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7" r:id="rId3"/>
    <p:sldId id="259" r:id="rId4"/>
    <p:sldId id="260" r:id="rId5"/>
    <p:sldId id="298" r:id="rId6"/>
    <p:sldId id="262" r:id="rId7"/>
    <p:sldId id="299" r:id="rId8"/>
    <p:sldId id="268" r:id="rId9"/>
    <p:sldId id="269" r:id="rId10"/>
    <p:sldId id="291" r:id="rId11"/>
    <p:sldId id="302" r:id="rId12"/>
    <p:sldId id="290" r:id="rId13"/>
    <p:sldId id="295" r:id="rId14"/>
    <p:sldId id="296" r:id="rId15"/>
    <p:sldId id="303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73"/>
    <a:srgbClr val="F265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6891-A0B0-4430-A3DD-46D7FA431F7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84111-A120-4CB9-AE8F-5920C237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5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6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16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6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9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5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0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3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6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257C-8172-4442-95C0-B9605DC3220E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4" y="1257158"/>
            <a:ext cx="105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with cards.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5793" y="2313931"/>
            <a:ext cx="10564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Work in pairs </a:t>
            </a:r>
          </a:p>
          <a:p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Prepare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two quiz questions based on the reading text </a:t>
            </a:r>
            <a:endParaRPr lang="en-US" sz="28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Write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 on cards or pieces of paper, e.g. 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many types of community service are there? Why does the writer think volunteering isn’t always selfless</a:t>
            </a:r>
            <a:r>
              <a:rPr lang="en-US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Go to the board, pick a card, and answer the question.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30809" y="111234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89922" y="117883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>
            <a:stCxn id="37" idx="3"/>
            <a:endCxn id="29" idx="0"/>
          </p:cNvCxnSpPr>
          <p:nvPr/>
        </p:nvCxnSpPr>
        <p:spPr>
          <a:xfrm>
            <a:off x="3273689" y="1506532"/>
            <a:ext cx="1110021" cy="92876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30808" y="2076554"/>
            <a:ext cx="4602526" cy="1372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1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Match </a:t>
            </a:r>
            <a:r>
              <a:rPr lang="en-US" dirty="0">
                <a:solidFill>
                  <a:srgbClr val="006673"/>
                </a:solidFill>
              </a:rPr>
              <a:t>the highlighted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</a:t>
            </a:r>
            <a:r>
              <a:rPr lang="en-US" dirty="0" smtClean="0">
                <a:solidFill>
                  <a:srgbClr val="006673"/>
                </a:solidFill>
              </a:rPr>
              <a:t>and </a:t>
            </a:r>
            <a:r>
              <a:rPr lang="en-US" dirty="0">
                <a:solidFill>
                  <a:srgbClr val="006673"/>
                </a:solidFill>
              </a:rPr>
              <a:t>choose the best answers.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Play with cards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30808" y="3707999"/>
            <a:ext cx="4602527" cy="849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</a:t>
            </a:r>
            <a:r>
              <a:rPr lang="en-US" dirty="0" smtClean="0">
                <a:solidFill>
                  <a:srgbClr val="006673"/>
                </a:solidFill>
              </a:rPr>
              <a:t>Brainstorm.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</a:t>
            </a:r>
            <a:r>
              <a:rPr lang="en-US" dirty="0" smtClean="0">
                <a:solidFill>
                  <a:srgbClr val="006673"/>
                </a:solidFill>
              </a:rPr>
              <a:t>Complete </a:t>
            </a:r>
            <a:r>
              <a:rPr lang="en-US" dirty="0">
                <a:solidFill>
                  <a:srgbClr val="006673"/>
                </a:solidFill>
              </a:rPr>
              <a:t>the application </a:t>
            </a:r>
            <a:r>
              <a:rPr lang="en-US" dirty="0" smtClean="0">
                <a:solidFill>
                  <a:srgbClr val="006673"/>
                </a:solidFill>
              </a:rPr>
              <a:t>letter.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408343" y="243530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22956" y="366094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1" name="Curved Connector 30"/>
          <p:cNvCxnSpPr>
            <a:stCxn id="29" idx="1"/>
            <a:endCxn id="30" idx="0"/>
          </p:cNvCxnSpPr>
          <p:nvPr/>
        </p:nvCxnSpPr>
        <p:spPr>
          <a:xfrm rot="10800000" flipV="1">
            <a:off x="2298323" y="2763003"/>
            <a:ext cx="1110020" cy="89793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0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85684" y="2041473"/>
            <a:ext cx="9977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Which skills and qualities are needed to be a volunteer for an organization collecting books for children?</a:t>
            </a:r>
            <a:endParaRPr lang="en-US" sz="3200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9914" y="3753660"/>
            <a:ext cx="770844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f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ond of reading                                        love helping others</a:t>
            </a:r>
          </a:p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ove meeting new people                      develop social skills</a:t>
            </a:r>
          </a:p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g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ood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interpersonal 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skills	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      be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enthusiastic and 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helpful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8110" y="1176287"/>
            <a:ext cx="3105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BRAINSTORM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596620" y="986793"/>
            <a:ext cx="10500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Complete this application letter for a volunteer job by writing a short paragraph. You may use the ideas below to help you.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240" y="2508530"/>
            <a:ext cx="8821818" cy="432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418" y="1803972"/>
            <a:ext cx="740946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ond of reading                                      love helping others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ove meeting new people                      develop social skills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998" y="2795109"/>
            <a:ext cx="10515600" cy="25590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6673"/>
                </a:solidFill>
              </a:rPr>
              <a:t>Sample </a:t>
            </a:r>
            <a:r>
              <a:rPr lang="en-US" b="1" dirty="0">
                <a:solidFill>
                  <a:srgbClr val="006673"/>
                </a:solidFill>
              </a:rPr>
              <a:t>answer:</a:t>
            </a:r>
            <a:endParaRPr lang="en-US" dirty="0">
              <a:solidFill>
                <a:srgbClr val="006673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6673"/>
                </a:solidFill>
              </a:rPr>
              <a:t> I am very interested in the job because I am very fond of reading and I can sort books very well. I also love helping others and meeting new people, especially children. In fact reading books to children is my favorite hobby. I am also interested in this job because it will help me to develop my social skills, such as communication and teamwork skills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dirty="0">
              <a:solidFill>
                <a:srgbClr val="00667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596620" y="986793"/>
            <a:ext cx="10500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Complete this application letter for a volunteer job by writing a short paragraph. You may use the ideas below to help you.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30809" y="111234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30808" y="4815629"/>
            <a:ext cx="458403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89922" y="117883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>
            <a:stCxn id="37" idx="3"/>
            <a:endCxn id="29" idx="0"/>
          </p:cNvCxnSpPr>
          <p:nvPr/>
        </p:nvCxnSpPr>
        <p:spPr>
          <a:xfrm>
            <a:off x="3273689" y="1506532"/>
            <a:ext cx="1110021" cy="92876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30808" y="2076554"/>
            <a:ext cx="4602526" cy="1372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1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Match </a:t>
            </a:r>
            <a:r>
              <a:rPr lang="en-US" dirty="0">
                <a:solidFill>
                  <a:srgbClr val="006673"/>
                </a:solidFill>
              </a:rPr>
              <a:t>the highlighted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</a:t>
            </a:r>
            <a:r>
              <a:rPr lang="en-US" dirty="0" smtClean="0">
                <a:solidFill>
                  <a:srgbClr val="006673"/>
                </a:solidFill>
              </a:rPr>
              <a:t>and </a:t>
            </a:r>
            <a:r>
              <a:rPr lang="en-US" dirty="0">
                <a:solidFill>
                  <a:srgbClr val="006673"/>
                </a:solidFill>
              </a:rPr>
              <a:t>choose the best answers.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Play with cards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76076" y="487913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30808" y="3707999"/>
            <a:ext cx="4602527" cy="849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</a:t>
            </a:r>
            <a:r>
              <a:rPr lang="en-US" dirty="0" smtClean="0">
                <a:solidFill>
                  <a:srgbClr val="006673"/>
                </a:solidFill>
              </a:rPr>
              <a:t>Brainstorm.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</a:t>
            </a:r>
            <a:r>
              <a:rPr lang="en-US" dirty="0" smtClean="0">
                <a:solidFill>
                  <a:srgbClr val="006673"/>
                </a:solidFill>
              </a:rPr>
              <a:t>Complete </a:t>
            </a:r>
            <a:r>
              <a:rPr lang="en-US" dirty="0">
                <a:solidFill>
                  <a:srgbClr val="006673"/>
                </a:solidFill>
              </a:rPr>
              <a:t>the application </a:t>
            </a:r>
            <a:r>
              <a:rPr lang="en-US" dirty="0" smtClean="0">
                <a:solidFill>
                  <a:srgbClr val="006673"/>
                </a:solidFill>
              </a:rPr>
              <a:t>letter.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408343" y="243530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22956" y="366094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1" name="Curved Connector 30"/>
          <p:cNvCxnSpPr>
            <a:stCxn id="29" idx="1"/>
            <a:endCxn id="30" idx="0"/>
          </p:cNvCxnSpPr>
          <p:nvPr/>
        </p:nvCxnSpPr>
        <p:spPr>
          <a:xfrm rot="10800000" flipV="1">
            <a:off x="2298323" y="2763003"/>
            <a:ext cx="1110020" cy="89793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30" idx="3"/>
            <a:endCxn id="27" idx="0"/>
          </p:cNvCxnSpPr>
          <p:nvPr/>
        </p:nvCxnSpPr>
        <p:spPr>
          <a:xfrm>
            <a:off x="3273689" y="4016044"/>
            <a:ext cx="993887" cy="8630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7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420" y="2038853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en-US" sz="2800" b="1" dirty="0"/>
              <a:t>. Knowledge</a:t>
            </a:r>
            <a:endParaRPr lang="en-US" sz="2800" dirty="0"/>
          </a:p>
          <a:p>
            <a:pPr lvl="0"/>
            <a:r>
              <a:rPr lang="en-US" sz="2800" dirty="0"/>
              <a:t>Review the </a:t>
            </a:r>
            <a:r>
              <a:rPr lang="en-US" sz="2800" dirty="0" smtClean="0"/>
              <a:t>Reading </a:t>
            </a:r>
            <a:r>
              <a:rPr lang="en-US" sz="2800" dirty="0" smtClean="0"/>
              <a:t>and </a:t>
            </a:r>
            <a:r>
              <a:rPr lang="en-US" sz="2800" dirty="0"/>
              <a:t>Writing skills </a:t>
            </a:r>
            <a:r>
              <a:rPr lang="en-US" sz="2800" dirty="0" smtClean="0"/>
              <a:t>learnt </a:t>
            </a:r>
            <a:r>
              <a:rPr lang="en-US" sz="2800" dirty="0"/>
              <a:t>in </a:t>
            </a:r>
            <a:r>
              <a:rPr lang="en-US" sz="2800" dirty="0" smtClean="0"/>
              <a:t>Units 4, 5</a:t>
            </a:r>
            <a:r>
              <a:rPr lang="en-US" sz="2800" dirty="0"/>
              <a:t>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</a:t>
            </a:r>
            <a:r>
              <a:rPr lang="en-US" sz="2800" dirty="0" smtClean="0"/>
              <a:t>skills;</a:t>
            </a:r>
            <a:endParaRPr lang="en-US" sz="2800" dirty="0"/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</a:t>
            </a:r>
            <a:r>
              <a:rPr lang="en-US" sz="2800" dirty="0" smtClean="0"/>
              <a:t>skills.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00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</a:t>
            </a:r>
            <a:r>
              <a:rPr lang="en-US" sz="3600" dirty="0" smtClean="0"/>
              <a:t>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</a:t>
            </a:r>
            <a:r>
              <a:rPr lang="en-US" sz="3600" dirty="0"/>
              <a:t>for the next </a:t>
            </a:r>
            <a:r>
              <a:rPr lang="en-US" sz="3600" dirty="0" smtClean="0"/>
              <a:t>lesson: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 Unit 6 – Lesson 1: Getting Started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7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4619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04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733305" y="627919"/>
            <a:ext cx="217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034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47420" y="1919585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en-US" sz="2800" b="1" dirty="0"/>
              <a:t>. Knowledge</a:t>
            </a:r>
            <a:endParaRPr lang="en-US" sz="2800" dirty="0"/>
          </a:p>
          <a:p>
            <a:pPr lvl="0"/>
            <a:r>
              <a:rPr lang="en-US" sz="2800" dirty="0"/>
              <a:t>Review the </a:t>
            </a:r>
            <a:r>
              <a:rPr lang="en-US" sz="2800" dirty="0" smtClean="0"/>
              <a:t>skills Reading and Writing </a:t>
            </a:r>
            <a:r>
              <a:rPr lang="en-US" sz="2800" dirty="0" smtClean="0"/>
              <a:t>learnt </a:t>
            </a:r>
            <a:r>
              <a:rPr lang="en-US" sz="2800" dirty="0"/>
              <a:t>in </a:t>
            </a:r>
            <a:r>
              <a:rPr lang="en-US" sz="2800" dirty="0" smtClean="0"/>
              <a:t>Units 4, 5</a:t>
            </a:r>
            <a:r>
              <a:rPr lang="en-US" sz="2800" dirty="0"/>
              <a:t>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</a:t>
            </a:r>
            <a:r>
              <a:rPr lang="en-US" sz="2800" dirty="0" smtClean="0"/>
              <a:t>skills;</a:t>
            </a:r>
            <a:endParaRPr lang="en-US" sz="2800" dirty="0"/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</a:t>
            </a:r>
            <a:r>
              <a:rPr lang="en-US" sz="2800" dirty="0" smtClean="0"/>
              <a:t>skills.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40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30809" y="111234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30808" y="4815629"/>
            <a:ext cx="458403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89922" y="117883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>
            <a:stCxn id="37" idx="3"/>
            <a:endCxn id="29" idx="0"/>
          </p:cNvCxnSpPr>
          <p:nvPr/>
        </p:nvCxnSpPr>
        <p:spPr>
          <a:xfrm>
            <a:off x="3273689" y="1506532"/>
            <a:ext cx="1110021" cy="92876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30808" y="2076554"/>
            <a:ext cx="4602526" cy="1372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1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Match </a:t>
            </a:r>
            <a:r>
              <a:rPr lang="en-US" dirty="0">
                <a:solidFill>
                  <a:srgbClr val="006673"/>
                </a:solidFill>
              </a:rPr>
              <a:t>the highlighted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</a:t>
            </a:r>
            <a:r>
              <a:rPr lang="en-US" dirty="0" smtClean="0">
                <a:solidFill>
                  <a:srgbClr val="006673"/>
                </a:solidFill>
              </a:rPr>
              <a:t>and </a:t>
            </a:r>
            <a:r>
              <a:rPr lang="en-US" dirty="0">
                <a:solidFill>
                  <a:srgbClr val="006673"/>
                </a:solidFill>
              </a:rPr>
              <a:t>choose the best answers.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Play with cards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76076" y="487913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30808" y="3707999"/>
            <a:ext cx="4602527" cy="849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</a:t>
            </a:r>
            <a:r>
              <a:rPr lang="en-US" dirty="0" smtClean="0">
                <a:solidFill>
                  <a:srgbClr val="006673"/>
                </a:solidFill>
              </a:rPr>
              <a:t>Brainstorm.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2: </a:t>
            </a:r>
            <a:r>
              <a:rPr lang="en-US" dirty="0" smtClean="0">
                <a:solidFill>
                  <a:srgbClr val="006673"/>
                </a:solidFill>
              </a:rPr>
              <a:t>Complete </a:t>
            </a:r>
            <a:r>
              <a:rPr lang="en-US" dirty="0">
                <a:solidFill>
                  <a:srgbClr val="006673"/>
                </a:solidFill>
              </a:rPr>
              <a:t>the application </a:t>
            </a:r>
            <a:r>
              <a:rPr lang="en-US" dirty="0" smtClean="0">
                <a:solidFill>
                  <a:srgbClr val="006673"/>
                </a:solidFill>
              </a:rPr>
              <a:t>letter.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408343" y="243530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22956" y="366094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WRITING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1" name="Curved Connector 30"/>
          <p:cNvCxnSpPr>
            <a:stCxn id="29" idx="1"/>
            <a:endCxn id="30" idx="0"/>
          </p:cNvCxnSpPr>
          <p:nvPr/>
        </p:nvCxnSpPr>
        <p:spPr>
          <a:xfrm rot="10800000" flipV="1">
            <a:off x="2298323" y="2763003"/>
            <a:ext cx="1110020" cy="89793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30" idx="3"/>
            <a:endCxn id="27" idx="0"/>
          </p:cNvCxnSpPr>
          <p:nvPr/>
        </p:nvCxnSpPr>
        <p:spPr>
          <a:xfrm>
            <a:off x="3273689" y="4016044"/>
            <a:ext cx="993887" cy="8630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30809" y="111234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89922" y="117883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8952" y="2987995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</p:txBody>
      </p:sp>
      <p:sp>
        <p:nvSpPr>
          <p:cNvPr id="16" name="Rectangle 15"/>
          <p:cNvSpPr/>
          <p:nvPr/>
        </p:nvSpPr>
        <p:spPr>
          <a:xfrm>
            <a:off x="6317085" y="3022647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48" y="2207361"/>
            <a:ext cx="6095111" cy="4058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99" y="2403220"/>
            <a:ext cx="4183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Try to </a:t>
            </a:r>
            <a:r>
              <a:rPr lang="en-US" sz="3200" b="1" dirty="0" smtClean="0"/>
              <a:t>explain </a:t>
            </a:r>
            <a:r>
              <a:rPr lang="en-US" sz="3200" b="1" dirty="0" smtClean="0"/>
              <a:t>this </a:t>
            </a:r>
            <a:r>
              <a:rPr lang="en-US" sz="3200" b="1" dirty="0" smtClean="0"/>
              <a:t>word phrase.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9172" y="1198691"/>
            <a:ext cx="444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GUESSING GAME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30809" y="111234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89922" y="117883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>
            <a:stCxn id="37" idx="3"/>
            <a:endCxn id="29" idx="0"/>
          </p:cNvCxnSpPr>
          <p:nvPr/>
        </p:nvCxnSpPr>
        <p:spPr>
          <a:xfrm>
            <a:off x="3273689" y="1506532"/>
            <a:ext cx="846558" cy="71381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12317" y="1933175"/>
            <a:ext cx="4602526" cy="1372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1</a:t>
            </a:r>
            <a:r>
              <a:rPr lang="en-US" dirty="0">
                <a:solidFill>
                  <a:srgbClr val="006673"/>
                </a:solidFill>
              </a:rPr>
              <a:t>: </a:t>
            </a:r>
            <a:r>
              <a:rPr lang="en-US" dirty="0" smtClean="0">
                <a:solidFill>
                  <a:srgbClr val="006673"/>
                </a:solidFill>
              </a:rPr>
              <a:t>Match </a:t>
            </a:r>
            <a:r>
              <a:rPr lang="en-US" dirty="0">
                <a:solidFill>
                  <a:srgbClr val="006673"/>
                </a:solidFill>
              </a:rPr>
              <a:t>the highlighted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</a:t>
            </a:r>
            <a:r>
              <a:rPr lang="en-US" dirty="0" smtClean="0">
                <a:solidFill>
                  <a:srgbClr val="006673"/>
                </a:solidFill>
              </a:rPr>
              <a:t>and </a:t>
            </a:r>
            <a:r>
              <a:rPr lang="en-US" dirty="0">
                <a:solidFill>
                  <a:srgbClr val="006673"/>
                </a:solidFill>
              </a:rPr>
              <a:t>choose the best answers.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Play with cards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44880" y="222034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READING</a:t>
            </a:r>
            <a:endParaRPr lang="en-GB" b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71" y="2321793"/>
            <a:ext cx="10480250" cy="33654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4" y="1257158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text. Match the highlighted words with their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29609" y="3629609"/>
            <a:ext cx="708297" cy="153934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81739" y="4399281"/>
            <a:ext cx="1156167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98430" y="3741577"/>
            <a:ext cx="1142942" cy="143037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60863" y="1267615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6532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rgbClr val="F26532"/>
              </a:solidFill>
              <a:latin typeface="Myriad Pro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863" y="1846420"/>
            <a:ext cx="96948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400" b="1" dirty="0" smtClean="0"/>
              <a:t>1. </a:t>
            </a:r>
            <a:r>
              <a:rPr lang="en-US" sz="2400" dirty="0" smtClean="0"/>
              <a:t>Which </a:t>
            </a:r>
            <a:r>
              <a:rPr lang="en-US" sz="2400" dirty="0"/>
              <a:t>is the best title for this text?</a:t>
            </a:r>
            <a:br>
              <a:rPr lang="en-US" sz="2400" dirty="0"/>
            </a:br>
            <a:r>
              <a:rPr lang="en-US" sz="2400" dirty="0"/>
              <a:t>A. </a:t>
            </a:r>
            <a:r>
              <a:rPr lang="en-US" sz="2400" dirty="0" smtClean="0"/>
              <a:t>Community </a:t>
            </a:r>
            <a:r>
              <a:rPr lang="en-US" sz="2400" dirty="0"/>
              <a:t>service as a punishment</a:t>
            </a:r>
            <a:br>
              <a:rPr lang="en-US" sz="2400" dirty="0"/>
            </a:br>
            <a:r>
              <a:rPr lang="en-US" sz="2400" dirty="0"/>
              <a:t>B. </a:t>
            </a:r>
            <a:r>
              <a:rPr lang="en-US" sz="2400" dirty="0" smtClean="0"/>
              <a:t>Types </a:t>
            </a:r>
            <a:r>
              <a:rPr lang="en-US" sz="2400" dirty="0"/>
              <a:t>of community service and the benefits of volunteering</a:t>
            </a:r>
            <a:br>
              <a:rPr lang="en-US" sz="2400" dirty="0"/>
            </a:br>
            <a:r>
              <a:rPr lang="en-US" sz="2400" dirty="0"/>
              <a:t>C. </a:t>
            </a:r>
            <a:r>
              <a:rPr lang="en-US" sz="2400" dirty="0" smtClean="0"/>
              <a:t>Social </a:t>
            </a:r>
            <a:r>
              <a:rPr lang="en-US" sz="2400" dirty="0"/>
              <a:t>skills in </a:t>
            </a:r>
            <a:r>
              <a:rPr lang="en-US" sz="2400" dirty="0" smtClean="0"/>
              <a:t>volunteering</a:t>
            </a:r>
          </a:p>
          <a:p>
            <a:pPr marL="228600" indent="-228600"/>
            <a:r>
              <a:rPr lang="en-US" sz="2400" b="1" dirty="0" smtClean="0"/>
              <a:t>2</a:t>
            </a:r>
            <a:r>
              <a:rPr lang="en-US" sz="2400" b="1" dirty="0"/>
              <a:t>. </a:t>
            </a:r>
            <a:r>
              <a:rPr lang="en-US" sz="2400" dirty="0"/>
              <a:t>A</a:t>
            </a:r>
            <a:r>
              <a:rPr lang="en-US" sz="2400" dirty="0" smtClean="0"/>
              <a:t>ccording </a:t>
            </a:r>
            <a:r>
              <a:rPr lang="en-US" sz="2400" dirty="0"/>
              <a:t>to the text, what is a benefit of volunteering?</a:t>
            </a:r>
            <a:br>
              <a:rPr lang="en-US" sz="2400" dirty="0"/>
            </a:br>
            <a:r>
              <a:rPr lang="en-US" sz="2400" dirty="0"/>
              <a:t>A. </a:t>
            </a:r>
            <a:r>
              <a:rPr lang="en-US" sz="2400" dirty="0" smtClean="0"/>
              <a:t>Developing </a:t>
            </a:r>
            <a:r>
              <a:rPr lang="en-US" sz="2400" dirty="0"/>
              <a:t>better E</a:t>
            </a:r>
            <a:r>
              <a:rPr lang="en-US" sz="2400" dirty="0" smtClean="0"/>
              <a:t>nglish </a:t>
            </a:r>
            <a:r>
              <a:rPr lang="en-US" sz="2400" dirty="0"/>
              <a:t>language skills</a:t>
            </a:r>
            <a:br>
              <a:rPr lang="en-US" sz="2400" dirty="0"/>
            </a:br>
            <a:r>
              <a:rPr lang="en-US" sz="2400" dirty="0"/>
              <a:t>B. </a:t>
            </a:r>
            <a:r>
              <a:rPr lang="en-US" sz="2400" dirty="0" smtClean="0"/>
              <a:t>Meeting </a:t>
            </a:r>
            <a:r>
              <a:rPr lang="en-US" sz="2400" dirty="0"/>
              <a:t>richer people</a:t>
            </a:r>
            <a:br>
              <a:rPr lang="en-US" sz="2400" dirty="0"/>
            </a:br>
            <a:r>
              <a:rPr lang="en-US" sz="2400" dirty="0"/>
              <a:t>C. </a:t>
            </a:r>
            <a:r>
              <a:rPr lang="en-US" sz="2400" dirty="0" smtClean="0"/>
              <a:t>Better </a:t>
            </a:r>
            <a:r>
              <a:rPr lang="en-US" sz="2400" dirty="0"/>
              <a:t>understanding of what you want in </a:t>
            </a:r>
            <a:r>
              <a:rPr lang="en-US" sz="2400" dirty="0" smtClean="0"/>
              <a:t>life</a:t>
            </a:r>
          </a:p>
          <a:p>
            <a:pPr marL="228600" indent="-228600"/>
            <a:r>
              <a:rPr lang="en-US" sz="2400" b="1" dirty="0" smtClean="0"/>
              <a:t>3</a:t>
            </a:r>
            <a:r>
              <a:rPr lang="en-US" sz="2400" b="1" dirty="0"/>
              <a:t>. </a:t>
            </a:r>
            <a:r>
              <a:rPr lang="en-US" sz="2400" dirty="0"/>
              <a:t>W</a:t>
            </a:r>
            <a:r>
              <a:rPr lang="en-US" sz="2400" dirty="0" smtClean="0"/>
              <a:t>hat </a:t>
            </a:r>
            <a:r>
              <a:rPr lang="en-US" sz="2400" dirty="0"/>
              <a:t>can be inferred from the text?</a:t>
            </a:r>
            <a:br>
              <a:rPr lang="en-US" sz="2400" dirty="0"/>
            </a:br>
            <a:r>
              <a:rPr lang="en-US" sz="2400" dirty="0"/>
              <a:t>A. </a:t>
            </a:r>
            <a:r>
              <a:rPr lang="en-US" sz="2400" dirty="0" smtClean="0"/>
              <a:t>Volunteers </a:t>
            </a:r>
            <a:r>
              <a:rPr lang="en-US" sz="2400" dirty="0"/>
              <a:t>think about their needs as well as the needs of others.</a:t>
            </a:r>
            <a:br>
              <a:rPr lang="en-US" sz="2400" dirty="0"/>
            </a:br>
            <a:r>
              <a:rPr lang="en-US" sz="2400" dirty="0"/>
              <a:t>B. </a:t>
            </a:r>
            <a:r>
              <a:rPr lang="en-US" sz="2400" dirty="0" smtClean="0"/>
              <a:t>Volunteers </a:t>
            </a:r>
            <a:r>
              <a:rPr lang="en-US" sz="2400" dirty="0"/>
              <a:t>are selfless people who never expect anything in return.</a:t>
            </a:r>
            <a:br>
              <a:rPr lang="en-US" sz="2400" dirty="0"/>
            </a:br>
            <a:r>
              <a:rPr lang="en-US" sz="2400" dirty="0"/>
              <a:t>C. People mainly volunteer to gain benefits. </a:t>
            </a:r>
          </a:p>
        </p:txBody>
      </p:sp>
      <p:sp>
        <p:nvSpPr>
          <p:cNvPr id="5" name="Oval 4"/>
          <p:cNvSpPr/>
          <p:nvPr/>
        </p:nvSpPr>
        <p:spPr>
          <a:xfrm>
            <a:off x="1497330" y="2582766"/>
            <a:ext cx="537210" cy="4800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92892" y="4387697"/>
            <a:ext cx="537210" cy="4800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95890" y="5124043"/>
            <a:ext cx="537210" cy="4800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665</Words>
  <Application>Microsoft Office PowerPoint</Application>
  <PresentationFormat>Widescreen</PresentationFormat>
  <Paragraphs>131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104THAIHA</dc:creator>
  <cp:lastModifiedBy>Giang Do</cp:lastModifiedBy>
  <cp:revision>18</cp:revision>
  <dcterms:created xsi:type="dcterms:W3CDTF">2022-03-09T08:12:05Z</dcterms:created>
  <dcterms:modified xsi:type="dcterms:W3CDTF">2022-06-14T10:07:35Z</dcterms:modified>
</cp:coreProperties>
</file>