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1" r:id="rId2"/>
    <p:sldId id="345" r:id="rId3"/>
    <p:sldId id="278" r:id="rId4"/>
    <p:sldId id="279" r:id="rId5"/>
    <p:sldId id="346" r:id="rId6"/>
    <p:sldId id="338" r:id="rId7"/>
    <p:sldId id="350" r:id="rId8"/>
    <p:sldId id="285" r:id="rId9"/>
    <p:sldId id="342" r:id="rId10"/>
    <p:sldId id="343" r:id="rId11"/>
    <p:sldId id="351" r:id="rId12"/>
    <p:sldId id="280" r:id="rId13"/>
    <p:sldId id="344" r:id="rId14"/>
    <p:sldId id="352" r:id="rId15"/>
    <p:sldId id="292" r:id="rId16"/>
    <p:sldId id="293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A0B8"/>
    <a:srgbClr val="F26532"/>
    <a:srgbClr val="006673"/>
    <a:srgbClr val="A3DBE1"/>
    <a:srgbClr val="E26714"/>
    <a:srgbClr val="EE8640"/>
    <a:srgbClr val="048DA4"/>
    <a:srgbClr val="05788C"/>
    <a:srgbClr val="C0E6EA"/>
    <a:srgbClr val="A0DC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32" autoAdjust="0"/>
    <p:restoredTop sz="94145" autoAdjust="0"/>
  </p:normalViewPr>
  <p:slideViewPr>
    <p:cSldViewPr snapToGrid="0" showGuides="1">
      <p:cViewPr varScale="1">
        <p:scale>
          <a:sx n="105" d="100"/>
          <a:sy n="105" d="100"/>
        </p:scale>
        <p:origin x="80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21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34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87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45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96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548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5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3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0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3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4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9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9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7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7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3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A943AA2-D123-984A-8CE3-A8F7E44266A9}"/>
              </a:ext>
            </a:extLst>
          </p:cNvPr>
          <p:cNvSpPr/>
          <p:nvPr/>
        </p:nvSpPr>
        <p:spPr>
          <a:xfrm>
            <a:off x="465629" y="103532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196E34-2F0A-BD45-B571-21B182DB5AB8}"/>
              </a:ext>
            </a:extLst>
          </p:cNvPr>
          <p:cNvSpPr txBox="1"/>
          <p:nvPr/>
        </p:nvSpPr>
        <p:spPr>
          <a:xfrm>
            <a:off x="492021" y="93268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6735EA-45A0-ED44-AA25-85BFAED9AA16}"/>
              </a:ext>
            </a:extLst>
          </p:cNvPr>
          <p:cNvSpPr txBox="1"/>
          <p:nvPr/>
        </p:nvSpPr>
        <p:spPr>
          <a:xfrm>
            <a:off x="1021935" y="1106019"/>
            <a:ext cx="1051559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600" b="1" dirty="0"/>
              <a:t>Read the text again and give short answers to the following questions</a:t>
            </a:r>
            <a:r>
              <a:rPr lang="en-US" sz="2600" b="1" dirty="0" smtClean="0"/>
              <a:t>.</a:t>
            </a:r>
            <a:endParaRPr lang="x-none" sz="26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DDE59C-D996-C043-9639-F82403587D9C}"/>
              </a:ext>
            </a:extLst>
          </p:cNvPr>
          <p:cNvSpPr/>
          <p:nvPr/>
        </p:nvSpPr>
        <p:spPr>
          <a:xfrm>
            <a:off x="654466" y="2093957"/>
            <a:ext cx="1088306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1. What's important for meeting the growing need for water?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2. What's the traditional method of collecting rainwater</a:t>
            </a:r>
            <a:r>
              <a:rPr lang="en-US" sz="2800" dirty="0" smtClean="0"/>
              <a:t>?</a:t>
            </a:r>
          </a:p>
          <a:p>
            <a:pPr>
              <a:lnSpc>
                <a:spcPct val="150000"/>
              </a:lnSpc>
            </a:pP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3. What's the new method of creating water?</a:t>
            </a:r>
            <a:endParaRPr lang="en-US" sz="2800" dirty="0"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58D789-83CB-064A-8184-A46A6C6CD460}"/>
              </a:ext>
            </a:extLst>
          </p:cNvPr>
          <p:cNvSpPr/>
          <p:nvPr/>
        </p:nvSpPr>
        <p:spPr>
          <a:xfrm>
            <a:off x="1021935" y="2867434"/>
            <a:ext cx="57358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methods of collecting water (are).</a:t>
            </a:r>
            <a:endParaRPr lang="x-none" sz="2800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8E7889-5862-F54E-A950-4696B0B0BEE6}"/>
              </a:ext>
            </a:extLst>
          </p:cNvPr>
          <p:cNvSpPr/>
          <p:nvPr/>
        </p:nvSpPr>
        <p:spPr>
          <a:xfrm>
            <a:off x="1021935" y="4142689"/>
            <a:ext cx="86735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Rainwater is collected from a roof and sent to a container.</a:t>
            </a:r>
            <a:r>
              <a:rPr lang="x-none" sz="2800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413D94-9E63-A54A-9A78-F41F1B8FD98C}"/>
              </a:ext>
            </a:extLst>
          </p:cNvPr>
          <p:cNvSpPr/>
          <p:nvPr/>
        </p:nvSpPr>
        <p:spPr>
          <a:xfrm>
            <a:off x="1021935" y="5417944"/>
            <a:ext cx="8984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Tiny drops of water </a:t>
            </a:r>
            <a:r>
              <a:rPr lang="en-US" sz="2800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 the air are 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turned into drinking water.</a:t>
            </a:r>
            <a:r>
              <a:rPr lang="x-none" sz="2800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66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124548" y="1362646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  <a:ea typeface="Adobe Gothic Std B" panose="020B0800000000000000" pitchFamily="34" charset="-128"/>
              </a:rPr>
              <a:t>CHECK-UP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658274" y="2400551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124548" y="3638753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WRITING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66319" y="1372811"/>
            <a:ext cx="5620831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Talk about your </a:t>
            </a:r>
            <a:r>
              <a:rPr lang="en-US" dirty="0" err="1" smtClean="0">
                <a:solidFill>
                  <a:srgbClr val="006673"/>
                </a:solidFill>
              </a:rPr>
              <a:t>favourite</a:t>
            </a:r>
            <a:r>
              <a:rPr lang="en-US" dirty="0" smtClean="0">
                <a:solidFill>
                  <a:srgbClr val="006673"/>
                </a:solidFill>
              </a:rPr>
              <a:t> </a:t>
            </a:r>
            <a:r>
              <a:rPr lang="en-US" dirty="0" smtClean="0">
                <a:solidFill>
                  <a:srgbClr val="006673"/>
                </a:solidFill>
              </a:rPr>
              <a:t>singer or musician.</a:t>
            </a:r>
            <a:endParaRPr lang="x-none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866319" y="2332891"/>
            <a:ext cx="5620831" cy="9113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rgbClr val="006673"/>
                </a:solidFill>
              </a:rPr>
              <a:t>Task </a:t>
            </a:r>
            <a:r>
              <a:rPr lang="x-none" dirty="0" smtClean="0">
                <a:solidFill>
                  <a:srgbClr val="006673"/>
                </a:solidFill>
              </a:rPr>
              <a:t>1:</a:t>
            </a:r>
            <a:r>
              <a:rPr lang="en-US" dirty="0">
                <a:solidFill>
                  <a:srgbClr val="006673"/>
                </a:solidFill>
              </a:rPr>
              <a:t> </a:t>
            </a:r>
            <a:r>
              <a:rPr lang="en-US" dirty="0" smtClean="0">
                <a:solidFill>
                  <a:srgbClr val="006673"/>
                </a:solidFill>
              </a:rPr>
              <a:t>Complete the c</a:t>
            </a:r>
            <a:r>
              <a:rPr lang="en-US" dirty="0" smtClean="0">
                <a:solidFill>
                  <a:srgbClr val="006673"/>
                </a:solidFill>
              </a:rPr>
              <a:t>rossword.</a:t>
            </a:r>
            <a:endParaRPr lang="x-none" dirty="0">
              <a:solidFill>
                <a:srgbClr val="00667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6673"/>
                </a:solidFill>
              </a:rPr>
              <a:t>Task 2: </a:t>
            </a:r>
            <a:r>
              <a:rPr lang="en-US" dirty="0">
                <a:solidFill>
                  <a:srgbClr val="006673"/>
                </a:solidFill>
              </a:rPr>
              <a:t>Read </a:t>
            </a:r>
            <a:r>
              <a:rPr lang="en-US" dirty="0" smtClean="0">
                <a:solidFill>
                  <a:srgbClr val="006673"/>
                </a:solidFill>
              </a:rPr>
              <a:t>and answer the questions.</a:t>
            </a:r>
            <a:endParaRPr lang="x-none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866318" y="3527944"/>
            <a:ext cx="5620831" cy="8210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Complete the </a:t>
            </a:r>
            <a:r>
              <a:rPr lang="en-US" dirty="0" smtClean="0">
                <a:solidFill>
                  <a:srgbClr val="006673"/>
                </a:solidFill>
              </a:rPr>
              <a:t>paragraph.</a:t>
            </a:r>
            <a:endParaRPr lang="x-none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008315" y="1690348"/>
            <a:ext cx="625326" cy="71020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099916" y="2728253"/>
            <a:ext cx="558359" cy="910500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30341" cy="522390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533098" y="360980"/>
            <a:ext cx="15263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UTM Facebook K&amp;T" pitchFamily="18" charset="0"/>
              </a:rPr>
              <a:t>SKILLS (2)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80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270" y="1024502"/>
            <a:ext cx="116977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Think about ways of living a green lifestyle. Complete the paragraph. Use what you have learnt and the ideas below to help you. </a:t>
            </a:r>
            <a:endParaRPr lang="x-none" sz="36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4" name="Stored Data 3">
            <a:extLst>
              <a:ext uri="{FF2B5EF4-FFF2-40B4-BE49-F238E27FC236}">
                <a16:creationId xmlns:a16="http://schemas.microsoft.com/office/drawing/2014/main" id="{6F0A5A2F-A7B2-D443-BF4E-4A8D49B1BF9D}"/>
              </a:ext>
            </a:extLst>
          </p:cNvPr>
          <p:cNvSpPr/>
          <p:nvPr/>
        </p:nvSpPr>
        <p:spPr>
          <a:xfrm>
            <a:off x="326617" y="2207030"/>
            <a:ext cx="4992130" cy="3297931"/>
          </a:xfrm>
          <a:prstGeom prst="flowChartOnlineStorag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/>
              <a:t>Living green</a:t>
            </a:r>
          </a:p>
          <a:p>
            <a:r>
              <a:rPr lang="en-US" dirty="0"/>
              <a:t>- Planting more trees and plants</a:t>
            </a:r>
          </a:p>
          <a:p>
            <a:r>
              <a:rPr lang="en-US" dirty="0"/>
              <a:t>- </a:t>
            </a:r>
            <a:r>
              <a:rPr lang="en-US" dirty="0" err="1"/>
              <a:t>Organising</a:t>
            </a:r>
            <a:r>
              <a:rPr lang="en-US" dirty="0"/>
              <a:t> regular clean-up</a:t>
            </a:r>
          </a:p>
          <a:p>
            <a:r>
              <a:rPr lang="en-US" dirty="0"/>
              <a:t>activities</a:t>
            </a:r>
          </a:p>
          <a:p>
            <a:r>
              <a:rPr lang="en-US" dirty="0"/>
              <a:t>- Collecting litter, setting up</a:t>
            </a:r>
          </a:p>
          <a:p>
            <a:r>
              <a:rPr lang="en-US" dirty="0"/>
              <a:t>more recycling bins</a:t>
            </a:r>
          </a:p>
          <a:p>
            <a:r>
              <a:rPr lang="en-US" dirty="0"/>
              <a:t>- Turning off electrical devices</a:t>
            </a:r>
          </a:p>
          <a:p>
            <a:r>
              <a:rPr lang="en-US" dirty="0"/>
              <a:t>when not in use</a:t>
            </a:r>
          </a:p>
          <a:p>
            <a:r>
              <a:rPr lang="en-US" dirty="0"/>
              <a:t>- Using energy from the sun,</a:t>
            </a:r>
          </a:p>
          <a:p>
            <a:r>
              <a:rPr lang="en-US" dirty="0"/>
              <a:t>wind, and water</a:t>
            </a:r>
          </a:p>
        </p:txBody>
      </p:sp>
      <p:sp>
        <p:nvSpPr>
          <p:cNvPr id="5" name="Wave 4">
            <a:extLst>
              <a:ext uri="{FF2B5EF4-FFF2-40B4-BE49-F238E27FC236}">
                <a16:creationId xmlns:a16="http://schemas.microsoft.com/office/drawing/2014/main" id="{6332C50B-2B95-704C-B2F8-D9F37849F3A1}"/>
              </a:ext>
            </a:extLst>
          </p:cNvPr>
          <p:cNvSpPr/>
          <p:nvPr/>
        </p:nvSpPr>
        <p:spPr>
          <a:xfrm>
            <a:off x="4806779" y="2012480"/>
            <a:ext cx="5881816" cy="3855950"/>
          </a:xfrm>
          <a:prstGeom prst="wave">
            <a:avLst>
              <a:gd name="adj1" fmla="val 2876"/>
              <a:gd name="adj2" fmla="val 5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There are many ways you can make your life greener.</a:t>
            </a:r>
          </a:p>
          <a:p>
            <a:r>
              <a:rPr lang="en-US" dirty="0"/>
              <a:t>________________________________________________________________________________________________</a:t>
            </a:r>
          </a:p>
          <a:p>
            <a:r>
              <a:rPr lang="en-US" dirty="0"/>
              <a:t>________________________________________________________________________________________________</a:t>
            </a:r>
          </a:p>
          <a:p>
            <a:r>
              <a:rPr lang="en-US" dirty="0"/>
              <a:t>Living a green lifestyle is not difficult, but these small</a:t>
            </a:r>
          </a:p>
          <a:p>
            <a:r>
              <a:rPr lang="en-US" dirty="0"/>
              <a:t>changes will make a big difference.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4A57DB0-A373-954A-9388-289CEDDB3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8659" y="5085303"/>
            <a:ext cx="6128951" cy="175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1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9C8119A-C960-E44E-A166-C5698F73E7F6}"/>
              </a:ext>
            </a:extLst>
          </p:cNvPr>
          <p:cNvSpPr/>
          <p:nvPr/>
        </p:nvSpPr>
        <p:spPr>
          <a:xfrm>
            <a:off x="1072978" y="1937954"/>
            <a:ext cx="1004604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Sample answer:</a:t>
            </a:r>
            <a:endParaRPr lang="x-none" sz="2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</a:rPr>
              <a:t>There are many ways you can make your life greener. First, make your area green by planting more trees and plants. Second, make your area clean by </a:t>
            </a:r>
            <a:r>
              <a:rPr lang="en-US" sz="2800" i="1" dirty="0" err="1">
                <a:latin typeface="Calibri" panose="020F0502020204030204" pitchFamily="34" charset="0"/>
                <a:ea typeface="Calibri" panose="020F0502020204030204" pitchFamily="34" charset="0"/>
              </a:rPr>
              <a:t>organising</a:t>
            </a: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</a:rPr>
              <a:t> regular clean-up activities, collecting litter and setting up more recycling bins. Finally, turn off electrical devices when not in use and use energy from the sun, wind and water. Living a green lifestyle is not difficult, but these small changes will make a big difference.</a:t>
            </a:r>
            <a:endParaRPr lang="x-none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2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124548" y="1362646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  <a:ea typeface="Adobe Gothic Std B" panose="020B0800000000000000" pitchFamily="34" charset="-128"/>
              </a:rPr>
              <a:t>CHECK-UP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658274" y="2400551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124548" y="3638753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WRITING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66319" y="1372811"/>
            <a:ext cx="5620831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Talk about your </a:t>
            </a:r>
            <a:r>
              <a:rPr lang="en-US" dirty="0" err="1" smtClean="0">
                <a:solidFill>
                  <a:srgbClr val="006673"/>
                </a:solidFill>
              </a:rPr>
              <a:t>favourite</a:t>
            </a:r>
            <a:r>
              <a:rPr lang="en-US" dirty="0" smtClean="0">
                <a:solidFill>
                  <a:srgbClr val="006673"/>
                </a:solidFill>
              </a:rPr>
              <a:t> </a:t>
            </a:r>
            <a:r>
              <a:rPr lang="en-US" dirty="0" smtClean="0">
                <a:solidFill>
                  <a:srgbClr val="006673"/>
                </a:solidFill>
              </a:rPr>
              <a:t>singer or musician.</a:t>
            </a:r>
            <a:endParaRPr lang="x-none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866319" y="2332891"/>
            <a:ext cx="5620831" cy="9113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rgbClr val="006673"/>
                </a:solidFill>
              </a:rPr>
              <a:t>Task </a:t>
            </a:r>
            <a:r>
              <a:rPr lang="x-none" dirty="0" smtClean="0">
                <a:solidFill>
                  <a:srgbClr val="006673"/>
                </a:solidFill>
              </a:rPr>
              <a:t>1:</a:t>
            </a:r>
            <a:r>
              <a:rPr lang="en-US" dirty="0">
                <a:solidFill>
                  <a:srgbClr val="006673"/>
                </a:solidFill>
              </a:rPr>
              <a:t> </a:t>
            </a:r>
            <a:r>
              <a:rPr lang="en-US" dirty="0" smtClean="0">
                <a:solidFill>
                  <a:srgbClr val="006673"/>
                </a:solidFill>
              </a:rPr>
              <a:t>Complete the c</a:t>
            </a:r>
            <a:r>
              <a:rPr lang="en-US" dirty="0" smtClean="0">
                <a:solidFill>
                  <a:srgbClr val="006673"/>
                </a:solidFill>
              </a:rPr>
              <a:t>rossword.</a:t>
            </a:r>
            <a:endParaRPr lang="x-none" dirty="0">
              <a:solidFill>
                <a:srgbClr val="00667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6673"/>
                </a:solidFill>
              </a:rPr>
              <a:t>Task 2: </a:t>
            </a:r>
            <a:r>
              <a:rPr lang="en-US" dirty="0">
                <a:solidFill>
                  <a:srgbClr val="006673"/>
                </a:solidFill>
              </a:rPr>
              <a:t>Read </a:t>
            </a:r>
            <a:r>
              <a:rPr lang="en-US" dirty="0" smtClean="0">
                <a:solidFill>
                  <a:srgbClr val="006673"/>
                </a:solidFill>
              </a:rPr>
              <a:t>and answer the questions.</a:t>
            </a:r>
            <a:endParaRPr lang="x-none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866318" y="3527944"/>
            <a:ext cx="5620831" cy="8210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Complete the </a:t>
            </a:r>
            <a:r>
              <a:rPr lang="en-US" dirty="0" smtClean="0">
                <a:solidFill>
                  <a:srgbClr val="006673"/>
                </a:solidFill>
              </a:rPr>
              <a:t>paragraph.</a:t>
            </a:r>
            <a:endParaRPr lang="x-none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008315" y="1690348"/>
            <a:ext cx="625326" cy="71020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099916" y="2728253"/>
            <a:ext cx="558359" cy="910500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1" idx="0"/>
          </p:cNvCxnSpPr>
          <p:nvPr/>
        </p:nvCxnSpPr>
        <p:spPr>
          <a:xfrm>
            <a:off x="3075281" y="3993856"/>
            <a:ext cx="816233" cy="814599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800014" y="4808455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30341" cy="522390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533098" y="360980"/>
            <a:ext cx="15263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UTM Facebook K&amp;T" pitchFamily="18" charset="0"/>
              </a:rPr>
              <a:t>SKILLS (2)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E53B25A-E9B5-CA4B-8B70-2C2EAE3C0270}"/>
              </a:ext>
            </a:extLst>
          </p:cNvPr>
          <p:cNvSpPr/>
          <p:nvPr/>
        </p:nvSpPr>
        <p:spPr>
          <a:xfrm>
            <a:off x="5866319" y="4670583"/>
            <a:ext cx="5620830" cy="9418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Wrap-up</a:t>
            </a:r>
            <a:endParaRPr lang="en-US" dirty="0">
              <a:solidFill>
                <a:srgbClr val="00667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Homework</a:t>
            </a:r>
            <a:endParaRPr lang="en-GB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39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1C0923-41CC-B54A-86B9-9D6C9FCE666A}"/>
              </a:ext>
            </a:extLst>
          </p:cNvPr>
          <p:cNvSpPr txBox="1"/>
          <p:nvPr/>
        </p:nvSpPr>
        <p:spPr>
          <a:xfrm>
            <a:off x="519402" y="2599516"/>
            <a:ext cx="11606893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Practice reading for general and specific information about how to live a green life;</a:t>
            </a:r>
            <a:endParaRPr lang="x-none" sz="24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practice writing a short paragraph about ways of living green.</a:t>
            </a:r>
            <a:endParaRPr lang="x-none" sz="24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5870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2150621" y="2844225"/>
            <a:ext cx="93430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x-none" sz="3200" dirty="0"/>
              <a:t>Prepare for Unit </a:t>
            </a:r>
            <a:r>
              <a:rPr lang="x-none" sz="3200" dirty="0" smtClean="0"/>
              <a:t>4</a:t>
            </a:r>
            <a:r>
              <a:rPr lang="en-US" sz="3200" dirty="0" smtClean="0"/>
              <a:t> –</a:t>
            </a:r>
            <a:r>
              <a:rPr lang="x-none" sz="3200" dirty="0" smtClean="0"/>
              <a:t> </a:t>
            </a:r>
            <a:r>
              <a:rPr lang="x-none" sz="3200" dirty="0"/>
              <a:t>Getting started</a:t>
            </a:r>
            <a:endParaRPr lang="en-US" sz="5400" dirty="0"/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05422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sachmem.vn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facebook.com/sachmem.vn</a:t>
            </a:r>
            <a:r>
              <a:rPr lang="en-US" sz="1600" b="1" i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1099148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-1" y="0"/>
            <a:ext cx="12192001" cy="218829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733305" y="627919"/>
            <a:ext cx="2179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REVIEW 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1</a:t>
            </a:r>
            <a:endParaRPr lang="en-US" sz="3600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5627838" y="2877861"/>
            <a:ext cx="4103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UTM Facebook K&amp;T" pitchFamily="18" charset="0"/>
              </a:rPr>
              <a:t>SKILLS (2</a:t>
            </a:r>
            <a:r>
              <a:rPr lang="en-US" sz="3200" b="1" dirty="0" smtClean="0">
                <a:solidFill>
                  <a:schemeClr val="bg1"/>
                </a:solidFill>
                <a:latin typeface="UTM Facebook K&amp;T" pitchFamily="18" charset="0"/>
              </a:rPr>
              <a:t>)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UTM Facebook K&amp;T" pitchFamily="18" charset="0"/>
              </a:rPr>
              <a:t>(Reading &amp; Writing)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45793" y="3064566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016921" y="3119068"/>
            <a:ext cx="3208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</p:spTree>
    <p:extLst>
      <p:ext uri="{BB962C8B-B14F-4D97-AF65-F5344CB8AC3E}">
        <p14:creationId xmlns:p14="http://schemas.microsoft.com/office/powerpoint/2010/main" val="406546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819300" y="2675716"/>
            <a:ext cx="110070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By the end of this lesson, students will be able to: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 err="1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p</a:t>
            </a:r>
            <a:r>
              <a:rPr lang="en-US" sz="2400" dirty="0" err="1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ractise</a:t>
            </a:r>
            <a:r>
              <a:rPr lang="en-US" sz="2400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 </a:t>
            </a:r>
            <a:r>
              <a:rPr lang="en-US" sz="24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reading for general and specific information about how to live a green life;</a:t>
            </a:r>
            <a:endParaRPr lang="x-none" sz="24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 err="1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practise</a:t>
            </a:r>
            <a:r>
              <a:rPr lang="en-US" sz="2400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 </a:t>
            </a:r>
            <a:r>
              <a:rPr lang="en-US" sz="24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writing a short paragraph about ways of living green.</a:t>
            </a:r>
            <a:endParaRPr lang="x-none" sz="24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718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124548" y="1362646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  <a:ea typeface="Adobe Gothic Std B" panose="020B0800000000000000" pitchFamily="34" charset="-128"/>
              </a:rPr>
              <a:t>CHECK-UP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658274" y="2400551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124548" y="3638753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WRITING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66319" y="1372811"/>
            <a:ext cx="5620831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Talk about your </a:t>
            </a:r>
            <a:r>
              <a:rPr lang="en-US" dirty="0" err="1" smtClean="0">
                <a:solidFill>
                  <a:srgbClr val="006673"/>
                </a:solidFill>
              </a:rPr>
              <a:t>favourite</a:t>
            </a:r>
            <a:r>
              <a:rPr lang="en-US" dirty="0" smtClean="0">
                <a:solidFill>
                  <a:srgbClr val="006673"/>
                </a:solidFill>
              </a:rPr>
              <a:t> </a:t>
            </a:r>
            <a:r>
              <a:rPr lang="en-US" dirty="0" smtClean="0">
                <a:solidFill>
                  <a:srgbClr val="006673"/>
                </a:solidFill>
              </a:rPr>
              <a:t>singer or musician.</a:t>
            </a:r>
            <a:endParaRPr lang="x-none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866319" y="2332891"/>
            <a:ext cx="5620831" cy="9113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rgbClr val="006673"/>
                </a:solidFill>
              </a:rPr>
              <a:t>Task </a:t>
            </a:r>
            <a:r>
              <a:rPr lang="x-none" dirty="0" smtClean="0">
                <a:solidFill>
                  <a:srgbClr val="006673"/>
                </a:solidFill>
              </a:rPr>
              <a:t>1:</a:t>
            </a:r>
            <a:r>
              <a:rPr lang="en-US" dirty="0">
                <a:solidFill>
                  <a:srgbClr val="006673"/>
                </a:solidFill>
              </a:rPr>
              <a:t> </a:t>
            </a:r>
            <a:r>
              <a:rPr lang="en-US" dirty="0" smtClean="0">
                <a:solidFill>
                  <a:srgbClr val="006673"/>
                </a:solidFill>
              </a:rPr>
              <a:t>Complete the c</a:t>
            </a:r>
            <a:r>
              <a:rPr lang="en-US" dirty="0" smtClean="0">
                <a:solidFill>
                  <a:srgbClr val="006673"/>
                </a:solidFill>
              </a:rPr>
              <a:t>rossword.</a:t>
            </a:r>
            <a:endParaRPr lang="x-none" dirty="0">
              <a:solidFill>
                <a:srgbClr val="00667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6673"/>
                </a:solidFill>
              </a:rPr>
              <a:t>Task 2: </a:t>
            </a:r>
            <a:r>
              <a:rPr lang="en-US" dirty="0">
                <a:solidFill>
                  <a:srgbClr val="006673"/>
                </a:solidFill>
              </a:rPr>
              <a:t>Read </a:t>
            </a:r>
            <a:r>
              <a:rPr lang="en-US" dirty="0" smtClean="0">
                <a:solidFill>
                  <a:srgbClr val="006673"/>
                </a:solidFill>
              </a:rPr>
              <a:t>and answer the questions.</a:t>
            </a:r>
            <a:endParaRPr lang="x-none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866318" y="3527944"/>
            <a:ext cx="5620831" cy="8210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Complete the </a:t>
            </a:r>
            <a:r>
              <a:rPr lang="en-US" dirty="0" smtClean="0">
                <a:solidFill>
                  <a:srgbClr val="006673"/>
                </a:solidFill>
              </a:rPr>
              <a:t>paragraph.</a:t>
            </a:r>
            <a:endParaRPr lang="x-none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008315" y="1690348"/>
            <a:ext cx="625326" cy="71020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099916" y="2728253"/>
            <a:ext cx="558359" cy="910500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1" idx="0"/>
          </p:cNvCxnSpPr>
          <p:nvPr/>
        </p:nvCxnSpPr>
        <p:spPr>
          <a:xfrm>
            <a:off x="3075281" y="3993856"/>
            <a:ext cx="816233" cy="814599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800014" y="4808455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30341" cy="522390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533098" y="360980"/>
            <a:ext cx="15263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UTM Facebook K&amp;T" pitchFamily="18" charset="0"/>
              </a:rPr>
              <a:t>SKILLS (2)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E53B25A-E9B5-CA4B-8B70-2C2EAE3C0270}"/>
              </a:ext>
            </a:extLst>
          </p:cNvPr>
          <p:cNvSpPr/>
          <p:nvPr/>
        </p:nvSpPr>
        <p:spPr>
          <a:xfrm>
            <a:off x="5866319" y="4670583"/>
            <a:ext cx="5620830" cy="9418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Wrap-up</a:t>
            </a:r>
            <a:endParaRPr lang="en-US" dirty="0">
              <a:solidFill>
                <a:srgbClr val="00667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Homework</a:t>
            </a:r>
            <a:endParaRPr lang="en-GB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1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124548" y="1362646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  <a:ea typeface="Adobe Gothic Std B" panose="020B0800000000000000" pitchFamily="34" charset="-128"/>
              </a:rPr>
              <a:t>CHECK-UP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66319" y="1372811"/>
            <a:ext cx="5620831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Talk about your </a:t>
            </a:r>
            <a:r>
              <a:rPr lang="en-US" dirty="0" err="1" smtClean="0">
                <a:solidFill>
                  <a:srgbClr val="006673"/>
                </a:solidFill>
              </a:rPr>
              <a:t>favourite</a:t>
            </a:r>
            <a:r>
              <a:rPr lang="en-US" dirty="0" smtClean="0">
                <a:solidFill>
                  <a:srgbClr val="006673"/>
                </a:solidFill>
              </a:rPr>
              <a:t> </a:t>
            </a:r>
            <a:r>
              <a:rPr lang="en-US" dirty="0" smtClean="0">
                <a:solidFill>
                  <a:srgbClr val="006673"/>
                </a:solidFill>
              </a:rPr>
              <a:t>singer or musician.</a:t>
            </a:r>
            <a:endParaRPr lang="x-none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30341" cy="522390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533098" y="360980"/>
            <a:ext cx="15263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UTM Facebook K&amp;T" pitchFamily="18" charset="0"/>
              </a:rPr>
              <a:t>SKILLS (2)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04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41" name="Rectangle 40"/>
          <p:cNvSpPr/>
          <p:nvPr/>
        </p:nvSpPr>
        <p:spPr>
          <a:xfrm>
            <a:off x="5151018" y="345768"/>
            <a:ext cx="4351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SKILL 1_ READING AND WRITING</a:t>
            </a:r>
          </a:p>
        </p:txBody>
      </p:sp>
      <p:pic>
        <p:nvPicPr>
          <p:cNvPr id="1026" name="Picture 2" descr="Who is your favorite singer? Let us know! #music #musiclife #heavymetal  #headbanger #metal #musiclife #singer #Regram via @2m… | Music is life,  Singer, Head banger">
            <a:extLst>
              <a:ext uri="{FF2B5EF4-FFF2-40B4-BE49-F238E27FC236}">
                <a16:creationId xmlns:a16="http://schemas.microsoft.com/office/drawing/2014/main" id="{85CE97C0-5747-6843-B7FA-42FE468E9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518" y="2264176"/>
            <a:ext cx="4948964" cy="419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CHECK-UP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29680" y="1157281"/>
            <a:ext cx="77522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6673"/>
                </a:solidFill>
              </a:rPr>
              <a:t>Talk about your </a:t>
            </a:r>
            <a:r>
              <a:rPr lang="en-US" sz="3200" b="1" dirty="0" err="1" smtClean="0">
                <a:solidFill>
                  <a:srgbClr val="006673"/>
                </a:solidFill>
              </a:rPr>
              <a:t>favourite</a:t>
            </a:r>
            <a:r>
              <a:rPr lang="en-US" sz="3200" b="1" dirty="0" smtClean="0">
                <a:solidFill>
                  <a:srgbClr val="006673"/>
                </a:solidFill>
              </a:rPr>
              <a:t> </a:t>
            </a:r>
            <a:r>
              <a:rPr lang="en-US" sz="3200" b="1" dirty="0">
                <a:solidFill>
                  <a:srgbClr val="006673"/>
                </a:solidFill>
              </a:rPr>
              <a:t>singer or </a:t>
            </a:r>
            <a:r>
              <a:rPr lang="en-US" sz="3200" b="1" dirty="0" smtClean="0">
                <a:solidFill>
                  <a:srgbClr val="006673"/>
                </a:solidFill>
              </a:rPr>
              <a:t>musician.</a:t>
            </a:r>
            <a:endParaRPr lang="x-none" sz="3200" b="1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75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124548" y="1362646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  <a:ea typeface="Adobe Gothic Std B" panose="020B0800000000000000" pitchFamily="34" charset="-128"/>
              </a:rPr>
              <a:t>CHECK-UP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658274" y="2400551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66319" y="1372811"/>
            <a:ext cx="5620831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Talk about your </a:t>
            </a:r>
            <a:r>
              <a:rPr lang="en-US" dirty="0" err="1" smtClean="0">
                <a:solidFill>
                  <a:srgbClr val="006673"/>
                </a:solidFill>
              </a:rPr>
              <a:t>favourite</a:t>
            </a:r>
            <a:r>
              <a:rPr lang="en-US" dirty="0" smtClean="0">
                <a:solidFill>
                  <a:srgbClr val="006673"/>
                </a:solidFill>
              </a:rPr>
              <a:t> </a:t>
            </a:r>
            <a:r>
              <a:rPr lang="en-US" dirty="0" smtClean="0">
                <a:solidFill>
                  <a:srgbClr val="006673"/>
                </a:solidFill>
              </a:rPr>
              <a:t>singer or musician.</a:t>
            </a:r>
            <a:endParaRPr lang="x-none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866319" y="2332891"/>
            <a:ext cx="5620831" cy="9113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rgbClr val="006673"/>
                </a:solidFill>
              </a:rPr>
              <a:t>Task </a:t>
            </a:r>
            <a:r>
              <a:rPr lang="x-none" dirty="0" smtClean="0">
                <a:solidFill>
                  <a:srgbClr val="006673"/>
                </a:solidFill>
              </a:rPr>
              <a:t>1:</a:t>
            </a:r>
            <a:r>
              <a:rPr lang="en-US" dirty="0">
                <a:solidFill>
                  <a:srgbClr val="006673"/>
                </a:solidFill>
              </a:rPr>
              <a:t> </a:t>
            </a:r>
            <a:r>
              <a:rPr lang="en-US" dirty="0" smtClean="0">
                <a:solidFill>
                  <a:srgbClr val="006673"/>
                </a:solidFill>
              </a:rPr>
              <a:t>Complete the c</a:t>
            </a:r>
            <a:r>
              <a:rPr lang="en-US" dirty="0" smtClean="0">
                <a:solidFill>
                  <a:srgbClr val="006673"/>
                </a:solidFill>
              </a:rPr>
              <a:t>rossword.</a:t>
            </a:r>
            <a:endParaRPr lang="x-none" dirty="0">
              <a:solidFill>
                <a:srgbClr val="00667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6673"/>
                </a:solidFill>
              </a:rPr>
              <a:t>Task 2: </a:t>
            </a:r>
            <a:r>
              <a:rPr lang="en-US" dirty="0">
                <a:solidFill>
                  <a:srgbClr val="006673"/>
                </a:solidFill>
              </a:rPr>
              <a:t>Read </a:t>
            </a:r>
            <a:r>
              <a:rPr lang="en-US" dirty="0" smtClean="0">
                <a:solidFill>
                  <a:srgbClr val="006673"/>
                </a:solidFill>
              </a:rPr>
              <a:t>and answer the questions.</a:t>
            </a:r>
            <a:endParaRPr lang="x-none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008315" y="1690348"/>
            <a:ext cx="625326" cy="71020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30341" cy="522390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533098" y="360980"/>
            <a:ext cx="15263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UTM Facebook K&amp;T" pitchFamily="18" charset="0"/>
              </a:rPr>
              <a:t>SKILLS (2)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69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A943AA2-D123-984A-8CE3-A8F7E44266A9}"/>
              </a:ext>
            </a:extLst>
          </p:cNvPr>
          <p:cNvSpPr/>
          <p:nvPr/>
        </p:nvSpPr>
        <p:spPr>
          <a:xfrm>
            <a:off x="465629" y="103532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196E34-2F0A-BD45-B571-21B182DB5AB8}"/>
              </a:ext>
            </a:extLst>
          </p:cNvPr>
          <p:cNvSpPr txBox="1"/>
          <p:nvPr/>
        </p:nvSpPr>
        <p:spPr>
          <a:xfrm>
            <a:off x="492021" y="93268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6735EA-45A0-ED44-AA25-85BFAED9AA16}"/>
              </a:ext>
            </a:extLst>
          </p:cNvPr>
          <p:cNvSpPr txBox="1"/>
          <p:nvPr/>
        </p:nvSpPr>
        <p:spPr>
          <a:xfrm>
            <a:off x="1226680" y="901910"/>
            <a:ext cx="105155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Read the text below. Then work in pairs to complete the crossword with five words</a:t>
            </a:r>
            <a:r>
              <a:rPr lang="x-none" sz="2800" b="1" dirty="0"/>
              <a:t> </a:t>
            </a:r>
            <a:r>
              <a:rPr lang="en-US" sz="2800" b="1" dirty="0"/>
              <a:t>from the text</a:t>
            </a:r>
            <a:r>
              <a:rPr lang="en-US" sz="2800" b="1" dirty="0" smtClean="0"/>
              <a:t>.</a:t>
            </a:r>
            <a:endParaRPr lang="x-none" sz="28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D65AA0-4132-1F4C-9094-CBF08E9A4E7E}"/>
              </a:ext>
            </a:extLst>
          </p:cNvPr>
          <p:cNvSpPr txBox="1"/>
          <p:nvPr/>
        </p:nvSpPr>
        <p:spPr>
          <a:xfrm>
            <a:off x="457675" y="2874968"/>
            <a:ext cx="112766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Water is essential for life. Therefore, the methods of collecting water are important for meeting its growing need.</a:t>
            </a:r>
          </a:p>
          <a:p>
            <a:pPr algn="just"/>
            <a:r>
              <a:rPr lang="en-US" sz="2400" dirty="0"/>
              <a:t>The traditional method involves collecting rainwater and storing it for later use. Rainwater is collected from a roof and sent to a container. Collected rainwater is an excellent source of water for people, animals, and plants.</a:t>
            </a:r>
          </a:p>
          <a:p>
            <a:pPr algn="just"/>
            <a:r>
              <a:rPr lang="en-US" sz="2400" dirty="0"/>
              <a:t>There is also a new method of collecting water. It can turn the tiny drops of water in the air into drinking water. Air-to-water technology creates water from air and releases it all the time. It uses the sun’s energy and works well even in dry conditions.</a:t>
            </a:r>
          </a:p>
          <a:p>
            <a:pPr algn="just"/>
            <a:r>
              <a:rPr lang="en-US" sz="2400" dirty="0"/>
              <a:t>In general, collecting rainwater or creating water from air will allow people to save natural resources, improve the environment, and live a green life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6E290C-7BFA-BE4F-82F4-F418FF95FE2E}"/>
              </a:ext>
            </a:extLst>
          </p:cNvPr>
          <p:cNvSpPr/>
          <p:nvPr/>
        </p:nvSpPr>
        <p:spPr>
          <a:xfrm>
            <a:off x="2237845" y="1949994"/>
            <a:ext cx="804874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solidFill>
                  <a:srgbClr val="05A0B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Collect water to live a green life</a:t>
            </a:r>
            <a:endParaRPr lang="x-none" sz="4800" dirty="0">
              <a:ln w="0"/>
              <a:solidFill>
                <a:srgbClr val="05A0B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14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A943AA2-D123-984A-8CE3-A8F7E44266A9}"/>
              </a:ext>
            </a:extLst>
          </p:cNvPr>
          <p:cNvSpPr/>
          <p:nvPr/>
        </p:nvSpPr>
        <p:spPr>
          <a:xfrm>
            <a:off x="465629" y="103532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196E34-2F0A-BD45-B571-21B182DB5AB8}"/>
              </a:ext>
            </a:extLst>
          </p:cNvPr>
          <p:cNvSpPr txBox="1"/>
          <p:nvPr/>
        </p:nvSpPr>
        <p:spPr>
          <a:xfrm>
            <a:off x="492021" y="93268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6735EA-45A0-ED44-AA25-85BFAED9AA16}"/>
              </a:ext>
            </a:extLst>
          </p:cNvPr>
          <p:cNvSpPr txBox="1"/>
          <p:nvPr/>
        </p:nvSpPr>
        <p:spPr>
          <a:xfrm>
            <a:off x="1151663" y="924491"/>
            <a:ext cx="105155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/>
              <a:t>Read the text below. Then work in pairs to complete the crossword with five words</a:t>
            </a:r>
            <a:r>
              <a:rPr lang="x-none" sz="2800" b="1" dirty="0"/>
              <a:t> </a:t>
            </a:r>
            <a:r>
              <a:rPr lang="en-US" sz="2800" b="1" dirty="0"/>
              <a:t>from the text. </a:t>
            </a:r>
            <a:endParaRPr lang="x-none" sz="28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FA66E3-ACD8-7849-8719-A2EBBA7F3026}"/>
              </a:ext>
            </a:extLst>
          </p:cNvPr>
          <p:cNvSpPr/>
          <p:nvPr/>
        </p:nvSpPr>
        <p:spPr>
          <a:xfrm>
            <a:off x="388479" y="1908427"/>
            <a:ext cx="674137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ACROSS</a:t>
            </a:r>
          </a:p>
          <a:p>
            <a:r>
              <a:rPr lang="en-US" b="1" dirty="0">
                <a:solidFill>
                  <a:srgbClr val="009A80"/>
                </a:solidFill>
              </a:rPr>
              <a:t>3. </a:t>
            </a:r>
            <a:r>
              <a:rPr lang="en-US" dirty="0"/>
              <a:t>the mixture of gases surrounding the earth that we breathe</a:t>
            </a:r>
          </a:p>
          <a:p>
            <a:r>
              <a:rPr lang="en-US" b="1" dirty="0">
                <a:solidFill>
                  <a:srgbClr val="009A80"/>
                </a:solidFill>
              </a:rPr>
              <a:t>4. </a:t>
            </a:r>
            <a:r>
              <a:rPr lang="en-US" dirty="0"/>
              <a:t>a source of power that can be used to provide light and heat, or drive machines</a:t>
            </a:r>
          </a:p>
          <a:p>
            <a:r>
              <a:rPr lang="en-US" b="1" dirty="0">
                <a:solidFill>
                  <a:srgbClr val="009A80"/>
                </a:solidFill>
              </a:rPr>
              <a:t>5. </a:t>
            </a:r>
            <a:r>
              <a:rPr lang="en-US" dirty="0"/>
              <a:t>a way of living that is good for the environment</a:t>
            </a:r>
          </a:p>
          <a:p>
            <a:r>
              <a:rPr lang="en-US" b="1" dirty="0"/>
              <a:t>DOWN</a:t>
            </a:r>
          </a:p>
          <a:p>
            <a:r>
              <a:rPr lang="en-US" b="1" dirty="0">
                <a:solidFill>
                  <a:srgbClr val="009A80"/>
                </a:solidFill>
              </a:rPr>
              <a:t>1. </a:t>
            </a:r>
            <a:r>
              <a:rPr lang="en-US" dirty="0"/>
              <a:t>the natural world in which people, animals, and plants live</a:t>
            </a:r>
          </a:p>
          <a:p>
            <a:r>
              <a:rPr lang="en-US" b="1" dirty="0">
                <a:solidFill>
                  <a:srgbClr val="009A80"/>
                </a:solidFill>
              </a:rPr>
              <a:t>2. </a:t>
            </a:r>
            <a:r>
              <a:rPr lang="en-US" dirty="0"/>
              <a:t>a liquid without </a:t>
            </a:r>
            <a:r>
              <a:rPr lang="en-US" dirty="0" err="1"/>
              <a:t>colour</a:t>
            </a:r>
            <a:r>
              <a:rPr lang="en-US" dirty="0"/>
              <a:t> or smell that falls as rain and is used for drinking, washing, etc.</a:t>
            </a:r>
            <a:endParaRPr lang="en-US" dirty="0">
              <a:effectLst/>
            </a:endParaRPr>
          </a:p>
        </p:txBody>
      </p:sp>
      <p:pic>
        <p:nvPicPr>
          <p:cNvPr id="13" name="Picture 12" descr="Box and whisker chart&#10;&#10;Description automatically generated with medium confidence">
            <a:extLst>
              <a:ext uri="{FF2B5EF4-FFF2-40B4-BE49-F238E27FC236}">
                <a16:creationId xmlns:a16="http://schemas.microsoft.com/office/drawing/2014/main" id="{4BFADAB0-4071-0549-9612-E9751729B2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670" y="1640574"/>
            <a:ext cx="4661054" cy="509305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3168EE4-89EA-6A44-804F-B01866B58B5F}"/>
              </a:ext>
            </a:extLst>
          </p:cNvPr>
          <p:cNvSpPr/>
          <p:nvPr/>
        </p:nvSpPr>
        <p:spPr>
          <a:xfrm>
            <a:off x="388479" y="505405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Key:</a:t>
            </a:r>
            <a:endParaRPr lang="x-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9FD9801-EE13-1147-BCC3-9117E740F3FC}"/>
              </a:ext>
            </a:extLst>
          </p:cNvPr>
          <p:cNvSpPr/>
          <p:nvPr/>
        </p:nvSpPr>
        <p:spPr>
          <a:xfrm>
            <a:off x="383839" y="5451874"/>
            <a:ext cx="1672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1. environment </a:t>
            </a:r>
            <a:endParaRPr lang="x-none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55E3AD8-C32D-0847-8A16-B5BD16E52E44}"/>
              </a:ext>
            </a:extLst>
          </p:cNvPr>
          <p:cNvSpPr/>
          <p:nvPr/>
        </p:nvSpPr>
        <p:spPr>
          <a:xfrm>
            <a:off x="383839" y="5849692"/>
            <a:ext cx="953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2. water</a:t>
            </a:r>
            <a:endParaRPr lang="x-none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650E08B-4DE2-7948-B5C2-6A713339A10A}"/>
              </a:ext>
            </a:extLst>
          </p:cNvPr>
          <p:cNvSpPr/>
          <p:nvPr/>
        </p:nvSpPr>
        <p:spPr>
          <a:xfrm>
            <a:off x="396572" y="6309057"/>
            <a:ext cx="655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3. air</a:t>
            </a:r>
            <a:endParaRPr lang="x-none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6DC1832-9739-BE4E-BBBE-BB60A06E2108}"/>
              </a:ext>
            </a:extLst>
          </p:cNvPr>
          <p:cNvSpPr/>
          <p:nvPr/>
        </p:nvSpPr>
        <p:spPr>
          <a:xfrm>
            <a:off x="3689279" y="5451874"/>
            <a:ext cx="1055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4. energy</a:t>
            </a:r>
            <a:endParaRPr lang="x-none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E588186-20E9-5441-B3D5-3C9EFDF7CA82}"/>
              </a:ext>
            </a:extLst>
          </p:cNvPr>
          <p:cNvSpPr/>
          <p:nvPr/>
        </p:nvSpPr>
        <p:spPr>
          <a:xfrm>
            <a:off x="3689279" y="5851035"/>
            <a:ext cx="951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5. green</a:t>
            </a:r>
            <a:endParaRPr lang="x-none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61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2129</TotalTime>
  <Words>864</Words>
  <Application>Microsoft Office PowerPoint</Application>
  <PresentationFormat>Widescreen</PresentationFormat>
  <Paragraphs>142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Adobe Gothic Std B</vt:lpstr>
      <vt:lpstr>Arial</vt:lpstr>
      <vt:lpstr>Bookman Old Style</vt:lpstr>
      <vt:lpstr>Calibri</vt:lpstr>
      <vt:lpstr>Calibri Light</vt:lpstr>
      <vt:lpstr>Courier New</vt:lpstr>
      <vt:lpstr>Myriad Pro</vt:lpstr>
      <vt:lpstr>Times New Roman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Giang Do</cp:lastModifiedBy>
  <cp:revision>111</cp:revision>
  <dcterms:created xsi:type="dcterms:W3CDTF">2020-12-09T02:04:09Z</dcterms:created>
  <dcterms:modified xsi:type="dcterms:W3CDTF">2022-06-14T08:11:03Z</dcterms:modified>
</cp:coreProperties>
</file>