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32"/>
  </p:notesMasterIdLst>
  <p:sldIdLst>
    <p:sldId id="258" r:id="rId2"/>
    <p:sldId id="257" r:id="rId3"/>
    <p:sldId id="259" r:id="rId4"/>
    <p:sldId id="273" r:id="rId5"/>
    <p:sldId id="274" r:id="rId6"/>
    <p:sldId id="275" r:id="rId7"/>
    <p:sldId id="276" r:id="rId8"/>
    <p:sldId id="260" r:id="rId9"/>
    <p:sldId id="261" r:id="rId10"/>
    <p:sldId id="262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7" r:id="rId20"/>
    <p:sldId id="278" r:id="rId21"/>
    <p:sldId id="279" r:id="rId22"/>
    <p:sldId id="282" r:id="rId23"/>
    <p:sldId id="283" r:id="rId24"/>
    <p:sldId id="281" r:id="rId25"/>
    <p:sldId id="284" r:id="rId26"/>
    <p:sldId id="285" r:id="rId27"/>
    <p:sldId id="286" r:id="rId28"/>
    <p:sldId id="287" r:id="rId29"/>
    <p:sldId id="288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27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79944-56DC-41DF-BB26-CB71D6AF97F2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AD5C6-5903-4EB1-A342-4A355136B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5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1c, 2i, 3e, 4a, 5b, 6h, 7g, 8d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5C6-5903-4EB1-A342-4A355136BF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0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5C6-5903-4EB1-A342-4A355136BF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42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5C6-5903-4EB1-A342-4A355136BF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51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5C6-5903-4EB1-A342-4A355136BF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7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/>
          <a:lstStyle>
            <a:lvl1pPr algn="l">
              <a:lnSpc>
                <a:spcPct val="105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5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5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0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34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2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9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6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1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2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2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4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400" spc="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400" spc="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400" spc="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85" r:id="rId6"/>
    <p:sldLayoutId id="2147483681" r:id="rId7"/>
    <p:sldLayoutId id="2147483682" r:id="rId8"/>
    <p:sldLayoutId id="2147483683" r:id="rId9"/>
    <p:sldLayoutId id="2147483684" r:id="rId10"/>
    <p:sldLayoutId id="2147483686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400" kern="1200" spc="1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600" kern="1200" spc="8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 spc="8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8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6.xml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30.xml"/><Relationship Id="rId5" Type="http://schemas.openxmlformats.org/officeDocument/2006/relationships/slide" Target="slide18.xml"/><Relationship Id="rId10" Type="http://schemas.openxmlformats.org/officeDocument/2006/relationships/slide" Target="slide17.xml"/><Relationship Id="rId4" Type="http://schemas.openxmlformats.org/officeDocument/2006/relationships/slide" Target="slide21.xml"/><Relationship Id="rId9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slide" Target="slide1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slide" Target="slide30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5.xml"/><Relationship Id="rId4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0A343-F57A-B7DC-EFE9-ABEE6ED13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49" y="2145643"/>
            <a:ext cx="9724102" cy="34734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A62C88C-6EBE-D71E-9377-C45A307B6831}"/>
              </a:ext>
            </a:extLst>
          </p:cNvPr>
          <p:cNvSpPr txBox="1">
            <a:spLocks/>
          </p:cNvSpPr>
          <p:nvPr/>
        </p:nvSpPr>
        <p:spPr>
          <a:xfrm>
            <a:off x="1061884" y="365760"/>
            <a:ext cx="10068232" cy="30632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kern="1200" spc="1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5000"/>
              </a:lnSpc>
            </a:pPr>
            <a:r>
              <a:rPr lang="en-US" sz="5900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GAMESHOW </a:t>
            </a:r>
            <a:br>
              <a:rPr lang="en-US" sz="5900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900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HÀNH TRONG TẾ BÀO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CEE2499-10A5-C9DC-1A4B-17BF7598EF75}"/>
              </a:ext>
            </a:extLst>
          </p:cNvPr>
          <p:cNvSpPr txBox="1">
            <a:spLocks/>
          </p:cNvSpPr>
          <p:nvPr/>
        </p:nvSpPr>
        <p:spPr>
          <a:xfrm>
            <a:off x="1524000" y="5619134"/>
            <a:ext cx="9144000" cy="15361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marL="0" indent="0" algn="ctr"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10 - CTST</a:t>
            </a:r>
          </a:p>
        </p:txBody>
      </p:sp>
    </p:spTree>
    <p:extLst>
      <p:ext uri="{BB962C8B-B14F-4D97-AF65-F5344CB8AC3E}">
        <p14:creationId xmlns:p14="http://schemas.microsoft.com/office/powerpoint/2010/main" val="2325930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E3D251C-8E19-842C-301C-2A2EF4CDB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b="16440"/>
          <a:stretch/>
        </p:blipFill>
        <p:spPr>
          <a:xfrm rot="16200000">
            <a:off x="2667000" y="-1919154"/>
            <a:ext cx="6857999" cy="10696308"/>
          </a:xfrm>
          <a:prstGeom prst="rect">
            <a:avLst/>
          </a:prstGeom>
        </p:spPr>
      </p:pic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EE5F3BBE-7C1D-6DA4-38C1-693B93B48AD0}"/>
              </a:ext>
            </a:extLst>
          </p:cNvPr>
          <p:cNvSpPr/>
          <p:nvPr/>
        </p:nvSpPr>
        <p:spPr>
          <a:xfrm>
            <a:off x="9576619" y="5225845"/>
            <a:ext cx="2152670" cy="1288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155D34-6382-2BD1-7E22-CA8A89DE6E83}"/>
              </a:ext>
            </a:extLst>
          </p:cNvPr>
          <p:cNvSpPr/>
          <p:nvPr/>
        </p:nvSpPr>
        <p:spPr>
          <a:xfrm>
            <a:off x="747845" y="1651819"/>
            <a:ext cx="2035278" cy="4817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Roi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75297-046B-DABA-2F72-D10881ADA670}"/>
              </a:ext>
            </a:extLst>
          </p:cNvPr>
          <p:cNvSpPr/>
          <p:nvPr/>
        </p:nvSpPr>
        <p:spPr>
          <a:xfrm>
            <a:off x="4060721" y="329380"/>
            <a:ext cx="2035278" cy="4817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4DF4B5-A310-70E2-952B-B6A10553568A}"/>
              </a:ext>
            </a:extLst>
          </p:cNvPr>
          <p:cNvSpPr/>
          <p:nvPr/>
        </p:nvSpPr>
        <p:spPr>
          <a:xfrm>
            <a:off x="9438967" y="899652"/>
            <a:ext cx="2035278" cy="4817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Ribosome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32F5A2-29DF-3275-85F8-F19435C14957}"/>
              </a:ext>
            </a:extLst>
          </p:cNvPr>
          <p:cNvSpPr/>
          <p:nvPr/>
        </p:nvSpPr>
        <p:spPr>
          <a:xfrm>
            <a:off x="8923366" y="1909916"/>
            <a:ext cx="2442723" cy="4817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B72A80-28C4-B201-EC99-84FD92A5F52B}"/>
              </a:ext>
            </a:extLst>
          </p:cNvPr>
          <p:cNvSpPr/>
          <p:nvPr/>
        </p:nvSpPr>
        <p:spPr>
          <a:xfrm>
            <a:off x="8533804" y="2900517"/>
            <a:ext cx="2684801" cy="4817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38369D-86E9-546F-4D32-7F71F215BE0A}"/>
              </a:ext>
            </a:extLst>
          </p:cNvPr>
          <p:cNvSpPr/>
          <p:nvPr/>
        </p:nvSpPr>
        <p:spPr>
          <a:xfrm>
            <a:off x="7403688" y="3527322"/>
            <a:ext cx="2792363" cy="4817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E6AAE6-B8BD-C564-29FB-130586016E7A}"/>
              </a:ext>
            </a:extLst>
          </p:cNvPr>
          <p:cNvSpPr/>
          <p:nvPr/>
        </p:nvSpPr>
        <p:spPr>
          <a:xfrm>
            <a:off x="6888088" y="4154127"/>
            <a:ext cx="3003163" cy="4817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C00BCE-FB5A-0BCD-ACA1-65AA9583A7F4}"/>
              </a:ext>
            </a:extLst>
          </p:cNvPr>
          <p:cNvSpPr/>
          <p:nvPr/>
        </p:nvSpPr>
        <p:spPr>
          <a:xfrm>
            <a:off x="5870450" y="4780932"/>
            <a:ext cx="2035278" cy="4817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nhầy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032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26E9-1C3A-DA3C-F0A5-137E3C1F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228" y="3399504"/>
            <a:ext cx="7781544" cy="339242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AI ĐÚNG AI SAI?</a:t>
            </a:r>
          </a:p>
        </p:txBody>
      </p:sp>
      <p:pic>
        <p:nvPicPr>
          <p:cNvPr id="4" name="Picture 3" descr="A picture containing transport, toy, decorated&#10;&#10;Description automatically generated">
            <a:extLst>
              <a:ext uri="{FF2B5EF4-FFF2-40B4-BE49-F238E27FC236}">
                <a16:creationId xmlns:a16="http://schemas.microsoft.com/office/drawing/2014/main" id="{A242878F-05AF-249F-5EF0-70EF1D61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49" y="285519"/>
            <a:ext cx="6390302" cy="36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38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09E7-2CE9-34EF-34EB-F33C6916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6C9CD-007C-6437-1B09-0508CCD43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algn="just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SGK/55. </a:t>
            </a:r>
          </a:p>
          <a:p>
            <a:pPr marL="0" marR="0" algn="just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BTC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ô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(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0" marR="0" algn="just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</a:t>
            </a:r>
          </a:p>
          <a:p>
            <a:pPr marL="0" marR="0" algn="just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sung,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ransport, toy, decorated&#10;&#10;Description automatically generated">
            <a:extLst>
              <a:ext uri="{FF2B5EF4-FFF2-40B4-BE49-F238E27FC236}">
                <a16:creationId xmlns:a16="http://schemas.microsoft.com/office/drawing/2014/main" id="{CC9AE175-D091-6187-E33D-6041B9783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14" y="126429"/>
            <a:ext cx="2261086" cy="13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5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00B5CFE4-E136-F47F-3BC0-ED873189A008}"/>
              </a:ext>
            </a:extLst>
          </p:cNvPr>
          <p:cNvSpPr/>
          <p:nvPr/>
        </p:nvSpPr>
        <p:spPr>
          <a:xfrm>
            <a:off x="1111045" y="698091"/>
            <a:ext cx="1976284" cy="18484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Oval 2">
            <a:hlinkClick r:id="rId4" action="ppaction://hlinksldjump"/>
            <a:extLst>
              <a:ext uri="{FF2B5EF4-FFF2-40B4-BE49-F238E27FC236}">
                <a16:creationId xmlns:a16="http://schemas.microsoft.com/office/drawing/2014/main" id="{FEC30132-1319-0DC9-E165-CE7A20E68F7D}"/>
              </a:ext>
            </a:extLst>
          </p:cNvPr>
          <p:cNvSpPr/>
          <p:nvPr/>
        </p:nvSpPr>
        <p:spPr>
          <a:xfrm>
            <a:off x="3682181" y="698091"/>
            <a:ext cx="1976284" cy="18484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410FBA33-B252-4FED-86EF-CD7EB58DB49F}"/>
              </a:ext>
            </a:extLst>
          </p:cNvPr>
          <p:cNvSpPr/>
          <p:nvPr/>
        </p:nvSpPr>
        <p:spPr>
          <a:xfrm>
            <a:off x="6253317" y="698091"/>
            <a:ext cx="1976284" cy="18484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Oval 4">
            <a:hlinkClick r:id="rId6" action="ppaction://hlinksldjump"/>
            <a:extLst>
              <a:ext uri="{FF2B5EF4-FFF2-40B4-BE49-F238E27FC236}">
                <a16:creationId xmlns:a16="http://schemas.microsoft.com/office/drawing/2014/main" id="{3EAE2D7F-385C-D077-B2AB-EA7997C54CAB}"/>
              </a:ext>
            </a:extLst>
          </p:cNvPr>
          <p:cNvSpPr/>
          <p:nvPr/>
        </p:nvSpPr>
        <p:spPr>
          <a:xfrm>
            <a:off x="8824453" y="698091"/>
            <a:ext cx="1976284" cy="18484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Oval 5">
            <a:hlinkClick r:id="rId7" action="ppaction://hlinksldjump"/>
            <a:extLst>
              <a:ext uri="{FF2B5EF4-FFF2-40B4-BE49-F238E27FC236}">
                <a16:creationId xmlns:a16="http://schemas.microsoft.com/office/drawing/2014/main" id="{3AC67649-29DA-CE25-30E8-FFD21CC33883}"/>
              </a:ext>
            </a:extLst>
          </p:cNvPr>
          <p:cNvSpPr/>
          <p:nvPr/>
        </p:nvSpPr>
        <p:spPr>
          <a:xfrm>
            <a:off x="1111045" y="3387214"/>
            <a:ext cx="1976284" cy="18484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Oval 6">
            <a:hlinkClick r:id="rId8" action="ppaction://hlinksldjump"/>
            <a:extLst>
              <a:ext uri="{FF2B5EF4-FFF2-40B4-BE49-F238E27FC236}">
                <a16:creationId xmlns:a16="http://schemas.microsoft.com/office/drawing/2014/main" id="{9817B0DF-82C4-2DA1-29DA-FD6AFD3BA4BC}"/>
              </a:ext>
            </a:extLst>
          </p:cNvPr>
          <p:cNvSpPr/>
          <p:nvPr/>
        </p:nvSpPr>
        <p:spPr>
          <a:xfrm>
            <a:off x="3682181" y="3387214"/>
            <a:ext cx="1976284" cy="18484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Oval 7">
            <a:hlinkClick r:id="rId9" action="ppaction://hlinksldjump"/>
            <a:extLst>
              <a:ext uri="{FF2B5EF4-FFF2-40B4-BE49-F238E27FC236}">
                <a16:creationId xmlns:a16="http://schemas.microsoft.com/office/drawing/2014/main" id="{8567E60C-039D-FBE3-43B8-EE193FE5B450}"/>
              </a:ext>
            </a:extLst>
          </p:cNvPr>
          <p:cNvSpPr/>
          <p:nvPr/>
        </p:nvSpPr>
        <p:spPr>
          <a:xfrm>
            <a:off x="6253317" y="3387214"/>
            <a:ext cx="1976284" cy="18484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Oval 8">
            <a:hlinkClick r:id="rId10" action="ppaction://hlinksldjump"/>
            <a:extLst>
              <a:ext uri="{FF2B5EF4-FFF2-40B4-BE49-F238E27FC236}">
                <a16:creationId xmlns:a16="http://schemas.microsoft.com/office/drawing/2014/main" id="{A437E516-1B5B-D447-265E-01B04C06C982}"/>
              </a:ext>
            </a:extLst>
          </p:cNvPr>
          <p:cNvSpPr/>
          <p:nvPr/>
        </p:nvSpPr>
        <p:spPr>
          <a:xfrm>
            <a:off x="8824453" y="3429000"/>
            <a:ext cx="1976284" cy="18484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Arrow: Right 9">
            <a:hlinkClick r:id="rId11" action="ppaction://hlinksldjump"/>
            <a:extLst>
              <a:ext uri="{FF2B5EF4-FFF2-40B4-BE49-F238E27FC236}">
                <a16:creationId xmlns:a16="http://schemas.microsoft.com/office/drawing/2014/main" id="{F4A8C066-52ED-1ADD-8E35-B19F68E13E5F}"/>
              </a:ext>
            </a:extLst>
          </p:cNvPr>
          <p:cNvSpPr/>
          <p:nvPr/>
        </p:nvSpPr>
        <p:spPr>
          <a:xfrm>
            <a:off x="9812595" y="5515896"/>
            <a:ext cx="2152670" cy="1288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7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03D704-076E-0401-D9FD-6A7BCBB7A3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05198" y="988437"/>
                <a:ext cx="6053328" cy="2440563"/>
              </a:xfrm>
            </p:spPr>
            <p:txBody>
              <a:bodyPr/>
              <a:lstStyle/>
              <a:p>
                <a:pPr algn="just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Tế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sơ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(3 – 7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tế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duy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ribosome,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bọc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03D704-076E-0401-D9FD-6A7BCBB7A3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05198" y="988437"/>
                <a:ext cx="6053328" cy="2440563"/>
              </a:xfrm>
              <a:blipFill>
                <a:blip r:embed="rId3"/>
                <a:stretch>
                  <a:fillRect l="-1511" t="-6484" r="-1712" b="-1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6534E-5140-B4E3-5E2F-35BCECAF4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0FED23B-FDD8-6A9F-086B-A163C2E64D15}"/>
                  </a:ext>
                </a:extLst>
              </p:cNvPr>
              <p:cNvSpPr/>
              <p:nvPr/>
            </p:nvSpPr>
            <p:spPr>
              <a:xfrm>
                <a:off x="5388077" y="3814916"/>
                <a:ext cx="5870449" cy="178947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Sai. </a:t>
                </a:r>
                <a:r>
                  <a:rPr lang="en-US" sz="32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tế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bào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nhân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sơ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kích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thước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 – 5 </a:t>
                </a:r>
                <a14:m>
                  <m:oMath xmlns:m="http://schemas.openxmlformats.org/officeDocument/2006/math"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𝝁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en-US" sz="32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0FED23B-FDD8-6A9F-086B-A163C2E64D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077" y="3814916"/>
                <a:ext cx="5870449" cy="178947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4A3BE6A4-A9AC-6EA4-C15C-480644F41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63" y="988437"/>
            <a:ext cx="3065111" cy="30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1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704-076E-0401-D9FD-6A7BCBB7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98" y="988437"/>
            <a:ext cx="6053328" cy="2440563"/>
          </a:xfrm>
        </p:spPr>
        <p:txBody>
          <a:bodyPr/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Tế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6534E-5140-B4E3-5E2F-35BCECAF4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FED23B-FDD8-6A9F-086B-A163C2E64D15}"/>
              </a:ext>
            </a:extLst>
          </p:cNvPr>
          <p:cNvSpPr/>
          <p:nvPr/>
        </p:nvSpPr>
        <p:spPr>
          <a:xfrm>
            <a:off x="5388077" y="3814916"/>
            <a:ext cx="5870449" cy="17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Sai. Vì tế bào vi sinh vật là tế bào nhân sơ.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Microscopic view of a suspended bubble-like material with water in it">
            <a:hlinkClick r:id="rId3" action="ppaction://hlinksldjump"/>
            <a:extLst>
              <a:ext uri="{FF2B5EF4-FFF2-40B4-BE49-F238E27FC236}">
                <a16:creationId xmlns:a16="http://schemas.microsoft.com/office/drawing/2014/main" id="{1C18CD28-29BD-D354-529B-E912D9083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988437"/>
            <a:ext cx="4356335" cy="290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704-076E-0401-D9FD-6A7BCBB7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98" y="988437"/>
            <a:ext cx="6053328" cy="2440563"/>
          </a:xfrm>
        </p:spPr>
        <p:txBody>
          <a:bodyPr/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6534E-5140-B4E3-5E2F-35BCECAF4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FED23B-FDD8-6A9F-086B-A163C2E64D15}"/>
              </a:ext>
            </a:extLst>
          </p:cNvPr>
          <p:cNvSpPr/>
          <p:nvPr/>
        </p:nvSpPr>
        <p:spPr>
          <a:xfrm>
            <a:off x="5388077" y="3814916"/>
            <a:ext cx="5870449" cy="17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Theo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thuyết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sinh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Microscopic view of cells">
            <a:hlinkClick r:id="rId3" action="ppaction://hlinksldjump"/>
            <a:extLst>
              <a:ext uri="{FF2B5EF4-FFF2-40B4-BE49-F238E27FC236}">
                <a16:creationId xmlns:a16="http://schemas.microsoft.com/office/drawing/2014/main" id="{FE2C722B-FD17-7447-867A-447D31840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2" y="988437"/>
            <a:ext cx="3995592" cy="299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704-076E-0401-D9FD-6A7BCBB7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98" y="988437"/>
            <a:ext cx="6053328" cy="2440563"/>
          </a:xfrm>
        </p:spPr>
        <p:txBody>
          <a:bodyPr/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6534E-5140-B4E3-5E2F-35BCECAF4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FED23B-FDD8-6A9F-086B-A163C2E64D15}"/>
              </a:ext>
            </a:extLst>
          </p:cNvPr>
          <p:cNvSpPr/>
          <p:nvPr/>
        </p:nvSpPr>
        <p:spPr>
          <a:xfrm>
            <a:off x="5388077" y="3814916"/>
            <a:ext cx="5870449" cy="17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sinh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đơn </a:t>
            </a:r>
            <a:r>
              <a:rPr lang="vi-VN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vi-VN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3D render of cells">
            <a:hlinkClick r:id="rId2" action="ppaction://hlinksldjump"/>
            <a:extLst>
              <a:ext uri="{FF2B5EF4-FFF2-40B4-BE49-F238E27FC236}">
                <a16:creationId xmlns:a16="http://schemas.microsoft.com/office/drawing/2014/main" id="{E1F26AD0-09FE-DFC0-3386-74D255FFD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" y="1036105"/>
            <a:ext cx="4169291" cy="23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1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704-076E-0401-D9FD-6A7BCBB7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98" y="988437"/>
            <a:ext cx="6053328" cy="2440563"/>
          </a:xfrm>
        </p:spPr>
        <p:txBody>
          <a:bodyPr/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6534E-5140-B4E3-5E2F-35BCECAF4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FED23B-FDD8-6A9F-086B-A163C2E64D15}"/>
              </a:ext>
            </a:extLst>
          </p:cNvPr>
          <p:cNvSpPr/>
          <p:nvPr/>
        </p:nvSpPr>
        <p:spPr>
          <a:xfrm>
            <a:off x="5388077" y="3814916"/>
            <a:ext cx="5870449" cy="17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Sai.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cơ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màng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sinh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nhân.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Microscopic view of algae">
            <a:hlinkClick r:id="rId2" action="ppaction://hlinksldjump"/>
            <a:extLst>
              <a:ext uri="{FF2B5EF4-FFF2-40B4-BE49-F238E27FC236}">
                <a16:creationId xmlns:a16="http://schemas.microsoft.com/office/drawing/2014/main" id="{2731754F-765B-4E73-70D4-5129BA70E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3" y="988437"/>
            <a:ext cx="3670645" cy="27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7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704-076E-0401-D9FD-6A7BCBB7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98" y="988437"/>
            <a:ext cx="6053328" cy="2440563"/>
          </a:xfrm>
        </p:spPr>
        <p:txBody>
          <a:bodyPr/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Ribosome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6534E-5140-B4E3-5E2F-35BCECAF4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FED23B-FDD8-6A9F-086B-A163C2E64D15}"/>
              </a:ext>
            </a:extLst>
          </p:cNvPr>
          <p:cNvSpPr/>
          <p:nvPr/>
        </p:nvSpPr>
        <p:spPr>
          <a:xfrm>
            <a:off x="5388077" y="3814916"/>
            <a:ext cx="5870449" cy="17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nhân sơ không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màng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bọc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Close up of cells">
            <a:hlinkClick r:id="rId2" action="ppaction://hlinksldjump"/>
            <a:extLst>
              <a:ext uri="{FF2B5EF4-FFF2-40B4-BE49-F238E27FC236}">
                <a16:creationId xmlns:a16="http://schemas.microsoft.com/office/drawing/2014/main" id="{06BB19EC-D430-8AAA-E6FB-3F7E729B4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2" y="1120878"/>
            <a:ext cx="4461733" cy="250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C336A6-732A-D080-2C51-1C2A4D38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239" y="216415"/>
            <a:ext cx="6707084" cy="38926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6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739AE"/>
          </a:solidFill>
          <a:ln w="38100" cap="rnd">
            <a:solidFill>
              <a:srgbClr val="D739A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02F05-0F41-167B-1EF7-BB89D1CD5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0" y="2065399"/>
            <a:ext cx="4087368" cy="40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7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704-076E-0401-D9FD-6A7BCBB7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98" y="988437"/>
            <a:ext cx="6053328" cy="2440563"/>
          </a:xfrm>
        </p:spPr>
        <p:txBody>
          <a:bodyPr/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lam.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6534E-5140-B4E3-5E2F-35BCECAF4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FED23B-FDD8-6A9F-086B-A163C2E64D15}"/>
              </a:ext>
            </a:extLst>
          </p:cNvPr>
          <p:cNvSpPr/>
          <p:nvPr/>
        </p:nvSpPr>
        <p:spPr>
          <a:xfrm>
            <a:off x="5388077" y="3814916"/>
            <a:ext cx="5870449" cy="17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Sai. Vi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sinh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nhân sơ, không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lạp</a:t>
            </a: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 descr="Microscopic view of algae">
            <a:hlinkClick r:id="rId2" action="ppaction://hlinksldjump"/>
            <a:extLst>
              <a:ext uri="{FF2B5EF4-FFF2-40B4-BE49-F238E27FC236}">
                <a16:creationId xmlns:a16="http://schemas.microsoft.com/office/drawing/2014/main" id="{3F14D9B1-348B-843E-062F-189847EE0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059019"/>
            <a:ext cx="3679320" cy="275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704-076E-0401-D9FD-6A7BCBB7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98" y="988437"/>
            <a:ext cx="6053328" cy="2440563"/>
          </a:xfrm>
        </p:spPr>
        <p:txBody>
          <a:bodyPr/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6534E-5140-B4E3-5E2F-35BCECAF4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FED23B-FDD8-6A9F-086B-A163C2E64D15}"/>
              </a:ext>
            </a:extLst>
          </p:cNvPr>
          <p:cNvSpPr/>
          <p:nvPr/>
        </p:nvSpPr>
        <p:spPr>
          <a:xfrm>
            <a:off x="5388077" y="3814916"/>
            <a:ext cx="5870449" cy="1789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Sai. Vi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 descr="Close-up of purple cells">
            <a:hlinkClick r:id="rId2" action="ppaction://hlinksldjump"/>
            <a:extLst>
              <a:ext uri="{FF2B5EF4-FFF2-40B4-BE49-F238E27FC236}">
                <a16:creationId xmlns:a16="http://schemas.microsoft.com/office/drawing/2014/main" id="{7F95E459-FEF2-1D52-38D2-40D2546FC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4" y="988437"/>
            <a:ext cx="3480620" cy="26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150399E-2EA8-E2C9-4A2F-1113D9A06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5" r="-1" b="724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E8CFE8-E919-EDD1-2389-0B9AAFCF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VỀ ĐÍCH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4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2E8ED-12C1-18A0-DC31-83A8187F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LUẬT CHƠI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07B20-EEDF-B4DE-322B-5AF39C699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51" y="1919550"/>
            <a:ext cx="11611897" cy="4845043"/>
          </a:xfrm>
        </p:spPr>
        <p:txBody>
          <a:bodyPr>
            <a:normAutofit lnSpcReduction="10000"/>
          </a:bodyPr>
          <a:lstStyle/>
          <a:p>
            <a:pPr marL="0" marR="0" algn="just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 4, 5, 6 SGK/55.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BTC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sung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MC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vọng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60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marL="0" marR="0" algn="just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</a:t>
            </a:r>
          </a:p>
          <a:p>
            <a:pPr marL="0" marR="0" algn="just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sung,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10F6807-5792-7A47-E20B-39012168D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208737"/>
            <a:ext cx="1710813" cy="17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8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hlinkClick r:id="rId2" action="ppaction://hlinksldjump"/>
            <a:extLst>
              <a:ext uri="{FF2B5EF4-FFF2-40B4-BE49-F238E27FC236}">
                <a16:creationId xmlns:a16="http://schemas.microsoft.com/office/drawing/2014/main" id="{885A19E0-0517-71B5-3985-145DF84C73DB}"/>
              </a:ext>
            </a:extLst>
          </p:cNvPr>
          <p:cNvSpPr/>
          <p:nvPr/>
        </p:nvSpPr>
        <p:spPr>
          <a:xfrm>
            <a:off x="1465006" y="707923"/>
            <a:ext cx="2467897" cy="215080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Hexagon 2">
            <a:hlinkClick r:id="rId3" action="ppaction://hlinksldjump"/>
            <a:extLst>
              <a:ext uri="{FF2B5EF4-FFF2-40B4-BE49-F238E27FC236}">
                <a16:creationId xmlns:a16="http://schemas.microsoft.com/office/drawing/2014/main" id="{5AAA62EF-87C0-F5E9-8AA7-6CBDD0411DD6}"/>
              </a:ext>
            </a:extLst>
          </p:cNvPr>
          <p:cNvSpPr/>
          <p:nvPr/>
        </p:nvSpPr>
        <p:spPr>
          <a:xfrm>
            <a:off x="3416709" y="1783326"/>
            <a:ext cx="2467897" cy="2150806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Hexagon 3">
            <a:hlinkClick r:id="rId4" action="ppaction://hlinksldjump"/>
            <a:extLst>
              <a:ext uri="{FF2B5EF4-FFF2-40B4-BE49-F238E27FC236}">
                <a16:creationId xmlns:a16="http://schemas.microsoft.com/office/drawing/2014/main" id="{2E140ED2-9397-5FFE-90AB-6449CBFFD50C}"/>
              </a:ext>
            </a:extLst>
          </p:cNvPr>
          <p:cNvSpPr/>
          <p:nvPr/>
        </p:nvSpPr>
        <p:spPr>
          <a:xfrm>
            <a:off x="1465005" y="2858729"/>
            <a:ext cx="2467897" cy="2150806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Hexagon 4">
            <a:hlinkClick r:id="rId5" action="ppaction://hlinksldjump"/>
            <a:extLst>
              <a:ext uri="{FF2B5EF4-FFF2-40B4-BE49-F238E27FC236}">
                <a16:creationId xmlns:a16="http://schemas.microsoft.com/office/drawing/2014/main" id="{5189CCF5-FD29-BF74-8502-CA069138CF39}"/>
              </a:ext>
            </a:extLst>
          </p:cNvPr>
          <p:cNvSpPr/>
          <p:nvPr/>
        </p:nvSpPr>
        <p:spPr>
          <a:xfrm>
            <a:off x="3406876" y="3947653"/>
            <a:ext cx="2467897" cy="2150806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Picture 6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1DFEBE61-1FFC-3272-B902-AE62250227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"/>
          <a:stretch/>
        </p:blipFill>
        <p:spPr>
          <a:xfrm>
            <a:off x="5942042" y="2476981"/>
            <a:ext cx="6249958" cy="4381019"/>
          </a:xfrm>
          <a:prstGeom prst="rect">
            <a:avLst/>
          </a:prstGeom>
        </p:spPr>
      </p:pic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C4CD4F20-4C41-2848-1777-12A6C79E1709}"/>
              </a:ext>
            </a:extLst>
          </p:cNvPr>
          <p:cNvSpPr/>
          <p:nvPr/>
        </p:nvSpPr>
        <p:spPr>
          <a:xfrm>
            <a:off x="9320981" y="707923"/>
            <a:ext cx="2152670" cy="1288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1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56C5-3C91-1D4C-782B-9B599D950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59EF-AEF8-E1E9-155C-93CB28BD4F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 vi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E19B5-1976-77C6-2739-151DB669F1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sinh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nên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năng tiêu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không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nên không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1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56C5-3C91-1D4C-782B-9B599D950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59EF-AEF8-E1E9-155C-93CB28BD4F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 vi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E19B5-1976-77C6-2739-151DB669F1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Do giun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sinh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nhân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nhân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nên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nhau. Trong khi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vi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nhân sơ nên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tiêu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sinh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hơn so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sinh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tiêu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2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56C5-3C91-1D4C-782B-9B599D950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59EF-AEF8-E1E9-155C-93CB28BD4F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E19B5-1976-77C6-2739-151DB669F1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tía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tô, rau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dền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do trong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carotenoid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cao hơn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7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56C5-3C91-1D4C-782B-9B599D950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59EF-AEF8-E1E9-155C-93CB28BD4F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liềm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liềm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E19B5-1976-77C6-2739-151DB669F1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bênh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liềm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thay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hơn,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năng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suy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nhược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cơ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suy tim. Bên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liềm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vón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gây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thương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cơ quan;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gây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thương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latin typeface="Arial" panose="020B0604020202020204" pitchFamily="34" charset="0"/>
                <a:cs typeface="Arial" panose="020B0604020202020204" pitchFamily="34" charset="0"/>
              </a:rPr>
              <a:t>lách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5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11FDA-D062-96B7-EA9A-C3DB449E0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CHUNG CUỘC</a:t>
            </a:r>
          </a:p>
        </p:txBody>
      </p:sp>
    </p:spTree>
    <p:extLst>
      <p:ext uri="{BB962C8B-B14F-4D97-AF65-F5344CB8AC3E}">
        <p14:creationId xmlns:p14="http://schemas.microsoft.com/office/powerpoint/2010/main" val="18089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, circle&#10;&#10;Description automatically generated with medium confidence">
            <a:extLst>
              <a:ext uri="{FF2B5EF4-FFF2-40B4-BE49-F238E27FC236}">
                <a16:creationId xmlns:a16="http://schemas.microsoft.com/office/drawing/2014/main" id="{9C58785C-32DC-46DA-98DF-565527802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25" y="3939188"/>
            <a:ext cx="5716302" cy="298518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00BF0C-1D1E-D0C5-BD1F-30D438189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596942"/>
              </p:ext>
            </p:extLst>
          </p:nvPr>
        </p:nvGraphicFramePr>
        <p:xfrm>
          <a:off x="163871" y="159227"/>
          <a:ext cx="11821652" cy="362619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10826">
                  <a:extLst>
                    <a:ext uri="{9D8B030D-6E8A-4147-A177-3AD203B41FA5}">
                      <a16:colId xmlns:a16="http://schemas.microsoft.com/office/drawing/2014/main" val="267305256"/>
                    </a:ext>
                  </a:extLst>
                </a:gridCol>
                <a:gridCol w="5910826">
                  <a:extLst>
                    <a:ext uri="{9D8B030D-6E8A-4147-A177-3AD203B41FA5}">
                      <a16:colId xmlns:a16="http://schemas.microsoft.com/office/drawing/2014/main" val="2878845302"/>
                    </a:ext>
                  </a:extLst>
                </a:gridCol>
              </a:tblGrid>
              <a:tr h="1813096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vi-VN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vi-VN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bao nhiêu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b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tên. So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sánh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chứa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màng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sinh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nhân sơ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nhân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vi-VN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vi-VN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sánh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trúc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bên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màng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sinh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nhân sơ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nhân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theo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tiêu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sau: tên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năng,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minh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họa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2457114"/>
                  </a:ext>
                </a:extLst>
              </a:tr>
              <a:tr h="1813096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vi-VN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vi-VN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3</a:t>
                      </a:r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tên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trong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trúc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nhân sơ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 </a:t>
                      </a:r>
                      <a:r>
                        <a:rPr lang="vi-V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vi-V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</a:p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chúng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1054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35349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2A3A27-3CE7-0CD2-9470-DA22E8DB9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806434"/>
              </p:ext>
            </p:extLst>
          </p:nvPr>
        </p:nvGraphicFramePr>
        <p:xfrm>
          <a:off x="499826" y="1449537"/>
          <a:ext cx="11192347" cy="4980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7883">
                  <a:extLst>
                    <a:ext uri="{9D8B030D-6E8A-4147-A177-3AD203B41FA5}">
                      <a16:colId xmlns:a16="http://schemas.microsoft.com/office/drawing/2014/main" val="3981810230"/>
                    </a:ext>
                  </a:extLst>
                </a:gridCol>
                <a:gridCol w="2250883">
                  <a:extLst>
                    <a:ext uri="{9D8B030D-6E8A-4147-A177-3AD203B41FA5}">
                      <a16:colId xmlns:a16="http://schemas.microsoft.com/office/drawing/2014/main" val="3986407016"/>
                    </a:ext>
                  </a:extLst>
                </a:gridCol>
                <a:gridCol w="2250883">
                  <a:extLst>
                    <a:ext uri="{9D8B030D-6E8A-4147-A177-3AD203B41FA5}">
                      <a16:colId xmlns:a16="http://schemas.microsoft.com/office/drawing/2014/main" val="2452321799"/>
                    </a:ext>
                  </a:extLst>
                </a:gridCol>
                <a:gridCol w="2250883">
                  <a:extLst>
                    <a:ext uri="{9D8B030D-6E8A-4147-A177-3AD203B41FA5}">
                      <a16:colId xmlns:a16="http://schemas.microsoft.com/office/drawing/2014/main" val="3482272032"/>
                    </a:ext>
                  </a:extLst>
                </a:gridCol>
                <a:gridCol w="2131815">
                  <a:extLst>
                    <a:ext uri="{9D8B030D-6E8A-4147-A177-3AD203B41FA5}">
                      <a16:colId xmlns:a16="http://schemas.microsoft.com/office/drawing/2014/main" val="610453262"/>
                    </a:ext>
                  </a:extLst>
                </a:gridCol>
              </a:tblGrid>
              <a:tr h="12595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Vòng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chơi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2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3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4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3016755"/>
                  </a:ext>
                </a:extLst>
              </a:tr>
              <a:tr h="12404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9373034"/>
                  </a:ext>
                </a:extLst>
              </a:tr>
              <a:tr h="12404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4745000"/>
                  </a:ext>
                </a:extLst>
              </a:tr>
              <a:tr h="12404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716401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6AC0E93-9FC4-2303-25D0-C1C348BB0C49}"/>
              </a:ext>
            </a:extLst>
          </p:cNvPr>
          <p:cNvSpPr/>
          <p:nvPr/>
        </p:nvSpPr>
        <p:spPr>
          <a:xfrm>
            <a:off x="2945141" y="283128"/>
            <a:ext cx="6301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THI ĐẤU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F91FB177-8605-2970-C442-F670B02A9197}"/>
              </a:ext>
            </a:extLst>
          </p:cNvPr>
          <p:cNvSpPr/>
          <p:nvPr/>
        </p:nvSpPr>
        <p:spPr>
          <a:xfrm>
            <a:off x="1170039" y="2900516"/>
            <a:ext cx="973393" cy="85540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2FCDB3B6-FD23-3A9F-7C60-237517D17238}"/>
              </a:ext>
            </a:extLst>
          </p:cNvPr>
          <p:cNvSpPr/>
          <p:nvPr/>
        </p:nvSpPr>
        <p:spPr>
          <a:xfrm>
            <a:off x="1170039" y="4124632"/>
            <a:ext cx="973393" cy="85540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A689DD-2ED6-B68A-1834-11C0F3BACE9C}"/>
              </a:ext>
            </a:extLst>
          </p:cNvPr>
          <p:cNvSpPr/>
          <p:nvPr/>
        </p:nvSpPr>
        <p:spPr>
          <a:xfrm>
            <a:off x="1170038" y="5408463"/>
            <a:ext cx="973393" cy="85540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389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032814-7439-53DE-F9D1-62BB689A5BD0}"/>
              </a:ext>
            </a:extLst>
          </p:cNvPr>
          <p:cNvSpPr txBox="1"/>
          <p:nvPr/>
        </p:nvSpPr>
        <p:spPr>
          <a:xfrm>
            <a:off x="648929" y="506208"/>
            <a:ext cx="8593394" cy="334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(SGK/54)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3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buFont typeface="Times New Roman" panose="02020603050405020304" pitchFamily="18" charset="0"/>
              <a:buChar char="-"/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buFont typeface="Times New Roman" panose="02020603050405020304" pitchFamily="18" charset="0"/>
              <a:buChar char="-"/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30000"/>
              </a:lnSpc>
              <a:spcBef>
                <a:spcPts val="480"/>
              </a:spcBef>
              <a:spcAft>
                <a:spcPts val="480"/>
              </a:spcAft>
              <a:buFont typeface="Times New Roman" panose="02020603050405020304" pitchFamily="18" charset="0"/>
              <a:buChar char="-"/>
              <a:tabLst>
                <a:tab pos="6419850" algn="l"/>
                <a:tab pos="8101330" algn="l"/>
              </a:tabLst>
            </a:pP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Diagram, circle&#10;&#10;Description automatically generated with medium confidence">
            <a:extLst>
              <a:ext uri="{FF2B5EF4-FFF2-40B4-BE49-F238E27FC236}">
                <a16:creationId xmlns:a16="http://schemas.microsoft.com/office/drawing/2014/main" id="{1BD807AA-6668-AED7-921E-9C43B7BFC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25" y="3939188"/>
            <a:ext cx="5716302" cy="29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5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54BB78-CE2C-5C33-13B2-2E0D4CF43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04183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8085">
                  <a:extLst>
                    <a:ext uri="{9D8B030D-6E8A-4147-A177-3AD203B41FA5}">
                      <a16:colId xmlns:a16="http://schemas.microsoft.com/office/drawing/2014/main" val="1014904441"/>
                    </a:ext>
                  </a:extLst>
                </a:gridCol>
                <a:gridCol w="4557450">
                  <a:extLst>
                    <a:ext uri="{9D8B030D-6E8A-4147-A177-3AD203B41FA5}">
                      <a16:colId xmlns:a16="http://schemas.microsoft.com/office/drawing/2014/main" val="2008729393"/>
                    </a:ext>
                  </a:extLst>
                </a:gridCol>
                <a:gridCol w="4896465">
                  <a:extLst>
                    <a:ext uri="{9D8B030D-6E8A-4147-A177-3AD203B41FA5}">
                      <a16:colId xmlns:a16="http://schemas.microsoft.com/office/drawing/2014/main" val="2972186941"/>
                    </a:ext>
                  </a:extLst>
                </a:gridCol>
              </a:tblGrid>
              <a:tr h="608842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 nhân sơ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extLst>
                  <a:ext uri="{0D108BD9-81ED-4DB2-BD59-A6C34878D82A}">
                    <a16:rowId xmlns:a16="http://schemas.microsoft.com/office/drawing/2014/main" val="3179619505"/>
                  </a:ext>
                </a:extLst>
              </a:tr>
              <a:tr h="62491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trúc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bám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bề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Roi: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Vỏ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nhầy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1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peptidoglycan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>
                  <a:txBody>
                    <a:bodyPr/>
                    <a:lstStyle/>
                    <a:p>
                      <a:pPr marL="0" marR="5715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5715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TBTV: cellulose.</a:t>
                      </a:r>
                    </a:p>
                    <a:p>
                      <a:pPr marL="0" marR="5715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TB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nấm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chitin.</a:t>
                      </a:r>
                    </a:p>
                    <a:p>
                      <a:pPr marL="0" marR="5715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5715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glycoprotein,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TBĐV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extLst>
                  <a:ext uri="{0D108BD9-81ED-4DB2-BD59-A6C34878D82A}">
                    <a16:rowId xmlns:a16="http://schemas.microsoft.com/office/drawing/2014/main" val="201465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58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54BB78-CE2C-5C33-13B2-2E0D4CF43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652450"/>
              </p:ext>
            </p:extLst>
          </p:nvPr>
        </p:nvGraphicFramePr>
        <p:xfrm>
          <a:off x="0" y="0"/>
          <a:ext cx="12192000" cy="7796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8085">
                  <a:extLst>
                    <a:ext uri="{9D8B030D-6E8A-4147-A177-3AD203B41FA5}">
                      <a16:colId xmlns:a16="http://schemas.microsoft.com/office/drawing/2014/main" val="1014904441"/>
                    </a:ext>
                  </a:extLst>
                </a:gridCol>
                <a:gridCol w="3741373">
                  <a:extLst>
                    <a:ext uri="{9D8B030D-6E8A-4147-A177-3AD203B41FA5}">
                      <a16:colId xmlns:a16="http://schemas.microsoft.com/office/drawing/2014/main" val="2008729393"/>
                    </a:ext>
                  </a:extLst>
                </a:gridCol>
                <a:gridCol w="5712542">
                  <a:extLst>
                    <a:ext uri="{9D8B030D-6E8A-4147-A177-3AD203B41FA5}">
                      <a16:colId xmlns:a16="http://schemas.microsoft.com/office/drawing/2014/main" val="3256603591"/>
                    </a:ext>
                  </a:extLst>
                </a:gridCol>
              </a:tblGrid>
              <a:tr h="476875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 nhân sơ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extLst>
                  <a:ext uri="{0D108BD9-81ED-4DB2-BD59-A6C34878D82A}">
                    <a16:rowId xmlns:a16="http://schemas.microsoft.com/office/drawing/2014/main" val="3179619505"/>
                  </a:ext>
                </a:extLst>
              </a:tr>
              <a:tr h="1131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 anchor="ctr"/>
                </a:tc>
                <a:tc gridSpan="2">
                  <a:txBody>
                    <a:bodyPr/>
                    <a:lstStyle/>
                    <a:p>
                      <a:pPr marL="0" marR="57150" algn="just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phospholipid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protein.</a:t>
                      </a:r>
                    </a:p>
                    <a:p>
                      <a:pPr marL="0" marR="57150" algn="just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281815"/>
                  </a:ext>
                </a:extLst>
              </a:tr>
              <a:tr h="61201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Ribosome: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protein,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>
                  <a:txBody>
                    <a:bodyPr/>
                    <a:lstStyle/>
                    <a:p>
                      <a:pPr marL="0" marR="57150" algn="l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Ribosome: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protein,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57150" algn="l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Golgi.</a:t>
                      </a:r>
                    </a:p>
                    <a:p>
                      <a:pPr marL="0" marR="57150" algn="l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57150" algn="l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lạp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57150" algn="l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TB.</a:t>
                      </a:r>
                    </a:p>
                    <a:p>
                      <a:pPr marL="0" marR="57150" algn="l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57150" algn="l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Lysosome.</a:t>
                      </a:r>
                    </a:p>
                    <a:p>
                      <a:pPr marL="0" marR="57150" algn="l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Lưới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extLst>
                  <a:ext uri="{0D108BD9-81ED-4DB2-BD59-A6C34878D82A}">
                    <a16:rowId xmlns:a16="http://schemas.microsoft.com/office/drawing/2014/main" val="3950230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90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54BB78-CE2C-5C33-13B2-2E0D4CF43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2180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8085">
                  <a:extLst>
                    <a:ext uri="{9D8B030D-6E8A-4147-A177-3AD203B41FA5}">
                      <a16:colId xmlns:a16="http://schemas.microsoft.com/office/drawing/2014/main" val="1014904441"/>
                    </a:ext>
                  </a:extLst>
                </a:gridCol>
                <a:gridCol w="3869192">
                  <a:extLst>
                    <a:ext uri="{9D8B030D-6E8A-4147-A177-3AD203B41FA5}">
                      <a16:colId xmlns:a16="http://schemas.microsoft.com/office/drawing/2014/main" val="2008729393"/>
                    </a:ext>
                  </a:extLst>
                </a:gridCol>
                <a:gridCol w="5584723">
                  <a:extLst>
                    <a:ext uri="{9D8B030D-6E8A-4147-A177-3AD203B41FA5}">
                      <a16:colId xmlns:a16="http://schemas.microsoft.com/office/drawing/2014/main" val="2972186941"/>
                    </a:ext>
                  </a:extLst>
                </a:gridCol>
              </a:tblGrid>
              <a:tr h="1149678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 nhân thực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extLst>
                  <a:ext uri="{0D108BD9-81ED-4DB2-BD59-A6C34878D82A}">
                    <a16:rowId xmlns:a16="http://schemas.microsoft.com/office/drawing/2014/main" val="3179619505"/>
                  </a:ext>
                </a:extLst>
              </a:tr>
              <a:tr h="57083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chứa vật chất di truyền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Chứa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DNA,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khiển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mọi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tc>
                  <a:txBody>
                    <a:bodyPr/>
                    <a:lstStyle/>
                    <a:p>
                      <a:pPr marL="0" marR="5715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Nhân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5715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57150" algn="l">
                        <a:lnSpc>
                          <a:spcPct val="13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tabLst>
                          <a:tab pos="6419850" algn="l"/>
                          <a:tab pos="8101330" algn="l"/>
                        </a:tabLs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Chứa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nhiễm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khiển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80" marR="24180" marT="0" marB="0"/>
                </a:tc>
                <a:extLst>
                  <a:ext uri="{0D108BD9-81ED-4DB2-BD59-A6C34878D82A}">
                    <a16:rowId xmlns:a16="http://schemas.microsoft.com/office/drawing/2014/main" val="3132901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687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E6360E5-9276-2B2B-2031-81EBFE5C2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r="-1" b="2858"/>
          <a:stretch/>
        </p:blipFill>
        <p:spPr>
          <a:xfrm>
            <a:off x="307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E8CFE8-E919-EDD1-2389-0B9AAFCF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0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1915C-5B9D-302C-51E5-8E91490B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4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D739AE"/>
          </a:solidFill>
          <a:ln w="38100" cap="rnd">
            <a:solidFill>
              <a:srgbClr val="D739A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5D378-E15B-79B5-22E0-4EF9064150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0" b="-1"/>
          <a:stretch/>
        </p:blipFill>
        <p:spPr>
          <a:xfrm>
            <a:off x="167148" y="2330840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8D8A-4A46-704E-2044-9BE0511C4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145" y="2071315"/>
            <a:ext cx="7746707" cy="4703111"/>
          </a:xfrm>
        </p:spPr>
        <p:txBody>
          <a:bodyPr anchor="t">
            <a:normAutofit fontScale="92500"/>
          </a:bodyPr>
          <a:lstStyle/>
          <a:p>
            <a:pPr marL="0" marR="0" algn="just"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60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 60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MC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Hai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spcBef>
                <a:spcPts val="480"/>
              </a:spcBef>
              <a:spcAft>
                <a:spcPts val="480"/>
              </a:spcAft>
              <a:tabLst>
                <a:tab pos="6419850" algn="l"/>
                <a:tab pos="8101330" algn="l"/>
              </a:tabLst>
            </a:pP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40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554301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Sketchy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Custom 2">
      <a:majorFont>
        <a:latin typeface="Microsoft GothicNeo"/>
        <a:ea typeface=""/>
        <a:cs typeface=""/>
      </a:majorFont>
      <a:minorFont>
        <a:latin typeface="Microsoft GothicNe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1882</Words>
  <Application>Microsoft Office PowerPoint</Application>
  <PresentationFormat>Widescreen</PresentationFormat>
  <Paragraphs>171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Microsoft GothicNeo</vt:lpstr>
      <vt:lpstr>Arial</vt:lpstr>
      <vt:lpstr>Calibri</vt:lpstr>
      <vt:lpstr>Cambria Math</vt:lpstr>
      <vt:lpstr>Times New Roman</vt:lpstr>
      <vt:lpstr>SketchyVTI</vt:lpstr>
      <vt:lpstr>PowerPoint Presentation</vt:lpstr>
      <vt:lpstr>Hoạt động mở đầu  “Thiết kế  sơ đồ tư duy  ấn tượng”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Vòng 1 KHỞI ĐỘNG</vt:lpstr>
      <vt:lpstr>LUẬT CHƠI</vt:lpstr>
      <vt:lpstr>PowerPoint Presentation</vt:lpstr>
      <vt:lpstr>Vòng 2 AI ĐÚNG AI SAI?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Vòng 3 VỀ ĐÍCH</vt:lpstr>
      <vt:lpstr>  LUẬT CHƠI</vt:lpstr>
      <vt:lpstr>PowerPoint Presentation</vt:lpstr>
      <vt:lpstr>Câu 3</vt:lpstr>
      <vt:lpstr>Câu 4</vt:lpstr>
      <vt:lpstr>Câu 5</vt:lpstr>
      <vt:lpstr>Câu 6</vt:lpstr>
      <vt:lpstr>CHUNG CUỘC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Trọng Nhân Hồ</dc:creator>
  <cp:lastModifiedBy>Trọng Nhân Hồ</cp:lastModifiedBy>
  <cp:revision>9</cp:revision>
  <dcterms:created xsi:type="dcterms:W3CDTF">2022-07-25T07:41:01Z</dcterms:created>
  <dcterms:modified xsi:type="dcterms:W3CDTF">2022-08-03T01:48:48Z</dcterms:modified>
</cp:coreProperties>
</file>