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7" r:id="rId2"/>
    <p:sldId id="408" r:id="rId3"/>
    <p:sldId id="409" r:id="rId4"/>
    <p:sldId id="280" r:id="rId5"/>
    <p:sldId id="265" r:id="rId6"/>
    <p:sldId id="270" r:id="rId7"/>
    <p:sldId id="406" r:id="rId8"/>
    <p:sldId id="272" r:id="rId9"/>
    <p:sldId id="275" r:id="rId10"/>
    <p:sldId id="274" r:id="rId11"/>
    <p:sldId id="277" r:id="rId12"/>
    <p:sldId id="285" r:id="rId13"/>
    <p:sldId id="276" r:id="rId14"/>
    <p:sldId id="324" r:id="rId15"/>
    <p:sldId id="291" r:id="rId16"/>
    <p:sldId id="292" r:id="rId17"/>
    <p:sldId id="293" r:id="rId18"/>
    <p:sldId id="294" r:id="rId19"/>
    <p:sldId id="415" r:id="rId20"/>
    <p:sldId id="295" r:id="rId21"/>
    <p:sldId id="296" r:id="rId22"/>
    <p:sldId id="297" r:id="rId23"/>
    <p:sldId id="410" r:id="rId24"/>
    <p:sldId id="321" r:id="rId25"/>
    <p:sldId id="320" r:id="rId26"/>
    <p:sldId id="286" r:id="rId27"/>
    <p:sldId id="306" r:id="rId28"/>
    <p:sldId id="307" r:id="rId29"/>
    <p:sldId id="308" r:id="rId30"/>
    <p:sldId id="309" r:id="rId31"/>
    <p:sldId id="310" r:id="rId32"/>
    <p:sldId id="311" r:id="rId33"/>
    <p:sldId id="312" r:id="rId34"/>
    <p:sldId id="315" r:id="rId35"/>
    <p:sldId id="314" r:id="rId36"/>
    <p:sldId id="313" r:id="rId37"/>
    <p:sldId id="317" r:id="rId38"/>
    <p:sldId id="316" r:id="rId39"/>
    <p:sldId id="278" r:id="rId40"/>
    <p:sldId id="287" r:id="rId41"/>
    <p:sldId id="288" r:id="rId42"/>
    <p:sldId id="323" r:id="rId43"/>
    <p:sldId id="414" r:id="rId44"/>
    <p:sldId id="318" r:id="rId45"/>
    <p:sldId id="259" r:id="rId46"/>
    <p:sldId id="411" r:id="rId47"/>
    <p:sldId id="412" r:id="rId48"/>
    <p:sldId id="413"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505F2C04-C923-438B-8C0F-E0CD2BADF298}">
      <wppc:fontMiss xmlns:wppc="http://www.wps.cn/officeDocument/PresentationCustomData" xmlns="" type="true"/>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a:srgbClr val="FF6D00"/>
    <a:srgbClr val="D5FC8E"/>
    <a:srgbClr val="FFFD78"/>
    <a:srgbClr val="73FEFF"/>
    <a:srgbClr val="E0FC6A"/>
    <a:srgbClr val="D5FC79"/>
    <a:srgbClr val="AAFEFF"/>
    <a:srgbClr val="FF8AD8"/>
    <a:srgbClr val="92B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141" autoAdjust="0"/>
    <p:restoredTop sz="95788"/>
  </p:normalViewPr>
  <p:slideViewPr>
    <p:cSldViewPr snapToGrid="0">
      <p:cViewPr varScale="1">
        <p:scale>
          <a:sx n="68" d="100"/>
          <a:sy n="68" d="100"/>
        </p:scale>
        <p:origin x="486" y="72"/>
      </p:cViewPr>
      <p:guideLst/>
    </p:cSldViewPr>
  </p:slideViewPr>
  <p:outlineViewPr>
    <p:cViewPr>
      <p:scale>
        <a:sx n="33" d="100"/>
        <a:sy n="33" d="100"/>
      </p:scale>
      <p:origin x="0" y="-1640"/>
    </p:cViewPr>
  </p:outlin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1">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B43B7E7-3509-4734-BC97-97127AFEA549}" type="doc">
      <dgm:prSet loTypeId="urn:microsoft.com/office/officeart/2005/8/layout/list1#1" loCatId="list" qsTypeId="urn:microsoft.com/office/officeart/2005/8/quickstyle/3d3" qsCatId="3D" csTypeId="urn:microsoft.com/office/officeart/2005/8/colors/colorful5#1" csCatId="colorful" phldr="1"/>
      <dgm:spPr/>
      <dgm:t>
        <a:bodyPr/>
        <a:lstStyle/>
        <a:p>
          <a:endParaRPr lang="en-US"/>
        </a:p>
      </dgm:t>
    </dgm:pt>
    <dgm:pt modelId="{443F6500-74A7-4111-98ED-7106E6E15DF3}">
      <dgm:prSet phldrT="[Text]" custT="1"/>
      <dgm:spPr/>
      <dgm:t>
        <a:bodyPr/>
        <a:lstStyle/>
        <a:p>
          <a:r>
            <a:rPr lang="en-US" sz="2400" b="1" dirty="0">
              <a:latin typeface="+mn-lt"/>
              <a:cs typeface="Arial" panose="020B0604020202020204" pitchFamily="34" charset="0"/>
            </a:rPr>
            <a:t>I. THÔNG TIN GIỮA CÁC TẾ BÀO</a:t>
          </a:r>
        </a:p>
      </dgm:t>
    </dgm:pt>
    <dgm:pt modelId="{4A428D8E-DFD2-4D65-A398-6A095AEB6B20}" type="parTrans" cxnId="{748BF6D3-1CF1-4226-B9D4-06BD195AC141}">
      <dgm:prSet/>
      <dgm:spPr/>
      <dgm:t>
        <a:bodyPr/>
        <a:lstStyle/>
        <a:p>
          <a:endParaRPr lang="en-US" sz="2400" b="1">
            <a:latin typeface="+mn-lt"/>
            <a:cs typeface="Arial" panose="020B0604020202020204" pitchFamily="34" charset="0"/>
          </a:endParaRPr>
        </a:p>
      </dgm:t>
    </dgm:pt>
    <dgm:pt modelId="{E292D96E-861F-4403-B668-951A65E2BF6B}" type="sibTrans" cxnId="{748BF6D3-1CF1-4226-B9D4-06BD195AC141}">
      <dgm:prSet/>
      <dgm:spPr/>
      <dgm:t>
        <a:bodyPr/>
        <a:lstStyle/>
        <a:p>
          <a:endParaRPr lang="en-US" sz="2400" b="1">
            <a:latin typeface="+mn-lt"/>
            <a:cs typeface="Arial" panose="020B0604020202020204" pitchFamily="34" charset="0"/>
          </a:endParaRPr>
        </a:p>
      </dgm:t>
    </dgm:pt>
    <dgm:pt modelId="{2AB72CEF-E738-45E8-A71B-9DEAC0BFEB02}">
      <dgm:prSet phldrT="[Text]" custT="1"/>
      <dgm:spPr/>
      <dgm:t>
        <a:bodyPr/>
        <a:lstStyle/>
        <a:p>
          <a:r>
            <a:rPr lang="en-US" sz="2400" b="1" dirty="0">
              <a:latin typeface="Calibri" panose="020F0502020204030204" pitchFamily="34" charset="0"/>
              <a:cs typeface="Calibri" panose="020F0502020204030204" pitchFamily="34" charset="0"/>
            </a:rPr>
            <a:t>II. QUÁ TRÌNH TRUYỀN THÔNG TIN GIỮA CÁC TẾ BÀO</a:t>
          </a:r>
        </a:p>
      </dgm:t>
    </dgm:pt>
    <dgm:pt modelId="{836D5441-EC83-4A74-B6A4-7A37EC7FEDE7}" type="parTrans" cxnId="{3191D387-4CEB-4514-AFE3-C89AD43309FE}">
      <dgm:prSet/>
      <dgm:spPr/>
      <dgm:t>
        <a:bodyPr/>
        <a:lstStyle/>
        <a:p>
          <a:endParaRPr lang="en-US" sz="2400" b="1">
            <a:latin typeface="+mn-lt"/>
            <a:cs typeface="Arial" panose="020B0604020202020204" pitchFamily="34" charset="0"/>
          </a:endParaRPr>
        </a:p>
      </dgm:t>
    </dgm:pt>
    <dgm:pt modelId="{A85DA8D0-1D4F-4E7C-9520-75A70AD50C3F}" type="sibTrans" cxnId="{3191D387-4CEB-4514-AFE3-C89AD43309FE}">
      <dgm:prSet/>
      <dgm:spPr/>
      <dgm:t>
        <a:bodyPr/>
        <a:lstStyle/>
        <a:p>
          <a:endParaRPr lang="en-US" sz="2400" b="1">
            <a:latin typeface="+mn-lt"/>
            <a:cs typeface="Arial" panose="020B0604020202020204" pitchFamily="34" charset="0"/>
          </a:endParaRPr>
        </a:p>
      </dgm:t>
    </dgm:pt>
    <dgm:pt modelId="{E0F6B681-5058-4F93-B1DC-4851F31831DF}" type="pres">
      <dgm:prSet presAssocID="{FB43B7E7-3509-4734-BC97-97127AFEA549}" presName="linear" presStyleCnt="0">
        <dgm:presLayoutVars>
          <dgm:dir/>
          <dgm:animLvl val="lvl"/>
          <dgm:resizeHandles val="exact"/>
        </dgm:presLayoutVars>
      </dgm:prSet>
      <dgm:spPr/>
    </dgm:pt>
    <dgm:pt modelId="{EDBDCFC4-3E75-492B-9397-98ECF507CAD7}" type="pres">
      <dgm:prSet presAssocID="{443F6500-74A7-4111-98ED-7106E6E15DF3}" presName="parentLin" presStyleCnt="0"/>
      <dgm:spPr/>
    </dgm:pt>
    <dgm:pt modelId="{42D8C35F-82E9-40CE-A2B1-E3028D089DA5}" type="pres">
      <dgm:prSet presAssocID="{443F6500-74A7-4111-98ED-7106E6E15DF3}" presName="parentLeftMargin" presStyleLbl="node1" presStyleIdx="0" presStyleCnt="2"/>
      <dgm:spPr/>
    </dgm:pt>
    <dgm:pt modelId="{F6DB3E4A-350D-4EEA-922E-2E43117A4507}" type="pres">
      <dgm:prSet presAssocID="{443F6500-74A7-4111-98ED-7106E6E15DF3}" presName="parentText" presStyleLbl="node1" presStyleIdx="0" presStyleCnt="2" custScaleX="104541">
        <dgm:presLayoutVars>
          <dgm:chMax val="0"/>
          <dgm:bulletEnabled val="1"/>
        </dgm:presLayoutVars>
      </dgm:prSet>
      <dgm:spPr/>
    </dgm:pt>
    <dgm:pt modelId="{DDB6A0CF-D5DF-4F57-8E2A-4C65CB348E3D}" type="pres">
      <dgm:prSet presAssocID="{443F6500-74A7-4111-98ED-7106E6E15DF3}" presName="negativeSpace" presStyleCnt="0"/>
      <dgm:spPr/>
    </dgm:pt>
    <dgm:pt modelId="{20084FE0-7A3D-4CC7-8D2F-065D9F52095F}" type="pres">
      <dgm:prSet presAssocID="{443F6500-74A7-4111-98ED-7106E6E15DF3}" presName="childText" presStyleLbl="conFgAcc1" presStyleIdx="0" presStyleCnt="2">
        <dgm:presLayoutVars>
          <dgm:bulletEnabled val="1"/>
        </dgm:presLayoutVars>
      </dgm:prSet>
      <dgm:spPr/>
    </dgm:pt>
    <dgm:pt modelId="{1400546C-26C9-4C0F-8E48-C401B5A2BDD5}" type="pres">
      <dgm:prSet presAssocID="{E292D96E-861F-4403-B668-951A65E2BF6B}" presName="spaceBetweenRectangles" presStyleCnt="0"/>
      <dgm:spPr/>
    </dgm:pt>
    <dgm:pt modelId="{8B8DE37D-6430-423B-BB93-0E0F83F9AD76}" type="pres">
      <dgm:prSet presAssocID="{2AB72CEF-E738-45E8-A71B-9DEAC0BFEB02}" presName="parentLin" presStyleCnt="0"/>
      <dgm:spPr/>
    </dgm:pt>
    <dgm:pt modelId="{C1DDEF70-57E5-45EF-BCCD-6FFF0C90FA6D}" type="pres">
      <dgm:prSet presAssocID="{2AB72CEF-E738-45E8-A71B-9DEAC0BFEB02}" presName="parentLeftMargin" presStyleLbl="node1" presStyleIdx="0" presStyleCnt="2"/>
      <dgm:spPr/>
    </dgm:pt>
    <dgm:pt modelId="{517D0F86-22F0-482A-8A70-C3181A27A031}" type="pres">
      <dgm:prSet presAssocID="{2AB72CEF-E738-45E8-A71B-9DEAC0BFEB02}" presName="parentText" presStyleLbl="node1" presStyleIdx="1" presStyleCnt="2" custScaleX="102905">
        <dgm:presLayoutVars>
          <dgm:chMax val="0"/>
          <dgm:bulletEnabled val="1"/>
        </dgm:presLayoutVars>
      </dgm:prSet>
      <dgm:spPr/>
    </dgm:pt>
    <dgm:pt modelId="{A65DD1F9-BD3A-4B40-A99F-000823FF6734}" type="pres">
      <dgm:prSet presAssocID="{2AB72CEF-E738-45E8-A71B-9DEAC0BFEB02}" presName="negativeSpace" presStyleCnt="0"/>
      <dgm:spPr/>
    </dgm:pt>
    <dgm:pt modelId="{79D14426-053B-4F99-8504-56FC0E298C36}" type="pres">
      <dgm:prSet presAssocID="{2AB72CEF-E738-45E8-A71B-9DEAC0BFEB02}" presName="childText" presStyleLbl="conFgAcc1" presStyleIdx="1" presStyleCnt="2">
        <dgm:presLayoutVars>
          <dgm:bulletEnabled val="1"/>
        </dgm:presLayoutVars>
      </dgm:prSet>
      <dgm:spPr/>
    </dgm:pt>
  </dgm:ptLst>
  <dgm:cxnLst>
    <dgm:cxn modelId="{8B00032F-72CF-427F-B6FD-C66038BF3978}" type="presOf" srcId="{443F6500-74A7-4111-98ED-7106E6E15DF3}" destId="{42D8C35F-82E9-40CE-A2B1-E3028D089DA5}" srcOrd="0" destOrd="0" presId="urn:microsoft.com/office/officeart/2005/8/layout/list1#1"/>
    <dgm:cxn modelId="{1B775932-E68C-4276-A5BE-3BDB81259FDC}" type="presOf" srcId="{443F6500-74A7-4111-98ED-7106E6E15DF3}" destId="{F6DB3E4A-350D-4EEA-922E-2E43117A4507}" srcOrd="1" destOrd="0" presId="urn:microsoft.com/office/officeart/2005/8/layout/list1#1"/>
    <dgm:cxn modelId="{07E93A42-B3FE-4E03-A40B-85603E2BE996}" type="presOf" srcId="{2AB72CEF-E738-45E8-A71B-9DEAC0BFEB02}" destId="{C1DDEF70-57E5-45EF-BCCD-6FFF0C90FA6D}" srcOrd="0" destOrd="0" presId="urn:microsoft.com/office/officeart/2005/8/layout/list1#1"/>
    <dgm:cxn modelId="{3191D387-4CEB-4514-AFE3-C89AD43309FE}" srcId="{FB43B7E7-3509-4734-BC97-97127AFEA549}" destId="{2AB72CEF-E738-45E8-A71B-9DEAC0BFEB02}" srcOrd="1" destOrd="0" parTransId="{836D5441-EC83-4A74-B6A4-7A37EC7FEDE7}" sibTransId="{A85DA8D0-1D4F-4E7C-9520-75A70AD50C3F}"/>
    <dgm:cxn modelId="{83F1A4B7-CD1C-4EE5-B2B5-E1E24EB4BCF3}" type="presOf" srcId="{2AB72CEF-E738-45E8-A71B-9DEAC0BFEB02}" destId="{517D0F86-22F0-482A-8A70-C3181A27A031}" srcOrd="1" destOrd="0" presId="urn:microsoft.com/office/officeart/2005/8/layout/list1#1"/>
    <dgm:cxn modelId="{748BF6D3-1CF1-4226-B9D4-06BD195AC141}" srcId="{FB43B7E7-3509-4734-BC97-97127AFEA549}" destId="{443F6500-74A7-4111-98ED-7106E6E15DF3}" srcOrd="0" destOrd="0" parTransId="{4A428D8E-DFD2-4D65-A398-6A095AEB6B20}" sibTransId="{E292D96E-861F-4403-B668-951A65E2BF6B}"/>
    <dgm:cxn modelId="{9F817BDF-2C43-416B-8A67-A92E030C6AFC}" type="presOf" srcId="{FB43B7E7-3509-4734-BC97-97127AFEA549}" destId="{E0F6B681-5058-4F93-B1DC-4851F31831DF}" srcOrd="0" destOrd="0" presId="urn:microsoft.com/office/officeart/2005/8/layout/list1#1"/>
    <dgm:cxn modelId="{24C4CD2B-DFB4-49C7-96BA-ADE4504A9641}" type="presParOf" srcId="{E0F6B681-5058-4F93-B1DC-4851F31831DF}" destId="{EDBDCFC4-3E75-492B-9397-98ECF507CAD7}" srcOrd="0" destOrd="0" presId="urn:microsoft.com/office/officeart/2005/8/layout/list1#1"/>
    <dgm:cxn modelId="{35E27B6E-48CD-44BE-A49B-2D9D23087A23}" type="presParOf" srcId="{EDBDCFC4-3E75-492B-9397-98ECF507CAD7}" destId="{42D8C35F-82E9-40CE-A2B1-E3028D089DA5}" srcOrd="0" destOrd="0" presId="urn:microsoft.com/office/officeart/2005/8/layout/list1#1"/>
    <dgm:cxn modelId="{AE7D0D38-534A-49BE-82DB-0BCC26FEA4F5}" type="presParOf" srcId="{EDBDCFC4-3E75-492B-9397-98ECF507CAD7}" destId="{F6DB3E4A-350D-4EEA-922E-2E43117A4507}" srcOrd="1" destOrd="0" presId="urn:microsoft.com/office/officeart/2005/8/layout/list1#1"/>
    <dgm:cxn modelId="{9DCCD45D-CCAD-4483-9D9D-6253AE4849EF}" type="presParOf" srcId="{E0F6B681-5058-4F93-B1DC-4851F31831DF}" destId="{DDB6A0CF-D5DF-4F57-8E2A-4C65CB348E3D}" srcOrd="1" destOrd="0" presId="urn:microsoft.com/office/officeart/2005/8/layout/list1#1"/>
    <dgm:cxn modelId="{32F303D8-7DA4-492D-82E3-A99642534C46}" type="presParOf" srcId="{E0F6B681-5058-4F93-B1DC-4851F31831DF}" destId="{20084FE0-7A3D-4CC7-8D2F-065D9F52095F}" srcOrd="2" destOrd="0" presId="urn:microsoft.com/office/officeart/2005/8/layout/list1#1"/>
    <dgm:cxn modelId="{5FACDBD5-B86C-400B-97B2-FDCAA407E672}" type="presParOf" srcId="{E0F6B681-5058-4F93-B1DC-4851F31831DF}" destId="{1400546C-26C9-4C0F-8E48-C401B5A2BDD5}" srcOrd="3" destOrd="0" presId="urn:microsoft.com/office/officeart/2005/8/layout/list1#1"/>
    <dgm:cxn modelId="{FC866D68-2D68-4304-BF13-A1FDB96A6E1C}" type="presParOf" srcId="{E0F6B681-5058-4F93-B1DC-4851F31831DF}" destId="{8B8DE37D-6430-423B-BB93-0E0F83F9AD76}" srcOrd="4" destOrd="0" presId="urn:microsoft.com/office/officeart/2005/8/layout/list1#1"/>
    <dgm:cxn modelId="{F2DD4BDA-DAA5-4869-B785-5E0E92647CBE}" type="presParOf" srcId="{8B8DE37D-6430-423B-BB93-0E0F83F9AD76}" destId="{C1DDEF70-57E5-45EF-BCCD-6FFF0C90FA6D}" srcOrd="0" destOrd="0" presId="urn:microsoft.com/office/officeart/2005/8/layout/list1#1"/>
    <dgm:cxn modelId="{4FEF07FF-33DE-4C57-A290-1866EFBB39EB}" type="presParOf" srcId="{8B8DE37D-6430-423B-BB93-0E0F83F9AD76}" destId="{517D0F86-22F0-482A-8A70-C3181A27A031}" srcOrd="1" destOrd="0" presId="urn:microsoft.com/office/officeart/2005/8/layout/list1#1"/>
    <dgm:cxn modelId="{B774AB1E-E564-4CB8-8403-1BE59C8B2731}" type="presParOf" srcId="{E0F6B681-5058-4F93-B1DC-4851F31831DF}" destId="{A65DD1F9-BD3A-4B40-A99F-000823FF6734}" srcOrd="5" destOrd="0" presId="urn:microsoft.com/office/officeart/2005/8/layout/list1#1"/>
    <dgm:cxn modelId="{56E0B07F-924B-4C9C-847C-3B925B3C8630}" type="presParOf" srcId="{E0F6B681-5058-4F93-B1DC-4851F31831DF}" destId="{79D14426-053B-4F99-8504-56FC0E298C36}" srcOrd="6" destOrd="0" presId="urn:microsoft.com/office/officeart/2005/8/layout/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43B7E7-3509-4734-BC97-97127AFEA549}" type="doc">
      <dgm:prSet loTypeId="urn:microsoft.com/office/officeart/2005/8/layout/list1#1" loCatId="list" qsTypeId="urn:microsoft.com/office/officeart/2005/8/quickstyle/3d3" qsCatId="3D" csTypeId="urn:microsoft.com/office/officeart/2005/8/colors/colorful5#1" csCatId="colorful" phldr="1"/>
      <dgm:spPr/>
      <dgm:t>
        <a:bodyPr/>
        <a:lstStyle/>
        <a:p>
          <a:endParaRPr lang="en-US"/>
        </a:p>
      </dgm:t>
    </dgm:pt>
    <dgm:pt modelId="{B85D3E74-7C35-464A-B8E9-604ABBC6BA3C}">
      <dgm:prSet phldrT="[Text]" custT="1"/>
      <dgm:spPr/>
      <dgm:t>
        <a:bodyPr/>
        <a:lstStyle/>
        <a:p>
          <a:pPr algn="just"/>
          <a:r>
            <a:rPr lang="en-US" sz="2200" b="1">
              <a:latin typeface="+mn-lt"/>
              <a:cs typeface="Arial" panose="020B0604020202020204" pitchFamily="34" charset="0"/>
            </a:rPr>
            <a:t>1. </a:t>
          </a:r>
          <a:r>
            <a:rPr lang="vi-VN" sz="2200" b="1">
              <a:solidFill>
                <a:srgbClr val="FFFFFF"/>
              </a:solidFill>
              <a:latin typeface="Calibri" panose="020F0502020204030204" pitchFamily="34" charset="0"/>
            </a:rPr>
            <a:t>Chất curare được chiết xuất từ nhựa một số loại cây thuộc vùng nhiệt đới Nam Mỹ (ví dụ cây strychnos), những thợ săn các câu lạc bộ thổ dân Nam mỹ thường dùng chất độc curare tẩm vào mũi tên để đi săn, khi bắn mũi tên có tẩm curare vào con vật, thì con vật không chạy được. Hãy nêu cơ chế tác dụng của curare lên con vật?</a:t>
          </a:r>
          <a:endParaRPr lang="en-US" sz="2200" b="1" dirty="0">
            <a:solidFill>
              <a:srgbClr val="FFFFFF"/>
            </a:solidFill>
            <a:latin typeface="Calibri" panose="020F0502020204030204" pitchFamily="34" charset="0"/>
            <a:cs typeface="Arial" panose="020B0604020202020204" pitchFamily="34" charset="0"/>
          </a:endParaRPr>
        </a:p>
      </dgm:t>
    </dgm:pt>
    <dgm:pt modelId="{C889C7C4-3CC9-4A8F-9F13-AC688A43E242}" type="parTrans" cxnId="{BCD849E0-70D1-49B7-8393-C7D7EFBC8065}">
      <dgm:prSet/>
      <dgm:spPr/>
      <dgm:t>
        <a:bodyPr/>
        <a:lstStyle/>
        <a:p>
          <a:pPr algn="just"/>
          <a:endParaRPr lang="en-US" sz="2400" b="1">
            <a:latin typeface="+mn-lt"/>
            <a:cs typeface="Arial" panose="020B0604020202020204" pitchFamily="34" charset="0"/>
          </a:endParaRPr>
        </a:p>
      </dgm:t>
    </dgm:pt>
    <dgm:pt modelId="{84D651C5-3C67-4D89-934D-57AD3FACEA8C}" type="sibTrans" cxnId="{BCD849E0-70D1-49B7-8393-C7D7EFBC8065}">
      <dgm:prSet/>
      <dgm:spPr/>
      <dgm:t>
        <a:bodyPr/>
        <a:lstStyle/>
        <a:p>
          <a:pPr algn="just"/>
          <a:endParaRPr lang="en-US" sz="2400" b="1">
            <a:latin typeface="+mn-lt"/>
            <a:cs typeface="Arial" panose="020B0604020202020204" pitchFamily="34" charset="0"/>
          </a:endParaRPr>
        </a:p>
      </dgm:t>
    </dgm:pt>
    <dgm:pt modelId="{2AB72CEF-E738-45E8-A71B-9DEAC0BFEB02}">
      <dgm:prSet phldrT="[Text]" custT="1"/>
      <dgm:spPr/>
      <dgm:t>
        <a:bodyPr/>
        <a:lstStyle/>
        <a:p>
          <a:pPr algn="just"/>
          <a:r>
            <a:rPr lang="en-US" sz="2400" b="1">
              <a:latin typeface="+mn-lt"/>
              <a:cs typeface="Arial" panose="020B0604020202020204" pitchFamily="34" charset="0"/>
            </a:rPr>
            <a:t>2. </a:t>
          </a:r>
          <a:r>
            <a:rPr lang="en-US" sz="2400" b="1">
              <a:latin typeface="Calibri" panose="020F0502020204030204" pitchFamily="34" charset="0"/>
              <a:cs typeface="Arial" panose="020B0604020202020204" pitchFamily="34" charset="0"/>
            </a:rPr>
            <a:t>Bằng </a:t>
          </a:r>
          <a:r>
            <a:rPr lang="vi-VN" sz="2400" b="1" i="0">
              <a:latin typeface="Calibri" panose="020F0502020204030204" pitchFamily="34" charset="0"/>
            </a:rPr>
            <a:t>cách nào mà hormone insulin và glucagon (do tế bào tuyến tuỵ tiết ra) có thể kích thích các tế bào gan và cơ thực hiện quá trình chuyển hoá đường, qua đó, điều hoà hàm lượng glucose trong máu? </a:t>
          </a:r>
          <a:endParaRPr lang="en-US" sz="2400" b="1" dirty="0">
            <a:latin typeface="Calibri" panose="020F0502020204030204" pitchFamily="34" charset="0"/>
            <a:cs typeface="Calibri" panose="020F0502020204030204" pitchFamily="34" charset="0"/>
          </a:endParaRPr>
        </a:p>
      </dgm:t>
    </dgm:pt>
    <dgm:pt modelId="{836D5441-EC83-4A74-B6A4-7A37EC7FEDE7}" type="parTrans" cxnId="{3191D387-4CEB-4514-AFE3-C89AD43309FE}">
      <dgm:prSet/>
      <dgm:spPr/>
      <dgm:t>
        <a:bodyPr/>
        <a:lstStyle/>
        <a:p>
          <a:pPr algn="just"/>
          <a:endParaRPr lang="en-US" sz="2400" b="1">
            <a:latin typeface="+mn-lt"/>
            <a:cs typeface="Arial" panose="020B0604020202020204" pitchFamily="34" charset="0"/>
          </a:endParaRPr>
        </a:p>
      </dgm:t>
    </dgm:pt>
    <dgm:pt modelId="{A85DA8D0-1D4F-4E7C-9520-75A70AD50C3F}" type="sibTrans" cxnId="{3191D387-4CEB-4514-AFE3-C89AD43309FE}">
      <dgm:prSet/>
      <dgm:spPr/>
      <dgm:t>
        <a:bodyPr/>
        <a:lstStyle/>
        <a:p>
          <a:pPr algn="just"/>
          <a:endParaRPr lang="en-US" sz="2400" b="1">
            <a:latin typeface="+mn-lt"/>
            <a:cs typeface="Arial" panose="020B0604020202020204" pitchFamily="34" charset="0"/>
          </a:endParaRPr>
        </a:p>
      </dgm:t>
    </dgm:pt>
    <dgm:pt modelId="{E0F6B681-5058-4F93-B1DC-4851F31831DF}" type="pres">
      <dgm:prSet presAssocID="{FB43B7E7-3509-4734-BC97-97127AFEA549}" presName="linear" presStyleCnt="0">
        <dgm:presLayoutVars>
          <dgm:dir/>
          <dgm:animLvl val="lvl"/>
          <dgm:resizeHandles val="exact"/>
        </dgm:presLayoutVars>
      </dgm:prSet>
      <dgm:spPr/>
    </dgm:pt>
    <dgm:pt modelId="{6DEC7C5D-F1FE-4031-BBEA-3143A29677DA}" type="pres">
      <dgm:prSet presAssocID="{B85D3E74-7C35-464A-B8E9-604ABBC6BA3C}" presName="parentLin" presStyleCnt="0"/>
      <dgm:spPr/>
    </dgm:pt>
    <dgm:pt modelId="{C512EA8C-3948-437F-A3D9-DA5BB629CF0B}" type="pres">
      <dgm:prSet presAssocID="{B85D3E74-7C35-464A-B8E9-604ABBC6BA3C}" presName="parentLeftMargin" presStyleLbl="node1" presStyleIdx="0" presStyleCnt="2"/>
      <dgm:spPr/>
    </dgm:pt>
    <dgm:pt modelId="{23D8D391-FD68-4B6C-B510-424FEDE5D294}" type="pres">
      <dgm:prSet presAssocID="{B85D3E74-7C35-464A-B8E9-604ABBC6BA3C}" presName="parentText" presStyleLbl="node1" presStyleIdx="0" presStyleCnt="2" custScaleX="133894" custLinFactNeighborX="-6388" custLinFactNeighborY="14418">
        <dgm:presLayoutVars>
          <dgm:chMax val="0"/>
          <dgm:bulletEnabled val="1"/>
        </dgm:presLayoutVars>
      </dgm:prSet>
      <dgm:spPr/>
    </dgm:pt>
    <dgm:pt modelId="{0DE6073D-0401-42A9-BCE2-7ABB7FF48981}" type="pres">
      <dgm:prSet presAssocID="{B85D3E74-7C35-464A-B8E9-604ABBC6BA3C}" presName="negativeSpace" presStyleCnt="0"/>
      <dgm:spPr/>
    </dgm:pt>
    <dgm:pt modelId="{0F132DA6-3138-4D0D-AAF7-D98A4C85F753}" type="pres">
      <dgm:prSet presAssocID="{B85D3E74-7C35-464A-B8E9-604ABBC6BA3C}" presName="childText" presStyleLbl="conFgAcc1" presStyleIdx="0" presStyleCnt="2" custLinFactNeighborX="-1379" custLinFactNeighborY="73327">
        <dgm:presLayoutVars>
          <dgm:bulletEnabled val="1"/>
        </dgm:presLayoutVars>
      </dgm:prSet>
      <dgm:spPr/>
    </dgm:pt>
    <dgm:pt modelId="{0C7AE2C8-C82A-4E88-9A5E-756F4648B531}" type="pres">
      <dgm:prSet presAssocID="{84D651C5-3C67-4D89-934D-57AD3FACEA8C}" presName="spaceBetweenRectangles" presStyleCnt="0"/>
      <dgm:spPr/>
    </dgm:pt>
    <dgm:pt modelId="{8B8DE37D-6430-423B-BB93-0E0F83F9AD76}" type="pres">
      <dgm:prSet presAssocID="{2AB72CEF-E738-45E8-A71B-9DEAC0BFEB02}" presName="parentLin" presStyleCnt="0"/>
      <dgm:spPr/>
    </dgm:pt>
    <dgm:pt modelId="{C1DDEF70-57E5-45EF-BCCD-6FFF0C90FA6D}" type="pres">
      <dgm:prSet presAssocID="{2AB72CEF-E738-45E8-A71B-9DEAC0BFEB02}" presName="parentLeftMargin" presStyleLbl="node1" presStyleIdx="0" presStyleCnt="2"/>
      <dgm:spPr/>
    </dgm:pt>
    <dgm:pt modelId="{517D0F86-22F0-482A-8A70-C3181A27A031}" type="pres">
      <dgm:prSet presAssocID="{2AB72CEF-E738-45E8-A71B-9DEAC0BFEB02}" presName="parentText" presStyleLbl="node1" presStyleIdx="1" presStyleCnt="2" custScaleX="142857" custLinFactNeighborX="3067" custLinFactNeighborY="4566">
        <dgm:presLayoutVars>
          <dgm:chMax val="0"/>
          <dgm:bulletEnabled val="1"/>
        </dgm:presLayoutVars>
      </dgm:prSet>
      <dgm:spPr/>
    </dgm:pt>
    <dgm:pt modelId="{A65DD1F9-BD3A-4B40-A99F-000823FF6734}" type="pres">
      <dgm:prSet presAssocID="{2AB72CEF-E738-45E8-A71B-9DEAC0BFEB02}" presName="negativeSpace" presStyleCnt="0"/>
      <dgm:spPr/>
    </dgm:pt>
    <dgm:pt modelId="{79D14426-053B-4F99-8504-56FC0E298C36}" type="pres">
      <dgm:prSet presAssocID="{2AB72CEF-E738-45E8-A71B-9DEAC0BFEB02}" presName="childText" presStyleLbl="conFgAcc1" presStyleIdx="1" presStyleCnt="2">
        <dgm:presLayoutVars>
          <dgm:bulletEnabled val="1"/>
        </dgm:presLayoutVars>
      </dgm:prSet>
      <dgm:spPr/>
    </dgm:pt>
  </dgm:ptLst>
  <dgm:cxnLst>
    <dgm:cxn modelId="{A0954610-C65C-4732-B6BA-C5154B6FCD6F}" type="presOf" srcId="{B85D3E74-7C35-464A-B8E9-604ABBC6BA3C}" destId="{C512EA8C-3948-437F-A3D9-DA5BB629CF0B}" srcOrd="0" destOrd="0" presId="urn:microsoft.com/office/officeart/2005/8/layout/list1#1"/>
    <dgm:cxn modelId="{9ACB542D-A5A9-401D-B6BF-0E6EE27A0907}" type="presOf" srcId="{FB43B7E7-3509-4734-BC97-97127AFEA549}" destId="{E0F6B681-5058-4F93-B1DC-4851F31831DF}" srcOrd="0" destOrd="0" presId="urn:microsoft.com/office/officeart/2005/8/layout/list1#1"/>
    <dgm:cxn modelId="{CC992768-C308-41F3-9583-83F01245A6E4}" type="presOf" srcId="{2AB72CEF-E738-45E8-A71B-9DEAC0BFEB02}" destId="{517D0F86-22F0-482A-8A70-C3181A27A031}" srcOrd="1" destOrd="0" presId="urn:microsoft.com/office/officeart/2005/8/layout/list1#1"/>
    <dgm:cxn modelId="{B4E51C56-B63A-4B98-89A6-67DA91914154}" type="presOf" srcId="{2AB72CEF-E738-45E8-A71B-9DEAC0BFEB02}" destId="{C1DDEF70-57E5-45EF-BCCD-6FFF0C90FA6D}" srcOrd="0" destOrd="0" presId="urn:microsoft.com/office/officeart/2005/8/layout/list1#1"/>
    <dgm:cxn modelId="{3191D387-4CEB-4514-AFE3-C89AD43309FE}" srcId="{FB43B7E7-3509-4734-BC97-97127AFEA549}" destId="{2AB72CEF-E738-45E8-A71B-9DEAC0BFEB02}" srcOrd="1" destOrd="0" parTransId="{836D5441-EC83-4A74-B6A4-7A37EC7FEDE7}" sibTransId="{A85DA8D0-1D4F-4E7C-9520-75A70AD50C3F}"/>
    <dgm:cxn modelId="{1026AFCE-51F7-4BC2-BC15-A9DDF49CC200}" type="presOf" srcId="{B85D3E74-7C35-464A-B8E9-604ABBC6BA3C}" destId="{23D8D391-FD68-4B6C-B510-424FEDE5D294}" srcOrd="1" destOrd="0" presId="urn:microsoft.com/office/officeart/2005/8/layout/list1#1"/>
    <dgm:cxn modelId="{BCD849E0-70D1-49B7-8393-C7D7EFBC8065}" srcId="{FB43B7E7-3509-4734-BC97-97127AFEA549}" destId="{B85D3E74-7C35-464A-B8E9-604ABBC6BA3C}" srcOrd="0" destOrd="0" parTransId="{C889C7C4-3CC9-4A8F-9F13-AC688A43E242}" sibTransId="{84D651C5-3C67-4D89-934D-57AD3FACEA8C}"/>
    <dgm:cxn modelId="{20540269-FF9D-4A6D-BF7D-8594228024F8}" type="presParOf" srcId="{E0F6B681-5058-4F93-B1DC-4851F31831DF}" destId="{6DEC7C5D-F1FE-4031-BBEA-3143A29677DA}" srcOrd="0" destOrd="0" presId="urn:microsoft.com/office/officeart/2005/8/layout/list1#1"/>
    <dgm:cxn modelId="{FCBF2699-666B-4082-94E7-008BF8223DE4}" type="presParOf" srcId="{6DEC7C5D-F1FE-4031-BBEA-3143A29677DA}" destId="{C512EA8C-3948-437F-A3D9-DA5BB629CF0B}" srcOrd="0" destOrd="0" presId="urn:microsoft.com/office/officeart/2005/8/layout/list1#1"/>
    <dgm:cxn modelId="{D29B6ED8-5A7B-4DD5-A13D-9A7724042E34}" type="presParOf" srcId="{6DEC7C5D-F1FE-4031-BBEA-3143A29677DA}" destId="{23D8D391-FD68-4B6C-B510-424FEDE5D294}" srcOrd="1" destOrd="0" presId="urn:microsoft.com/office/officeart/2005/8/layout/list1#1"/>
    <dgm:cxn modelId="{F4CC1D98-23DB-43B8-B39B-FEC8CB21C9FA}" type="presParOf" srcId="{E0F6B681-5058-4F93-B1DC-4851F31831DF}" destId="{0DE6073D-0401-42A9-BCE2-7ABB7FF48981}" srcOrd="1" destOrd="0" presId="urn:microsoft.com/office/officeart/2005/8/layout/list1#1"/>
    <dgm:cxn modelId="{BC33B1A8-ABF0-40FD-95B7-C8075F8EE062}" type="presParOf" srcId="{E0F6B681-5058-4F93-B1DC-4851F31831DF}" destId="{0F132DA6-3138-4D0D-AAF7-D98A4C85F753}" srcOrd="2" destOrd="0" presId="urn:microsoft.com/office/officeart/2005/8/layout/list1#1"/>
    <dgm:cxn modelId="{C3D7A896-30CB-4C44-9F73-55F14B924D43}" type="presParOf" srcId="{E0F6B681-5058-4F93-B1DC-4851F31831DF}" destId="{0C7AE2C8-C82A-4E88-9A5E-756F4648B531}" srcOrd="3" destOrd="0" presId="urn:microsoft.com/office/officeart/2005/8/layout/list1#1"/>
    <dgm:cxn modelId="{D6E3547D-E76D-4CA7-A444-DF958781A594}" type="presParOf" srcId="{E0F6B681-5058-4F93-B1DC-4851F31831DF}" destId="{8B8DE37D-6430-423B-BB93-0E0F83F9AD76}" srcOrd="4" destOrd="0" presId="urn:microsoft.com/office/officeart/2005/8/layout/list1#1"/>
    <dgm:cxn modelId="{3AB76D93-4286-4637-9E8E-9FC7E2F06D19}" type="presParOf" srcId="{8B8DE37D-6430-423B-BB93-0E0F83F9AD76}" destId="{C1DDEF70-57E5-45EF-BCCD-6FFF0C90FA6D}" srcOrd="0" destOrd="0" presId="urn:microsoft.com/office/officeart/2005/8/layout/list1#1"/>
    <dgm:cxn modelId="{63FA200C-9A15-4030-99EC-EF7C65295634}" type="presParOf" srcId="{8B8DE37D-6430-423B-BB93-0E0F83F9AD76}" destId="{517D0F86-22F0-482A-8A70-C3181A27A031}" srcOrd="1" destOrd="0" presId="urn:microsoft.com/office/officeart/2005/8/layout/list1#1"/>
    <dgm:cxn modelId="{361031D9-1AD6-42A7-A34F-93EF4C9F12AF}" type="presParOf" srcId="{E0F6B681-5058-4F93-B1DC-4851F31831DF}" destId="{A65DD1F9-BD3A-4B40-A99F-000823FF6734}" srcOrd="5" destOrd="0" presId="urn:microsoft.com/office/officeart/2005/8/layout/list1#1"/>
    <dgm:cxn modelId="{E54B6E46-E17F-4D5C-A674-AC1D3F0FDE2C}" type="presParOf" srcId="{E0F6B681-5058-4F93-B1DC-4851F31831DF}" destId="{79D14426-053B-4F99-8504-56FC0E298C36}" srcOrd="6" destOrd="0" presId="urn:microsoft.com/office/officeart/2005/8/layout/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B43B7E7-3509-4734-BC97-97127AFEA549}" type="doc">
      <dgm:prSet loTypeId="urn:microsoft.com/office/officeart/2005/8/layout/list1#1" loCatId="list" qsTypeId="urn:microsoft.com/office/officeart/2005/8/quickstyle/3d3" qsCatId="3D" csTypeId="urn:microsoft.com/office/officeart/2005/8/colors/colorful5#1" csCatId="colorful" phldr="1"/>
      <dgm:spPr/>
      <dgm:t>
        <a:bodyPr/>
        <a:lstStyle/>
        <a:p>
          <a:endParaRPr lang="en-US"/>
        </a:p>
      </dgm:t>
    </dgm:pt>
    <dgm:pt modelId="{B85D3E74-7C35-464A-B8E9-604ABBC6BA3C}">
      <dgm:prSet phldrT="[Text]" custT="1"/>
      <dgm:spPr/>
      <dgm:t>
        <a:bodyPr/>
        <a:lstStyle/>
        <a:p>
          <a:pPr algn="just"/>
          <a:r>
            <a:rPr lang="en-US" sz="2200" b="1" dirty="0">
              <a:latin typeface="+mn-lt"/>
              <a:cs typeface="Arial" panose="020B0604020202020204" pitchFamily="34" charset="0"/>
            </a:rPr>
            <a:t>2. </a:t>
          </a:r>
          <a:r>
            <a:rPr lang="vi-VN" sz="2200" b="1" dirty="0">
              <a:solidFill>
                <a:srgbClr val="FFFFFF"/>
              </a:solidFill>
              <a:latin typeface="Calibri" panose="020F0502020204030204" pitchFamily="34" charset="0"/>
            </a:rPr>
            <a:t>Chất curare được chiết xuất từ nhựa một số loại cây thuộc vùng nhiệt đới Nam M</a:t>
          </a:r>
          <a:r>
            <a:rPr lang="en-US" sz="2200" b="1" dirty="0">
              <a:solidFill>
                <a:srgbClr val="FFFFFF"/>
              </a:solidFill>
              <a:latin typeface="Calibri" panose="020F0502020204030204" pitchFamily="34" charset="0"/>
            </a:rPr>
            <a:t>ĩ</a:t>
          </a:r>
          <a:r>
            <a:rPr lang="vi-VN" sz="2200" b="1" dirty="0">
              <a:solidFill>
                <a:srgbClr val="FFFFFF"/>
              </a:solidFill>
              <a:latin typeface="Calibri" panose="020F0502020204030204" pitchFamily="34" charset="0"/>
            </a:rPr>
            <a:t> (ví dụ cây strychnos), những thợ săn các câu lạc bộ thổ dân Nam </a:t>
          </a:r>
          <a:r>
            <a:rPr lang="en-US" sz="2200" b="1" dirty="0" err="1">
              <a:solidFill>
                <a:srgbClr val="FFFFFF"/>
              </a:solidFill>
              <a:latin typeface="Calibri" panose="020F0502020204030204" pitchFamily="34" charset="0"/>
            </a:rPr>
            <a:t>Mĩ</a:t>
          </a:r>
          <a:r>
            <a:rPr lang="vi-VN" sz="2200" b="1" dirty="0">
              <a:solidFill>
                <a:srgbClr val="FFFFFF"/>
              </a:solidFill>
              <a:latin typeface="Calibri" panose="020F0502020204030204" pitchFamily="34" charset="0"/>
            </a:rPr>
            <a:t> thường dùng chất độc curare tẩm vào mũi tên để đi săn, khi bắn mũi tên có tẩm curare vào con </a:t>
          </a:r>
          <a:r>
            <a:rPr lang="vi-VN" sz="2200" b="1" dirty="0" err="1">
              <a:solidFill>
                <a:srgbClr val="FFFFFF"/>
              </a:solidFill>
              <a:latin typeface="Calibri" panose="020F0502020204030204" pitchFamily="34" charset="0"/>
            </a:rPr>
            <a:t>vật</a:t>
          </a:r>
          <a:r>
            <a:rPr lang="vi-VN" sz="2200" b="1" dirty="0">
              <a:solidFill>
                <a:srgbClr val="FFFFFF"/>
              </a:solidFill>
              <a:latin typeface="Calibri" panose="020F0502020204030204" pitchFamily="34" charset="0"/>
            </a:rPr>
            <a:t> thì con vật không chạy </a:t>
          </a:r>
          <a:r>
            <a:rPr lang="vi-VN" sz="2200" b="1" dirty="0" err="1">
              <a:solidFill>
                <a:srgbClr val="FFFFFF"/>
              </a:solidFill>
              <a:latin typeface="Calibri" panose="020F0502020204030204" pitchFamily="34" charset="0"/>
            </a:rPr>
            <a:t>được</a:t>
          </a:r>
          <a:r>
            <a:rPr lang="vi-VN" sz="2200" b="1" dirty="0">
              <a:solidFill>
                <a:srgbClr val="FFFFFF"/>
              </a:solidFill>
              <a:latin typeface="Calibri" panose="020F0502020204030204" pitchFamily="34" charset="0"/>
            </a:rPr>
            <a:t>.</a:t>
          </a:r>
          <a:endParaRPr lang="en-US" sz="2200" b="1" dirty="0">
            <a:solidFill>
              <a:srgbClr val="FFFFFF"/>
            </a:solidFill>
            <a:latin typeface="Calibri" panose="020F0502020204030204" pitchFamily="34" charset="0"/>
          </a:endParaRPr>
        </a:p>
        <a:p>
          <a:pPr algn="just"/>
          <a:r>
            <a:rPr lang="vi-VN" sz="2200" b="1" dirty="0" err="1">
              <a:solidFill>
                <a:srgbClr val="FFFFFF"/>
              </a:solidFill>
              <a:latin typeface="Calibri" panose="020F0502020204030204" pitchFamily="34" charset="0"/>
            </a:rPr>
            <a:t>Hãy</a:t>
          </a:r>
          <a:r>
            <a:rPr lang="vi-VN" sz="2200" b="1" dirty="0">
              <a:solidFill>
                <a:srgbClr val="FFFFFF"/>
              </a:solidFill>
              <a:latin typeface="Calibri" panose="020F0502020204030204" pitchFamily="34" charset="0"/>
            </a:rPr>
            <a:t> nêu cơ chế tác dụng của curare lên con </a:t>
          </a:r>
          <a:r>
            <a:rPr lang="vi-VN" sz="2200" b="1" dirty="0" err="1">
              <a:solidFill>
                <a:srgbClr val="FFFFFF"/>
              </a:solidFill>
              <a:latin typeface="Calibri" panose="020F0502020204030204" pitchFamily="34" charset="0"/>
            </a:rPr>
            <a:t>vật</a:t>
          </a:r>
          <a:r>
            <a:rPr lang="en-US" sz="2200" b="1" dirty="0">
              <a:solidFill>
                <a:srgbClr val="FFFFFF"/>
              </a:solidFill>
              <a:latin typeface="Calibri" panose="020F0502020204030204" pitchFamily="34" charset="0"/>
            </a:rPr>
            <a:t>.</a:t>
          </a:r>
          <a:endParaRPr lang="en-US" sz="2200" b="1" dirty="0">
            <a:solidFill>
              <a:srgbClr val="FFFFFF"/>
            </a:solidFill>
            <a:latin typeface="Calibri" panose="020F0502020204030204" pitchFamily="34" charset="0"/>
            <a:cs typeface="Arial" panose="020B0604020202020204" pitchFamily="34" charset="0"/>
          </a:endParaRPr>
        </a:p>
      </dgm:t>
    </dgm:pt>
    <dgm:pt modelId="{C889C7C4-3CC9-4A8F-9F13-AC688A43E242}" type="parTrans" cxnId="{BCD849E0-70D1-49B7-8393-C7D7EFBC8065}">
      <dgm:prSet/>
      <dgm:spPr/>
      <dgm:t>
        <a:bodyPr/>
        <a:lstStyle/>
        <a:p>
          <a:pPr algn="just"/>
          <a:endParaRPr lang="en-US" sz="2400" b="1">
            <a:latin typeface="+mn-lt"/>
            <a:cs typeface="Arial" panose="020B0604020202020204" pitchFamily="34" charset="0"/>
          </a:endParaRPr>
        </a:p>
      </dgm:t>
    </dgm:pt>
    <dgm:pt modelId="{84D651C5-3C67-4D89-934D-57AD3FACEA8C}" type="sibTrans" cxnId="{BCD849E0-70D1-49B7-8393-C7D7EFBC8065}">
      <dgm:prSet/>
      <dgm:spPr/>
      <dgm:t>
        <a:bodyPr/>
        <a:lstStyle/>
        <a:p>
          <a:pPr algn="just"/>
          <a:endParaRPr lang="en-US" sz="2400" b="1">
            <a:latin typeface="+mn-lt"/>
            <a:cs typeface="Arial" panose="020B0604020202020204" pitchFamily="34" charset="0"/>
          </a:endParaRPr>
        </a:p>
      </dgm:t>
    </dgm:pt>
    <dgm:pt modelId="{2AB72CEF-E738-45E8-A71B-9DEAC0BFEB02}">
      <dgm:prSet phldrT="[Text]" custT="1"/>
      <dgm:spPr/>
      <dgm:t>
        <a:bodyPr/>
        <a:lstStyle/>
        <a:p>
          <a:pPr algn="just"/>
          <a:r>
            <a:rPr lang="en-US" sz="2400" b="1" dirty="0">
              <a:latin typeface="+mn-lt"/>
              <a:cs typeface="Arial" panose="020B0604020202020204" pitchFamily="34" charset="0"/>
            </a:rPr>
            <a:t>3. </a:t>
          </a:r>
          <a:r>
            <a:rPr lang="en-US" sz="2400" b="1" dirty="0" err="1">
              <a:latin typeface="Calibri" panose="020F0502020204030204" pitchFamily="34" charset="0"/>
              <a:cs typeface="Arial" panose="020B0604020202020204" pitchFamily="34" charset="0"/>
            </a:rPr>
            <a:t>Bằng</a:t>
          </a:r>
          <a:r>
            <a:rPr lang="en-US" sz="2400" b="1" dirty="0">
              <a:latin typeface="Calibri" panose="020F0502020204030204" pitchFamily="34" charset="0"/>
              <a:cs typeface="Arial" panose="020B0604020202020204" pitchFamily="34" charset="0"/>
            </a:rPr>
            <a:t> </a:t>
          </a:r>
          <a:r>
            <a:rPr lang="vi-VN" sz="2400" b="1" i="0" dirty="0">
              <a:latin typeface="Calibri" panose="020F0502020204030204" pitchFamily="34" charset="0"/>
            </a:rPr>
            <a:t>cách nào mà hormone insulin và glucagon (do tế bào tuyến tuỵ tiết ra) có thể kích thích các tế bào gan và cơ thực hiện quá trình chuyển hoá đường, qua đó, điều hoà hàm lượng glucose trong máu? </a:t>
          </a:r>
          <a:endParaRPr lang="en-US" sz="2400" b="1" dirty="0">
            <a:latin typeface="Calibri" panose="020F0502020204030204" pitchFamily="34" charset="0"/>
            <a:cs typeface="Calibri" panose="020F0502020204030204" pitchFamily="34" charset="0"/>
          </a:endParaRPr>
        </a:p>
      </dgm:t>
    </dgm:pt>
    <dgm:pt modelId="{836D5441-EC83-4A74-B6A4-7A37EC7FEDE7}" type="parTrans" cxnId="{3191D387-4CEB-4514-AFE3-C89AD43309FE}">
      <dgm:prSet/>
      <dgm:spPr/>
      <dgm:t>
        <a:bodyPr/>
        <a:lstStyle/>
        <a:p>
          <a:pPr algn="just"/>
          <a:endParaRPr lang="en-US" sz="2400" b="1">
            <a:latin typeface="+mn-lt"/>
            <a:cs typeface="Arial" panose="020B0604020202020204" pitchFamily="34" charset="0"/>
          </a:endParaRPr>
        </a:p>
      </dgm:t>
    </dgm:pt>
    <dgm:pt modelId="{A85DA8D0-1D4F-4E7C-9520-75A70AD50C3F}" type="sibTrans" cxnId="{3191D387-4CEB-4514-AFE3-C89AD43309FE}">
      <dgm:prSet/>
      <dgm:spPr/>
      <dgm:t>
        <a:bodyPr/>
        <a:lstStyle/>
        <a:p>
          <a:pPr algn="just"/>
          <a:endParaRPr lang="en-US" sz="2400" b="1">
            <a:latin typeface="+mn-lt"/>
            <a:cs typeface="Arial" panose="020B0604020202020204" pitchFamily="34" charset="0"/>
          </a:endParaRPr>
        </a:p>
      </dgm:t>
    </dgm:pt>
    <dgm:pt modelId="{E0F6B681-5058-4F93-B1DC-4851F31831DF}" type="pres">
      <dgm:prSet presAssocID="{FB43B7E7-3509-4734-BC97-97127AFEA549}" presName="linear" presStyleCnt="0">
        <dgm:presLayoutVars>
          <dgm:dir/>
          <dgm:animLvl val="lvl"/>
          <dgm:resizeHandles val="exact"/>
        </dgm:presLayoutVars>
      </dgm:prSet>
      <dgm:spPr/>
    </dgm:pt>
    <dgm:pt modelId="{6DEC7C5D-F1FE-4031-BBEA-3143A29677DA}" type="pres">
      <dgm:prSet presAssocID="{B85D3E74-7C35-464A-B8E9-604ABBC6BA3C}" presName="parentLin" presStyleCnt="0"/>
      <dgm:spPr/>
    </dgm:pt>
    <dgm:pt modelId="{C512EA8C-3948-437F-A3D9-DA5BB629CF0B}" type="pres">
      <dgm:prSet presAssocID="{B85D3E74-7C35-464A-B8E9-604ABBC6BA3C}" presName="parentLeftMargin" presStyleLbl="node1" presStyleIdx="0" presStyleCnt="2"/>
      <dgm:spPr/>
    </dgm:pt>
    <dgm:pt modelId="{23D8D391-FD68-4B6C-B510-424FEDE5D294}" type="pres">
      <dgm:prSet presAssocID="{B85D3E74-7C35-464A-B8E9-604ABBC6BA3C}" presName="parentText" presStyleLbl="node1" presStyleIdx="0" presStyleCnt="2" custScaleX="133894" custScaleY="115223" custLinFactNeighborX="-6388" custLinFactNeighborY="14418">
        <dgm:presLayoutVars>
          <dgm:chMax val="0"/>
          <dgm:bulletEnabled val="1"/>
        </dgm:presLayoutVars>
      </dgm:prSet>
      <dgm:spPr/>
    </dgm:pt>
    <dgm:pt modelId="{0DE6073D-0401-42A9-BCE2-7ABB7FF48981}" type="pres">
      <dgm:prSet presAssocID="{B85D3E74-7C35-464A-B8E9-604ABBC6BA3C}" presName="negativeSpace" presStyleCnt="0"/>
      <dgm:spPr/>
    </dgm:pt>
    <dgm:pt modelId="{0F132DA6-3138-4D0D-AAF7-D98A4C85F753}" type="pres">
      <dgm:prSet presAssocID="{B85D3E74-7C35-464A-B8E9-604ABBC6BA3C}" presName="childText" presStyleLbl="conFgAcc1" presStyleIdx="0" presStyleCnt="2" custLinFactNeighborX="-1379" custLinFactNeighborY="73327">
        <dgm:presLayoutVars>
          <dgm:bulletEnabled val="1"/>
        </dgm:presLayoutVars>
      </dgm:prSet>
      <dgm:spPr/>
    </dgm:pt>
    <dgm:pt modelId="{0C7AE2C8-C82A-4E88-9A5E-756F4648B531}" type="pres">
      <dgm:prSet presAssocID="{84D651C5-3C67-4D89-934D-57AD3FACEA8C}" presName="spaceBetweenRectangles" presStyleCnt="0"/>
      <dgm:spPr/>
    </dgm:pt>
    <dgm:pt modelId="{8B8DE37D-6430-423B-BB93-0E0F83F9AD76}" type="pres">
      <dgm:prSet presAssocID="{2AB72CEF-E738-45E8-A71B-9DEAC0BFEB02}" presName="parentLin" presStyleCnt="0"/>
      <dgm:spPr/>
    </dgm:pt>
    <dgm:pt modelId="{C1DDEF70-57E5-45EF-BCCD-6FFF0C90FA6D}" type="pres">
      <dgm:prSet presAssocID="{2AB72CEF-E738-45E8-A71B-9DEAC0BFEB02}" presName="parentLeftMargin" presStyleLbl="node1" presStyleIdx="0" presStyleCnt="2"/>
      <dgm:spPr/>
    </dgm:pt>
    <dgm:pt modelId="{517D0F86-22F0-482A-8A70-C3181A27A031}" type="pres">
      <dgm:prSet presAssocID="{2AB72CEF-E738-45E8-A71B-9DEAC0BFEB02}" presName="parentText" presStyleLbl="node1" presStyleIdx="1" presStyleCnt="2" custScaleX="142857" custScaleY="128134" custLinFactNeighborX="3067" custLinFactNeighborY="4566">
        <dgm:presLayoutVars>
          <dgm:chMax val="0"/>
          <dgm:bulletEnabled val="1"/>
        </dgm:presLayoutVars>
      </dgm:prSet>
      <dgm:spPr/>
    </dgm:pt>
    <dgm:pt modelId="{A65DD1F9-BD3A-4B40-A99F-000823FF6734}" type="pres">
      <dgm:prSet presAssocID="{2AB72CEF-E738-45E8-A71B-9DEAC0BFEB02}" presName="negativeSpace" presStyleCnt="0"/>
      <dgm:spPr/>
    </dgm:pt>
    <dgm:pt modelId="{79D14426-053B-4F99-8504-56FC0E298C36}" type="pres">
      <dgm:prSet presAssocID="{2AB72CEF-E738-45E8-A71B-9DEAC0BFEB02}" presName="childText" presStyleLbl="conFgAcc1" presStyleIdx="1" presStyleCnt="2">
        <dgm:presLayoutVars>
          <dgm:bulletEnabled val="1"/>
        </dgm:presLayoutVars>
      </dgm:prSet>
      <dgm:spPr/>
    </dgm:pt>
  </dgm:ptLst>
  <dgm:cxnLst>
    <dgm:cxn modelId="{8CC11B3C-3C2B-40CF-AEC5-AC9A19BD8AD9}" type="presOf" srcId="{FB43B7E7-3509-4734-BC97-97127AFEA549}" destId="{E0F6B681-5058-4F93-B1DC-4851F31831DF}" srcOrd="0" destOrd="0" presId="urn:microsoft.com/office/officeart/2005/8/layout/list1#1"/>
    <dgm:cxn modelId="{0EA36262-A807-4579-AAB7-39298EDA9CD9}" type="presOf" srcId="{2AB72CEF-E738-45E8-A71B-9DEAC0BFEB02}" destId="{C1DDEF70-57E5-45EF-BCCD-6FFF0C90FA6D}" srcOrd="0" destOrd="0" presId="urn:microsoft.com/office/officeart/2005/8/layout/list1#1"/>
    <dgm:cxn modelId="{CDC04250-D0E4-42F8-B434-86B663F67F1C}" type="presOf" srcId="{B85D3E74-7C35-464A-B8E9-604ABBC6BA3C}" destId="{23D8D391-FD68-4B6C-B510-424FEDE5D294}" srcOrd="1" destOrd="0" presId="urn:microsoft.com/office/officeart/2005/8/layout/list1#1"/>
    <dgm:cxn modelId="{3191D387-4CEB-4514-AFE3-C89AD43309FE}" srcId="{FB43B7E7-3509-4734-BC97-97127AFEA549}" destId="{2AB72CEF-E738-45E8-A71B-9DEAC0BFEB02}" srcOrd="1" destOrd="0" parTransId="{836D5441-EC83-4A74-B6A4-7A37EC7FEDE7}" sibTransId="{A85DA8D0-1D4F-4E7C-9520-75A70AD50C3F}"/>
    <dgm:cxn modelId="{6E44BBAF-89A3-49FE-AC5A-C11EFA04D51B}" type="presOf" srcId="{B85D3E74-7C35-464A-B8E9-604ABBC6BA3C}" destId="{C512EA8C-3948-437F-A3D9-DA5BB629CF0B}" srcOrd="0" destOrd="0" presId="urn:microsoft.com/office/officeart/2005/8/layout/list1#1"/>
    <dgm:cxn modelId="{BCD849E0-70D1-49B7-8393-C7D7EFBC8065}" srcId="{FB43B7E7-3509-4734-BC97-97127AFEA549}" destId="{B85D3E74-7C35-464A-B8E9-604ABBC6BA3C}" srcOrd="0" destOrd="0" parTransId="{C889C7C4-3CC9-4A8F-9F13-AC688A43E242}" sibTransId="{84D651C5-3C67-4D89-934D-57AD3FACEA8C}"/>
    <dgm:cxn modelId="{9E072EE3-0322-4BFC-9C33-314CF1C8DF3E}" type="presOf" srcId="{2AB72CEF-E738-45E8-A71B-9DEAC0BFEB02}" destId="{517D0F86-22F0-482A-8A70-C3181A27A031}" srcOrd="1" destOrd="0" presId="urn:microsoft.com/office/officeart/2005/8/layout/list1#1"/>
    <dgm:cxn modelId="{52166C8B-7AA8-43FF-B069-49254FBB97A4}" type="presParOf" srcId="{E0F6B681-5058-4F93-B1DC-4851F31831DF}" destId="{6DEC7C5D-F1FE-4031-BBEA-3143A29677DA}" srcOrd="0" destOrd="0" presId="urn:microsoft.com/office/officeart/2005/8/layout/list1#1"/>
    <dgm:cxn modelId="{B308BBA1-B588-4225-98A3-F3612C22D063}" type="presParOf" srcId="{6DEC7C5D-F1FE-4031-BBEA-3143A29677DA}" destId="{C512EA8C-3948-437F-A3D9-DA5BB629CF0B}" srcOrd="0" destOrd="0" presId="urn:microsoft.com/office/officeart/2005/8/layout/list1#1"/>
    <dgm:cxn modelId="{1953F9C4-7073-4010-BB62-C6FAB72A4F6F}" type="presParOf" srcId="{6DEC7C5D-F1FE-4031-BBEA-3143A29677DA}" destId="{23D8D391-FD68-4B6C-B510-424FEDE5D294}" srcOrd="1" destOrd="0" presId="urn:microsoft.com/office/officeart/2005/8/layout/list1#1"/>
    <dgm:cxn modelId="{BD53AE8A-5A22-4ED5-B5C9-AA69717C21B8}" type="presParOf" srcId="{E0F6B681-5058-4F93-B1DC-4851F31831DF}" destId="{0DE6073D-0401-42A9-BCE2-7ABB7FF48981}" srcOrd="1" destOrd="0" presId="urn:microsoft.com/office/officeart/2005/8/layout/list1#1"/>
    <dgm:cxn modelId="{F08A7730-DF6F-4E9F-86AF-597BC3610B98}" type="presParOf" srcId="{E0F6B681-5058-4F93-B1DC-4851F31831DF}" destId="{0F132DA6-3138-4D0D-AAF7-D98A4C85F753}" srcOrd="2" destOrd="0" presId="urn:microsoft.com/office/officeart/2005/8/layout/list1#1"/>
    <dgm:cxn modelId="{B1F0E96A-71B4-42B7-9195-F4B806BAE4CD}" type="presParOf" srcId="{E0F6B681-5058-4F93-B1DC-4851F31831DF}" destId="{0C7AE2C8-C82A-4E88-9A5E-756F4648B531}" srcOrd="3" destOrd="0" presId="urn:microsoft.com/office/officeart/2005/8/layout/list1#1"/>
    <dgm:cxn modelId="{CB149D2A-EC11-494D-B7C7-1E152569CFA1}" type="presParOf" srcId="{E0F6B681-5058-4F93-B1DC-4851F31831DF}" destId="{8B8DE37D-6430-423B-BB93-0E0F83F9AD76}" srcOrd="4" destOrd="0" presId="urn:microsoft.com/office/officeart/2005/8/layout/list1#1"/>
    <dgm:cxn modelId="{884FD8CD-9A83-4999-A733-2E7FDFAB6279}" type="presParOf" srcId="{8B8DE37D-6430-423B-BB93-0E0F83F9AD76}" destId="{C1DDEF70-57E5-45EF-BCCD-6FFF0C90FA6D}" srcOrd="0" destOrd="0" presId="urn:microsoft.com/office/officeart/2005/8/layout/list1#1"/>
    <dgm:cxn modelId="{A1451B7E-739A-46E1-BAFC-34ACD2740B10}" type="presParOf" srcId="{8B8DE37D-6430-423B-BB93-0E0F83F9AD76}" destId="{517D0F86-22F0-482A-8A70-C3181A27A031}" srcOrd="1" destOrd="0" presId="urn:microsoft.com/office/officeart/2005/8/layout/list1#1"/>
    <dgm:cxn modelId="{FD2D2F6D-91F1-45A8-AC55-B50A9BE5D51E}" type="presParOf" srcId="{E0F6B681-5058-4F93-B1DC-4851F31831DF}" destId="{A65DD1F9-BD3A-4B40-A99F-000823FF6734}" srcOrd="5" destOrd="0" presId="urn:microsoft.com/office/officeart/2005/8/layout/list1#1"/>
    <dgm:cxn modelId="{0B23D215-E173-49FA-8346-5FED18380496}" type="presParOf" srcId="{E0F6B681-5058-4F93-B1DC-4851F31831DF}" destId="{79D14426-053B-4F99-8504-56FC0E298C36}" srcOrd="6" destOrd="0" presId="urn:microsoft.com/office/officeart/2005/8/layout/list1#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B43B7E7-3509-4734-BC97-97127AFEA549}" type="doc">
      <dgm:prSet loTypeId="urn:microsoft.com/office/officeart/2005/8/layout/list1#1" loCatId="list" qsTypeId="urn:microsoft.com/office/officeart/2005/8/quickstyle/3d3" qsCatId="3D" csTypeId="urn:microsoft.com/office/officeart/2005/8/colors/colorful5#1" csCatId="colorful" phldr="1"/>
      <dgm:spPr/>
      <dgm:t>
        <a:bodyPr/>
        <a:lstStyle/>
        <a:p>
          <a:endParaRPr lang="en-US"/>
        </a:p>
      </dgm:t>
    </dgm:pt>
    <dgm:pt modelId="{B85D3E74-7C35-464A-B8E9-604ABBC6BA3C}">
      <dgm:prSet phldrT="[Text]" custT="1"/>
      <dgm:spPr>
        <a:solidFill>
          <a:srgbClr val="00B050"/>
        </a:solidFill>
      </dgm:spPr>
      <dgm:t>
        <a:bodyPr/>
        <a:lstStyle/>
        <a:p>
          <a:pPr algn="just">
            <a:lnSpc>
              <a:spcPct val="100000"/>
            </a:lnSpc>
            <a:spcAft>
              <a:spcPts val="0"/>
            </a:spcAft>
          </a:pPr>
          <a:r>
            <a:rPr lang="en-US" sz="2200" b="1" dirty="0">
              <a:latin typeface="+mn-lt"/>
              <a:cs typeface="Arial" panose="020B0604020202020204" pitchFamily="34" charset="0"/>
            </a:rPr>
            <a:t>4. E</a:t>
          </a:r>
          <a:r>
            <a:rPr lang="vi-VN" sz="2200" b="1" dirty="0">
              <a:solidFill>
                <a:srgbClr val="FFFFFF"/>
              </a:solidFill>
              <a:latin typeface="+mn-lt"/>
            </a:rPr>
            <a:t>ndorphin là một chất giảm đau tự nhiên do tuyến yên và các tế bào não khác tiết ra. Khi chất này liên kết vào thụ thể của nó trên bề mặt các tế bào não sẽ có tác dụng làm giảm đau. Trong y học, người ta có thể dùng morphine với hàm lượng nhất định, tác động trực tiếp lên hệ thần kinh trung ương để giảm cảm giác đau mạnh khi lượng endorphin tiết ra không đủ. Bằng cách nào mà morphine có tác dụng giống endorphin?</a:t>
          </a:r>
          <a:r>
            <a:rPr lang="en-US" sz="2200" b="1" dirty="0">
              <a:solidFill>
                <a:srgbClr val="FFFFFF"/>
              </a:solidFill>
              <a:latin typeface="+mn-lt"/>
            </a:rPr>
            <a:t> T</a:t>
          </a:r>
          <a:r>
            <a:rPr lang="vi-VN" sz="2200" b="1" dirty="0">
              <a:solidFill>
                <a:srgbClr val="FFFFFF"/>
              </a:solidFill>
              <a:latin typeface="+mn-lt"/>
            </a:rPr>
            <a:t>ác dụng của curare lên con </a:t>
          </a:r>
          <a:r>
            <a:rPr lang="vi-VN" sz="2200" b="1" dirty="0" err="1">
              <a:solidFill>
                <a:srgbClr val="FFFFFF"/>
              </a:solidFill>
              <a:latin typeface="+mn-lt"/>
            </a:rPr>
            <a:t>vật</a:t>
          </a:r>
          <a:r>
            <a:rPr lang="en-US" sz="2200" b="1" dirty="0">
              <a:solidFill>
                <a:srgbClr val="FFFFFF"/>
              </a:solidFill>
              <a:latin typeface="+mn-lt"/>
            </a:rPr>
            <a:t> </a:t>
          </a:r>
          <a:r>
            <a:rPr lang="en-US" sz="2200" b="1" dirty="0" err="1">
              <a:solidFill>
                <a:srgbClr val="FFFFFF"/>
              </a:solidFill>
              <a:latin typeface="Arial" panose="020B0604020202020204" pitchFamily="34" charset="0"/>
              <a:cs typeface="Arial" panose="020B0604020202020204" pitchFamily="34" charset="0"/>
            </a:rPr>
            <a:t>như</a:t>
          </a:r>
          <a:r>
            <a:rPr lang="en-US" sz="2200" b="1" dirty="0">
              <a:solidFill>
                <a:srgbClr val="FFFFFF"/>
              </a:solidFill>
              <a:latin typeface="Arial" panose="020B0604020202020204" pitchFamily="34" charset="0"/>
              <a:cs typeface="Arial" panose="020B0604020202020204" pitchFamily="34" charset="0"/>
            </a:rPr>
            <a:t> </a:t>
          </a:r>
          <a:r>
            <a:rPr lang="en-US" sz="2200" b="1" dirty="0" err="1">
              <a:solidFill>
                <a:srgbClr val="FFFFFF"/>
              </a:solidFill>
              <a:latin typeface="Arial" panose="020B0604020202020204" pitchFamily="34" charset="0"/>
              <a:cs typeface="Arial" panose="020B0604020202020204" pitchFamily="34" charset="0"/>
            </a:rPr>
            <a:t>thế</a:t>
          </a:r>
          <a:r>
            <a:rPr lang="en-US" sz="2200" b="1" dirty="0">
              <a:solidFill>
                <a:srgbClr val="FFFFFF"/>
              </a:solidFill>
              <a:latin typeface="Arial" panose="020B0604020202020204" pitchFamily="34" charset="0"/>
              <a:cs typeface="Arial" panose="020B0604020202020204" pitchFamily="34" charset="0"/>
            </a:rPr>
            <a:t> </a:t>
          </a:r>
          <a:r>
            <a:rPr lang="en-US" sz="2200" b="1" dirty="0" err="1">
              <a:solidFill>
                <a:srgbClr val="FFFFFF"/>
              </a:solidFill>
              <a:latin typeface="Arial" panose="020B0604020202020204" pitchFamily="34" charset="0"/>
              <a:cs typeface="Arial" panose="020B0604020202020204" pitchFamily="34" charset="0"/>
            </a:rPr>
            <a:t>nào</a:t>
          </a:r>
          <a:r>
            <a:rPr lang="vi-VN" sz="2200" b="1" dirty="0">
              <a:solidFill>
                <a:srgbClr val="FFFFFF"/>
              </a:solidFill>
              <a:latin typeface="+mn-lt"/>
            </a:rPr>
            <a:t>?</a:t>
          </a:r>
          <a:endParaRPr lang="en-US" sz="2200" b="1" dirty="0">
            <a:solidFill>
              <a:srgbClr val="FFFFFF"/>
            </a:solidFill>
            <a:latin typeface="+mn-lt"/>
            <a:cs typeface="Arial" panose="020B0604020202020204" pitchFamily="34" charset="0"/>
          </a:endParaRPr>
        </a:p>
      </dgm:t>
    </dgm:pt>
    <dgm:pt modelId="{C889C7C4-3CC9-4A8F-9F13-AC688A43E242}" type="parTrans" cxnId="{BCD849E0-70D1-49B7-8393-C7D7EFBC8065}">
      <dgm:prSet/>
      <dgm:spPr/>
      <dgm:t>
        <a:bodyPr/>
        <a:lstStyle/>
        <a:p>
          <a:pPr algn="just"/>
          <a:endParaRPr lang="en-US" sz="2400" b="1">
            <a:latin typeface="+mn-lt"/>
            <a:cs typeface="Arial" panose="020B0604020202020204" pitchFamily="34" charset="0"/>
          </a:endParaRPr>
        </a:p>
      </dgm:t>
    </dgm:pt>
    <dgm:pt modelId="{84D651C5-3C67-4D89-934D-57AD3FACEA8C}" type="sibTrans" cxnId="{BCD849E0-70D1-49B7-8393-C7D7EFBC8065}">
      <dgm:prSet/>
      <dgm:spPr/>
      <dgm:t>
        <a:bodyPr/>
        <a:lstStyle/>
        <a:p>
          <a:pPr algn="just"/>
          <a:endParaRPr lang="en-US" sz="2400" b="1">
            <a:latin typeface="+mn-lt"/>
            <a:cs typeface="Arial" panose="020B0604020202020204" pitchFamily="34" charset="0"/>
          </a:endParaRPr>
        </a:p>
      </dgm:t>
    </dgm:pt>
    <dgm:pt modelId="{E0F6B681-5058-4F93-B1DC-4851F31831DF}" type="pres">
      <dgm:prSet presAssocID="{FB43B7E7-3509-4734-BC97-97127AFEA549}" presName="linear" presStyleCnt="0">
        <dgm:presLayoutVars>
          <dgm:dir/>
          <dgm:animLvl val="lvl"/>
          <dgm:resizeHandles val="exact"/>
        </dgm:presLayoutVars>
      </dgm:prSet>
      <dgm:spPr/>
    </dgm:pt>
    <dgm:pt modelId="{6DEC7C5D-F1FE-4031-BBEA-3143A29677DA}" type="pres">
      <dgm:prSet presAssocID="{B85D3E74-7C35-464A-B8E9-604ABBC6BA3C}" presName="parentLin" presStyleCnt="0"/>
      <dgm:spPr/>
    </dgm:pt>
    <dgm:pt modelId="{C512EA8C-3948-437F-A3D9-DA5BB629CF0B}" type="pres">
      <dgm:prSet presAssocID="{B85D3E74-7C35-464A-B8E9-604ABBC6BA3C}" presName="parentLeftMargin" presStyleLbl="node1" presStyleIdx="0" presStyleCnt="1"/>
      <dgm:spPr/>
    </dgm:pt>
    <dgm:pt modelId="{23D8D391-FD68-4B6C-B510-424FEDE5D294}" type="pres">
      <dgm:prSet presAssocID="{B85D3E74-7C35-464A-B8E9-604ABBC6BA3C}" presName="parentText" presStyleLbl="node1" presStyleIdx="0" presStyleCnt="1" custScaleX="137653" custScaleY="165887" custLinFactNeighborX="-6388" custLinFactNeighborY="14418">
        <dgm:presLayoutVars>
          <dgm:chMax val="0"/>
          <dgm:bulletEnabled val="1"/>
        </dgm:presLayoutVars>
      </dgm:prSet>
      <dgm:spPr/>
    </dgm:pt>
    <dgm:pt modelId="{0DE6073D-0401-42A9-BCE2-7ABB7FF48981}" type="pres">
      <dgm:prSet presAssocID="{B85D3E74-7C35-464A-B8E9-604ABBC6BA3C}" presName="negativeSpace" presStyleCnt="0"/>
      <dgm:spPr/>
    </dgm:pt>
    <dgm:pt modelId="{0F132DA6-3138-4D0D-AAF7-D98A4C85F753}" type="pres">
      <dgm:prSet presAssocID="{B85D3E74-7C35-464A-B8E9-604ABBC6BA3C}" presName="childText" presStyleLbl="conFgAcc1" presStyleIdx="0" presStyleCnt="1" custLinFactNeighborX="-1379" custLinFactNeighborY="73327">
        <dgm:presLayoutVars>
          <dgm:bulletEnabled val="1"/>
        </dgm:presLayoutVars>
      </dgm:prSet>
      <dgm:spPr/>
    </dgm:pt>
  </dgm:ptLst>
  <dgm:cxnLst>
    <dgm:cxn modelId="{5BA6833D-ABC5-449B-8581-9EF52FC96A4C}" type="presOf" srcId="{B85D3E74-7C35-464A-B8E9-604ABBC6BA3C}" destId="{C512EA8C-3948-437F-A3D9-DA5BB629CF0B}" srcOrd="0" destOrd="0" presId="urn:microsoft.com/office/officeart/2005/8/layout/list1#1"/>
    <dgm:cxn modelId="{D5348699-21FD-46A5-9849-A6D3BF69E129}" type="presOf" srcId="{B85D3E74-7C35-464A-B8E9-604ABBC6BA3C}" destId="{23D8D391-FD68-4B6C-B510-424FEDE5D294}" srcOrd="1" destOrd="0" presId="urn:microsoft.com/office/officeart/2005/8/layout/list1#1"/>
    <dgm:cxn modelId="{F165E0D8-6C52-49EC-9C86-A14662AF64F3}" type="presOf" srcId="{FB43B7E7-3509-4734-BC97-97127AFEA549}" destId="{E0F6B681-5058-4F93-B1DC-4851F31831DF}" srcOrd="0" destOrd="0" presId="urn:microsoft.com/office/officeart/2005/8/layout/list1#1"/>
    <dgm:cxn modelId="{BCD849E0-70D1-49B7-8393-C7D7EFBC8065}" srcId="{FB43B7E7-3509-4734-BC97-97127AFEA549}" destId="{B85D3E74-7C35-464A-B8E9-604ABBC6BA3C}" srcOrd="0" destOrd="0" parTransId="{C889C7C4-3CC9-4A8F-9F13-AC688A43E242}" sibTransId="{84D651C5-3C67-4D89-934D-57AD3FACEA8C}"/>
    <dgm:cxn modelId="{6C929A65-9230-4ED8-889F-BB28E1D31239}" type="presParOf" srcId="{E0F6B681-5058-4F93-B1DC-4851F31831DF}" destId="{6DEC7C5D-F1FE-4031-BBEA-3143A29677DA}" srcOrd="0" destOrd="0" presId="urn:microsoft.com/office/officeart/2005/8/layout/list1#1"/>
    <dgm:cxn modelId="{6D357AD6-D703-4199-AF21-AB54F61B5C3E}" type="presParOf" srcId="{6DEC7C5D-F1FE-4031-BBEA-3143A29677DA}" destId="{C512EA8C-3948-437F-A3D9-DA5BB629CF0B}" srcOrd="0" destOrd="0" presId="urn:microsoft.com/office/officeart/2005/8/layout/list1#1"/>
    <dgm:cxn modelId="{7E3C30B5-ACF1-43D3-BBF1-9A0798E58173}" type="presParOf" srcId="{6DEC7C5D-F1FE-4031-BBEA-3143A29677DA}" destId="{23D8D391-FD68-4B6C-B510-424FEDE5D294}" srcOrd="1" destOrd="0" presId="urn:microsoft.com/office/officeart/2005/8/layout/list1#1"/>
    <dgm:cxn modelId="{2FEB148E-25A8-4D75-8BDD-33C6A5BFFBBE}" type="presParOf" srcId="{E0F6B681-5058-4F93-B1DC-4851F31831DF}" destId="{0DE6073D-0401-42A9-BCE2-7ABB7FF48981}" srcOrd="1" destOrd="0" presId="urn:microsoft.com/office/officeart/2005/8/layout/list1#1"/>
    <dgm:cxn modelId="{28EB5B8A-42E6-45CA-BA4E-5E937803D90F}" type="presParOf" srcId="{E0F6B681-5058-4F93-B1DC-4851F31831DF}" destId="{0F132DA6-3138-4D0D-AAF7-D98A4C85F753}" srcOrd="2" destOrd="0" presId="urn:microsoft.com/office/officeart/2005/8/layout/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084FE0-7A3D-4CC7-8D2F-065D9F52095F}">
      <dsp:nvSpPr>
        <dsp:cNvPr id="0" name=""/>
        <dsp:cNvSpPr/>
      </dsp:nvSpPr>
      <dsp:spPr>
        <a:xfrm>
          <a:off x="0" y="498482"/>
          <a:ext cx="7180737" cy="831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F6DB3E4A-350D-4EEA-922E-2E43117A4507}">
      <dsp:nvSpPr>
        <dsp:cNvPr id="0" name=""/>
        <dsp:cNvSpPr/>
      </dsp:nvSpPr>
      <dsp:spPr>
        <a:xfrm>
          <a:off x="359036" y="11402"/>
          <a:ext cx="5254769" cy="974160"/>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9990" tIns="0" rIns="189990"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mn-lt"/>
              <a:cs typeface="Arial" panose="020B0604020202020204" pitchFamily="34" charset="0"/>
            </a:rPr>
            <a:t>I. THÔNG TIN GIỮA CÁC TẾ BÀO</a:t>
          </a:r>
        </a:p>
      </dsp:txBody>
      <dsp:txXfrm>
        <a:off x="406591" y="58957"/>
        <a:ext cx="5159659" cy="879050"/>
      </dsp:txXfrm>
    </dsp:sp>
    <dsp:sp modelId="{79D14426-053B-4F99-8504-56FC0E298C36}">
      <dsp:nvSpPr>
        <dsp:cNvPr id="0" name=""/>
        <dsp:cNvSpPr/>
      </dsp:nvSpPr>
      <dsp:spPr>
        <a:xfrm>
          <a:off x="0" y="1995362"/>
          <a:ext cx="7180737" cy="831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17D0F86-22F0-482A-8A70-C3181A27A031}">
      <dsp:nvSpPr>
        <dsp:cNvPr id="0" name=""/>
        <dsp:cNvSpPr/>
      </dsp:nvSpPr>
      <dsp:spPr>
        <a:xfrm>
          <a:off x="359036" y="1508282"/>
          <a:ext cx="5172536" cy="974160"/>
        </a:xfrm>
        <a:prstGeom prst="roundRect">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89990" tIns="0" rIns="189990" bIns="0" numCol="1" spcCol="1270" anchor="ctr" anchorCtr="0">
          <a:noAutofit/>
        </a:bodyPr>
        <a:lstStyle/>
        <a:p>
          <a:pPr marL="0" lvl="0" indent="0" algn="l" defTabSz="1066800">
            <a:lnSpc>
              <a:spcPct val="90000"/>
            </a:lnSpc>
            <a:spcBef>
              <a:spcPct val="0"/>
            </a:spcBef>
            <a:spcAft>
              <a:spcPct val="35000"/>
            </a:spcAft>
            <a:buNone/>
          </a:pPr>
          <a:r>
            <a:rPr lang="en-US" sz="2400" b="1" kern="1200" dirty="0">
              <a:latin typeface="Calibri" panose="020F0502020204030204" pitchFamily="34" charset="0"/>
              <a:cs typeface="Calibri" panose="020F0502020204030204" pitchFamily="34" charset="0"/>
            </a:rPr>
            <a:t>II. QUÁ TRÌNH TRUYỀN THÔNG TIN GIỮA CÁC TẾ BÀO</a:t>
          </a:r>
        </a:p>
      </dsp:txBody>
      <dsp:txXfrm>
        <a:off x="406591" y="1555837"/>
        <a:ext cx="5077426" cy="87905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32DA6-3138-4D0D-AAF7-D98A4C85F753}">
      <dsp:nvSpPr>
        <dsp:cNvPr id="0" name=""/>
        <dsp:cNvSpPr/>
      </dsp:nvSpPr>
      <dsp:spPr>
        <a:xfrm>
          <a:off x="0" y="1001788"/>
          <a:ext cx="9785241" cy="133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3D8D391-FD68-4B6C-B510-424FEDE5D294}">
      <dsp:nvSpPr>
        <dsp:cNvPr id="0" name=""/>
        <dsp:cNvSpPr/>
      </dsp:nvSpPr>
      <dsp:spPr>
        <a:xfrm>
          <a:off x="458008" y="235224"/>
          <a:ext cx="9171296" cy="1564560"/>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8901" tIns="0" rIns="258901" bIns="0" numCol="1" spcCol="1270" anchor="ctr" anchorCtr="0">
          <a:noAutofit/>
        </a:bodyPr>
        <a:lstStyle/>
        <a:p>
          <a:pPr marL="0" lvl="0" indent="0" algn="just" defTabSz="977900">
            <a:lnSpc>
              <a:spcPct val="90000"/>
            </a:lnSpc>
            <a:spcBef>
              <a:spcPct val="0"/>
            </a:spcBef>
            <a:spcAft>
              <a:spcPct val="35000"/>
            </a:spcAft>
            <a:buNone/>
          </a:pPr>
          <a:r>
            <a:rPr lang="en-US" sz="2200" b="1" kern="1200">
              <a:latin typeface="+mn-lt"/>
              <a:cs typeface="Arial" panose="020B0604020202020204" pitchFamily="34" charset="0"/>
            </a:rPr>
            <a:t>1. </a:t>
          </a:r>
          <a:r>
            <a:rPr lang="vi-VN" sz="2200" b="1" kern="1200">
              <a:solidFill>
                <a:srgbClr val="FFFFFF"/>
              </a:solidFill>
              <a:latin typeface="Calibri" panose="020F0502020204030204" pitchFamily="34" charset="0"/>
            </a:rPr>
            <a:t>Chất curare được chiết xuất từ nhựa một số loại cây thuộc vùng nhiệt đới Nam Mỹ (ví dụ cây strychnos), những thợ săn các câu lạc bộ thổ dân Nam mỹ thường dùng chất độc curare tẩm vào mũi tên để đi săn, khi bắn mũi tên có tẩm curare vào con vật, thì con vật không chạy được. Hãy nêu cơ chế tác dụng của curare lên con vật?</a:t>
          </a:r>
          <a:endParaRPr lang="en-US" sz="2200" b="1" kern="1200" dirty="0">
            <a:solidFill>
              <a:srgbClr val="FFFFFF"/>
            </a:solidFill>
            <a:latin typeface="Calibri" panose="020F0502020204030204" pitchFamily="34" charset="0"/>
            <a:cs typeface="Arial" panose="020B0604020202020204" pitchFamily="34" charset="0"/>
          </a:endParaRPr>
        </a:p>
      </dsp:txBody>
      <dsp:txXfrm>
        <a:off x="534384" y="311600"/>
        <a:ext cx="9018544" cy="1411808"/>
      </dsp:txXfrm>
    </dsp:sp>
    <dsp:sp modelId="{79D14426-053B-4F99-8504-56FC0E298C36}">
      <dsp:nvSpPr>
        <dsp:cNvPr id="0" name=""/>
        <dsp:cNvSpPr/>
      </dsp:nvSpPr>
      <dsp:spPr>
        <a:xfrm>
          <a:off x="0" y="3196006"/>
          <a:ext cx="9785241" cy="13356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17D0F86-22F0-482A-8A70-C3181A27A031}">
      <dsp:nvSpPr>
        <dsp:cNvPr id="0" name=""/>
        <dsp:cNvSpPr/>
      </dsp:nvSpPr>
      <dsp:spPr>
        <a:xfrm>
          <a:off x="468248" y="2485164"/>
          <a:ext cx="9316993" cy="1564560"/>
        </a:xfrm>
        <a:prstGeom prst="roundRect">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8901" tIns="0" rIns="258901" bIns="0" numCol="1" spcCol="1270" anchor="ctr" anchorCtr="0">
          <a:noAutofit/>
        </a:bodyPr>
        <a:lstStyle/>
        <a:p>
          <a:pPr marL="0" lvl="0" indent="0" algn="just" defTabSz="1066800">
            <a:lnSpc>
              <a:spcPct val="90000"/>
            </a:lnSpc>
            <a:spcBef>
              <a:spcPct val="0"/>
            </a:spcBef>
            <a:spcAft>
              <a:spcPct val="35000"/>
            </a:spcAft>
            <a:buNone/>
          </a:pPr>
          <a:r>
            <a:rPr lang="en-US" sz="2400" b="1" kern="1200">
              <a:latin typeface="+mn-lt"/>
              <a:cs typeface="Arial" panose="020B0604020202020204" pitchFamily="34" charset="0"/>
            </a:rPr>
            <a:t>2. </a:t>
          </a:r>
          <a:r>
            <a:rPr lang="en-US" sz="2400" b="1" kern="1200">
              <a:latin typeface="Calibri" panose="020F0502020204030204" pitchFamily="34" charset="0"/>
              <a:cs typeface="Arial" panose="020B0604020202020204" pitchFamily="34" charset="0"/>
            </a:rPr>
            <a:t>Bằng </a:t>
          </a:r>
          <a:r>
            <a:rPr lang="vi-VN" sz="2400" b="1" i="0" kern="1200">
              <a:latin typeface="Calibri" panose="020F0502020204030204" pitchFamily="34" charset="0"/>
            </a:rPr>
            <a:t>cách nào mà hormone insulin và glucagon (do tế bào tuyến tuỵ tiết ra) có thể kích thích các tế bào gan và cơ thực hiện quá trình chuyển hoá đường, qua đó, điều hoà hàm lượng glucose trong máu? </a:t>
          </a:r>
          <a:endParaRPr lang="en-US" sz="2400" b="1" kern="1200" dirty="0">
            <a:latin typeface="Calibri" panose="020F0502020204030204" pitchFamily="34" charset="0"/>
            <a:cs typeface="Calibri" panose="020F0502020204030204" pitchFamily="34" charset="0"/>
          </a:endParaRPr>
        </a:p>
      </dsp:txBody>
      <dsp:txXfrm>
        <a:off x="544624" y="2561540"/>
        <a:ext cx="9164241" cy="141180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32DA6-3138-4D0D-AAF7-D98A4C85F753}">
      <dsp:nvSpPr>
        <dsp:cNvPr id="0" name=""/>
        <dsp:cNvSpPr/>
      </dsp:nvSpPr>
      <dsp:spPr>
        <a:xfrm>
          <a:off x="0" y="1285650"/>
          <a:ext cx="9785241" cy="1360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3D8D391-FD68-4B6C-B510-424FEDE5D294}">
      <dsp:nvSpPr>
        <dsp:cNvPr id="0" name=""/>
        <dsp:cNvSpPr/>
      </dsp:nvSpPr>
      <dsp:spPr>
        <a:xfrm>
          <a:off x="458008" y="261956"/>
          <a:ext cx="9171296" cy="1836746"/>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8901" tIns="0" rIns="258901" bIns="0" numCol="1" spcCol="1270" anchor="ctr" anchorCtr="0">
          <a:noAutofit/>
        </a:bodyPr>
        <a:lstStyle/>
        <a:p>
          <a:pPr marL="0" lvl="0" indent="0" algn="just" defTabSz="977900">
            <a:lnSpc>
              <a:spcPct val="90000"/>
            </a:lnSpc>
            <a:spcBef>
              <a:spcPct val="0"/>
            </a:spcBef>
            <a:spcAft>
              <a:spcPct val="35000"/>
            </a:spcAft>
            <a:buNone/>
          </a:pPr>
          <a:r>
            <a:rPr lang="en-US" sz="2200" b="1" kern="1200" dirty="0">
              <a:latin typeface="+mn-lt"/>
              <a:cs typeface="Arial" panose="020B0604020202020204" pitchFamily="34" charset="0"/>
            </a:rPr>
            <a:t>2. </a:t>
          </a:r>
          <a:r>
            <a:rPr lang="vi-VN" sz="2200" b="1" kern="1200" dirty="0">
              <a:solidFill>
                <a:srgbClr val="FFFFFF"/>
              </a:solidFill>
              <a:latin typeface="Calibri" panose="020F0502020204030204" pitchFamily="34" charset="0"/>
            </a:rPr>
            <a:t>Chất curare được chiết xuất từ nhựa một số loại cây thuộc vùng nhiệt đới Nam M</a:t>
          </a:r>
          <a:r>
            <a:rPr lang="en-US" sz="2200" b="1" kern="1200" dirty="0">
              <a:solidFill>
                <a:srgbClr val="FFFFFF"/>
              </a:solidFill>
              <a:latin typeface="Calibri" panose="020F0502020204030204" pitchFamily="34" charset="0"/>
            </a:rPr>
            <a:t>ĩ</a:t>
          </a:r>
          <a:r>
            <a:rPr lang="vi-VN" sz="2200" b="1" kern="1200" dirty="0">
              <a:solidFill>
                <a:srgbClr val="FFFFFF"/>
              </a:solidFill>
              <a:latin typeface="Calibri" panose="020F0502020204030204" pitchFamily="34" charset="0"/>
            </a:rPr>
            <a:t> (ví dụ cây strychnos), những thợ săn các câu lạc bộ thổ dân Nam </a:t>
          </a:r>
          <a:r>
            <a:rPr lang="en-US" sz="2200" b="1" kern="1200" dirty="0" err="1">
              <a:solidFill>
                <a:srgbClr val="FFFFFF"/>
              </a:solidFill>
              <a:latin typeface="Calibri" panose="020F0502020204030204" pitchFamily="34" charset="0"/>
            </a:rPr>
            <a:t>Mĩ</a:t>
          </a:r>
          <a:r>
            <a:rPr lang="vi-VN" sz="2200" b="1" kern="1200" dirty="0">
              <a:solidFill>
                <a:srgbClr val="FFFFFF"/>
              </a:solidFill>
              <a:latin typeface="Calibri" panose="020F0502020204030204" pitchFamily="34" charset="0"/>
            </a:rPr>
            <a:t> thường dùng chất độc curare tẩm vào mũi tên để đi săn, khi bắn mũi tên có tẩm curare vào con </a:t>
          </a:r>
          <a:r>
            <a:rPr lang="vi-VN" sz="2200" b="1" kern="1200" dirty="0" err="1">
              <a:solidFill>
                <a:srgbClr val="FFFFFF"/>
              </a:solidFill>
              <a:latin typeface="Calibri" panose="020F0502020204030204" pitchFamily="34" charset="0"/>
            </a:rPr>
            <a:t>vật</a:t>
          </a:r>
          <a:r>
            <a:rPr lang="vi-VN" sz="2200" b="1" kern="1200" dirty="0">
              <a:solidFill>
                <a:srgbClr val="FFFFFF"/>
              </a:solidFill>
              <a:latin typeface="Calibri" panose="020F0502020204030204" pitchFamily="34" charset="0"/>
            </a:rPr>
            <a:t> thì con vật không chạy </a:t>
          </a:r>
          <a:r>
            <a:rPr lang="vi-VN" sz="2200" b="1" kern="1200" dirty="0" err="1">
              <a:solidFill>
                <a:srgbClr val="FFFFFF"/>
              </a:solidFill>
              <a:latin typeface="Calibri" panose="020F0502020204030204" pitchFamily="34" charset="0"/>
            </a:rPr>
            <a:t>được</a:t>
          </a:r>
          <a:r>
            <a:rPr lang="vi-VN" sz="2200" b="1" kern="1200" dirty="0">
              <a:solidFill>
                <a:srgbClr val="FFFFFF"/>
              </a:solidFill>
              <a:latin typeface="Calibri" panose="020F0502020204030204" pitchFamily="34" charset="0"/>
            </a:rPr>
            <a:t>.</a:t>
          </a:r>
          <a:endParaRPr lang="en-US" sz="2200" b="1" kern="1200" dirty="0">
            <a:solidFill>
              <a:srgbClr val="FFFFFF"/>
            </a:solidFill>
            <a:latin typeface="Calibri" panose="020F0502020204030204" pitchFamily="34" charset="0"/>
          </a:endParaRPr>
        </a:p>
        <a:p>
          <a:pPr marL="0" lvl="0" indent="0" algn="just" defTabSz="977900">
            <a:lnSpc>
              <a:spcPct val="90000"/>
            </a:lnSpc>
            <a:spcBef>
              <a:spcPct val="0"/>
            </a:spcBef>
            <a:spcAft>
              <a:spcPct val="35000"/>
            </a:spcAft>
            <a:buNone/>
          </a:pPr>
          <a:r>
            <a:rPr lang="vi-VN" sz="2200" b="1" kern="1200" dirty="0" err="1">
              <a:solidFill>
                <a:srgbClr val="FFFFFF"/>
              </a:solidFill>
              <a:latin typeface="Calibri" panose="020F0502020204030204" pitchFamily="34" charset="0"/>
            </a:rPr>
            <a:t>Hãy</a:t>
          </a:r>
          <a:r>
            <a:rPr lang="vi-VN" sz="2200" b="1" kern="1200" dirty="0">
              <a:solidFill>
                <a:srgbClr val="FFFFFF"/>
              </a:solidFill>
              <a:latin typeface="Calibri" panose="020F0502020204030204" pitchFamily="34" charset="0"/>
            </a:rPr>
            <a:t> nêu cơ chế tác dụng của curare lên con </a:t>
          </a:r>
          <a:r>
            <a:rPr lang="vi-VN" sz="2200" b="1" kern="1200" dirty="0" err="1">
              <a:solidFill>
                <a:srgbClr val="FFFFFF"/>
              </a:solidFill>
              <a:latin typeface="Calibri" panose="020F0502020204030204" pitchFamily="34" charset="0"/>
            </a:rPr>
            <a:t>vật</a:t>
          </a:r>
          <a:r>
            <a:rPr lang="en-US" sz="2200" b="1" kern="1200" dirty="0">
              <a:solidFill>
                <a:srgbClr val="FFFFFF"/>
              </a:solidFill>
              <a:latin typeface="Calibri" panose="020F0502020204030204" pitchFamily="34" charset="0"/>
            </a:rPr>
            <a:t>.</a:t>
          </a:r>
          <a:endParaRPr lang="en-US" sz="2200" b="1" kern="1200" dirty="0">
            <a:solidFill>
              <a:srgbClr val="FFFFFF"/>
            </a:solidFill>
            <a:latin typeface="Calibri" panose="020F0502020204030204" pitchFamily="34" charset="0"/>
            <a:cs typeface="Arial" panose="020B0604020202020204" pitchFamily="34" charset="0"/>
          </a:endParaRPr>
        </a:p>
      </dsp:txBody>
      <dsp:txXfrm>
        <a:off x="547671" y="351619"/>
        <a:ext cx="8991970" cy="1657420"/>
      </dsp:txXfrm>
    </dsp:sp>
    <dsp:sp modelId="{79D14426-053B-4F99-8504-56FC0E298C36}">
      <dsp:nvSpPr>
        <dsp:cNvPr id="0" name=""/>
        <dsp:cNvSpPr/>
      </dsp:nvSpPr>
      <dsp:spPr>
        <a:xfrm>
          <a:off x="0" y="3969747"/>
          <a:ext cx="9785241" cy="1360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17D0F86-22F0-482A-8A70-C3181A27A031}">
      <dsp:nvSpPr>
        <dsp:cNvPr id="0" name=""/>
        <dsp:cNvSpPr/>
      </dsp:nvSpPr>
      <dsp:spPr>
        <a:xfrm>
          <a:off x="468248" y="2797014"/>
          <a:ext cx="9316993" cy="2042558"/>
        </a:xfrm>
        <a:prstGeom prst="roundRect">
          <a:avLst/>
        </a:prstGeom>
        <a:solidFill>
          <a:schemeClr val="accent5">
            <a:hueOff val="-7353344"/>
            <a:satOff val="-10228"/>
            <a:lumOff val="-3922"/>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8901" tIns="0" rIns="258901" bIns="0" numCol="1" spcCol="1270" anchor="ctr" anchorCtr="0">
          <a:noAutofit/>
        </a:bodyPr>
        <a:lstStyle/>
        <a:p>
          <a:pPr marL="0" lvl="0" indent="0" algn="just" defTabSz="1066800">
            <a:lnSpc>
              <a:spcPct val="90000"/>
            </a:lnSpc>
            <a:spcBef>
              <a:spcPct val="0"/>
            </a:spcBef>
            <a:spcAft>
              <a:spcPct val="35000"/>
            </a:spcAft>
            <a:buNone/>
          </a:pPr>
          <a:r>
            <a:rPr lang="en-US" sz="2400" b="1" kern="1200" dirty="0">
              <a:latin typeface="+mn-lt"/>
              <a:cs typeface="Arial" panose="020B0604020202020204" pitchFamily="34" charset="0"/>
            </a:rPr>
            <a:t>3. </a:t>
          </a:r>
          <a:r>
            <a:rPr lang="en-US" sz="2400" b="1" kern="1200" dirty="0" err="1">
              <a:latin typeface="Calibri" panose="020F0502020204030204" pitchFamily="34" charset="0"/>
              <a:cs typeface="Arial" panose="020B0604020202020204" pitchFamily="34" charset="0"/>
            </a:rPr>
            <a:t>Bằng</a:t>
          </a:r>
          <a:r>
            <a:rPr lang="en-US" sz="2400" b="1" kern="1200" dirty="0">
              <a:latin typeface="Calibri" panose="020F0502020204030204" pitchFamily="34" charset="0"/>
              <a:cs typeface="Arial" panose="020B0604020202020204" pitchFamily="34" charset="0"/>
            </a:rPr>
            <a:t> </a:t>
          </a:r>
          <a:r>
            <a:rPr lang="vi-VN" sz="2400" b="1" i="0" kern="1200" dirty="0">
              <a:latin typeface="Calibri" panose="020F0502020204030204" pitchFamily="34" charset="0"/>
            </a:rPr>
            <a:t>cách nào mà hormone insulin và glucagon (do tế bào tuyến tuỵ tiết ra) có thể kích thích các tế bào gan và cơ thực hiện quá trình chuyển hoá đường, qua đó, điều hoà hàm lượng glucose trong máu? </a:t>
          </a:r>
          <a:endParaRPr lang="en-US" sz="2400" b="1" kern="1200" dirty="0">
            <a:latin typeface="Calibri" panose="020F0502020204030204" pitchFamily="34" charset="0"/>
            <a:cs typeface="Calibri" panose="020F0502020204030204" pitchFamily="34" charset="0"/>
          </a:endParaRPr>
        </a:p>
      </dsp:txBody>
      <dsp:txXfrm>
        <a:off x="567957" y="2896723"/>
        <a:ext cx="9117575" cy="18431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132DA6-3138-4D0D-AAF7-D98A4C85F753}">
      <dsp:nvSpPr>
        <dsp:cNvPr id="0" name=""/>
        <dsp:cNvSpPr/>
      </dsp:nvSpPr>
      <dsp:spPr>
        <a:xfrm>
          <a:off x="0" y="2928452"/>
          <a:ext cx="9785241" cy="16128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23D8D391-FD68-4B6C-B510-424FEDE5D294}">
      <dsp:nvSpPr>
        <dsp:cNvPr id="0" name=""/>
        <dsp:cNvSpPr/>
      </dsp:nvSpPr>
      <dsp:spPr>
        <a:xfrm>
          <a:off x="451746" y="641907"/>
          <a:ext cx="9299866" cy="3134069"/>
        </a:xfrm>
        <a:prstGeom prst="roundRect">
          <a:avLst/>
        </a:prstGeom>
        <a:solidFill>
          <a:srgbClr val="00B05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8901" tIns="0" rIns="258901" bIns="0" numCol="1" spcCol="1270" anchor="ctr" anchorCtr="0">
          <a:noAutofit/>
        </a:bodyPr>
        <a:lstStyle/>
        <a:p>
          <a:pPr marL="0" lvl="0" indent="0" algn="just" defTabSz="977900">
            <a:lnSpc>
              <a:spcPct val="100000"/>
            </a:lnSpc>
            <a:spcBef>
              <a:spcPct val="0"/>
            </a:spcBef>
            <a:spcAft>
              <a:spcPts val="0"/>
            </a:spcAft>
            <a:buNone/>
          </a:pPr>
          <a:r>
            <a:rPr lang="en-US" sz="2200" b="1" kern="1200" dirty="0">
              <a:latin typeface="+mn-lt"/>
              <a:cs typeface="Arial" panose="020B0604020202020204" pitchFamily="34" charset="0"/>
            </a:rPr>
            <a:t>4. E</a:t>
          </a:r>
          <a:r>
            <a:rPr lang="vi-VN" sz="2200" b="1" kern="1200" dirty="0">
              <a:solidFill>
                <a:srgbClr val="FFFFFF"/>
              </a:solidFill>
              <a:latin typeface="+mn-lt"/>
            </a:rPr>
            <a:t>ndorphin là một chất giảm đau tự nhiên do tuyến yên và các tế bào não khác tiết ra. Khi chất này liên kết vào thụ thể của nó trên bề mặt các tế bào não sẽ có tác dụng làm giảm đau. Trong y học, người ta có thể dùng morphine với hàm lượng nhất định, tác động trực tiếp lên hệ thần kinh trung ương để giảm cảm giác đau mạnh khi lượng endorphin tiết ra không đủ. Bằng cách nào mà morphine có tác dụng giống endorphin?</a:t>
          </a:r>
          <a:r>
            <a:rPr lang="en-US" sz="2200" b="1" kern="1200" dirty="0">
              <a:solidFill>
                <a:srgbClr val="FFFFFF"/>
              </a:solidFill>
              <a:latin typeface="+mn-lt"/>
            </a:rPr>
            <a:t> T</a:t>
          </a:r>
          <a:r>
            <a:rPr lang="vi-VN" sz="2200" b="1" kern="1200" dirty="0">
              <a:solidFill>
                <a:srgbClr val="FFFFFF"/>
              </a:solidFill>
              <a:latin typeface="+mn-lt"/>
            </a:rPr>
            <a:t>ác dụng của curare lên con </a:t>
          </a:r>
          <a:r>
            <a:rPr lang="vi-VN" sz="2200" b="1" kern="1200" dirty="0" err="1">
              <a:solidFill>
                <a:srgbClr val="FFFFFF"/>
              </a:solidFill>
              <a:latin typeface="+mn-lt"/>
            </a:rPr>
            <a:t>vật</a:t>
          </a:r>
          <a:r>
            <a:rPr lang="en-US" sz="2200" b="1" kern="1200" dirty="0">
              <a:solidFill>
                <a:srgbClr val="FFFFFF"/>
              </a:solidFill>
              <a:latin typeface="+mn-lt"/>
            </a:rPr>
            <a:t> </a:t>
          </a:r>
          <a:r>
            <a:rPr lang="en-US" sz="2200" b="1" kern="1200" dirty="0" err="1">
              <a:solidFill>
                <a:srgbClr val="FFFFFF"/>
              </a:solidFill>
              <a:latin typeface="Arial" panose="020B0604020202020204" pitchFamily="34" charset="0"/>
              <a:cs typeface="Arial" panose="020B0604020202020204" pitchFamily="34" charset="0"/>
            </a:rPr>
            <a:t>như</a:t>
          </a:r>
          <a:r>
            <a:rPr lang="en-US" sz="2200" b="1" kern="1200" dirty="0">
              <a:solidFill>
                <a:srgbClr val="FFFFFF"/>
              </a:solidFill>
              <a:latin typeface="Arial" panose="020B0604020202020204" pitchFamily="34" charset="0"/>
              <a:cs typeface="Arial" panose="020B0604020202020204" pitchFamily="34" charset="0"/>
            </a:rPr>
            <a:t> </a:t>
          </a:r>
          <a:r>
            <a:rPr lang="en-US" sz="2200" b="1" kern="1200" dirty="0" err="1">
              <a:solidFill>
                <a:srgbClr val="FFFFFF"/>
              </a:solidFill>
              <a:latin typeface="Arial" panose="020B0604020202020204" pitchFamily="34" charset="0"/>
              <a:cs typeface="Arial" panose="020B0604020202020204" pitchFamily="34" charset="0"/>
            </a:rPr>
            <a:t>thế</a:t>
          </a:r>
          <a:r>
            <a:rPr lang="en-US" sz="2200" b="1" kern="1200" dirty="0">
              <a:solidFill>
                <a:srgbClr val="FFFFFF"/>
              </a:solidFill>
              <a:latin typeface="Arial" panose="020B0604020202020204" pitchFamily="34" charset="0"/>
              <a:cs typeface="Arial" panose="020B0604020202020204" pitchFamily="34" charset="0"/>
            </a:rPr>
            <a:t> </a:t>
          </a:r>
          <a:r>
            <a:rPr lang="en-US" sz="2200" b="1" kern="1200" dirty="0" err="1">
              <a:solidFill>
                <a:srgbClr val="FFFFFF"/>
              </a:solidFill>
              <a:latin typeface="Arial" panose="020B0604020202020204" pitchFamily="34" charset="0"/>
              <a:cs typeface="Arial" panose="020B0604020202020204" pitchFamily="34" charset="0"/>
            </a:rPr>
            <a:t>nào</a:t>
          </a:r>
          <a:r>
            <a:rPr lang="vi-VN" sz="2200" b="1" kern="1200" dirty="0">
              <a:solidFill>
                <a:srgbClr val="FFFFFF"/>
              </a:solidFill>
              <a:latin typeface="+mn-lt"/>
            </a:rPr>
            <a:t>?</a:t>
          </a:r>
          <a:endParaRPr lang="en-US" sz="2200" b="1" kern="1200" dirty="0">
            <a:solidFill>
              <a:srgbClr val="FFFFFF"/>
            </a:solidFill>
            <a:latin typeface="+mn-lt"/>
            <a:cs typeface="Arial" panose="020B0604020202020204" pitchFamily="34" charset="0"/>
          </a:endParaRPr>
        </a:p>
      </dsp:txBody>
      <dsp:txXfrm>
        <a:off x="604739" y="794900"/>
        <a:ext cx="8993880" cy="2828083"/>
      </dsp:txXfrm>
    </dsp:sp>
  </dsp:spTree>
</dsp:drawing>
</file>

<file path=ppt/diagrams/layout1.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nodeHorzAlign" val="l"/>
          <dgm:param type="horzAlign" val="l"/>
        </dgm:alg>
      </dgm:if>
      <dgm:else name="Name2">
        <dgm:alg type="lin">
          <dgm:param type="linDir" val="fromT"/>
          <dgm:param type="vertAlign" val="mid"/>
          <dgm:param type="nodeHorzAlign" val="r"/>
          <dgm:param typ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nodeHorzAlign" val="l"/>
              <dgm:param type="horzAlign" val="l"/>
            </dgm:alg>
          </dgm:if>
          <dgm:else name="Name6">
            <dgm:alg type="lin">
              <dgm:param type="linDir" val="fromR"/>
              <dgm:param type="nodeHorzAlign" val="r"/>
              <dgm:param typ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2FB64B8-4BF4-461F-A49A-02544AF1A99D}"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2FB64B8-4BF4-461F-A49A-02544AF1A99D}"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2FB64B8-4BF4-461F-A49A-02544AF1A99D}" type="datetimeFigureOut">
              <a:rPr lang="en-US" smtClean="0"/>
              <a:t>8/11/2022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2FB64B8-4BF4-461F-A49A-02544AF1A99D}" type="datetimeFigureOut">
              <a:rPr lang="en-US" smtClean="0"/>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2FB64B8-4BF4-461F-A49A-02544AF1A99D}" type="datetimeFigureOut">
              <a:rPr lang="en-US" smtClean="0"/>
              <a:t>8/11/2022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2FB64B8-4BF4-461F-A49A-02544AF1A99D}" type="datetimeFigureOut">
              <a:rPr lang="en-US" smtClean="0"/>
              <a:t>8/11/2022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B64B8-4BF4-461F-A49A-02544AF1A99D}" type="datetimeFigureOut">
              <a:rPr lang="en-US" smtClean="0"/>
              <a:t>8/11/2022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B64B8-4BF4-461F-A49A-02544AF1A99D}" type="datetimeFigureOut">
              <a:rPr lang="en-US" smtClean="0"/>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2FB64B8-4BF4-461F-A49A-02544AF1A99D}" type="datetimeFigureOut">
              <a:rPr lang="en-US" smtClean="0"/>
              <a:t>8/11/2022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8D409-B4F9-45E0-BA78-394C0ABCDBDD}"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B64B8-4BF4-461F-A49A-02544AF1A99D}" type="datetimeFigureOut">
              <a:rPr lang="en-US" smtClean="0"/>
              <a:t>8/11/2022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8D409-B4F9-45E0-BA78-394C0ABCDBD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9.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14.emf"/><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14.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21.png"/><Relationship Id="rId7"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9.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2.emf"/></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slide" Target="slide35.xml"/><Relationship Id="rId3" Type="http://schemas.openxmlformats.org/officeDocument/2006/relationships/image" Target="../media/image2.png"/><Relationship Id="rId7" Type="http://schemas.openxmlformats.org/officeDocument/2006/relationships/slide" Target="slide29.xml"/><Relationship Id="rId12" Type="http://schemas.openxmlformats.org/officeDocument/2006/relationships/slide" Target="slide32.xml"/><Relationship Id="rId2" Type="http://schemas.openxmlformats.org/officeDocument/2006/relationships/image" Target="../media/image33.png"/><Relationship Id="rId16" Type="http://schemas.openxmlformats.org/officeDocument/2006/relationships/slide" Target="slide38.xml"/><Relationship Id="rId1" Type="http://schemas.openxmlformats.org/officeDocument/2006/relationships/slideLayout" Target="../slideLayouts/slideLayout2.xml"/><Relationship Id="rId6" Type="http://schemas.openxmlformats.org/officeDocument/2006/relationships/slide" Target="slide28.xml"/><Relationship Id="rId11" Type="http://schemas.openxmlformats.org/officeDocument/2006/relationships/slide" Target="slide33.xml"/><Relationship Id="rId5" Type="http://schemas.openxmlformats.org/officeDocument/2006/relationships/slide" Target="slide27.xml"/><Relationship Id="rId15" Type="http://schemas.openxmlformats.org/officeDocument/2006/relationships/slide" Target="slide37.xml"/><Relationship Id="rId10" Type="http://schemas.openxmlformats.org/officeDocument/2006/relationships/slide" Target="slide34.xml"/><Relationship Id="rId4" Type="http://schemas.openxmlformats.org/officeDocument/2006/relationships/slide" Target="slide39.xml"/><Relationship Id="rId9" Type="http://schemas.openxmlformats.org/officeDocument/2006/relationships/slide" Target="slide31.xml"/><Relationship Id="rId14" Type="http://schemas.openxmlformats.org/officeDocument/2006/relationships/slide" Target="slide3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4.png"/><Relationship Id="rId4" Type="http://schemas.openxmlformats.org/officeDocument/2006/relationships/slide" Target="slide26.xml"/></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slide" Target="slide26.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slide" Target="slide2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slide" Target="slide26.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slide" Target="slide26.xml"/></Relationships>
</file>

<file path=ppt/slides/_rels/slide3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slide" Target="slide26.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slide" Target="slide26.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slide" Target="slide26.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slide" Target="slide26.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slide" Target="slide26.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4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54467"/>
          </a:xfrm>
          <a:prstGeom prst="rect">
            <a:avLst/>
          </a:prstGeom>
        </p:spPr>
      </p:pic>
      <p:sp>
        <p:nvSpPr>
          <p:cNvPr id="9" name="TextBox 8"/>
          <p:cNvSpPr txBox="1"/>
          <p:nvPr/>
        </p:nvSpPr>
        <p:spPr>
          <a:xfrm>
            <a:off x="0" y="2733362"/>
            <a:ext cx="11817927" cy="923330"/>
          </a:xfrm>
          <a:prstGeom prst="rect">
            <a:avLst/>
          </a:prstGeom>
          <a:noFill/>
          <a:effectLst>
            <a:glow rad="101600">
              <a:schemeClr val="accent6">
                <a:satMod val="175000"/>
                <a:alpha val="40000"/>
              </a:schemeClr>
            </a:glow>
          </a:effectLst>
        </p:spPr>
        <p:txBody>
          <a:bodyPr wrap="square" rtlCol="0">
            <a:spAutoFit/>
          </a:bodyPr>
          <a:lstStyle/>
          <a:p>
            <a:pPr algn="ctr"/>
            <a:r>
              <a:rPr lang="en-US" sz="5400" b="1" dirty="0">
                <a:solidFill>
                  <a:srgbClr val="FF0000"/>
                </a:solidFill>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rPr>
              <a:t>BÀI 17. THÔNG TIN GIỮA CÁC TẾ BÀO</a:t>
            </a:r>
          </a:p>
        </p:txBody>
      </p:sp>
      <p:sp>
        <p:nvSpPr>
          <p:cNvPr id="12" name="TextBox 11"/>
          <p:cNvSpPr txBox="1"/>
          <p:nvPr/>
        </p:nvSpPr>
        <p:spPr>
          <a:xfrm>
            <a:off x="5175115" y="4216397"/>
            <a:ext cx="6365721" cy="523220"/>
          </a:xfrm>
          <a:prstGeom prst="rect">
            <a:avLst/>
          </a:prstGeom>
          <a:noFill/>
        </p:spPr>
        <p:txBody>
          <a:bodyPr wrap="square" rtlCol="0">
            <a:spAutoFit/>
          </a:bodyPr>
          <a:lstStyle/>
          <a:p>
            <a:pPr algn="just"/>
            <a:endParaRPr lang="en-US" sz="2800" b="1" dirty="0">
              <a:effectLst>
                <a:outerShdw blurRad="50800" dist="38100" dir="8100000" algn="tr" rotWithShape="0">
                  <a:prstClr val="black">
                    <a:alpha val="40000"/>
                  </a:prstClr>
                </a:outerShdw>
              </a:effectLst>
              <a:latin typeface="Calibri" panose="020F0502020204030204" pitchFamily="34" charset="0"/>
              <a:cs typeface="Calibri" panose="020F0502020204030204" pitchFamily="34" charset="0"/>
            </a:endParaRPr>
          </a:p>
        </p:txBody>
      </p:sp>
      <p:sp>
        <p:nvSpPr>
          <p:cNvPr id="5" name="TextBox 7">
            <a:extLst>
              <a:ext uri="{FF2B5EF4-FFF2-40B4-BE49-F238E27FC236}">
                <a16:creationId xmlns:a16="http://schemas.microsoft.com/office/drawing/2014/main" id="{B28262EE-FB6D-C86A-02CD-A5C6C69A10FC}"/>
              </a:ext>
            </a:extLst>
          </p:cNvPr>
          <p:cNvSpPr txBox="1"/>
          <p:nvPr/>
        </p:nvSpPr>
        <p:spPr>
          <a:xfrm>
            <a:off x="3393566" y="1805518"/>
            <a:ext cx="4976858" cy="52322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800" b="1" dirty="0">
                <a:solidFill>
                  <a:schemeClr val="accent5">
                    <a:lumMod val="75000"/>
                  </a:schemeClr>
                </a:solidFill>
                <a:cs typeface="Arial" panose="020B0604020202020204" pitchFamily="34" charset="0"/>
              </a:rPr>
              <a:t>MÔN SINH HỌC 10</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74306"/>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dirty="0" err="1">
                <a:solidFill>
                  <a:srgbClr val="FF0000"/>
                </a:solidFill>
                <a:cs typeface="Arial" panose="020B0604020202020204" pitchFamily="34" charset="0"/>
              </a:rPr>
              <a:t>động</a:t>
            </a:r>
            <a:r>
              <a:rPr lang="en-US" sz="2000" b="1" dirty="0">
                <a:solidFill>
                  <a:srgbClr val="FF0000"/>
                </a:solidFill>
                <a:cs typeface="Arial" panose="020B0604020202020204" pitchFamily="34" charset="0"/>
              </a:rPr>
              <a:t> 2.1. </a:t>
            </a:r>
          </a:p>
          <a:p>
            <a:pPr algn="ctr"/>
            <a:r>
              <a:rPr lang="en-US" sz="2000" b="1" dirty="0" err="1">
                <a:cs typeface="Arial" panose="020B0604020202020204" pitchFamily="34" charset="0"/>
              </a:rPr>
              <a:t>Tìm</a:t>
            </a:r>
            <a:r>
              <a:rPr lang="en-US" sz="2000" b="1" dirty="0">
                <a:cs typeface="Arial" panose="020B0604020202020204" pitchFamily="34" charset="0"/>
              </a:rPr>
              <a:t> </a:t>
            </a:r>
            <a:r>
              <a:rPr lang="en-US" sz="2000" b="1" dirty="0" err="1">
                <a:cs typeface="Arial" panose="020B0604020202020204" pitchFamily="34" charset="0"/>
              </a:rPr>
              <a:t>hiểu</a:t>
            </a:r>
            <a:r>
              <a:rPr lang="en-US" sz="2000" b="1" dirty="0">
                <a:cs typeface="Arial" panose="020B0604020202020204" pitchFamily="34" charset="0"/>
              </a:rPr>
              <a:t> </a:t>
            </a:r>
            <a:r>
              <a:rPr lang="en-US" sz="2000" b="1" dirty="0" err="1">
                <a:cs typeface="Arial" panose="020B0604020202020204" pitchFamily="34" charset="0"/>
              </a:rPr>
              <a:t>về</a:t>
            </a:r>
            <a:r>
              <a:rPr lang="en-US" sz="2000" b="1" dirty="0">
                <a:cs typeface="Arial" panose="020B0604020202020204" pitchFamily="34" charset="0"/>
              </a:rPr>
              <a:t> </a:t>
            </a:r>
            <a:r>
              <a:rPr lang="en-US" sz="2000" b="1" dirty="0" err="1">
                <a:cs typeface="Arial" panose="020B0604020202020204" pitchFamily="34" charset="0"/>
              </a:rPr>
              <a:t>thông</a:t>
            </a:r>
            <a:r>
              <a:rPr lang="en-US" sz="2000" b="1" dirty="0">
                <a:cs typeface="Arial" panose="020B0604020202020204" pitchFamily="34" charset="0"/>
              </a:rPr>
              <a:t> tin </a:t>
            </a:r>
            <a:r>
              <a:rPr lang="en-US" sz="2000" b="1" dirty="0" err="1">
                <a:cs typeface="Arial" panose="020B0604020202020204" pitchFamily="34" charset="0"/>
              </a:rPr>
              <a:t>giữa</a:t>
            </a:r>
            <a:r>
              <a:rPr lang="en-US" sz="2000" b="1" dirty="0">
                <a:cs typeface="Arial" panose="020B0604020202020204" pitchFamily="34" charset="0"/>
              </a:rPr>
              <a:t> </a:t>
            </a:r>
            <a:r>
              <a:rPr lang="en-US" sz="2000" b="1" dirty="0" err="1">
                <a:cs typeface="Arial" panose="020B0604020202020204" pitchFamily="34" charset="0"/>
              </a:rPr>
              <a:t>các</a:t>
            </a:r>
            <a:r>
              <a:rPr lang="en-US" sz="2000" b="1" dirty="0">
                <a:cs typeface="Arial" panose="020B0604020202020204" pitchFamily="34" charset="0"/>
              </a:rPr>
              <a:t> </a:t>
            </a:r>
            <a:r>
              <a:rPr lang="en-US" sz="2000" b="1" dirty="0" err="1">
                <a:cs typeface="Arial" panose="020B0604020202020204" pitchFamily="34" charset="0"/>
              </a:rPr>
              <a:t>tế</a:t>
            </a:r>
            <a:r>
              <a:rPr lang="en-US" sz="2000" b="1" dirty="0">
                <a:cs typeface="Arial" panose="020B0604020202020204" pitchFamily="34" charset="0"/>
              </a:rPr>
              <a:t> </a:t>
            </a:r>
            <a:r>
              <a:rPr lang="en-US" sz="2000" b="1" dirty="0" err="1">
                <a:cs typeface="Arial" panose="020B0604020202020204" pitchFamily="34" charset="0"/>
              </a:rPr>
              <a:t>bào</a:t>
            </a:r>
            <a:endParaRPr lang="en-US" sz="2000" b="1" dirty="0">
              <a:cs typeface="Arial" panose="020B0604020202020204" pitchFamily="34" charset="0"/>
            </a:endParaRPr>
          </a:p>
        </p:txBody>
      </p:sp>
      <p:graphicFrame>
        <p:nvGraphicFramePr>
          <p:cNvPr id="25" name="Table 24"/>
          <p:cNvGraphicFramePr>
            <a:graphicFrameLocks noGrp="1"/>
          </p:cNvGraphicFramePr>
          <p:nvPr>
            <p:extLst>
              <p:ext uri="{D42A27DB-BD31-4B8C-83A1-F6EECF244321}">
                <p14:modId xmlns:p14="http://schemas.microsoft.com/office/powerpoint/2010/main" val="3226152005"/>
              </p:ext>
            </p:extLst>
          </p:nvPr>
        </p:nvGraphicFramePr>
        <p:xfrm>
          <a:off x="2092036" y="900544"/>
          <a:ext cx="10002982" cy="5474243"/>
        </p:xfrm>
        <a:graphic>
          <a:graphicData uri="http://schemas.openxmlformats.org/drawingml/2006/table">
            <a:tbl>
              <a:tblPr firstRow="1" bandRow="1"/>
              <a:tblGrid>
                <a:gridCol w="3988724">
                  <a:extLst>
                    <a:ext uri="{9D8B030D-6E8A-4147-A177-3AD203B41FA5}">
                      <a16:colId xmlns:a16="http://schemas.microsoft.com/office/drawing/2014/main" val="20000"/>
                    </a:ext>
                  </a:extLst>
                </a:gridCol>
                <a:gridCol w="6014258">
                  <a:extLst>
                    <a:ext uri="{9D8B030D-6E8A-4147-A177-3AD203B41FA5}">
                      <a16:colId xmlns:a16="http://schemas.microsoft.com/office/drawing/2014/main" val="20001"/>
                    </a:ext>
                  </a:extLst>
                </a:gridCol>
              </a:tblGrid>
              <a:tr h="653936">
                <a:tc gridSpan="2">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solidFill>
                            <a:srgbClr val="C00000"/>
                          </a:solidFill>
                        </a:rPr>
                        <a:t>PHIẾU HỌC TẬP 1</a:t>
                      </a: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711347">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just"/>
                      <a:endParaRPr lang="en-US" sz="2400">
                        <a:solidFill>
                          <a:srgbClr val="0000FF"/>
                        </a:solidFill>
                        <a:latin typeface="+mn-lt"/>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endParaRPr lang="en-US"/>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386840">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endParaRPr lang="en-US" sz="2400" dirty="0">
                        <a:solidFill>
                          <a:srgbClr val="0000FF"/>
                        </a:solidFill>
                        <a:latin typeface="+mn-lt"/>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endParaRPr lang="en-US"/>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722120">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endParaRPr lang="en-US" sz="2400" dirty="0">
                        <a:solidFill>
                          <a:srgbClr val="0000FF"/>
                        </a:solidFill>
                        <a:latin typeface="+mn-lt"/>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endParaRPr lang="en-US" dirty="0"/>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
        <p:nvSpPr>
          <p:cNvPr id="27" name="Rounded Rectangle 26"/>
          <p:cNvSpPr/>
          <p:nvPr/>
        </p:nvSpPr>
        <p:spPr>
          <a:xfrm>
            <a:off x="2166639" y="1601441"/>
            <a:ext cx="3806543" cy="1602479"/>
          </a:xfrm>
          <a:prstGeom prst="roundRect">
            <a:avLst/>
          </a:prstGeom>
          <a:solidFill>
            <a:srgbClr val="AAFEFF"/>
          </a:solidFill>
          <a:ln w="25400" cap="flat" cmpd="sng" algn="ctr">
            <a:no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Quan sát Hình 17.1, hãy cho biết thông tin được truyền từ tế bào này đến tế bào khác bằng </a:t>
            </a:r>
            <a:r>
              <a:rPr kumimoji="0" lang="vi-VN" sz="2400" b="1" i="0" u="none" strike="noStrike" kern="0" cap="none" spc="0" normalizeH="0" baseline="0" noProof="0">
                <a:ln>
                  <a:noFill/>
                </a:ln>
                <a:effectLst/>
                <a:uLnTx/>
                <a:uFillTx/>
                <a:latin typeface="Calibri" panose="020F0502020204030204" pitchFamily="34" charset="0"/>
                <a:cs typeface="Calibri" panose="020F0502020204030204" pitchFamily="34" charset="0"/>
              </a:rPr>
              <a:t>cách nào</a:t>
            </a:r>
            <a:r>
              <a:rPr kumimoji="0" lang="en-US" sz="2400" b="1" i="0" u="none" strike="noStrike" kern="0" cap="none" spc="0" normalizeH="0" baseline="0" noProof="0">
                <a:ln>
                  <a:noFill/>
                </a:ln>
                <a:effectLst/>
                <a:uLnTx/>
                <a:uFillTx/>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28" name="Rounded Rectangle 27"/>
          <p:cNvSpPr/>
          <p:nvPr/>
        </p:nvSpPr>
        <p:spPr>
          <a:xfrm>
            <a:off x="2166639" y="3344678"/>
            <a:ext cx="3806543" cy="1211176"/>
          </a:xfrm>
          <a:prstGeom prst="roundRect">
            <a:avLst/>
          </a:prstGeom>
          <a:solidFill>
            <a:srgbClr val="D5FC79"/>
          </a:solidFill>
          <a:ln w="25400" cap="flat" cmpd="sng" algn="ctr">
            <a:no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Tế bào đáp ứng như thế nào với các tín hiệu khác nhau?</a:t>
            </a:r>
          </a:p>
        </p:txBody>
      </p:sp>
      <p:sp>
        <p:nvSpPr>
          <p:cNvPr id="29" name="Rounded Rectangle 28"/>
          <p:cNvSpPr/>
          <p:nvPr/>
        </p:nvSpPr>
        <p:spPr>
          <a:xfrm>
            <a:off x="2229139" y="4889825"/>
            <a:ext cx="3744044" cy="1177636"/>
          </a:xfrm>
          <a:prstGeom prst="roundRect">
            <a:avLst/>
          </a:prstGeom>
          <a:solidFill>
            <a:srgbClr val="FFFD78"/>
          </a:solidFill>
          <a:ln w="25400" cap="flat" cmpd="sng" algn="ctr">
            <a:noFill/>
            <a:prstDash val="solid"/>
          </a:ln>
          <a:effectLst/>
        </p:spPr>
        <p:txBody>
          <a:bodyPr rtlCol="0" anchor="ctr"/>
          <a:lstStyle/>
          <a:p>
            <a:pPr lvl="0" algn="just" fontAlgn="base">
              <a:spcBef>
                <a:spcPct val="0"/>
              </a:spcBef>
              <a:spcAft>
                <a:spcPct val="0"/>
              </a:spcAft>
              <a:defRPr/>
            </a:pPr>
            <a:r>
              <a:rPr lang="en-US" sz="2400" b="1" kern="0">
                <a:latin typeface="Calibri" panose="020F0502020204030204" pitchFamily="34" charset="0"/>
                <a:cs typeface="Calibri" panose="020F0502020204030204" pitchFamily="34" charset="0"/>
              </a:rPr>
              <a:t>Hãy cho một v</a:t>
            </a:r>
            <a:r>
              <a:rPr lang="vi-VN" sz="2400" b="1" kern="0">
                <a:latin typeface="Calibri" panose="020F0502020204030204" pitchFamily="34" charset="0"/>
                <a:cs typeface="Calibri" panose="020F0502020204030204" pitchFamily="34" charset="0"/>
              </a:rPr>
              <a:t>í dụ về sự đáp ứng của tế bào</a:t>
            </a:r>
            <a:r>
              <a:rPr lang="en-US" sz="2400" b="1" kern="0">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39" name="TextBox 38"/>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40"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41" name="AutoShape 5"/>
          <p:cNvSpPr>
            <a:spLocks noChangeArrowheads="1"/>
          </p:cNvSpPr>
          <p:nvPr/>
        </p:nvSpPr>
        <p:spPr bwMode="gray">
          <a:xfrm>
            <a:off x="2158885" y="85742"/>
            <a:ext cx="6541770"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42" name="Group 41"/>
          <p:cNvGrpSpPr>
            <a:grpSpLocks/>
          </p:cNvGrpSpPr>
          <p:nvPr/>
        </p:nvGrpSpPr>
        <p:grpSpPr bwMode="auto">
          <a:xfrm>
            <a:off x="2079511" y="76195"/>
            <a:ext cx="586132" cy="567370"/>
            <a:chOff x="720" y="1488"/>
            <a:chExt cx="806" cy="808"/>
          </a:xfrm>
        </p:grpSpPr>
        <p:sp>
          <p:nvSpPr>
            <p:cNvPr id="43" name="Oval 42"/>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44" name="Picture 43"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45"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latin typeface="Arial" panose="020B0604020202020204" pitchFamily="34" charset="0"/>
                <a:cs typeface="Arial" panose="020B0604020202020204" pitchFamily="34" charset="0"/>
              </a:rPr>
              <a:t>1</a:t>
            </a:r>
          </a:p>
        </p:txBody>
      </p:sp>
      <p:sp>
        <p:nvSpPr>
          <p:cNvPr id="46" name="Text Box 23"/>
          <p:cNvSpPr txBox="1">
            <a:spLocks noChangeArrowheads="1"/>
          </p:cNvSpPr>
          <p:nvPr/>
        </p:nvSpPr>
        <p:spPr bwMode="gray">
          <a:xfrm>
            <a:off x="2662007" y="168048"/>
            <a:ext cx="649735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Khái</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niệm</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về</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thông</a:t>
            </a:r>
            <a:r>
              <a:rPr lang="en-US" sz="2800" b="1" dirty="0">
                <a:solidFill>
                  <a:srgbClr val="FF0000"/>
                </a:solidFill>
                <a:cs typeface="Arial" panose="020B0604020202020204" pitchFamily="34" charset="0"/>
              </a:rPr>
              <a:t> tin </a:t>
            </a:r>
            <a:r>
              <a:rPr lang="en-US" sz="2800" b="1" dirty="0" err="1">
                <a:solidFill>
                  <a:srgbClr val="FF0000"/>
                </a:solidFill>
                <a:cs typeface="Arial" panose="020B0604020202020204" pitchFamily="34" charset="0"/>
              </a:rPr>
              <a:t>giữa</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các</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tế</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bào</a:t>
            </a:r>
            <a:endParaRPr lang="vi-VN" sz="2800" b="1" dirty="0">
              <a:solidFill>
                <a:srgbClr val="FF0000"/>
              </a:solidFill>
              <a:cs typeface="Arial" panose="020B0604020202020204" pitchFamily="34" charset="0"/>
            </a:endParaRPr>
          </a:p>
        </p:txBody>
      </p:sp>
      <p:sp>
        <p:nvSpPr>
          <p:cNvPr id="47" name="Rounded Rectangle 46"/>
          <p:cNvSpPr/>
          <p:nvPr/>
        </p:nvSpPr>
        <p:spPr>
          <a:xfrm>
            <a:off x="6162585" y="1597932"/>
            <a:ext cx="5907495" cy="1596983"/>
          </a:xfrm>
          <a:prstGeom prst="roundRect">
            <a:avLst/>
          </a:prstGeom>
          <a:solidFill>
            <a:srgbClr val="AAFEFF"/>
          </a:solidFill>
          <a:ln w="25400" cap="flat" cmpd="sng" algn="ctr">
            <a:no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Thông tin được truyền từ tế bào này đến tế bào khác </a:t>
            </a:r>
            <a:r>
              <a:rPr kumimoji="0" lang="vi-VN"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thông qua các phân tử </a:t>
            </a:r>
            <a:r>
              <a:rPr kumimoji="0" lang="vi-VN" sz="2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tín hiệu</a:t>
            </a:r>
            <a:r>
              <a:rPr kumimoji="0" lang="en-US" sz="2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a:t>
            </a:r>
            <a:endParaRPr kumimoji="0" lang="en-US"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a:p>
            <a:pPr lvl="0" algn="just" fontAlgn="base">
              <a:spcBef>
                <a:spcPct val="0"/>
              </a:spcBef>
              <a:spcAft>
                <a:spcPct val="0"/>
              </a:spcAft>
              <a:defRPr/>
            </a:pPr>
            <a:r>
              <a:rPr lang="vi-VN" sz="2400" b="1" kern="0" dirty="0">
                <a:latin typeface="Calibri" panose="020F0502020204030204" pitchFamily="34" charset="0"/>
                <a:cs typeface="Calibri" panose="020F0502020204030204" pitchFamily="34" charset="0"/>
              </a:rPr>
              <a:t>Các tế bào tiết ra phân tử tín hiệu và truyền phân tử tín hiệu này cho tế bào </a:t>
            </a:r>
            <a:r>
              <a:rPr lang="vi-VN" sz="2400" b="1" kern="0">
                <a:latin typeface="Calibri" panose="020F0502020204030204" pitchFamily="34" charset="0"/>
                <a:cs typeface="Calibri" panose="020F0502020204030204" pitchFamily="34" charset="0"/>
              </a:rPr>
              <a:t>đíc</a:t>
            </a:r>
            <a:r>
              <a:rPr lang="en-US" sz="2400" b="1" kern="0">
                <a:latin typeface="Calibri" panose="020F0502020204030204" pitchFamily="34" charset="0"/>
                <a:cs typeface="Calibri" panose="020F0502020204030204" pitchFamily="34" charset="0"/>
              </a:rPr>
              <a:t>h.</a:t>
            </a:r>
            <a:endPar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49" name="Rounded Rectangle 48"/>
          <p:cNvSpPr/>
          <p:nvPr/>
        </p:nvSpPr>
        <p:spPr>
          <a:xfrm>
            <a:off x="6162585" y="3452873"/>
            <a:ext cx="5907495" cy="935975"/>
          </a:xfrm>
          <a:prstGeom prst="roundRect">
            <a:avLst/>
          </a:prstGeom>
          <a:solidFill>
            <a:srgbClr val="D5FC79"/>
          </a:solidFill>
          <a:ln w="25400" cap="flat" cmpd="sng" algn="ctr">
            <a:no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Đối với </a:t>
            </a:r>
            <a:r>
              <a:rPr kumimoji="0" lang="vi-VN"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mỗi loại tín hiệu khác nhau</a:t>
            </a:r>
            <a:r>
              <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tế bào sẽ có những </a:t>
            </a:r>
            <a:r>
              <a:rPr kumimoji="0" lang="vi-VN"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đáp ứng </a:t>
            </a:r>
            <a:r>
              <a:rPr kumimoji="0" lang="vi-VN" sz="2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khác nhau</a:t>
            </a:r>
            <a:r>
              <a:rPr kumimoji="0" lang="en-US" sz="2400" b="1" i="0" u="none" strike="noStrike" kern="0" cap="none" spc="0" normalizeH="0" baseline="0" noProof="0">
                <a:ln>
                  <a:noFill/>
                </a:ln>
                <a:solidFill>
                  <a:srgbClr val="FF0000"/>
                </a:solidFill>
                <a:effectLst/>
                <a:uLnTx/>
                <a:uFillTx/>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50" name="Rounded Rectangle 49"/>
          <p:cNvSpPr/>
          <p:nvPr/>
        </p:nvSpPr>
        <p:spPr>
          <a:xfrm>
            <a:off x="6162585" y="4729747"/>
            <a:ext cx="5904516" cy="1589233"/>
          </a:xfrm>
          <a:prstGeom prst="roundRect">
            <a:avLst/>
          </a:prstGeom>
          <a:solidFill>
            <a:srgbClr val="FFFD78"/>
          </a:solidFill>
          <a:ln w="25400" cap="flat" cmpd="sng" algn="ctr">
            <a:no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err="1">
                <a:ln>
                  <a:noFill/>
                </a:ln>
                <a:effectLst/>
                <a:uLnTx/>
                <a:uFillTx/>
                <a:latin typeface="Calibri" panose="020F0502020204030204" pitchFamily="34" charset="0"/>
                <a:cs typeface="Calibri" panose="020F0502020204030204" pitchFamily="34" charset="0"/>
              </a:rPr>
              <a:t>Tuyến</a:t>
            </a:r>
            <a:r>
              <a:rPr kumimoji="0" lang="en-US" sz="2400" b="1" i="0" u="none" strike="noStrike" kern="0" cap="none" spc="0" normalizeH="0" baseline="0" noProof="0">
                <a:ln>
                  <a:noFill/>
                </a:ln>
                <a:effectLst/>
                <a:uLnTx/>
                <a:uFillTx/>
                <a:latin typeface="Calibri" panose="020F0502020204030204" pitchFamily="34" charset="0"/>
                <a:cs typeface="Calibri" panose="020F0502020204030204" pitchFamily="34" charset="0"/>
              </a:rPr>
              <a:t> tuỵ </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Wingdings" panose="05000000000000000000" pitchFamily="2" charset="2"/>
              </a:rPr>
              <a:t> </a:t>
            </a:r>
            <a:r>
              <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insulin</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r>
              <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glucagon </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Wingdings" panose="05000000000000000000" pitchFamily="2" charset="2"/>
              </a:rPr>
              <a:t> </a:t>
            </a:r>
            <a:r>
              <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các tế bào gan và cơ thực hiện quá trình chuyển hoá đường</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sym typeface="Wingdings" panose="05000000000000000000" pitchFamily="2" charset="2"/>
              </a:rPr>
              <a:t> </a:t>
            </a:r>
            <a:r>
              <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điều hoà hàm lượng glucose </a:t>
            </a:r>
            <a:r>
              <a:rPr kumimoji="0" lang="vi-VN" sz="2400" b="1" i="0" u="none" strike="noStrike" kern="0" cap="none" spc="0" normalizeH="0" baseline="0" noProof="0">
                <a:ln>
                  <a:noFill/>
                </a:ln>
                <a:effectLst/>
                <a:uLnTx/>
                <a:uFillTx/>
                <a:latin typeface="Calibri" panose="020F0502020204030204" pitchFamily="34" charset="0"/>
                <a:cs typeface="Calibri" panose="020F0502020204030204" pitchFamily="34" charset="0"/>
              </a:rPr>
              <a:t>trong máu</a:t>
            </a:r>
            <a:r>
              <a:rPr kumimoji="0" lang="en-US" sz="2400" b="1" i="0" u="none" strike="noStrike" kern="0" cap="none" spc="0" normalizeH="0" baseline="0" noProof="0">
                <a:ln>
                  <a:noFill/>
                </a:ln>
                <a:effectLst/>
                <a:uLnTx/>
                <a:uFillTx/>
                <a:latin typeface="Calibri" panose="020F0502020204030204" pitchFamily="34" charset="0"/>
                <a:cs typeface="Calibri" panose="020F0502020204030204" pitchFamily="34" charset="0"/>
              </a:rPr>
              <a:t>.</a:t>
            </a:r>
            <a:endPar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750"/>
                                        <p:tgtEl>
                                          <p:spTgt spid="2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750"/>
                                        <p:tgtEl>
                                          <p:spTgt spid="2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75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749"/>
                                          </p:stCondLst>
                                        </p:cTn>
                                        <p:tgtEl>
                                          <p:spTgt spid="47"/>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animEffect transition="in" filter="fade">
                                      <p:cBhvr>
                                        <p:cTn id="30" dur="250"/>
                                        <p:tgtEl>
                                          <p:spTgt spid="49"/>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randombar(horizontal)">
                                      <p:cBhvr>
                                        <p:cTn id="35"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47" grpId="0" animBg="1"/>
      <p:bldP spid="49" grpId="0" animBg="1"/>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0" y="1389447"/>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3" name="Left Brace 2"/>
          <p:cNvSpPr/>
          <p:nvPr/>
        </p:nvSpPr>
        <p:spPr>
          <a:xfrm>
            <a:off x="5069080" y="1332470"/>
            <a:ext cx="583000" cy="3827916"/>
          </a:xfrm>
          <a:prstGeom prst="leftBrace">
            <a:avLst/>
          </a:prstGeom>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18" name="TextBox 17"/>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19"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20" name="AutoShape 5"/>
          <p:cNvSpPr>
            <a:spLocks noChangeArrowheads="1"/>
          </p:cNvSpPr>
          <p:nvPr/>
        </p:nvSpPr>
        <p:spPr bwMode="gray">
          <a:xfrm>
            <a:off x="2158885" y="85742"/>
            <a:ext cx="6541770"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21" name="Group 20"/>
          <p:cNvGrpSpPr>
            <a:grpSpLocks/>
          </p:cNvGrpSpPr>
          <p:nvPr/>
        </p:nvGrpSpPr>
        <p:grpSpPr bwMode="auto">
          <a:xfrm>
            <a:off x="2079511" y="76195"/>
            <a:ext cx="586132" cy="567370"/>
            <a:chOff x="720" y="1488"/>
            <a:chExt cx="806" cy="808"/>
          </a:xfrm>
        </p:grpSpPr>
        <p:sp>
          <p:nvSpPr>
            <p:cNvPr id="22" name="Oval 21"/>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23" name="Picture 22"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25"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1</a:t>
            </a:r>
          </a:p>
        </p:txBody>
      </p:sp>
      <p:sp>
        <p:nvSpPr>
          <p:cNvPr id="26" name="Text Box 23"/>
          <p:cNvSpPr txBox="1">
            <a:spLocks noChangeArrowheads="1"/>
          </p:cNvSpPr>
          <p:nvPr/>
        </p:nvSpPr>
        <p:spPr bwMode="gray">
          <a:xfrm>
            <a:off x="2662007" y="168048"/>
            <a:ext cx="649735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Khái</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niệm</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về</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thông</a:t>
            </a:r>
            <a:r>
              <a:rPr lang="en-US" sz="2800" b="1" dirty="0">
                <a:solidFill>
                  <a:srgbClr val="FF0000"/>
                </a:solidFill>
                <a:cs typeface="Arial" panose="020B0604020202020204" pitchFamily="34" charset="0"/>
              </a:rPr>
              <a:t> tin </a:t>
            </a:r>
            <a:r>
              <a:rPr lang="en-US" sz="2800" b="1" dirty="0" err="1">
                <a:solidFill>
                  <a:srgbClr val="FF0000"/>
                </a:solidFill>
                <a:cs typeface="Arial" panose="020B0604020202020204" pitchFamily="34" charset="0"/>
              </a:rPr>
              <a:t>giữa</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các</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tế</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bào</a:t>
            </a:r>
            <a:endParaRPr lang="vi-VN" sz="2800" b="1" dirty="0">
              <a:solidFill>
                <a:srgbClr val="FF0000"/>
              </a:solidFill>
              <a:cs typeface="Arial" panose="020B0604020202020204" pitchFamily="34" charset="0"/>
            </a:endParaRPr>
          </a:p>
        </p:txBody>
      </p:sp>
      <p:sp>
        <p:nvSpPr>
          <p:cNvPr id="27" name="TextBox 26">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dirty="0" err="1">
                <a:solidFill>
                  <a:srgbClr val="FF0000"/>
                </a:solidFill>
                <a:cs typeface="Arial" panose="020B0604020202020204" pitchFamily="34" charset="0"/>
              </a:rPr>
              <a:t>động</a:t>
            </a:r>
            <a:r>
              <a:rPr lang="en-US" sz="2000" b="1" dirty="0">
                <a:solidFill>
                  <a:srgbClr val="FF0000"/>
                </a:solidFill>
                <a:cs typeface="Arial" panose="020B0604020202020204" pitchFamily="34" charset="0"/>
              </a:rPr>
              <a:t> 2.1. </a:t>
            </a:r>
          </a:p>
          <a:p>
            <a:pPr algn="ctr"/>
            <a:r>
              <a:rPr lang="en-US" sz="2000" b="1" dirty="0" err="1">
                <a:cs typeface="Arial" panose="020B0604020202020204" pitchFamily="34" charset="0"/>
              </a:rPr>
              <a:t>Tìm</a:t>
            </a:r>
            <a:r>
              <a:rPr lang="en-US" sz="2000" b="1" dirty="0">
                <a:cs typeface="Arial" panose="020B0604020202020204" pitchFamily="34" charset="0"/>
              </a:rPr>
              <a:t> </a:t>
            </a:r>
            <a:r>
              <a:rPr lang="en-US" sz="2000" b="1" dirty="0" err="1">
                <a:cs typeface="Arial" panose="020B0604020202020204" pitchFamily="34" charset="0"/>
              </a:rPr>
              <a:t>hiểu</a:t>
            </a:r>
            <a:r>
              <a:rPr lang="en-US" sz="2000" b="1" dirty="0">
                <a:cs typeface="Arial" panose="020B0604020202020204" pitchFamily="34" charset="0"/>
              </a:rPr>
              <a:t> </a:t>
            </a:r>
            <a:r>
              <a:rPr lang="en-US" sz="2000" b="1" dirty="0" err="1">
                <a:cs typeface="Arial" panose="020B0604020202020204" pitchFamily="34" charset="0"/>
              </a:rPr>
              <a:t>về</a:t>
            </a:r>
            <a:r>
              <a:rPr lang="en-US" sz="2000" b="1" dirty="0">
                <a:cs typeface="Arial" panose="020B0604020202020204" pitchFamily="34" charset="0"/>
              </a:rPr>
              <a:t> </a:t>
            </a:r>
            <a:r>
              <a:rPr lang="en-US" sz="2000" b="1" dirty="0" err="1">
                <a:cs typeface="Arial" panose="020B0604020202020204" pitchFamily="34" charset="0"/>
              </a:rPr>
              <a:t>thông</a:t>
            </a:r>
            <a:r>
              <a:rPr lang="en-US" sz="2000" b="1" dirty="0">
                <a:cs typeface="Arial" panose="020B0604020202020204" pitchFamily="34" charset="0"/>
              </a:rPr>
              <a:t> tin </a:t>
            </a:r>
            <a:r>
              <a:rPr lang="en-US" sz="2000" b="1" dirty="0" err="1">
                <a:cs typeface="Arial" panose="020B0604020202020204" pitchFamily="34" charset="0"/>
              </a:rPr>
              <a:t>giữa</a:t>
            </a:r>
            <a:r>
              <a:rPr lang="en-US" sz="2000" b="1" dirty="0">
                <a:cs typeface="Arial" panose="020B0604020202020204" pitchFamily="34" charset="0"/>
              </a:rPr>
              <a:t> </a:t>
            </a:r>
            <a:r>
              <a:rPr lang="en-US" sz="2000" b="1" dirty="0" err="1">
                <a:cs typeface="Arial" panose="020B0604020202020204" pitchFamily="34" charset="0"/>
              </a:rPr>
              <a:t>các</a:t>
            </a:r>
            <a:r>
              <a:rPr lang="en-US" sz="2000" b="1" dirty="0">
                <a:cs typeface="Arial" panose="020B0604020202020204" pitchFamily="34" charset="0"/>
              </a:rPr>
              <a:t> </a:t>
            </a:r>
            <a:r>
              <a:rPr lang="en-US" sz="2000" b="1" dirty="0" err="1">
                <a:cs typeface="Arial" panose="020B0604020202020204" pitchFamily="34" charset="0"/>
              </a:rPr>
              <a:t>tế</a:t>
            </a:r>
            <a:r>
              <a:rPr lang="en-US" sz="2000" b="1" dirty="0">
                <a:cs typeface="Arial" panose="020B0604020202020204" pitchFamily="34" charset="0"/>
              </a:rPr>
              <a:t> </a:t>
            </a:r>
            <a:r>
              <a:rPr lang="en-US" sz="2000" b="1" dirty="0" err="1">
                <a:cs typeface="Arial" panose="020B0604020202020204" pitchFamily="34" charset="0"/>
              </a:rPr>
              <a:t>bào</a:t>
            </a:r>
            <a:endParaRPr lang="en-US" sz="2000" b="1" dirty="0">
              <a:cs typeface="Arial" panose="020B0604020202020204" pitchFamily="34" charset="0"/>
            </a:endParaRPr>
          </a:p>
        </p:txBody>
      </p:sp>
      <p:sp>
        <p:nvSpPr>
          <p:cNvPr id="28" name="TextBox 27"/>
          <p:cNvSpPr txBox="1"/>
          <p:nvPr/>
        </p:nvSpPr>
        <p:spPr>
          <a:xfrm>
            <a:off x="2255105" y="884819"/>
            <a:ext cx="9557183" cy="537840"/>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R="0" lvl="0" algn="just">
              <a:lnSpc>
                <a:spcPct val="120000"/>
              </a:lnSpc>
              <a:spcBef>
                <a:spcPts val="0"/>
              </a:spcBef>
              <a:spcAft>
                <a:spcPts val="0"/>
              </a:spcAft>
              <a:buClr>
                <a:srgbClr val="000000"/>
              </a:buClr>
              <a:buSzPts val="1350"/>
            </a:pPr>
            <a:r>
              <a:rPr lang="en-US" sz="2600" b="1">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a:solidFill>
                  <a:schemeClr val="bg1"/>
                </a:solidFill>
                <a:ea typeface="Times New Roman" panose="02020603050405020304" pitchFamily="18" charset="0"/>
                <a:cs typeface="Arial" panose="020B0604020202020204" pitchFamily="34" charset="0"/>
                <a:sym typeface="Wingdings" panose="05000000000000000000" pitchFamily="2" charset="2"/>
              </a:rPr>
              <a:t>Hãy nêu k</a:t>
            </a:r>
            <a:r>
              <a:rPr lang="en-US" sz="2600" b="1">
                <a:solidFill>
                  <a:schemeClr val="bg1"/>
                </a:solidFill>
                <a:effectLst/>
                <a:ea typeface="Times New Roman" panose="02020603050405020304" pitchFamily="18" charset="0"/>
                <a:cs typeface="Arial" panose="020B0604020202020204" pitchFamily="34" charset="0"/>
              </a:rPr>
              <a:t>hái niệm về thông tin giữa các tế bào.</a:t>
            </a:r>
            <a:endParaRPr lang="en-US" sz="2600" b="1" dirty="0">
              <a:solidFill>
                <a:schemeClr val="bg1"/>
              </a:solidFill>
              <a:effectLst/>
              <a:ea typeface="Times New Roman" panose="02020603050405020304" pitchFamily="18" charset="0"/>
              <a:cs typeface="Arial" panose="020B0604020202020204" pitchFamily="34" charset="0"/>
            </a:endParaRPr>
          </a:p>
        </p:txBody>
      </p:sp>
      <p:sp>
        <p:nvSpPr>
          <p:cNvPr id="29" name="TextBox 28"/>
          <p:cNvSpPr txBox="1"/>
          <p:nvPr/>
        </p:nvSpPr>
        <p:spPr>
          <a:xfrm>
            <a:off x="2245342" y="3664935"/>
            <a:ext cx="9566945" cy="537840"/>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marR="0" lvl="0" algn="just">
              <a:lnSpc>
                <a:spcPct val="120000"/>
              </a:lnSpc>
              <a:spcBef>
                <a:spcPts val="0"/>
              </a:spcBef>
              <a:spcAft>
                <a:spcPts val="0"/>
              </a:spcAft>
              <a:buClr>
                <a:srgbClr val="000000"/>
              </a:buClr>
              <a:buSzPts val="1350"/>
            </a:pPr>
            <a:r>
              <a:rPr lang="en-US" sz="2600" b="1">
                <a:solidFill>
                  <a:schemeClr val="bg1"/>
                </a:solidFill>
                <a:ea typeface="Times New Roman" panose="02020603050405020304" pitchFamily="18" charset="0"/>
                <a:cs typeface="Arial" panose="020B0604020202020204" pitchFamily="34" charset="0"/>
                <a:sym typeface="Wingdings" panose="05000000000000000000" pitchFamily="2" charset="2"/>
              </a:rPr>
              <a:t> Hãy trình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bày</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ý</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nghĩa</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của</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sự</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rPr>
              <a:t>truyền</a:t>
            </a:r>
            <a:r>
              <a:rPr lang="en-US" sz="2600" b="1" dirty="0">
                <a:solidFill>
                  <a:schemeClr val="bg1"/>
                </a:solidFill>
                <a:ea typeface="Times New Roman" panose="02020603050405020304" pitchFamily="18" charset="0"/>
                <a:cs typeface="Arial" panose="020B0604020202020204" pitchFamily="34" charset="0"/>
              </a:rPr>
              <a:t> </a:t>
            </a:r>
            <a:r>
              <a:rPr lang="en-US" sz="2600" b="1" dirty="0" err="1">
                <a:solidFill>
                  <a:schemeClr val="bg1"/>
                </a:solidFill>
                <a:ea typeface="Times New Roman" panose="02020603050405020304" pitchFamily="18" charset="0"/>
                <a:cs typeface="Arial" panose="020B0604020202020204" pitchFamily="34" charset="0"/>
              </a:rPr>
              <a:t>thông</a:t>
            </a:r>
            <a:r>
              <a:rPr lang="en-US" sz="2600" b="1" dirty="0">
                <a:solidFill>
                  <a:schemeClr val="bg1"/>
                </a:solidFill>
                <a:ea typeface="Times New Roman" panose="02020603050405020304" pitchFamily="18" charset="0"/>
                <a:cs typeface="Arial" panose="020B0604020202020204" pitchFamily="34" charset="0"/>
              </a:rPr>
              <a:t> tin </a:t>
            </a:r>
            <a:r>
              <a:rPr lang="en-US" sz="2600" b="1" dirty="0" err="1">
                <a:solidFill>
                  <a:schemeClr val="bg1"/>
                </a:solidFill>
                <a:ea typeface="Times New Roman" panose="02020603050405020304" pitchFamily="18" charset="0"/>
                <a:cs typeface="Arial" panose="020B0604020202020204" pitchFamily="34" charset="0"/>
              </a:rPr>
              <a:t>giữa</a:t>
            </a:r>
            <a:r>
              <a:rPr lang="en-US" sz="2600" b="1" dirty="0">
                <a:solidFill>
                  <a:schemeClr val="bg1"/>
                </a:solidFill>
                <a:ea typeface="Times New Roman" panose="02020603050405020304" pitchFamily="18" charset="0"/>
                <a:cs typeface="Arial" panose="020B0604020202020204" pitchFamily="34" charset="0"/>
              </a:rPr>
              <a:t> </a:t>
            </a:r>
            <a:r>
              <a:rPr lang="en-US" sz="2600" b="1" dirty="0" err="1">
                <a:solidFill>
                  <a:schemeClr val="bg1"/>
                </a:solidFill>
                <a:ea typeface="Times New Roman" panose="02020603050405020304" pitchFamily="18" charset="0"/>
                <a:cs typeface="Arial" panose="020B0604020202020204" pitchFamily="34" charset="0"/>
              </a:rPr>
              <a:t>các</a:t>
            </a:r>
            <a:r>
              <a:rPr lang="en-US" sz="2600" b="1" dirty="0">
                <a:solidFill>
                  <a:schemeClr val="bg1"/>
                </a:solidFill>
                <a:ea typeface="Times New Roman" panose="02020603050405020304" pitchFamily="18" charset="0"/>
                <a:cs typeface="Arial" panose="020B0604020202020204" pitchFamily="34" charset="0"/>
              </a:rPr>
              <a:t> </a:t>
            </a:r>
            <a:r>
              <a:rPr lang="en-US" sz="2600" b="1" err="1">
                <a:solidFill>
                  <a:schemeClr val="bg1"/>
                </a:solidFill>
                <a:ea typeface="Times New Roman" panose="02020603050405020304" pitchFamily="18" charset="0"/>
                <a:cs typeface="Arial" panose="020B0604020202020204" pitchFamily="34" charset="0"/>
              </a:rPr>
              <a:t>tế</a:t>
            </a:r>
            <a:r>
              <a:rPr lang="en-US" sz="2600" b="1">
                <a:solidFill>
                  <a:schemeClr val="bg1"/>
                </a:solidFill>
                <a:ea typeface="Times New Roman" panose="02020603050405020304" pitchFamily="18" charset="0"/>
                <a:cs typeface="Arial" panose="020B0604020202020204" pitchFamily="34" charset="0"/>
              </a:rPr>
              <a:t> bào.</a:t>
            </a:r>
            <a:endParaRPr lang="en-US" sz="2600" b="1" dirty="0">
              <a:solidFill>
                <a:schemeClr val="bg1"/>
              </a:solidFill>
              <a:effectLst/>
              <a:ea typeface="Times New Roman" panose="02020603050405020304" pitchFamily="18" charset="0"/>
              <a:cs typeface="Arial" panose="020B0604020202020204" pitchFamily="34" charset="0"/>
            </a:endParaRPr>
          </a:p>
        </p:txBody>
      </p:sp>
      <p:sp>
        <p:nvSpPr>
          <p:cNvPr id="30" name="Rounded Rectangle 29"/>
          <p:cNvSpPr/>
          <p:nvPr/>
        </p:nvSpPr>
        <p:spPr>
          <a:xfrm>
            <a:off x="4250264" y="1852291"/>
            <a:ext cx="7562029" cy="1431474"/>
          </a:xfrm>
          <a:prstGeom prst="roundRect">
            <a:avLst/>
          </a:prstGeom>
          <a:solidFill>
            <a:srgbClr val="D5FC79"/>
          </a:solidFill>
          <a:ln w="25400" cap="flat" cmpd="sng" algn="ctr">
            <a:noFill/>
            <a:prstDash val="solid"/>
          </a:ln>
          <a:effectLst/>
        </p:spPr>
        <p:txBody>
          <a:bodyPr rtlCol="0" anchor="ctr"/>
          <a:lstStyle/>
          <a:p>
            <a:pPr lvl="0" algn="just" fontAlgn="base">
              <a:spcBef>
                <a:spcPct val="0"/>
              </a:spcBef>
              <a:spcAft>
                <a:spcPct val="0"/>
              </a:spcAft>
              <a:defRPr/>
            </a:pPr>
            <a:r>
              <a:rPr lang="x-none" sz="2600" dirty="0">
                <a:cs typeface="Arial" panose="020B0604020202020204" pitchFamily="34" charset="0"/>
              </a:rPr>
              <a:t>✍</a:t>
            </a:r>
            <a:r>
              <a:rPr lang="en-US" sz="2600" dirty="0"/>
              <a:t> </a:t>
            </a:r>
            <a:r>
              <a:rPr kumimoji="0" lang="vi-VN" sz="26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Thông tin giữa các tế bào là </a:t>
            </a:r>
            <a:r>
              <a:rPr kumimoji="0" lang="vi-VN" sz="2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sự truyền tín hiệu từ tế bào này sang tế bào khác</a:t>
            </a:r>
            <a:r>
              <a:rPr kumimoji="0" lang="vi-VN" sz="26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thông qua phân tử tín hiệu để tạo ra các đáp ứng nhất định</a:t>
            </a:r>
            <a:r>
              <a:rPr kumimoji="0" lang="vi-VN" sz="2600" b="0" i="0" u="none" strike="noStrike" kern="0" cap="none" spc="0" normalizeH="0" baseline="0" noProof="0" dirty="0">
                <a:ln>
                  <a:noFill/>
                </a:ln>
                <a:effectLst/>
                <a:uLnTx/>
                <a:uFillTx/>
              </a:rPr>
              <a:t>. </a:t>
            </a:r>
          </a:p>
        </p:txBody>
      </p:sp>
      <p:sp>
        <p:nvSpPr>
          <p:cNvPr id="31" name="Rounded Rectangle 30"/>
          <p:cNvSpPr/>
          <p:nvPr/>
        </p:nvSpPr>
        <p:spPr>
          <a:xfrm>
            <a:off x="2122693" y="1811454"/>
            <a:ext cx="1917560" cy="1431474"/>
          </a:xfrm>
          <a:prstGeom prst="roundRect">
            <a:avLst/>
          </a:prstGeom>
          <a:solidFill>
            <a:srgbClr val="D5FC79"/>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err="1">
                <a:ln>
                  <a:noFill/>
                </a:ln>
                <a:effectLst/>
                <a:uLnTx/>
                <a:uFillTx/>
              </a:rPr>
              <a:t>Khái</a:t>
            </a:r>
            <a:r>
              <a:rPr kumimoji="0" lang="en-US" sz="2600" b="1" i="0" u="none" strike="noStrike" kern="0" cap="none" spc="0" normalizeH="0" baseline="0" noProof="0" dirty="0">
                <a:ln>
                  <a:noFill/>
                </a:ln>
                <a:effectLst/>
                <a:uLnTx/>
                <a:uFillTx/>
              </a:rPr>
              <a:t> </a:t>
            </a:r>
            <a:r>
              <a:rPr kumimoji="0" lang="en-US" sz="2600" b="1" i="0" u="none" strike="noStrike" kern="0" cap="none" spc="0" normalizeH="0" baseline="0" noProof="0" dirty="0" err="1">
                <a:ln>
                  <a:noFill/>
                </a:ln>
                <a:effectLst/>
                <a:uLnTx/>
                <a:uFillTx/>
              </a:rPr>
              <a:t>niệm</a:t>
            </a:r>
            <a:endParaRPr kumimoji="0" lang="vi-VN" sz="2600" b="1" i="0" u="none" strike="noStrike" kern="0" cap="none" spc="0" normalizeH="0" baseline="0" noProof="0" dirty="0">
              <a:ln>
                <a:noFill/>
              </a:ln>
              <a:effectLst/>
              <a:uLnTx/>
              <a:uFillTx/>
            </a:endParaRPr>
          </a:p>
        </p:txBody>
      </p:sp>
      <p:sp>
        <p:nvSpPr>
          <p:cNvPr id="32" name="Rounded Rectangle 31"/>
          <p:cNvSpPr/>
          <p:nvPr/>
        </p:nvSpPr>
        <p:spPr>
          <a:xfrm>
            <a:off x="4250265" y="4541707"/>
            <a:ext cx="7562033" cy="1431474"/>
          </a:xfrm>
          <a:prstGeom prst="roundRect">
            <a:avLst/>
          </a:prstGeom>
          <a:solidFill>
            <a:srgbClr val="D5FC79"/>
          </a:solidFill>
          <a:ln w="25400" cap="flat" cmpd="sng" algn="ctr">
            <a:noFill/>
            <a:prstDash val="solid"/>
          </a:ln>
          <a:effectLst/>
        </p:spPr>
        <p:txBody>
          <a:bodyPr rtlCol="0" anchor="ctr"/>
          <a:lstStyle/>
          <a:p>
            <a:pPr lvl="0" algn="just" fontAlgn="base">
              <a:spcBef>
                <a:spcPct val="0"/>
              </a:spcBef>
              <a:spcAft>
                <a:spcPct val="0"/>
              </a:spcAft>
              <a:defRPr/>
            </a:pPr>
            <a:r>
              <a:rPr lang="x-none" sz="2600" b="1" dirty="0">
                <a:latin typeface="Calibri" panose="020F0502020204030204" pitchFamily="34" charset="0"/>
                <a:cs typeface="Calibri" panose="020F0502020204030204" pitchFamily="34" charset="0"/>
              </a:rPr>
              <a:t>✍ </a:t>
            </a:r>
            <a:r>
              <a:rPr kumimoji="0" lang="vi-VN" sz="26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Sự truyền thông tin giữa các tế bào có ý nghĩa giúp </a:t>
            </a:r>
            <a:r>
              <a:rPr kumimoji="0" lang="vi-VN" sz="2600" b="1" i="0" u="none" strike="noStrike" kern="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cho các tế bào trong cơ thể có thể phối hợp với nhau</a:t>
            </a:r>
            <a:r>
              <a:rPr kumimoji="0" lang="vi-VN" sz="26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để thực hiện các hoạt động sống của cơ thể.</a:t>
            </a:r>
          </a:p>
        </p:txBody>
      </p:sp>
      <p:sp>
        <p:nvSpPr>
          <p:cNvPr id="33" name="Rounded Rectangle 32"/>
          <p:cNvSpPr/>
          <p:nvPr/>
        </p:nvSpPr>
        <p:spPr>
          <a:xfrm>
            <a:off x="2094872" y="4520892"/>
            <a:ext cx="1917566" cy="1431474"/>
          </a:xfrm>
          <a:prstGeom prst="roundRect">
            <a:avLst/>
          </a:prstGeom>
          <a:solidFill>
            <a:srgbClr val="D5FC79"/>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effectLst/>
                <a:uLnTx/>
                <a:uFillTx/>
                <a:latin typeface="Calibri" panose="020F0502020204030204" pitchFamily="34" charset="0"/>
                <a:cs typeface="Calibri" panose="020F0502020204030204" pitchFamily="34" charset="0"/>
              </a:rPr>
              <a:t>Ý nghĩa</a:t>
            </a:r>
            <a:endParaRPr kumimoji="0" lang="vi-VN" sz="26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fade">
                                      <p:cBhvr>
                                        <p:cTn id="19" dur="750"/>
                                        <p:tgtEl>
                                          <p:spTgt spid="31"/>
                                        </p:tgtEl>
                                      </p:cBhvr>
                                    </p:animEffect>
                                    <p:anim calcmode="lin" valueType="num">
                                      <p:cBhvr>
                                        <p:cTn id="20" dur="750" fill="hold"/>
                                        <p:tgtEl>
                                          <p:spTgt spid="31"/>
                                        </p:tgtEl>
                                        <p:attrNameLst>
                                          <p:attrName>ppt_x</p:attrName>
                                        </p:attrNameLst>
                                      </p:cBhvr>
                                      <p:tavLst>
                                        <p:tav tm="0">
                                          <p:val>
                                            <p:strVal val="#ppt_x"/>
                                          </p:val>
                                        </p:tav>
                                        <p:tav tm="100000">
                                          <p:val>
                                            <p:strVal val="#ppt_x"/>
                                          </p:val>
                                        </p:tav>
                                      </p:tavLst>
                                    </p:anim>
                                    <p:anim calcmode="lin" valueType="num">
                                      <p:cBhvr>
                                        <p:cTn id="21" dur="75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fade">
                                      <p:cBhvr>
                                        <p:cTn id="26" dur="750"/>
                                        <p:tgtEl>
                                          <p:spTgt spid="30"/>
                                        </p:tgtEl>
                                      </p:cBhvr>
                                    </p:animEffect>
                                    <p:anim calcmode="lin" valueType="num">
                                      <p:cBhvr>
                                        <p:cTn id="27" dur="750" fill="hold"/>
                                        <p:tgtEl>
                                          <p:spTgt spid="30"/>
                                        </p:tgtEl>
                                        <p:attrNameLst>
                                          <p:attrName>ppt_x</p:attrName>
                                        </p:attrNameLst>
                                      </p:cBhvr>
                                      <p:tavLst>
                                        <p:tav tm="0">
                                          <p:val>
                                            <p:strVal val="#ppt_x"/>
                                          </p:val>
                                        </p:tav>
                                        <p:tav tm="100000">
                                          <p:val>
                                            <p:strVal val="#ppt_x"/>
                                          </p:val>
                                        </p:tav>
                                      </p:tavLst>
                                    </p:anim>
                                    <p:anim calcmode="lin" valueType="num">
                                      <p:cBhvr>
                                        <p:cTn id="28" dur="75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grpId="0" nodeType="click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randombar(horizontal)">
                                      <p:cBhvr>
                                        <p:cTn id="40" dur="750"/>
                                        <p:tgtEl>
                                          <p:spTgt spid="3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randombar(horizontal)">
                                      <p:cBhvr>
                                        <p:cTn id="45" dur="7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8" grpId="0" animBg="1"/>
      <p:bldP spid="29" grpId="0" animBg="1"/>
      <p:bldP spid="30" grpId="0" animBg="1"/>
      <p:bldP spid="31" grpId="0" animBg="1"/>
      <p:bldP spid="32" grpId="0"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15889" y="1367959"/>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6621033" y="3132015"/>
            <a:ext cx="4653714" cy="769006"/>
          </a:xfrm>
          <a:prstGeom prst="roundRect">
            <a:avLst/>
          </a:prstGeom>
          <a:solidFill>
            <a:srgbClr val="FFC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a:solidFill>
                  <a:srgbClr val="FFFFFF"/>
                </a:solidFill>
                <a:cs typeface="Arial" panose="020B0604020202020204" pitchFamily="34" charset="0"/>
              </a:rPr>
              <a:t>Tiếp xúc trực tiếp</a:t>
            </a:r>
          </a:p>
        </p:txBody>
      </p:sp>
      <p:sp>
        <p:nvSpPr>
          <p:cNvPr id="14" name="Rounded Rectangle 13"/>
          <p:cNvSpPr/>
          <p:nvPr/>
        </p:nvSpPr>
        <p:spPr>
          <a:xfrm>
            <a:off x="6621033" y="1997820"/>
            <a:ext cx="4653714" cy="769006"/>
          </a:xfrm>
          <a:prstGeom prst="roundRect">
            <a:avLst/>
          </a:prstGeom>
          <a:solidFill>
            <a:srgbClr val="FF6D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a:solidFill>
                  <a:srgbClr val="FFFFFF"/>
                </a:solidFill>
                <a:cs typeface="Arial" panose="020B0604020202020204" pitchFamily="34" charset="0"/>
              </a:rPr>
              <a:t>Qua mối nối giữa các tế bào</a:t>
            </a:r>
          </a:p>
        </p:txBody>
      </p:sp>
      <p:sp>
        <p:nvSpPr>
          <p:cNvPr id="15" name="Rounded Rectangle 14"/>
          <p:cNvSpPr/>
          <p:nvPr/>
        </p:nvSpPr>
        <p:spPr>
          <a:xfrm>
            <a:off x="2170953" y="3588847"/>
            <a:ext cx="3203340" cy="931854"/>
          </a:xfrm>
          <a:prstGeom prst="roundRect">
            <a:avLst/>
          </a:prstGeom>
          <a:solidFill>
            <a:srgbClr val="00206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2800">
                <a:solidFill>
                  <a:srgbClr val="FFFF00"/>
                </a:solidFill>
                <a:cs typeface="Arial" panose="020B0604020202020204" pitchFamily="34" charset="0"/>
              </a:rPr>
              <a:t>✍</a:t>
            </a:r>
            <a:r>
              <a:rPr lang="en-US" sz="2800" b="1" dirty="0">
                <a:solidFill>
                  <a:srgbClr val="FFFFFF"/>
                </a:solidFill>
                <a:cs typeface="Arial" panose="020B0604020202020204" pitchFamily="34" charset="0"/>
              </a:rPr>
              <a:t> </a:t>
            </a:r>
            <a:r>
              <a:rPr lang="en-US" sz="2800" b="1" dirty="0" err="1">
                <a:solidFill>
                  <a:srgbClr val="FFFFFF"/>
                </a:solidFill>
                <a:cs typeface="Arial" panose="020B0604020202020204" pitchFamily="34" charset="0"/>
              </a:rPr>
              <a:t>Các</a:t>
            </a:r>
            <a:r>
              <a:rPr lang="en-US" sz="2800" b="1" dirty="0">
                <a:solidFill>
                  <a:srgbClr val="FFFFFF"/>
                </a:solidFill>
                <a:cs typeface="Arial" panose="020B0604020202020204" pitchFamily="34" charset="0"/>
              </a:rPr>
              <a:t> </a:t>
            </a:r>
            <a:r>
              <a:rPr lang="en-US" sz="2800" b="1" dirty="0" err="1">
                <a:solidFill>
                  <a:srgbClr val="FFFFFF"/>
                </a:solidFill>
                <a:cs typeface="Arial" panose="020B0604020202020204" pitchFamily="34" charset="0"/>
              </a:rPr>
              <a:t>kiểu</a:t>
            </a:r>
            <a:r>
              <a:rPr lang="en-US" sz="2800" b="1" dirty="0">
                <a:solidFill>
                  <a:srgbClr val="FFFFFF"/>
                </a:solidFill>
                <a:cs typeface="Arial" panose="020B0604020202020204" pitchFamily="34" charset="0"/>
              </a:rPr>
              <a:t> </a:t>
            </a:r>
            <a:r>
              <a:rPr lang="en-US" sz="2800" b="1" dirty="0" err="1">
                <a:solidFill>
                  <a:srgbClr val="FFFFFF"/>
                </a:solidFill>
                <a:cs typeface="Arial" panose="020B0604020202020204" pitchFamily="34" charset="0"/>
              </a:rPr>
              <a:t>truyền</a:t>
            </a:r>
            <a:r>
              <a:rPr lang="en-US" sz="2800" b="1" dirty="0">
                <a:solidFill>
                  <a:srgbClr val="FFFFFF"/>
                </a:solidFill>
                <a:cs typeface="Arial" panose="020B0604020202020204" pitchFamily="34" charset="0"/>
              </a:rPr>
              <a:t> </a:t>
            </a:r>
            <a:r>
              <a:rPr lang="en-US" sz="2800" b="1" dirty="0" err="1">
                <a:solidFill>
                  <a:srgbClr val="FFFFFF"/>
                </a:solidFill>
                <a:cs typeface="Arial" panose="020B0604020202020204" pitchFamily="34" charset="0"/>
              </a:rPr>
              <a:t>thông</a:t>
            </a:r>
            <a:r>
              <a:rPr lang="en-US" sz="2800" b="1" dirty="0">
                <a:solidFill>
                  <a:srgbClr val="FFFFFF"/>
                </a:solidFill>
                <a:cs typeface="Arial" panose="020B0604020202020204" pitchFamily="34" charset="0"/>
              </a:rPr>
              <a:t> tin </a:t>
            </a:r>
          </a:p>
        </p:txBody>
      </p:sp>
      <p:sp>
        <p:nvSpPr>
          <p:cNvPr id="16" name="Rounded Rectangle 15"/>
          <p:cNvSpPr/>
          <p:nvPr/>
        </p:nvSpPr>
        <p:spPr>
          <a:xfrm>
            <a:off x="6661395" y="4266210"/>
            <a:ext cx="4653714" cy="769006"/>
          </a:xfrm>
          <a:prstGeom prst="roundRect">
            <a:avLst/>
          </a:prstGeom>
          <a:solidFill>
            <a:srgbClr val="0070C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a:solidFill>
                  <a:srgbClr val="FFFFFF"/>
                </a:solidFill>
                <a:cs typeface="Arial" panose="020B0604020202020204" pitchFamily="34" charset="0"/>
              </a:rPr>
              <a:t>Truyền tin cục bộ</a:t>
            </a:r>
          </a:p>
        </p:txBody>
      </p:sp>
      <p:cxnSp>
        <p:nvCxnSpPr>
          <p:cNvPr id="17" name="Straight Arrow Connector 16"/>
          <p:cNvCxnSpPr>
            <a:cxnSpLocks/>
            <a:stCxn id="15" idx="3"/>
            <a:endCxn id="14" idx="1"/>
          </p:cNvCxnSpPr>
          <p:nvPr/>
        </p:nvCxnSpPr>
        <p:spPr>
          <a:xfrm flipV="1">
            <a:off x="5374293" y="2382323"/>
            <a:ext cx="1246740" cy="167245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endCxn id="16" idx="1"/>
          </p:cNvCxnSpPr>
          <p:nvPr/>
        </p:nvCxnSpPr>
        <p:spPr>
          <a:xfrm>
            <a:off x="5403341" y="4066701"/>
            <a:ext cx="1258054" cy="58401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6677880" y="5288937"/>
            <a:ext cx="4653714" cy="791090"/>
          </a:xfrm>
          <a:prstGeom prst="roundRect">
            <a:avLst/>
          </a:prstGeom>
          <a:solidFill>
            <a:srgbClr val="00B0F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b="1" dirty="0">
                <a:solidFill>
                  <a:srgbClr val="FFFFFF"/>
                </a:solidFill>
                <a:cs typeface="Arial" panose="020B0604020202020204" pitchFamily="34" charset="0"/>
              </a:rPr>
              <a:t>Qua </a:t>
            </a:r>
            <a:r>
              <a:rPr lang="en-US" sz="2600" b="1" dirty="0" err="1">
                <a:solidFill>
                  <a:srgbClr val="FFFFFF"/>
                </a:solidFill>
                <a:cs typeface="Arial" panose="020B0604020202020204" pitchFamily="34" charset="0"/>
              </a:rPr>
              <a:t>khoảng</a:t>
            </a:r>
            <a:r>
              <a:rPr lang="en-US" sz="2600" b="1" dirty="0">
                <a:solidFill>
                  <a:srgbClr val="FFFFFF"/>
                </a:solidFill>
                <a:cs typeface="Arial" panose="020B0604020202020204" pitchFamily="34" charset="0"/>
              </a:rPr>
              <a:t> </a:t>
            </a:r>
            <a:r>
              <a:rPr lang="en-US" sz="2600" b="1" dirty="0" err="1">
                <a:solidFill>
                  <a:srgbClr val="FFFFFF"/>
                </a:solidFill>
                <a:cs typeface="Arial" panose="020B0604020202020204" pitchFamily="34" charset="0"/>
              </a:rPr>
              <a:t>cách</a:t>
            </a:r>
            <a:r>
              <a:rPr lang="en-US" sz="2600" b="1" dirty="0">
                <a:solidFill>
                  <a:srgbClr val="FFFFFF"/>
                </a:solidFill>
                <a:cs typeface="Arial" panose="020B0604020202020204" pitchFamily="34" charset="0"/>
              </a:rPr>
              <a:t> </a:t>
            </a:r>
            <a:r>
              <a:rPr lang="en-US" sz="2600" b="1" dirty="0" err="1">
                <a:solidFill>
                  <a:srgbClr val="FFFFFF"/>
                </a:solidFill>
                <a:cs typeface="Arial" panose="020B0604020202020204" pitchFamily="34" charset="0"/>
              </a:rPr>
              <a:t>xa</a:t>
            </a:r>
            <a:endParaRPr lang="en-US" sz="2600" b="1" dirty="0">
              <a:solidFill>
                <a:srgbClr val="FFFFFF"/>
              </a:solidFill>
              <a:cs typeface="Arial" panose="020B0604020202020204" pitchFamily="34" charset="0"/>
            </a:endParaRPr>
          </a:p>
        </p:txBody>
      </p:sp>
      <p:cxnSp>
        <p:nvCxnSpPr>
          <p:cNvPr id="20" name="Straight Arrow Connector 19"/>
          <p:cNvCxnSpPr>
            <a:cxnSpLocks/>
            <a:stCxn id="15" idx="3"/>
            <a:endCxn id="19" idx="1"/>
          </p:cNvCxnSpPr>
          <p:nvPr/>
        </p:nvCxnSpPr>
        <p:spPr>
          <a:xfrm>
            <a:off x="5374293" y="4054774"/>
            <a:ext cx="1303587" cy="16297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15" idx="3"/>
            <a:endCxn id="12" idx="1"/>
          </p:cNvCxnSpPr>
          <p:nvPr/>
        </p:nvCxnSpPr>
        <p:spPr>
          <a:xfrm flipV="1">
            <a:off x="5374293" y="3516518"/>
            <a:ext cx="1246740" cy="538256"/>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0" y="-7285"/>
            <a:ext cx="2006220" cy="738664"/>
          </a:xfrm>
          <a:prstGeom prst="rect">
            <a:avLst/>
          </a:prstGeom>
          <a:solidFill>
            <a:schemeClr val="accent6">
              <a:lumMod val="20000"/>
              <a:lumOff val="80000"/>
            </a:schemeClr>
          </a:solidFill>
        </p:spPr>
        <p:txBody>
          <a:bodyPr wrap="square" rtlCol="0">
            <a:spAutoFit/>
          </a:bodyPr>
          <a:lstStyle/>
          <a:p>
            <a:pPr algn="ctr"/>
            <a:r>
              <a:rPr lang="en-US" sz="1400" b="1" dirty="0">
                <a:solidFill>
                  <a:srgbClr val="C00000"/>
                </a:solidFill>
                <a:latin typeface="Calibri" panose="020F0502020204030204" pitchFamily="34" charset="0"/>
                <a:cs typeface="Calibri" panose="020F0502020204030204" pitchFamily="34" charset="0"/>
              </a:rPr>
              <a:t>BÀI 17. </a:t>
            </a:r>
          </a:p>
          <a:p>
            <a:pPr algn="ctr"/>
            <a:r>
              <a:rPr lang="en-US" sz="1400" b="1" dirty="0">
                <a:solidFill>
                  <a:srgbClr val="C00000"/>
                </a:solidFill>
                <a:latin typeface="Calibri" panose="020F0502020204030204" pitchFamily="34" charset="0"/>
                <a:cs typeface="Calibri" panose="020F0502020204030204" pitchFamily="34" charset="0"/>
              </a:rPr>
              <a:t>THÔNG TIN GIỮA CÁC TẾ BÀO</a:t>
            </a:r>
          </a:p>
        </p:txBody>
      </p:sp>
      <p:sp>
        <p:nvSpPr>
          <p:cNvPr id="29" name="TextBox 28">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latin typeface="Calibri" panose="020F0502020204030204" pitchFamily="34" charset="0"/>
                <a:cs typeface="Calibri" panose="020F0502020204030204" pitchFamily="34" charset="0"/>
              </a:rPr>
              <a:t>Hoạt</a:t>
            </a:r>
            <a:r>
              <a:rPr lang="en-US" sz="2000" b="1" dirty="0">
                <a:solidFill>
                  <a:srgbClr val="FF0000"/>
                </a:solidFill>
                <a:latin typeface="Calibri" panose="020F0502020204030204" pitchFamily="34" charset="0"/>
                <a:cs typeface="Calibri" panose="020F0502020204030204" pitchFamily="34" charset="0"/>
              </a:rPr>
              <a:t> </a:t>
            </a:r>
            <a:r>
              <a:rPr lang="en-US" sz="2000" b="1" dirty="0" err="1">
                <a:solidFill>
                  <a:srgbClr val="FF0000"/>
                </a:solidFill>
                <a:latin typeface="Calibri" panose="020F0502020204030204" pitchFamily="34" charset="0"/>
                <a:cs typeface="Calibri" panose="020F0502020204030204" pitchFamily="34" charset="0"/>
              </a:rPr>
              <a:t>động</a:t>
            </a:r>
            <a:r>
              <a:rPr lang="en-US" sz="2000" b="1" dirty="0">
                <a:solidFill>
                  <a:srgbClr val="FF0000"/>
                </a:solidFill>
                <a:latin typeface="Calibri" panose="020F0502020204030204" pitchFamily="34" charset="0"/>
                <a:cs typeface="Calibri" panose="020F0502020204030204" pitchFamily="34" charset="0"/>
              </a:rPr>
              <a:t> 2.1. </a:t>
            </a:r>
          </a:p>
          <a:p>
            <a:pPr algn="ctr"/>
            <a:r>
              <a:rPr lang="en-US" sz="2000" b="1" dirty="0" err="1">
                <a:latin typeface="Calibri" panose="020F0502020204030204" pitchFamily="34" charset="0"/>
                <a:cs typeface="Calibri" panose="020F0502020204030204" pitchFamily="34" charset="0"/>
              </a:rPr>
              <a:t>Tìm</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hiểu</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về</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thông</a:t>
            </a:r>
            <a:r>
              <a:rPr lang="en-US" sz="2000" b="1" dirty="0">
                <a:latin typeface="Calibri" panose="020F0502020204030204" pitchFamily="34" charset="0"/>
                <a:cs typeface="Calibri" panose="020F0502020204030204" pitchFamily="34" charset="0"/>
              </a:rPr>
              <a:t> tin </a:t>
            </a:r>
            <a:r>
              <a:rPr lang="en-US" sz="2000" b="1" dirty="0" err="1">
                <a:latin typeface="Calibri" panose="020F0502020204030204" pitchFamily="34" charset="0"/>
                <a:cs typeface="Calibri" panose="020F0502020204030204" pitchFamily="34" charset="0"/>
              </a:rPr>
              <a:t>giữa</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các</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tế</a:t>
            </a:r>
            <a:r>
              <a:rPr lang="en-US" sz="2000" b="1" dirty="0">
                <a:latin typeface="Calibri" panose="020F0502020204030204" pitchFamily="34" charset="0"/>
                <a:cs typeface="Calibri" panose="020F0502020204030204" pitchFamily="34" charset="0"/>
              </a:rPr>
              <a:t> </a:t>
            </a:r>
            <a:r>
              <a:rPr lang="en-US" sz="2000" b="1" dirty="0" err="1">
                <a:latin typeface="Calibri" panose="020F0502020204030204" pitchFamily="34" charset="0"/>
                <a:cs typeface="Calibri" panose="020F0502020204030204" pitchFamily="34" charset="0"/>
              </a:rPr>
              <a:t>bào</a:t>
            </a:r>
            <a:endParaRPr lang="en-US" sz="2000" b="1" dirty="0">
              <a:latin typeface="Calibri" panose="020F0502020204030204" pitchFamily="34" charset="0"/>
              <a:cs typeface="Calibri" panose="020F0502020204030204" pitchFamily="34" charset="0"/>
            </a:endParaRPr>
          </a:p>
        </p:txBody>
      </p:sp>
      <p:sp>
        <p:nvSpPr>
          <p:cNvPr id="30"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31" name="AutoShape 5"/>
          <p:cNvSpPr>
            <a:spLocks noChangeArrowheads="1"/>
          </p:cNvSpPr>
          <p:nvPr/>
        </p:nvSpPr>
        <p:spPr bwMode="gray">
          <a:xfrm>
            <a:off x="2158885" y="85742"/>
            <a:ext cx="6541770"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32" name="Group 31"/>
          <p:cNvGrpSpPr>
            <a:grpSpLocks/>
          </p:cNvGrpSpPr>
          <p:nvPr/>
        </p:nvGrpSpPr>
        <p:grpSpPr bwMode="auto">
          <a:xfrm>
            <a:off x="2079511" y="76195"/>
            <a:ext cx="586132" cy="567370"/>
            <a:chOff x="720" y="1488"/>
            <a:chExt cx="806" cy="808"/>
          </a:xfrm>
        </p:grpSpPr>
        <p:sp>
          <p:nvSpPr>
            <p:cNvPr id="33" name="Oval 32"/>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34" name="Picture 33"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35"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latin typeface="Arial" panose="020B0604020202020204" pitchFamily="34" charset="0"/>
                <a:cs typeface="Arial" panose="020B0604020202020204" pitchFamily="34" charset="0"/>
              </a:rPr>
              <a:t>2</a:t>
            </a:r>
          </a:p>
        </p:txBody>
      </p:sp>
      <p:sp>
        <p:nvSpPr>
          <p:cNvPr id="36" name="Text Box 23"/>
          <p:cNvSpPr txBox="1">
            <a:spLocks noChangeArrowheads="1"/>
          </p:cNvSpPr>
          <p:nvPr/>
        </p:nvSpPr>
        <p:spPr bwMode="gray">
          <a:xfrm>
            <a:off x="2523457" y="140338"/>
            <a:ext cx="6497355" cy="461665"/>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Các</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kiểu</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truyền</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thông</a:t>
            </a:r>
            <a:r>
              <a:rPr lang="en-US" sz="2400" b="1" dirty="0">
                <a:solidFill>
                  <a:srgbClr val="FF0000"/>
                </a:solidFill>
                <a:cs typeface="Arial" panose="020B0604020202020204" pitchFamily="34" charset="0"/>
              </a:rPr>
              <a:t> tin </a:t>
            </a:r>
            <a:r>
              <a:rPr lang="en-US" sz="2400" b="1" dirty="0" err="1">
                <a:solidFill>
                  <a:srgbClr val="FF0000"/>
                </a:solidFill>
                <a:cs typeface="Arial" panose="020B0604020202020204" pitchFamily="34" charset="0"/>
              </a:rPr>
              <a:t>giữa</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các</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tế</a:t>
            </a:r>
            <a:r>
              <a:rPr lang="en-US" sz="2400" b="1" dirty="0">
                <a:solidFill>
                  <a:srgbClr val="FF0000"/>
                </a:solidFill>
                <a:cs typeface="Arial" panose="020B0604020202020204" pitchFamily="34" charset="0"/>
              </a:rPr>
              <a:t> </a:t>
            </a:r>
            <a:r>
              <a:rPr lang="en-US" sz="2400" b="1" dirty="0" err="1">
                <a:solidFill>
                  <a:srgbClr val="FF0000"/>
                </a:solidFill>
                <a:cs typeface="Arial" panose="020B0604020202020204" pitchFamily="34" charset="0"/>
              </a:rPr>
              <a:t>bào</a:t>
            </a:r>
            <a:endParaRPr lang="vi-VN" sz="2400" b="1" dirty="0">
              <a:solidFill>
                <a:srgbClr val="FF0000"/>
              </a:solidFill>
              <a:cs typeface="Arial" panose="020B0604020202020204" pitchFamily="34" charset="0"/>
            </a:endParaRPr>
          </a:p>
        </p:txBody>
      </p:sp>
      <p:sp>
        <p:nvSpPr>
          <p:cNvPr id="23" name="TextBox 22">
            <a:extLst>
              <a:ext uri="{FF2B5EF4-FFF2-40B4-BE49-F238E27FC236}">
                <a16:creationId xmlns:a16="http://schemas.microsoft.com/office/drawing/2014/main" id="{37D6825F-885A-0901-DA7E-4357B36763F9}"/>
              </a:ext>
            </a:extLst>
          </p:cNvPr>
          <p:cNvSpPr txBox="1"/>
          <p:nvPr/>
        </p:nvSpPr>
        <p:spPr>
          <a:xfrm>
            <a:off x="2255105" y="884819"/>
            <a:ext cx="9557183" cy="537840"/>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20000"/>
              </a:lnSpc>
              <a:buClr>
                <a:srgbClr val="000000"/>
              </a:buClr>
              <a:buSzPts val="1350"/>
            </a:pP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Hãy</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nêu</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các</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kiểu</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truyền</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thông</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tin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giữa</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các</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err="1">
                <a:solidFill>
                  <a:schemeClr val="bg1"/>
                </a:solidFill>
                <a:ea typeface="Times New Roman" panose="02020603050405020304" pitchFamily="18" charset="0"/>
                <a:cs typeface="Arial" panose="020B0604020202020204" pitchFamily="34" charset="0"/>
                <a:sym typeface="Wingdings" panose="05000000000000000000" pitchFamily="2" charset="2"/>
              </a:rPr>
              <a:t>tế</a:t>
            </a:r>
            <a:r>
              <a:rPr lang="en-US" sz="2600" b="1">
                <a:solidFill>
                  <a:schemeClr val="bg1"/>
                </a:solidFill>
                <a:ea typeface="Times New Roman" panose="02020603050405020304" pitchFamily="18" charset="0"/>
                <a:cs typeface="Arial" panose="020B0604020202020204" pitchFamily="34" charset="0"/>
                <a:sym typeface="Wingdings" panose="05000000000000000000" pitchFamily="2" charset="2"/>
              </a:rPr>
              <a:t> bào.</a:t>
            </a:r>
            <a:endParaRPr lang="en-US" sz="2600" b="1" dirty="0">
              <a:solidFill>
                <a:schemeClr val="bg1"/>
              </a:solidFill>
              <a:effectLst/>
              <a:ea typeface="Times New Roman" panose="02020603050405020304" pitchFamily="18"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23"/>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P spid="16" grpId="0" animBg="1"/>
      <p:bldP spid="19" grpId="0" animBg="1"/>
      <p:bldP spid="23" grpId="0" animBg="1"/>
      <p:bldP spid="23"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55361" y="1419987"/>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19"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22" name="AutoShape 5"/>
          <p:cNvSpPr>
            <a:spLocks noChangeArrowheads="1"/>
          </p:cNvSpPr>
          <p:nvPr/>
        </p:nvSpPr>
        <p:spPr bwMode="gray">
          <a:xfrm>
            <a:off x="2158884" y="85742"/>
            <a:ext cx="6777297"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23" name="Group 22"/>
          <p:cNvGrpSpPr>
            <a:grpSpLocks/>
          </p:cNvGrpSpPr>
          <p:nvPr/>
        </p:nvGrpSpPr>
        <p:grpSpPr bwMode="auto">
          <a:xfrm>
            <a:off x="2079511" y="76195"/>
            <a:ext cx="586132" cy="567370"/>
            <a:chOff x="720" y="1488"/>
            <a:chExt cx="806" cy="808"/>
          </a:xfrm>
        </p:grpSpPr>
        <p:sp>
          <p:nvSpPr>
            <p:cNvPr id="25" name="Oval 24"/>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26" name="Picture 25"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27" name="Text Box 10"/>
          <p:cNvSpPr txBox="1">
            <a:spLocks noChangeArrowheads="1"/>
          </p:cNvSpPr>
          <p:nvPr/>
        </p:nvSpPr>
        <p:spPr bwMode="gray">
          <a:xfrm>
            <a:off x="2138502" y="5586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2</a:t>
            </a:r>
          </a:p>
        </p:txBody>
      </p:sp>
      <p:sp>
        <p:nvSpPr>
          <p:cNvPr id="28" name="Text Box 23"/>
          <p:cNvSpPr txBox="1">
            <a:spLocks noChangeArrowheads="1"/>
          </p:cNvSpPr>
          <p:nvPr/>
        </p:nvSpPr>
        <p:spPr bwMode="gray">
          <a:xfrm>
            <a:off x="2662007" y="168048"/>
            <a:ext cx="6497355" cy="892552"/>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cs typeface="Arial" panose="020B0604020202020204" pitchFamily="34" charset="0"/>
              </a:rPr>
              <a:t> </a:t>
            </a:r>
            <a:r>
              <a:rPr lang="en-US" sz="2800" b="1">
                <a:solidFill>
                  <a:srgbClr val="FF0000"/>
                </a:solidFill>
                <a:cs typeface="Arial" panose="020B0604020202020204" pitchFamily="34" charset="0"/>
              </a:rPr>
              <a:t>Các kiểu truyền thông tin giữa các tế bào</a:t>
            </a:r>
          </a:p>
          <a:p>
            <a:pPr marL="457200" indent="-457200" algn="just">
              <a:spcBef>
                <a:spcPts val="0"/>
              </a:spcBef>
              <a:buClr>
                <a:schemeClr val="tx1"/>
              </a:buClr>
            </a:pPr>
            <a:endParaRPr lang="vi-VN" sz="2400" b="1">
              <a:solidFill>
                <a:srgbClr val="FF0000"/>
              </a:solidFill>
              <a:cs typeface="Arial" panose="020B0604020202020204" pitchFamily="34" charset="0"/>
            </a:endParaRPr>
          </a:p>
        </p:txBody>
      </p:sp>
      <p:sp>
        <p:nvSpPr>
          <p:cNvPr id="29" name="TextBox 28">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2.1.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thông tin giữa các tế bào</a:t>
            </a:r>
            <a:endParaRPr lang="en-US" sz="2000" b="1" dirty="0">
              <a:cs typeface="Arial" panose="020B0604020202020204" pitchFamily="34" charset="0"/>
            </a:endParaRPr>
          </a:p>
        </p:txBody>
      </p:sp>
      <p:sp>
        <p:nvSpPr>
          <p:cNvPr id="31" name="TextBox 30">
            <a:extLst>
              <a:ext uri="{FF2B5EF4-FFF2-40B4-BE49-F238E27FC236}">
                <a16:creationId xmlns:a16="http://schemas.microsoft.com/office/drawing/2014/main" id="{C35B0700-D0B3-09A1-2741-8870939F9E12}"/>
              </a:ext>
            </a:extLst>
          </p:cNvPr>
          <p:cNvSpPr txBox="1"/>
          <p:nvPr/>
        </p:nvSpPr>
        <p:spPr>
          <a:xfrm>
            <a:off x="2218396" y="700909"/>
            <a:ext cx="9557180" cy="537840"/>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20000"/>
              </a:lnSpc>
              <a:buClr>
                <a:srgbClr val="000000"/>
              </a:buClr>
              <a:buSzPts val="1350"/>
            </a:pPr>
            <a:r>
              <a:rPr lang="en-US" sz="2600" b="1">
                <a:solidFill>
                  <a:schemeClr val="bg1"/>
                </a:solidFill>
                <a:ea typeface="Times New Roman" panose="02020603050405020304" pitchFamily="18" charset="0"/>
                <a:cs typeface="Times New Roman" panose="02020603050405020304" pitchFamily="18" charset="0"/>
                <a:sym typeface="Wingdings" panose="05000000000000000000" pitchFamily="2" charset="2"/>
              </a:rPr>
              <a:t> C</a:t>
            </a:r>
            <a:r>
              <a:rPr lang="en-US" sz="2600" b="1">
                <a:solidFill>
                  <a:schemeClr val="bg1"/>
                </a:solidFill>
                <a:ea typeface="Times New Roman" panose="02020603050405020304" pitchFamily="18" charset="0"/>
                <a:cs typeface="Arial" panose="020B0604020202020204" pitchFamily="34" charset="0"/>
                <a:sym typeface="Wingdings" panose="05000000000000000000" pitchFamily="2" charset="2"/>
              </a:rPr>
              <a:t>ác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hình</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err="1">
                <a:solidFill>
                  <a:schemeClr val="bg1"/>
                </a:solidFill>
                <a:ea typeface="Times New Roman" panose="02020603050405020304" pitchFamily="18" charset="0"/>
                <a:cs typeface="Arial" panose="020B0604020202020204" pitchFamily="34" charset="0"/>
                <a:sym typeface="Wingdings" panose="05000000000000000000" pitchFamily="2" charset="2"/>
              </a:rPr>
              <a:t>sau</a:t>
            </a:r>
            <a:r>
              <a:rPr lang="en-US" sz="2600" b="1">
                <a:solidFill>
                  <a:schemeClr val="bg1"/>
                </a:solidFill>
                <a:ea typeface="Times New Roman" panose="02020603050405020304" pitchFamily="18" charset="0"/>
                <a:cs typeface="Arial" panose="020B0604020202020204" pitchFamily="34" charset="0"/>
                <a:sym typeface="Wingdings" panose="05000000000000000000" pitchFamily="2" charset="2"/>
              </a:rPr>
              <a:t> đây thuộc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kiểu</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truyền</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thông</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a:solidFill>
                  <a:schemeClr val="bg1"/>
                </a:solidFill>
                <a:ea typeface="Times New Roman" panose="02020603050405020304" pitchFamily="18" charset="0"/>
                <a:cs typeface="Arial" panose="020B0604020202020204" pitchFamily="34" charset="0"/>
                <a:sym typeface="Wingdings" panose="05000000000000000000" pitchFamily="2" charset="2"/>
              </a:rPr>
              <a:t>tin nào?</a:t>
            </a:r>
            <a:endPar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endParaRPr>
          </a:p>
        </p:txBody>
      </p:sp>
      <p:graphicFrame>
        <p:nvGraphicFramePr>
          <p:cNvPr id="34" name="Table 5">
            <a:extLst>
              <a:ext uri="{FF2B5EF4-FFF2-40B4-BE49-F238E27FC236}">
                <a16:creationId xmlns:a16="http://schemas.microsoft.com/office/drawing/2014/main" id="{119C01F1-DC0B-0DD6-0C85-1F86C330FFAB}"/>
              </a:ext>
            </a:extLst>
          </p:cNvPr>
          <p:cNvGraphicFramePr>
            <a:graphicFrameLocks noGrp="1"/>
          </p:cNvGraphicFramePr>
          <p:nvPr>
            <p:extLst>
              <p:ext uri="{D42A27DB-BD31-4B8C-83A1-F6EECF244321}">
                <p14:modId xmlns:p14="http://schemas.microsoft.com/office/powerpoint/2010/main" val="1629848644"/>
              </p:ext>
            </p:extLst>
          </p:nvPr>
        </p:nvGraphicFramePr>
        <p:xfrm>
          <a:off x="5322166" y="4266239"/>
          <a:ext cx="3276397" cy="2309510"/>
        </p:xfrm>
        <a:graphic>
          <a:graphicData uri="http://schemas.openxmlformats.org/drawingml/2006/table">
            <a:tbl>
              <a:tblPr firstRow="1" bandRow="1">
                <a:tableStyleId>{00A15C55-8517-42AA-B614-E9B94910E393}</a:tableStyleId>
              </a:tblPr>
              <a:tblGrid>
                <a:gridCol w="3276397">
                  <a:extLst>
                    <a:ext uri="{9D8B030D-6E8A-4147-A177-3AD203B41FA5}">
                      <a16:colId xmlns:a16="http://schemas.microsoft.com/office/drawing/2014/main" val="4290435578"/>
                    </a:ext>
                  </a:extLst>
                </a:gridCol>
              </a:tblGrid>
              <a:tr h="515692">
                <a:tc>
                  <a:txBody>
                    <a:bodyPr/>
                    <a:lstStyle/>
                    <a:p>
                      <a:pPr algn="ctr"/>
                      <a:r>
                        <a:rPr lang="x-none" sz="2800" b="1" dirty="0">
                          <a:solidFill>
                            <a:schemeClr val="bg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6D00"/>
                    </a:solidFill>
                  </a:tcPr>
                </a:tc>
                <a:extLst>
                  <a:ext uri="{0D108BD9-81ED-4DB2-BD59-A6C34878D82A}">
                    <a16:rowId xmlns:a16="http://schemas.microsoft.com/office/drawing/2014/main" val="3976231523"/>
                  </a:ext>
                </a:extLst>
              </a:tr>
              <a:tr h="1791350">
                <a:tc>
                  <a:txBody>
                    <a:bodyPr/>
                    <a:lstStyle/>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92918165"/>
                  </a:ext>
                </a:extLst>
              </a:tr>
            </a:tbl>
          </a:graphicData>
        </a:graphic>
      </p:graphicFrame>
      <p:pic>
        <p:nvPicPr>
          <p:cNvPr id="3" name="Picture 2">
            <a:extLst>
              <a:ext uri="{FF2B5EF4-FFF2-40B4-BE49-F238E27FC236}">
                <a16:creationId xmlns:a16="http://schemas.microsoft.com/office/drawing/2014/main" id="{A0B3FE8A-57FD-DC33-F425-79398A7D549F}"/>
              </a:ext>
            </a:extLst>
          </p:cNvPr>
          <p:cNvPicPr>
            <a:picLocks noChangeAspect="1"/>
          </p:cNvPicPr>
          <p:nvPr/>
        </p:nvPicPr>
        <p:blipFill>
          <a:blip r:embed="rId4"/>
          <a:stretch>
            <a:fillRect/>
          </a:stretch>
        </p:blipFill>
        <p:spPr>
          <a:xfrm>
            <a:off x="5353805" y="4795264"/>
            <a:ext cx="3196637" cy="1778895"/>
          </a:xfrm>
          <a:prstGeom prst="rect">
            <a:avLst/>
          </a:prstGeom>
        </p:spPr>
      </p:pic>
      <p:graphicFrame>
        <p:nvGraphicFramePr>
          <p:cNvPr id="43" name="Table 5">
            <a:extLst>
              <a:ext uri="{FF2B5EF4-FFF2-40B4-BE49-F238E27FC236}">
                <a16:creationId xmlns:a16="http://schemas.microsoft.com/office/drawing/2014/main" id="{58D1F2A7-49C8-9FE9-ABF1-3B0B5FCBFF61}"/>
              </a:ext>
            </a:extLst>
          </p:cNvPr>
          <p:cNvGraphicFramePr>
            <a:graphicFrameLocks noGrp="1"/>
          </p:cNvGraphicFramePr>
          <p:nvPr>
            <p:extLst>
              <p:ext uri="{D42A27DB-BD31-4B8C-83A1-F6EECF244321}">
                <p14:modId xmlns:p14="http://schemas.microsoft.com/office/powerpoint/2010/main" val="1905231200"/>
              </p:ext>
            </p:extLst>
          </p:nvPr>
        </p:nvGraphicFramePr>
        <p:xfrm>
          <a:off x="2142387" y="4272116"/>
          <a:ext cx="2985655" cy="2309510"/>
        </p:xfrm>
        <a:graphic>
          <a:graphicData uri="http://schemas.openxmlformats.org/drawingml/2006/table">
            <a:tbl>
              <a:tblPr firstRow="1" bandRow="1">
                <a:tableStyleId>{00A15C55-8517-42AA-B614-E9B94910E393}</a:tableStyleId>
              </a:tblPr>
              <a:tblGrid>
                <a:gridCol w="2985655">
                  <a:extLst>
                    <a:ext uri="{9D8B030D-6E8A-4147-A177-3AD203B41FA5}">
                      <a16:colId xmlns:a16="http://schemas.microsoft.com/office/drawing/2014/main" val="4290435578"/>
                    </a:ext>
                  </a:extLst>
                </a:gridCol>
              </a:tblGrid>
              <a:tr h="0">
                <a:tc>
                  <a:txBody>
                    <a:bodyPr/>
                    <a:lstStyle/>
                    <a:p>
                      <a:pPr algn="ctr"/>
                      <a:r>
                        <a:rPr lang="x-none" sz="2800" b="1" dirty="0">
                          <a:solidFill>
                            <a:schemeClr val="bg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976231523"/>
                  </a:ext>
                </a:extLst>
              </a:tr>
              <a:tr h="1791350">
                <a:tc>
                  <a:txBody>
                    <a:bodyPr/>
                    <a:lstStyle/>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2918165"/>
                  </a:ext>
                </a:extLst>
              </a:tr>
            </a:tbl>
          </a:graphicData>
        </a:graphic>
      </p:graphicFrame>
      <p:pic>
        <p:nvPicPr>
          <p:cNvPr id="5" name="Picture 4">
            <a:extLst>
              <a:ext uri="{FF2B5EF4-FFF2-40B4-BE49-F238E27FC236}">
                <a16:creationId xmlns:a16="http://schemas.microsoft.com/office/drawing/2014/main" id="{56AAF1B3-93AC-5BBB-34A4-7015C225433E}"/>
              </a:ext>
            </a:extLst>
          </p:cNvPr>
          <p:cNvPicPr>
            <a:picLocks noChangeAspect="1"/>
          </p:cNvPicPr>
          <p:nvPr/>
        </p:nvPicPr>
        <p:blipFill>
          <a:blip r:embed="rId5"/>
          <a:stretch>
            <a:fillRect/>
          </a:stretch>
        </p:blipFill>
        <p:spPr>
          <a:xfrm>
            <a:off x="2131556" y="4824468"/>
            <a:ext cx="2985660" cy="1756271"/>
          </a:xfrm>
          <a:prstGeom prst="rect">
            <a:avLst/>
          </a:prstGeom>
        </p:spPr>
      </p:pic>
      <p:graphicFrame>
        <p:nvGraphicFramePr>
          <p:cNvPr id="50" name="Table 5">
            <a:extLst>
              <a:ext uri="{FF2B5EF4-FFF2-40B4-BE49-F238E27FC236}">
                <a16:creationId xmlns:a16="http://schemas.microsoft.com/office/drawing/2014/main" id="{3D8C3A37-4647-60DA-12F7-A491C78AD209}"/>
              </a:ext>
            </a:extLst>
          </p:cNvPr>
          <p:cNvGraphicFramePr>
            <a:graphicFrameLocks noGrp="1"/>
          </p:cNvGraphicFramePr>
          <p:nvPr>
            <p:extLst>
              <p:ext uri="{D42A27DB-BD31-4B8C-83A1-F6EECF244321}">
                <p14:modId xmlns:p14="http://schemas.microsoft.com/office/powerpoint/2010/main" val="2709235055"/>
              </p:ext>
            </p:extLst>
          </p:nvPr>
        </p:nvGraphicFramePr>
        <p:xfrm>
          <a:off x="8936181" y="1531906"/>
          <a:ext cx="2838176" cy="4200241"/>
        </p:xfrm>
        <a:graphic>
          <a:graphicData uri="http://schemas.openxmlformats.org/drawingml/2006/table">
            <a:tbl>
              <a:tblPr firstRow="1" bandRow="1">
                <a:tableStyleId>{00A15C55-8517-42AA-B614-E9B94910E393}</a:tableStyleId>
              </a:tblPr>
              <a:tblGrid>
                <a:gridCol w="2838176">
                  <a:extLst>
                    <a:ext uri="{9D8B030D-6E8A-4147-A177-3AD203B41FA5}">
                      <a16:colId xmlns:a16="http://schemas.microsoft.com/office/drawing/2014/main" val="4290435578"/>
                    </a:ext>
                  </a:extLst>
                </a:gridCol>
              </a:tblGrid>
              <a:tr h="942363">
                <a:tc>
                  <a:txBody>
                    <a:bodyPr/>
                    <a:lstStyle/>
                    <a:p>
                      <a:pPr algn="ctr"/>
                      <a:r>
                        <a:rPr lang="x-none" sz="2800" b="1" dirty="0">
                          <a:solidFill>
                            <a:schemeClr val="bg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976231523"/>
                  </a:ext>
                </a:extLst>
              </a:tr>
              <a:tr h="3257878">
                <a:tc>
                  <a:txBody>
                    <a:bodyPr/>
                    <a:lstStyle/>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2918165"/>
                  </a:ext>
                </a:extLst>
              </a:tr>
            </a:tbl>
          </a:graphicData>
        </a:graphic>
      </p:graphicFrame>
      <p:pic>
        <p:nvPicPr>
          <p:cNvPr id="6" name="Picture 5">
            <a:extLst>
              <a:ext uri="{FF2B5EF4-FFF2-40B4-BE49-F238E27FC236}">
                <a16:creationId xmlns:a16="http://schemas.microsoft.com/office/drawing/2014/main" id="{6726A1BB-EB4A-1C19-ABC3-F5D918E4082B}"/>
              </a:ext>
            </a:extLst>
          </p:cNvPr>
          <p:cNvPicPr>
            <a:picLocks noChangeAspect="1"/>
          </p:cNvPicPr>
          <p:nvPr/>
        </p:nvPicPr>
        <p:blipFill>
          <a:blip r:embed="rId6"/>
          <a:stretch>
            <a:fillRect/>
          </a:stretch>
        </p:blipFill>
        <p:spPr>
          <a:xfrm>
            <a:off x="8936182" y="2006411"/>
            <a:ext cx="2838184" cy="3393911"/>
          </a:xfrm>
          <a:prstGeom prst="rect">
            <a:avLst/>
          </a:prstGeom>
        </p:spPr>
      </p:pic>
      <p:graphicFrame>
        <p:nvGraphicFramePr>
          <p:cNvPr id="75" name="Table 5">
            <a:extLst>
              <a:ext uri="{FF2B5EF4-FFF2-40B4-BE49-F238E27FC236}">
                <a16:creationId xmlns:a16="http://schemas.microsoft.com/office/drawing/2014/main" id="{E50C396D-D026-1551-B3B2-56A62F7AD656}"/>
              </a:ext>
            </a:extLst>
          </p:cNvPr>
          <p:cNvGraphicFramePr>
            <a:graphicFrameLocks noGrp="1"/>
          </p:cNvGraphicFramePr>
          <p:nvPr>
            <p:extLst>
              <p:ext uri="{D42A27DB-BD31-4B8C-83A1-F6EECF244321}">
                <p14:modId xmlns:p14="http://schemas.microsoft.com/office/powerpoint/2010/main" val="3206757015"/>
              </p:ext>
            </p:extLst>
          </p:nvPr>
        </p:nvGraphicFramePr>
        <p:xfrm>
          <a:off x="2158884" y="1521178"/>
          <a:ext cx="4944398" cy="2576170"/>
        </p:xfrm>
        <a:graphic>
          <a:graphicData uri="http://schemas.openxmlformats.org/drawingml/2006/table">
            <a:tbl>
              <a:tblPr firstRow="1" bandRow="1">
                <a:tableStyleId>{00A15C55-8517-42AA-B614-E9B94910E393}</a:tableStyleId>
              </a:tblPr>
              <a:tblGrid>
                <a:gridCol w="4944398">
                  <a:extLst>
                    <a:ext uri="{9D8B030D-6E8A-4147-A177-3AD203B41FA5}">
                      <a16:colId xmlns:a16="http://schemas.microsoft.com/office/drawing/2014/main" val="4290435578"/>
                    </a:ext>
                  </a:extLst>
                </a:gridCol>
              </a:tblGrid>
              <a:tr h="429954">
                <a:tc>
                  <a:txBody>
                    <a:bodyPr/>
                    <a:lstStyle/>
                    <a:p>
                      <a:pPr algn="ctr"/>
                      <a:r>
                        <a:rPr lang="x-none" sz="2800" b="1" dirty="0">
                          <a:solidFill>
                            <a:schemeClr val="bg1"/>
                          </a:solidFill>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3976231523"/>
                  </a:ext>
                </a:extLst>
              </a:tr>
              <a:tr h="2058010">
                <a:tc>
                  <a:txBody>
                    <a:bodyPr/>
                    <a:lstStyle/>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p>
                      <a:pPr algn="ctr"/>
                      <a:endParaRPr lang="x-none"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92918165"/>
                  </a:ext>
                </a:extLst>
              </a:tr>
            </a:tbl>
          </a:graphicData>
        </a:graphic>
      </p:graphicFrame>
      <p:pic>
        <p:nvPicPr>
          <p:cNvPr id="83" name="Picture 82">
            <a:extLst>
              <a:ext uri="{FF2B5EF4-FFF2-40B4-BE49-F238E27FC236}">
                <a16:creationId xmlns:a16="http://schemas.microsoft.com/office/drawing/2014/main" id="{152CF8B7-C5CD-7BB3-FBA0-DD5C3B2D4EF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25428" y="2065048"/>
            <a:ext cx="2029903" cy="2009000"/>
          </a:xfrm>
          <a:prstGeom prst="rect">
            <a:avLst/>
          </a:prstGeom>
        </p:spPr>
      </p:pic>
      <p:pic>
        <p:nvPicPr>
          <p:cNvPr id="84" name="Picture 83">
            <a:extLst>
              <a:ext uri="{FF2B5EF4-FFF2-40B4-BE49-F238E27FC236}">
                <a16:creationId xmlns:a16="http://schemas.microsoft.com/office/drawing/2014/main" id="{4CBF50BF-2E67-F495-D51B-FA19B9605170}"/>
              </a:ext>
            </a:extLst>
          </p:cNvPr>
          <p:cNvPicPr>
            <a:picLocks noChangeAspect="1"/>
          </p:cNvPicPr>
          <p:nvPr/>
        </p:nvPicPr>
        <p:blipFill>
          <a:blip r:embed="rId8"/>
          <a:stretch>
            <a:fillRect/>
          </a:stretch>
        </p:blipFill>
        <p:spPr>
          <a:xfrm>
            <a:off x="4847725" y="2065048"/>
            <a:ext cx="2100775" cy="2036629"/>
          </a:xfrm>
          <a:prstGeom prst="rect">
            <a:avLst/>
          </a:prstGeom>
        </p:spPr>
      </p:pic>
      <p:pic>
        <p:nvPicPr>
          <p:cNvPr id="9" name="Picture 8">
            <a:extLst>
              <a:ext uri="{FF2B5EF4-FFF2-40B4-BE49-F238E27FC236}">
                <a16:creationId xmlns:a16="http://schemas.microsoft.com/office/drawing/2014/main" id="{E4815E19-F964-633A-6925-7BA469D9CAC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384519" y="4340775"/>
            <a:ext cx="3190097" cy="387461"/>
          </a:xfrm>
          <a:prstGeom prst="rect">
            <a:avLst/>
          </a:prstGeom>
        </p:spPr>
      </p:pic>
      <p:pic>
        <p:nvPicPr>
          <p:cNvPr id="11" name="Picture 10">
            <a:extLst>
              <a:ext uri="{FF2B5EF4-FFF2-40B4-BE49-F238E27FC236}">
                <a16:creationId xmlns:a16="http://schemas.microsoft.com/office/drawing/2014/main" id="{21D8020E-F731-0DEA-214D-64104F4E9B7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36264" y="4309396"/>
            <a:ext cx="2748284" cy="465681"/>
          </a:xfrm>
          <a:prstGeom prst="rect">
            <a:avLst/>
          </a:prstGeom>
        </p:spPr>
      </p:pic>
      <p:pic>
        <p:nvPicPr>
          <p:cNvPr id="16" name="Picture 15">
            <a:extLst>
              <a:ext uri="{FF2B5EF4-FFF2-40B4-BE49-F238E27FC236}">
                <a16:creationId xmlns:a16="http://schemas.microsoft.com/office/drawing/2014/main" id="{A4ADEB0B-317B-F0CC-2BEA-7F8A4DA7AC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05071" y="1529104"/>
            <a:ext cx="3452023" cy="499295"/>
          </a:xfrm>
          <a:prstGeom prst="rect">
            <a:avLst/>
          </a:prstGeom>
        </p:spPr>
      </p:pic>
      <p:pic>
        <p:nvPicPr>
          <p:cNvPr id="20" name="Picture 19">
            <a:extLst>
              <a:ext uri="{FF2B5EF4-FFF2-40B4-BE49-F238E27FC236}">
                <a16:creationId xmlns:a16="http://schemas.microsoft.com/office/drawing/2014/main" id="{30E3C604-E21D-2623-3E51-674AB0DA911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936173" y="1534450"/>
            <a:ext cx="2838184" cy="474319"/>
          </a:xfrm>
          <a:prstGeom prst="rect">
            <a:avLst/>
          </a:prstGeom>
        </p:spPr>
      </p:pic>
    </p:spTree>
    <p:extLst>
      <p:ext uri="{BB962C8B-B14F-4D97-AF65-F5344CB8AC3E}">
        <p14:creationId xmlns:p14="http://schemas.microsoft.com/office/powerpoint/2010/main" val="2658549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5"/>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3"/>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84"/>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left)">
                                      <p:cBhvr>
                                        <p:cTn id="5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62975"/>
            <a:ext cx="12198284" cy="5483694"/>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093" y="2007266"/>
            <a:ext cx="8103882" cy="3960475"/>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12441" y="3075059"/>
            <a:ext cx="200349" cy="237914"/>
          </a:xfrm>
          <a:prstGeom prst="rect">
            <a:avLst/>
          </a:prstGeom>
        </p:spPr>
      </p:pic>
      <p:cxnSp>
        <p:nvCxnSpPr>
          <p:cNvPr id="24" name="Straight Connector 23"/>
          <p:cNvCxnSpPr/>
          <p:nvPr/>
        </p:nvCxnSpPr>
        <p:spPr>
          <a:xfrm>
            <a:off x="2006220" y="0"/>
            <a:ext cx="0" cy="6762878"/>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6284" y="1385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cs typeface="Arial" panose="020B0604020202020204" pitchFamily="34" charset="0"/>
              </a:rPr>
              <a:t>BÀI 17. </a:t>
            </a:r>
          </a:p>
          <a:p>
            <a:pPr algn="ctr"/>
            <a:r>
              <a:rPr lang="en-US" sz="1600" b="1" dirty="0">
                <a:solidFill>
                  <a:srgbClr val="C00000"/>
                </a:solidFill>
                <a:cs typeface="Arial" panose="020B0604020202020204" pitchFamily="34" charset="0"/>
              </a:rPr>
              <a:t>THÔNG TIN GIỮA CÁC TẾ BÀO</a:t>
            </a:r>
          </a:p>
        </p:txBody>
      </p:sp>
      <p:sp>
        <p:nvSpPr>
          <p:cNvPr id="25" name="TextBox 24">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2.1.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thông tin giữa các tế bào</a:t>
            </a:r>
            <a:endParaRPr lang="en-US" sz="2000" b="1" dirty="0">
              <a:cs typeface="Arial" panose="020B0604020202020204" pitchFamily="34" charset="0"/>
            </a:endParaRPr>
          </a:p>
        </p:txBody>
      </p:sp>
      <p:sp>
        <p:nvSpPr>
          <p:cNvPr id="26"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27" name="AutoShape 5"/>
          <p:cNvSpPr>
            <a:spLocks noChangeArrowheads="1"/>
          </p:cNvSpPr>
          <p:nvPr/>
        </p:nvSpPr>
        <p:spPr bwMode="gray">
          <a:xfrm>
            <a:off x="2158885" y="85742"/>
            <a:ext cx="6541770"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29" name="Group 28"/>
          <p:cNvGrpSpPr>
            <a:grpSpLocks/>
          </p:cNvGrpSpPr>
          <p:nvPr/>
        </p:nvGrpSpPr>
        <p:grpSpPr bwMode="auto">
          <a:xfrm>
            <a:off x="2079511" y="76195"/>
            <a:ext cx="586132" cy="567370"/>
            <a:chOff x="720" y="1488"/>
            <a:chExt cx="806" cy="808"/>
          </a:xfrm>
        </p:grpSpPr>
        <p:sp>
          <p:nvSpPr>
            <p:cNvPr id="30" name="Oval 29"/>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31" name="Picture 30" descr="drop"/>
            <p:cNvPicPr>
              <a:picLocks noChangeAspect="1" noChangeArrowheads="1"/>
            </p:cNvPicPr>
            <p:nvPr/>
          </p:nvPicPr>
          <p:blipFill>
            <a:blip r:embed="rId5" cstate="print"/>
            <a:srcRect/>
            <a:stretch>
              <a:fillRect/>
            </a:stretch>
          </p:blipFill>
          <p:spPr bwMode="gray">
            <a:xfrm>
              <a:off x="721" y="1488"/>
              <a:ext cx="800" cy="800"/>
            </a:xfrm>
            <a:prstGeom prst="rect">
              <a:avLst/>
            </a:prstGeom>
            <a:noFill/>
          </p:spPr>
        </p:pic>
      </p:grpSp>
      <p:sp>
        <p:nvSpPr>
          <p:cNvPr id="32"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latin typeface="Arial" panose="020B0604020202020204" pitchFamily="34" charset="0"/>
                <a:cs typeface="Arial" panose="020B0604020202020204" pitchFamily="34" charset="0"/>
              </a:rPr>
              <a:t>2</a:t>
            </a:r>
          </a:p>
        </p:txBody>
      </p:sp>
      <p:sp>
        <p:nvSpPr>
          <p:cNvPr id="33" name="Text Box 23"/>
          <p:cNvSpPr txBox="1">
            <a:spLocks noChangeArrowheads="1"/>
          </p:cNvSpPr>
          <p:nvPr/>
        </p:nvSpPr>
        <p:spPr bwMode="gray">
          <a:xfrm>
            <a:off x="2523457" y="140338"/>
            <a:ext cx="649735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Các</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kiểu</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truyền</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thông</a:t>
            </a:r>
            <a:r>
              <a:rPr lang="en-US" sz="2800" b="1" dirty="0">
                <a:solidFill>
                  <a:srgbClr val="FF0000"/>
                </a:solidFill>
                <a:cs typeface="Arial" panose="020B0604020202020204" pitchFamily="34" charset="0"/>
              </a:rPr>
              <a:t> tin </a:t>
            </a:r>
            <a:r>
              <a:rPr lang="en-US" sz="2800" b="1" dirty="0" err="1">
                <a:solidFill>
                  <a:srgbClr val="FF0000"/>
                </a:solidFill>
                <a:cs typeface="Arial" panose="020B0604020202020204" pitchFamily="34" charset="0"/>
              </a:rPr>
              <a:t>giữa</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các</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tế</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bào</a:t>
            </a:r>
            <a:endParaRPr lang="vi-VN" sz="2800" b="1" dirty="0">
              <a:solidFill>
                <a:srgbClr val="FF0000"/>
              </a:solidFill>
              <a:cs typeface="Arial" panose="020B0604020202020204" pitchFamily="34" charset="0"/>
            </a:endParaRPr>
          </a:p>
        </p:txBody>
      </p:sp>
      <p:sp>
        <p:nvSpPr>
          <p:cNvPr id="35" name="TextBox 34"/>
          <p:cNvSpPr txBox="1"/>
          <p:nvPr/>
        </p:nvSpPr>
        <p:spPr>
          <a:xfrm>
            <a:off x="3352810" y="4929773"/>
            <a:ext cx="2713558" cy="830997"/>
          </a:xfrm>
          <a:prstGeom prst="rect">
            <a:avLst/>
          </a:prstGeom>
          <a:noFill/>
        </p:spPr>
        <p:txBody>
          <a:bodyPr wrap="square" rtlCol="0">
            <a:spAutoFit/>
          </a:bodyPr>
          <a:lstStyle/>
          <a:p>
            <a:pPr algn="ctr" fontAlgn="base">
              <a:spcBef>
                <a:spcPct val="0"/>
              </a:spcBef>
              <a:spcAft>
                <a:spcPct val="0"/>
              </a:spcAft>
            </a:pPr>
            <a:r>
              <a:rPr lang="en-US" sz="2400" b="1"/>
              <a:t>Vùng kết nối giữa các tế bào động vật</a:t>
            </a:r>
          </a:p>
        </p:txBody>
      </p:sp>
      <p:sp>
        <p:nvSpPr>
          <p:cNvPr id="36" name="TextBox 35"/>
          <p:cNvSpPr txBox="1"/>
          <p:nvPr/>
        </p:nvSpPr>
        <p:spPr>
          <a:xfrm>
            <a:off x="7473571" y="4929773"/>
            <a:ext cx="2899756" cy="830997"/>
          </a:xfrm>
          <a:prstGeom prst="rect">
            <a:avLst/>
          </a:prstGeom>
          <a:noFill/>
        </p:spPr>
        <p:txBody>
          <a:bodyPr wrap="square" rtlCol="0">
            <a:spAutoFit/>
          </a:bodyPr>
          <a:lstStyle/>
          <a:p>
            <a:pPr algn="ctr" fontAlgn="base">
              <a:spcBef>
                <a:spcPct val="0"/>
              </a:spcBef>
              <a:spcAft>
                <a:spcPct val="0"/>
              </a:spcAft>
            </a:pPr>
            <a:r>
              <a:rPr lang="en-US" sz="2400" b="1"/>
              <a:t>Cầu sinh chất giữa hai tế bào thực vật</a:t>
            </a:r>
          </a:p>
        </p:txBody>
      </p:sp>
      <p:sp>
        <p:nvSpPr>
          <p:cNvPr id="37" name="TextBox 36"/>
          <p:cNvSpPr txBox="1"/>
          <p:nvPr/>
        </p:nvSpPr>
        <p:spPr>
          <a:xfrm>
            <a:off x="5397115" y="2016263"/>
            <a:ext cx="2438400" cy="461665"/>
          </a:xfrm>
          <a:prstGeom prst="rect">
            <a:avLst/>
          </a:prstGeom>
          <a:noFill/>
        </p:spPr>
        <p:txBody>
          <a:bodyPr wrap="square" rtlCol="0">
            <a:spAutoFit/>
          </a:bodyPr>
          <a:lstStyle/>
          <a:p>
            <a:pPr algn="ctr" fontAlgn="base">
              <a:spcBef>
                <a:spcPct val="0"/>
              </a:spcBef>
              <a:spcAft>
                <a:spcPct val="0"/>
              </a:spcAft>
            </a:pPr>
            <a:r>
              <a:rPr lang="en-US" sz="2400" b="1"/>
              <a:t>Màng sinh chất</a:t>
            </a:r>
          </a:p>
        </p:txBody>
      </p:sp>
      <p:sp>
        <p:nvSpPr>
          <p:cNvPr id="38" name="TextBox 37"/>
          <p:cNvSpPr txBox="1"/>
          <p:nvPr/>
        </p:nvSpPr>
        <p:spPr>
          <a:xfrm>
            <a:off x="4012441" y="5895404"/>
            <a:ext cx="5598486" cy="461665"/>
          </a:xfrm>
          <a:prstGeom prst="rect">
            <a:avLst/>
          </a:prstGeom>
          <a:noFill/>
          <a:ln>
            <a:solidFill>
              <a:schemeClr val="tx1"/>
            </a:solidFill>
          </a:ln>
        </p:spPr>
        <p:txBody>
          <a:bodyPr wrap="square" rtlCol="0">
            <a:spAutoFit/>
          </a:bodyPr>
          <a:lstStyle/>
          <a:p>
            <a:pPr algn="ctr" fontAlgn="base">
              <a:spcBef>
                <a:spcPct val="0"/>
              </a:spcBef>
              <a:spcAft>
                <a:spcPct val="0"/>
              </a:spcAft>
            </a:pPr>
            <a:r>
              <a:rPr lang="en-US" sz="2400" b="1">
                <a:solidFill>
                  <a:srgbClr val="FF0000"/>
                </a:solidFill>
              </a:rPr>
              <a:t>Hình 17.2 a. </a:t>
            </a:r>
            <a:r>
              <a:rPr lang="en-US" sz="2400" b="1" i="1">
                <a:solidFill>
                  <a:srgbClr val="FF0000"/>
                </a:solidFill>
              </a:rPr>
              <a:t>Qua mối nối giữa các tế bào</a:t>
            </a:r>
          </a:p>
        </p:txBody>
      </p:sp>
      <p:sp>
        <p:nvSpPr>
          <p:cNvPr id="39" name="Pentagon 38"/>
          <p:cNvSpPr/>
          <p:nvPr/>
        </p:nvSpPr>
        <p:spPr>
          <a:xfrm>
            <a:off x="2158885" y="927461"/>
            <a:ext cx="5102871" cy="890809"/>
          </a:xfrm>
          <a:prstGeom prst="homePlate">
            <a:avLst/>
          </a:prstGeom>
          <a:solidFill>
            <a:srgbClr val="D5FC8E"/>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Tế bào động vật, thực vật </a:t>
            </a:r>
            <a:r>
              <a:rPr kumimoji="0" lang="vi-VN" sz="2400" b="1" i="0" u="none" strike="noStrike" kern="0" cap="none" spc="0" normalizeH="0" baseline="0" noProof="0">
                <a:ln>
                  <a:noFill/>
                </a:ln>
                <a:effectLst/>
                <a:uLnTx/>
                <a:uFillTx/>
                <a:latin typeface="Calibri" panose="020F0502020204030204" pitchFamily="34" charset="0"/>
                <a:cs typeface="Calibri" panose="020F0502020204030204" pitchFamily="34" charset="0"/>
              </a:rPr>
              <a:t>đều có</a:t>
            </a:r>
            <a:endParaRPr kumimoji="0" lang="en-US" sz="2400" b="1" i="0" u="none" strike="noStrike" kern="0" cap="none" spc="0" normalizeH="0" baseline="0" noProof="0">
              <a:ln>
                <a:noFill/>
              </a:ln>
              <a:effectLst/>
              <a:uLnTx/>
              <a:uFillTx/>
              <a:latin typeface="Calibri" panose="020F0502020204030204" pitchFamily="34" charset="0"/>
              <a:cs typeface="Calibri" panose="020F0502020204030204" pitchFamily="34" charset="0"/>
            </a:endParaRPr>
          </a:p>
          <a:p>
            <a:pPr marL="0" marR="0" lvl="0" indent="0" algn="ctr" defTabSz="914400" eaLnBrk="1" fontAlgn="base" latinLnBrk="0" hangingPunct="1">
              <a:lnSpc>
                <a:spcPct val="100000"/>
              </a:lnSpc>
              <a:spcBef>
                <a:spcPct val="0"/>
              </a:spcBef>
              <a:spcAft>
                <a:spcPct val="0"/>
              </a:spcAft>
              <a:buClrTx/>
              <a:buSzTx/>
              <a:buFontTx/>
              <a:buNone/>
              <a:tabLst/>
              <a:defRPr/>
            </a:pPr>
            <a:r>
              <a:rPr kumimoji="0" lang="vi-VN" sz="2400" b="1" i="0" u="none" strike="noStrike" kern="0" cap="none" spc="0" normalizeH="0" baseline="0" noProof="0">
                <a:ln>
                  <a:noFill/>
                </a:ln>
                <a:effectLst/>
                <a:uLnTx/>
                <a:uFillTx/>
                <a:latin typeface="Calibri" panose="020F0502020204030204" pitchFamily="34" charset="0"/>
                <a:cs typeface="Calibri" panose="020F0502020204030204" pitchFamily="34" charset="0"/>
              </a:rPr>
              <a:t>cấu </a:t>
            </a:r>
            <a:r>
              <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trúc kết nối</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4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cầu</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4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nối</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a:t>
            </a:r>
            <a:r>
              <a:rPr kumimoji="0" lang="vi-VN"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tế bào</a:t>
            </a:r>
            <a:endPar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40" name="Chevron 39"/>
          <p:cNvSpPr/>
          <p:nvPr/>
        </p:nvSpPr>
        <p:spPr>
          <a:xfrm>
            <a:off x="6992646" y="905775"/>
            <a:ext cx="4884826" cy="914399"/>
          </a:xfrm>
          <a:prstGeom prst="chevron">
            <a:avLst/>
          </a:prstGeom>
          <a:solidFill>
            <a:srgbClr val="FFFF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các</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4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phân</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4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tử</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4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đi</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qua </a:t>
            </a:r>
            <a:r>
              <a:rPr kumimoji="0" lang="en-US" sz="2400" b="1" i="0" u="none" strike="noStrike" kern="0" cap="none" spc="0" normalizeH="0" baseline="0" noProof="0" err="1">
                <a:ln>
                  <a:noFill/>
                </a:ln>
                <a:effectLst/>
                <a:uLnTx/>
                <a:uFillTx/>
                <a:latin typeface="Calibri" panose="020F0502020204030204" pitchFamily="34" charset="0"/>
                <a:cs typeface="Calibri" panose="020F0502020204030204" pitchFamily="34" charset="0"/>
              </a:rPr>
              <a:t>các</a:t>
            </a:r>
            <a:r>
              <a:rPr kumimoji="0" lang="en-US" sz="2400" b="1" i="0" u="none" strike="noStrike" kern="0" cap="none" spc="0" normalizeH="0" baseline="0" noProof="0">
                <a:ln>
                  <a:noFill/>
                </a:ln>
                <a:effectLst/>
                <a:uLnTx/>
                <a:uFillTx/>
                <a:latin typeface="Calibri" panose="020F0502020204030204" pitchFamily="34" charset="0"/>
                <a:cs typeface="Calibri" panose="020F0502020204030204" pitchFamily="34" charset="0"/>
              </a:rPr>
              <a:t> tế</a:t>
            </a:r>
            <a:r>
              <a:rPr kumimoji="0" lang="en-US" sz="2400" b="1" i="0" u="none" strike="noStrike" kern="0" cap="none" spc="0" normalizeH="0" noProof="0">
                <a:ln>
                  <a:noFill/>
                </a:ln>
                <a:effectLst/>
                <a:uLnTx/>
                <a:uFillTx/>
                <a:latin typeface="Calibri" panose="020F0502020204030204" pitchFamily="34" charset="0"/>
                <a:cs typeface="Calibri" panose="020F0502020204030204" pitchFamily="34" charset="0"/>
              </a:rPr>
              <a:t> </a:t>
            </a:r>
            <a:r>
              <a:rPr kumimoji="0" lang="en-US" sz="2400" b="1" i="0" u="none" strike="noStrike" kern="0" cap="none" spc="0" normalizeH="0" baseline="0" noProof="0">
                <a:ln>
                  <a:noFill/>
                </a:ln>
                <a:effectLst/>
                <a:uLnTx/>
                <a:uFillTx/>
                <a:latin typeface="Calibri" panose="020F0502020204030204" pitchFamily="34" charset="0"/>
                <a:cs typeface="Calibri" panose="020F0502020204030204" pitchFamily="34" charset="0"/>
              </a:rPr>
              <a:t>bào </a:t>
            </a:r>
            <a:r>
              <a:rPr kumimoji="0" lang="en-US" sz="24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liền</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r>
              <a:rPr kumimoji="0" lang="en-US" sz="2400" b="1" i="0" u="none" strike="noStrike" kern="0" cap="none" spc="0" normalizeH="0" baseline="0" noProof="0" dirty="0" err="1">
                <a:ln>
                  <a:noFill/>
                </a:ln>
                <a:effectLst/>
                <a:uLnTx/>
                <a:uFillTx/>
                <a:latin typeface="Calibri" panose="020F0502020204030204" pitchFamily="34" charset="0"/>
                <a:cs typeface="Calibri" panose="020F0502020204030204" pitchFamily="34" charset="0"/>
              </a:rPr>
              <a:t>kề</a:t>
            </a:r>
            <a:r>
              <a:rPr kumimoji="0" lang="en-US" sz="24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 </a:t>
            </a:r>
          </a:p>
        </p:txBody>
      </p:sp>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78395" y="3419717"/>
            <a:ext cx="228600" cy="2159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06102" y="3826770"/>
            <a:ext cx="212871" cy="200349"/>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9145504" y="3777576"/>
            <a:ext cx="233383" cy="233383"/>
          </a:xfrm>
          <a:prstGeom prst="rect">
            <a:avLst/>
          </a:prstGeom>
        </p:spPr>
      </p:pic>
    </p:spTree>
    <p:extLst>
      <p:ext uri="{BB962C8B-B14F-4D97-AF65-F5344CB8AC3E}">
        <p14:creationId xmlns:p14="http://schemas.microsoft.com/office/powerpoint/2010/main" val="1619253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randombar(horizontal)">
                                      <p:cBhvr>
                                        <p:cTn id="10" dur="500"/>
                                        <p:tgtEl>
                                          <p:spTgt spid="3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randombar(horizontal)">
                                      <p:cBhvr>
                                        <p:cTn id="16" dur="500"/>
                                        <p:tgtEl>
                                          <p:spTgt spid="3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randombar(horizontal)">
                                      <p:cBhvr>
                                        <p:cTn id="28" dur="500"/>
                                        <p:tgtEl>
                                          <p:spTgt spid="11"/>
                                        </p:tgtEl>
                                      </p:cBhvr>
                                    </p:animEffect>
                                  </p:childTnLst>
                                </p:cTn>
                              </p:par>
                              <p:par>
                                <p:cTn id="29" presetID="14" presetClass="entr" presetSubtype="10"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randombar(horizontal)">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3" presetClass="path" presetSubtype="0" accel="50000" decel="50000" fill="hold" nodeType="clickEffect">
                                  <p:stCondLst>
                                    <p:cond delay="0"/>
                                  </p:stCondLst>
                                  <p:childTnLst>
                                    <p:animMotion origin="layout" path="M 2.08333E-7 -7.40741E-7 L 0.09896 -0.00162 " pathEditMode="relative" rAng="0" ptsTypes="AA">
                                      <p:cBhvr>
                                        <p:cTn id="35" dur="2000" fill="hold"/>
                                        <p:tgtEl>
                                          <p:spTgt spid="9"/>
                                        </p:tgtEl>
                                        <p:attrNameLst>
                                          <p:attrName>ppt_x</p:attrName>
                                          <p:attrName>ppt_y</p:attrName>
                                        </p:attrNameLst>
                                      </p:cBhvr>
                                      <p:rCtr x="4948" y="-93"/>
                                    </p:animMotion>
                                  </p:childTnLst>
                                </p:cTn>
                              </p:par>
                            </p:childTnLst>
                          </p:cTn>
                        </p:par>
                      </p:childTnLst>
                    </p:cTn>
                  </p:par>
                  <p:par>
                    <p:cTn id="36" fill="hold">
                      <p:stCondLst>
                        <p:cond delay="indefinite"/>
                      </p:stCondLst>
                      <p:childTnLst>
                        <p:par>
                          <p:cTn id="37" fill="hold">
                            <p:stCondLst>
                              <p:cond delay="0"/>
                            </p:stCondLst>
                            <p:childTnLst>
                              <p:par>
                                <p:cTn id="38" presetID="35" presetClass="path" presetSubtype="0" accel="50000" decel="50000" fill="hold" nodeType="clickEffect">
                                  <p:stCondLst>
                                    <p:cond delay="0"/>
                                  </p:stCondLst>
                                  <p:childTnLst>
                                    <p:animMotion origin="layout" path="M -3.95833E-6 4.81481E-6 L -0.0944 0.00486 " pathEditMode="relative" rAng="0" ptsTypes="AA">
                                      <p:cBhvr>
                                        <p:cTn id="39" dur="2000" fill="hold"/>
                                        <p:tgtEl>
                                          <p:spTgt spid="12"/>
                                        </p:tgtEl>
                                        <p:attrNameLst>
                                          <p:attrName>ppt_x</p:attrName>
                                          <p:attrName>ppt_y</p:attrName>
                                        </p:attrNameLst>
                                      </p:cBhvr>
                                      <p:rCtr x="-4727" y="231"/>
                                    </p:animMotion>
                                  </p:childTnLst>
                                </p:cTn>
                              </p:par>
                            </p:childTnLst>
                          </p:cTn>
                        </p:par>
                      </p:childTnLst>
                    </p:cTn>
                  </p:par>
                  <p:par>
                    <p:cTn id="40" fill="hold">
                      <p:stCondLst>
                        <p:cond delay="indefinite"/>
                      </p:stCondLst>
                      <p:childTnLst>
                        <p:par>
                          <p:cTn id="41" fill="hold">
                            <p:stCondLst>
                              <p:cond delay="0"/>
                            </p:stCondLst>
                            <p:childTnLst>
                              <p:par>
                                <p:cTn id="42" presetID="63" presetClass="path" presetSubtype="0" accel="50000" decel="50000" fill="hold" nodeType="clickEffect">
                                  <p:stCondLst>
                                    <p:cond delay="0"/>
                                  </p:stCondLst>
                                  <p:childTnLst>
                                    <p:animMotion origin="layout" path="M -2.08333E-6 -1.85185E-6 L 0.10052 -1.85185E-6 " pathEditMode="relative" rAng="0" ptsTypes="AA">
                                      <p:cBhvr>
                                        <p:cTn id="43" dur="2000" fill="hold"/>
                                        <p:tgtEl>
                                          <p:spTgt spid="11"/>
                                        </p:tgtEl>
                                        <p:attrNameLst>
                                          <p:attrName>ppt_x</p:attrName>
                                          <p:attrName>ppt_y</p:attrName>
                                        </p:attrNameLst>
                                      </p:cBhvr>
                                      <p:rCtr x="5026" y="0"/>
                                    </p:animMotion>
                                  </p:childTnLst>
                                </p:cTn>
                              </p:par>
                            </p:childTnLst>
                          </p:cTn>
                        </p:par>
                      </p:childTnLst>
                    </p:cTn>
                  </p:par>
                  <p:par>
                    <p:cTn id="44" fill="hold">
                      <p:stCondLst>
                        <p:cond delay="indefinite"/>
                      </p:stCondLst>
                      <p:childTnLst>
                        <p:par>
                          <p:cTn id="45" fill="hold">
                            <p:stCondLst>
                              <p:cond delay="0"/>
                            </p:stCondLst>
                            <p:childTnLst>
                              <p:par>
                                <p:cTn id="46" presetID="35" presetClass="path" presetSubtype="0" accel="50000" decel="50000" fill="hold" nodeType="clickEffect">
                                  <p:stCondLst>
                                    <p:cond delay="0"/>
                                  </p:stCondLst>
                                  <p:childTnLst>
                                    <p:animMotion origin="layout" path="M 4.58333E-6 -4.07407E-6 L -0.09701 0.0257 " pathEditMode="relative" rAng="0" ptsTypes="AA">
                                      <p:cBhvr>
                                        <p:cTn id="47" dur="2000" fill="hold"/>
                                        <p:tgtEl>
                                          <p:spTgt spid="8"/>
                                        </p:tgtEl>
                                        <p:attrNameLst>
                                          <p:attrName>ppt_x</p:attrName>
                                          <p:attrName>ppt_y</p:attrName>
                                        </p:attrNameLst>
                                      </p:cBhvr>
                                      <p:rCtr x="-4857" y="1273"/>
                                    </p:animMotion>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P spid="38" grpId="0" animBg="1"/>
      <p:bldP spid="39" grpId="0" animBg="1"/>
      <p:bldP spid="4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0" y="1374306"/>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38" name="TextBox 37">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2.1.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thông tin giữa các tế bào</a:t>
            </a:r>
            <a:endParaRPr lang="en-US" sz="2000" b="1" dirty="0">
              <a:cs typeface="Arial" panose="020B0604020202020204" pitchFamily="34" charset="0"/>
            </a:endParaRPr>
          </a:p>
        </p:txBody>
      </p:sp>
      <p:sp>
        <p:nvSpPr>
          <p:cNvPr id="59" name="TextBox 58"/>
          <p:cNvSpPr txBox="1"/>
          <p:nvPr/>
        </p:nvSpPr>
        <p:spPr>
          <a:xfrm>
            <a:off x="4463873" y="6205624"/>
            <a:ext cx="4153653" cy="461665"/>
          </a:xfrm>
          <a:prstGeom prst="rect">
            <a:avLst/>
          </a:prstGeom>
          <a:noFill/>
          <a:ln>
            <a:solidFill>
              <a:schemeClr val="tx1"/>
            </a:solidFill>
          </a:ln>
        </p:spPr>
        <p:txBody>
          <a:bodyPr wrap="square" rtlCol="0">
            <a:spAutoFit/>
          </a:bodyPr>
          <a:lstStyle/>
          <a:p>
            <a:pPr algn="ctr" fontAlgn="base">
              <a:spcBef>
                <a:spcPct val="0"/>
              </a:spcBef>
              <a:spcAft>
                <a:spcPct val="0"/>
              </a:spcAft>
            </a:pPr>
            <a:r>
              <a:rPr lang="en-US" sz="2400" b="1">
                <a:solidFill>
                  <a:srgbClr val="FF0000"/>
                </a:solidFill>
              </a:rPr>
              <a:t>Hình 17.2 b</a:t>
            </a:r>
            <a:r>
              <a:rPr lang="en-US" sz="2400" b="1" dirty="0">
                <a:solidFill>
                  <a:srgbClr val="FF0000"/>
                </a:solidFill>
              </a:rPr>
              <a:t>. </a:t>
            </a:r>
            <a:r>
              <a:rPr lang="en-US" sz="2400" b="1" i="1" dirty="0" err="1">
                <a:solidFill>
                  <a:srgbClr val="FF0000"/>
                </a:solidFill>
              </a:rPr>
              <a:t>Tiếp</a:t>
            </a:r>
            <a:r>
              <a:rPr lang="en-US" sz="2400" b="1" i="1" dirty="0">
                <a:solidFill>
                  <a:srgbClr val="FF0000"/>
                </a:solidFill>
              </a:rPr>
              <a:t> </a:t>
            </a:r>
            <a:r>
              <a:rPr lang="en-US" sz="2400" b="1" i="1" dirty="0" err="1">
                <a:solidFill>
                  <a:srgbClr val="FF0000"/>
                </a:solidFill>
              </a:rPr>
              <a:t>xúc</a:t>
            </a:r>
            <a:r>
              <a:rPr lang="en-US" sz="2400" b="1" i="1" dirty="0">
                <a:solidFill>
                  <a:srgbClr val="FF0000"/>
                </a:solidFill>
              </a:rPr>
              <a:t> </a:t>
            </a:r>
            <a:r>
              <a:rPr lang="en-US" sz="2400" b="1" i="1" dirty="0" err="1">
                <a:solidFill>
                  <a:srgbClr val="FF0000"/>
                </a:solidFill>
              </a:rPr>
              <a:t>trực</a:t>
            </a:r>
            <a:r>
              <a:rPr lang="en-US" sz="2400" b="1" i="1" dirty="0">
                <a:solidFill>
                  <a:srgbClr val="FF0000"/>
                </a:solidFill>
              </a:rPr>
              <a:t> </a:t>
            </a:r>
            <a:r>
              <a:rPr lang="en-US" sz="2400" b="1" i="1" dirty="0" err="1">
                <a:solidFill>
                  <a:srgbClr val="FF0000"/>
                </a:solidFill>
              </a:rPr>
              <a:t>tiếp</a:t>
            </a:r>
            <a:endParaRPr lang="en-US" sz="2400" b="1" i="1" dirty="0">
              <a:solidFill>
                <a:srgbClr val="FF0000"/>
              </a:solidFill>
            </a:endParaRPr>
          </a:p>
        </p:txBody>
      </p:sp>
      <p:sp>
        <p:nvSpPr>
          <p:cNvPr id="60" name="Rounded Rectangle 59"/>
          <p:cNvSpPr/>
          <p:nvPr/>
        </p:nvSpPr>
        <p:spPr>
          <a:xfrm>
            <a:off x="2204461" y="910925"/>
            <a:ext cx="9449881" cy="1328235"/>
          </a:xfrm>
          <a:prstGeom prst="roundRect">
            <a:avLst/>
          </a:prstGeom>
          <a:noFill/>
          <a:ln w="25400" cap="flat" cmpd="sng" algn="ctr">
            <a:solidFill>
              <a:srgbClr val="FF0000"/>
            </a:solidFill>
            <a:prstDash val="sysDash"/>
          </a:ln>
          <a:effectLst/>
        </p:spPr>
        <p:txBody>
          <a:bodyPr rtlCol="0" anchor="ctr"/>
          <a:lstStyle/>
          <a:p>
            <a:pPr algn="ctr">
              <a:defRPr/>
            </a:pPr>
            <a:endParaRPr lang="en-US" kern="0">
              <a:solidFill>
                <a:srgbClr val="FFFFFF"/>
              </a:solidFill>
              <a:latin typeface="Arial"/>
            </a:endParaRPr>
          </a:p>
        </p:txBody>
      </p:sp>
      <p:sp>
        <p:nvSpPr>
          <p:cNvPr id="61" name="Rounded Rectangle 60"/>
          <p:cNvSpPr/>
          <p:nvPr/>
        </p:nvSpPr>
        <p:spPr>
          <a:xfrm>
            <a:off x="2299460" y="1133558"/>
            <a:ext cx="1564421" cy="919401"/>
          </a:xfrm>
          <a:prstGeom prst="roundRect">
            <a:avLst/>
          </a:prstGeom>
          <a:solidFill>
            <a:srgbClr val="00B0F0"/>
          </a:solidFill>
        </p:spPr>
        <p:txBody>
          <a:bodyPr wrap="square" anchor="ctr" anchorCtr="0">
            <a:spAutoFit/>
          </a:bodyPr>
          <a:lstStyle/>
          <a:p>
            <a:pPr algn="ctr">
              <a:defRPr/>
            </a:pPr>
            <a:r>
              <a:rPr lang="en-US" sz="2400" b="1" kern="0" dirty="0" err="1">
                <a:solidFill>
                  <a:srgbClr val="FFFFFF"/>
                </a:solidFill>
              </a:rPr>
              <a:t>Tế</a:t>
            </a:r>
            <a:r>
              <a:rPr lang="en-US" sz="2400" b="1" kern="0" dirty="0">
                <a:solidFill>
                  <a:srgbClr val="FFFFFF"/>
                </a:solidFill>
              </a:rPr>
              <a:t> </a:t>
            </a:r>
            <a:r>
              <a:rPr lang="en-US" sz="2400" b="1" kern="0" dirty="0" err="1">
                <a:solidFill>
                  <a:srgbClr val="FFFFFF"/>
                </a:solidFill>
              </a:rPr>
              <a:t>bào</a:t>
            </a:r>
            <a:r>
              <a:rPr lang="en-US" sz="2400" b="1" kern="0" dirty="0">
                <a:solidFill>
                  <a:srgbClr val="FFFFFF"/>
                </a:solidFill>
              </a:rPr>
              <a:t> </a:t>
            </a:r>
            <a:r>
              <a:rPr lang="en-US" sz="2400" b="1" kern="0" dirty="0" err="1">
                <a:solidFill>
                  <a:srgbClr val="FFFFFF"/>
                </a:solidFill>
              </a:rPr>
              <a:t>động</a:t>
            </a:r>
            <a:r>
              <a:rPr lang="en-US" sz="2400" b="1" kern="0" dirty="0">
                <a:solidFill>
                  <a:srgbClr val="FFFFFF"/>
                </a:solidFill>
              </a:rPr>
              <a:t> </a:t>
            </a:r>
            <a:r>
              <a:rPr lang="en-US" sz="2400" b="1" kern="0" dirty="0" err="1">
                <a:solidFill>
                  <a:srgbClr val="FFFFFF"/>
                </a:solidFill>
              </a:rPr>
              <a:t>vật</a:t>
            </a:r>
            <a:endParaRPr lang="en-US" sz="2400" b="1" kern="0" dirty="0">
              <a:solidFill>
                <a:srgbClr val="FFFFFF"/>
              </a:solidFill>
            </a:endParaRPr>
          </a:p>
        </p:txBody>
      </p:sp>
      <p:sp>
        <p:nvSpPr>
          <p:cNvPr id="62" name="Rounded Rectangle 61"/>
          <p:cNvSpPr/>
          <p:nvPr/>
        </p:nvSpPr>
        <p:spPr>
          <a:xfrm>
            <a:off x="2204461" y="915721"/>
            <a:ext cx="9449881" cy="1323440"/>
          </a:xfrm>
          <a:prstGeom prst="roundRect">
            <a:avLst/>
          </a:prstGeom>
          <a:noFill/>
          <a:ln w="25400" cap="flat" cmpd="sng" algn="ctr">
            <a:solidFill>
              <a:srgbClr val="FF0000"/>
            </a:solidFill>
            <a:prstDash val="sysDash"/>
          </a:ln>
          <a:effectLst/>
        </p:spPr>
        <p:txBody>
          <a:bodyPr rtlCol="0" anchor="ctr"/>
          <a:lstStyle/>
          <a:p>
            <a:pPr algn="ctr">
              <a:defRPr/>
            </a:pPr>
            <a:endParaRPr lang="en-US" kern="0">
              <a:solidFill>
                <a:srgbClr val="FFFFFF"/>
              </a:solidFill>
              <a:latin typeface="Arial"/>
            </a:endParaRPr>
          </a:p>
        </p:txBody>
      </p:sp>
      <p:sp>
        <p:nvSpPr>
          <p:cNvPr id="63" name="Rectangle 62"/>
          <p:cNvSpPr/>
          <p:nvPr/>
        </p:nvSpPr>
        <p:spPr>
          <a:xfrm>
            <a:off x="3958879" y="1116007"/>
            <a:ext cx="7695461" cy="892552"/>
          </a:xfrm>
          <a:prstGeom prst="rect">
            <a:avLst/>
          </a:prstGeom>
        </p:spPr>
        <p:txBody>
          <a:bodyPr wrap="square">
            <a:spAutoFit/>
          </a:bodyPr>
          <a:lstStyle/>
          <a:p>
            <a:pPr algn="just">
              <a:defRPr/>
            </a:pPr>
            <a:r>
              <a:rPr lang="en-US" sz="2600" b="1" kern="0" dirty="0">
                <a:solidFill>
                  <a:srgbClr val="000000"/>
                </a:solidFill>
                <a:sym typeface="Wingdings" panose="05000000000000000000" pitchFamily="2" charset="2"/>
              </a:rPr>
              <a:t> </a:t>
            </a:r>
            <a:r>
              <a:rPr lang="en-US" sz="2600" b="1" kern="0" dirty="0" err="1">
                <a:solidFill>
                  <a:srgbClr val="000000"/>
                </a:solidFill>
              </a:rPr>
              <a:t>Có</a:t>
            </a:r>
            <a:r>
              <a:rPr lang="en-US" sz="2600" b="1" kern="0" dirty="0">
                <a:solidFill>
                  <a:srgbClr val="000000"/>
                </a:solidFill>
              </a:rPr>
              <a:t> </a:t>
            </a:r>
            <a:r>
              <a:rPr lang="en-US" sz="2600" b="1" kern="0" dirty="0" err="1">
                <a:solidFill>
                  <a:srgbClr val="000000"/>
                </a:solidFill>
              </a:rPr>
              <a:t>thể</a:t>
            </a:r>
            <a:r>
              <a:rPr lang="en-US" sz="2600" b="1" kern="0" dirty="0">
                <a:solidFill>
                  <a:srgbClr val="000000"/>
                </a:solidFill>
              </a:rPr>
              <a:t> </a:t>
            </a:r>
            <a:r>
              <a:rPr lang="en-US" sz="2600" b="1" kern="0" dirty="0" err="1">
                <a:solidFill>
                  <a:srgbClr val="000000"/>
                </a:solidFill>
              </a:rPr>
              <a:t>thông</a:t>
            </a:r>
            <a:r>
              <a:rPr lang="en-US" sz="2600" b="1" kern="0" dirty="0">
                <a:solidFill>
                  <a:srgbClr val="000000"/>
                </a:solidFill>
              </a:rPr>
              <a:t> tin </a:t>
            </a:r>
            <a:r>
              <a:rPr lang="en-US" sz="2600" b="1" kern="0" dirty="0" err="1">
                <a:solidFill>
                  <a:srgbClr val="000000"/>
                </a:solidFill>
              </a:rPr>
              <a:t>với</a:t>
            </a:r>
            <a:r>
              <a:rPr lang="en-US" sz="2600" b="1" kern="0" dirty="0">
                <a:solidFill>
                  <a:srgbClr val="000000"/>
                </a:solidFill>
              </a:rPr>
              <a:t> </a:t>
            </a:r>
            <a:r>
              <a:rPr lang="en-US" sz="2600" b="1" kern="0" dirty="0" err="1">
                <a:solidFill>
                  <a:srgbClr val="000000"/>
                </a:solidFill>
              </a:rPr>
              <a:t>nhau</a:t>
            </a:r>
            <a:r>
              <a:rPr lang="en-US" sz="2600" b="1" kern="0" dirty="0">
                <a:solidFill>
                  <a:srgbClr val="000000"/>
                </a:solidFill>
              </a:rPr>
              <a:t> </a:t>
            </a:r>
            <a:r>
              <a:rPr lang="en-US" sz="2600" b="1" kern="0" dirty="0" err="1">
                <a:solidFill>
                  <a:srgbClr val="000000"/>
                </a:solidFill>
              </a:rPr>
              <a:t>thông</a:t>
            </a:r>
            <a:r>
              <a:rPr lang="en-US" sz="2600" b="1" kern="0" dirty="0">
                <a:solidFill>
                  <a:srgbClr val="000000"/>
                </a:solidFill>
              </a:rPr>
              <a:t> qua </a:t>
            </a:r>
            <a:r>
              <a:rPr lang="en-US" sz="2600" b="1" kern="0" dirty="0" err="1">
                <a:solidFill>
                  <a:srgbClr val="C00000"/>
                </a:solidFill>
              </a:rPr>
              <a:t>tiếp</a:t>
            </a:r>
            <a:r>
              <a:rPr lang="en-US" sz="2600" b="1" kern="0" dirty="0">
                <a:solidFill>
                  <a:srgbClr val="C00000"/>
                </a:solidFill>
              </a:rPr>
              <a:t> </a:t>
            </a:r>
            <a:r>
              <a:rPr lang="en-US" sz="2600" b="1" kern="0" dirty="0" err="1">
                <a:solidFill>
                  <a:srgbClr val="C00000"/>
                </a:solidFill>
              </a:rPr>
              <a:t>xúc</a:t>
            </a:r>
            <a:r>
              <a:rPr lang="en-US" sz="2600" b="1" kern="0" dirty="0">
                <a:solidFill>
                  <a:srgbClr val="C00000"/>
                </a:solidFill>
              </a:rPr>
              <a:t> </a:t>
            </a:r>
            <a:r>
              <a:rPr lang="en-US" sz="2600" b="1" kern="0" dirty="0" err="1">
                <a:solidFill>
                  <a:srgbClr val="C00000"/>
                </a:solidFill>
              </a:rPr>
              <a:t>trực</a:t>
            </a:r>
            <a:r>
              <a:rPr lang="en-US" sz="2600" b="1" kern="0" dirty="0">
                <a:solidFill>
                  <a:srgbClr val="C00000"/>
                </a:solidFill>
              </a:rPr>
              <a:t> </a:t>
            </a:r>
            <a:r>
              <a:rPr lang="en-US" sz="2600" b="1" kern="0" dirty="0" err="1">
                <a:solidFill>
                  <a:srgbClr val="C00000"/>
                </a:solidFill>
              </a:rPr>
              <a:t>tiếp</a:t>
            </a:r>
            <a:r>
              <a:rPr lang="en-US" sz="2600" b="1" kern="0" dirty="0">
                <a:solidFill>
                  <a:srgbClr val="C00000"/>
                </a:solidFill>
              </a:rPr>
              <a:t> </a:t>
            </a:r>
            <a:r>
              <a:rPr lang="en-US" sz="2600" b="1" kern="0" dirty="0" err="1">
                <a:solidFill>
                  <a:srgbClr val="000000"/>
                </a:solidFill>
              </a:rPr>
              <a:t>giữa</a:t>
            </a:r>
            <a:r>
              <a:rPr lang="en-US" sz="2600" b="1" kern="0" dirty="0">
                <a:solidFill>
                  <a:srgbClr val="000000"/>
                </a:solidFill>
              </a:rPr>
              <a:t> </a:t>
            </a:r>
            <a:r>
              <a:rPr lang="en-US" sz="2600" b="1" kern="0" dirty="0" err="1">
                <a:solidFill>
                  <a:srgbClr val="000000"/>
                </a:solidFill>
              </a:rPr>
              <a:t>các</a:t>
            </a:r>
            <a:r>
              <a:rPr lang="en-US" sz="2600" b="1" kern="0" dirty="0">
                <a:solidFill>
                  <a:srgbClr val="000000"/>
                </a:solidFill>
              </a:rPr>
              <a:t> </a:t>
            </a:r>
            <a:r>
              <a:rPr lang="en-US" sz="2600" b="1" kern="0" dirty="0" err="1">
                <a:solidFill>
                  <a:srgbClr val="000000"/>
                </a:solidFill>
              </a:rPr>
              <a:t>phân</a:t>
            </a:r>
            <a:r>
              <a:rPr lang="en-US" sz="2600" b="1" kern="0" dirty="0">
                <a:solidFill>
                  <a:srgbClr val="000000"/>
                </a:solidFill>
              </a:rPr>
              <a:t> </a:t>
            </a:r>
            <a:r>
              <a:rPr lang="en-US" sz="2600" b="1" kern="0" dirty="0" err="1">
                <a:solidFill>
                  <a:srgbClr val="000000"/>
                </a:solidFill>
              </a:rPr>
              <a:t>tử</a:t>
            </a:r>
            <a:r>
              <a:rPr lang="en-US" sz="2600" b="1" kern="0" dirty="0">
                <a:solidFill>
                  <a:srgbClr val="000000"/>
                </a:solidFill>
              </a:rPr>
              <a:t> </a:t>
            </a:r>
            <a:r>
              <a:rPr lang="en-US" sz="2600" b="1" kern="0" dirty="0" err="1">
                <a:solidFill>
                  <a:srgbClr val="000000"/>
                </a:solidFill>
              </a:rPr>
              <a:t>bề</a:t>
            </a:r>
            <a:r>
              <a:rPr lang="en-US" sz="2600" b="1" kern="0" dirty="0">
                <a:solidFill>
                  <a:srgbClr val="000000"/>
                </a:solidFill>
              </a:rPr>
              <a:t> </a:t>
            </a:r>
            <a:r>
              <a:rPr lang="en-US" sz="2600" b="1" kern="0" dirty="0" err="1">
                <a:solidFill>
                  <a:srgbClr val="000000"/>
                </a:solidFill>
              </a:rPr>
              <a:t>mặt</a:t>
            </a:r>
            <a:r>
              <a:rPr lang="en-US" sz="2600" b="1" kern="0" dirty="0">
                <a:solidFill>
                  <a:srgbClr val="000000"/>
                </a:solidFill>
              </a:rPr>
              <a:t> </a:t>
            </a:r>
            <a:r>
              <a:rPr lang="en-US" sz="2600" b="1" kern="0" dirty="0" err="1">
                <a:solidFill>
                  <a:srgbClr val="000000"/>
                </a:solidFill>
              </a:rPr>
              <a:t>tế</a:t>
            </a:r>
            <a:r>
              <a:rPr lang="en-US" sz="2600" b="1" kern="0" dirty="0">
                <a:solidFill>
                  <a:srgbClr val="000000"/>
                </a:solidFill>
              </a:rPr>
              <a:t> </a:t>
            </a:r>
            <a:r>
              <a:rPr lang="en-US" sz="2600" b="1" kern="0" dirty="0" err="1">
                <a:solidFill>
                  <a:srgbClr val="000000"/>
                </a:solidFill>
              </a:rPr>
              <a:t>bào</a:t>
            </a:r>
            <a:r>
              <a:rPr lang="en-US" sz="2600" b="1" kern="0" dirty="0">
                <a:solidFill>
                  <a:srgbClr val="000000"/>
                </a:solidFill>
              </a:rPr>
              <a:t> </a:t>
            </a:r>
            <a:r>
              <a:rPr lang="en-US" sz="2600" b="1" kern="0" dirty="0" err="1">
                <a:solidFill>
                  <a:srgbClr val="000000"/>
                </a:solidFill>
              </a:rPr>
              <a:t>liên</a:t>
            </a:r>
            <a:r>
              <a:rPr lang="en-US" sz="2600" b="1" kern="0" dirty="0">
                <a:solidFill>
                  <a:srgbClr val="000000"/>
                </a:solidFill>
              </a:rPr>
              <a:t> </a:t>
            </a:r>
            <a:r>
              <a:rPr lang="en-US" sz="2600" b="1" kern="0" dirty="0" err="1">
                <a:solidFill>
                  <a:srgbClr val="000000"/>
                </a:solidFill>
              </a:rPr>
              <a:t>kết</a:t>
            </a:r>
            <a:r>
              <a:rPr lang="en-US" sz="2600" b="1" kern="0" dirty="0">
                <a:solidFill>
                  <a:srgbClr val="000000"/>
                </a:solidFill>
              </a:rPr>
              <a:t> </a:t>
            </a:r>
            <a:r>
              <a:rPr lang="en-US" sz="2600" b="1" kern="0" err="1">
                <a:solidFill>
                  <a:srgbClr val="000000"/>
                </a:solidFill>
              </a:rPr>
              <a:t>với</a:t>
            </a:r>
            <a:r>
              <a:rPr lang="en-US" sz="2600" b="1" kern="0">
                <a:solidFill>
                  <a:srgbClr val="000000"/>
                </a:solidFill>
              </a:rPr>
              <a:t> màng.</a:t>
            </a:r>
            <a:endParaRPr lang="en-US" sz="2600" b="1" kern="0" dirty="0">
              <a:solidFill>
                <a:srgbClr val="000000"/>
              </a:solidFill>
            </a:endParaRPr>
          </a:p>
        </p:txBody>
      </p:sp>
      <p:pic>
        <p:nvPicPr>
          <p:cNvPr id="65" name="Picture 64"/>
          <p:cNvPicPr>
            <a:picLocks noChangeAspect="1"/>
          </p:cNvPicPr>
          <p:nvPr/>
        </p:nvPicPr>
        <p:blipFill rotWithShape="1">
          <a:blip r:embed="rId3"/>
          <a:srcRect l="17334" t="11327" r="6322"/>
          <a:stretch/>
        </p:blipFill>
        <p:spPr>
          <a:xfrm>
            <a:off x="3991918" y="3231500"/>
            <a:ext cx="5274389" cy="2950337"/>
          </a:xfrm>
          <a:prstGeom prst="rect">
            <a:avLst/>
          </a:prstGeom>
        </p:spPr>
      </p:pic>
      <p:sp>
        <p:nvSpPr>
          <p:cNvPr id="66" name="TextBox 65"/>
          <p:cNvSpPr txBox="1"/>
          <p:nvPr/>
        </p:nvSpPr>
        <p:spPr>
          <a:xfrm>
            <a:off x="3585572" y="3009030"/>
            <a:ext cx="2438400" cy="461665"/>
          </a:xfrm>
          <a:prstGeom prst="rect">
            <a:avLst/>
          </a:prstGeom>
          <a:noFill/>
        </p:spPr>
        <p:txBody>
          <a:bodyPr wrap="square" rtlCol="0">
            <a:spAutoFit/>
          </a:bodyPr>
          <a:lstStyle/>
          <a:p>
            <a:pPr algn="ctr"/>
            <a:r>
              <a:rPr lang="en-US" sz="2400" b="1" dirty="0" err="1">
                <a:solidFill>
                  <a:srgbClr val="0070C0"/>
                </a:solidFill>
              </a:rPr>
              <a:t>Kháng</a:t>
            </a:r>
            <a:r>
              <a:rPr lang="en-US" sz="2400" b="1" dirty="0">
                <a:solidFill>
                  <a:srgbClr val="0070C0"/>
                </a:solidFill>
              </a:rPr>
              <a:t> </a:t>
            </a:r>
            <a:r>
              <a:rPr lang="en-US" sz="2400" b="1" dirty="0" err="1">
                <a:solidFill>
                  <a:srgbClr val="0070C0"/>
                </a:solidFill>
              </a:rPr>
              <a:t>nguyên</a:t>
            </a:r>
            <a:endParaRPr lang="en-US" sz="2400" b="1" dirty="0">
              <a:solidFill>
                <a:srgbClr val="0070C0"/>
              </a:solidFill>
            </a:endParaRPr>
          </a:p>
        </p:txBody>
      </p:sp>
      <p:sp>
        <p:nvSpPr>
          <p:cNvPr id="67" name="TextBox 66"/>
          <p:cNvSpPr txBox="1"/>
          <p:nvPr/>
        </p:nvSpPr>
        <p:spPr>
          <a:xfrm>
            <a:off x="5703248" y="3009030"/>
            <a:ext cx="2438400" cy="461665"/>
          </a:xfrm>
          <a:prstGeom prst="rect">
            <a:avLst/>
          </a:prstGeom>
          <a:noFill/>
        </p:spPr>
        <p:txBody>
          <a:bodyPr wrap="square" rtlCol="0">
            <a:spAutoFit/>
          </a:bodyPr>
          <a:lstStyle/>
          <a:p>
            <a:pPr algn="ctr"/>
            <a:r>
              <a:rPr lang="en-US" sz="2400" b="1">
                <a:solidFill>
                  <a:srgbClr val="0070C0"/>
                </a:solidFill>
              </a:rPr>
              <a:t>Thụ thể</a:t>
            </a:r>
          </a:p>
        </p:txBody>
      </p:sp>
      <p:sp>
        <p:nvSpPr>
          <p:cNvPr id="68"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69" name="AutoShape 5"/>
          <p:cNvSpPr>
            <a:spLocks noChangeArrowheads="1"/>
          </p:cNvSpPr>
          <p:nvPr/>
        </p:nvSpPr>
        <p:spPr bwMode="gray">
          <a:xfrm>
            <a:off x="2158884" y="85742"/>
            <a:ext cx="7842365"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70" name="Group 69"/>
          <p:cNvGrpSpPr>
            <a:grpSpLocks/>
          </p:cNvGrpSpPr>
          <p:nvPr/>
        </p:nvGrpSpPr>
        <p:grpSpPr bwMode="auto">
          <a:xfrm>
            <a:off x="2079511" y="76195"/>
            <a:ext cx="586132" cy="567370"/>
            <a:chOff x="720" y="1488"/>
            <a:chExt cx="806" cy="808"/>
          </a:xfrm>
        </p:grpSpPr>
        <p:sp>
          <p:nvSpPr>
            <p:cNvPr id="71" name="Oval 70"/>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72" name="Picture 71" descr="drop"/>
            <p:cNvPicPr>
              <a:picLocks noChangeAspect="1" noChangeArrowheads="1"/>
            </p:cNvPicPr>
            <p:nvPr/>
          </p:nvPicPr>
          <p:blipFill>
            <a:blip r:embed="rId4" cstate="print"/>
            <a:srcRect/>
            <a:stretch>
              <a:fillRect/>
            </a:stretch>
          </p:blipFill>
          <p:spPr bwMode="gray">
            <a:xfrm>
              <a:off x="721" y="1488"/>
              <a:ext cx="800" cy="800"/>
            </a:xfrm>
            <a:prstGeom prst="rect">
              <a:avLst/>
            </a:prstGeom>
            <a:noFill/>
          </p:spPr>
        </p:pic>
      </p:grpSp>
      <p:sp>
        <p:nvSpPr>
          <p:cNvPr id="73"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latin typeface="Arial" panose="020B0604020202020204" pitchFamily="34" charset="0"/>
                <a:cs typeface="Arial" panose="020B0604020202020204" pitchFamily="34" charset="0"/>
              </a:rPr>
              <a:t>2</a:t>
            </a:r>
          </a:p>
        </p:txBody>
      </p:sp>
      <p:sp>
        <p:nvSpPr>
          <p:cNvPr id="74" name="Text Box 23"/>
          <p:cNvSpPr txBox="1">
            <a:spLocks noChangeArrowheads="1"/>
          </p:cNvSpPr>
          <p:nvPr/>
        </p:nvSpPr>
        <p:spPr bwMode="gray">
          <a:xfrm>
            <a:off x="2523457" y="140338"/>
            <a:ext cx="7649243"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latin typeface="Arial" panose="020B0604020202020204" pitchFamily="34" charset="0"/>
                <a:cs typeface="Arial" panose="020B0604020202020204" pitchFamily="34" charset="0"/>
              </a:rPr>
              <a:t> </a:t>
            </a:r>
            <a:r>
              <a:rPr lang="en-US" sz="2800" b="1">
                <a:solidFill>
                  <a:srgbClr val="FF0000"/>
                </a:solidFill>
                <a:latin typeface="Arial" panose="020B0604020202020204" pitchFamily="34" charset="0"/>
                <a:cs typeface="Arial" panose="020B0604020202020204" pitchFamily="34" charset="0"/>
              </a:rPr>
              <a:t>Các kiểu truyền thông tin giữa các tế bào</a:t>
            </a:r>
            <a:endParaRPr lang="vi-VN" sz="2400" b="1">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96410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500"/>
                                        <p:tgtEl>
                                          <p:spTgt spid="59"/>
                                        </p:tgtEl>
                                      </p:cBhvr>
                                    </p:animEffect>
                                  </p:childTnLst>
                                </p:cTn>
                              </p:par>
                              <p:par>
                                <p:cTn id="8" presetID="21" presetClass="entr" presetSubtype="1" fill="hold" nodeType="withEffect">
                                  <p:stCondLst>
                                    <p:cond delay="0"/>
                                  </p:stCondLst>
                                  <p:childTnLst>
                                    <p:set>
                                      <p:cBhvr>
                                        <p:cTn id="9" dur="1" fill="hold">
                                          <p:stCondLst>
                                            <p:cond delay="0"/>
                                          </p:stCondLst>
                                        </p:cTn>
                                        <p:tgtEl>
                                          <p:spTgt spid="65"/>
                                        </p:tgtEl>
                                        <p:attrNameLst>
                                          <p:attrName>style.visibility</p:attrName>
                                        </p:attrNameLst>
                                      </p:cBhvr>
                                      <p:to>
                                        <p:strVal val="visible"/>
                                      </p:to>
                                    </p:set>
                                    <p:animEffect transition="in" filter="wheel(1)">
                                      <p:cBhvr>
                                        <p:cTn id="10" dur="750"/>
                                        <p:tgtEl>
                                          <p:spTgt spid="65"/>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6"/>
                                        </p:tgtEl>
                                        <p:attrNameLst>
                                          <p:attrName>style.visibility</p:attrName>
                                        </p:attrNameLst>
                                      </p:cBhvr>
                                      <p:to>
                                        <p:strVal val="visible"/>
                                      </p:to>
                                    </p:set>
                                    <p:animEffect transition="in" filter="wheel(1)">
                                      <p:cBhvr>
                                        <p:cTn id="13" dur="750"/>
                                        <p:tgtEl>
                                          <p:spTgt spid="6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animEffect transition="in" filter="wheel(1)">
                                      <p:cBhvr>
                                        <p:cTn id="16" dur="750"/>
                                        <p:tgtEl>
                                          <p:spTgt spid="67"/>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3"/>
                                        </p:tgtEl>
                                        <p:attrNameLst>
                                          <p:attrName>style.visibility</p:attrName>
                                        </p:attrNameLst>
                                      </p:cBhvr>
                                      <p:to>
                                        <p:strVal val="visible"/>
                                      </p:to>
                                    </p:set>
                                    <p:animEffect transition="in" filter="barn(inVertical)">
                                      <p:cBhvr>
                                        <p:cTn id="29"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p:bldP spid="66" grpId="0"/>
      <p:bldP spid="6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74306"/>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18" name="TextBox 17">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dirty="0" err="1">
                <a:solidFill>
                  <a:srgbClr val="FF0000"/>
                </a:solidFill>
                <a:cs typeface="Arial" panose="020B0604020202020204" pitchFamily="34" charset="0"/>
              </a:rPr>
              <a:t>động</a:t>
            </a:r>
            <a:r>
              <a:rPr lang="en-US" sz="2000" b="1" dirty="0">
                <a:solidFill>
                  <a:srgbClr val="FF0000"/>
                </a:solidFill>
                <a:cs typeface="Arial" panose="020B0604020202020204" pitchFamily="34" charset="0"/>
              </a:rPr>
              <a:t> 2.1. </a:t>
            </a:r>
          </a:p>
          <a:p>
            <a:pPr algn="ctr"/>
            <a:r>
              <a:rPr lang="en-US" sz="2000" b="1" dirty="0" err="1">
                <a:cs typeface="Arial" panose="020B0604020202020204" pitchFamily="34" charset="0"/>
              </a:rPr>
              <a:t>Tìm</a:t>
            </a:r>
            <a:r>
              <a:rPr lang="en-US" sz="2000" b="1" dirty="0">
                <a:cs typeface="Arial" panose="020B0604020202020204" pitchFamily="34" charset="0"/>
              </a:rPr>
              <a:t> </a:t>
            </a:r>
            <a:r>
              <a:rPr lang="en-US" sz="2000" b="1" dirty="0" err="1">
                <a:cs typeface="Arial" panose="020B0604020202020204" pitchFamily="34" charset="0"/>
              </a:rPr>
              <a:t>hiểu</a:t>
            </a:r>
            <a:r>
              <a:rPr lang="en-US" sz="2000" b="1" dirty="0">
                <a:cs typeface="Arial" panose="020B0604020202020204" pitchFamily="34" charset="0"/>
              </a:rPr>
              <a:t> </a:t>
            </a:r>
            <a:r>
              <a:rPr lang="en-US" sz="2000" b="1" dirty="0" err="1">
                <a:cs typeface="Arial" panose="020B0604020202020204" pitchFamily="34" charset="0"/>
              </a:rPr>
              <a:t>về</a:t>
            </a:r>
            <a:r>
              <a:rPr lang="en-US" sz="2000" b="1" dirty="0">
                <a:cs typeface="Arial" panose="020B0604020202020204" pitchFamily="34" charset="0"/>
              </a:rPr>
              <a:t> </a:t>
            </a:r>
            <a:r>
              <a:rPr lang="en-US" sz="2000" b="1" dirty="0" err="1">
                <a:cs typeface="Arial" panose="020B0604020202020204" pitchFamily="34" charset="0"/>
              </a:rPr>
              <a:t>thông</a:t>
            </a:r>
            <a:r>
              <a:rPr lang="en-US" sz="2000" b="1" dirty="0">
                <a:cs typeface="Arial" panose="020B0604020202020204" pitchFamily="34" charset="0"/>
              </a:rPr>
              <a:t> tin </a:t>
            </a:r>
            <a:r>
              <a:rPr lang="en-US" sz="2000" b="1" dirty="0" err="1">
                <a:cs typeface="Arial" panose="020B0604020202020204" pitchFamily="34" charset="0"/>
              </a:rPr>
              <a:t>giữa</a:t>
            </a:r>
            <a:r>
              <a:rPr lang="en-US" sz="2000" b="1" dirty="0">
                <a:cs typeface="Arial" panose="020B0604020202020204" pitchFamily="34" charset="0"/>
              </a:rPr>
              <a:t> </a:t>
            </a:r>
            <a:r>
              <a:rPr lang="en-US" sz="2000" b="1" dirty="0" err="1">
                <a:cs typeface="Arial" panose="020B0604020202020204" pitchFamily="34" charset="0"/>
              </a:rPr>
              <a:t>các</a:t>
            </a:r>
            <a:r>
              <a:rPr lang="en-US" sz="2000" b="1" dirty="0">
                <a:cs typeface="Arial" panose="020B0604020202020204" pitchFamily="34" charset="0"/>
              </a:rPr>
              <a:t> </a:t>
            </a:r>
            <a:r>
              <a:rPr lang="en-US" sz="2000" b="1" dirty="0" err="1">
                <a:cs typeface="Arial" panose="020B0604020202020204" pitchFamily="34" charset="0"/>
              </a:rPr>
              <a:t>tế</a:t>
            </a:r>
            <a:r>
              <a:rPr lang="en-US" sz="2000" b="1" dirty="0">
                <a:cs typeface="Arial" panose="020B0604020202020204" pitchFamily="34" charset="0"/>
              </a:rPr>
              <a:t> </a:t>
            </a:r>
            <a:r>
              <a:rPr lang="en-US" sz="2000" b="1" dirty="0" err="1">
                <a:cs typeface="Arial" panose="020B0604020202020204" pitchFamily="34" charset="0"/>
              </a:rPr>
              <a:t>bào</a:t>
            </a:r>
            <a:endParaRPr lang="en-US" sz="2000" b="1" dirty="0">
              <a:cs typeface="Arial" panose="020B0604020202020204" pitchFamily="34" charset="0"/>
            </a:endParaRPr>
          </a:p>
        </p:txBody>
      </p:sp>
      <p:sp>
        <p:nvSpPr>
          <p:cNvPr id="15"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17" name="AutoShape 5"/>
          <p:cNvSpPr>
            <a:spLocks noChangeArrowheads="1"/>
          </p:cNvSpPr>
          <p:nvPr/>
        </p:nvSpPr>
        <p:spPr bwMode="gray">
          <a:xfrm>
            <a:off x="2158885" y="85742"/>
            <a:ext cx="6541770"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20" name="Group 19"/>
          <p:cNvGrpSpPr>
            <a:grpSpLocks/>
          </p:cNvGrpSpPr>
          <p:nvPr/>
        </p:nvGrpSpPr>
        <p:grpSpPr bwMode="auto">
          <a:xfrm>
            <a:off x="2079511" y="76195"/>
            <a:ext cx="586132" cy="567370"/>
            <a:chOff x="720" y="1488"/>
            <a:chExt cx="806" cy="808"/>
          </a:xfrm>
        </p:grpSpPr>
        <p:sp>
          <p:nvSpPr>
            <p:cNvPr id="30" name="Oval 29"/>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31" name="Picture 30"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32"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latin typeface="Arial" panose="020B0604020202020204" pitchFamily="34" charset="0"/>
                <a:cs typeface="Arial" panose="020B0604020202020204" pitchFamily="34" charset="0"/>
              </a:rPr>
              <a:t>2</a:t>
            </a:r>
          </a:p>
        </p:txBody>
      </p:sp>
      <p:sp>
        <p:nvSpPr>
          <p:cNvPr id="33" name="Text Box 23"/>
          <p:cNvSpPr txBox="1">
            <a:spLocks noChangeArrowheads="1"/>
          </p:cNvSpPr>
          <p:nvPr/>
        </p:nvSpPr>
        <p:spPr bwMode="gray">
          <a:xfrm>
            <a:off x="2523457" y="140338"/>
            <a:ext cx="649735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Các</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kiểu</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truyền</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thông</a:t>
            </a:r>
            <a:r>
              <a:rPr lang="en-US" sz="2800" b="1" dirty="0">
                <a:solidFill>
                  <a:srgbClr val="FF0000"/>
                </a:solidFill>
                <a:cs typeface="Arial" panose="020B0604020202020204" pitchFamily="34" charset="0"/>
              </a:rPr>
              <a:t> tin </a:t>
            </a:r>
            <a:r>
              <a:rPr lang="en-US" sz="2800" b="1" dirty="0" err="1">
                <a:solidFill>
                  <a:srgbClr val="FF0000"/>
                </a:solidFill>
                <a:cs typeface="Arial" panose="020B0604020202020204" pitchFamily="34" charset="0"/>
              </a:rPr>
              <a:t>giữa</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các</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tế</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bào</a:t>
            </a:r>
            <a:endParaRPr lang="vi-VN" sz="2800" b="1" dirty="0">
              <a:solidFill>
                <a:srgbClr val="FF0000"/>
              </a:solidFill>
              <a:cs typeface="Arial" panose="020B0604020202020204" pitchFamily="34" charset="0"/>
            </a:endParaRPr>
          </a:p>
        </p:txBody>
      </p:sp>
      <p:sp>
        <p:nvSpPr>
          <p:cNvPr id="34" name="TextBox 33"/>
          <p:cNvSpPr txBox="1"/>
          <p:nvPr/>
        </p:nvSpPr>
        <p:spPr>
          <a:xfrm>
            <a:off x="5017412" y="1826295"/>
            <a:ext cx="2253594" cy="461665"/>
          </a:xfrm>
          <a:prstGeom prst="rect">
            <a:avLst/>
          </a:prstGeom>
          <a:noFill/>
        </p:spPr>
        <p:txBody>
          <a:bodyPr wrap="square" rtlCol="0">
            <a:spAutoFit/>
          </a:bodyPr>
          <a:lstStyle/>
          <a:p>
            <a:pPr algn="ctr" fontAlgn="base">
              <a:spcBef>
                <a:spcPct val="0"/>
              </a:spcBef>
              <a:spcAft>
                <a:spcPct val="0"/>
              </a:spcAft>
            </a:pPr>
            <a:r>
              <a:rPr lang="en-US" sz="2400" b="1" dirty="0" err="1">
                <a:latin typeface="Calibri" panose="020F0502020204030204" pitchFamily="34" charset="0"/>
                <a:cs typeface="Calibri" panose="020F0502020204030204" pitchFamily="34" charset="0"/>
              </a:rPr>
              <a:t>Tế</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bào</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đích</a:t>
            </a:r>
            <a:endParaRPr lang="en-US" sz="2400" b="1" dirty="0">
              <a:latin typeface="Calibri" panose="020F0502020204030204" pitchFamily="34" charset="0"/>
              <a:cs typeface="Calibri" panose="020F0502020204030204" pitchFamily="34" charset="0"/>
            </a:endParaRPr>
          </a:p>
        </p:txBody>
      </p:sp>
      <p:pic>
        <p:nvPicPr>
          <p:cNvPr id="35" name="Picture 34"/>
          <p:cNvPicPr>
            <a:picLocks noChangeAspect="1"/>
          </p:cNvPicPr>
          <p:nvPr/>
        </p:nvPicPr>
        <p:blipFill rotWithShape="1">
          <a:blip r:embed="rId4">
            <a:extLst>
              <a:ext uri="{28A0092B-C50C-407E-A947-70E740481C1C}">
                <a14:useLocalDpi xmlns:a14="http://schemas.microsoft.com/office/drawing/2010/main" val="0"/>
              </a:ext>
            </a:extLst>
          </a:blip>
          <a:srcRect l="4642" t="6667" r="6704" b="11111"/>
          <a:stretch/>
        </p:blipFill>
        <p:spPr>
          <a:xfrm>
            <a:off x="2247879" y="2184284"/>
            <a:ext cx="4714949" cy="4057049"/>
          </a:xfrm>
          <a:prstGeom prst="rect">
            <a:avLst/>
          </a:prstGeom>
        </p:spPr>
      </p:pic>
      <p:sp>
        <p:nvSpPr>
          <p:cNvPr id="36" name="TextBox 35"/>
          <p:cNvSpPr txBox="1"/>
          <p:nvPr/>
        </p:nvSpPr>
        <p:spPr>
          <a:xfrm>
            <a:off x="2006220" y="3717582"/>
            <a:ext cx="1653674" cy="830997"/>
          </a:xfrm>
          <a:prstGeom prst="rect">
            <a:avLst/>
          </a:prstGeom>
          <a:noFill/>
        </p:spPr>
        <p:txBody>
          <a:bodyPr wrap="square" rtlCol="0">
            <a:spAutoFit/>
          </a:bodyPr>
          <a:lstStyle/>
          <a:p>
            <a:pPr algn="ctr" fontAlgn="base">
              <a:spcBef>
                <a:spcPct val="0"/>
              </a:spcBef>
              <a:spcAft>
                <a:spcPct val="0"/>
              </a:spcAft>
            </a:pPr>
            <a:r>
              <a:rPr lang="en-US" sz="2400" b="1" dirty="0" err="1">
                <a:latin typeface="Calibri" panose="020F0502020204030204" pitchFamily="34" charset="0"/>
                <a:cs typeface="Calibri" panose="020F0502020204030204" pitchFamily="34" charset="0"/>
              </a:rPr>
              <a:t>Tế</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bào</a:t>
            </a:r>
            <a:r>
              <a:rPr lang="en-US" sz="2400" b="1" dirty="0">
                <a:latin typeface="Calibri" panose="020F0502020204030204" pitchFamily="34" charset="0"/>
                <a:cs typeface="Calibri" panose="020F0502020204030204" pitchFamily="34" charset="0"/>
              </a:rPr>
              <a:t> </a:t>
            </a:r>
          </a:p>
          <a:p>
            <a:pPr algn="ctr" fontAlgn="base">
              <a:spcBef>
                <a:spcPct val="0"/>
              </a:spcBef>
              <a:spcAft>
                <a:spcPct val="0"/>
              </a:spcAft>
            </a:pPr>
            <a:r>
              <a:rPr lang="en-US" sz="2400" b="1" dirty="0" err="1">
                <a:latin typeface="Calibri" panose="020F0502020204030204" pitchFamily="34" charset="0"/>
                <a:cs typeface="Calibri" panose="020F0502020204030204" pitchFamily="34" charset="0"/>
              </a:rPr>
              <a:t>tiết</a:t>
            </a:r>
            <a:endParaRPr lang="en-US" sz="2400" b="1" dirty="0">
              <a:latin typeface="Calibri" panose="020F0502020204030204" pitchFamily="34" charset="0"/>
              <a:cs typeface="Calibri" panose="020F0502020204030204" pitchFamily="34" charset="0"/>
            </a:endParaRPr>
          </a:p>
        </p:txBody>
      </p:sp>
      <p:sp>
        <p:nvSpPr>
          <p:cNvPr id="37" name="TextBox 36"/>
          <p:cNvSpPr txBox="1"/>
          <p:nvPr/>
        </p:nvSpPr>
        <p:spPr>
          <a:xfrm>
            <a:off x="5722738" y="3981975"/>
            <a:ext cx="1126797" cy="461665"/>
          </a:xfrm>
          <a:prstGeom prst="rect">
            <a:avLst/>
          </a:prstGeom>
          <a:noFill/>
        </p:spPr>
        <p:txBody>
          <a:bodyPr wrap="square" rtlCol="0">
            <a:spAutoFit/>
          </a:bodyPr>
          <a:lstStyle/>
          <a:p>
            <a:pPr algn="ctr" fontAlgn="base">
              <a:spcBef>
                <a:spcPct val="0"/>
              </a:spcBef>
              <a:spcAft>
                <a:spcPct val="0"/>
              </a:spcAft>
            </a:pPr>
            <a:r>
              <a:rPr lang="en-US" sz="2400" b="1" dirty="0" err="1">
                <a:latin typeface="Calibri" panose="020F0502020204030204" pitchFamily="34" charset="0"/>
                <a:cs typeface="Calibri" panose="020F0502020204030204" pitchFamily="34" charset="0"/>
              </a:rPr>
              <a:t>Túi</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tiết</a:t>
            </a:r>
            <a:endParaRPr lang="en-US" sz="2400" b="1" dirty="0">
              <a:latin typeface="Calibri" panose="020F0502020204030204" pitchFamily="34" charset="0"/>
              <a:cs typeface="Calibri" panose="020F0502020204030204" pitchFamily="34" charset="0"/>
            </a:endParaRPr>
          </a:p>
        </p:txBody>
      </p:sp>
      <p:sp>
        <p:nvSpPr>
          <p:cNvPr id="38" name="TextBox 37"/>
          <p:cNvSpPr txBox="1"/>
          <p:nvPr/>
        </p:nvSpPr>
        <p:spPr>
          <a:xfrm>
            <a:off x="2622711" y="5877635"/>
            <a:ext cx="3012855" cy="461665"/>
          </a:xfrm>
          <a:prstGeom prst="rect">
            <a:avLst/>
          </a:prstGeom>
          <a:noFill/>
        </p:spPr>
        <p:txBody>
          <a:bodyPr wrap="square" rtlCol="0">
            <a:spAutoFit/>
          </a:bodyPr>
          <a:lstStyle/>
          <a:p>
            <a:pPr algn="ctr" fontAlgn="base">
              <a:spcBef>
                <a:spcPct val="0"/>
              </a:spcBef>
              <a:spcAft>
                <a:spcPct val="0"/>
              </a:spcAft>
            </a:pPr>
            <a:r>
              <a:rPr lang="en-US" sz="2400" b="1" dirty="0" err="1">
                <a:latin typeface="Calibri" panose="020F0502020204030204" pitchFamily="34" charset="0"/>
                <a:cs typeface="Calibri" panose="020F0502020204030204" pitchFamily="34" charset="0"/>
              </a:rPr>
              <a:t>Các</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phân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tử</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tín</a:t>
            </a:r>
            <a:r>
              <a:rPr lang="en-US" sz="2400" b="1" dirty="0">
                <a:latin typeface="Calibri" panose="020F0502020204030204" pitchFamily="34" charset="0"/>
                <a:cs typeface="Calibri" panose="020F0502020204030204" pitchFamily="34" charset="0"/>
              </a:rPr>
              <a:t> </a:t>
            </a:r>
            <a:r>
              <a:rPr lang="en-US" sz="2400" b="1" dirty="0" err="1">
                <a:latin typeface="Calibri" panose="020F0502020204030204" pitchFamily="34" charset="0"/>
                <a:cs typeface="Calibri" panose="020F0502020204030204" pitchFamily="34" charset="0"/>
              </a:rPr>
              <a:t>hiệu</a:t>
            </a:r>
            <a:endParaRPr lang="en-US" sz="2400" b="1" dirty="0">
              <a:latin typeface="Calibri" panose="020F0502020204030204" pitchFamily="34" charset="0"/>
              <a:cs typeface="Calibri" panose="020F0502020204030204" pitchFamily="34" charset="0"/>
            </a:endParaRPr>
          </a:p>
        </p:txBody>
      </p:sp>
      <p:sp>
        <p:nvSpPr>
          <p:cNvPr id="40" name="TextBox 39"/>
          <p:cNvSpPr txBox="1"/>
          <p:nvPr/>
        </p:nvSpPr>
        <p:spPr>
          <a:xfrm>
            <a:off x="3808951" y="6276318"/>
            <a:ext cx="4252330" cy="461665"/>
          </a:xfrm>
          <a:prstGeom prst="rect">
            <a:avLst/>
          </a:prstGeom>
          <a:noFill/>
          <a:ln>
            <a:solidFill>
              <a:schemeClr val="tx1"/>
            </a:solidFill>
          </a:ln>
        </p:spPr>
        <p:txBody>
          <a:bodyPr wrap="square" rtlCol="0">
            <a:spAutoFit/>
          </a:bodyPr>
          <a:lstStyle/>
          <a:p>
            <a:pPr algn="ctr" fontAlgn="base">
              <a:spcBef>
                <a:spcPct val="0"/>
              </a:spcBef>
              <a:spcAft>
                <a:spcPct val="0"/>
              </a:spcAft>
            </a:pPr>
            <a:r>
              <a:rPr lang="en-US" sz="2400" b="1">
                <a:solidFill>
                  <a:srgbClr val="FF0000"/>
                </a:solidFill>
              </a:rPr>
              <a:t>Hình 17.2 c</a:t>
            </a:r>
            <a:r>
              <a:rPr lang="en-US" sz="2400" b="1" dirty="0">
                <a:solidFill>
                  <a:srgbClr val="FF0000"/>
                </a:solidFill>
              </a:rPr>
              <a:t>. </a:t>
            </a:r>
            <a:r>
              <a:rPr lang="en-US" sz="2400" b="1" i="1" dirty="0" err="1">
                <a:solidFill>
                  <a:srgbClr val="FF0000"/>
                </a:solidFill>
              </a:rPr>
              <a:t>Truyền</a:t>
            </a:r>
            <a:r>
              <a:rPr lang="en-US" sz="2400" b="1" i="1" dirty="0">
                <a:solidFill>
                  <a:srgbClr val="FF0000"/>
                </a:solidFill>
              </a:rPr>
              <a:t> tin </a:t>
            </a:r>
            <a:r>
              <a:rPr lang="en-US" sz="2400" b="1" i="1" dirty="0" err="1">
                <a:solidFill>
                  <a:srgbClr val="FF0000"/>
                </a:solidFill>
              </a:rPr>
              <a:t>cục</a:t>
            </a:r>
            <a:r>
              <a:rPr lang="en-US" sz="2400" b="1" i="1" dirty="0">
                <a:solidFill>
                  <a:srgbClr val="FF0000"/>
                </a:solidFill>
              </a:rPr>
              <a:t> </a:t>
            </a:r>
            <a:r>
              <a:rPr lang="en-US" sz="2400" b="1" i="1" dirty="0" err="1">
                <a:solidFill>
                  <a:srgbClr val="FF0000"/>
                </a:solidFill>
              </a:rPr>
              <a:t>bộ</a:t>
            </a:r>
            <a:endParaRPr lang="en-US" sz="2400" b="1" i="1" dirty="0">
              <a:solidFill>
                <a:srgbClr val="FF0000"/>
              </a:solidFill>
            </a:endParaRPr>
          </a:p>
        </p:txBody>
      </p:sp>
      <p:sp>
        <p:nvSpPr>
          <p:cNvPr id="21" name="Rounded Rectangle 20">
            <a:extLst>
              <a:ext uri="{FF2B5EF4-FFF2-40B4-BE49-F238E27FC236}">
                <a16:creationId xmlns:a16="http://schemas.microsoft.com/office/drawing/2014/main" id="{1A7CBB12-C35A-0F46-B3B9-928A83F63F62}"/>
              </a:ext>
            </a:extLst>
          </p:cNvPr>
          <p:cNvSpPr/>
          <p:nvPr/>
        </p:nvSpPr>
        <p:spPr>
          <a:xfrm>
            <a:off x="2930504" y="648519"/>
            <a:ext cx="8762141" cy="1055608"/>
          </a:xfrm>
          <a:prstGeom prst="roundRect">
            <a:avLst/>
          </a:prstGeom>
          <a:solidFill>
            <a:srgbClr val="FFFD78"/>
          </a:solidFill>
          <a:ln w="25400" cap="flat" cmpd="sng" algn="ctr">
            <a:noFill/>
            <a:prstDash val="solid"/>
          </a:ln>
          <a:effectLst/>
        </p:spPr>
        <p:txBody>
          <a:bodyPr wrap="square">
            <a:spAutoFit/>
          </a:bodyPr>
          <a:lstStyle/>
          <a:p>
            <a:pPr algn="just">
              <a:spcBef>
                <a:spcPts val="200"/>
              </a:spcBef>
              <a:defRPr/>
            </a:pPr>
            <a:r>
              <a:rPr lang="en-US" sz="2800" b="1" kern="0" dirty="0" err="1">
                <a:ea typeface="Times New Roman"/>
                <a:cs typeface="Times New Roman"/>
              </a:rPr>
              <a:t>Tế</a:t>
            </a:r>
            <a:r>
              <a:rPr lang="en-US" sz="2800" b="1" kern="0" dirty="0">
                <a:ea typeface="Times New Roman"/>
                <a:cs typeface="Times New Roman"/>
              </a:rPr>
              <a:t> </a:t>
            </a:r>
            <a:r>
              <a:rPr lang="en-US" sz="2800" b="1" kern="0" dirty="0" err="1">
                <a:ea typeface="Times New Roman"/>
                <a:cs typeface="Times New Roman"/>
              </a:rPr>
              <a:t>bào</a:t>
            </a:r>
            <a:r>
              <a:rPr lang="en-US" sz="2800" b="1" kern="0" dirty="0">
                <a:ea typeface="Times New Roman"/>
                <a:cs typeface="Times New Roman"/>
              </a:rPr>
              <a:t> </a:t>
            </a:r>
            <a:r>
              <a:rPr lang="en-US" sz="2800" b="1" kern="0" dirty="0" err="1">
                <a:ea typeface="Times New Roman"/>
                <a:cs typeface="Times New Roman"/>
              </a:rPr>
              <a:t>truyền</a:t>
            </a:r>
            <a:r>
              <a:rPr lang="en-US" sz="2800" b="1" kern="0" dirty="0">
                <a:ea typeface="Times New Roman"/>
                <a:cs typeface="Times New Roman"/>
              </a:rPr>
              <a:t> tin </a:t>
            </a:r>
            <a:r>
              <a:rPr lang="en-US" sz="2800" b="1" kern="0" dirty="0" err="1">
                <a:ea typeface="Times New Roman"/>
                <a:cs typeface="Times New Roman"/>
              </a:rPr>
              <a:t>tiết</a:t>
            </a:r>
            <a:r>
              <a:rPr lang="en-US" sz="2800" b="1" kern="0" dirty="0">
                <a:ea typeface="Times New Roman"/>
                <a:cs typeface="Times New Roman"/>
              </a:rPr>
              <a:t> </a:t>
            </a:r>
            <a:r>
              <a:rPr lang="en-US" sz="2800" b="1" kern="0" dirty="0" err="1">
                <a:ea typeface="Times New Roman"/>
                <a:cs typeface="Times New Roman"/>
              </a:rPr>
              <a:t>phân</a:t>
            </a:r>
            <a:r>
              <a:rPr lang="en-US" sz="2800" b="1" kern="0" dirty="0">
                <a:ea typeface="Times New Roman"/>
                <a:cs typeface="Times New Roman"/>
              </a:rPr>
              <a:t> </a:t>
            </a:r>
            <a:r>
              <a:rPr lang="en-US" sz="2800" b="1" kern="0" dirty="0" err="1">
                <a:ea typeface="Times New Roman"/>
                <a:cs typeface="Times New Roman"/>
              </a:rPr>
              <a:t>tử</a:t>
            </a:r>
            <a:r>
              <a:rPr lang="en-US" sz="2800" b="1" kern="0" dirty="0">
                <a:ea typeface="Times New Roman"/>
                <a:cs typeface="Times New Roman"/>
              </a:rPr>
              <a:t> </a:t>
            </a:r>
            <a:r>
              <a:rPr lang="en-US" sz="2800" b="1" kern="0" dirty="0" err="1">
                <a:ea typeface="Times New Roman"/>
                <a:cs typeface="Times New Roman"/>
              </a:rPr>
              <a:t>truyền</a:t>
            </a:r>
            <a:r>
              <a:rPr lang="en-US" sz="2800" b="1" kern="0" dirty="0">
                <a:ea typeface="Times New Roman"/>
                <a:cs typeface="Times New Roman"/>
              </a:rPr>
              <a:t> </a:t>
            </a:r>
            <a:r>
              <a:rPr lang="en-US" sz="2800" b="1" kern="0">
                <a:ea typeface="Times New Roman"/>
                <a:cs typeface="Times New Roman"/>
              </a:rPr>
              <a:t>tin, </a:t>
            </a:r>
            <a:r>
              <a:rPr lang="en-US" sz="2800" b="1" kern="0" dirty="0" err="1">
                <a:solidFill>
                  <a:srgbClr val="C00000"/>
                </a:solidFill>
                <a:ea typeface="Times New Roman"/>
                <a:cs typeface="Times New Roman"/>
              </a:rPr>
              <a:t>các</a:t>
            </a:r>
            <a:r>
              <a:rPr lang="en-US" sz="2800" b="1" kern="0" dirty="0">
                <a:solidFill>
                  <a:srgbClr val="C00000"/>
                </a:solidFill>
                <a:ea typeface="Times New Roman"/>
                <a:cs typeface="Times New Roman"/>
              </a:rPr>
              <a:t> </a:t>
            </a:r>
            <a:r>
              <a:rPr lang="en-US" sz="2800" b="1" kern="0" dirty="0" err="1">
                <a:solidFill>
                  <a:srgbClr val="C00000"/>
                </a:solidFill>
                <a:ea typeface="Times New Roman"/>
                <a:cs typeface="Times New Roman"/>
              </a:rPr>
              <a:t>phân</a:t>
            </a:r>
            <a:r>
              <a:rPr lang="en-US" sz="2800" b="1" kern="0" dirty="0">
                <a:solidFill>
                  <a:srgbClr val="C00000"/>
                </a:solidFill>
                <a:ea typeface="Times New Roman"/>
                <a:cs typeface="Times New Roman"/>
              </a:rPr>
              <a:t> </a:t>
            </a:r>
            <a:r>
              <a:rPr lang="en-US" sz="2800" b="1" kern="0" dirty="0" err="1">
                <a:solidFill>
                  <a:srgbClr val="C00000"/>
                </a:solidFill>
                <a:ea typeface="Times New Roman"/>
                <a:cs typeface="Times New Roman"/>
              </a:rPr>
              <a:t>tử</a:t>
            </a:r>
            <a:r>
              <a:rPr lang="en-US" sz="2800" b="1" kern="0" dirty="0">
                <a:solidFill>
                  <a:srgbClr val="C00000"/>
                </a:solidFill>
                <a:ea typeface="Times New Roman"/>
                <a:cs typeface="Times New Roman"/>
              </a:rPr>
              <a:t> </a:t>
            </a:r>
            <a:r>
              <a:rPr lang="en-US" sz="2800" b="1" kern="0" dirty="0" err="1">
                <a:solidFill>
                  <a:srgbClr val="C00000"/>
                </a:solidFill>
                <a:ea typeface="Times New Roman"/>
                <a:cs typeface="Times New Roman"/>
              </a:rPr>
              <a:t>này</a:t>
            </a:r>
            <a:r>
              <a:rPr lang="en-US" sz="2800" b="1" kern="0" dirty="0">
                <a:solidFill>
                  <a:srgbClr val="C00000"/>
                </a:solidFill>
                <a:ea typeface="Times New Roman"/>
                <a:cs typeface="Times New Roman"/>
              </a:rPr>
              <a:t> di </a:t>
            </a:r>
            <a:r>
              <a:rPr lang="en-US" sz="2800" b="1" kern="0" dirty="0" err="1">
                <a:solidFill>
                  <a:srgbClr val="C00000"/>
                </a:solidFill>
                <a:ea typeface="Times New Roman"/>
                <a:cs typeface="Times New Roman"/>
              </a:rPr>
              <a:t>chuyển</a:t>
            </a:r>
            <a:r>
              <a:rPr lang="en-US" sz="2800" b="1" kern="0" dirty="0">
                <a:solidFill>
                  <a:srgbClr val="C00000"/>
                </a:solidFill>
                <a:ea typeface="Times New Roman"/>
                <a:cs typeface="Times New Roman"/>
              </a:rPr>
              <a:t> </a:t>
            </a:r>
            <a:r>
              <a:rPr lang="en-US" sz="2800" b="1" kern="0" dirty="0" err="1">
                <a:solidFill>
                  <a:srgbClr val="C00000"/>
                </a:solidFill>
                <a:ea typeface="Times New Roman"/>
                <a:cs typeface="Times New Roman"/>
              </a:rPr>
              <a:t>khoảng</a:t>
            </a:r>
            <a:r>
              <a:rPr lang="en-US" sz="2800" b="1" kern="0" dirty="0">
                <a:solidFill>
                  <a:srgbClr val="C00000"/>
                </a:solidFill>
                <a:ea typeface="Times New Roman"/>
                <a:cs typeface="Times New Roman"/>
              </a:rPr>
              <a:t> </a:t>
            </a:r>
            <a:r>
              <a:rPr lang="en-US" sz="2800" b="1" kern="0" err="1">
                <a:solidFill>
                  <a:srgbClr val="C00000"/>
                </a:solidFill>
                <a:ea typeface="Times New Roman"/>
                <a:cs typeface="Times New Roman"/>
              </a:rPr>
              <a:t>cách</a:t>
            </a:r>
            <a:r>
              <a:rPr lang="en-US" sz="2800" b="1" kern="0">
                <a:solidFill>
                  <a:srgbClr val="C00000"/>
                </a:solidFill>
                <a:ea typeface="Times New Roman"/>
                <a:cs typeface="Times New Roman"/>
              </a:rPr>
              <a:t> ngắn.</a:t>
            </a:r>
            <a:endParaRPr lang="en-US" sz="2800" b="1" kern="0" dirty="0">
              <a:solidFill>
                <a:srgbClr val="C00000"/>
              </a:solidFill>
              <a:ea typeface="Times New Roman"/>
              <a:cs typeface="Times New Roman"/>
            </a:endParaRPr>
          </a:p>
        </p:txBody>
      </p:sp>
      <p:pic>
        <p:nvPicPr>
          <p:cNvPr id="2" name="Picture 1"/>
          <p:cNvPicPr>
            <a:picLocks noChangeAspect="1"/>
          </p:cNvPicPr>
          <p:nvPr/>
        </p:nvPicPr>
        <p:blipFill>
          <a:blip r:embed="rId5"/>
          <a:stretch>
            <a:fillRect/>
          </a:stretch>
        </p:blipFill>
        <p:spPr>
          <a:xfrm>
            <a:off x="7249525" y="2162712"/>
            <a:ext cx="4181784" cy="4051957"/>
          </a:xfrm>
          <a:prstGeom prst="rect">
            <a:avLst/>
          </a:prstGeom>
        </p:spPr>
      </p:pic>
      <p:sp>
        <p:nvSpPr>
          <p:cNvPr id="22" name="TextBox 21"/>
          <p:cNvSpPr txBox="1"/>
          <p:nvPr/>
        </p:nvSpPr>
        <p:spPr>
          <a:xfrm>
            <a:off x="2829127" y="2212308"/>
            <a:ext cx="3677774" cy="461665"/>
          </a:xfrm>
          <a:prstGeom prst="rect">
            <a:avLst/>
          </a:prstGeom>
          <a:noFill/>
          <a:ln>
            <a:noFill/>
          </a:ln>
        </p:spPr>
        <p:txBody>
          <a:bodyPr wrap="square" rtlCol="0">
            <a:spAutoFit/>
          </a:bodyPr>
          <a:lstStyle/>
          <a:p>
            <a:pPr algn="ctr" fontAlgn="base">
              <a:spcBef>
                <a:spcPct val="0"/>
              </a:spcBef>
              <a:spcAft>
                <a:spcPct val="0"/>
              </a:spcAft>
            </a:pPr>
            <a:r>
              <a:rPr lang="en-US" sz="2400" b="1">
                <a:solidFill>
                  <a:srgbClr val="C00000"/>
                </a:solidFill>
              </a:rPr>
              <a:t>Hình 1</a:t>
            </a:r>
            <a:endParaRPr lang="en-US" sz="2400" b="1" i="1" dirty="0">
              <a:solidFill>
                <a:srgbClr val="C00000"/>
              </a:solidFill>
            </a:endParaRPr>
          </a:p>
        </p:txBody>
      </p:sp>
      <p:sp>
        <p:nvSpPr>
          <p:cNvPr id="23" name="TextBox 22"/>
          <p:cNvSpPr txBox="1"/>
          <p:nvPr/>
        </p:nvSpPr>
        <p:spPr>
          <a:xfrm>
            <a:off x="5899640" y="2184284"/>
            <a:ext cx="3677774" cy="461665"/>
          </a:xfrm>
          <a:prstGeom prst="rect">
            <a:avLst/>
          </a:prstGeom>
          <a:noFill/>
          <a:ln>
            <a:noFill/>
          </a:ln>
        </p:spPr>
        <p:txBody>
          <a:bodyPr wrap="square" rtlCol="0">
            <a:spAutoFit/>
          </a:bodyPr>
          <a:lstStyle/>
          <a:p>
            <a:pPr algn="ctr" fontAlgn="base">
              <a:spcBef>
                <a:spcPct val="0"/>
              </a:spcBef>
              <a:spcAft>
                <a:spcPct val="0"/>
              </a:spcAft>
            </a:pPr>
            <a:r>
              <a:rPr lang="en-US" sz="2400" b="1">
                <a:solidFill>
                  <a:srgbClr val="C00000"/>
                </a:solidFill>
              </a:rPr>
              <a:t>Hình 2</a:t>
            </a:r>
            <a:endParaRPr lang="en-US" sz="2400" b="1" i="1" dirty="0">
              <a:solidFill>
                <a:srgbClr val="C00000"/>
              </a:solidFill>
            </a:endParaRPr>
          </a:p>
        </p:txBody>
      </p:sp>
    </p:spTree>
    <p:extLst>
      <p:ext uri="{BB962C8B-B14F-4D97-AF65-F5344CB8AC3E}">
        <p14:creationId xmlns:p14="http://schemas.microsoft.com/office/powerpoint/2010/main" val="4273275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par>
                                <p:cTn id="8" presetID="6" presetClass="entr" presetSubtype="16"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circle(in)">
                                      <p:cBhvr>
                                        <p:cTn id="10" dur="750"/>
                                        <p:tgtEl>
                                          <p:spTgt spid="35"/>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750"/>
                                        <p:tgtEl>
                                          <p:spTgt spid="3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circle(in)">
                                      <p:cBhvr>
                                        <p:cTn id="16" dur="750"/>
                                        <p:tgtEl>
                                          <p:spTgt spid="37"/>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circle(in)">
                                      <p:cBhvr>
                                        <p:cTn id="19" dur="750"/>
                                        <p:tgtEl>
                                          <p:spTgt spid="3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circle(in)">
                                      <p:cBhvr>
                                        <p:cTn id="22" dur="750"/>
                                        <p:tgtEl>
                                          <p:spTgt spid="3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6" presetClass="entr" presetSubtype="16"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circle(in)">
                                      <p:cBhvr>
                                        <p:cTn id="31" dur="75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P spid="37" grpId="0"/>
      <p:bldP spid="38" grpId="0"/>
      <p:bldP spid="40" grpId="0" animBg="1"/>
      <p:bldP spid="21" grpId="0" animBg="1"/>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402015"/>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15" name="TextBox 14">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2.1.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thông tin giữa các tế bào</a:t>
            </a:r>
            <a:endParaRPr lang="en-US" sz="2000" b="1" dirty="0">
              <a:cs typeface="Arial" panose="020B0604020202020204" pitchFamily="34" charset="0"/>
            </a:endParaRPr>
          </a:p>
        </p:txBody>
      </p:sp>
      <p:sp>
        <p:nvSpPr>
          <p:cNvPr id="18"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19" name="AutoShape 5"/>
          <p:cNvSpPr>
            <a:spLocks noChangeArrowheads="1"/>
          </p:cNvSpPr>
          <p:nvPr/>
        </p:nvSpPr>
        <p:spPr bwMode="gray">
          <a:xfrm>
            <a:off x="2158884" y="85742"/>
            <a:ext cx="6735733"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21" name="Group 20"/>
          <p:cNvGrpSpPr>
            <a:grpSpLocks/>
          </p:cNvGrpSpPr>
          <p:nvPr/>
        </p:nvGrpSpPr>
        <p:grpSpPr bwMode="auto">
          <a:xfrm>
            <a:off x="2079511" y="76195"/>
            <a:ext cx="586132" cy="567370"/>
            <a:chOff x="720" y="1488"/>
            <a:chExt cx="806" cy="808"/>
          </a:xfrm>
        </p:grpSpPr>
        <p:sp>
          <p:nvSpPr>
            <p:cNvPr id="22" name="Oval 21"/>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23" name="Picture 22"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25" name="Text Box 10"/>
          <p:cNvSpPr txBox="1">
            <a:spLocks noChangeArrowheads="1"/>
          </p:cNvSpPr>
          <p:nvPr/>
        </p:nvSpPr>
        <p:spPr bwMode="gray">
          <a:xfrm>
            <a:off x="2138502" y="69291"/>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2</a:t>
            </a:r>
          </a:p>
        </p:txBody>
      </p:sp>
      <p:sp>
        <p:nvSpPr>
          <p:cNvPr id="26" name="Text Box 23"/>
          <p:cNvSpPr txBox="1">
            <a:spLocks noChangeArrowheads="1"/>
          </p:cNvSpPr>
          <p:nvPr/>
        </p:nvSpPr>
        <p:spPr bwMode="gray">
          <a:xfrm>
            <a:off x="2662007" y="122057"/>
            <a:ext cx="649735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cs typeface="Arial" panose="020B0604020202020204" pitchFamily="34" charset="0"/>
              </a:rPr>
              <a:t> </a:t>
            </a:r>
            <a:r>
              <a:rPr lang="en-US" sz="2800" b="1">
                <a:solidFill>
                  <a:srgbClr val="FF0000"/>
                </a:solidFill>
                <a:cs typeface="Arial" panose="020B0604020202020204" pitchFamily="34" charset="0"/>
              </a:rPr>
              <a:t>Các kiểu truyền thông tin giữa các tế bào</a:t>
            </a:r>
            <a:endParaRPr lang="vi-VN" sz="2800" b="1">
              <a:solidFill>
                <a:srgbClr val="FF0000"/>
              </a:solidFill>
              <a:cs typeface="Arial" panose="020B0604020202020204" pitchFamily="34" charset="0"/>
            </a:endParaRPr>
          </a:p>
        </p:txBody>
      </p:sp>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4421" y="915721"/>
            <a:ext cx="4038600" cy="4957563"/>
          </a:xfrm>
          <a:prstGeom prst="rect">
            <a:avLst/>
          </a:prstGeom>
        </p:spPr>
      </p:pic>
      <p:sp>
        <p:nvSpPr>
          <p:cNvPr id="29" name="TextBox 28"/>
          <p:cNvSpPr txBox="1"/>
          <p:nvPr/>
        </p:nvSpPr>
        <p:spPr>
          <a:xfrm>
            <a:off x="3270952" y="851848"/>
            <a:ext cx="2264653" cy="461665"/>
          </a:xfrm>
          <a:prstGeom prst="rect">
            <a:avLst/>
          </a:prstGeom>
          <a:noFill/>
        </p:spPr>
        <p:txBody>
          <a:bodyPr wrap="square" rtlCol="0">
            <a:spAutoFit/>
          </a:bodyPr>
          <a:lstStyle/>
          <a:p>
            <a:pPr algn="ctr" fontAlgn="base">
              <a:spcBef>
                <a:spcPct val="0"/>
              </a:spcBef>
              <a:spcAft>
                <a:spcPct val="0"/>
              </a:spcAft>
            </a:pPr>
            <a:r>
              <a:rPr lang="en-US" sz="2400" b="1" dirty="0" err="1"/>
              <a:t>Tế</a:t>
            </a:r>
            <a:r>
              <a:rPr lang="en-US" sz="2400" b="1" dirty="0"/>
              <a:t> </a:t>
            </a:r>
            <a:r>
              <a:rPr lang="en-US" sz="2400" b="1" dirty="0" err="1"/>
              <a:t>bào</a:t>
            </a:r>
            <a:r>
              <a:rPr lang="en-US" sz="2400" b="1" dirty="0"/>
              <a:t> </a:t>
            </a:r>
            <a:r>
              <a:rPr lang="en-US" sz="2400" b="1" dirty="0" err="1"/>
              <a:t>nội</a:t>
            </a:r>
            <a:r>
              <a:rPr lang="en-US" sz="2400" b="1" dirty="0"/>
              <a:t> </a:t>
            </a:r>
            <a:r>
              <a:rPr lang="en-US" sz="2400" b="1" dirty="0" err="1"/>
              <a:t>tiết</a:t>
            </a:r>
            <a:endParaRPr lang="en-US" sz="2400" b="1" dirty="0"/>
          </a:p>
        </p:txBody>
      </p:sp>
      <p:sp>
        <p:nvSpPr>
          <p:cNvPr id="30" name="TextBox 29"/>
          <p:cNvSpPr txBox="1"/>
          <p:nvPr/>
        </p:nvSpPr>
        <p:spPr>
          <a:xfrm>
            <a:off x="4092771" y="4170969"/>
            <a:ext cx="1138796" cy="830997"/>
          </a:xfrm>
          <a:prstGeom prst="rect">
            <a:avLst/>
          </a:prstGeom>
          <a:noFill/>
        </p:spPr>
        <p:txBody>
          <a:bodyPr wrap="square" rtlCol="0">
            <a:spAutoFit/>
          </a:bodyPr>
          <a:lstStyle/>
          <a:p>
            <a:pPr algn="ctr" fontAlgn="base">
              <a:spcBef>
                <a:spcPct val="0"/>
              </a:spcBef>
              <a:spcAft>
                <a:spcPct val="0"/>
              </a:spcAft>
            </a:pPr>
            <a:r>
              <a:rPr lang="en-US" sz="2400" b="1" dirty="0" err="1"/>
              <a:t>Tế</a:t>
            </a:r>
            <a:r>
              <a:rPr lang="en-US" sz="2400" b="1" dirty="0"/>
              <a:t> </a:t>
            </a:r>
            <a:r>
              <a:rPr lang="en-US" sz="2400" b="1" dirty="0" err="1"/>
              <a:t>bào</a:t>
            </a:r>
            <a:r>
              <a:rPr lang="en-US" sz="2400" b="1" dirty="0"/>
              <a:t> </a:t>
            </a:r>
            <a:r>
              <a:rPr lang="en-US" sz="2400" b="1" dirty="0" err="1"/>
              <a:t>đích</a:t>
            </a:r>
            <a:endParaRPr lang="en-US" sz="2400" b="1" dirty="0"/>
          </a:p>
        </p:txBody>
      </p:sp>
      <p:sp>
        <p:nvSpPr>
          <p:cNvPr id="31" name="TextBox 30"/>
          <p:cNvSpPr txBox="1"/>
          <p:nvPr/>
        </p:nvSpPr>
        <p:spPr>
          <a:xfrm>
            <a:off x="5582621" y="869730"/>
            <a:ext cx="1339651" cy="830997"/>
          </a:xfrm>
          <a:prstGeom prst="rect">
            <a:avLst/>
          </a:prstGeom>
          <a:noFill/>
        </p:spPr>
        <p:txBody>
          <a:bodyPr wrap="square" rtlCol="0">
            <a:spAutoFit/>
          </a:bodyPr>
          <a:lstStyle/>
          <a:p>
            <a:pPr algn="ctr" fontAlgn="base">
              <a:spcBef>
                <a:spcPct val="0"/>
              </a:spcBef>
              <a:spcAft>
                <a:spcPct val="0"/>
              </a:spcAft>
            </a:pPr>
            <a:r>
              <a:rPr lang="en-US" sz="2400" b="1" dirty="0" err="1"/>
              <a:t>Mạch</a:t>
            </a:r>
            <a:r>
              <a:rPr lang="en-US" sz="2400" b="1" dirty="0"/>
              <a:t> </a:t>
            </a:r>
            <a:r>
              <a:rPr lang="en-US" sz="2400" b="1" dirty="0" err="1"/>
              <a:t>máu</a:t>
            </a:r>
            <a:endParaRPr lang="en-US" sz="2400" b="1" dirty="0"/>
          </a:p>
        </p:txBody>
      </p:sp>
      <p:sp>
        <p:nvSpPr>
          <p:cNvPr id="32" name="TextBox 31"/>
          <p:cNvSpPr txBox="1"/>
          <p:nvPr/>
        </p:nvSpPr>
        <p:spPr>
          <a:xfrm>
            <a:off x="4847505" y="2852158"/>
            <a:ext cx="2366198" cy="1107996"/>
          </a:xfrm>
          <a:prstGeom prst="rect">
            <a:avLst/>
          </a:prstGeom>
          <a:noFill/>
        </p:spPr>
        <p:txBody>
          <a:bodyPr wrap="square" rtlCol="0">
            <a:spAutoFit/>
          </a:bodyPr>
          <a:lstStyle/>
          <a:p>
            <a:pPr algn="ctr" fontAlgn="base">
              <a:spcBef>
                <a:spcPct val="0"/>
              </a:spcBef>
              <a:spcAft>
                <a:spcPct val="0"/>
              </a:spcAft>
            </a:pPr>
            <a:r>
              <a:rPr lang="en-US" sz="2200" b="1" dirty="0"/>
              <a:t>Hormone di </a:t>
            </a:r>
            <a:r>
              <a:rPr lang="en-US" sz="2200" b="1" dirty="0" err="1"/>
              <a:t>chuyển</a:t>
            </a:r>
            <a:r>
              <a:rPr lang="en-US" sz="2200" b="1" dirty="0"/>
              <a:t> </a:t>
            </a:r>
            <a:r>
              <a:rPr lang="en-US" sz="2200" b="1" dirty="0" err="1"/>
              <a:t>trong</a:t>
            </a:r>
            <a:r>
              <a:rPr lang="en-US" sz="2200" b="1" dirty="0"/>
              <a:t> </a:t>
            </a:r>
            <a:r>
              <a:rPr lang="en-US" sz="2200" b="1" dirty="0" err="1"/>
              <a:t>mạch</a:t>
            </a:r>
            <a:r>
              <a:rPr lang="en-US" sz="2200" b="1" dirty="0"/>
              <a:t> </a:t>
            </a:r>
            <a:r>
              <a:rPr lang="en-US" sz="2200" b="1" dirty="0" err="1"/>
              <a:t>máu</a:t>
            </a:r>
            <a:endParaRPr lang="en-US" sz="2200" b="1" dirty="0"/>
          </a:p>
        </p:txBody>
      </p:sp>
      <p:sp>
        <p:nvSpPr>
          <p:cNvPr id="33" name="TextBox 32"/>
          <p:cNvSpPr txBox="1"/>
          <p:nvPr/>
        </p:nvSpPr>
        <p:spPr>
          <a:xfrm>
            <a:off x="2535839" y="6078110"/>
            <a:ext cx="5935764" cy="461665"/>
          </a:xfrm>
          <a:prstGeom prst="rect">
            <a:avLst/>
          </a:prstGeom>
          <a:noFill/>
          <a:ln>
            <a:solidFill>
              <a:schemeClr val="tx1"/>
            </a:solidFill>
          </a:ln>
        </p:spPr>
        <p:txBody>
          <a:bodyPr wrap="square" rtlCol="0">
            <a:spAutoFit/>
          </a:bodyPr>
          <a:lstStyle/>
          <a:p>
            <a:pPr algn="ctr" fontAlgn="base">
              <a:spcBef>
                <a:spcPct val="0"/>
              </a:spcBef>
              <a:spcAft>
                <a:spcPct val="0"/>
              </a:spcAft>
            </a:pPr>
            <a:r>
              <a:rPr lang="en-US" sz="2400" b="1">
                <a:solidFill>
                  <a:srgbClr val="002060"/>
                </a:solidFill>
              </a:rPr>
              <a:t>Hình 17.2 d</a:t>
            </a:r>
            <a:r>
              <a:rPr lang="en-US" sz="2400" b="1" dirty="0">
                <a:solidFill>
                  <a:srgbClr val="002060"/>
                </a:solidFill>
              </a:rPr>
              <a:t>. </a:t>
            </a:r>
            <a:r>
              <a:rPr lang="en-US" sz="2400" b="1" i="1" dirty="0" err="1">
                <a:solidFill>
                  <a:srgbClr val="002060"/>
                </a:solidFill>
              </a:rPr>
              <a:t>Truyền</a:t>
            </a:r>
            <a:r>
              <a:rPr lang="en-US" sz="2400" b="1" i="1" dirty="0">
                <a:solidFill>
                  <a:srgbClr val="002060"/>
                </a:solidFill>
              </a:rPr>
              <a:t> tin qua </a:t>
            </a:r>
            <a:r>
              <a:rPr lang="en-US" sz="2400" b="1" i="1" dirty="0" err="1">
                <a:solidFill>
                  <a:srgbClr val="002060"/>
                </a:solidFill>
              </a:rPr>
              <a:t>khoảng</a:t>
            </a:r>
            <a:r>
              <a:rPr lang="en-US" sz="2400" b="1" i="1" dirty="0">
                <a:solidFill>
                  <a:srgbClr val="002060"/>
                </a:solidFill>
              </a:rPr>
              <a:t> </a:t>
            </a:r>
            <a:r>
              <a:rPr lang="en-US" sz="2400" b="1" i="1" dirty="0" err="1">
                <a:solidFill>
                  <a:srgbClr val="002060"/>
                </a:solidFill>
              </a:rPr>
              <a:t>cách</a:t>
            </a:r>
            <a:r>
              <a:rPr lang="en-US" sz="2400" b="1" i="1" dirty="0">
                <a:solidFill>
                  <a:srgbClr val="002060"/>
                </a:solidFill>
              </a:rPr>
              <a:t> </a:t>
            </a:r>
            <a:r>
              <a:rPr lang="en-US" sz="2400" b="1" i="1" dirty="0" err="1">
                <a:solidFill>
                  <a:srgbClr val="002060"/>
                </a:solidFill>
              </a:rPr>
              <a:t>xa</a:t>
            </a:r>
            <a:endParaRPr lang="en-US" sz="2400" b="1" i="1" dirty="0">
              <a:solidFill>
                <a:srgbClr val="002060"/>
              </a:solidFill>
            </a:endParaRPr>
          </a:p>
        </p:txBody>
      </p:sp>
      <p:sp>
        <p:nvSpPr>
          <p:cNvPr id="34" name="Rounded Rectangle 33"/>
          <p:cNvSpPr/>
          <p:nvPr/>
        </p:nvSpPr>
        <p:spPr>
          <a:xfrm>
            <a:off x="7665395" y="1880973"/>
            <a:ext cx="4250987" cy="1714654"/>
          </a:xfrm>
          <a:prstGeom prst="roundRect">
            <a:avLst/>
          </a:prstGeom>
          <a:solidFill>
            <a:srgbClr val="FFFD78"/>
          </a:solidFill>
          <a:ln w="25400" cap="flat" cmpd="sng" algn="ctr">
            <a:noFill/>
            <a:prstDash val="solid"/>
          </a:ln>
          <a:effectLst/>
        </p:spPr>
        <p:txBody>
          <a:bodyPr wrap="square">
            <a:spAutoFit/>
          </a:bodyPr>
          <a:lstStyle/>
          <a:p>
            <a:pPr algn="just">
              <a:lnSpc>
                <a:spcPct val="115000"/>
              </a:lnSpc>
              <a:spcBef>
                <a:spcPts val="200"/>
              </a:spcBef>
              <a:defRPr/>
            </a:pPr>
            <a:r>
              <a:rPr lang="en-US" sz="2800" b="1" kern="0" dirty="0" err="1">
                <a:solidFill>
                  <a:srgbClr val="000000"/>
                </a:solidFill>
                <a:ea typeface="Times New Roman"/>
                <a:cs typeface="Times New Roman"/>
              </a:rPr>
              <a:t>Tế</a:t>
            </a:r>
            <a:r>
              <a:rPr lang="en-US" sz="2800" b="1" kern="0" dirty="0">
                <a:solidFill>
                  <a:srgbClr val="000000"/>
                </a:solidFill>
                <a:ea typeface="Times New Roman"/>
                <a:cs typeface="Times New Roman"/>
              </a:rPr>
              <a:t> </a:t>
            </a:r>
            <a:r>
              <a:rPr lang="en-US" sz="2800" b="1" kern="0" dirty="0" err="1">
                <a:solidFill>
                  <a:srgbClr val="000000"/>
                </a:solidFill>
                <a:ea typeface="Times New Roman"/>
                <a:cs typeface="Times New Roman"/>
              </a:rPr>
              <a:t>bào</a:t>
            </a:r>
            <a:r>
              <a:rPr lang="en-US" sz="2800" b="1" kern="0" dirty="0">
                <a:solidFill>
                  <a:srgbClr val="000000"/>
                </a:solidFill>
                <a:ea typeface="Times New Roman"/>
                <a:cs typeface="Times New Roman"/>
              </a:rPr>
              <a:t> </a:t>
            </a:r>
            <a:r>
              <a:rPr lang="en-US" sz="2800" b="1" kern="0" dirty="0" err="1">
                <a:solidFill>
                  <a:srgbClr val="000000"/>
                </a:solidFill>
                <a:ea typeface="Times New Roman"/>
                <a:cs typeface="Times New Roman"/>
              </a:rPr>
              <a:t>động</a:t>
            </a:r>
            <a:r>
              <a:rPr lang="en-US" sz="2800" b="1" kern="0" dirty="0">
                <a:solidFill>
                  <a:srgbClr val="000000"/>
                </a:solidFill>
                <a:ea typeface="Times New Roman"/>
                <a:cs typeface="Times New Roman"/>
              </a:rPr>
              <a:t> </a:t>
            </a:r>
            <a:r>
              <a:rPr lang="en-US" sz="2800" b="1" kern="0" dirty="0" err="1">
                <a:solidFill>
                  <a:srgbClr val="000000"/>
                </a:solidFill>
                <a:ea typeface="Times New Roman"/>
                <a:cs typeface="Times New Roman"/>
              </a:rPr>
              <a:t>vật</a:t>
            </a:r>
            <a:r>
              <a:rPr lang="en-US" sz="2800" b="1" kern="0" dirty="0">
                <a:solidFill>
                  <a:srgbClr val="000000"/>
                </a:solidFill>
                <a:ea typeface="Times New Roman"/>
                <a:cs typeface="Times New Roman"/>
              </a:rPr>
              <a:t>, </a:t>
            </a:r>
            <a:r>
              <a:rPr lang="en-US" sz="2800" b="1" kern="0" dirty="0" err="1">
                <a:solidFill>
                  <a:srgbClr val="000000"/>
                </a:solidFill>
                <a:ea typeface="Times New Roman"/>
                <a:cs typeface="Times New Roman"/>
              </a:rPr>
              <a:t>thực</a:t>
            </a:r>
            <a:r>
              <a:rPr lang="en-US" sz="2800" b="1" kern="0" dirty="0">
                <a:solidFill>
                  <a:srgbClr val="000000"/>
                </a:solidFill>
                <a:ea typeface="Times New Roman"/>
                <a:cs typeface="Times New Roman"/>
              </a:rPr>
              <a:t> </a:t>
            </a:r>
            <a:r>
              <a:rPr lang="en-US" sz="2800" b="1" kern="0" dirty="0" err="1">
                <a:solidFill>
                  <a:srgbClr val="000000"/>
                </a:solidFill>
                <a:ea typeface="Times New Roman"/>
                <a:cs typeface="Times New Roman"/>
              </a:rPr>
              <a:t>vật</a:t>
            </a:r>
            <a:r>
              <a:rPr lang="en-US" sz="2800" b="1" kern="0" dirty="0">
                <a:solidFill>
                  <a:srgbClr val="000000"/>
                </a:solidFill>
                <a:ea typeface="Times New Roman"/>
                <a:cs typeface="Times New Roman"/>
              </a:rPr>
              <a:t>: </a:t>
            </a:r>
            <a:r>
              <a:rPr lang="en-US" sz="2800" b="1" kern="0" dirty="0" err="1">
                <a:solidFill>
                  <a:srgbClr val="000000"/>
                </a:solidFill>
                <a:ea typeface="Times New Roman"/>
                <a:cs typeface="Times New Roman"/>
              </a:rPr>
              <a:t>dùng</a:t>
            </a:r>
            <a:r>
              <a:rPr lang="en-US" sz="2800" b="1" kern="0" dirty="0">
                <a:solidFill>
                  <a:srgbClr val="000000"/>
                </a:solidFill>
                <a:ea typeface="Times New Roman"/>
                <a:cs typeface="Times New Roman"/>
              </a:rPr>
              <a:t> </a:t>
            </a:r>
            <a:r>
              <a:rPr lang="en-US" sz="2800" b="1" kern="0" dirty="0">
                <a:solidFill>
                  <a:srgbClr val="C00000"/>
                </a:solidFill>
                <a:ea typeface="Times New Roman"/>
                <a:cs typeface="Times New Roman"/>
              </a:rPr>
              <a:t>hormone</a:t>
            </a:r>
            <a:r>
              <a:rPr lang="en-US" sz="2800" b="1" kern="0" dirty="0">
                <a:solidFill>
                  <a:srgbClr val="000000"/>
                </a:solidFill>
                <a:ea typeface="Times New Roman"/>
                <a:cs typeface="Times New Roman"/>
              </a:rPr>
              <a:t> </a:t>
            </a:r>
            <a:r>
              <a:rPr lang="en-US" sz="2800" b="1" kern="0" dirty="0" err="1">
                <a:solidFill>
                  <a:srgbClr val="000000"/>
                </a:solidFill>
                <a:ea typeface="Times New Roman"/>
                <a:cs typeface="Times New Roman"/>
              </a:rPr>
              <a:t>để</a:t>
            </a:r>
            <a:r>
              <a:rPr lang="en-US" sz="2800" b="1" kern="0" dirty="0">
                <a:solidFill>
                  <a:srgbClr val="000000"/>
                </a:solidFill>
                <a:ea typeface="Times New Roman"/>
                <a:cs typeface="Times New Roman"/>
              </a:rPr>
              <a:t> </a:t>
            </a:r>
            <a:r>
              <a:rPr lang="en-US" sz="2800" b="1" kern="0" dirty="0" err="1">
                <a:solidFill>
                  <a:srgbClr val="000000"/>
                </a:solidFill>
                <a:ea typeface="Times New Roman"/>
                <a:cs typeface="Times New Roman"/>
              </a:rPr>
              <a:t>truyền</a:t>
            </a:r>
            <a:r>
              <a:rPr lang="en-US" sz="2800" b="1" kern="0" dirty="0">
                <a:solidFill>
                  <a:srgbClr val="000000"/>
                </a:solidFill>
                <a:ea typeface="Times New Roman"/>
                <a:cs typeface="Times New Roman"/>
              </a:rPr>
              <a:t> tin </a:t>
            </a:r>
            <a:r>
              <a:rPr lang="en-US" sz="2800" b="1" kern="0" dirty="0" err="1">
                <a:solidFill>
                  <a:srgbClr val="000000"/>
                </a:solidFill>
                <a:ea typeface="Times New Roman"/>
                <a:cs typeface="Times New Roman"/>
              </a:rPr>
              <a:t>khoảng</a:t>
            </a:r>
            <a:r>
              <a:rPr lang="en-US" sz="2800" b="1" kern="0" dirty="0">
                <a:solidFill>
                  <a:srgbClr val="000000"/>
                </a:solidFill>
                <a:ea typeface="Times New Roman"/>
                <a:cs typeface="Times New Roman"/>
              </a:rPr>
              <a:t> </a:t>
            </a:r>
            <a:r>
              <a:rPr lang="en-US" sz="2800" b="1" kern="0" err="1">
                <a:solidFill>
                  <a:srgbClr val="000000"/>
                </a:solidFill>
                <a:ea typeface="Times New Roman"/>
                <a:cs typeface="Times New Roman"/>
              </a:rPr>
              <a:t>cách</a:t>
            </a:r>
            <a:r>
              <a:rPr lang="en-US" sz="2800" b="1" kern="0">
                <a:solidFill>
                  <a:srgbClr val="000000"/>
                </a:solidFill>
                <a:ea typeface="Times New Roman"/>
                <a:cs typeface="Times New Roman"/>
              </a:rPr>
              <a:t> xa.</a:t>
            </a:r>
            <a:endParaRPr lang="en-US" sz="2800" b="1" kern="0" dirty="0">
              <a:solidFill>
                <a:srgbClr val="000000"/>
              </a:solidFill>
              <a:ea typeface="Times New Roman"/>
              <a:cs typeface="Times New Roman"/>
            </a:endParaRPr>
          </a:p>
        </p:txBody>
      </p:sp>
    </p:spTree>
    <p:extLst>
      <p:ext uri="{BB962C8B-B14F-4D97-AF65-F5344CB8AC3E}">
        <p14:creationId xmlns:p14="http://schemas.microsoft.com/office/powerpoint/2010/main" val="3416293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randombar(horizontal)">
                                      <p:cBhvr>
                                        <p:cTn id="10" dur="500"/>
                                        <p:tgtEl>
                                          <p:spTgt spid="29"/>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randombar(horizontal)">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randombar(horizontal)">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437827"/>
            <a:ext cx="12198284" cy="5483694"/>
          </a:xfrm>
          <a:prstGeom prst="rect">
            <a:avLst/>
          </a:prstGeom>
          <a:solidFill>
            <a:srgbClr val="00B050"/>
          </a:solidFill>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2.1.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thông tin giữa các tế bào</a:t>
            </a:r>
            <a:endParaRPr lang="en-US" sz="2000" b="1" dirty="0">
              <a:cs typeface="Arial" panose="020B0604020202020204" pitchFamily="34" charset="0"/>
            </a:endParaRPr>
          </a:p>
        </p:txBody>
      </p:sp>
      <p:sp>
        <p:nvSpPr>
          <p:cNvPr id="25" name="TextBox 24"/>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50"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51" name="AutoShape 5"/>
          <p:cNvSpPr>
            <a:spLocks noChangeArrowheads="1"/>
          </p:cNvSpPr>
          <p:nvPr/>
        </p:nvSpPr>
        <p:spPr bwMode="gray">
          <a:xfrm>
            <a:off x="2158884" y="85742"/>
            <a:ext cx="6735733"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52" name="Group 51"/>
          <p:cNvGrpSpPr>
            <a:grpSpLocks/>
          </p:cNvGrpSpPr>
          <p:nvPr/>
        </p:nvGrpSpPr>
        <p:grpSpPr bwMode="auto">
          <a:xfrm>
            <a:off x="2079511" y="76195"/>
            <a:ext cx="586132" cy="567370"/>
            <a:chOff x="720" y="1488"/>
            <a:chExt cx="806" cy="808"/>
          </a:xfrm>
        </p:grpSpPr>
        <p:sp>
          <p:nvSpPr>
            <p:cNvPr id="53" name="Oval 52"/>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54" name="Picture 53"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55"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2</a:t>
            </a:r>
          </a:p>
        </p:txBody>
      </p:sp>
      <p:sp>
        <p:nvSpPr>
          <p:cNvPr id="56" name="Text Box 23"/>
          <p:cNvSpPr txBox="1">
            <a:spLocks noChangeArrowheads="1"/>
          </p:cNvSpPr>
          <p:nvPr/>
        </p:nvSpPr>
        <p:spPr bwMode="gray">
          <a:xfrm>
            <a:off x="2662007" y="122057"/>
            <a:ext cx="649735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cs typeface="Arial" panose="020B0604020202020204" pitchFamily="34" charset="0"/>
              </a:rPr>
              <a:t> </a:t>
            </a:r>
            <a:r>
              <a:rPr lang="en-US" sz="2800" b="1">
                <a:solidFill>
                  <a:srgbClr val="FF0000"/>
                </a:solidFill>
                <a:cs typeface="Arial" panose="020B0604020202020204" pitchFamily="34" charset="0"/>
              </a:rPr>
              <a:t>Các kiểu truyền thông tin giữa các tế bào</a:t>
            </a:r>
            <a:endParaRPr lang="vi-VN" sz="2800" b="1">
              <a:solidFill>
                <a:srgbClr val="FF0000"/>
              </a:solidFill>
              <a:cs typeface="Arial" panose="020B0604020202020204" pitchFamily="34" charset="0"/>
            </a:endParaRPr>
          </a:p>
        </p:txBody>
      </p:sp>
      <p:sp>
        <p:nvSpPr>
          <p:cNvPr id="58" name="Rounded Rectangle 57"/>
          <p:cNvSpPr/>
          <p:nvPr/>
        </p:nvSpPr>
        <p:spPr>
          <a:xfrm>
            <a:off x="2126324" y="5599906"/>
            <a:ext cx="6051887" cy="983771"/>
          </a:xfrm>
          <a:prstGeom prst="roundRect">
            <a:avLst/>
          </a:prstGeom>
          <a:solidFill>
            <a:srgbClr val="E0FC6A"/>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sz="2200" b="1" i="0" u="none" strike="noStrike" kern="0" cap="none" spc="0" normalizeH="0" baseline="0" noProof="0">
                <a:ln>
                  <a:noFill/>
                </a:ln>
                <a:effectLst/>
                <a:uLnTx/>
                <a:uFillTx/>
                <a:latin typeface="Calibri" panose="020F0502020204030204" pitchFamily="34" charset="0"/>
                <a:cs typeface="Arial" panose="020B0604020202020204" pitchFamily="34" charset="0"/>
              </a:rPr>
              <a:t>4.</a:t>
            </a:r>
            <a:r>
              <a:rPr kumimoji="0" lang="en-US" sz="2200" b="1" i="0" u="none" strike="noStrike" kern="0" cap="none" spc="0" normalizeH="0" noProof="0">
                <a:ln>
                  <a:noFill/>
                </a:ln>
                <a:effectLst/>
                <a:uLnTx/>
                <a:uFillTx/>
                <a:latin typeface="Calibri" panose="020F0502020204030204" pitchFamily="34" charset="0"/>
                <a:cs typeface="Arial" panose="020B0604020202020204" pitchFamily="34" charset="0"/>
              </a:rPr>
              <a:t> </a:t>
            </a:r>
            <a:r>
              <a:rPr kumimoji="0" lang="vi-VN" sz="2200" b="1" i="0" u="none" strike="noStrike" kern="0" cap="none" spc="0" normalizeH="0" baseline="0" noProof="0">
                <a:ln>
                  <a:noFill/>
                </a:ln>
                <a:effectLst/>
                <a:uLnTx/>
                <a:uFillTx/>
                <a:latin typeface="Calibri" panose="020F0502020204030204" pitchFamily="34" charset="0"/>
                <a:cs typeface="Arial" panose="020B0604020202020204" pitchFamily="34" charset="0"/>
              </a:rPr>
              <a:t>Tuyến </a:t>
            </a:r>
            <a:r>
              <a:rPr kumimoji="0" lang="vi-VN" sz="2200" b="1" i="0" u="none" strike="noStrike" kern="0" cap="none" spc="0" normalizeH="0" baseline="0" noProof="0" dirty="0">
                <a:ln>
                  <a:noFill/>
                </a:ln>
                <a:effectLst/>
                <a:uLnTx/>
                <a:uFillTx/>
                <a:latin typeface="Calibri" panose="020F0502020204030204" pitchFamily="34" charset="0"/>
                <a:cs typeface="Arial" panose="020B0604020202020204" pitchFamily="34" charset="0"/>
              </a:rPr>
              <a:t>yên sản xuất hormone sinh trưởng, hormone này đến kích thích sự phân chia và</a:t>
            </a:r>
            <a:r>
              <a:rPr kumimoji="0" lang="en-US" sz="2200" b="1" i="0" u="none" strike="noStrike" kern="0" cap="none" spc="0" normalizeH="0" baseline="0" noProof="0" dirty="0">
                <a:ln>
                  <a:noFill/>
                </a:ln>
                <a:effectLst/>
                <a:uLnTx/>
                <a:uFillTx/>
                <a:latin typeface="Calibri" panose="020F0502020204030204" pitchFamily="34" charset="0"/>
                <a:cs typeface="Arial" panose="020B0604020202020204" pitchFamily="34" charset="0"/>
              </a:rPr>
              <a:t> </a:t>
            </a:r>
            <a:r>
              <a:rPr kumimoji="0" lang="en-US" sz="2200" b="1" i="0" u="none" strike="noStrike" kern="0" cap="none" spc="0" normalizeH="0" baseline="0" noProof="0" dirty="0" err="1">
                <a:ln>
                  <a:noFill/>
                </a:ln>
                <a:effectLst/>
                <a:uLnTx/>
                <a:uFillTx/>
                <a:latin typeface="Calibri" panose="020F0502020204030204" pitchFamily="34" charset="0"/>
                <a:cs typeface="Arial" panose="020B0604020202020204" pitchFamily="34" charset="0"/>
              </a:rPr>
              <a:t>kéo</a:t>
            </a:r>
            <a:r>
              <a:rPr kumimoji="0" lang="en-US" sz="2200" b="1" i="0" u="none" strike="noStrike" kern="0" cap="none" spc="0" normalizeH="0" baseline="0" noProof="0" dirty="0">
                <a:ln>
                  <a:noFill/>
                </a:ln>
                <a:effectLst/>
                <a:uLnTx/>
                <a:uFillTx/>
                <a:latin typeface="Calibri" panose="020F0502020204030204" pitchFamily="34" charset="0"/>
                <a:cs typeface="Arial" panose="020B0604020202020204" pitchFamily="34" charset="0"/>
              </a:rPr>
              <a:t> </a:t>
            </a:r>
            <a:r>
              <a:rPr kumimoji="0" lang="en-US" sz="2200" b="1" i="0" u="none" strike="noStrike" kern="0" cap="none" spc="0" normalizeH="0" baseline="0" noProof="0" err="1">
                <a:ln>
                  <a:noFill/>
                </a:ln>
                <a:effectLst/>
                <a:uLnTx/>
                <a:uFillTx/>
                <a:latin typeface="Calibri" panose="020F0502020204030204" pitchFamily="34" charset="0"/>
                <a:cs typeface="Arial" panose="020B0604020202020204" pitchFamily="34" charset="0"/>
              </a:rPr>
              <a:t>dài</a:t>
            </a:r>
            <a:r>
              <a:rPr kumimoji="0" lang="en-US" sz="2200" b="1" i="0" u="none" strike="noStrike" kern="0" cap="none" spc="0" normalizeH="0" baseline="0" noProof="0">
                <a:ln>
                  <a:noFill/>
                </a:ln>
                <a:effectLst/>
                <a:uLnTx/>
                <a:uFillTx/>
                <a:latin typeface="Calibri" panose="020F0502020204030204" pitchFamily="34" charset="0"/>
                <a:cs typeface="Arial" panose="020B0604020202020204" pitchFamily="34" charset="0"/>
              </a:rPr>
              <a:t> </a:t>
            </a:r>
            <a:r>
              <a:rPr lang="en-US" sz="2200" b="1" kern="0">
                <a:latin typeface="Calibri" panose="020F0502020204030204" pitchFamily="34" charset="0"/>
                <a:cs typeface="Arial" panose="020B0604020202020204" pitchFamily="34" charset="0"/>
              </a:rPr>
              <a:t>tế bào</a:t>
            </a:r>
            <a:r>
              <a:rPr kumimoji="0" lang="en-US" sz="2200" b="1" i="0" u="none" strike="noStrike" kern="0" cap="none" spc="0" normalizeH="0" baseline="0" noProof="0">
                <a:ln>
                  <a:noFill/>
                </a:ln>
                <a:effectLst/>
                <a:uLnTx/>
                <a:uFillTx/>
                <a:latin typeface="Calibri" panose="020F0502020204030204" pitchFamily="34" charset="0"/>
                <a:cs typeface="Arial" panose="020B0604020202020204" pitchFamily="34" charset="0"/>
              </a:rPr>
              <a:t> </a:t>
            </a:r>
            <a:r>
              <a:rPr kumimoji="0" lang="en-US" sz="2200" b="1" i="0" u="none" strike="noStrike" kern="0" cap="none" spc="0" normalizeH="0" baseline="0" noProof="0" dirty="0" err="1">
                <a:ln>
                  <a:noFill/>
                </a:ln>
                <a:effectLst/>
                <a:uLnTx/>
                <a:uFillTx/>
                <a:latin typeface="Calibri" panose="020F0502020204030204" pitchFamily="34" charset="0"/>
                <a:cs typeface="Arial" panose="020B0604020202020204" pitchFamily="34" charset="0"/>
              </a:rPr>
              <a:t>xương</a:t>
            </a:r>
            <a:r>
              <a:rPr kumimoji="0" lang="en-US" sz="2200" b="1" i="0" u="none" strike="noStrike" kern="0" cap="none" spc="0" normalizeH="0" baseline="0" noProof="0" dirty="0">
                <a:ln>
                  <a:noFill/>
                </a:ln>
                <a:effectLst/>
                <a:uLnTx/>
                <a:uFillTx/>
                <a:latin typeface="Calibri" panose="020F0502020204030204" pitchFamily="34" charset="0"/>
                <a:cs typeface="Arial" panose="020B0604020202020204" pitchFamily="34" charset="0"/>
              </a:rPr>
              <a:t>, </a:t>
            </a:r>
            <a:r>
              <a:rPr kumimoji="0" lang="en-US" sz="2200" b="1" i="0" u="none" strike="noStrike" kern="0" cap="none" spc="0" normalizeH="0" baseline="0" noProof="0" dirty="0" err="1">
                <a:ln>
                  <a:noFill/>
                </a:ln>
                <a:effectLst/>
                <a:uLnTx/>
                <a:uFillTx/>
                <a:latin typeface="Calibri" panose="020F0502020204030204" pitchFamily="34" charset="0"/>
                <a:cs typeface="Arial" panose="020B0604020202020204" pitchFamily="34" charset="0"/>
              </a:rPr>
              <a:t>giúp</a:t>
            </a:r>
            <a:r>
              <a:rPr kumimoji="0" lang="en-US" sz="2200" b="1" i="0" u="none" strike="noStrike" kern="0" cap="none" spc="0" normalizeH="0" baseline="0" noProof="0" dirty="0">
                <a:ln>
                  <a:noFill/>
                </a:ln>
                <a:effectLst/>
                <a:uLnTx/>
                <a:uFillTx/>
                <a:latin typeface="Calibri" panose="020F0502020204030204" pitchFamily="34" charset="0"/>
                <a:cs typeface="Arial" panose="020B0604020202020204" pitchFamily="34" charset="0"/>
              </a:rPr>
              <a:t> </a:t>
            </a:r>
            <a:r>
              <a:rPr kumimoji="0" lang="en-US" sz="2200" b="1" i="0" u="none" strike="noStrike" kern="0" cap="none" spc="0" normalizeH="0" baseline="0" noProof="0" dirty="0" err="1">
                <a:ln>
                  <a:noFill/>
                </a:ln>
                <a:effectLst/>
                <a:uLnTx/>
                <a:uFillTx/>
                <a:latin typeface="Calibri" panose="020F0502020204030204" pitchFamily="34" charset="0"/>
                <a:cs typeface="Arial" panose="020B0604020202020204" pitchFamily="34" charset="0"/>
              </a:rPr>
              <a:t>phát</a:t>
            </a:r>
            <a:r>
              <a:rPr kumimoji="0" lang="en-US" sz="2200" b="1" i="0" u="none" strike="noStrike" kern="0" cap="none" spc="0" normalizeH="0" baseline="0" noProof="0" dirty="0">
                <a:ln>
                  <a:noFill/>
                </a:ln>
                <a:effectLst/>
                <a:uLnTx/>
                <a:uFillTx/>
                <a:latin typeface="Calibri" panose="020F0502020204030204" pitchFamily="34" charset="0"/>
                <a:cs typeface="Arial" panose="020B0604020202020204" pitchFamily="34" charset="0"/>
              </a:rPr>
              <a:t> </a:t>
            </a:r>
            <a:r>
              <a:rPr kumimoji="0" lang="en-US" sz="2200" b="1" i="0" u="none" strike="noStrike" kern="0" cap="none" spc="0" normalizeH="0" baseline="0" noProof="0" err="1">
                <a:ln>
                  <a:noFill/>
                </a:ln>
                <a:effectLst/>
                <a:uLnTx/>
                <a:uFillTx/>
                <a:latin typeface="Calibri" panose="020F0502020204030204" pitchFamily="34" charset="0"/>
                <a:cs typeface="Arial" panose="020B0604020202020204" pitchFamily="34" charset="0"/>
              </a:rPr>
              <a:t>triển</a:t>
            </a:r>
            <a:r>
              <a:rPr kumimoji="0" lang="en-US" sz="2200" b="1" i="0" u="none" strike="noStrike" kern="0" cap="none" spc="0" normalizeH="0" baseline="0" noProof="0">
                <a:ln>
                  <a:noFill/>
                </a:ln>
                <a:effectLst/>
                <a:uLnTx/>
                <a:uFillTx/>
                <a:latin typeface="Calibri" panose="020F0502020204030204" pitchFamily="34" charset="0"/>
                <a:cs typeface="Arial" panose="020B0604020202020204" pitchFamily="34" charset="0"/>
              </a:rPr>
              <a:t> xương</a:t>
            </a:r>
            <a:r>
              <a:rPr lang="en-US" sz="2200" b="1" kern="0" dirty="0">
                <a:latin typeface="Calibri" panose="020F0502020204030204" pitchFamily="34" charset="0"/>
                <a:cs typeface="Arial" panose="020B0604020202020204" pitchFamily="34" charset="0"/>
              </a:rPr>
              <a:t>.</a:t>
            </a:r>
            <a:endParaRPr kumimoji="0" lang="en-US" sz="2200" b="1" i="0" u="none" strike="noStrike" kern="0" cap="none" spc="0" normalizeH="0" baseline="0" noProof="0" dirty="0">
              <a:ln>
                <a:noFill/>
              </a:ln>
              <a:effectLst/>
              <a:uLnTx/>
              <a:uFillTx/>
              <a:latin typeface="Calibri" panose="020F0502020204030204" pitchFamily="34" charset="0"/>
              <a:cs typeface="Arial" panose="020B0604020202020204" pitchFamily="34" charset="0"/>
            </a:endParaRPr>
          </a:p>
        </p:txBody>
      </p:sp>
      <p:sp>
        <p:nvSpPr>
          <p:cNvPr id="59" name="Rounded Rectangle 58"/>
          <p:cNvSpPr/>
          <p:nvPr/>
        </p:nvSpPr>
        <p:spPr>
          <a:xfrm>
            <a:off x="8894616" y="5599906"/>
            <a:ext cx="2880961" cy="983771"/>
          </a:xfrm>
          <a:prstGeom prst="roundRect">
            <a:avLst/>
          </a:prstGeom>
          <a:solidFill>
            <a:srgbClr val="73FE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effectLst/>
                <a:uLnTx/>
                <a:uFillTx/>
                <a:cs typeface="Arial" panose="020B0604020202020204" pitchFamily="34" charset="0"/>
              </a:rPr>
              <a:t>d. </a:t>
            </a:r>
            <a:r>
              <a:rPr kumimoji="0" lang="en-US" sz="2200" b="1" i="0" u="none" strike="noStrike" kern="0" cap="none" spc="0" normalizeH="0" baseline="0" noProof="0" dirty="0" err="1">
                <a:ln>
                  <a:noFill/>
                </a:ln>
                <a:effectLst/>
                <a:uLnTx/>
                <a:uFillTx/>
                <a:cs typeface="Arial" panose="020B0604020202020204" pitchFamily="34" charset="0"/>
              </a:rPr>
              <a:t>Truyền</a:t>
            </a:r>
            <a:r>
              <a:rPr kumimoji="0" lang="en-US" sz="2200" b="1" i="0" u="none" strike="noStrike" kern="0" cap="none" spc="0" normalizeH="0" baseline="0" noProof="0" dirty="0">
                <a:ln>
                  <a:noFill/>
                </a:ln>
                <a:effectLst/>
                <a:uLnTx/>
                <a:uFillTx/>
                <a:cs typeface="Arial" panose="020B0604020202020204" pitchFamily="34" charset="0"/>
              </a:rPr>
              <a:t> tin qua </a:t>
            </a:r>
            <a:r>
              <a:rPr kumimoji="0" lang="en-US" sz="2200" b="1" i="0" u="none" strike="noStrike" kern="0" cap="none" spc="0" normalizeH="0" baseline="0" noProof="0" dirty="0" err="1">
                <a:ln>
                  <a:noFill/>
                </a:ln>
                <a:effectLst/>
                <a:uLnTx/>
                <a:uFillTx/>
                <a:cs typeface="Arial" panose="020B0604020202020204" pitchFamily="34" charset="0"/>
              </a:rPr>
              <a:t>tiếp</a:t>
            </a:r>
            <a:r>
              <a:rPr kumimoji="0" lang="en-US" sz="2200" b="1" i="0" u="none" strike="noStrike" kern="0" cap="none" spc="0" normalizeH="0" baseline="0" noProof="0" dirty="0">
                <a:ln>
                  <a:noFill/>
                </a:ln>
                <a:effectLst/>
                <a:uLnTx/>
                <a:uFillTx/>
                <a:cs typeface="Arial" panose="020B0604020202020204" pitchFamily="34" charset="0"/>
              </a:rPr>
              <a:t> </a:t>
            </a:r>
            <a:r>
              <a:rPr kumimoji="0" lang="en-US" sz="2200" b="1" i="0" u="none" strike="noStrike" kern="0" cap="none" spc="0" normalizeH="0" baseline="0" noProof="0" dirty="0" err="1">
                <a:ln>
                  <a:noFill/>
                </a:ln>
                <a:effectLst/>
                <a:uLnTx/>
                <a:uFillTx/>
                <a:cs typeface="Arial" panose="020B0604020202020204" pitchFamily="34" charset="0"/>
              </a:rPr>
              <a:t>xúc</a:t>
            </a:r>
            <a:r>
              <a:rPr kumimoji="0" lang="en-US" sz="2200" b="1" i="0" u="none" strike="noStrike" kern="0" cap="none" spc="0" normalizeH="0" baseline="0" noProof="0" dirty="0">
                <a:ln>
                  <a:noFill/>
                </a:ln>
                <a:effectLst/>
                <a:uLnTx/>
                <a:uFillTx/>
                <a:cs typeface="Arial" panose="020B0604020202020204" pitchFamily="34" charset="0"/>
              </a:rPr>
              <a:t> </a:t>
            </a:r>
            <a:r>
              <a:rPr kumimoji="0" lang="en-US" sz="2200" b="1" i="0" u="none" strike="noStrike" kern="0" cap="none" spc="0" normalizeH="0" baseline="0" noProof="0" err="1">
                <a:ln>
                  <a:noFill/>
                </a:ln>
                <a:effectLst/>
                <a:uLnTx/>
                <a:uFillTx/>
                <a:cs typeface="Arial" panose="020B0604020202020204" pitchFamily="34" charset="0"/>
              </a:rPr>
              <a:t>trực</a:t>
            </a:r>
            <a:r>
              <a:rPr kumimoji="0" lang="en-US" sz="2200" b="1" i="0" u="none" strike="noStrike" kern="0" cap="none" spc="0" normalizeH="0" baseline="0" noProof="0">
                <a:ln>
                  <a:noFill/>
                </a:ln>
                <a:effectLst/>
                <a:uLnTx/>
                <a:uFillTx/>
                <a:cs typeface="Arial" panose="020B0604020202020204" pitchFamily="34" charset="0"/>
              </a:rPr>
              <a:t> tiếp</a:t>
            </a:r>
            <a:endParaRPr kumimoji="0" lang="en-US" sz="2200" b="1" i="0" u="none" strike="noStrike" kern="0" cap="none" spc="0" normalizeH="0" baseline="0" noProof="0" dirty="0">
              <a:ln>
                <a:noFill/>
              </a:ln>
              <a:effectLst/>
              <a:uLnTx/>
              <a:uFillTx/>
              <a:cs typeface="Arial" panose="020B0604020202020204" pitchFamily="34" charset="0"/>
            </a:endParaRPr>
          </a:p>
        </p:txBody>
      </p:sp>
      <p:sp>
        <p:nvSpPr>
          <p:cNvPr id="60" name="Rounded Rectangle 59"/>
          <p:cNvSpPr/>
          <p:nvPr/>
        </p:nvSpPr>
        <p:spPr>
          <a:xfrm>
            <a:off x="2109918" y="2531916"/>
            <a:ext cx="6068293" cy="827714"/>
          </a:xfrm>
          <a:prstGeom prst="roundRect">
            <a:avLst/>
          </a:prstGeom>
          <a:solidFill>
            <a:srgbClr val="E0FC6A"/>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sz="2200" b="1" i="0" u="none" strike="noStrike" kern="0" cap="none" spc="0" normalizeH="0" baseline="0" noProof="0">
                <a:ln>
                  <a:noFill/>
                </a:ln>
                <a:effectLst/>
                <a:uLnTx/>
                <a:uFillTx/>
                <a:latin typeface="Calibri" panose="020F0502020204030204" pitchFamily="34" charset="0"/>
                <a:cs typeface="Arial" panose="020B0604020202020204" pitchFamily="34" charset="0"/>
              </a:rPr>
              <a:t>1. Các yếu tố sinh trưởng được tiết ra kích thích sự sinh trưởng của các tế bào liền kề</a:t>
            </a:r>
            <a:r>
              <a:rPr kumimoji="0" lang="en-US" sz="2200" b="1" i="0" u="none" strike="noStrike" kern="0" cap="none" spc="0" normalizeH="0" baseline="0" noProof="0">
                <a:ln>
                  <a:noFill/>
                </a:ln>
                <a:effectLst/>
                <a:uLnTx/>
                <a:uFillTx/>
                <a:latin typeface="Calibri" panose="020F0502020204030204" pitchFamily="34" charset="0"/>
                <a:cs typeface="Arial" panose="020B0604020202020204" pitchFamily="34" charset="0"/>
              </a:rPr>
              <a:t>.</a:t>
            </a:r>
          </a:p>
        </p:txBody>
      </p:sp>
      <p:sp>
        <p:nvSpPr>
          <p:cNvPr id="61" name="Rounded Rectangle 60"/>
          <p:cNvSpPr/>
          <p:nvPr/>
        </p:nvSpPr>
        <p:spPr>
          <a:xfrm>
            <a:off x="8894618" y="2525476"/>
            <a:ext cx="2880960" cy="821572"/>
          </a:xfrm>
          <a:prstGeom prst="roundRect">
            <a:avLst/>
          </a:prstGeom>
          <a:solidFill>
            <a:srgbClr val="73FE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effectLst/>
                <a:uLnTx/>
                <a:uFillTx/>
                <a:cs typeface="Arial" panose="020B0604020202020204" pitchFamily="34" charset="0"/>
              </a:rPr>
              <a:t>a. </a:t>
            </a:r>
            <a:r>
              <a:rPr kumimoji="0" lang="en-US" sz="2200" b="1" i="0" u="none" strike="noStrike" kern="0" cap="none" spc="0" normalizeH="0" baseline="0" noProof="0" dirty="0" err="1">
                <a:ln>
                  <a:noFill/>
                </a:ln>
                <a:effectLst/>
                <a:uLnTx/>
                <a:uFillTx/>
                <a:cs typeface="Arial" panose="020B0604020202020204" pitchFamily="34" charset="0"/>
              </a:rPr>
              <a:t>Truyền</a:t>
            </a:r>
            <a:r>
              <a:rPr kumimoji="0" lang="en-US" sz="2200" b="1" i="0" u="none" strike="noStrike" kern="0" cap="none" spc="0" normalizeH="0" baseline="0" noProof="0" dirty="0">
                <a:ln>
                  <a:noFill/>
                </a:ln>
                <a:effectLst/>
                <a:uLnTx/>
                <a:uFillTx/>
                <a:cs typeface="Arial" panose="020B0604020202020204" pitchFamily="34" charset="0"/>
              </a:rPr>
              <a:t> tin qua </a:t>
            </a:r>
            <a:r>
              <a:rPr kumimoji="0" lang="en-US" sz="2200" b="1" i="0" u="none" strike="noStrike" kern="0" cap="none" spc="0" normalizeH="0" baseline="0" noProof="0" dirty="0" err="1">
                <a:ln>
                  <a:noFill/>
                </a:ln>
                <a:effectLst/>
                <a:uLnTx/>
                <a:uFillTx/>
                <a:cs typeface="Arial" panose="020B0604020202020204" pitchFamily="34" charset="0"/>
              </a:rPr>
              <a:t>mối</a:t>
            </a:r>
            <a:r>
              <a:rPr kumimoji="0" lang="en-US" sz="2200" b="1" i="0" u="none" strike="noStrike" kern="0" cap="none" spc="0" normalizeH="0" baseline="0" noProof="0" dirty="0">
                <a:ln>
                  <a:noFill/>
                </a:ln>
                <a:effectLst/>
                <a:uLnTx/>
                <a:uFillTx/>
                <a:cs typeface="Arial" panose="020B0604020202020204" pitchFamily="34" charset="0"/>
              </a:rPr>
              <a:t> </a:t>
            </a:r>
            <a:r>
              <a:rPr kumimoji="0" lang="en-US" sz="2200" b="1" i="0" u="none" strike="noStrike" kern="0" cap="none" spc="0" normalizeH="0" baseline="0" noProof="0" dirty="0" err="1">
                <a:ln>
                  <a:noFill/>
                </a:ln>
                <a:effectLst/>
                <a:uLnTx/>
                <a:uFillTx/>
                <a:cs typeface="Arial" panose="020B0604020202020204" pitchFamily="34" charset="0"/>
              </a:rPr>
              <a:t>nối</a:t>
            </a:r>
            <a:r>
              <a:rPr kumimoji="0" lang="en-US" sz="2200" b="1" i="0" u="none" strike="noStrike" kern="0" cap="none" spc="0" normalizeH="0" baseline="0" noProof="0" dirty="0">
                <a:ln>
                  <a:noFill/>
                </a:ln>
                <a:effectLst/>
                <a:uLnTx/>
                <a:uFillTx/>
                <a:cs typeface="Arial" panose="020B0604020202020204" pitchFamily="34" charset="0"/>
              </a:rPr>
              <a:t> </a:t>
            </a:r>
            <a:r>
              <a:rPr kumimoji="0" lang="en-US" sz="2200" b="1" i="0" u="none" strike="noStrike" kern="0" cap="none" spc="0" normalizeH="0" baseline="0" noProof="0" dirty="0" err="1">
                <a:ln>
                  <a:noFill/>
                </a:ln>
                <a:effectLst/>
                <a:uLnTx/>
                <a:uFillTx/>
                <a:cs typeface="Arial" panose="020B0604020202020204" pitchFamily="34" charset="0"/>
              </a:rPr>
              <a:t>giữa</a:t>
            </a:r>
            <a:r>
              <a:rPr kumimoji="0" lang="en-US" sz="2200" b="1" i="0" u="none" strike="noStrike" kern="0" cap="none" spc="0" normalizeH="0" baseline="0" noProof="0" dirty="0">
                <a:ln>
                  <a:noFill/>
                </a:ln>
                <a:effectLst/>
                <a:uLnTx/>
                <a:uFillTx/>
                <a:cs typeface="Arial" panose="020B0604020202020204" pitchFamily="34" charset="0"/>
              </a:rPr>
              <a:t> </a:t>
            </a:r>
            <a:r>
              <a:rPr kumimoji="0" lang="en-US" sz="2200" b="1" i="0" u="none" strike="noStrike" kern="0" cap="none" spc="0" normalizeH="0" baseline="0" noProof="0" dirty="0" err="1">
                <a:ln>
                  <a:noFill/>
                </a:ln>
                <a:effectLst/>
                <a:uLnTx/>
                <a:uFillTx/>
                <a:cs typeface="Arial" panose="020B0604020202020204" pitchFamily="34" charset="0"/>
              </a:rPr>
              <a:t>các</a:t>
            </a:r>
            <a:r>
              <a:rPr kumimoji="0" lang="en-US" sz="2200" b="1" i="0" u="none" strike="noStrike" kern="0" cap="none" spc="0" normalizeH="0" baseline="0" noProof="0" dirty="0">
                <a:ln>
                  <a:noFill/>
                </a:ln>
                <a:effectLst/>
                <a:uLnTx/>
                <a:uFillTx/>
                <a:cs typeface="Arial" panose="020B0604020202020204" pitchFamily="34" charset="0"/>
              </a:rPr>
              <a:t> </a:t>
            </a:r>
            <a:r>
              <a:rPr kumimoji="0" lang="en-US" sz="2200" b="1" i="0" u="none" strike="noStrike" kern="0" cap="none" spc="0" normalizeH="0" baseline="0" noProof="0" dirty="0" err="1">
                <a:ln>
                  <a:noFill/>
                </a:ln>
                <a:effectLst/>
                <a:uLnTx/>
                <a:uFillTx/>
                <a:cs typeface="Arial" panose="020B0604020202020204" pitchFamily="34" charset="0"/>
              </a:rPr>
              <a:t>tế</a:t>
            </a:r>
            <a:r>
              <a:rPr kumimoji="0" lang="en-US" sz="2200" b="1" i="0" u="none" strike="noStrike" kern="0" cap="none" spc="0" normalizeH="0" baseline="0" noProof="0" dirty="0">
                <a:ln>
                  <a:noFill/>
                </a:ln>
                <a:effectLst/>
                <a:uLnTx/>
                <a:uFillTx/>
                <a:cs typeface="Arial" panose="020B0604020202020204" pitchFamily="34" charset="0"/>
              </a:rPr>
              <a:t> </a:t>
            </a:r>
            <a:r>
              <a:rPr kumimoji="0" lang="en-US" sz="2200" b="1" i="0" u="none" strike="noStrike" kern="0" cap="none" spc="0" normalizeH="0" baseline="0" noProof="0" dirty="0" err="1">
                <a:ln>
                  <a:noFill/>
                </a:ln>
                <a:effectLst/>
                <a:uLnTx/>
                <a:uFillTx/>
                <a:cs typeface="Arial" panose="020B0604020202020204" pitchFamily="34" charset="0"/>
              </a:rPr>
              <a:t>bào</a:t>
            </a:r>
            <a:endParaRPr kumimoji="0" lang="vi-VN" sz="2200" b="1" i="0" u="none" strike="noStrike" kern="0" cap="none" spc="0" normalizeH="0" baseline="0" noProof="0" dirty="0">
              <a:ln>
                <a:noFill/>
              </a:ln>
              <a:effectLst/>
              <a:uLnTx/>
              <a:uFillTx/>
              <a:cs typeface="Arial" panose="020B0604020202020204" pitchFamily="34" charset="0"/>
            </a:endParaRPr>
          </a:p>
        </p:txBody>
      </p:sp>
      <p:sp>
        <p:nvSpPr>
          <p:cNvPr id="62" name="Rounded Rectangle 61"/>
          <p:cNvSpPr/>
          <p:nvPr/>
        </p:nvSpPr>
        <p:spPr>
          <a:xfrm>
            <a:off x="2109918" y="3541337"/>
            <a:ext cx="6068293" cy="983771"/>
          </a:xfrm>
          <a:prstGeom prst="roundRect">
            <a:avLst/>
          </a:prstGeom>
          <a:solidFill>
            <a:srgbClr val="E0FC6A"/>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sz="2200" b="1" i="0" u="none" strike="noStrike" kern="0" cap="none" spc="0" normalizeH="0" baseline="0" noProof="0" dirty="0">
                <a:ln>
                  <a:noFill/>
                </a:ln>
                <a:effectLst/>
                <a:uLnTx/>
                <a:uFillTx/>
                <a:latin typeface="Calibri" panose="020F0502020204030204" pitchFamily="34" charset="0"/>
                <a:cs typeface="Arial" panose="020B0604020202020204" pitchFamily="34" charset="0"/>
              </a:rPr>
              <a:t>2. Các phân tử hoà tan trong bào tương được vận chuyển qua cầu sinh chất giữa hai tế bào </a:t>
            </a:r>
            <a:r>
              <a:rPr kumimoji="0" lang="vi-VN" sz="2200" b="1" i="0" u="none" strike="noStrike" kern="0" cap="none" spc="0" normalizeH="0" baseline="0" noProof="0">
                <a:ln>
                  <a:noFill/>
                </a:ln>
                <a:effectLst/>
                <a:uLnTx/>
                <a:uFillTx/>
                <a:latin typeface="Calibri" panose="020F0502020204030204" pitchFamily="34" charset="0"/>
                <a:cs typeface="Arial" panose="020B0604020202020204" pitchFamily="34" charset="0"/>
              </a:rPr>
              <a:t>thực vật</a:t>
            </a:r>
            <a:r>
              <a:rPr kumimoji="0" lang="en-US" sz="2200" b="1" i="0" u="none" strike="noStrike" kern="0" cap="none" spc="0" normalizeH="0" baseline="0" noProof="0">
                <a:ln>
                  <a:noFill/>
                </a:ln>
                <a:effectLst/>
                <a:uLnTx/>
                <a:uFillTx/>
                <a:latin typeface="Calibri" panose="020F0502020204030204" pitchFamily="34" charset="0"/>
                <a:cs typeface="Arial" panose="020B0604020202020204" pitchFamily="34" charset="0"/>
              </a:rPr>
              <a:t>.</a:t>
            </a:r>
            <a:endParaRPr kumimoji="0" lang="en-US" sz="2200" b="1" i="0" u="none" strike="noStrike" kern="0" cap="none" spc="0" normalizeH="0" baseline="0" noProof="0" dirty="0">
              <a:ln>
                <a:noFill/>
              </a:ln>
              <a:effectLst/>
              <a:uLnTx/>
              <a:uFillTx/>
              <a:latin typeface="Calibri" panose="020F0502020204030204" pitchFamily="34" charset="0"/>
              <a:cs typeface="Arial" panose="020B0604020202020204" pitchFamily="34" charset="0"/>
            </a:endParaRPr>
          </a:p>
        </p:txBody>
      </p:sp>
      <p:sp>
        <p:nvSpPr>
          <p:cNvPr id="63" name="Rounded Rectangle 62"/>
          <p:cNvSpPr/>
          <p:nvPr/>
        </p:nvSpPr>
        <p:spPr>
          <a:xfrm>
            <a:off x="8894618" y="3559263"/>
            <a:ext cx="2880960" cy="965845"/>
          </a:xfrm>
          <a:prstGeom prst="roundRect">
            <a:avLst/>
          </a:prstGeom>
          <a:solidFill>
            <a:srgbClr val="73FE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effectLst/>
                <a:uLnTx/>
                <a:uFillTx/>
                <a:cs typeface="Arial" panose="020B0604020202020204" pitchFamily="34" charset="0"/>
              </a:rPr>
              <a:t>b. </a:t>
            </a:r>
            <a:r>
              <a:rPr kumimoji="0" lang="en-US" sz="2200" b="1" i="0" u="none" strike="noStrike" kern="0" cap="none" spc="0" normalizeH="0" baseline="0" noProof="0" dirty="0" err="1">
                <a:ln>
                  <a:noFill/>
                </a:ln>
                <a:effectLst/>
                <a:uLnTx/>
                <a:uFillTx/>
                <a:cs typeface="Arial" panose="020B0604020202020204" pitchFamily="34" charset="0"/>
              </a:rPr>
              <a:t>Truyền</a:t>
            </a:r>
            <a:r>
              <a:rPr kumimoji="0" lang="en-US" sz="2200" b="1" i="0" u="none" strike="noStrike" kern="0" cap="none" spc="0" normalizeH="0" baseline="0" noProof="0" dirty="0">
                <a:ln>
                  <a:noFill/>
                </a:ln>
                <a:effectLst/>
                <a:uLnTx/>
                <a:uFillTx/>
                <a:cs typeface="Arial" panose="020B0604020202020204" pitchFamily="34" charset="0"/>
              </a:rPr>
              <a:t> tin qua </a:t>
            </a:r>
            <a:r>
              <a:rPr kumimoji="0" lang="en-US" sz="2200" b="1" i="0" u="none" strike="noStrike" kern="0" cap="none" spc="0" normalizeH="0" baseline="0" noProof="0" dirty="0" err="1">
                <a:ln>
                  <a:noFill/>
                </a:ln>
                <a:effectLst/>
                <a:uLnTx/>
                <a:uFillTx/>
                <a:cs typeface="Arial" panose="020B0604020202020204" pitchFamily="34" charset="0"/>
              </a:rPr>
              <a:t>khoảng</a:t>
            </a:r>
            <a:r>
              <a:rPr kumimoji="0" lang="en-US" sz="2200" b="1" i="0" u="none" strike="noStrike" kern="0" cap="none" spc="0" normalizeH="0" baseline="0" noProof="0" dirty="0">
                <a:ln>
                  <a:noFill/>
                </a:ln>
                <a:effectLst/>
                <a:uLnTx/>
                <a:uFillTx/>
                <a:cs typeface="Arial" panose="020B0604020202020204" pitchFamily="34" charset="0"/>
              </a:rPr>
              <a:t>  </a:t>
            </a:r>
            <a:r>
              <a:rPr kumimoji="0" lang="en-US" sz="2200" b="1" i="0" u="none" strike="noStrike" kern="0" cap="none" spc="0" normalizeH="0" baseline="0" noProof="0" err="1">
                <a:ln>
                  <a:noFill/>
                </a:ln>
                <a:effectLst/>
                <a:uLnTx/>
                <a:uFillTx/>
                <a:cs typeface="Arial" panose="020B0604020202020204" pitchFamily="34" charset="0"/>
              </a:rPr>
              <a:t>cách</a:t>
            </a:r>
            <a:r>
              <a:rPr kumimoji="0" lang="en-US" sz="2200" b="1" i="0" u="none" strike="noStrike" kern="0" cap="none" spc="0" normalizeH="0" baseline="0" noProof="0">
                <a:ln>
                  <a:noFill/>
                </a:ln>
                <a:effectLst/>
                <a:uLnTx/>
                <a:uFillTx/>
                <a:cs typeface="Arial" panose="020B0604020202020204" pitchFamily="34" charset="0"/>
              </a:rPr>
              <a:t> xa</a:t>
            </a:r>
            <a:endParaRPr kumimoji="0" lang="vi-VN" sz="2200" b="1" i="0" u="none" strike="noStrike" kern="0" cap="none" spc="0" normalizeH="0" baseline="0" noProof="0" dirty="0">
              <a:ln>
                <a:noFill/>
              </a:ln>
              <a:effectLst/>
              <a:uLnTx/>
              <a:uFillTx/>
              <a:cs typeface="Arial" panose="020B0604020202020204" pitchFamily="34" charset="0"/>
            </a:endParaRPr>
          </a:p>
        </p:txBody>
      </p:sp>
      <p:sp>
        <p:nvSpPr>
          <p:cNvPr id="64" name="Rounded Rectangle 63"/>
          <p:cNvSpPr/>
          <p:nvPr/>
        </p:nvSpPr>
        <p:spPr>
          <a:xfrm>
            <a:off x="2099489" y="4665516"/>
            <a:ext cx="6051887" cy="827714"/>
          </a:xfrm>
          <a:prstGeom prst="roundRect">
            <a:avLst/>
          </a:prstGeom>
          <a:solidFill>
            <a:srgbClr val="E0FC6A"/>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a:ln>
                  <a:noFill/>
                </a:ln>
                <a:effectLst/>
                <a:uLnTx/>
                <a:uFillTx/>
                <a:latin typeface="Calibri" panose="020F0502020204030204" pitchFamily="34" charset="0"/>
                <a:cs typeface="Arial" panose="020B0604020202020204" pitchFamily="34" charset="0"/>
              </a:rPr>
              <a:t>3. Sự tiếp xúc giữa kháng nguyên và kháng thể.</a:t>
            </a:r>
          </a:p>
        </p:txBody>
      </p:sp>
      <p:sp>
        <p:nvSpPr>
          <p:cNvPr id="65" name="Rounded Rectangle 64"/>
          <p:cNvSpPr/>
          <p:nvPr/>
        </p:nvSpPr>
        <p:spPr>
          <a:xfrm>
            <a:off x="8894617" y="4665516"/>
            <a:ext cx="2880960" cy="815132"/>
          </a:xfrm>
          <a:prstGeom prst="roundRect">
            <a:avLst/>
          </a:prstGeom>
          <a:solidFill>
            <a:srgbClr val="73FE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200" b="1" i="0" u="none" strike="noStrike" kern="0" cap="none" spc="0" normalizeH="0" baseline="0" noProof="0" dirty="0">
                <a:ln>
                  <a:noFill/>
                </a:ln>
                <a:effectLst/>
                <a:uLnTx/>
                <a:uFillTx/>
                <a:cs typeface="Arial" panose="020B0604020202020204" pitchFamily="34" charset="0"/>
              </a:rPr>
              <a:t>c. </a:t>
            </a:r>
            <a:r>
              <a:rPr kumimoji="0" lang="en-US" sz="2200" b="1" i="0" u="none" strike="noStrike" kern="0" cap="none" spc="0" normalizeH="0" baseline="0" noProof="0" dirty="0" err="1">
                <a:ln>
                  <a:noFill/>
                </a:ln>
                <a:effectLst/>
                <a:uLnTx/>
                <a:uFillTx/>
                <a:cs typeface="Arial" panose="020B0604020202020204" pitchFamily="34" charset="0"/>
              </a:rPr>
              <a:t>Truyền</a:t>
            </a:r>
            <a:r>
              <a:rPr kumimoji="0" lang="en-US" sz="2200" b="1" i="0" u="none" strike="noStrike" kern="0" cap="none" spc="0" normalizeH="0" baseline="0" noProof="0" dirty="0">
                <a:ln>
                  <a:noFill/>
                </a:ln>
                <a:effectLst/>
                <a:uLnTx/>
                <a:uFillTx/>
                <a:cs typeface="Arial" panose="020B0604020202020204" pitchFamily="34" charset="0"/>
              </a:rPr>
              <a:t> tin </a:t>
            </a:r>
            <a:r>
              <a:rPr kumimoji="0" lang="en-US" sz="2200" b="1" i="0" u="none" strike="noStrike" kern="0" cap="none" spc="0" normalizeH="0" baseline="0" noProof="0" dirty="0" err="1">
                <a:ln>
                  <a:noFill/>
                </a:ln>
                <a:effectLst/>
                <a:uLnTx/>
                <a:uFillTx/>
                <a:cs typeface="Arial" panose="020B0604020202020204" pitchFamily="34" charset="0"/>
              </a:rPr>
              <a:t>cục</a:t>
            </a:r>
            <a:r>
              <a:rPr kumimoji="0" lang="en-US" sz="2200" b="1" i="0" u="none" strike="noStrike" kern="0" cap="none" spc="0" normalizeH="0" baseline="0" noProof="0" dirty="0">
                <a:ln>
                  <a:noFill/>
                </a:ln>
                <a:effectLst/>
                <a:uLnTx/>
                <a:uFillTx/>
                <a:cs typeface="Arial" panose="020B0604020202020204" pitchFamily="34" charset="0"/>
              </a:rPr>
              <a:t> </a:t>
            </a:r>
            <a:r>
              <a:rPr kumimoji="0" lang="en-US" sz="2200" b="1" i="0" u="none" strike="noStrike" kern="0" cap="none" spc="0" normalizeH="0" baseline="0" noProof="0" dirty="0" err="1">
                <a:ln>
                  <a:noFill/>
                </a:ln>
                <a:effectLst/>
                <a:uLnTx/>
                <a:uFillTx/>
                <a:cs typeface="Arial" panose="020B0604020202020204" pitchFamily="34" charset="0"/>
              </a:rPr>
              <a:t>bộ</a:t>
            </a:r>
            <a:endParaRPr kumimoji="0" lang="vi-VN" sz="2200" b="1" i="0" u="none" strike="noStrike" kern="0" cap="none" spc="0" normalizeH="0" baseline="0" noProof="0" dirty="0">
              <a:ln>
                <a:noFill/>
              </a:ln>
              <a:effectLst/>
              <a:uLnTx/>
              <a:uFillTx/>
              <a:cs typeface="Arial" panose="020B0604020202020204" pitchFamily="34" charset="0"/>
            </a:endParaRPr>
          </a:p>
        </p:txBody>
      </p:sp>
      <p:sp>
        <p:nvSpPr>
          <p:cNvPr id="66" name="Rounded Rectangle 65"/>
          <p:cNvSpPr/>
          <p:nvPr/>
        </p:nvSpPr>
        <p:spPr>
          <a:xfrm>
            <a:off x="2158884" y="1839764"/>
            <a:ext cx="5980392" cy="483525"/>
          </a:xfrm>
          <a:prstGeom prst="roundRect">
            <a:avLst/>
          </a:prstGeom>
          <a:solidFill>
            <a:srgbClr val="E0FC6A"/>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a:noFill/>
                </a:ln>
                <a:effectLst/>
                <a:uLnTx/>
                <a:uFillTx/>
                <a:cs typeface="Arial" panose="020B0604020202020204" pitchFamily="34" charset="0"/>
              </a:rPr>
              <a:t>A</a:t>
            </a:r>
          </a:p>
        </p:txBody>
      </p:sp>
      <p:sp>
        <p:nvSpPr>
          <p:cNvPr id="67" name="Rounded Rectangle 66"/>
          <p:cNvSpPr/>
          <p:nvPr/>
        </p:nvSpPr>
        <p:spPr>
          <a:xfrm>
            <a:off x="8894615" y="1833324"/>
            <a:ext cx="2880961" cy="479937"/>
          </a:xfrm>
          <a:prstGeom prst="roundRect">
            <a:avLst/>
          </a:prstGeom>
          <a:solidFill>
            <a:srgbClr val="73FE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a:noFill/>
                </a:ln>
                <a:effectLst/>
                <a:uLnTx/>
                <a:uFillTx/>
                <a:cs typeface="Arial" panose="020B0604020202020204" pitchFamily="34" charset="0"/>
              </a:rPr>
              <a:t>B</a:t>
            </a:r>
            <a:endParaRPr kumimoji="0" lang="vi-VN" sz="2800" b="1" i="0" u="none" strike="noStrike" kern="0" cap="none" spc="0" normalizeH="0" baseline="0" noProof="0">
              <a:ln>
                <a:noFill/>
              </a:ln>
              <a:effectLst/>
              <a:uLnTx/>
              <a:uFillTx/>
              <a:cs typeface="Arial" panose="020B0604020202020204" pitchFamily="34" charset="0"/>
            </a:endParaRPr>
          </a:p>
        </p:txBody>
      </p:sp>
      <p:sp>
        <p:nvSpPr>
          <p:cNvPr id="26" name="TextBox 25">
            <a:extLst>
              <a:ext uri="{FF2B5EF4-FFF2-40B4-BE49-F238E27FC236}">
                <a16:creationId xmlns:a16="http://schemas.microsoft.com/office/drawing/2014/main" id="{4C171FE8-D475-1252-B0D0-1EE820CD623A}"/>
              </a:ext>
            </a:extLst>
          </p:cNvPr>
          <p:cNvSpPr txBox="1"/>
          <p:nvPr/>
        </p:nvSpPr>
        <p:spPr>
          <a:xfrm>
            <a:off x="2218396" y="700909"/>
            <a:ext cx="9557180" cy="1020536"/>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20000"/>
              </a:lnSpc>
              <a:buClr>
                <a:srgbClr val="000000"/>
              </a:buClr>
              <a:buSzPts val="1350"/>
            </a:pP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Qua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kiến</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thức</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các</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kiểu</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truyền</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thông</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tin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giữa</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các</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tế</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bào</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hãy</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hoàn</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thành</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phiếu</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học</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tập</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2 –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Ghép</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thông</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tin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cột</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 </a:t>
            </a:r>
            <a:r>
              <a:rPr lang="en-US" sz="2600" b="1" dirty="0" err="1">
                <a:solidFill>
                  <a:schemeClr val="bg1"/>
                </a:solidFill>
                <a:ea typeface="Times New Roman" panose="02020603050405020304" pitchFamily="18" charset="0"/>
                <a:cs typeface="Arial" panose="020B0604020202020204" pitchFamily="34" charset="0"/>
                <a:sym typeface="Wingdings" panose="05000000000000000000" pitchFamily="2" charset="2"/>
              </a:rPr>
              <a:t>và</a:t>
            </a:r>
            <a:r>
              <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rPr>
              <a:t> </a:t>
            </a:r>
            <a:r>
              <a:rPr lang="en-US" sz="2600" b="1" err="1">
                <a:solidFill>
                  <a:schemeClr val="bg1"/>
                </a:solidFill>
                <a:ea typeface="Times New Roman" panose="02020603050405020304" pitchFamily="18" charset="0"/>
                <a:cs typeface="Arial" panose="020B0604020202020204" pitchFamily="34" charset="0"/>
                <a:sym typeface="Wingdings" panose="05000000000000000000" pitchFamily="2" charset="2"/>
              </a:rPr>
              <a:t>cột</a:t>
            </a:r>
            <a:r>
              <a:rPr lang="en-US" sz="2600" b="1">
                <a:solidFill>
                  <a:schemeClr val="bg1"/>
                </a:solidFill>
                <a:ea typeface="Times New Roman" panose="02020603050405020304" pitchFamily="18" charset="0"/>
                <a:cs typeface="Arial" panose="020B0604020202020204" pitchFamily="34" charset="0"/>
                <a:sym typeface="Wingdings" panose="05000000000000000000" pitchFamily="2" charset="2"/>
              </a:rPr>
              <a:t> B.</a:t>
            </a:r>
            <a:endParaRPr lang="en-US" sz="2600" b="1" dirty="0">
              <a:solidFill>
                <a:schemeClr val="bg1"/>
              </a:solidFill>
              <a:ea typeface="Times New Roman" panose="02020603050405020304" pitchFamily="18" charset="0"/>
              <a:cs typeface="Arial" panose="020B0604020202020204" pitchFamily="34" charset="0"/>
              <a:sym typeface="Wingdings" panose="05000000000000000000" pitchFamily="2" charset="2"/>
            </a:endParaRPr>
          </a:p>
        </p:txBody>
      </p:sp>
      <p:cxnSp>
        <p:nvCxnSpPr>
          <p:cNvPr id="6" name="Straight Arrow Connector 5">
            <a:extLst>
              <a:ext uri="{FF2B5EF4-FFF2-40B4-BE49-F238E27FC236}">
                <a16:creationId xmlns:a16="http://schemas.microsoft.com/office/drawing/2014/main" id="{1E4E9DB0-3085-C4D0-6D7D-6789A27FD87C}"/>
              </a:ext>
            </a:extLst>
          </p:cNvPr>
          <p:cNvCxnSpPr/>
          <p:nvPr/>
        </p:nvCxnSpPr>
        <p:spPr>
          <a:xfrm>
            <a:off x="8178211" y="2936262"/>
            <a:ext cx="716404" cy="2136820"/>
          </a:xfrm>
          <a:prstGeom prst="straightConnector1">
            <a:avLst/>
          </a:prstGeom>
          <a:ln w="444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9F6A0CD-5C13-E84F-EB78-53B078FFEF5A}"/>
              </a:ext>
            </a:extLst>
          </p:cNvPr>
          <p:cNvCxnSpPr>
            <a:cxnSpLocks/>
          </p:cNvCxnSpPr>
          <p:nvPr/>
        </p:nvCxnSpPr>
        <p:spPr>
          <a:xfrm flipV="1">
            <a:off x="8190605" y="2945773"/>
            <a:ext cx="704010" cy="1107723"/>
          </a:xfrm>
          <a:prstGeom prst="straightConnector1">
            <a:avLst/>
          </a:prstGeom>
          <a:ln w="4445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894285A-27FB-253F-9885-B2553CF05650}"/>
              </a:ext>
            </a:extLst>
          </p:cNvPr>
          <p:cNvCxnSpPr>
            <a:cxnSpLocks/>
          </p:cNvCxnSpPr>
          <p:nvPr/>
        </p:nvCxnSpPr>
        <p:spPr>
          <a:xfrm>
            <a:off x="8152265" y="5090354"/>
            <a:ext cx="742350" cy="1108384"/>
          </a:xfrm>
          <a:prstGeom prst="straightConnector1">
            <a:avLst/>
          </a:prstGeom>
          <a:ln w="44450">
            <a:solidFill>
              <a:srgbClr val="FF6D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93E84D8-0562-0DBE-F024-A3C586B58AD3}"/>
              </a:ext>
            </a:extLst>
          </p:cNvPr>
          <p:cNvCxnSpPr>
            <a:cxnSpLocks/>
          </p:cNvCxnSpPr>
          <p:nvPr/>
        </p:nvCxnSpPr>
        <p:spPr>
          <a:xfrm flipV="1">
            <a:off x="8190605" y="3970049"/>
            <a:ext cx="704010" cy="2131469"/>
          </a:xfrm>
          <a:prstGeom prst="straightConnector1">
            <a:avLst/>
          </a:prstGeom>
          <a:ln w="44450">
            <a:solidFill>
              <a:srgbClr val="00905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0769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67"/>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60"/>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61"/>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62"/>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4"/>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65"/>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5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59"/>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up)">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down)">
                                      <p:cBhvr>
                                        <p:cTn id="41" dur="500"/>
                                        <p:tgtEl>
                                          <p:spTgt spid="3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wipe(up)">
                                      <p:cBhvr>
                                        <p:cTn id="46" dur="500"/>
                                        <p:tgtEl>
                                          <p:spTgt spid="3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wipe(down)">
                                      <p:cBhvr>
                                        <p:cTn id="51"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74306"/>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73604" y="1588520"/>
            <a:ext cx="9651010" cy="830997"/>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2400" b="1" dirty="0">
                <a:solidFill>
                  <a:schemeClr val="bg1"/>
                </a:solidFill>
                <a:ea typeface="Times New Roman" panose="02020603050405020304" pitchFamily="18" charset="0"/>
                <a:cs typeface="Calibri" panose="020F0502020204030204" pitchFamily="34" charset="0"/>
                <a:sym typeface="Wingdings" panose="05000000000000000000" pitchFamily="2" charset="2"/>
              </a:rPr>
              <a:t> </a:t>
            </a:r>
            <a:r>
              <a:rPr lang="vi-VN" sz="2400" b="1" kern="0" dirty="0">
                <a:solidFill>
                  <a:schemeClr val="bg1"/>
                </a:solidFill>
                <a:latin typeface="Calibri" panose="020F0502020204030204" pitchFamily="34" charset="0"/>
                <a:ea typeface="Times New Roman"/>
                <a:cs typeface="Calibri" panose="020F0502020204030204" pitchFamily="34" charset="0"/>
              </a:rPr>
              <a:t>Hai hormone insulin và glucagon được nhắc đến ở tình huống mở đầu đóng vai trò gì trong quá trình truyền thông tin giữa các tế bào?</a:t>
            </a:r>
          </a:p>
        </p:txBody>
      </p:sp>
      <p:sp>
        <p:nvSpPr>
          <p:cNvPr id="21" name="TextBox 20"/>
          <p:cNvSpPr txBox="1"/>
          <p:nvPr/>
        </p:nvSpPr>
        <p:spPr>
          <a:xfrm>
            <a:off x="2876724" y="3367091"/>
            <a:ext cx="8436548" cy="1392369"/>
          </a:xfrm>
          <a:prstGeom prst="rect">
            <a:avLst/>
          </a:prstGeom>
          <a:solidFill>
            <a:srgbClr val="E0FC6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20000"/>
              </a:lnSpc>
              <a:spcBef>
                <a:spcPts val="600"/>
              </a:spcBef>
              <a:spcAft>
                <a:spcPts val="600"/>
              </a:spcAft>
            </a:pPr>
            <a:r>
              <a:rPr lang="vi-VN" sz="2400" b="1" dirty="0">
                <a:latin typeface="Calibri" panose="020F0502020204030204" pitchFamily="34" charset="0"/>
                <a:cs typeface="Calibri" panose="020F0502020204030204" pitchFamily="34" charset="0"/>
              </a:rPr>
              <a:t>Hai hormone insulin và glucagon đóng vai trò là phân tử tín hiệu, được truyền từ tế bào tuyến tuỵ đến tế bào gan để kích thích đáp ứng ở tế bào gan</a:t>
            </a:r>
            <a:r>
              <a:rPr lang="en-US" sz="2400" b="1" dirty="0">
                <a:latin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8" name="TextBox 17"/>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19" name="TextBox 18">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2.1.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thông tin giữa các tế bào</a:t>
            </a:r>
            <a:endParaRPr lang="en-US" sz="2000" b="1" dirty="0">
              <a:cs typeface="Arial" panose="020B0604020202020204" pitchFamily="34" charset="0"/>
            </a:endParaRPr>
          </a:p>
        </p:txBody>
      </p:sp>
      <p:sp>
        <p:nvSpPr>
          <p:cNvPr id="23"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25" name="AutoShape 5"/>
          <p:cNvSpPr>
            <a:spLocks noChangeArrowheads="1"/>
          </p:cNvSpPr>
          <p:nvPr/>
        </p:nvSpPr>
        <p:spPr bwMode="gray">
          <a:xfrm>
            <a:off x="2158884" y="85742"/>
            <a:ext cx="6735733"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26" name="Group 25"/>
          <p:cNvGrpSpPr>
            <a:grpSpLocks/>
          </p:cNvGrpSpPr>
          <p:nvPr/>
        </p:nvGrpSpPr>
        <p:grpSpPr bwMode="auto">
          <a:xfrm>
            <a:off x="2079511" y="76195"/>
            <a:ext cx="586132" cy="567370"/>
            <a:chOff x="720" y="1488"/>
            <a:chExt cx="806" cy="808"/>
          </a:xfrm>
        </p:grpSpPr>
        <p:sp>
          <p:nvSpPr>
            <p:cNvPr id="27" name="Oval 26"/>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28" name="Picture 27"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29" name="Text Box 10"/>
          <p:cNvSpPr txBox="1">
            <a:spLocks noChangeArrowheads="1"/>
          </p:cNvSpPr>
          <p:nvPr/>
        </p:nvSpPr>
        <p:spPr bwMode="gray">
          <a:xfrm>
            <a:off x="2138502" y="69291"/>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2</a:t>
            </a:r>
          </a:p>
        </p:txBody>
      </p:sp>
      <p:sp>
        <p:nvSpPr>
          <p:cNvPr id="35" name="Text Box 23"/>
          <p:cNvSpPr txBox="1">
            <a:spLocks noChangeArrowheads="1"/>
          </p:cNvSpPr>
          <p:nvPr/>
        </p:nvSpPr>
        <p:spPr bwMode="gray">
          <a:xfrm>
            <a:off x="2662007" y="122057"/>
            <a:ext cx="649735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cs typeface="Arial" panose="020B0604020202020204" pitchFamily="34" charset="0"/>
              </a:rPr>
              <a:t> </a:t>
            </a:r>
            <a:r>
              <a:rPr lang="en-US" sz="2800" b="1">
                <a:solidFill>
                  <a:srgbClr val="FF0000"/>
                </a:solidFill>
                <a:cs typeface="Arial" panose="020B0604020202020204" pitchFamily="34" charset="0"/>
              </a:rPr>
              <a:t>Các kiểu truyền thông tin giữa các tế bào</a:t>
            </a:r>
            <a:endParaRPr lang="vi-VN" sz="2800" b="1">
              <a:solidFill>
                <a:srgbClr val="FF0000"/>
              </a:solidFill>
              <a:cs typeface="Arial" panose="020B0604020202020204" pitchFamily="34" charset="0"/>
            </a:endParaRPr>
          </a:p>
        </p:txBody>
      </p:sp>
    </p:spTree>
    <p:extLst>
      <p:ext uri="{BB962C8B-B14F-4D97-AF65-F5344CB8AC3E}">
        <p14:creationId xmlns:p14="http://schemas.microsoft.com/office/powerpoint/2010/main" val="571667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barn(inVertical)">
                                      <p:cBhvr>
                                        <p:cTn id="1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0" y="1463931"/>
            <a:ext cx="12198284" cy="5483694"/>
          </a:xfrm>
          <a:prstGeom prst="rect">
            <a:avLst/>
          </a:prstGeom>
        </p:spPr>
      </p:pic>
      <p:sp>
        <p:nvSpPr>
          <p:cNvPr id="7" name="TextBox 6"/>
          <p:cNvSpPr txBox="1"/>
          <p:nvPr/>
        </p:nvSpPr>
        <p:spPr>
          <a:xfrm>
            <a:off x="1288473" y="243875"/>
            <a:ext cx="9394265" cy="92333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b="1">
                <a:solidFill>
                  <a:schemeClr val="bg1"/>
                </a:solidFill>
                <a:cs typeface="Arial" panose="020B0604020202020204" pitchFamily="34" charset="0"/>
              </a:rPr>
              <a:t>HOẠT ĐỘNG 1. KHỞI ĐỘNG</a:t>
            </a:r>
            <a:endParaRPr lang="en-US" sz="5400" b="1" dirty="0">
              <a:solidFill>
                <a:schemeClr val="bg1"/>
              </a:solidFill>
              <a:cs typeface="Arial" panose="020B0604020202020204" pitchFamily="34" charset="0"/>
            </a:endParaRPr>
          </a:p>
        </p:txBody>
      </p:sp>
      <p:sp>
        <p:nvSpPr>
          <p:cNvPr id="8" name="Rounded Rectangle 7"/>
          <p:cNvSpPr/>
          <p:nvPr/>
        </p:nvSpPr>
        <p:spPr>
          <a:xfrm>
            <a:off x="7059144" y="1448207"/>
            <a:ext cx="4791015" cy="4481883"/>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strike="noStrike" kern="0" cap="none" spc="0" normalizeH="0" baseline="0" noProof="0">
                <a:ln>
                  <a:noFill/>
                </a:ln>
                <a:solidFill>
                  <a:srgbClr val="FFFF00"/>
                </a:solidFill>
                <a:effectLst/>
                <a:uLnTx/>
                <a:uFillTx/>
              </a:rPr>
              <a:t>TÌNH</a:t>
            </a:r>
            <a:r>
              <a:rPr kumimoji="0" lang="en-US" sz="2800" b="1" i="0" strike="noStrike" kern="0" cap="none" spc="0" normalizeH="0" noProof="0">
                <a:ln>
                  <a:noFill/>
                </a:ln>
                <a:solidFill>
                  <a:srgbClr val="FFFF00"/>
                </a:solidFill>
                <a:effectLst/>
                <a:uLnTx/>
                <a:uFillTx/>
              </a:rPr>
              <a:t> HUỐNG 1</a:t>
            </a:r>
            <a:endParaRPr kumimoji="0" lang="en-US" sz="2800" b="1" i="0" strike="noStrike" kern="0" cap="none" spc="0" normalizeH="0" baseline="0" noProof="0">
              <a:ln>
                <a:noFill/>
              </a:ln>
              <a:solidFill>
                <a:srgbClr val="FFFF00"/>
              </a:solidFill>
              <a:effectLst/>
              <a:uLnTx/>
              <a:uFillTx/>
            </a:endParaRPr>
          </a:p>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800" b="0" i="0" u="none" strike="noStrike" kern="0" cap="none" spc="0" normalizeH="0" baseline="0" noProof="0">
                <a:ln>
                  <a:noFill/>
                </a:ln>
                <a:solidFill>
                  <a:srgbClr val="FFFFFF"/>
                </a:solidFill>
                <a:effectLst/>
                <a:uLnTx/>
                <a:uFillTx/>
              </a:rPr>
              <a:t>Tế</a:t>
            </a:r>
            <a:r>
              <a:rPr kumimoji="0" lang="en-US" sz="2800" b="0" i="0" u="none" strike="noStrike" kern="0" cap="none" spc="0" normalizeH="0" noProof="0">
                <a:ln>
                  <a:noFill/>
                </a:ln>
                <a:solidFill>
                  <a:srgbClr val="FFFFFF"/>
                </a:solidFill>
                <a:effectLst/>
                <a:uLnTx/>
                <a:uFillTx/>
              </a:rPr>
              <a:t> bào thần kinh sẽ truyền các phân tử tín hiệu (chất hoá học) cho tế bào cơ. Nếu sự giao tiếp này bị ngừng lại, cơ sẽ không vận động được. Vậy quá trình các tế bào truyền tín hiệu và nhận tín hiệu diễn ra như thế nào?</a:t>
            </a:r>
            <a:endParaRPr kumimoji="0" lang="vi-VN" sz="2800" b="0" i="0" u="none" strike="noStrike" kern="0" cap="none" spc="0" normalizeH="0" baseline="0" noProof="0">
              <a:ln>
                <a:noFill/>
              </a:ln>
              <a:solidFill>
                <a:srgbClr val="FFFFFF"/>
              </a:solidFill>
              <a:effectLst/>
              <a:uLnTx/>
              <a:uFillTx/>
            </a:endParaRPr>
          </a:p>
        </p:txBody>
      </p:sp>
      <p:grpSp>
        <p:nvGrpSpPr>
          <p:cNvPr id="33" name="Group 32"/>
          <p:cNvGrpSpPr/>
          <p:nvPr/>
        </p:nvGrpSpPr>
        <p:grpSpPr>
          <a:xfrm>
            <a:off x="430916" y="1282517"/>
            <a:ext cx="6684054" cy="5381519"/>
            <a:chOff x="430916" y="1282517"/>
            <a:chExt cx="6684054" cy="5381519"/>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1" y="1282517"/>
              <a:ext cx="6216325" cy="5381519"/>
            </a:xfrm>
            <a:prstGeom prst="rect">
              <a:avLst/>
            </a:prstGeom>
          </p:spPr>
        </p:pic>
        <p:sp>
          <p:nvSpPr>
            <p:cNvPr id="27" name="Rounded Rectangle 26"/>
            <p:cNvSpPr/>
            <p:nvPr/>
          </p:nvSpPr>
          <p:spPr>
            <a:xfrm>
              <a:off x="5407061" y="1594254"/>
              <a:ext cx="1481136" cy="692730"/>
            </a:xfrm>
            <a:prstGeom prst="roundRect">
              <a:avLst/>
            </a:prstGeom>
            <a:no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200" b="1" kern="0"/>
                <a:t>Tế bào thần kinh</a:t>
              </a:r>
              <a:endParaRPr kumimoji="0" lang="vi-VN" sz="2200" b="0" i="0" u="none" strike="noStrike" kern="0" cap="none" spc="0" normalizeH="0" baseline="0" noProof="0">
                <a:ln>
                  <a:noFill/>
                </a:ln>
                <a:effectLst/>
                <a:uLnTx/>
                <a:uFillTx/>
              </a:endParaRPr>
            </a:p>
          </p:txBody>
        </p:sp>
        <p:sp>
          <p:nvSpPr>
            <p:cNvPr id="28" name="Rounded Rectangle 27"/>
            <p:cNvSpPr/>
            <p:nvPr/>
          </p:nvSpPr>
          <p:spPr>
            <a:xfrm>
              <a:off x="2558951" y="4294908"/>
              <a:ext cx="1323992" cy="645163"/>
            </a:xfrm>
            <a:prstGeom prst="roundRect">
              <a:avLst/>
            </a:prstGeom>
            <a:solidFill>
              <a:srgbClr val="FFFFFF"/>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200" b="1" kern="0"/>
                <a:t>Thụ thể</a:t>
              </a:r>
              <a:endParaRPr kumimoji="0" lang="vi-VN" sz="2200" b="0" i="0" u="none" strike="noStrike" kern="0" cap="none" spc="0" normalizeH="0" baseline="0" noProof="0">
                <a:ln>
                  <a:noFill/>
                </a:ln>
                <a:effectLst/>
                <a:uLnTx/>
                <a:uFillTx/>
              </a:endParaRPr>
            </a:p>
          </p:txBody>
        </p:sp>
        <p:sp>
          <p:nvSpPr>
            <p:cNvPr id="29" name="Rounded Rectangle 28"/>
            <p:cNvSpPr/>
            <p:nvPr/>
          </p:nvSpPr>
          <p:spPr>
            <a:xfrm>
              <a:off x="430916" y="3692987"/>
              <a:ext cx="1481136" cy="692730"/>
            </a:xfrm>
            <a:prstGeom prst="roundRect">
              <a:avLst/>
            </a:prstGeom>
            <a:no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200" b="1" kern="0"/>
                <a:t>Màng tế bào cơ</a:t>
              </a:r>
              <a:endParaRPr kumimoji="0" lang="vi-VN" sz="2200" b="0" i="0" u="none" strike="noStrike" kern="0" cap="none" spc="0" normalizeH="0" baseline="0" noProof="0">
                <a:ln>
                  <a:noFill/>
                </a:ln>
                <a:effectLst/>
                <a:uLnTx/>
                <a:uFillTx/>
              </a:endParaRPr>
            </a:p>
          </p:txBody>
        </p:sp>
        <p:sp>
          <p:nvSpPr>
            <p:cNvPr id="30" name="Rounded Rectangle 29"/>
            <p:cNvSpPr/>
            <p:nvPr/>
          </p:nvSpPr>
          <p:spPr>
            <a:xfrm>
              <a:off x="5633834" y="2947486"/>
              <a:ext cx="1481136" cy="1099367"/>
            </a:xfrm>
            <a:prstGeom prst="roundRect">
              <a:avLst/>
            </a:prstGeom>
            <a:no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lang="en-US" sz="2200" b="1" kern="0"/>
                <a:t>Chất truyền tin hoá học</a:t>
              </a:r>
              <a:endParaRPr kumimoji="0" lang="vi-VN" sz="2200" b="0" i="0" u="none" strike="noStrike" kern="0" cap="none" spc="0" normalizeH="0" baseline="0" noProof="0">
                <a:ln>
                  <a:noFill/>
                </a:ln>
                <a:effectLst/>
                <a:uLnTx/>
                <a:uFillTx/>
              </a:endParaRPr>
            </a:p>
          </p:txBody>
        </p:sp>
        <p:cxnSp>
          <p:nvCxnSpPr>
            <p:cNvPr id="9" name="Straight Connector 8"/>
            <p:cNvCxnSpPr/>
            <p:nvPr/>
          </p:nvCxnSpPr>
          <p:spPr>
            <a:xfrm>
              <a:off x="4935271" y="1815928"/>
              <a:ext cx="6985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046241" y="3515657"/>
              <a:ext cx="69856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125405" y="4381878"/>
              <a:ext cx="903636" cy="55819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6739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106383" y="1408202"/>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CCD1983-312B-4CAE-BDD3-ECCBF1F2884B}"/>
              </a:ext>
            </a:extLst>
          </p:cNvPr>
          <p:cNvSpPr txBox="1"/>
          <p:nvPr/>
        </p:nvSpPr>
        <p:spPr>
          <a:xfrm>
            <a:off x="0" y="915721"/>
            <a:ext cx="2006220" cy="1077218"/>
          </a:xfrm>
          <a:prstGeom prst="rect">
            <a:avLst/>
          </a:prstGeom>
          <a:solidFill>
            <a:schemeClr val="accent1">
              <a:lumMod val="20000"/>
              <a:lumOff val="80000"/>
            </a:schemeClr>
          </a:solidFill>
        </p:spPr>
        <p:txBody>
          <a:bodyPr wrap="square" rtlCol="0">
            <a:spAutoFit/>
          </a:bodyPr>
          <a:lstStyle/>
          <a:p>
            <a:pPr algn="ctr"/>
            <a:r>
              <a:rPr lang="en-US" sz="1600" b="1" dirty="0" err="1">
                <a:solidFill>
                  <a:srgbClr val="FF0000"/>
                </a:solidFill>
                <a:cs typeface="Arial" panose="020B0604020202020204" pitchFamily="34" charset="0"/>
              </a:rPr>
              <a:t>Hoạt</a:t>
            </a:r>
            <a:r>
              <a:rPr lang="en-US" sz="1600" b="1" dirty="0">
                <a:solidFill>
                  <a:srgbClr val="FF0000"/>
                </a:solidFill>
                <a:cs typeface="Arial" panose="020B0604020202020204" pitchFamily="34" charset="0"/>
              </a:rPr>
              <a:t> </a:t>
            </a:r>
            <a:r>
              <a:rPr lang="en-US" sz="1600" b="1" err="1">
                <a:solidFill>
                  <a:srgbClr val="FF0000"/>
                </a:solidFill>
                <a:cs typeface="Arial" panose="020B0604020202020204" pitchFamily="34" charset="0"/>
              </a:rPr>
              <a:t>động</a:t>
            </a:r>
            <a:r>
              <a:rPr lang="en-US" sz="1600" b="1">
                <a:solidFill>
                  <a:srgbClr val="FF0000"/>
                </a:solidFill>
                <a:cs typeface="Arial" panose="020B0604020202020204" pitchFamily="34" charset="0"/>
              </a:rPr>
              <a:t> 2.2. </a:t>
            </a:r>
            <a:endParaRPr lang="en-US" sz="1600" b="1" dirty="0">
              <a:solidFill>
                <a:srgbClr val="FF0000"/>
              </a:solidFill>
              <a:cs typeface="Arial" panose="020B0604020202020204" pitchFamily="34" charset="0"/>
            </a:endParaRPr>
          </a:p>
          <a:p>
            <a:pPr algn="ctr"/>
            <a:r>
              <a:rPr lang="en-US" sz="1600" b="1">
                <a:cs typeface="Arial" panose="020B0604020202020204" pitchFamily="34" charset="0"/>
              </a:rPr>
              <a:t>Tìm hiểu về quá trình truyền thông tin giữa các tế bào</a:t>
            </a:r>
            <a:endParaRPr lang="en-US" sz="1600" b="1" dirty="0">
              <a:cs typeface="Arial" panose="020B0604020202020204" pitchFamily="34" charset="0"/>
            </a:endParaRPr>
          </a:p>
        </p:txBody>
      </p:sp>
      <p:sp>
        <p:nvSpPr>
          <p:cNvPr id="21" name="TextBox 20"/>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22"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23" name="AutoShape 5"/>
          <p:cNvSpPr>
            <a:spLocks noChangeArrowheads="1"/>
          </p:cNvSpPr>
          <p:nvPr/>
        </p:nvSpPr>
        <p:spPr bwMode="gray">
          <a:xfrm>
            <a:off x="2158884" y="85742"/>
            <a:ext cx="8772352"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30" name="Group 29"/>
          <p:cNvGrpSpPr>
            <a:grpSpLocks/>
          </p:cNvGrpSpPr>
          <p:nvPr/>
        </p:nvGrpSpPr>
        <p:grpSpPr bwMode="auto">
          <a:xfrm>
            <a:off x="2079511" y="76195"/>
            <a:ext cx="586132" cy="567370"/>
            <a:chOff x="720" y="1488"/>
            <a:chExt cx="806" cy="808"/>
          </a:xfrm>
        </p:grpSpPr>
        <p:sp>
          <p:nvSpPr>
            <p:cNvPr id="31" name="Oval 30"/>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32" name="Picture 31"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33"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II</a:t>
            </a:r>
          </a:p>
        </p:txBody>
      </p:sp>
      <p:sp>
        <p:nvSpPr>
          <p:cNvPr id="34" name="Text Box 23"/>
          <p:cNvSpPr txBox="1">
            <a:spLocks noChangeArrowheads="1"/>
          </p:cNvSpPr>
          <p:nvPr/>
        </p:nvSpPr>
        <p:spPr bwMode="gray">
          <a:xfrm>
            <a:off x="2545551" y="126238"/>
            <a:ext cx="838568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cs typeface="Arial" panose="020B0604020202020204" pitchFamily="34" charset="0"/>
              </a:rPr>
              <a:t> </a:t>
            </a:r>
            <a:r>
              <a:rPr lang="en-US" sz="2800" b="1" kern="0">
                <a:solidFill>
                  <a:srgbClr val="FF0000"/>
                </a:solidFill>
              </a:rPr>
              <a:t>QUÁ TRÌNH TRUYỀN THÔNG TIN GIỮA CÁC TẾ BÀO</a:t>
            </a:r>
            <a:endParaRPr lang="vi-VN" sz="2800" b="1">
              <a:solidFill>
                <a:srgbClr val="FF0000"/>
              </a:solidFill>
              <a:cs typeface="Arial" panose="020B0604020202020204" pitchFamily="34" charset="0"/>
            </a:endParaRPr>
          </a:p>
        </p:txBody>
      </p:sp>
      <p:pic>
        <p:nvPicPr>
          <p:cNvPr id="35" name="Picture 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945305"/>
            <a:ext cx="12192000" cy="4337729"/>
          </a:xfrm>
          <a:prstGeom prst="rect">
            <a:avLst/>
          </a:prstGeom>
        </p:spPr>
      </p:pic>
      <p:sp>
        <p:nvSpPr>
          <p:cNvPr id="36" name="TextBox 35"/>
          <p:cNvSpPr txBox="1"/>
          <p:nvPr/>
        </p:nvSpPr>
        <p:spPr>
          <a:xfrm>
            <a:off x="3436259" y="1983093"/>
            <a:ext cx="1951213" cy="461665"/>
          </a:xfrm>
          <a:prstGeom prst="rect">
            <a:avLst/>
          </a:prstGeom>
          <a:noFill/>
        </p:spPr>
        <p:txBody>
          <a:bodyPr wrap="square" rtlCol="0">
            <a:spAutoFit/>
          </a:bodyPr>
          <a:lstStyle/>
          <a:p>
            <a:pPr algn="ctr" fontAlgn="base">
              <a:spcBef>
                <a:spcPct val="0"/>
              </a:spcBef>
              <a:spcAft>
                <a:spcPct val="0"/>
              </a:spcAft>
            </a:pPr>
            <a:r>
              <a:rPr lang="en-US" sz="2400" b="1" dirty="0" err="1">
                <a:solidFill>
                  <a:srgbClr val="C00000"/>
                </a:solidFill>
              </a:rPr>
              <a:t>Màng</a:t>
            </a:r>
            <a:r>
              <a:rPr lang="en-US" sz="2400" b="1" dirty="0">
                <a:solidFill>
                  <a:srgbClr val="C00000"/>
                </a:solidFill>
              </a:rPr>
              <a:t> </a:t>
            </a:r>
            <a:r>
              <a:rPr lang="en-US" sz="2400" b="1" dirty="0" err="1">
                <a:solidFill>
                  <a:srgbClr val="C00000"/>
                </a:solidFill>
              </a:rPr>
              <a:t>tế</a:t>
            </a:r>
            <a:r>
              <a:rPr lang="en-US" sz="2400" b="1" dirty="0">
                <a:solidFill>
                  <a:srgbClr val="C00000"/>
                </a:solidFill>
              </a:rPr>
              <a:t> </a:t>
            </a:r>
            <a:r>
              <a:rPr lang="en-US" sz="2400" b="1" dirty="0" err="1">
                <a:solidFill>
                  <a:srgbClr val="C00000"/>
                </a:solidFill>
              </a:rPr>
              <a:t>bào</a:t>
            </a:r>
            <a:r>
              <a:rPr lang="en-US" sz="2400" b="1" dirty="0">
                <a:solidFill>
                  <a:srgbClr val="C00000"/>
                </a:solidFill>
              </a:rPr>
              <a:t> </a:t>
            </a:r>
          </a:p>
        </p:txBody>
      </p:sp>
      <p:sp>
        <p:nvSpPr>
          <p:cNvPr id="37" name="TextBox 36"/>
          <p:cNvSpPr txBox="1"/>
          <p:nvPr/>
        </p:nvSpPr>
        <p:spPr>
          <a:xfrm>
            <a:off x="8123419" y="1981316"/>
            <a:ext cx="1676400" cy="461665"/>
          </a:xfrm>
          <a:prstGeom prst="rect">
            <a:avLst/>
          </a:prstGeom>
          <a:noFill/>
        </p:spPr>
        <p:txBody>
          <a:bodyPr wrap="square" rtlCol="0">
            <a:spAutoFit/>
          </a:bodyPr>
          <a:lstStyle/>
          <a:p>
            <a:pPr algn="ctr" fontAlgn="base">
              <a:spcBef>
                <a:spcPct val="0"/>
              </a:spcBef>
              <a:spcAft>
                <a:spcPct val="0"/>
              </a:spcAft>
            </a:pPr>
            <a:r>
              <a:rPr lang="en-US" sz="2400" b="1" dirty="0" err="1">
                <a:solidFill>
                  <a:srgbClr val="C00000"/>
                </a:solidFill>
              </a:rPr>
              <a:t>Tế</a:t>
            </a:r>
            <a:r>
              <a:rPr lang="en-US" sz="2400" b="1" dirty="0">
                <a:solidFill>
                  <a:srgbClr val="C00000"/>
                </a:solidFill>
              </a:rPr>
              <a:t> </a:t>
            </a:r>
            <a:r>
              <a:rPr lang="en-US" sz="2400" b="1" dirty="0" err="1">
                <a:solidFill>
                  <a:srgbClr val="C00000"/>
                </a:solidFill>
              </a:rPr>
              <a:t>bào</a:t>
            </a:r>
            <a:r>
              <a:rPr lang="en-US" sz="2400" b="1" dirty="0">
                <a:solidFill>
                  <a:srgbClr val="C00000"/>
                </a:solidFill>
              </a:rPr>
              <a:t> </a:t>
            </a:r>
            <a:r>
              <a:rPr lang="en-US" sz="2400" b="1" dirty="0" err="1">
                <a:solidFill>
                  <a:srgbClr val="C00000"/>
                </a:solidFill>
              </a:rPr>
              <a:t>chất</a:t>
            </a:r>
            <a:endParaRPr lang="en-US" sz="2400" b="1" dirty="0">
              <a:solidFill>
                <a:srgbClr val="C00000"/>
              </a:solidFill>
            </a:endParaRPr>
          </a:p>
        </p:txBody>
      </p:sp>
      <p:sp>
        <p:nvSpPr>
          <p:cNvPr id="38" name="TextBox 37"/>
          <p:cNvSpPr txBox="1"/>
          <p:nvPr/>
        </p:nvSpPr>
        <p:spPr>
          <a:xfrm>
            <a:off x="-57830" y="2139581"/>
            <a:ext cx="2121879" cy="461665"/>
          </a:xfrm>
          <a:prstGeom prst="rect">
            <a:avLst/>
          </a:prstGeom>
          <a:noFill/>
        </p:spPr>
        <p:txBody>
          <a:bodyPr wrap="square" rtlCol="0">
            <a:spAutoFit/>
          </a:bodyPr>
          <a:lstStyle/>
          <a:p>
            <a:pPr algn="ctr" fontAlgn="base">
              <a:spcBef>
                <a:spcPct val="0"/>
              </a:spcBef>
              <a:spcAft>
                <a:spcPct val="0"/>
              </a:spcAft>
            </a:pPr>
            <a:r>
              <a:rPr lang="en-US" sz="2400" b="1" dirty="0" err="1">
                <a:solidFill>
                  <a:srgbClr val="002060"/>
                </a:solidFill>
              </a:rPr>
              <a:t>Dịch</a:t>
            </a:r>
            <a:r>
              <a:rPr lang="en-US" sz="2400" b="1" dirty="0">
                <a:solidFill>
                  <a:srgbClr val="002060"/>
                </a:solidFill>
              </a:rPr>
              <a:t> </a:t>
            </a:r>
            <a:r>
              <a:rPr lang="en-US" sz="2400" b="1" dirty="0" err="1">
                <a:solidFill>
                  <a:srgbClr val="002060"/>
                </a:solidFill>
              </a:rPr>
              <a:t>ngoại</a:t>
            </a:r>
            <a:r>
              <a:rPr lang="en-US" sz="2400" b="1" dirty="0">
                <a:solidFill>
                  <a:srgbClr val="002060"/>
                </a:solidFill>
              </a:rPr>
              <a:t> </a:t>
            </a:r>
            <a:r>
              <a:rPr lang="en-US" sz="2400" b="1" dirty="0" err="1">
                <a:solidFill>
                  <a:srgbClr val="002060"/>
                </a:solidFill>
              </a:rPr>
              <a:t>bào</a:t>
            </a:r>
            <a:endParaRPr lang="en-US" sz="2400" b="1" dirty="0">
              <a:solidFill>
                <a:srgbClr val="002060"/>
              </a:solidFill>
            </a:endParaRPr>
          </a:p>
        </p:txBody>
      </p:sp>
      <p:sp>
        <p:nvSpPr>
          <p:cNvPr id="48" name="TextBox 47"/>
          <p:cNvSpPr txBox="1"/>
          <p:nvPr/>
        </p:nvSpPr>
        <p:spPr>
          <a:xfrm>
            <a:off x="-278777" y="3471785"/>
            <a:ext cx="1825574" cy="461665"/>
          </a:xfrm>
          <a:prstGeom prst="rect">
            <a:avLst/>
          </a:prstGeom>
          <a:noFill/>
        </p:spPr>
        <p:txBody>
          <a:bodyPr wrap="square" rtlCol="0">
            <a:spAutoFit/>
          </a:bodyPr>
          <a:lstStyle/>
          <a:p>
            <a:pPr algn="ctr" fontAlgn="base">
              <a:spcBef>
                <a:spcPct val="0"/>
              </a:spcBef>
              <a:spcAft>
                <a:spcPct val="0"/>
              </a:spcAft>
            </a:pPr>
            <a:r>
              <a:rPr lang="en-US" sz="2400" b="1" dirty="0" err="1">
                <a:solidFill>
                  <a:srgbClr val="002060"/>
                </a:solidFill>
              </a:rPr>
              <a:t>Thụ</a:t>
            </a:r>
            <a:r>
              <a:rPr lang="en-US" sz="2400" b="1" dirty="0">
                <a:solidFill>
                  <a:srgbClr val="002060"/>
                </a:solidFill>
              </a:rPr>
              <a:t> </a:t>
            </a:r>
            <a:r>
              <a:rPr lang="en-US" sz="2400" b="1" dirty="0" err="1">
                <a:solidFill>
                  <a:srgbClr val="002060"/>
                </a:solidFill>
              </a:rPr>
              <a:t>thể</a:t>
            </a:r>
            <a:endParaRPr lang="en-US" sz="2400" b="1" dirty="0">
              <a:solidFill>
                <a:srgbClr val="002060"/>
              </a:solidFill>
            </a:endParaRPr>
          </a:p>
        </p:txBody>
      </p:sp>
      <p:sp>
        <p:nvSpPr>
          <p:cNvPr id="51" name="TextBox 50"/>
          <p:cNvSpPr txBox="1"/>
          <p:nvPr/>
        </p:nvSpPr>
        <p:spPr>
          <a:xfrm>
            <a:off x="392822" y="5449798"/>
            <a:ext cx="1825574" cy="830997"/>
          </a:xfrm>
          <a:prstGeom prst="rect">
            <a:avLst/>
          </a:prstGeom>
          <a:noFill/>
        </p:spPr>
        <p:txBody>
          <a:bodyPr wrap="square" rtlCol="0">
            <a:spAutoFit/>
          </a:bodyPr>
          <a:lstStyle/>
          <a:p>
            <a:pPr algn="ctr" fontAlgn="base">
              <a:spcBef>
                <a:spcPct val="0"/>
              </a:spcBef>
              <a:spcAft>
                <a:spcPct val="0"/>
              </a:spcAft>
            </a:pPr>
            <a:r>
              <a:rPr lang="en-US" sz="2400" b="1" dirty="0" err="1">
                <a:solidFill>
                  <a:srgbClr val="002060"/>
                </a:solidFill>
              </a:rPr>
              <a:t>Phân</a:t>
            </a:r>
            <a:r>
              <a:rPr lang="en-US" sz="2400" b="1" dirty="0">
                <a:solidFill>
                  <a:srgbClr val="002060"/>
                </a:solidFill>
              </a:rPr>
              <a:t> </a:t>
            </a:r>
            <a:r>
              <a:rPr lang="en-US" sz="2400" b="1" dirty="0" err="1">
                <a:solidFill>
                  <a:srgbClr val="002060"/>
                </a:solidFill>
              </a:rPr>
              <a:t>tử</a:t>
            </a:r>
            <a:endParaRPr lang="en-US" sz="2400" b="1" dirty="0">
              <a:solidFill>
                <a:srgbClr val="002060"/>
              </a:solidFill>
            </a:endParaRPr>
          </a:p>
          <a:p>
            <a:pPr algn="ctr" fontAlgn="base">
              <a:spcBef>
                <a:spcPct val="0"/>
              </a:spcBef>
              <a:spcAft>
                <a:spcPct val="0"/>
              </a:spcAft>
            </a:pPr>
            <a:r>
              <a:rPr lang="en-US" sz="2400" b="1" dirty="0">
                <a:solidFill>
                  <a:srgbClr val="002060"/>
                </a:solidFill>
              </a:rPr>
              <a:t> </a:t>
            </a:r>
            <a:r>
              <a:rPr lang="en-US" sz="2400" b="1" dirty="0" err="1">
                <a:solidFill>
                  <a:srgbClr val="002060"/>
                </a:solidFill>
              </a:rPr>
              <a:t>tín</a:t>
            </a:r>
            <a:r>
              <a:rPr lang="en-US" sz="2400" b="1" dirty="0">
                <a:solidFill>
                  <a:srgbClr val="002060"/>
                </a:solidFill>
              </a:rPr>
              <a:t> </a:t>
            </a:r>
            <a:r>
              <a:rPr lang="en-US" sz="2400" b="1" dirty="0" err="1">
                <a:solidFill>
                  <a:srgbClr val="002060"/>
                </a:solidFill>
              </a:rPr>
              <a:t>hiệu</a:t>
            </a:r>
            <a:endParaRPr lang="en-US" sz="2400" b="1" dirty="0">
              <a:solidFill>
                <a:srgbClr val="002060"/>
              </a:solidFill>
            </a:endParaRPr>
          </a:p>
        </p:txBody>
      </p:sp>
      <p:sp>
        <p:nvSpPr>
          <p:cNvPr id="52" name="TextBox 51"/>
          <p:cNvSpPr txBox="1"/>
          <p:nvPr/>
        </p:nvSpPr>
        <p:spPr>
          <a:xfrm>
            <a:off x="3184582" y="4994855"/>
            <a:ext cx="6421381" cy="461665"/>
          </a:xfrm>
          <a:prstGeom prst="rect">
            <a:avLst/>
          </a:prstGeom>
          <a:noFill/>
        </p:spPr>
        <p:txBody>
          <a:bodyPr wrap="square" rtlCol="0">
            <a:spAutoFit/>
          </a:bodyPr>
          <a:lstStyle/>
          <a:p>
            <a:pPr algn="ctr" fontAlgn="base">
              <a:spcBef>
                <a:spcPct val="0"/>
              </a:spcBef>
              <a:spcAft>
                <a:spcPct val="0"/>
              </a:spcAft>
            </a:pPr>
            <a:r>
              <a:rPr lang="en-US" sz="2400" b="1" dirty="0" err="1">
                <a:solidFill>
                  <a:srgbClr val="C00000"/>
                </a:solidFill>
              </a:rPr>
              <a:t>Các</a:t>
            </a:r>
            <a:r>
              <a:rPr lang="en-US" sz="2400" b="1" dirty="0">
                <a:solidFill>
                  <a:srgbClr val="C00000"/>
                </a:solidFill>
              </a:rPr>
              <a:t> </a:t>
            </a:r>
            <a:r>
              <a:rPr lang="en-US" sz="2400" b="1" dirty="0" err="1">
                <a:solidFill>
                  <a:srgbClr val="C00000"/>
                </a:solidFill>
              </a:rPr>
              <a:t>phân</a:t>
            </a:r>
            <a:r>
              <a:rPr lang="en-US" sz="2400" b="1" dirty="0">
                <a:solidFill>
                  <a:srgbClr val="C00000"/>
                </a:solidFill>
              </a:rPr>
              <a:t> </a:t>
            </a:r>
            <a:r>
              <a:rPr lang="en-US" sz="2400" b="1" dirty="0" err="1">
                <a:solidFill>
                  <a:srgbClr val="C00000"/>
                </a:solidFill>
              </a:rPr>
              <a:t>tử</a:t>
            </a:r>
            <a:r>
              <a:rPr lang="en-US" sz="2400" b="1" dirty="0">
                <a:solidFill>
                  <a:srgbClr val="C00000"/>
                </a:solidFill>
              </a:rPr>
              <a:t> </a:t>
            </a:r>
            <a:r>
              <a:rPr lang="en-US" sz="2400" b="1" dirty="0" err="1">
                <a:solidFill>
                  <a:srgbClr val="C00000"/>
                </a:solidFill>
              </a:rPr>
              <a:t>truyền</a:t>
            </a:r>
            <a:r>
              <a:rPr lang="en-US" sz="2400" b="1" dirty="0">
                <a:solidFill>
                  <a:srgbClr val="C00000"/>
                </a:solidFill>
              </a:rPr>
              <a:t> tin </a:t>
            </a:r>
            <a:r>
              <a:rPr lang="en-US" sz="2400" b="1" dirty="0" err="1">
                <a:solidFill>
                  <a:srgbClr val="C00000"/>
                </a:solidFill>
              </a:rPr>
              <a:t>trong</a:t>
            </a:r>
            <a:r>
              <a:rPr lang="en-US" sz="2400" b="1" dirty="0">
                <a:solidFill>
                  <a:srgbClr val="C00000"/>
                </a:solidFill>
              </a:rPr>
              <a:t> con </a:t>
            </a:r>
            <a:r>
              <a:rPr lang="en-US" sz="2400" b="1" dirty="0" err="1">
                <a:solidFill>
                  <a:srgbClr val="C00000"/>
                </a:solidFill>
              </a:rPr>
              <a:t>đường</a:t>
            </a:r>
            <a:r>
              <a:rPr lang="en-US" sz="2400" b="1" dirty="0">
                <a:solidFill>
                  <a:srgbClr val="C00000"/>
                </a:solidFill>
              </a:rPr>
              <a:t> </a:t>
            </a:r>
            <a:r>
              <a:rPr lang="en-US" sz="2400" b="1" dirty="0" err="1">
                <a:solidFill>
                  <a:srgbClr val="C00000"/>
                </a:solidFill>
              </a:rPr>
              <a:t>tín</a:t>
            </a:r>
            <a:r>
              <a:rPr lang="en-US" sz="2400" b="1" dirty="0">
                <a:solidFill>
                  <a:srgbClr val="C00000"/>
                </a:solidFill>
              </a:rPr>
              <a:t> </a:t>
            </a:r>
            <a:r>
              <a:rPr lang="en-US" sz="2400" b="1" dirty="0" err="1">
                <a:solidFill>
                  <a:srgbClr val="C00000"/>
                </a:solidFill>
              </a:rPr>
              <a:t>hiệu</a:t>
            </a:r>
            <a:endParaRPr lang="en-US" sz="2400" b="1" dirty="0">
              <a:solidFill>
                <a:srgbClr val="C00000"/>
              </a:solidFill>
            </a:endParaRPr>
          </a:p>
        </p:txBody>
      </p:sp>
      <p:sp>
        <p:nvSpPr>
          <p:cNvPr id="53" name="TextBox 52"/>
          <p:cNvSpPr txBox="1"/>
          <p:nvPr/>
        </p:nvSpPr>
        <p:spPr>
          <a:xfrm>
            <a:off x="10443223" y="3933488"/>
            <a:ext cx="1494837" cy="1200329"/>
          </a:xfrm>
          <a:prstGeom prst="rect">
            <a:avLst/>
          </a:prstGeom>
          <a:noFill/>
        </p:spPr>
        <p:txBody>
          <a:bodyPr wrap="square" rtlCol="0">
            <a:spAutoFit/>
          </a:bodyPr>
          <a:lstStyle/>
          <a:p>
            <a:pPr algn="ctr" fontAlgn="base">
              <a:spcBef>
                <a:spcPct val="0"/>
              </a:spcBef>
              <a:spcAft>
                <a:spcPct val="0"/>
              </a:spcAft>
            </a:pPr>
            <a:r>
              <a:rPr lang="en-US" sz="2400" b="1" err="1">
                <a:solidFill>
                  <a:srgbClr val="C00000"/>
                </a:solidFill>
              </a:rPr>
              <a:t>Hoạt</a:t>
            </a:r>
            <a:r>
              <a:rPr lang="en-US" sz="2400" b="1">
                <a:solidFill>
                  <a:srgbClr val="C00000"/>
                </a:solidFill>
              </a:rPr>
              <a:t> hoá </a:t>
            </a:r>
            <a:r>
              <a:rPr lang="en-US" sz="2400" b="1" dirty="0" err="1">
                <a:solidFill>
                  <a:srgbClr val="C00000"/>
                </a:solidFill>
              </a:rPr>
              <a:t>đáp</a:t>
            </a:r>
            <a:r>
              <a:rPr lang="en-US" sz="2400" b="1" dirty="0">
                <a:solidFill>
                  <a:srgbClr val="C00000"/>
                </a:solidFill>
              </a:rPr>
              <a:t> </a:t>
            </a:r>
            <a:r>
              <a:rPr lang="en-US" sz="2400" b="1" dirty="0" err="1">
                <a:solidFill>
                  <a:srgbClr val="C00000"/>
                </a:solidFill>
              </a:rPr>
              <a:t>ứng</a:t>
            </a:r>
            <a:r>
              <a:rPr lang="en-US" sz="2400" b="1" dirty="0">
                <a:solidFill>
                  <a:srgbClr val="C00000"/>
                </a:solidFill>
              </a:rPr>
              <a:t> </a:t>
            </a:r>
            <a:r>
              <a:rPr lang="en-US" sz="2400" b="1" dirty="0" err="1">
                <a:solidFill>
                  <a:srgbClr val="C00000"/>
                </a:solidFill>
              </a:rPr>
              <a:t>tế</a:t>
            </a:r>
            <a:r>
              <a:rPr lang="en-US" sz="2400" b="1" dirty="0">
                <a:solidFill>
                  <a:srgbClr val="C00000"/>
                </a:solidFill>
              </a:rPr>
              <a:t> </a:t>
            </a:r>
            <a:r>
              <a:rPr lang="en-US" sz="2400" b="1" dirty="0" err="1">
                <a:solidFill>
                  <a:srgbClr val="C00000"/>
                </a:solidFill>
              </a:rPr>
              <a:t>bào</a:t>
            </a:r>
            <a:endParaRPr lang="en-US" sz="2400" b="1" dirty="0">
              <a:solidFill>
                <a:srgbClr val="C00000"/>
              </a:solidFill>
            </a:endParaRPr>
          </a:p>
        </p:txBody>
      </p:sp>
      <p:sp>
        <p:nvSpPr>
          <p:cNvPr id="54" name="TextBox 53"/>
          <p:cNvSpPr txBox="1"/>
          <p:nvPr/>
        </p:nvSpPr>
        <p:spPr>
          <a:xfrm>
            <a:off x="634010" y="2753943"/>
            <a:ext cx="2312594" cy="523220"/>
          </a:xfrm>
          <a:prstGeom prst="rect">
            <a:avLst/>
          </a:prstGeom>
          <a:noFill/>
        </p:spPr>
        <p:txBody>
          <a:bodyPr wrap="square" rtlCol="0">
            <a:spAutoFit/>
          </a:bodyPr>
          <a:lstStyle/>
          <a:p>
            <a:pPr algn="ctr" fontAlgn="base">
              <a:spcBef>
                <a:spcPct val="0"/>
              </a:spcBef>
              <a:spcAft>
                <a:spcPct val="0"/>
              </a:spcAft>
            </a:pPr>
            <a:r>
              <a:rPr lang="en-US" sz="2800" b="1" dirty="0">
                <a:solidFill>
                  <a:srgbClr val="0000FF"/>
                </a:solidFill>
              </a:rPr>
              <a:t>1. </a:t>
            </a:r>
            <a:r>
              <a:rPr lang="en-US" sz="2800" b="1" dirty="0" err="1">
                <a:solidFill>
                  <a:srgbClr val="0000FF"/>
                </a:solidFill>
              </a:rPr>
              <a:t>Tiếp</a:t>
            </a:r>
            <a:r>
              <a:rPr lang="en-US" sz="2800" b="1" dirty="0">
                <a:solidFill>
                  <a:srgbClr val="0000FF"/>
                </a:solidFill>
              </a:rPr>
              <a:t> </a:t>
            </a:r>
            <a:r>
              <a:rPr lang="en-US" sz="2800" b="1" dirty="0" err="1">
                <a:solidFill>
                  <a:srgbClr val="0000FF"/>
                </a:solidFill>
              </a:rPr>
              <a:t>nhận</a:t>
            </a:r>
            <a:endParaRPr lang="en-US" sz="2800" b="1" dirty="0">
              <a:solidFill>
                <a:srgbClr val="0000FF"/>
              </a:solidFill>
            </a:endParaRPr>
          </a:p>
        </p:txBody>
      </p:sp>
      <p:sp>
        <p:nvSpPr>
          <p:cNvPr id="55" name="TextBox 54"/>
          <p:cNvSpPr txBox="1"/>
          <p:nvPr/>
        </p:nvSpPr>
        <p:spPr>
          <a:xfrm>
            <a:off x="5074293" y="2743094"/>
            <a:ext cx="2418649" cy="523220"/>
          </a:xfrm>
          <a:prstGeom prst="rect">
            <a:avLst/>
          </a:prstGeom>
          <a:noFill/>
        </p:spPr>
        <p:txBody>
          <a:bodyPr wrap="square" rtlCol="0">
            <a:spAutoFit/>
          </a:bodyPr>
          <a:lstStyle/>
          <a:p>
            <a:pPr algn="ctr" fontAlgn="base">
              <a:spcBef>
                <a:spcPct val="0"/>
              </a:spcBef>
              <a:spcAft>
                <a:spcPct val="0"/>
              </a:spcAft>
            </a:pPr>
            <a:r>
              <a:rPr lang="en-US" sz="2800" b="1" dirty="0">
                <a:solidFill>
                  <a:srgbClr val="0000FF"/>
                </a:solidFill>
              </a:rPr>
              <a:t>2. </a:t>
            </a:r>
            <a:r>
              <a:rPr lang="en-US" sz="2800" b="1" dirty="0" err="1">
                <a:solidFill>
                  <a:srgbClr val="0000FF"/>
                </a:solidFill>
              </a:rPr>
              <a:t>Truyền</a:t>
            </a:r>
            <a:r>
              <a:rPr lang="en-US" sz="2800" b="1" dirty="0">
                <a:solidFill>
                  <a:srgbClr val="0000FF"/>
                </a:solidFill>
              </a:rPr>
              <a:t> tin</a:t>
            </a:r>
          </a:p>
        </p:txBody>
      </p:sp>
      <p:sp>
        <p:nvSpPr>
          <p:cNvPr id="56" name="TextBox 55"/>
          <p:cNvSpPr txBox="1"/>
          <p:nvPr/>
        </p:nvSpPr>
        <p:spPr>
          <a:xfrm>
            <a:off x="10181831" y="2727418"/>
            <a:ext cx="1825574" cy="523220"/>
          </a:xfrm>
          <a:prstGeom prst="rect">
            <a:avLst/>
          </a:prstGeom>
          <a:noFill/>
        </p:spPr>
        <p:txBody>
          <a:bodyPr wrap="square" rtlCol="0">
            <a:spAutoFit/>
          </a:bodyPr>
          <a:lstStyle/>
          <a:p>
            <a:pPr algn="ctr" fontAlgn="base">
              <a:spcBef>
                <a:spcPct val="0"/>
              </a:spcBef>
              <a:spcAft>
                <a:spcPct val="0"/>
              </a:spcAft>
            </a:pPr>
            <a:r>
              <a:rPr lang="en-US" sz="2800" b="1" dirty="0">
                <a:solidFill>
                  <a:srgbClr val="0000FF"/>
                </a:solidFill>
              </a:rPr>
              <a:t>3. </a:t>
            </a:r>
            <a:r>
              <a:rPr lang="en-US" sz="2800" b="1" dirty="0" err="1">
                <a:solidFill>
                  <a:srgbClr val="0000FF"/>
                </a:solidFill>
              </a:rPr>
              <a:t>Đáp</a:t>
            </a:r>
            <a:r>
              <a:rPr lang="en-US" sz="2800" b="1" dirty="0">
                <a:solidFill>
                  <a:srgbClr val="0000FF"/>
                </a:solidFill>
              </a:rPr>
              <a:t> </a:t>
            </a:r>
            <a:r>
              <a:rPr lang="en-US" sz="2800" b="1" dirty="0" err="1">
                <a:solidFill>
                  <a:srgbClr val="0000FF"/>
                </a:solidFill>
              </a:rPr>
              <a:t>ứng</a:t>
            </a:r>
            <a:endParaRPr lang="en-US" sz="2800" b="1" dirty="0">
              <a:solidFill>
                <a:srgbClr val="0000FF"/>
              </a:solidFill>
            </a:endParaRPr>
          </a:p>
        </p:txBody>
      </p:sp>
      <p:sp>
        <p:nvSpPr>
          <p:cNvPr id="57" name="TextBox 56"/>
          <p:cNvSpPr txBox="1"/>
          <p:nvPr/>
        </p:nvSpPr>
        <p:spPr>
          <a:xfrm>
            <a:off x="2660914" y="6289736"/>
            <a:ext cx="8270322" cy="430887"/>
          </a:xfrm>
          <a:prstGeom prst="rect">
            <a:avLst/>
          </a:prstGeom>
          <a:solidFill>
            <a:schemeClr val="bg1"/>
          </a:solidFill>
          <a:ln>
            <a:solidFill>
              <a:srgbClr val="000000"/>
            </a:solidFill>
          </a:ln>
        </p:spPr>
        <p:txBody>
          <a:bodyPr wrap="square" rtlCol="0">
            <a:spAutoFit/>
          </a:bodyPr>
          <a:lstStyle/>
          <a:p>
            <a:pPr algn="ctr" fontAlgn="base">
              <a:spcBef>
                <a:spcPct val="0"/>
              </a:spcBef>
              <a:spcAft>
                <a:spcPct val="0"/>
              </a:spcAft>
            </a:pPr>
            <a:r>
              <a:rPr lang="en-US" sz="2200" b="1">
                <a:solidFill>
                  <a:srgbClr val="FF0000"/>
                </a:solidFill>
              </a:rPr>
              <a:t>Hình 17.3. </a:t>
            </a:r>
            <a:r>
              <a:rPr lang="en-US" sz="2200" b="1" i="1">
                <a:solidFill>
                  <a:srgbClr val="FF0000"/>
                </a:solidFill>
              </a:rPr>
              <a:t>Sơ đồ quá trình truyền thông tin giữa các tế bào</a:t>
            </a:r>
          </a:p>
        </p:txBody>
      </p:sp>
      <p:sp>
        <p:nvSpPr>
          <p:cNvPr id="26" name="TextBox 25">
            <a:extLst>
              <a:ext uri="{FF2B5EF4-FFF2-40B4-BE49-F238E27FC236}">
                <a16:creationId xmlns:a16="http://schemas.microsoft.com/office/drawing/2014/main" id="{5E019564-E859-A692-CEC4-DAA5A2184191}"/>
              </a:ext>
            </a:extLst>
          </p:cNvPr>
          <p:cNvSpPr txBox="1"/>
          <p:nvPr/>
        </p:nvSpPr>
        <p:spPr>
          <a:xfrm>
            <a:off x="2218396" y="700909"/>
            <a:ext cx="9557180" cy="1020536"/>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20000"/>
              </a:lnSpc>
              <a:buClr>
                <a:srgbClr val="000000"/>
              </a:buClr>
              <a:buSzPts val="1350"/>
            </a:pP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Dựa</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vào</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thông</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tin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sách</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giáo</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khoa,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hãy</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lắp</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ráp</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và</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mô</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tả</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diễn</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biến</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quá</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trình</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truyền</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thông</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tin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giữa</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các</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tế</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ea typeface="Times New Roman" panose="02020603050405020304" pitchFamily="18" charset="0"/>
                <a:cs typeface="Times New Roman" panose="02020603050405020304" pitchFamily="18" charset="0"/>
                <a:sym typeface="Wingdings" panose="05000000000000000000" pitchFamily="2" charset="2"/>
              </a:rPr>
              <a:t>bào</a:t>
            </a:r>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p>
        </p:txBody>
      </p:sp>
    </p:spTree>
    <p:extLst>
      <p:ext uri="{BB962C8B-B14F-4D97-AF65-F5344CB8AC3E}">
        <p14:creationId xmlns:p14="http://schemas.microsoft.com/office/powerpoint/2010/main" val="799746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750"/>
                                        <p:tgtEl>
                                          <p:spTgt spid="4"/>
                                        </p:tgtEl>
                                      </p:cBhvr>
                                    </p:animEffect>
                                  </p:childTnLst>
                                </p:cTn>
                              </p:par>
                              <p:par>
                                <p:cTn id="15" presetID="14" presetClass="entr" presetSubtype="10" fill="hold"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randombar(horizontal)">
                                      <p:cBhvr>
                                        <p:cTn id="17" dur="750"/>
                                        <p:tgtEl>
                                          <p:spTgt spid="35"/>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randombar(horizontal)">
                                      <p:cBhvr>
                                        <p:cTn id="20" dur="750"/>
                                        <p:tgtEl>
                                          <p:spTgt spid="3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randombar(horizontal)">
                                      <p:cBhvr>
                                        <p:cTn id="23" dur="750"/>
                                        <p:tgtEl>
                                          <p:spTgt spid="37"/>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38"/>
                                        </p:tgtEl>
                                        <p:attrNameLst>
                                          <p:attrName>style.visibility</p:attrName>
                                        </p:attrNameLst>
                                      </p:cBhvr>
                                      <p:to>
                                        <p:strVal val="visible"/>
                                      </p:to>
                                    </p:set>
                                    <p:animEffect transition="in" filter="randombar(horizontal)">
                                      <p:cBhvr>
                                        <p:cTn id="26" dur="750"/>
                                        <p:tgtEl>
                                          <p:spTgt spid="3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randombar(horizontal)">
                                      <p:cBhvr>
                                        <p:cTn id="29" dur="750"/>
                                        <p:tgtEl>
                                          <p:spTgt spid="48"/>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51"/>
                                        </p:tgtEl>
                                        <p:attrNameLst>
                                          <p:attrName>style.visibility</p:attrName>
                                        </p:attrNameLst>
                                      </p:cBhvr>
                                      <p:to>
                                        <p:strVal val="visible"/>
                                      </p:to>
                                    </p:set>
                                    <p:animEffect transition="in" filter="randombar(horizontal)">
                                      <p:cBhvr>
                                        <p:cTn id="32" dur="750"/>
                                        <p:tgtEl>
                                          <p:spTgt spid="51"/>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randombar(horizontal)">
                                      <p:cBhvr>
                                        <p:cTn id="35" dur="750"/>
                                        <p:tgtEl>
                                          <p:spTgt spid="52"/>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randombar(horizontal)">
                                      <p:cBhvr>
                                        <p:cTn id="38" dur="750"/>
                                        <p:tgtEl>
                                          <p:spTgt spid="53"/>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54"/>
                                        </p:tgtEl>
                                        <p:attrNameLst>
                                          <p:attrName>style.visibility</p:attrName>
                                        </p:attrNameLst>
                                      </p:cBhvr>
                                      <p:to>
                                        <p:strVal val="visible"/>
                                      </p:to>
                                    </p:set>
                                    <p:animEffect transition="in" filter="randombar(horizontal)">
                                      <p:cBhvr>
                                        <p:cTn id="41" dur="750"/>
                                        <p:tgtEl>
                                          <p:spTgt spid="54"/>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55"/>
                                        </p:tgtEl>
                                        <p:attrNameLst>
                                          <p:attrName>style.visibility</p:attrName>
                                        </p:attrNameLst>
                                      </p:cBhvr>
                                      <p:to>
                                        <p:strVal val="visible"/>
                                      </p:to>
                                    </p:set>
                                    <p:animEffect transition="in" filter="randombar(horizontal)">
                                      <p:cBhvr>
                                        <p:cTn id="44" dur="750"/>
                                        <p:tgtEl>
                                          <p:spTgt spid="55"/>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randombar(horizontal)">
                                      <p:cBhvr>
                                        <p:cTn id="47" dur="750"/>
                                        <p:tgtEl>
                                          <p:spTgt spid="56"/>
                                        </p:tgtEl>
                                      </p:cBhvr>
                                    </p:animEffect>
                                  </p:childTnLst>
                                </p:cTn>
                              </p:par>
                              <p:par>
                                <p:cTn id="48" presetID="14" presetClass="entr" presetSubtype="10"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Effect transition="in" filter="randombar(horizontal)">
                                      <p:cBhvr>
                                        <p:cTn id="50" dur="75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38" grpId="0"/>
      <p:bldP spid="48" grpId="0"/>
      <p:bldP spid="51" grpId="0"/>
      <p:bldP spid="52" grpId="0"/>
      <p:bldP spid="53" grpId="0"/>
      <p:bldP spid="54" grpId="0"/>
      <p:bldP spid="55" grpId="0"/>
      <p:bldP spid="56" grpId="0"/>
      <p:bldP spid="57"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0" y="1374688"/>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3" name="Left Brace 2"/>
          <p:cNvSpPr/>
          <p:nvPr/>
        </p:nvSpPr>
        <p:spPr>
          <a:xfrm>
            <a:off x="5069080" y="1332470"/>
            <a:ext cx="583000" cy="3827916"/>
          </a:xfrm>
          <a:prstGeom prst="leftBrace">
            <a:avLst/>
          </a:prstGeom>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ACCD1983-312B-4CAE-BDD3-ECCBF1F2884B}"/>
              </a:ext>
            </a:extLst>
          </p:cNvPr>
          <p:cNvSpPr txBox="1"/>
          <p:nvPr/>
        </p:nvSpPr>
        <p:spPr>
          <a:xfrm>
            <a:off x="0" y="915721"/>
            <a:ext cx="2006220" cy="163121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2.2.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quá trình truyền thông tin giữa các tế bào</a:t>
            </a:r>
            <a:endParaRPr lang="en-US" sz="2000" b="1" dirty="0">
              <a:cs typeface="Arial" panose="020B0604020202020204" pitchFamily="34" charset="0"/>
            </a:endParaRPr>
          </a:p>
        </p:txBody>
      </p:sp>
      <p:sp>
        <p:nvSpPr>
          <p:cNvPr id="35"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36" name="AutoShape 5"/>
          <p:cNvSpPr>
            <a:spLocks noChangeArrowheads="1"/>
          </p:cNvSpPr>
          <p:nvPr/>
        </p:nvSpPr>
        <p:spPr bwMode="gray">
          <a:xfrm>
            <a:off x="2158884" y="85742"/>
            <a:ext cx="8772352"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37" name="Group 36"/>
          <p:cNvGrpSpPr>
            <a:grpSpLocks/>
          </p:cNvGrpSpPr>
          <p:nvPr/>
        </p:nvGrpSpPr>
        <p:grpSpPr bwMode="auto">
          <a:xfrm>
            <a:off x="2079511" y="76195"/>
            <a:ext cx="586132" cy="567370"/>
            <a:chOff x="720" y="1488"/>
            <a:chExt cx="806" cy="808"/>
          </a:xfrm>
        </p:grpSpPr>
        <p:sp>
          <p:nvSpPr>
            <p:cNvPr id="38" name="Oval 37"/>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39" name="Picture 38"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40"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II</a:t>
            </a:r>
          </a:p>
        </p:txBody>
      </p:sp>
      <p:sp>
        <p:nvSpPr>
          <p:cNvPr id="41" name="Text Box 23"/>
          <p:cNvSpPr txBox="1">
            <a:spLocks noChangeArrowheads="1"/>
          </p:cNvSpPr>
          <p:nvPr/>
        </p:nvSpPr>
        <p:spPr bwMode="gray">
          <a:xfrm>
            <a:off x="2545551" y="126238"/>
            <a:ext cx="838568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cs typeface="Arial" panose="020B0604020202020204" pitchFamily="34" charset="0"/>
              </a:rPr>
              <a:t> </a:t>
            </a:r>
            <a:r>
              <a:rPr lang="en-US" sz="2800" b="1" kern="0">
                <a:solidFill>
                  <a:srgbClr val="FF0000"/>
                </a:solidFill>
              </a:rPr>
              <a:t>QUÁ TRÌNH TRUYỀN THÔNG TIN GIỮA CÁC TẾ BÀO</a:t>
            </a:r>
            <a:endParaRPr lang="vi-VN" sz="2800" b="1">
              <a:solidFill>
                <a:srgbClr val="FF0000"/>
              </a:solidFill>
              <a:cs typeface="Arial" panose="020B0604020202020204" pitchFamily="34" charset="0"/>
            </a:endParaRPr>
          </a:p>
        </p:txBody>
      </p:sp>
      <p:sp>
        <p:nvSpPr>
          <p:cNvPr id="42" name="TextBox 41"/>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cxnSp>
        <p:nvCxnSpPr>
          <p:cNvPr id="25" name="Straight Connector 24"/>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26"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latin typeface="Calibri" panose="020F0502020204030204" pitchFamily="34" charset="0"/>
                <a:cs typeface="Calibri" panose="020F0502020204030204" pitchFamily="34" charset="0"/>
              </a:rPr>
              <a:t>1</a:t>
            </a:r>
          </a:p>
        </p:txBody>
      </p:sp>
      <p:sp>
        <p:nvSpPr>
          <p:cNvPr id="27" name="AutoShape 5"/>
          <p:cNvSpPr>
            <a:spLocks noChangeArrowheads="1"/>
          </p:cNvSpPr>
          <p:nvPr/>
        </p:nvSpPr>
        <p:spPr bwMode="gray">
          <a:xfrm>
            <a:off x="2158884" y="85742"/>
            <a:ext cx="8772352"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latin typeface="Calibri" panose="020F0502020204030204" pitchFamily="34" charset="0"/>
              <a:cs typeface="Calibri" panose="020F0502020204030204" pitchFamily="34" charset="0"/>
            </a:endParaRPr>
          </a:p>
        </p:txBody>
      </p:sp>
      <p:grpSp>
        <p:nvGrpSpPr>
          <p:cNvPr id="28" name="Group 27"/>
          <p:cNvGrpSpPr>
            <a:grpSpLocks/>
          </p:cNvGrpSpPr>
          <p:nvPr/>
        </p:nvGrpSpPr>
        <p:grpSpPr bwMode="auto">
          <a:xfrm>
            <a:off x="2079511" y="76195"/>
            <a:ext cx="586132" cy="567370"/>
            <a:chOff x="720" y="1488"/>
            <a:chExt cx="806" cy="808"/>
          </a:xfrm>
        </p:grpSpPr>
        <p:sp>
          <p:nvSpPr>
            <p:cNvPr id="29" name="Oval 28"/>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latin typeface="Calibri" panose="020F0502020204030204" pitchFamily="34" charset="0"/>
                <a:cs typeface="Calibri" panose="020F0502020204030204" pitchFamily="34" charset="0"/>
              </a:endParaRPr>
            </a:p>
          </p:txBody>
        </p:sp>
        <p:pic>
          <p:nvPicPr>
            <p:cNvPr id="30" name="Picture 29"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31" name="Text Box 10"/>
          <p:cNvSpPr txBox="1">
            <a:spLocks noChangeArrowheads="1"/>
          </p:cNvSpPr>
          <p:nvPr/>
        </p:nvSpPr>
        <p:spPr bwMode="gray">
          <a:xfrm>
            <a:off x="2138502" y="69291"/>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latin typeface="Calibri" panose="020F0502020204030204" pitchFamily="34" charset="0"/>
                <a:cs typeface="Calibri" panose="020F0502020204030204" pitchFamily="34" charset="0"/>
              </a:rPr>
              <a:t>II</a:t>
            </a:r>
          </a:p>
        </p:txBody>
      </p:sp>
      <p:sp>
        <p:nvSpPr>
          <p:cNvPr id="32" name="Text Box 23"/>
          <p:cNvSpPr txBox="1">
            <a:spLocks noChangeArrowheads="1"/>
          </p:cNvSpPr>
          <p:nvPr/>
        </p:nvSpPr>
        <p:spPr bwMode="gray">
          <a:xfrm>
            <a:off x="2545551" y="126238"/>
            <a:ext cx="838568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dirty="0">
                <a:solidFill>
                  <a:srgbClr val="FF0000"/>
                </a:solidFill>
                <a:latin typeface="Calibri" panose="020F0502020204030204" pitchFamily="34" charset="0"/>
                <a:cs typeface="Calibri" panose="020F0502020204030204" pitchFamily="34" charset="0"/>
              </a:rPr>
              <a:t> </a:t>
            </a:r>
            <a:r>
              <a:rPr lang="en-US" sz="2800" b="1" kern="0" dirty="0">
                <a:solidFill>
                  <a:srgbClr val="FF0000"/>
                </a:solidFill>
                <a:latin typeface="Calibri" panose="020F0502020204030204" pitchFamily="34" charset="0"/>
                <a:cs typeface="Calibri" panose="020F0502020204030204" pitchFamily="34" charset="0"/>
              </a:rPr>
              <a:t>QUÁ TRÌNH TRUYỀN THÔNG TIN GIỮA CÁC TẾ BÀO</a:t>
            </a:r>
            <a:endParaRPr lang="vi-VN" sz="2800" b="1" dirty="0">
              <a:solidFill>
                <a:srgbClr val="FF0000"/>
              </a:solidFill>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44567B42-C28A-59E9-30C7-1FF9DDB3E0CF}"/>
              </a:ext>
            </a:extLst>
          </p:cNvPr>
          <p:cNvSpPr txBox="1"/>
          <p:nvPr/>
        </p:nvSpPr>
        <p:spPr>
          <a:xfrm>
            <a:off x="2006220" y="4681541"/>
            <a:ext cx="10185775" cy="537840"/>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20000"/>
              </a:lnSpc>
              <a:buClr>
                <a:srgbClr val="000000"/>
              </a:buClr>
              <a:buSzPts val="1350"/>
            </a:pPr>
            <a:r>
              <a:rPr lang="vi-VN"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Bằng cách nào mà thông tin từ thụ thể được truyền vào trong tế bào?</a:t>
            </a:r>
            <a:endParaRPr lang="en-US"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endParaRPr>
          </a:p>
        </p:txBody>
      </p:sp>
      <p:pic>
        <p:nvPicPr>
          <p:cNvPr id="55" name="Picture 54">
            <a:extLst>
              <a:ext uri="{FF2B5EF4-FFF2-40B4-BE49-F238E27FC236}">
                <a16:creationId xmlns:a16="http://schemas.microsoft.com/office/drawing/2014/main" id="{2D826356-C6F4-6392-2E02-7024C73DB113}"/>
              </a:ext>
            </a:extLst>
          </p:cNvPr>
          <p:cNvPicPr>
            <a:picLocks noChangeAspect="1"/>
          </p:cNvPicPr>
          <p:nvPr/>
        </p:nvPicPr>
        <p:blipFill>
          <a:blip r:embed="rId4"/>
          <a:stretch>
            <a:fillRect/>
          </a:stretch>
        </p:blipFill>
        <p:spPr>
          <a:xfrm>
            <a:off x="2355479" y="791849"/>
            <a:ext cx="9533742" cy="3757187"/>
          </a:xfrm>
          <a:prstGeom prst="rect">
            <a:avLst/>
          </a:prstGeom>
        </p:spPr>
      </p:pic>
      <p:sp>
        <p:nvSpPr>
          <p:cNvPr id="56" name="TextBox 55"/>
          <p:cNvSpPr txBox="1"/>
          <p:nvPr/>
        </p:nvSpPr>
        <p:spPr>
          <a:xfrm>
            <a:off x="2122956" y="5379722"/>
            <a:ext cx="9978257" cy="830997"/>
          </a:xfrm>
          <a:prstGeom prst="rect">
            <a:avLst/>
          </a:prstGeom>
          <a:solidFill>
            <a:srgbClr val="E0FC6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vi-VN" sz="2400" b="1">
                <a:latin typeface="Calibri" panose="020F0502020204030204" pitchFamily="34" charset="0"/>
                <a:cs typeface="Calibri" panose="020F0502020204030204" pitchFamily="34" charset="0"/>
              </a:rPr>
              <a:t>Sau khi liên kết, phân tử tín hiệu làm thay đổi thụ thể, qua đó khởi động quá trình truyền tin thông qua các phân tử truyền tin trong con đường truyền t</a:t>
            </a:r>
            <a:r>
              <a:rPr lang="en-US" sz="2400" b="1">
                <a:latin typeface="Calibri" panose="020F0502020204030204" pitchFamily="34" charset="0"/>
                <a:cs typeface="Calibri" panose="020F0502020204030204" pitchFamily="34" charset="0"/>
              </a:rPr>
              <a:t>i</a:t>
            </a:r>
            <a:r>
              <a:rPr lang="vi-VN" sz="2400" b="1">
                <a:latin typeface="Calibri" panose="020F0502020204030204" pitchFamily="34" charset="0"/>
                <a:cs typeface="Calibri" panose="020F0502020204030204" pitchFamily="34" charset="0"/>
              </a:rPr>
              <a:t>n</a:t>
            </a:r>
            <a:r>
              <a:rPr lang="en-US" sz="2400" b="1">
                <a:latin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8586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6"/>
                                        </p:tgtEl>
                                        <p:attrNameLst>
                                          <p:attrName>style.visibility</p:attrName>
                                        </p:attrNameLst>
                                      </p:cBhvr>
                                      <p:to>
                                        <p:strVal val="visible"/>
                                      </p:to>
                                    </p:set>
                                    <p:animEffect transition="in" filter="barn(inVertical)">
                                      <p:cBhvr>
                                        <p:cTn id="14"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5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0" y="1374688"/>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CCD1983-312B-4CAE-BDD3-ECCBF1F2884B}"/>
              </a:ext>
            </a:extLst>
          </p:cNvPr>
          <p:cNvSpPr txBox="1"/>
          <p:nvPr/>
        </p:nvSpPr>
        <p:spPr>
          <a:xfrm>
            <a:off x="0" y="915721"/>
            <a:ext cx="2006220" cy="163121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latin typeface="Calibri" panose="020F0502020204030204" pitchFamily="34" charset="0"/>
                <a:cs typeface="Calibri" panose="020F0502020204030204" pitchFamily="34" charset="0"/>
              </a:rPr>
              <a:t>Hoạt</a:t>
            </a:r>
            <a:r>
              <a:rPr lang="en-US" sz="2000" b="1" dirty="0">
                <a:solidFill>
                  <a:srgbClr val="FF0000"/>
                </a:solidFill>
                <a:latin typeface="Calibri" panose="020F0502020204030204" pitchFamily="34" charset="0"/>
                <a:cs typeface="Calibri" panose="020F0502020204030204" pitchFamily="34" charset="0"/>
              </a:rPr>
              <a:t> </a:t>
            </a:r>
            <a:r>
              <a:rPr lang="en-US" sz="2000" b="1" err="1">
                <a:solidFill>
                  <a:srgbClr val="FF0000"/>
                </a:solidFill>
                <a:latin typeface="Calibri" panose="020F0502020204030204" pitchFamily="34" charset="0"/>
                <a:cs typeface="Calibri" panose="020F0502020204030204" pitchFamily="34" charset="0"/>
              </a:rPr>
              <a:t>động</a:t>
            </a:r>
            <a:r>
              <a:rPr lang="en-US" sz="2000" b="1">
                <a:solidFill>
                  <a:srgbClr val="FF0000"/>
                </a:solidFill>
                <a:latin typeface="Calibri" panose="020F0502020204030204" pitchFamily="34" charset="0"/>
                <a:cs typeface="Calibri" panose="020F0502020204030204" pitchFamily="34" charset="0"/>
              </a:rPr>
              <a:t> 2.2. </a:t>
            </a:r>
            <a:endParaRPr lang="en-US" sz="2000" b="1" dirty="0">
              <a:solidFill>
                <a:srgbClr val="FF0000"/>
              </a:solidFill>
              <a:latin typeface="Calibri" panose="020F0502020204030204" pitchFamily="34" charset="0"/>
              <a:cs typeface="Calibri" panose="020F0502020204030204" pitchFamily="34" charset="0"/>
            </a:endParaRPr>
          </a:p>
          <a:p>
            <a:pPr algn="ctr"/>
            <a:r>
              <a:rPr lang="en-US" sz="2000" b="1">
                <a:latin typeface="Calibri" panose="020F0502020204030204" pitchFamily="34" charset="0"/>
                <a:cs typeface="Calibri" panose="020F0502020204030204" pitchFamily="34" charset="0"/>
              </a:rPr>
              <a:t>Tìm hiểu về quá trình truyền thông tin giữa các tế bào</a:t>
            </a:r>
            <a:endParaRPr lang="en-US" sz="2000" b="1" dirty="0">
              <a:latin typeface="Calibri" panose="020F0502020204030204" pitchFamily="34" charset="0"/>
              <a:cs typeface="Calibri" panose="020F0502020204030204" pitchFamily="34" charset="0"/>
            </a:endParaRPr>
          </a:p>
        </p:txBody>
      </p:sp>
      <p:sp>
        <p:nvSpPr>
          <p:cNvPr id="20"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latin typeface="Calibri" panose="020F0502020204030204" pitchFamily="34" charset="0"/>
                <a:cs typeface="Calibri" panose="020F0502020204030204" pitchFamily="34" charset="0"/>
              </a:rPr>
              <a:t>1</a:t>
            </a:r>
          </a:p>
        </p:txBody>
      </p:sp>
      <p:sp>
        <p:nvSpPr>
          <p:cNvPr id="21" name="AutoShape 5"/>
          <p:cNvSpPr>
            <a:spLocks noChangeArrowheads="1"/>
          </p:cNvSpPr>
          <p:nvPr/>
        </p:nvSpPr>
        <p:spPr bwMode="gray">
          <a:xfrm>
            <a:off x="2158884" y="85742"/>
            <a:ext cx="8772352"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latin typeface="Calibri" panose="020F0502020204030204" pitchFamily="34" charset="0"/>
              <a:cs typeface="Calibri" panose="020F0502020204030204" pitchFamily="34" charset="0"/>
            </a:endParaRPr>
          </a:p>
        </p:txBody>
      </p:sp>
      <p:grpSp>
        <p:nvGrpSpPr>
          <p:cNvPr id="32" name="Group 31"/>
          <p:cNvGrpSpPr>
            <a:grpSpLocks/>
          </p:cNvGrpSpPr>
          <p:nvPr/>
        </p:nvGrpSpPr>
        <p:grpSpPr bwMode="auto">
          <a:xfrm>
            <a:off x="2079511" y="76195"/>
            <a:ext cx="586132" cy="567370"/>
            <a:chOff x="720" y="1488"/>
            <a:chExt cx="806" cy="808"/>
          </a:xfrm>
        </p:grpSpPr>
        <p:sp>
          <p:nvSpPr>
            <p:cNvPr id="33" name="Oval 32"/>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latin typeface="Calibri" panose="020F0502020204030204" pitchFamily="34" charset="0"/>
                <a:cs typeface="Calibri" panose="020F0502020204030204" pitchFamily="34" charset="0"/>
              </a:endParaRPr>
            </a:p>
          </p:txBody>
        </p:sp>
        <p:pic>
          <p:nvPicPr>
            <p:cNvPr id="34" name="Picture 33"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35" name="Text Box 10"/>
          <p:cNvSpPr txBox="1">
            <a:spLocks noChangeArrowheads="1"/>
          </p:cNvSpPr>
          <p:nvPr/>
        </p:nvSpPr>
        <p:spPr bwMode="gray">
          <a:xfrm>
            <a:off x="2138502" y="69291"/>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latin typeface="Calibri" panose="020F0502020204030204" pitchFamily="34" charset="0"/>
                <a:cs typeface="Calibri" panose="020F0502020204030204" pitchFamily="34" charset="0"/>
              </a:rPr>
              <a:t>II</a:t>
            </a:r>
          </a:p>
        </p:txBody>
      </p:sp>
      <p:sp>
        <p:nvSpPr>
          <p:cNvPr id="36" name="Text Box 23"/>
          <p:cNvSpPr txBox="1">
            <a:spLocks noChangeArrowheads="1"/>
          </p:cNvSpPr>
          <p:nvPr/>
        </p:nvSpPr>
        <p:spPr bwMode="gray">
          <a:xfrm>
            <a:off x="2545551" y="126238"/>
            <a:ext cx="838568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dirty="0">
                <a:solidFill>
                  <a:srgbClr val="FF0000"/>
                </a:solidFill>
                <a:latin typeface="Calibri" panose="020F0502020204030204" pitchFamily="34" charset="0"/>
                <a:cs typeface="Calibri" panose="020F0502020204030204" pitchFamily="34" charset="0"/>
              </a:rPr>
              <a:t> </a:t>
            </a:r>
            <a:r>
              <a:rPr lang="en-US" sz="2800" b="1" kern="0" dirty="0">
                <a:solidFill>
                  <a:srgbClr val="FF0000"/>
                </a:solidFill>
                <a:latin typeface="Calibri" panose="020F0502020204030204" pitchFamily="34" charset="0"/>
                <a:cs typeface="Calibri" panose="020F0502020204030204" pitchFamily="34" charset="0"/>
              </a:rPr>
              <a:t>QUÁ TRÌNH TRUYỀN THÔNG TIN GIỮA CÁC TẾ BÀO</a:t>
            </a:r>
            <a:endParaRPr lang="vi-VN" sz="2800" b="1" dirty="0">
              <a:solidFill>
                <a:srgbClr val="FF0000"/>
              </a:solidFill>
              <a:latin typeface="Calibri" panose="020F0502020204030204" pitchFamily="34" charset="0"/>
              <a:cs typeface="Calibri" panose="020F0502020204030204" pitchFamily="34" charset="0"/>
            </a:endParaRPr>
          </a:p>
        </p:txBody>
      </p:sp>
      <p:sp>
        <p:nvSpPr>
          <p:cNvPr id="37" name="TextBox 36"/>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latin typeface="Calibri" panose="020F0502020204030204" pitchFamily="34" charset="0"/>
                <a:cs typeface="Calibri" panose="020F0502020204030204" pitchFamily="34" charset="0"/>
              </a:rPr>
              <a:t>BÀI 17. </a:t>
            </a:r>
            <a:endParaRPr lang="en-US" sz="1600" b="1" dirty="0">
              <a:solidFill>
                <a:srgbClr val="C00000"/>
              </a:solidFill>
              <a:latin typeface="Calibri" panose="020F0502020204030204" pitchFamily="34" charset="0"/>
              <a:cs typeface="Calibri" panose="020F0502020204030204" pitchFamily="34" charset="0"/>
            </a:endParaRPr>
          </a:p>
          <a:p>
            <a:pPr algn="ctr"/>
            <a:r>
              <a:rPr lang="en-US" sz="1600" b="1">
                <a:solidFill>
                  <a:srgbClr val="C00000"/>
                </a:solidFill>
                <a:latin typeface="Calibri" panose="020F0502020204030204" pitchFamily="34" charset="0"/>
                <a:cs typeface="Calibri" panose="020F0502020204030204" pitchFamily="34" charset="0"/>
              </a:rPr>
              <a:t>THÔNG TIN GIỮA CÁC TẾ BÀO</a:t>
            </a:r>
            <a:endParaRPr lang="en-US" sz="1600" b="1" dirty="0">
              <a:solidFill>
                <a:srgbClr val="C0000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9B77DC5B-DFE1-DF51-BA2E-60F30022206B}"/>
              </a:ext>
            </a:extLst>
          </p:cNvPr>
          <p:cNvSpPr txBox="1"/>
          <p:nvPr/>
        </p:nvSpPr>
        <p:spPr>
          <a:xfrm>
            <a:off x="2049158" y="4686385"/>
            <a:ext cx="10185771" cy="537840"/>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20000"/>
              </a:lnSpc>
              <a:buClr>
                <a:srgbClr val="000000"/>
              </a:buClr>
              <a:buSzPts val="1350"/>
            </a:pPr>
            <a:r>
              <a:rPr lang="vi-VN"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Sự đáp ứng có thể thực hiện qua những hoạt động nào của tế bào?</a:t>
            </a:r>
          </a:p>
        </p:txBody>
      </p:sp>
      <p:pic>
        <p:nvPicPr>
          <p:cNvPr id="2" name="Picture 1">
            <a:extLst>
              <a:ext uri="{FF2B5EF4-FFF2-40B4-BE49-F238E27FC236}">
                <a16:creationId xmlns:a16="http://schemas.microsoft.com/office/drawing/2014/main" id="{2D826356-C6F4-6392-2E02-7024C73DB113}"/>
              </a:ext>
            </a:extLst>
          </p:cNvPr>
          <p:cNvPicPr>
            <a:picLocks noChangeAspect="1"/>
          </p:cNvPicPr>
          <p:nvPr/>
        </p:nvPicPr>
        <p:blipFill>
          <a:blip r:embed="rId4"/>
          <a:stretch>
            <a:fillRect/>
          </a:stretch>
        </p:blipFill>
        <p:spPr>
          <a:xfrm>
            <a:off x="2355479" y="791849"/>
            <a:ext cx="9533742" cy="3757187"/>
          </a:xfrm>
          <a:prstGeom prst="rect">
            <a:avLst/>
          </a:prstGeom>
        </p:spPr>
      </p:pic>
      <p:sp>
        <p:nvSpPr>
          <p:cNvPr id="19" name="TextBox 18"/>
          <p:cNvSpPr txBox="1"/>
          <p:nvPr/>
        </p:nvSpPr>
        <p:spPr>
          <a:xfrm>
            <a:off x="2663173" y="5382771"/>
            <a:ext cx="8630642" cy="830997"/>
          </a:xfrm>
          <a:prstGeom prst="rect">
            <a:avLst/>
          </a:prstGeom>
          <a:solidFill>
            <a:srgbClr val="E0FC6A"/>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vi-VN" sz="2400" b="1">
                <a:latin typeface="Calibri" panose="020F0502020204030204" pitchFamily="34" charset="0"/>
                <a:cs typeface="Calibri" panose="020F0502020204030204" pitchFamily="34" charset="0"/>
              </a:rPr>
              <a:t>Sự đáp ứng có thể thực hiện qua các hoạt động phiên mã, dịch mã hoặc điều hoà các hoạt động của tế bào</a:t>
            </a:r>
            <a:r>
              <a:rPr lang="en-US" sz="2400" b="1">
                <a:latin typeface="Calibri" panose="020F0502020204030204" pitchFamily="34" charset="0"/>
                <a:cs typeface="Calibri" panose="020F0502020204030204" pitchFamily="34" charset="0"/>
              </a:rPr>
              <a:t>.</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28849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CCD1983-312B-4CAE-BDD3-ECCBF1F2884B}"/>
              </a:ext>
            </a:extLst>
          </p:cNvPr>
          <p:cNvSpPr txBox="1"/>
          <p:nvPr/>
        </p:nvSpPr>
        <p:spPr>
          <a:xfrm>
            <a:off x="0" y="915721"/>
            <a:ext cx="2006220" cy="163121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2.2.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quá trình truyền thông tin giữa các tế bào</a:t>
            </a:r>
            <a:endParaRPr lang="en-US" sz="2000" b="1" dirty="0">
              <a:cs typeface="Arial" panose="020B0604020202020204" pitchFamily="34" charset="0"/>
            </a:endParaRPr>
          </a:p>
        </p:txBody>
      </p:sp>
      <p:sp>
        <p:nvSpPr>
          <p:cNvPr id="21" name="TextBox 20"/>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22"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23" name="AutoShape 5"/>
          <p:cNvSpPr>
            <a:spLocks noChangeArrowheads="1"/>
          </p:cNvSpPr>
          <p:nvPr/>
        </p:nvSpPr>
        <p:spPr bwMode="gray">
          <a:xfrm>
            <a:off x="2158884" y="85742"/>
            <a:ext cx="8772352"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30" name="Group 29"/>
          <p:cNvGrpSpPr>
            <a:grpSpLocks/>
          </p:cNvGrpSpPr>
          <p:nvPr/>
        </p:nvGrpSpPr>
        <p:grpSpPr bwMode="auto">
          <a:xfrm>
            <a:off x="2079511" y="76195"/>
            <a:ext cx="586132" cy="567370"/>
            <a:chOff x="720" y="1488"/>
            <a:chExt cx="806" cy="808"/>
          </a:xfrm>
        </p:grpSpPr>
        <p:sp>
          <p:nvSpPr>
            <p:cNvPr id="31" name="Oval 30"/>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32" name="Picture 31" descr="drop"/>
            <p:cNvPicPr>
              <a:picLocks noChangeAspect="1" noChangeArrowheads="1"/>
            </p:cNvPicPr>
            <p:nvPr/>
          </p:nvPicPr>
          <p:blipFill>
            <a:blip r:embed="rId2" cstate="print"/>
            <a:srcRect/>
            <a:stretch>
              <a:fillRect/>
            </a:stretch>
          </p:blipFill>
          <p:spPr bwMode="gray">
            <a:xfrm>
              <a:off x="721" y="1488"/>
              <a:ext cx="800" cy="800"/>
            </a:xfrm>
            <a:prstGeom prst="rect">
              <a:avLst/>
            </a:prstGeom>
            <a:noFill/>
          </p:spPr>
        </p:pic>
      </p:grpSp>
      <p:sp>
        <p:nvSpPr>
          <p:cNvPr id="33"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II</a:t>
            </a:r>
          </a:p>
        </p:txBody>
      </p:sp>
      <p:sp>
        <p:nvSpPr>
          <p:cNvPr id="34" name="Text Box 23"/>
          <p:cNvSpPr txBox="1">
            <a:spLocks noChangeArrowheads="1"/>
          </p:cNvSpPr>
          <p:nvPr/>
        </p:nvSpPr>
        <p:spPr bwMode="gray">
          <a:xfrm>
            <a:off x="2545551" y="126238"/>
            <a:ext cx="838568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cs typeface="Arial" panose="020B0604020202020204" pitchFamily="34" charset="0"/>
              </a:rPr>
              <a:t> </a:t>
            </a:r>
            <a:r>
              <a:rPr lang="en-US" sz="2800" b="1" kern="0">
                <a:solidFill>
                  <a:srgbClr val="FF0000"/>
                </a:solidFill>
              </a:rPr>
              <a:t>QUÁ TRÌNH TRUYỀN THÔNG TIN GIỮA CÁC TẾ BÀO</a:t>
            </a:r>
            <a:endParaRPr lang="vi-VN" sz="2800" b="1">
              <a:solidFill>
                <a:srgbClr val="FF0000"/>
              </a:solidFill>
              <a:cs typeface="Arial" panose="020B0604020202020204" pitchFamily="34" charset="0"/>
            </a:endParaRPr>
          </a:p>
        </p:txBody>
      </p:sp>
      <p:grpSp>
        <p:nvGrpSpPr>
          <p:cNvPr id="3" name="Group 2"/>
          <p:cNvGrpSpPr/>
          <p:nvPr/>
        </p:nvGrpSpPr>
        <p:grpSpPr>
          <a:xfrm>
            <a:off x="1842448" y="915721"/>
            <a:ext cx="10355836" cy="3762683"/>
            <a:chOff x="-278777" y="1964534"/>
            <a:chExt cx="12470777" cy="4375578"/>
          </a:xfrm>
        </p:grpSpPr>
        <p:grpSp>
          <p:nvGrpSpPr>
            <p:cNvPr id="2" name="Group 1"/>
            <p:cNvGrpSpPr/>
            <p:nvPr/>
          </p:nvGrpSpPr>
          <p:grpSpPr>
            <a:xfrm>
              <a:off x="-106383" y="1964534"/>
              <a:ext cx="12298383" cy="4375578"/>
              <a:chOff x="-106383" y="1907457"/>
              <a:chExt cx="12298383" cy="4375578"/>
            </a:xfrm>
          </p:grpSpPr>
          <p:pic>
            <p:nvPicPr>
              <p:cNvPr id="35" name="Picture 3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83" y="1907457"/>
                <a:ext cx="12298383" cy="4375578"/>
              </a:xfrm>
              <a:prstGeom prst="rect">
                <a:avLst/>
              </a:prstGeom>
            </p:spPr>
          </p:pic>
          <p:sp>
            <p:nvSpPr>
              <p:cNvPr id="36" name="TextBox 35"/>
              <p:cNvSpPr txBox="1"/>
              <p:nvPr/>
            </p:nvSpPr>
            <p:spPr>
              <a:xfrm>
                <a:off x="3419233" y="1992949"/>
                <a:ext cx="1968239" cy="461665"/>
              </a:xfrm>
              <a:prstGeom prst="rect">
                <a:avLst/>
              </a:prstGeom>
              <a:noFill/>
            </p:spPr>
            <p:txBody>
              <a:bodyPr wrap="square" rtlCol="0">
                <a:spAutoFit/>
              </a:bodyPr>
              <a:lstStyle/>
              <a:p>
                <a:pPr algn="ctr" fontAlgn="base">
                  <a:spcBef>
                    <a:spcPct val="0"/>
                  </a:spcBef>
                  <a:spcAft>
                    <a:spcPct val="0"/>
                  </a:spcAft>
                </a:pPr>
                <a:r>
                  <a:rPr lang="en-US" sz="2000" b="1" dirty="0" err="1"/>
                  <a:t>Màng</a:t>
                </a:r>
                <a:r>
                  <a:rPr lang="en-US" sz="2000" b="1" dirty="0"/>
                  <a:t> </a:t>
                </a:r>
                <a:r>
                  <a:rPr lang="en-US" sz="2000" b="1" dirty="0" err="1"/>
                  <a:t>tế</a:t>
                </a:r>
                <a:r>
                  <a:rPr lang="en-US" sz="2000" b="1" dirty="0"/>
                  <a:t> </a:t>
                </a:r>
                <a:r>
                  <a:rPr lang="en-US" sz="2000" b="1" dirty="0" err="1"/>
                  <a:t>bào</a:t>
                </a:r>
                <a:r>
                  <a:rPr lang="en-US" sz="2000" b="1" dirty="0"/>
                  <a:t> </a:t>
                </a:r>
              </a:p>
            </p:txBody>
          </p:sp>
          <p:sp>
            <p:nvSpPr>
              <p:cNvPr id="37" name="TextBox 36"/>
              <p:cNvSpPr txBox="1"/>
              <p:nvPr/>
            </p:nvSpPr>
            <p:spPr>
              <a:xfrm>
                <a:off x="8123419" y="1981316"/>
                <a:ext cx="1676400" cy="461665"/>
              </a:xfrm>
              <a:prstGeom prst="rect">
                <a:avLst/>
              </a:prstGeom>
              <a:noFill/>
            </p:spPr>
            <p:txBody>
              <a:bodyPr wrap="square" rtlCol="0">
                <a:spAutoFit/>
              </a:bodyPr>
              <a:lstStyle/>
              <a:p>
                <a:pPr algn="ctr" fontAlgn="base">
                  <a:spcBef>
                    <a:spcPct val="0"/>
                  </a:spcBef>
                  <a:spcAft>
                    <a:spcPct val="0"/>
                  </a:spcAft>
                </a:pPr>
                <a:r>
                  <a:rPr lang="en-US" sz="2000" b="1" dirty="0" err="1"/>
                  <a:t>Tế</a:t>
                </a:r>
                <a:r>
                  <a:rPr lang="en-US" sz="2000" b="1" dirty="0"/>
                  <a:t> </a:t>
                </a:r>
                <a:r>
                  <a:rPr lang="en-US" sz="2000" b="1" dirty="0" err="1"/>
                  <a:t>bào</a:t>
                </a:r>
                <a:r>
                  <a:rPr lang="en-US" sz="2000" b="1" dirty="0"/>
                  <a:t> </a:t>
                </a:r>
                <a:r>
                  <a:rPr lang="en-US" sz="2000" b="1" dirty="0" err="1"/>
                  <a:t>chất</a:t>
                </a:r>
                <a:endParaRPr lang="en-US" sz="2000" b="1" dirty="0"/>
              </a:p>
            </p:txBody>
          </p:sp>
          <p:sp>
            <p:nvSpPr>
              <p:cNvPr id="38" name="TextBox 37"/>
              <p:cNvSpPr txBox="1"/>
              <p:nvPr/>
            </p:nvSpPr>
            <p:spPr>
              <a:xfrm>
                <a:off x="-76344" y="2149437"/>
                <a:ext cx="2140394" cy="461665"/>
              </a:xfrm>
              <a:prstGeom prst="rect">
                <a:avLst/>
              </a:prstGeom>
              <a:noFill/>
            </p:spPr>
            <p:txBody>
              <a:bodyPr wrap="square" rtlCol="0">
                <a:spAutoFit/>
              </a:bodyPr>
              <a:lstStyle/>
              <a:p>
                <a:pPr algn="ctr" fontAlgn="base">
                  <a:spcBef>
                    <a:spcPct val="0"/>
                  </a:spcBef>
                  <a:spcAft>
                    <a:spcPct val="0"/>
                  </a:spcAft>
                </a:pPr>
                <a:r>
                  <a:rPr lang="en-US" sz="2000" b="1" dirty="0" err="1">
                    <a:solidFill>
                      <a:srgbClr val="002060"/>
                    </a:solidFill>
                  </a:rPr>
                  <a:t>Dịch</a:t>
                </a:r>
                <a:r>
                  <a:rPr lang="en-US" sz="2000" b="1" dirty="0">
                    <a:solidFill>
                      <a:srgbClr val="002060"/>
                    </a:solidFill>
                  </a:rPr>
                  <a:t> </a:t>
                </a:r>
                <a:r>
                  <a:rPr lang="en-US" sz="2000" b="1" dirty="0" err="1">
                    <a:solidFill>
                      <a:srgbClr val="002060"/>
                    </a:solidFill>
                  </a:rPr>
                  <a:t>ngoại</a:t>
                </a:r>
                <a:r>
                  <a:rPr lang="en-US" sz="2000" b="1" dirty="0">
                    <a:solidFill>
                      <a:srgbClr val="002060"/>
                    </a:solidFill>
                  </a:rPr>
                  <a:t> </a:t>
                </a:r>
                <a:r>
                  <a:rPr lang="en-US" sz="2000" b="1" dirty="0" err="1">
                    <a:solidFill>
                      <a:srgbClr val="002060"/>
                    </a:solidFill>
                  </a:rPr>
                  <a:t>bào</a:t>
                </a:r>
                <a:endParaRPr lang="en-US" sz="2000" b="1" dirty="0">
                  <a:solidFill>
                    <a:srgbClr val="002060"/>
                  </a:solidFill>
                </a:endParaRPr>
              </a:p>
            </p:txBody>
          </p:sp>
        </p:grpSp>
        <p:sp>
          <p:nvSpPr>
            <p:cNvPr id="48" name="TextBox 47"/>
            <p:cNvSpPr txBox="1"/>
            <p:nvPr/>
          </p:nvSpPr>
          <p:spPr>
            <a:xfrm>
              <a:off x="-278777" y="3528862"/>
              <a:ext cx="1825574" cy="461665"/>
            </a:xfrm>
            <a:prstGeom prst="rect">
              <a:avLst/>
            </a:prstGeom>
            <a:noFill/>
          </p:spPr>
          <p:txBody>
            <a:bodyPr wrap="square" rtlCol="0">
              <a:spAutoFit/>
            </a:bodyPr>
            <a:lstStyle/>
            <a:p>
              <a:pPr algn="ctr" fontAlgn="base">
                <a:spcBef>
                  <a:spcPct val="0"/>
                </a:spcBef>
                <a:spcAft>
                  <a:spcPct val="0"/>
                </a:spcAft>
              </a:pPr>
              <a:r>
                <a:rPr lang="en-US" sz="2000" b="1" dirty="0" err="1">
                  <a:solidFill>
                    <a:srgbClr val="002060"/>
                  </a:solidFill>
                </a:rPr>
                <a:t>Thụ</a:t>
              </a:r>
              <a:r>
                <a:rPr lang="en-US" sz="2000" b="1" dirty="0">
                  <a:solidFill>
                    <a:srgbClr val="002060"/>
                  </a:solidFill>
                </a:rPr>
                <a:t> </a:t>
              </a:r>
              <a:r>
                <a:rPr lang="en-US" sz="2000" b="1" dirty="0" err="1">
                  <a:solidFill>
                    <a:srgbClr val="002060"/>
                  </a:solidFill>
                </a:rPr>
                <a:t>thể</a:t>
              </a:r>
              <a:endParaRPr lang="en-US" sz="2000" b="1" dirty="0">
                <a:solidFill>
                  <a:srgbClr val="002060"/>
                </a:solidFill>
              </a:endParaRPr>
            </a:p>
          </p:txBody>
        </p:sp>
        <p:sp>
          <p:nvSpPr>
            <p:cNvPr id="51" name="TextBox 50"/>
            <p:cNvSpPr txBox="1"/>
            <p:nvPr/>
          </p:nvSpPr>
          <p:spPr>
            <a:xfrm>
              <a:off x="392820" y="5506875"/>
              <a:ext cx="1944428" cy="830997"/>
            </a:xfrm>
            <a:prstGeom prst="rect">
              <a:avLst/>
            </a:prstGeom>
            <a:noFill/>
          </p:spPr>
          <p:txBody>
            <a:bodyPr wrap="square" rtlCol="0">
              <a:spAutoFit/>
            </a:bodyPr>
            <a:lstStyle/>
            <a:p>
              <a:pPr algn="ctr" fontAlgn="base">
                <a:spcBef>
                  <a:spcPct val="0"/>
                </a:spcBef>
                <a:spcAft>
                  <a:spcPct val="0"/>
                </a:spcAft>
              </a:pPr>
              <a:r>
                <a:rPr lang="en-US" sz="2000" b="1" dirty="0" err="1">
                  <a:solidFill>
                    <a:srgbClr val="002060"/>
                  </a:solidFill>
                </a:rPr>
                <a:t>Phân</a:t>
              </a:r>
              <a:r>
                <a:rPr lang="en-US" sz="2000" b="1" dirty="0">
                  <a:solidFill>
                    <a:srgbClr val="002060"/>
                  </a:solidFill>
                </a:rPr>
                <a:t> </a:t>
              </a:r>
              <a:r>
                <a:rPr lang="en-US" sz="2000" b="1" dirty="0" err="1">
                  <a:solidFill>
                    <a:srgbClr val="002060"/>
                  </a:solidFill>
                </a:rPr>
                <a:t>tử</a:t>
              </a:r>
              <a:endParaRPr lang="en-US" sz="2000" b="1" dirty="0">
                <a:solidFill>
                  <a:srgbClr val="002060"/>
                </a:solidFill>
              </a:endParaRPr>
            </a:p>
            <a:p>
              <a:pPr algn="ctr" fontAlgn="base">
                <a:spcBef>
                  <a:spcPct val="0"/>
                </a:spcBef>
                <a:spcAft>
                  <a:spcPct val="0"/>
                </a:spcAft>
              </a:pPr>
              <a:r>
                <a:rPr lang="en-US" sz="2000" b="1" dirty="0">
                  <a:solidFill>
                    <a:srgbClr val="002060"/>
                  </a:solidFill>
                </a:rPr>
                <a:t> </a:t>
              </a:r>
              <a:r>
                <a:rPr lang="en-US" sz="2000" b="1" dirty="0" err="1">
                  <a:solidFill>
                    <a:srgbClr val="002060"/>
                  </a:solidFill>
                </a:rPr>
                <a:t>tín</a:t>
              </a:r>
              <a:r>
                <a:rPr lang="en-US" sz="2000" b="1" dirty="0">
                  <a:solidFill>
                    <a:srgbClr val="002060"/>
                  </a:solidFill>
                </a:rPr>
                <a:t> </a:t>
              </a:r>
              <a:r>
                <a:rPr lang="en-US" sz="2000" b="1" dirty="0" err="1">
                  <a:solidFill>
                    <a:srgbClr val="002060"/>
                  </a:solidFill>
                </a:rPr>
                <a:t>hiệu</a:t>
              </a:r>
              <a:endParaRPr lang="en-US" sz="2000" b="1" dirty="0">
                <a:solidFill>
                  <a:srgbClr val="002060"/>
                </a:solidFill>
              </a:endParaRPr>
            </a:p>
          </p:txBody>
        </p:sp>
        <p:sp>
          <p:nvSpPr>
            <p:cNvPr id="52" name="TextBox 51"/>
            <p:cNvSpPr txBox="1"/>
            <p:nvPr/>
          </p:nvSpPr>
          <p:spPr>
            <a:xfrm>
              <a:off x="3184582" y="4994855"/>
              <a:ext cx="6421381" cy="461665"/>
            </a:xfrm>
            <a:prstGeom prst="rect">
              <a:avLst/>
            </a:prstGeom>
            <a:noFill/>
          </p:spPr>
          <p:txBody>
            <a:bodyPr wrap="square" rtlCol="0">
              <a:spAutoFit/>
            </a:bodyPr>
            <a:lstStyle/>
            <a:p>
              <a:pPr algn="ctr" fontAlgn="base">
                <a:spcBef>
                  <a:spcPct val="0"/>
                </a:spcBef>
                <a:spcAft>
                  <a:spcPct val="0"/>
                </a:spcAft>
              </a:pPr>
              <a:r>
                <a:rPr lang="en-US" sz="2000" b="1" dirty="0" err="1">
                  <a:solidFill>
                    <a:srgbClr val="C00000"/>
                  </a:solidFill>
                </a:rPr>
                <a:t>Các</a:t>
              </a:r>
              <a:r>
                <a:rPr lang="en-US" sz="2000" b="1" dirty="0">
                  <a:solidFill>
                    <a:srgbClr val="C00000"/>
                  </a:solidFill>
                </a:rPr>
                <a:t> </a:t>
              </a:r>
              <a:r>
                <a:rPr lang="en-US" sz="2000" b="1" dirty="0" err="1">
                  <a:solidFill>
                    <a:srgbClr val="C00000"/>
                  </a:solidFill>
                </a:rPr>
                <a:t>phân</a:t>
              </a:r>
              <a:r>
                <a:rPr lang="en-US" sz="2000" b="1" dirty="0">
                  <a:solidFill>
                    <a:srgbClr val="C00000"/>
                  </a:solidFill>
                </a:rPr>
                <a:t> </a:t>
              </a:r>
              <a:r>
                <a:rPr lang="en-US" sz="2000" b="1" dirty="0" err="1">
                  <a:solidFill>
                    <a:srgbClr val="C00000"/>
                  </a:solidFill>
                </a:rPr>
                <a:t>tử</a:t>
              </a:r>
              <a:r>
                <a:rPr lang="en-US" sz="2000" b="1" dirty="0">
                  <a:solidFill>
                    <a:srgbClr val="C00000"/>
                  </a:solidFill>
                </a:rPr>
                <a:t> </a:t>
              </a:r>
              <a:r>
                <a:rPr lang="en-US" sz="2000" b="1" dirty="0" err="1">
                  <a:solidFill>
                    <a:srgbClr val="C00000"/>
                  </a:solidFill>
                </a:rPr>
                <a:t>truyền</a:t>
              </a:r>
              <a:r>
                <a:rPr lang="en-US" sz="2000" b="1" dirty="0">
                  <a:solidFill>
                    <a:srgbClr val="C00000"/>
                  </a:solidFill>
                </a:rPr>
                <a:t> tin </a:t>
              </a:r>
              <a:r>
                <a:rPr lang="en-US" sz="2000" b="1" dirty="0" err="1">
                  <a:solidFill>
                    <a:srgbClr val="C00000"/>
                  </a:solidFill>
                </a:rPr>
                <a:t>trong</a:t>
              </a:r>
              <a:r>
                <a:rPr lang="en-US" sz="2000" b="1" dirty="0">
                  <a:solidFill>
                    <a:srgbClr val="C00000"/>
                  </a:solidFill>
                </a:rPr>
                <a:t> con </a:t>
              </a:r>
              <a:r>
                <a:rPr lang="en-US" sz="2000" b="1" dirty="0" err="1">
                  <a:solidFill>
                    <a:srgbClr val="C00000"/>
                  </a:solidFill>
                </a:rPr>
                <a:t>đường</a:t>
              </a:r>
              <a:r>
                <a:rPr lang="en-US" sz="2000" b="1" dirty="0">
                  <a:solidFill>
                    <a:srgbClr val="C00000"/>
                  </a:solidFill>
                </a:rPr>
                <a:t> </a:t>
              </a:r>
              <a:r>
                <a:rPr lang="en-US" sz="2000" b="1" dirty="0" err="1">
                  <a:solidFill>
                    <a:srgbClr val="C00000"/>
                  </a:solidFill>
                </a:rPr>
                <a:t>tín</a:t>
              </a:r>
              <a:r>
                <a:rPr lang="en-US" sz="2000" b="1" dirty="0">
                  <a:solidFill>
                    <a:srgbClr val="C00000"/>
                  </a:solidFill>
                </a:rPr>
                <a:t> </a:t>
              </a:r>
              <a:r>
                <a:rPr lang="en-US" sz="2000" b="1" dirty="0" err="1">
                  <a:solidFill>
                    <a:srgbClr val="C00000"/>
                  </a:solidFill>
                </a:rPr>
                <a:t>hiệu</a:t>
              </a:r>
              <a:endParaRPr lang="en-US" sz="2000" b="1" dirty="0">
                <a:solidFill>
                  <a:srgbClr val="C00000"/>
                </a:solidFill>
              </a:endParaRPr>
            </a:p>
          </p:txBody>
        </p:sp>
        <p:sp>
          <p:nvSpPr>
            <p:cNvPr id="53" name="TextBox 52"/>
            <p:cNvSpPr txBox="1"/>
            <p:nvPr/>
          </p:nvSpPr>
          <p:spPr>
            <a:xfrm>
              <a:off x="10443223" y="3933488"/>
              <a:ext cx="1494837" cy="1200329"/>
            </a:xfrm>
            <a:prstGeom prst="rect">
              <a:avLst/>
            </a:prstGeom>
            <a:noFill/>
          </p:spPr>
          <p:txBody>
            <a:bodyPr wrap="square" rtlCol="0">
              <a:spAutoFit/>
            </a:bodyPr>
            <a:lstStyle/>
            <a:p>
              <a:pPr algn="ctr" fontAlgn="base">
                <a:spcBef>
                  <a:spcPct val="0"/>
                </a:spcBef>
                <a:spcAft>
                  <a:spcPct val="0"/>
                </a:spcAft>
              </a:pPr>
              <a:r>
                <a:rPr lang="en-US" sz="2000" b="1" err="1">
                  <a:solidFill>
                    <a:srgbClr val="C00000"/>
                  </a:solidFill>
                </a:rPr>
                <a:t>Hoạt</a:t>
              </a:r>
              <a:r>
                <a:rPr lang="en-US" sz="2000" b="1">
                  <a:solidFill>
                    <a:srgbClr val="C00000"/>
                  </a:solidFill>
                </a:rPr>
                <a:t> hoá </a:t>
              </a:r>
              <a:r>
                <a:rPr lang="en-US" sz="2000" b="1" dirty="0" err="1">
                  <a:solidFill>
                    <a:srgbClr val="C00000"/>
                  </a:solidFill>
                </a:rPr>
                <a:t>đáp</a:t>
              </a:r>
              <a:r>
                <a:rPr lang="en-US" sz="2000" b="1" dirty="0">
                  <a:solidFill>
                    <a:srgbClr val="C00000"/>
                  </a:solidFill>
                </a:rPr>
                <a:t> </a:t>
              </a:r>
              <a:r>
                <a:rPr lang="en-US" sz="2000" b="1" dirty="0" err="1">
                  <a:solidFill>
                    <a:srgbClr val="C00000"/>
                  </a:solidFill>
                </a:rPr>
                <a:t>ứng</a:t>
              </a:r>
              <a:r>
                <a:rPr lang="en-US" sz="2000" b="1" dirty="0">
                  <a:solidFill>
                    <a:srgbClr val="C00000"/>
                  </a:solidFill>
                </a:rPr>
                <a:t> </a:t>
              </a:r>
              <a:r>
                <a:rPr lang="en-US" sz="2000" b="1" dirty="0" err="1">
                  <a:solidFill>
                    <a:srgbClr val="C00000"/>
                  </a:solidFill>
                </a:rPr>
                <a:t>tế</a:t>
              </a:r>
              <a:r>
                <a:rPr lang="en-US" sz="2000" b="1" dirty="0">
                  <a:solidFill>
                    <a:srgbClr val="C00000"/>
                  </a:solidFill>
                </a:rPr>
                <a:t> </a:t>
              </a:r>
              <a:r>
                <a:rPr lang="en-US" sz="2000" b="1" dirty="0" err="1">
                  <a:solidFill>
                    <a:srgbClr val="C00000"/>
                  </a:solidFill>
                </a:rPr>
                <a:t>bào</a:t>
              </a:r>
              <a:endParaRPr lang="en-US" sz="2000" b="1" dirty="0">
                <a:solidFill>
                  <a:srgbClr val="C00000"/>
                </a:solidFill>
              </a:endParaRPr>
            </a:p>
          </p:txBody>
        </p:sp>
        <p:sp>
          <p:nvSpPr>
            <p:cNvPr id="54" name="TextBox 53"/>
            <p:cNvSpPr txBox="1"/>
            <p:nvPr/>
          </p:nvSpPr>
          <p:spPr>
            <a:xfrm>
              <a:off x="634010" y="2811020"/>
              <a:ext cx="2312594" cy="465283"/>
            </a:xfrm>
            <a:prstGeom prst="rect">
              <a:avLst/>
            </a:prstGeom>
            <a:noFill/>
          </p:spPr>
          <p:txBody>
            <a:bodyPr wrap="square" rtlCol="0">
              <a:spAutoFit/>
            </a:bodyPr>
            <a:lstStyle/>
            <a:p>
              <a:pPr algn="ctr" fontAlgn="base">
                <a:spcBef>
                  <a:spcPct val="0"/>
                </a:spcBef>
                <a:spcAft>
                  <a:spcPct val="0"/>
                </a:spcAft>
              </a:pPr>
              <a:r>
                <a:rPr lang="en-US" sz="2000" b="1" dirty="0">
                  <a:solidFill>
                    <a:srgbClr val="FF0000"/>
                  </a:solidFill>
                </a:rPr>
                <a:t>1. </a:t>
              </a:r>
              <a:r>
                <a:rPr lang="en-US" sz="2000" b="1" dirty="0" err="1">
                  <a:solidFill>
                    <a:srgbClr val="FF0000"/>
                  </a:solidFill>
                </a:rPr>
                <a:t>Tiếp</a:t>
              </a:r>
              <a:r>
                <a:rPr lang="en-US" sz="2000" b="1" dirty="0">
                  <a:solidFill>
                    <a:srgbClr val="FF0000"/>
                  </a:solidFill>
                </a:rPr>
                <a:t> </a:t>
              </a:r>
              <a:r>
                <a:rPr lang="en-US" sz="2000" b="1" dirty="0" err="1">
                  <a:solidFill>
                    <a:srgbClr val="FF0000"/>
                  </a:solidFill>
                </a:rPr>
                <a:t>nhận</a:t>
              </a:r>
              <a:endParaRPr lang="en-US" sz="2000" b="1" dirty="0">
                <a:solidFill>
                  <a:srgbClr val="FF0000"/>
                </a:solidFill>
              </a:endParaRPr>
            </a:p>
          </p:txBody>
        </p:sp>
        <p:sp>
          <p:nvSpPr>
            <p:cNvPr id="55" name="TextBox 54"/>
            <p:cNvSpPr txBox="1"/>
            <p:nvPr/>
          </p:nvSpPr>
          <p:spPr>
            <a:xfrm>
              <a:off x="5074294" y="2800171"/>
              <a:ext cx="2418649" cy="465283"/>
            </a:xfrm>
            <a:prstGeom prst="rect">
              <a:avLst/>
            </a:prstGeom>
            <a:noFill/>
          </p:spPr>
          <p:txBody>
            <a:bodyPr wrap="square" rtlCol="0">
              <a:spAutoFit/>
            </a:bodyPr>
            <a:lstStyle/>
            <a:p>
              <a:pPr algn="ctr" fontAlgn="base">
                <a:spcBef>
                  <a:spcPct val="0"/>
                </a:spcBef>
                <a:spcAft>
                  <a:spcPct val="0"/>
                </a:spcAft>
              </a:pPr>
              <a:r>
                <a:rPr lang="en-US" sz="2000" b="1" dirty="0">
                  <a:solidFill>
                    <a:srgbClr val="FF0000"/>
                  </a:solidFill>
                </a:rPr>
                <a:t>2. </a:t>
              </a:r>
              <a:r>
                <a:rPr lang="en-US" sz="2000" b="1" dirty="0" err="1">
                  <a:solidFill>
                    <a:srgbClr val="FF0000"/>
                  </a:solidFill>
                </a:rPr>
                <a:t>Truyền</a:t>
              </a:r>
              <a:r>
                <a:rPr lang="en-US" sz="2000" b="1" dirty="0">
                  <a:solidFill>
                    <a:srgbClr val="FF0000"/>
                  </a:solidFill>
                </a:rPr>
                <a:t> tin</a:t>
              </a:r>
            </a:p>
          </p:txBody>
        </p:sp>
        <p:sp>
          <p:nvSpPr>
            <p:cNvPr id="56" name="TextBox 55"/>
            <p:cNvSpPr txBox="1"/>
            <p:nvPr/>
          </p:nvSpPr>
          <p:spPr>
            <a:xfrm>
              <a:off x="10181831" y="2784495"/>
              <a:ext cx="1825575" cy="465283"/>
            </a:xfrm>
            <a:prstGeom prst="rect">
              <a:avLst/>
            </a:prstGeom>
            <a:noFill/>
          </p:spPr>
          <p:txBody>
            <a:bodyPr wrap="square" rtlCol="0">
              <a:spAutoFit/>
            </a:bodyPr>
            <a:lstStyle/>
            <a:p>
              <a:pPr algn="ctr" fontAlgn="base">
                <a:spcBef>
                  <a:spcPct val="0"/>
                </a:spcBef>
                <a:spcAft>
                  <a:spcPct val="0"/>
                </a:spcAft>
              </a:pPr>
              <a:r>
                <a:rPr lang="en-US" sz="2000" b="1" dirty="0">
                  <a:solidFill>
                    <a:srgbClr val="FF0000"/>
                  </a:solidFill>
                </a:rPr>
                <a:t>3. </a:t>
              </a:r>
              <a:r>
                <a:rPr lang="en-US" sz="2000" b="1" dirty="0" err="1">
                  <a:solidFill>
                    <a:srgbClr val="FF0000"/>
                  </a:solidFill>
                </a:rPr>
                <a:t>Đáp</a:t>
              </a:r>
              <a:r>
                <a:rPr lang="en-US" sz="2000" b="1" dirty="0">
                  <a:solidFill>
                    <a:srgbClr val="FF0000"/>
                  </a:solidFill>
                </a:rPr>
                <a:t> </a:t>
              </a:r>
              <a:r>
                <a:rPr lang="en-US" sz="2000" b="1" dirty="0" err="1">
                  <a:solidFill>
                    <a:srgbClr val="FF0000"/>
                  </a:solidFill>
                </a:rPr>
                <a:t>ứng</a:t>
              </a:r>
              <a:endParaRPr lang="en-US" sz="2000" b="1" dirty="0">
                <a:solidFill>
                  <a:srgbClr val="FF0000"/>
                </a:solidFill>
              </a:endParaRPr>
            </a:p>
          </p:txBody>
        </p:sp>
      </p:grpSp>
      <p:sp>
        <p:nvSpPr>
          <p:cNvPr id="28" name="Rounded Rectangle 27"/>
          <p:cNvSpPr/>
          <p:nvPr/>
        </p:nvSpPr>
        <p:spPr>
          <a:xfrm>
            <a:off x="1985604" y="4878467"/>
            <a:ext cx="2915044" cy="1848682"/>
          </a:xfrm>
          <a:prstGeom prst="roundRect">
            <a:avLst/>
          </a:prstGeom>
          <a:noFill/>
          <a:ln w="25400" cap="flat" cmpd="sng" algn="ctr">
            <a:solidFill>
              <a:srgbClr val="7030A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500" b="1" i="0" u="none" strike="noStrike" kern="0" cap="none" spc="0" normalizeH="0" baseline="0" noProof="0" dirty="0" err="1">
                <a:ln>
                  <a:noFill/>
                </a:ln>
                <a:effectLst/>
                <a:uLnTx/>
                <a:uFillTx/>
              </a:rPr>
              <a:t>Phân</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tử</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tín</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hiệu</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liên</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kết</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vào</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thụ</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thể</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làm</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thụ</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thể</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thay</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dirty="0" err="1">
                <a:ln>
                  <a:noFill/>
                </a:ln>
                <a:effectLst/>
                <a:uLnTx/>
                <a:uFillTx/>
              </a:rPr>
              <a:t>đổi</a:t>
            </a:r>
            <a:r>
              <a:rPr kumimoji="0" lang="en-US" sz="2500" b="1" i="0" u="none" strike="noStrike" kern="0" cap="none" spc="0" normalizeH="0" baseline="0" noProof="0" dirty="0">
                <a:ln>
                  <a:noFill/>
                </a:ln>
                <a:effectLst/>
                <a:uLnTx/>
                <a:uFillTx/>
              </a:rPr>
              <a:t> </a:t>
            </a:r>
            <a:r>
              <a:rPr kumimoji="0" lang="en-US" sz="2500" b="1" i="0" u="none" strike="noStrike" kern="0" cap="none" spc="0" normalizeH="0" baseline="0" noProof="0" err="1">
                <a:ln>
                  <a:noFill/>
                </a:ln>
                <a:effectLst/>
                <a:uLnTx/>
                <a:uFillTx/>
              </a:rPr>
              <a:t>hình</a:t>
            </a:r>
            <a:r>
              <a:rPr kumimoji="0" lang="en-US" sz="2500" b="1" i="0" u="none" strike="noStrike" kern="0" cap="none" spc="0" normalizeH="0" baseline="0" noProof="0">
                <a:ln>
                  <a:noFill/>
                </a:ln>
                <a:effectLst/>
                <a:uLnTx/>
                <a:uFillTx/>
              </a:rPr>
              <a:t> dạng.</a:t>
            </a:r>
            <a:endParaRPr kumimoji="0" lang="en-US" sz="2500" b="1" i="0" u="none" strike="noStrike" kern="0" cap="none" spc="0" normalizeH="0" baseline="0" noProof="0" dirty="0">
              <a:ln>
                <a:noFill/>
              </a:ln>
              <a:effectLst/>
              <a:uLnTx/>
              <a:uFillTx/>
            </a:endParaRPr>
          </a:p>
        </p:txBody>
      </p:sp>
      <p:sp>
        <p:nvSpPr>
          <p:cNvPr id="29" name="Rounded Rectangle 28"/>
          <p:cNvSpPr/>
          <p:nvPr/>
        </p:nvSpPr>
        <p:spPr>
          <a:xfrm>
            <a:off x="5609658" y="4878467"/>
            <a:ext cx="3549951" cy="1813366"/>
          </a:xfrm>
          <a:prstGeom prst="roundRect">
            <a:avLst/>
          </a:prstGeom>
          <a:noFill/>
          <a:ln w="25400" cap="flat" cmpd="sng" algn="ctr">
            <a:solidFill>
              <a:srgbClr val="00B05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009051"/>
                </a:solidFill>
                <a:effectLst/>
                <a:uLnTx/>
                <a:uFillTx/>
              </a:rPr>
              <a:t>Quá</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trình</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truyền</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tín</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hiệu</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từ</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thụ</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thể</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tới</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các</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phân</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tử</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đích</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dirty="0" err="1">
                <a:ln>
                  <a:noFill/>
                </a:ln>
                <a:solidFill>
                  <a:srgbClr val="009051"/>
                </a:solidFill>
                <a:effectLst/>
                <a:uLnTx/>
                <a:uFillTx/>
              </a:rPr>
              <a:t>trong</a:t>
            </a:r>
            <a:r>
              <a:rPr kumimoji="0" lang="en-US" sz="2400" b="1" i="0" u="none" strike="noStrike" kern="0" cap="none" spc="0" normalizeH="0" baseline="0" noProof="0" dirty="0">
                <a:ln>
                  <a:noFill/>
                </a:ln>
                <a:solidFill>
                  <a:srgbClr val="009051"/>
                </a:solidFill>
                <a:effectLst/>
                <a:uLnTx/>
                <a:uFillTx/>
              </a:rPr>
              <a:t> </a:t>
            </a:r>
            <a:r>
              <a:rPr kumimoji="0" lang="en-US" sz="2400" b="1" i="0" u="none" strike="noStrike" kern="0" cap="none" spc="0" normalizeH="0" baseline="0" noProof="0" err="1">
                <a:ln>
                  <a:noFill/>
                </a:ln>
                <a:solidFill>
                  <a:srgbClr val="009051"/>
                </a:solidFill>
                <a:effectLst/>
                <a:uLnTx/>
                <a:uFillTx/>
              </a:rPr>
              <a:t>tế</a:t>
            </a:r>
            <a:r>
              <a:rPr kumimoji="0" lang="en-US" sz="2400" b="1" i="0" u="none" strike="noStrike" kern="0" cap="none" spc="0" normalizeH="0" baseline="0" noProof="0">
                <a:ln>
                  <a:noFill/>
                </a:ln>
                <a:solidFill>
                  <a:srgbClr val="009051"/>
                </a:solidFill>
                <a:effectLst/>
                <a:uLnTx/>
                <a:uFillTx/>
              </a:rPr>
              <a:t> bào.</a:t>
            </a:r>
            <a:endParaRPr kumimoji="0" lang="en-US" sz="2400" b="1" i="0" u="none" strike="noStrike" kern="0" cap="none" spc="0" normalizeH="0" baseline="0" noProof="0" dirty="0">
              <a:ln>
                <a:noFill/>
              </a:ln>
              <a:solidFill>
                <a:srgbClr val="009051"/>
              </a:solidFill>
              <a:effectLst/>
              <a:uLnTx/>
              <a:uFillTx/>
            </a:endParaRPr>
          </a:p>
        </p:txBody>
      </p:sp>
      <p:sp>
        <p:nvSpPr>
          <p:cNvPr id="39" name="Rounded Rectangle 38"/>
          <p:cNvSpPr/>
          <p:nvPr/>
        </p:nvSpPr>
        <p:spPr>
          <a:xfrm>
            <a:off x="10000688" y="4939625"/>
            <a:ext cx="2191312" cy="1752208"/>
          </a:xfrm>
          <a:prstGeom prst="roundRect">
            <a:avLst/>
          </a:prstGeom>
          <a:noFill/>
          <a:ln w="25400" cap="flat" cmpd="sng" algn="ctr">
            <a:solidFill>
              <a:srgbClr val="0000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err="1">
                <a:ln>
                  <a:noFill/>
                </a:ln>
                <a:solidFill>
                  <a:srgbClr val="0000FF"/>
                </a:solidFill>
                <a:effectLst/>
                <a:uLnTx/>
                <a:uFillTx/>
              </a:rPr>
              <a:t>Tế</a:t>
            </a:r>
            <a:r>
              <a:rPr kumimoji="0" lang="en-US" sz="2400" b="1" i="0" u="none" strike="noStrike" kern="0" cap="none" spc="0" normalizeH="0" baseline="0" noProof="0" dirty="0">
                <a:ln>
                  <a:noFill/>
                </a:ln>
                <a:solidFill>
                  <a:srgbClr val="0000FF"/>
                </a:solidFill>
                <a:effectLst/>
                <a:uLnTx/>
                <a:uFillTx/>
              </a:rPr>
              <a:t> </a:t>
            </a:r>
            <a:r>
              <a:rPr kumimoji="0" lang="en-US" sz="2400" b="1" i="0" u="none" strike="noStrike" kern="0" cap="none" spc="0" normalizeH="0" baseline="0" noProof="0" dirty="0" err="1">
                <a:ln>
                  <a:noFill/>
                </a:ln>
                <a:solidFill>
                  <a:srgbClr val="0000FF"/>
                </a:solidFill>
                <a:effectLst/>
                <a:uLnTx/>
                <a:uFillTx/>
              </a:rPr>
              <a:t>bào</a:t>
            </a:r>
            <a:r>
              <a:rPr kumimoji="0" lang="en-US" sz="2400" b="1" i="0" u="none" strike="noStrike" kern="0" cap="none" spc="0" normalizeH="0" baseline="0" noProof="0" dirty="0">
                <a:ln>
                  <a:noFill/>
                </a:ln>
                <a:solidFill>
                  <a:srgbClr val="0000FF"/>
                </a:solidFill>
                <a:effectLst/>
                <a:uLnTx/>
                <a:uFillTx/>
              </a:rPr>
              <a:t> </a:t>
            </a:r>
            <a:r>
              <a:rPr kumimoji="0" lang="en-US" sz="2400" b="1" i="0" u="none" strike="noStrike" kern="0" cap="none" spc="0" normalizeH="0" baseline="0" noProof="0" dirty="0" err="1">
                <a:ln>
                  <a:noFill/>
                </a:ln>
                <a:solidFill>
                  <a:srgbClr val="0000FF"/>
                </a:solidFill>
                <a:effectLst/>
                <a:uLnTx/>
                <a:uFillTx/>
              </a:rPr>
              <a:t>phát</a:t>
            </a:r>
            <a:r>
              <a:rPr kumimoji="0" lang="en-US" sz="2400" b="1" i="0" u="none" strike="noStrike" kern="0" cap="none" spc="0" normalizeH="0" baseline="0" noProof="0" dirty="0">
                <a:ln>
                  <a:noFill/>
                </a:ln>
                <a:solidFill>
                  <a:srgbClr val="0000FF"/>
                </a:solidFill>
                <a:effectLst/>
                <a:uLnTx/>
                <a:uFillTx/>
              </a:rPr>
              <a:t> </a:t>
            </a:r>
            <a:r>
              <a:rPr kumimoji="0" lang="en-US" sz="2400" b="1" i="0" u="none" strike="noStrike" kern="0" cap="none" spc="0" normalizeH="0" baseline="0" noProof="0" dirty="0" err="1">
                <a:ln>
                  <a:noFill/>
                </a:ln>
                <a:solidFill>
                  <a:srgbClr val="0000FF"/>
                </a:solidFill>
                <a:effectLst/>
                <a:uLnTx/>
                <a:uFillTx/>
              </a:rPr>
              <a:t>tín</a:t>
            </a:r>
            <a:r>
              <a:rPr kumimoji="0" lang="en-US" sz="2400" b="1" i="0" u="none" strike="noStrike" kern="0" cap="none" spc="0" normalizeH="0" baseline="0" noProof="0" dirty="0">
                <a:ln>
                  <a:noFill/>
                </a:ln>
                <a:solidFill>
                  <a:srgbClr val="0000FF"/>
                </a:solidFill>
                <a:effectLst/>
                <a:uLnTx/>
                <a:uFillTx/>
              </a:rPr>
              <a:t> </a:t>
            </a:r>
            <a:r>
              <a:rPr kumimoji="0" lang="en-US" sz="2400" b="1" i="0" u="none" strike="noStrike" kern="0" cap="none" spc="0" normalizeH="0" baseline="0" noProof="0" dirty="0" err="1">
                <a:ln>
                  <a:noFill/>
                </a:ln>
                <a:solidFill>
                  <a:srgbClr val="0000FF"/>
                </a:solidFill>
                <a:effectLst/>
                <a:uLnTx/>
                <a:uFillTx/>
              </a:rPr>
              <a:t>hiệu</a:t>
            </a:r>
            <a:r>
              <a:rPr kumimoji="0" lang="en-US" sz="2400" b="1" i="0" u="none" strike="noStrike" kern="0" cap="none" spc="0" normalizeH="0" baseline="0" noProof="0" dirty="0">
                <a:ln>
                  <a:noFill/>
                </a:ln>
                <a:solidFill>
                  <a:srgbClr val="0000FF"/>
                </a:solidFill>
                <a:effectLst/>
                <a:uLnTx/>
                <a:uFillTx/>
              </a:rPr>
              <a:t> </a:t>
            </a:r>
            <a:r>
              <a:rPr kumimoji="0" lang="en-US" sz="2400" b="1" i="0" u="none" strike="noStrike" kern="0" cap="none" spc="0" normalizeH="0" baseline="0" noProof="0" dirty="0" err="1">
                <a:ln>
                  <a:noFill/>
                </a:ln>
                <a:solidFill>
                  <a:srgbClr val="0000FF"/>
                </a:solidFill>
                <a:effectLst/>
                <a:uLnTx/>
                <a:uFillTx/>
              </a:rPr>
              <a:t>hoạt</a:t>
            </a:r>
            <a:r>
              <a:rPr kumimoji="0" lang="en-US" sz="2400" b="1" i="0" u="none" strike="noStrike" kern="0" cap="none" spc="0" normalizeH="0" baseline="0" noProof="0" dirty="0">
                <a:ln>
                  <a:noFill/>
                </a:ln>
                <a:solidFill>
                  <a:srgbClr val="0000FF"/>
                </a:solidFill>
                <a:effectLst/>
                <a:uLnTx/>
                <a:uFillTx/>
              </a:rPr>
              <a:t> </a:t>
            </a:r>
            <a:r>
              <a:rPr kumimoji="0" lang="en-US" sz="2400" b="1" i="0" u="none" strike="noStrike" kern="0" cap="none" spc="0" normalizeH="0" baseline="0" noProof="0" dirty="0" err="1">
                <a:ln>
                  <a:noFill/>
                </a:ln>
                <a:solidFill>
                  <a:srgbClr val="0000FF"/>
                </a:solidFill>
                <a:effectLst/>
                <a:uLnTx/>
                <a:uFillTx/>
              </a:rPr>
              <a:t>hoá</a:t>
            </a:r>
            <a:r>
              <a:rPr kumimoji="0" lang="en-US" sz="2400" b="1" i="0" u="none" strike="noStrike" kern="0" cap="none" spc="0" normalizeH="0" baseline="0" noProof="0" dirty="0">
                <a:ln>
                  <a:noFill/>
                </a:ln>
                <a:solidFill>
                  <a:srgbClr val="0000FF"/>
                </a:solidFill>
                <a:effectLst/>
                <a:uLnTx/>
                <a:uFillTx/>
              </a:rPr>
              <a:t> </a:t>
            </a:r>
            <a:r>
              <a:rPr kumimoji="0" lang="en-US" sz="2400" b="1" i="0" u="none" strike="noStrike" kern="0" cap="none" spc="0" normalizeH="0" baseline="0" noProof="0" dirty="0" err="1">
                <a:ln>
                  <a:noFill/>
                </a:ln>
                <a:solidFill>
                  <a:srgbClr val="0000FF"/>
                </a:solidFill>
                <a:effectLst/>
                <a:uLnTx/>
                <a:uFillTx/>
              </a:rPr>
              <a:t>đáp</a:t>
            </a:r>
            <a:r>
              <a:rPr kumimoji="0" lang="en-US" sz="2400" b="1" i="0" u="none" strike="noStrike" kern="0" cap="none" spc="0" normalizeH="0" baseline="0" noProof="0" dirty="0">
                <a:ln>
                  <a:noFill/>
                </a:ln>
                <a:solidFill>
                  <a:srgbClr val="0000FF"/>
                </a:solidFill>
                <a:effectLst/>
                <a:uLnTx/>
                <a:uFillTx/>
              </a:rPr>
              <a:t> </a:t>
            </a:r>
            <a:r>
              <a:rPr kumimoji="0" lang="en-US" sz="2400" b="1" i="0" u="none" strike="noStrike" kern="0" cap="none" spc="0" normalizeH="0" baseline="0" noProof="0" dirty="0" err="1">
                <a:ln>
                  <a:noFill/>
                </a:ln>
                <a:solidFill>
                  <a:srgbClr val="0000FF"/>
                </a:solidFill>
                <a:effectLst/>
                <a:uLnTx/>
                <a:uFillTx/>
              </a:rPr>
              <a:t>ứng</a:t>
            </a:r>
            <a:r>
              <a:rPr kumimoji="0" lang="en-US" sz="2400" b="1" i="0" u="none" strike="noStrike" kern="0" cap="none" spc="0" normalizeH="0" baseline="0" noProof="0" dirty="0">
                <a:ln>
                  <a:noFill/>
                </a:ln>
                <a:solidFill>
                  <a:srgbClr val="0000FF"/>
                </a:solidFill>
                <a:effectLst/>
                <a:uLnTx/>
                <a:uFillTx/>
              </a:rPr>
              <a:t> </a:t>
            </a:r>
            <a:r>
              <a:rPr kumimoji="0" lang="en-US" sz="2400" b="1" i="0" u="none" strike="noStrike" kern="0" cap="none" spc="0" normalizeH="0" baseline="0" noProof="0" err="1">
                <a:ln>
                  <a:noFill/>
                </a:ln>
                <a:solidFill>
                  <a:srgbClr val="0000FF"/>
                </a:solidFill>
                <a:effectLst/>
                <a:uLnTx/>
                <a:uFillTx/>
              </a:rPr>
              <a:t>tế</a:t>
            </a:r>
            <a:r>
              <a:rPr kumimoji="0" lang="en-US" sz="2400" b="1" i="0" u="none" strike="noStrike" kern="0" cap="none" spc="0" normalizeH="0" baseline="0" noProof="0">
                <a:ln>
                  <a:noFill/>
                </a:ln>
                <a:solidFill>
                  <a:srgbClr val="0000FF"/>
                </a:solidFill>
                <a:effectLst/>
                <a:uLnTx/>
                <a:uFillTx/>
              </a:rPr>
              <a:t> bào.</a:t>
            </a:r>
            <a:endParaRPr kumimoji="0" lang="en-US" sz="2400" b="1" i="0" u="none" strike="noStrike" kern="0" cap="none" spc="0" normalizeH="0" baseline="0" noProof="0" dirty="0">
              <a:ln>
                <a:noFill/>
              </a:ln>
              <a:solidFill>
                <a:srgbClr val="0000FF"/>
              </a:solidFill>
              <a:effectLst/>
              <a:uLnTx/>
              <a:uFillTx/>
            </a:endParaRPr>
          </a:p>
        </p:txBody>
      </p:sp>
      <p:sp>
        <p:nvSpPr>
          <p:cNvPr id="5" name="Right Arrow 4"/>
          <p:cNvSpPr/>
          <p:nvPr/>
        </p:nvSpPr>
        <p:spPr>
          <a:xfrm>
            <a:off x="4900648" y="5600949"/>
            <a:ext cx="642711" cy="2320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ight Arrow 39"/>
          <p:cNvSpPr/>
          <p:nvPr/>
        </p:nvSpPr>
        <p:spPr>
          <a:xfrm>
            <a:off x="9308895" y="5635071"/>
            <a:ext cx="642711" cy="232012"/>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p:cNvSpPr/>
          <p:nvPr/>
        </p:nvSpPr>
        <p:spPr>
          <a:xfrm>
            <a:off x="41749" y="4843151"/>
            <a:ext cx="1811574" cy="1848682"/>
          </a:xfrm>
          <a:prstGeom prst="roundRect">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fontAlgn="base">
              <a:spcBef>
                <a:spcPct val="0"/>
              </a:spcBef>
              <a:spcAft>
                <a:spcPct val="0"/>
              </a:spcAft>
              <a:defRPr/>
            </a:pPr>
            <a:r>
              <a:rPr kumimoji="0" lang="en-US" sz="2000" b="1" i="0" u="none" strike="noStrike" kern="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a:t>
            </a:r>
            <a:r>
              <a:rPr lang="x-none" sz="2000" b="1">
                <a:solidFill>
                  <a:srgbClr val="FFFF00"/>
                </a:solidFill>
                <a:latin typeface="Arial" panose="020B0604020202020204" pitchFamily="34" charset="0"/>
                <a:cs typeface="Arial" panose="020B0604020202020204" pitchFamily="34" charset="0"/>
              </a:rPr>
              <a:t>✍ </a:t>
            </a:r>
            <a:r>
              <a:rPr kumimoji="0" lang="en-US" sz="2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QUÁ TRÌNH TRUYỀN THÔNG TIN</a:t>
            </a:r>
          </a:p>
        </p:txBody>
      </p:sp>
    </p:spTree>
    <p:extLst>
      <p:ext uri="{BB962C8B-B14F-4D97-AF65-F5344CB8AC3E}">
        <p14:creationId xmlns:p14="http://schemas.microsoft.com/office/powerpoint/2010/main" val="397302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par>
                                <p:cTn id="16" presetID="1"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arn(inVertical)">
                                      <p:cBhvr>
                                        <p:cTn id="22" dur="500"/>
                                        <p:tgtEl>
                                          <p:spTgt spid="4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9" grpId="0" animBg="1"/>
      <p:bldP spid="5" grpId="0" animBg="1"/>
      <p:bldP spid="40" grpId="0" animBg="1"/>
      <p:bldP spid="4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74306"/>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CCD1983-312B-4CAE-BDD3-ECCBF1F2884B}"/>
              </a:ext>
            </a:extLst>
          </p:cNvPr>
          <p:cNvSpPr txBox="1"/>
          <p:nvPr/>
        </p:nvSpPr>
        <p:spPr>
          <a:xfrm>
            <a:off x="0" y="915721"/>
            <a:ext cx="2006220" cy="163121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2.2.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quá trình truyền thông tin giữa các tế bào</a:t>
            </a:r>
            <a:endParaRPr lang="en-US" sz="2000" b="1" dirty="0">
              <a:cs typeface="Arial" panose="020B0604020202020204" pitchFamily="34" charset="0"/>
            </a:endParaRPr>
          </a:p>
        </p:txBody>
      </p:sp>
      <p:sp>
        <p:nvSpPr>
          <p:cNvPr id="26"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27" name="AutoShape 5"/>
          <p:cNvSpPr>
            <a:spLocks noChangeArrowheads="1"/>
          </p:cNvSpPr>
          <p:nvPr/>
        </p:nvSpPr>
        <p:spPr bwMode="gray">
          <a:xfrm>
            <a:off x="2158884" y="85742"/>
            <a:ext cx="8772352"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28" name="Group 27"/>
          <p:cNvGrpSpPr>
            <a:grpSpLocks/>
          </p:cNvGrpSpPr>
          <p:nvPr/>
        </p:nvGrpSpPr>
        <p:grpSpPr bwMode="auto">
          <a:xfrm>
            <a:off x="2079511" y="76195"/>
            <a:ext cx="586132" cy="567370"/>
            <a:chOff x="720" y="1488"/>
            <a:chExt cx="806" cy="808"/>
          </a:xfrm>
        </p:grpSpPr>
        <p:sp>
          <p:nvSpPr>
            <p:cNvPr id="37" name="Oval 36"/>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38" name="Picture 37"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39"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II</a:t>
            </a:r>
          </a:p>
        </p:txBody>
      </p:sp>
      <p:sp>
        <p:nvSpPr>
          <p:cNvPr id="40" name="Text Box 23"/>
          <p:cNvSpPr txBox="1">
            <a:spLocks noChangeArrowheads="1"/>
          </p:cNvSpPr>
          <p:nvPr/>
        </p:nvSpPr>
        <p:spPr bwMode="gray">
          <a:xfrm>
            <a:off x="2545551" y="126238"/>
            <a:ext cx="838568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cs typeface="Arial" panose="020B0604020202020204" pitchFamily="34" charset="0"/>
              </a:rPr>
              <a:t> </a:t>
            </a:r>
            <a:r>
              <a:rPr lang="en-US" sz="2800" b="1" kern="0">
                <a:solidFill>
                  <a:srgbClr val="FF0000"/>
                </a:solidFill>
              </a:rPr>
              <a:t>QUÁ TRÌNH TRUYỀN THÔNG TIN GIỮA CÁC TẾ BÀO</a:t>
            </a:r>
            <a:endParaRPr lang="vi-VN" sz="2800" b="1">
              <a:solidFill>
                <a:srgbClr val="FF0000"/>
              </a:solidFill>
              <a:cs typeface="Arial" panose="020B0604020202020204" pitchFamily="34" charset="0"/>
            </a:endParaRPr>
          </a:p>
        </p:txBody>
      </p:sp>
      <p:sp>
        <p:nvSpPr>
          <p:cNvPr id="41" name="TextBox 40"/>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16" name="TextBox 15"/>
          <p:cNvSpPr txBox="1"/>
          <p:nvPr/>
        </p:nvSpPr>
        <p:spPr>
          <a:xfrm>
            <a:off x="2371121" y="5007621"/>
            <a:ext cx="9613351" cy="892552"/>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2600" b="1" dirty="0">
                <a:solidFill>
                  <a:schemeClr val="bg1"/>
                </a:solidFill>
                <a:ea typeface="Times New Roman" panose="02020603050405020304" pitchFamily="18" charset="0"/>
                <a:cs typeface="Times New Roman" panose="02020603050405020304" pitchFamily="18" charset="0"/>
                <a:sym typeface="Wingdings" panose="05000000000000000000" pitchFamily="2" charset="2"/>
              </a:rPr>
              <a:t> </a:t>
            </a:r>
            <a:r>
              <a:rPr lang="en-US" sz="2600" b="1" dirty="0" err="1">
                <a:solidFill>
                  <a:schemeClr val="bg1"/>
                </a:solidFill>
                <a:cs typeface="Arial" panose="020B0604020202020204" pitchFamily="34" charset="0"/>
              </a:rPr>
              <a:t>Dựa</a:t>
            </a:r>
            <a:r>
              <a:rPr lang="en-US" sz="2600" b="1" dirty="0">
                <a:solidFill>
                  <a:schemeClr val="bg1"/>
                </a:solidFill>
                <a:cs typeface="Arial" panose="020B0604020202020204" pitchFamily="34" charset="0"/>
              </a:rPr>
              <a:t> </a:t>
            </a:r>
            <a:r>
              <a:rPr lang="en-US" sz="2600" b="1" err="1">
                <a:solidFill>
                  <a:schemeClr val="bg1"/>
                </a:solidFill>
                <a:cs typeface="Arial" panose="020B0604020202020204" pitchFamily="34" charset="0"/>
              </a:rPr>
              <a:t>vào</a:t>
            </a:r>
            <a:r>
              <a:rPr lang="en-US" sz="2600" b="1">
                <a:solidFill>
                  <a:schemeClr val="bg1"/>
                </a:solidFill>
                <a:cs typeface="Arial" panose="020B0604020202020204" pitchFamily="34" charset="0"/>
              </a:rPr>
              <a:t> Hình </a:t>
            </a:r>
            <a:r>
              <a:rPr lang="en-US" sz="2600" b="1" dirty="0">
                <a:solidFill>
                  <a:schemeClr val="bg1"/>
                </a:solidFill>
                <a:cs typeface="Arial" panose="020B0604020202020204" pitchFamily="34" charset="0"/>
              </a:rPr>
              <a:t>17.3</a:t>
            </a:r>
            <a:r>
              <a:rPr lang="en-US" sz="2600" b="1">
                <a:solidFill>
                  <a:schemeClr val="bg1"/>
                </a:solidFill>
                <a:cs typeface="Arial" panose="020B0604020202020204" pitchFamily="34" charset="0"/>
              </a:rPr>
              <a:t>, hãy mô </a:t>
            </a:r>
            <a:r>
              <a:rPr lang="en-US" sz="2600" b="1" dirty="0" err="1">
                <a:solidFill>
                  <a:schemeClr val="bg1"/>
                </a:solidFill>
                <a:cs typeface="Arial" panose="020B0604020202020204" pitchFamily="34" charset="0"/>
              </a:rPr>
              <a:t>tả</a:t>
            </a:r>
            <a:r>
              <a:rPr lang="en-US" sz="2600" b="1" dirty="0">
                <a:solidFill>
                  <a:schemeClr val="bg1"/>
                </a:solidFill>
                <a:cs typeface="Arial" panose="020B0604020202020204" pitchFamily="34" charset="0"/>
              </a:rPr>
              <a:t> </a:t>
            </a:r>
            <a:r>
              <a:rPr lang="en-US" sz="2600" b="1" dirty="0" err="1">
                <a:solidFill>
                  <a:schemeClr val="bg1"/>
                </a:solidFill>
                <a:cs typeface="Arial" panose="020B0604020202020204" pitchFamily="34" charset="0"/>
              </a:rPr>
              <a:t>quá</a:t>
            </a:r>
            <a:r>
              <a:rPr lang="en-US" sz="2600" b="1" dirty="0">
                <a:solidFill>
                  <a:schemeClr val="bg1"/>
                </a:solidFill>
                <a:cs typeface="Arial" panose="020B0604020202020204" pitchFamily="34" charset="0"/>
              </a:rPr>
              <a:t> </a:t>
            </a:r>
            <a:r>
              <a:rPr lang="en-US" sz="2600" b="1" dirty="0" err="1">
                <a:solidFill>
                  <a:schemeClr val="bg1"/>
                </a:solidFill>
                <a:cs typeface="Arial" panose="020B0604020202020204" pitchFamily="34" charset="0"/>
              </a:rPr>
              <a:t>trình</a:t>
            </a:r>
            <a:r>
              <a:rPr lang="en-US" sz="2600" b="1" dirty="0">
                <a:solidFill>
                  <a:schemeClr val="bg1"/>
                </a:solidFill>
                <a:cs typeface="Arial" panose="020B0604020202020204" pitchFamily="34" charset="0"/>
              </a:rPr>
              <a:t> hormone insulin </a:t>
            </a:r>
            <a:r>
              <a:rPr lang="en-US" sz="2600" b="1" dirty="0" err="1">
                <a:solidFill>
                  <a:schemeClr val="bg1"/>
                </a:solidFill>
                <a:cs typeface="Arial" panose="020B0604020202020204" pitchFamily="34" charset="0"/>
              </a:rPr>
              <a:t>tác</a:t>
            </a:r>
            <a:r>
              <a:rPr lang="en-US" sz="2600" b="1" dirty="0">
                <a:solidFill>
                  <a:schemeClr val="bg1"/>
                </a:solidFill>
                <a:cs typeface="Arial" panose="020B0604020202020204" pitchFamily="34" charset="0"/>
              </a:rPr>
              <a:t> </a:t>
            </a:r>
            <a:r>
              <a:rPr lang="en-US" sz="2600" b="1" dirty="0" err="1">
                <a:solidFill>
                  <a:schemeClr val="bg1"/>
                </a:solidFill>
                <a:cs typeface="Arial" panose="020B0604020202020204" pitchFamily="34" charset="0"/>
              </a:rPr>
              <a:t>động</a:t>
            </a:r>
            <a:r>
              <a:rPr lang="en-US" sz="2600" b="1" dirty="0">
                <a:solidFill>
                  <a:schemeClr val="bg1"/>
                </a:solidFill>
                <a:cs typeface="Arial" panose="020B0604020202020204" pitchFamily="34" charset="0"/>
              </a:rPr>
              <a:t> </a:t>
            </a:r>
            <a:r>
              <a:rPr lang="en-US" sz="2600" b="1" dirty="0" err="1">
                <a:solidFill>
                  <a:schemeClr val="bg1"/>
                </a:solidFill>
                <a:cs typeface="Arial" panose="020B0604020202020204" pitchFamily="34" charset="0"/>
              </a:rPr>
              <a:t>đến</a:t>
            </a:r>
            <a:r>
              <a:rPr lang="en-US" sz="2600" b="1" dirty="0">
                <a:solidFill>
                  <a:schemeClr val="bg1"/>
                </a:solidFill>
                <a:cs typeface="Arial" panose="020B0604020202020204" pitchFamily="34" charset="0"/>
              </a:rPr>
              <a:t> </a:t>
            </a:r>
            <a:r>
              <a:rPr lang="en-US" sz="2600" b="1" dirty="0" err="1">
                <a:solidFill>
                  <a:schemeClr val="bg1"/>
                </a:solidFill>
                <a:cs typeface="Arial" panose="020B0604020202020204" pitchFamily="34" charset="0"/>
              </a:rPr>
              <a:t>tế</a:t>
            </a:r>
            <a:r>
              <a:rPr lang="en-US" sz="2600" b="1" dirty="0">
                <a:solidFill>
                  <a:schemeClr val="bg1"/>
                </a:solidFill>
                <a:cs typeface="Arial" panose="020B0604020202020204" pitchFamily="34" charset="0"/>
              </a:rPr>
              <a:t> </a:t>
            </a:r>
            <a:r>
              <a:rPr lang="en-US" sz="2600" b="1" err="1">
                <a:solidFill>
                  <a:schemeClr val="bg1"/>
                </a:solidFill>
                <a:cs typeface="Arial" panose="020B0604020202020204" pitchFamily="34" charset="0"/>
              </a:rPr>
              <a:t>bào</a:t>
            </a:r>
            <a:r>
              <a:rPr lang="en-US" sz="2600" b="1">
                <a:solidFill>
                  <a:schemeClr val="bg1"/>
                </a:solidFill>
                <a:cs typeface="Arial" panose="020B0604020202020204" pitchFamily="34" charset="0"/>
              </a:rPr>
              <a:t> gan</a:t>
            </a:r>
            <a:r>
              <a:rPr lang="en-US" sz="2600" b="1" dirty="0">
                <a:solidFill>
                  <a:schemeClr val="bg1"/>
                </a:solidFill>
                <a:cs typeface="Arial" panose="020B0604020202020204" pitchFamily="34" charset="0"/>
              </a:rPr>
              <a:t>.</a:t>
            </a:r>
            <a:endParaRPr lang="en-US" sz="2600" b="1" dirty="0">
              <a:solidFill>
                <a:schemeClr val="bg1"/>
              </a:solidFill>
              <a:effectLst/>
              <a:ea typeface="Calibri" panose="020F050202020403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79C0370C-B20D-9969-D84A-875412227BA2}"/>
              </a:ext>
            </a:extLst>
          </p:cNvPr>
          <p:cNvPicPr>
            <a:picLocks noChangeAspect="1"/>
          </p:cNvPicPr>
          <p:nvPr/>
        </p:nvPicPr>
        <p:blipFill>
          <a:blip r:embed="rId4"/>
          <a:stretch>
            <a:fillRect/>
          </a:stretch>
        </p:blipFill>
        <p:spPr>
          <a:xfrm>
            <a:off x="2355479" y="791849"/>
            <a:ext cx="9533742" cy="3757187"/>
          </a:xfrm>
          <a:prstGeom prst="rect">
            <a:avLst/>
          </a:prstGeom>
        </p:spPr>
      </p:pic>
    </p:spTree>
    <p:extLst>
      <p:ext uri="{BB962C8B-B14F-4D97-AF65-F5344CB8AC3E}">
        <p14:creationId xmlns:p14="http://schemas.microsoft.com/office/powerpoint/2010/main" val="261459456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471588"/>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CCD1983-312B-4CAE-BDD3-ECCBF1F2884B}"/>
              </a:ext>
            </a:extLst>
          </p:cNvPr>
          <p:cNvSpPr txBox="1"/>
          <p:nvPr/>
        </p:nvSpPr>
        <p:spPr>
          <a:xfrm>
            <a:off x="0" y="915721"/>
            <a:ext cx="2006220" cy="163121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2.2.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quá trình truyền thông tin giữa các tế bào</a:t>
            </a:r>
            <a:endParaRPr lang="en-US" sz="2000" b="1" dirty="0">
              <a:cs typeface="Arial" panose="020B0604020202020204" pitchFamily="34" charset="0"/>
            </a:endParaRPr>
          </a:p>
        </p:txBody>
      </p:sp>
      <p:sp>
        <p:nvSpPr>
          <p:cNvPr id="12"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13" name="AutoShape 5"/>
          <p:cNvSpPr>
            <a:spLocks noChangeArrowheads="1"/>
          </p:cNvSpPr>
          <p:nvPr/>
        </p:nvSpPr>
        <p:spPr bwMode="gray">
          <a:xfrm>
            <a:off x="2158884" y="85742"/>
            <a:ext cx="8772352"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14" name="Group 13"/>
          <p:cNvGrpSpPr>
            <a:grpSpLocks/>
          </p:cNvGrpSpPr>
          <p:nvPr/>
        </p:nvGrpSpPr>
        <p:grpSpPr bwMode="auto">
          <a:xfrm>
            <a:off x="2079511" y="76195"/>
            <a:ext cx="586132" cy="567370"/>
            <a:chOff x="720" y="1488"/>
            <a:chExt cx="806" cy="808"/>
          </a:xfrm>
        </p:grpSpPr>
        <p:sp>
          <p:nvSpPr>
            <p:cNvPr id="16" name="Oval 15"/>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17" name="Picture 16"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18"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II</a:t>
            </a:r>
          </a:p>
        </p:txBody>
      </p:sp>
      <p:sp>
        <p:nvSpPr>
          <p:cNvPr id="19" name="Text Box 23"/>
          <p:cNvSpPr txBox="1">
            <a:spLocks noChangeArrowheads="1"/>
          </p:cNvSpPr>
          <p:nvPr/>
        </p:nvSpPr>
        <p:spPr bwMode="gray">
          <a:xfrm>
            <a:off x="2545551" y="126238"/>
            <a:ext cx="838568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cs typeface="Arial" panose="020B0604020202020204" pitchFamily="34" charset="0"/>
              </a:rPr>
              <a:t> </a:t>
            </a:r>
            <a:r>
              <a:rPr lang="en-US" sz="2800" b="1" kern="0">
                <a:solidFill>
                  <a:srgbClr val="FF0000"/>
                </a:solidFill>
              </a:rPr>
              <a:t>QUÁ TRÌNH TRUYỀN THÔNG TIN GIỮA CÁC TẾ BÀO</a:t>
            </a:r>
            <a:endParaRPr lang="vi-VN" sz="2800" b="1">
              <a:solidFill>
                <a:srgbClr val="FF0000"/>
              </a:solidFill>
              <a:cs typeface="Arial" panose="020B0604020202020204" pitchFamily="34" charset="0"/>
            </a:endParaRPr>
          </a:p>
        </p:txBody>
      </p:sp>
      <p:sp>
        <p:nvSpPr>
          <p:cNvPr id="20" name="TextBox 19"/>
          <p:cNvSpPr txBox="1"/>
          <p:nvPr/>
        </p:nvSpPr>
        <p:spPr>
          <a:xfrm>
            <a:off x="0" y="-7285"/>
            <a:ext cx="2006220" cy="738664"/>
          </a:xfrm>
          <a:prstGeom prst="rect">
            <a:avLst/>
          </a:prstGeom>
          <a:solidFill>
            <a:schemeClr val="accent6">
              <a:lumMod val="20000"/>
              <a:lumOff val="80000"/>
            </a:schemeClr>
          </a:solidFill>
        </p:spPr>
        <p:txBody>
          <a:bodyPr wrap="square" rtlCol="0">
            <a:spAutoFit/>
          </a:bodyPr>
          <a:lstStyle/>
          <a:p>
            <a:pPr algn="ctr"/>
            <a:r>
              <a:rPr lang="en-US" sz="1400" b="1">
                <a:solidFill>
                  <a:srgbClr val="C00000"/>
                </a:solidFill>
                <a:cs typeface="Arial" panose="020B0604020202020204" pitchFamily="34" charset="0"/>
              </a:rPr>
              <a:t>BÀI 17. </a:t>
            </a:r>
            <a:endParaRPr lang="en-US" sz="1400" b="1" dirty="0">
              <a:solidFill>
                <a:srgbClr val="C00000"/>
              </a:solidFill>
              <a:cs typeface="Arial" panose="020B0604020202020204" pitchFamily="34" charset="0"/>
            </a:endParaRPr>
          </a:p>
          <a:p>
            <a:pPr algn="ctr"/>
            <a:r>
              <a:rPr lang="en-US" sz="1400" b="1">
                <a:solidFill>
                  <a:srgbClr val="C00000"/>
                </a:solidFill>
                <a:cs typeface="Arial" panose="020B0604020202020204" pitchFamily="34" charset="0"/>
              </a:rPr>
              <a:t>THÔNG TIN GIỮA CÁC TẾ BÀO</a:t>
            </a:r>
            <a:endParaRPr lang="en-US" sz="1400" b="1" dirty="0">
              <a:solidFill>
                <a:srgbClr val="C00000"/>
              </a:solidFill>
              <a:cs typeface="Arial" panose="020B0604020202020204" pitchFamily="34" charset="0"/>
            </a:endParaRPr>
          </a:p>
        </p:txBody>
      </p:sp>
      <p:sp>
        <p:nvSpPr>
          <p:cNvPr id="21" name="Rounded Rectangle 20"/>
          <p:cNvSpPr/>
          <p:nvPr/>
        </p:nvSpPr>
        <p:spPr>
          <a:xfrm>
            <a:off x="2334665" y="1233031"/>
            <a:ext cx="2445148" cy="604017"/>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rgbClr val="FFFFFF"/>
                </a:solidFill>
                <a:latin typeface="Calibri" panose="020F0502020204030204" pitchFamily="34" charset="0"/>
                <a:cs typeface="Calibri" panose="020F0502020204030204" pitchFamily="34" charset="0"/>
              </a:rPr>
              <a:t>Các giai đoạn</a:t>
            </a:r>
            <a:endParaRPr lang="en-US" sz="2600" b="1" dirty="0">
              <a:solidFill>
                <a:srgbClr val="FFFFFF"/>
              </a:solidFill>
              <a:latin typeface="Calibri" panose="020F0502020204030204" pitchFamily="34" charset="0"/>
              <a:cs typeface="Calibri" panose="020F0502020204030204" pitchFamily="34" charset="0"/>
            </a:endParaRPr>
          </a:p>
        </p:txBody>
      </p:sp>
      <p:sp>
        <p:nvSpPr>
          <p:cNvPr id="25" name="Rounded Rectangle 24"/>
          <p:cNvSpPr/>
          <p:nvPr/>
        </p:nvSpPr>
        <p:spPr>
          <a:xfrm>
            <a:off x="4966860" y="1212509"/>
            <a:ext cx="7000874" cy="619960"/>
          </a:xfrm>
          <a:prstGeom prst="roundRect">
            <a:avLst/>
          </a:prstGeom>
          <a:solidFill>
            <a:srgbClr val="00B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a:solidFill>
                  <a:srgbClr val="FFFFFF"/>
                </a:solidFill>
                <a:latin typeface="Calibri" panose="020F0502020204030204" pitchFamily="34" charset="0"/>
                <a:cs typeface="Calibri" panose="020F0502020204030204" pitchFamily="34" charset="0"/>
              </a:rPr>
              <a:t>Diễn biến</a:t>
            </a:r>
            <a:endParaRPr lang="vi-VN" sz="2600" b="1">
              <a:solidFill>
                <a:srgbClr val="FFFFFF"/>
              </a:solidFill>
              <a:latin typeface="Calibri" panose="020F0502020204030204" pitchFamily="34" charset="0"/>
              <a:cs typeface="Calibri" panose="020F0502020204030204" pitchFamily="34" charset="0"/>
            </a:endParaRPr>
          </a:p>
        </p:txBody>
      </p:sp>
      <p:sp>
        <p:nvSpPr>
          <p:cNvPr id="26" name="Rounded Rectangle 25"/>
          <p:cNvSpPr/>
          <p:nvPr/>
        </p:nvSpPr>
        <p:spPr>
          <a:xfrm>
            <a:off x="2304762" y="2040952"/>
            <a:ext cx="2445148" cy="1353450"/>
          </a:xfrm>
          <a:prstGeom prst="roundRect">
            <a:avLst/>
          </a:prstGeom>
          <a:solidFill>
            <a:srgbClr val="D5FC8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solidFill>
                  <a:schemeClr val="tx1"/>
                </a:solidFill>
                <a:latin typeface="Calibri" panose="020F0502020204030204" pitchFamily="34" charset="0"/>
                <a:cs typeface="Calibri" panose="020F0502020204030204" pitchFamily="34" charset="0"/>
              </a:rPr>
              <a:t>1. Giai đoạn tiếp nhận </a:t>
            </a:r>
            <a:endParaRPr lang="en-US" sz="2600" b="1" dirty="0">
              <a:solidFill>
                <a:schemeClr val="tx1"/>
              </a:solidFill>
              <a:latin typeface="Calibri" panose="020F0502020204030204" pitchFamily="34" charset="0"/>
              <a:cs typeface="Calibri" panose="020F0502020204030204" pitchFamily="34" charset="0"/>
            </a:endParaRPr>
          </a:p>
        </p:txBody>
      </p:sp>
      <p:sp>
        <p:nvSpPr>
          <p:cNvPr id="27" name="Rounded Rectangle 26"/>
          <p:cNvSpPr/>
          <p:nvPr/>
        </p:nvSpPr>
        <p:spPr>
          <a:xfrm>
            <a:off x="4879309" y="2040952"/>
            <a:ext cx="7225139" cy="1361900"/>
          </a:xfrm>
          <a:prstGeom prst="roundRect">
            <a:avLst/>
          </a:prstGeom>
          <a:solidFill>
            <a:srgbClr val="D5FC8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dirty="0">
                <a:solidFill>
                  <a:schemeClr val="tx1"/>
                </a:solidFill>
                <a:latin typeface="Calibri" panose="020F0502020204030204" pitchFamily="34" charset="0"/>
                <a:cs typeface="Calibri" panose="020F0502020204030204" pitchFamily="34" charset="0"/>
              </a:rPr>
              <a:t>Hormone insulin do </a:t>
            </a:r>
            <a:r>
              <a:rPr lang="vi-VN" sz="2600" b="1" dirty="0">
                <a:solidFill>
                  <a:srgbClr val="C00000"/>
                </a:solidFill>
                <a:latin typeface="Calibri" panose="020F0502020204030204" pitchFamily="34" charset="0"/>
                <a:cs typeface="Calibri" panose="020F0502020204030204" pitchFamily="34" charset="0"/>
              </a:rPr>
              <a:t>tuyến tuỵ tiết ra</a:t>
            </a:r>
            <a:r>
              <a:rPr lang="vi-VN" sz="2600" b="1" dirty="0">
                <a:solidFill>
                  <a:schemeClr val="tx1"/>
                </a:solidFill>
                <a:latin typeface="Calibri" panose="020F0502020204030204" pitchFamily="34" charset="0"/>
                <a:cs typeface="Calibri" panose="020F0502020204030204" pitchFamily="34" charset="0"/>
              </a:rPr>
              <a:t>, theo máu đến tế bào gan và </a:t>
            </a:r>
            <a:r>
              <a:rPr lang="vi-VN" sz="2600" b="1" dirty="0">
                <a:solidFill>
                  <a:srgbClr val="C00000"/>
                </a:solidFill>
                <a:latin typeface="Calibri" panose="020F0502020204030204" pitchFamily="34" charset="0"/>
                <a:cs typeface="Calibri" panose="020F0502020204030204" pitchFamily="34" charset="0"/>
              </a:rPr>
              <a:t>gắn vào thụ thể </a:t>
            </a:r>
            <a:r>
              <a:rPr lang="vi-VN" sz="2600" b="1" dirty="0">
                <a:solidFill>
                  <a:schemeClr val="tx1"/>
                </a:solidFill>
                <a:latin typeface="Calibri" panose="020F0502020204030204" pitchFamily="34" charset="0"/>
                <a:cs typeface="Calibri" panose="020F0502020204030204" pitchFamily="34" charset="0"/>
              </a:rPr>
              <a:t>của tế bào gan.</a:t>
            </a:r>
          </a:p>
        </p:txBody>
      </p:sp>
      <p:sp>
        <p:nvSpPr>
          <p:cNvPr id="28" name="Rounded Rectangle 27"/>
          <p:cNvSpPr/>
          <p:nvPr/>
        </p:nvSpPr>
        <p:spPr>
          <a:xfrm>
            <a:off x="2304761" y="3611335"/>
            <a:ext cx="2379547" cy="1772625"/>
          </a:xfrm>
          <a:prstGeom prst="roundRect">
            <a:avLst/>
          </a:prstGeom>
          <a:solidFill>
            <a:srgbClr val="FFFD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Calibri" panose="020F0502020204030204" pitchFamily="34" charset="0"/>
                <a:cs typeface="Calibri" panose="020F0502020204030204" pitchFamily="34" charset="0"/>
              </a:rPr>
              <a:t>2. </a:t>
            </a:r>
            <a:r>
              <a:rPr lang="en-US" sz="2600" b="1" dirty="0" err="1">
                <a:solidFill>
                  <a:schemeClr val="tx1"/>
                </a:solidFill>
                <a:latin typeface="Calibri" panose="020F0502020204030204" pitchFamily="34" charset="0"/>
                <a:cs typeface="Calibri" panose="020F0502020204030204" pitchFamily="34" charset="0"/>
              </a:rPr>
              <a:t>Giai</a:t>
            </a:r>
            <a:r>
              <a:rPr lang="en-US" sz="2600" b="1" dirty="0">
                <a:solidFill>
                  <a:schemeClr val="tx1"/>
                </a:solidFill>
                <a:latin typeface="Calibri" panose="020F0502020204030204" pitchFamily="34" charset="0"/>
                <a:cs typeface="Calibri" panose="020F0502020204030204" pitchFamily="34" charset="0"/>
              </a:rPr>
              <a:t> </a:t>
            </a:r>
            <a:r>
              <a:rPr lang="en-US" sz="2600" b="1" dirty="0" err="1">
                <a:solidFill>
                  <a:schemeClr val="tx1"/>
                </a:solidFill>
                <a:latin typeface="Calibri" panose="020F0502020204030204" pitchFamily="34" charset="0"/>
                <a:cs typeface="Calibri" panose="020F0502020204030204" pitchFamily="34" charset="0"/>
              </a:rPr>
              <a:t>đoạn</a:t>
            </a:r>
            <a:r>
              <a:rPr lang="en-US" sz="2600" b="1" dirty="0">
                <a:solidFill>
                  <a:schemeClr val="tx1"/>
                </a:solidFill>
                <a:latin typeface="Calibri" panose="020F0502020204030204" pitchFamily="34" charset="0"/>
                <a:cs typeface="Calibri" panose="020F0502020204030204" pitchFamily="34" charset="0"/>
              </a:rPr>
              <a:t> </a:t>
            </a:r>
            <a:r>
              <a:rPr lang="en-US" sz="2600" b="1" dirty="0" err="1">
                <a:solidFill>
                  <a:schemeClr val="tx1"/>
                </a:solidFill>
                <a:latin typeface="Calibri" panose="020F0502020204030204" pitchFamily="34" charset="0"/>
                <a:cs typeface="Calibri" panose="020F0502020204030204" pitchFamily="34" charset="0"/>
              </a:rPr>
              <a:t>truyền</a:t>
            </a:r>
            <a:r>
              <a:rPr lang="en-US" sz="2600" b="1" dirty="0">
                <a:solidFill>
                  <a:schemeClr val="tx1"/>
                </a:solidFill>
                <a:latin typeface="Calibri" panose="020F0502020204030204" pitchFamily="34" charset="0"/>
                <a:cs typeface="Calibri" panose="020F0502020204030204" pitchFamily="34" charset="0"/>
              </a:rPr>
              <a:t> tin</a:t>
            </a:r>
          </a:p>
        </p:txBody>
      </p:sp>
      <p:sp>
        <p:nvSpPr>
          <p:cNvPr id="29" name="Rounded Rectangle 28"/>
          <p:cNvSpPr/>
          <p:nvPr/>
        </p:nvSpPr>
        <p:spPr>
          <a:xfrm>
            <a:off x="4867419" y="3611335"/>
            <a:ext cx="7225139" cy="1802799"/>
          </a:xfrm>
          <a:prstGeom prst="roundRect">
            <a:avLst/>
          </a:prstGeom>
          <a:solidFill>
            <a:srgbClr val="FFFD78"/>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dirty="0">
                <a:solidFill>
                  <a:srgbClr val="C00000"/>
                </a:solidFill>
                <a:latin typeface="Calibri" panose="020F0502020204030204" pitchFamily="34" charset="0"/>
                <a:cs typeface="Calibri" panose="020F0502020204030204" pitchFamily="34" charset="0"/>
              </a:rPr>
              <a:t>Insulin làm thay đổi hình dạng của thụ thể và khởi động quá trình truyền tin</a:t>
            </a:r>
            <a:r>
              <a:rPr lang="vi-VN" sz="2600" b="1" dirty="0">
                <a:solidFill>
                  <a:schemeClr val="tx1"/>
                </a:solidFill>
                <a:latin typeface="Calibri" panose="020F0502020204030204" pitchFamily="34" charset="0"/>
                <a:cs typeface="Calibri" panose="020F0502020204030204" pitchFamily="34" charset="0"/>
              </a:rPr>
              <a:t>. Thông qua các phân tử truyền tin, tín hiệu được truyền đến phân tử đích trong tế bào.</a:t>
            </a:r>
          </a:p>
        </p:txBody>
      </p:sp>
      <p:sp>
        <p:nvSpPr>
          <p:cNvPr id="30" name="Rounded Rectangle 29"/>
          <p:cNvSpPr/>
          <p:nvPr/>
        </p:nvSpPr>
        <p:spPr>
          <a:xfrm>
            <a:off x="2245771" y="5620180"/>
            <a:ext cx="2438538" cy="1157035"/>
          </a:xfrm>
          <a:prstGeom prst="roundRect">
            <a:avLst/>
          </a:prstGeom>
          <a:solidFill>
            <a:srgbClr val="73FE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solidFill>
                  <a:schemeClr val="tx1"/>
                </a:solidFill>
                <a:latin typeface="Calibri" panose="020F0502020204030204" pitchFamily="34" charset="0"/>
                <a:cs typeface="Calibri" panose="020F0502020204030204" pitchFamily="34" charset="0"/>
              </a:rPr>
              <a:t>3. </a:t>
            </a:r>
            <a:r>
              <a:rPr lang="en-US" sz="2600" b="1" dirty="0" err="1">
                <a:solidFill>
                  <a:schemeClr val="tx1"/>
                </a:solidFill>
                <a:latin typeface="Calibri" panose="020F0502020204030204" pitchFamily="34" charset="0"/>
                <a:cs typeface="Calibri" panose="020F0502020204030204" pitchFamily="34" charset="0"/>
              </a:rPr>
              <a:t>Giai</a:t>
            </a:r>
            <a:r>
              <a:rPr lang="en-US" sz="2600" b="1" dirty="0">
                <a:solidFill>
                  <a:schemeClr val="tx1"/>
                </a:solidFill>
                <a:latin typeface="Calibri" panose="020F0502020204030204" pitchFamily="34" charset="0"/>
                <a:cs typeface="Calibri" panose="020F0502020204030204" pitchFamily="34" charset="0"/>
              </a:rPr>
              <a:t> </a:t>
            </a:r>
            <a:r>
              <a:rPr lang="en-US" sz="2600" b="1" dirty="0" err="1">
                <a:solidFill>
                  <a:schemeClr val="tx1"/>
                </a:solidFill>
                <a:latin typeface="Calibri" panose="020F0502020204030204" pitchFamily="34" charset="0"/>
                <a:cs typeface="Calibri" panose="020F0502020204030204" pitchFamily="34" charset="0"/>
              </a:rPr>
              <a:t>đoạn</a:t>
            </a:r>
            <a:r>
              <a:rPr lang="en-US" sz="2600" b="1" dirty="0">
                <a:solidFill>
                  <a:schemeClr val="tx1"/>
                </a:solidFill>
                <a:latin typeface="Calibri" panose="020F0502020204030204" pitchFamily="34" charset="0"/>
                <a:cs typeface="Calibri" panose="020F0502020204030204" pitchFamily="34" charset="0"/>
              </a:rPr>
              <a:t> </a:t>
            </a:r>
            <a:r>
              <a:rPr lang="en-US" sz="2600" b="1" dirty="0" err="1">
                <a:solidFill>
                  <a:schemeClr val="tx1"/>
                </a:solidFill>
                <a:latin typeface="Calibri" panose="020F0502020204030204" pitchFamily="34" charset="0"/>
                <a:cs typeface="Calibri" panose="020F0502020204030204" pitchFamily="34" charset="0"/>
              </a:rPr>
              <a:t>đáp</a:t>
            </a:r>
            <a:r>
              <a:rPr lang="en-US" sz="2600" b="1" dirty="0">
                <a:solidFill>
                  <a:schemeClr val="tx1"/>
                </a:solidFill>
                <a:latin typeface="Calibri" panose="020F0502020204030204" pitchFamily="34" charset="0"/>
                <a:cs typeface="Calibri" panose="020F0502020204030204" pitchFamily="34" charset="0"/>
              </a:rPr>
              <a:t> </a:t>
            </a:r>
            <a:r>
              <a:rPr lang="en-US" sz="2600" b="1" dirty="0" err="1">
                <a:solidFill>
                  <a:schemeClr val="tx1"/>
                </a:solidFill>
                <a:latin typeface="Calibri" panose="020F0502020204030204" pitchFamily="34" charset="0"/>
                <a:cs typeface="Calibri" panose="020F0502020204030204" pitchFamily="34" charset="0"/>
              </a:rPr>
              <a:t>ứng</a:t>
            </a:r>
            <a:endParaRPr lang="en-US" sz="2600" b="1" dirty="0">
              <a:solidFill>
                <a:schemeClr val="tx1"/>
              </a:solidFill>
              <a:latin typeface="Calibri" panose="020F0502020204030204" pitchFamily="34" charset="0"/>
              <a:cs typeface="Calibri" panose="020F0502020204030204" pitchFamily="34" charset="0"/>
            </a:endParaRPr>
          </a:p>
        </p:txBody>
      </p:sp>
      <p:sp>
        <p:nvSpPr>
          <p:cNvPr id="31" name="Rounded Rectangle 30"/>
          <p:cNvSpPr/>
          <p:nvPr/>
        </p:nvSpPr>
        <p:spPr>
          <a:xfrm>
            <a:off x="4879308" y="5635802"/>
            <a:ext cx="7225140" cy="1142976"/>
          </a:xfrm>
          <a:prstGeom prst="roundRect">
            <a:avLst/>
          </a:prstGeom>
          <a:solidFill>
            <a:srgbClr val="73FEF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600" b="1">
                <a:solidFill>
                  <a:schemeClr val="tx1"/>
                </a:solidFill>
                <a:latin typeface="Calibri" panose="020F0502020204030204" pitchFamily="34" charset="0"/>
                <a:cs typeface="Calibri" panose="020F0502020204030204" pitchFamily="34" charset="0"/>
              </a:rPr>
              <a:t>Tế bào hoạt hoá quá trình biến đổi </a:t>
            </a:r>
            <a:r>
              <a:rPr lang="vi-VN" sz="2600" b="1">
                <a:solidFill>
                  <a:srgbClr val="C00000"/>
                </a:solidFill>
                <a:latin typeface="Calibri" panose="020F0502020204030204" pitchFamily="34" charset="0"/>
                <a:cs typeface="Calibri" panose="020F0502020204030204" pitchFamily="34" charset="0"/>
              </a:rPr>
              <a:t>glucose thành glycogen</a:t>
            </a:r>
            <a:r>
              <a:rPr lang="vi-VN" sz="2600" b="1">
                <a:solidFill>
                  <a:schemeClr val="tx1"/>
                </a:solidFill>
                <a:latin typeface="Calibri" panose="020F0502020204030204" pitchFamily="34" charset="0"/>
                <a:cs typeface="Calibri" panose="020F0502020204030204" pitchFamily="34" charset="0"/>
              </a:rPr>
              <a:t> để dự trữ trong tế bào.</a:t>
            </a:r>
          </a:p>
        </p:txBody>
      </p:sp>
      <p:sp>
        <p:nvSpPr>
          <p:cNvPr id="22" name="TextBox 21"/>
          <p:cNvSpPr txBox="1"/>
          <p:nvPr/>
        </p:nvSpPr>
        <p:spPr>
          <a:xfrm>
            <a:off x="2420028" y="634828"/>
            <a:ext cx="9300908" cy="492443"/>
          </a:xfrm>
          <a:prstGeom prst="rect">
            <a:avLst/>
          </a:prstGeom>
          <a:noFill/>
          <a:ln>
            <a:noFill/>
          </a:ln>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r>
              <a:rPr lang="en-US" sz="2600" b="1">
                <a:cs typeface="Arial" panose="020B0604020202020204" pitchFamily="34" charset="0"/>
              </a:rPr>
              <a:t>Quá </a:t>
            </a:r>
            <a:r>
              <a:rPr lang="en-US" sz="2600" b="1" dirty="0" err="1">
                <a:cs typeface="Arial" panose="020B0604020202020204" pitchFamily="34" charset="0"/>
              </a:rPr>
              <a:t>trình</a:t>
            </a:r>
            <a:r>
              <a:rPr lang="en-US" sz="2600" b="1" dirty="0">
                <a:cs typeface="Arial" panose="020B0604020202020204" pitchFamily="34" charset="0"/>
              </a:rPr>
              <a:t> hormone insulin </a:t>
            </a:r>
            <a:r>
              <a:rPr lang="en-US" sz="2600" b="1" dirty="0" err="1">
                <a:cs typeface="Arial" panose="020B0604020202020204" pitchFamily="34" charset="0"/>
              </a:rPr>
              <a:t>tác</a:t>
            </a:r>
            <a:r>
              <a:rPr lang="en-US" sz="2600" b="1" dirty="0">
                <a:cs typeface="Arial" panose="020B0604020202020204" pitchFamily="34" charset="0"/>
              </a:rPr>
              <a:t> </a:t>
            </a:r>
            <a:r>
              <a:rPr lang="en-US" sz="2600" b="1" dirty="0" err="1">
                <a:cs typeface="Arial" panose="020B0604020202020204" pitchFamily="34" charset="0"/>
              </a:rPr>
              <a:t>động</a:t>
            </a:r>
            <a:r>
              <a:rPr lang="en-US" sz="2600" b="1" dirty="0">
                <a:cs typeface="Arial" panose="020B0604020202020204" pitchFamily="34" charset="0"/>
              </a:rPr>
              <a:t> </a:t>
            </a:r>
            <a:r>
              <a:rPr lang="en-US" sz="2600" b="1" dirty="0" err="1">
                <a:cs typeface="Arial" panose="020B0604020202020204" pitchFamily="34" charset="0"/>
              </a:rPr>
              <a:t>đến</a:t>
            </a:r>
            <a:r>
              <a:rPr lang="en-US" sz="2600" b="1" dirty="0">
                <a:cs typeface="Arial" panose="020B0604020202020204" pitchFamily="34" charset="0"/>
              </a:rPr>
              <a:t> </a:t>
            </a:r>
            <a:r>
              <a:rPr lang="en-US" sz="2600" b="1" dirty="0" err="1">
                <a:cs typeface="Arial" panose="020B0604020202020204" pitchFamily="34" charset="0"/>
              </a:rPr>
              <a:t>tế</a:t>
            </a:r>
            <a:r>
              <a:rPr lang="en-US" sz="2600" b="1" dirty="0">
                <a:cs typeface="Arial" panose="020B0604020202020204" pitchFamily="34" charset="0"/>
              </a:rPr>
              <a:t> </a:t>
            </a:r>
            <a:r>
              <a:rPr lang="en-US" sz="2600" b="1" err="1">
                <a:cs typeface="Arial" panose="020B0604020202020204" pitchFamily="34" charset="0"/>
              </a:rPr>
              <a:t>bào</a:t>
            </a:r>
            <a:r>
              <a:rPr lang="en-US" sz="2600" b="1">
                <a:cs typeface="Arial" panose="020B0604020202020204" pitchFamily="34" charset="0"/>
              </a:rPr>
              <a:t> gan.</a:t>
            </a:r>
            <a:endParaRPr lang="en-US" sz="2600" b="1"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195313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25"/>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5" grpId="0" animBg="1"/>
      <p:bldP spid="26" grpId="0" animBg="1"/>
      <p:bldP spid="27" grpId="0" animBg="1"/>
      <p:bldP spid="28" grpId="0" animBg="1"/>
      <p:bldP spid="29" grpId="0" animBg="1"/>
      <p:bldP spid="30" grpId="0" animBg="1"/>
      <p:bldP spid="31" grpId="0" animBg="1"/>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2812" y="4637119"/>
            <a:ext cx="1622119" cy="1524792"/>
          </a:xfrm>
          <a:prstGeom prst="rect">
            <a:avLst/>
          </a:prstGeom>
        </p:spPr>
      </p:pic>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t="16517" b="3522"/>
          <a:stretch>
            <a:fillRect/>
          </a:stretch>
        </p:blipFill>
        <p:spPr>
          <a:xfrm>
            <a:off x="0" y="1358857"/>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dirty="0" err="1">
                <a:solidFill>
                  <a:srgbClr val="FF0000"/>
                </a:solidFill>
                <a:cs typeface="Myriad Arabic" panose="01010101010101010101" pitchFamily="50" charset="-78"/>
              </a:rPr>
              <a:t>động</a:t>
            </a:r>
            <a:r>
              <a:rPr lang="en-US" sz="2000" b="1" dirty="0">
                <a:solidFill>
                  <a:srgbClr val="FF0000"/>
                </a:solidFill>
                <a:cs typeface="Myriad Arabic" panose="01010101010101010101" pitchFamily="50" charset="-78"/>
              </a:rPr>
              <a:t> 3.1. </a:t>
            </a: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sp>
        <p:nvSpPr>
          <p:cNvPr id="9" name="TextBox 8">
            <a:hlinkClick r:id="rId4" action="ppaction://hlinksldjump"/>
            <a:extLst>
              <a:ext uri="{FF2B5EF4-FFF2-40B4-BE49-F238E27FC236}">
                <a16:creationId xmlns:a16="http://schemas.microsoft.com/office/drawing/2014/main" id="{6636BB3A-51D2-4A5C-8DA7-DCCDB61CA528}"/>
              </a:ext>
            </a:extLst>
          </p:cNvPr>
          <p:cNvSpPr txBox="1"/>
          <p:nvPr/>
        </p:nvSpPr>
        <p:spPr>
          <a:xfrm>
            <a:off x="3027716" y="110210"/>
            <a:ext cx="8229897" cy="92333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b="1" dirty="0">
                <a:solidFill>
                  <a:schemeClr val="bg1"/>
                </a:solidFill>
                <a:cs typeface="Arial" panose="020B0604020202020204" pitchFamily="34" charset="0"/>
              </a:rPr>
              <a:t>HOẠT ĐỘNG 3. LUYỆN TẬP</a:t>
            </a:r>
          </a:p>
        </p:txBody>
      </p:sp>
      <p:pic>
        <p:nvPicPr>
          <p:cNvPr id="41" name="Picture 40">
            <a:hlinkClick r:id="rId5"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8454" y="1222553"/>
            <a:ext cx="1622119" cy="1524792"/>
          </a:xfrm>
          <a:prstGeom prst="rect">
            <a:avLst/>
          </a:prstGeom>
        </p:spPr>
      </p:pic>
      <p:sp>
        <p:nvSpPr>
          <p:cNvPr id="42" name="Rectangle 41"/>
          <p:cNvSpPr/>
          <p:nvPr/>
        </p:nvSpPr>
        <p:spPr>
          <a:xfrm>
            <a:off x="2982426" y="1459566"/>
            <a:ext cx="535724"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1</a:t>
            </a:r>
          </a:p>
        </p:txBody>
      </p:sp>
      <p:pic>
        <p:nvPicPr>
          <p:cNvPr id="52" name="Picture 51">
            <a:hlinkClick r:id="rId6"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8123" y="1110383"/>
            <a:ext cx="1622119" cy="1524792"/>
          </a:xfrm>
          <a:prstGeom prst="rect">
            <a:avLst/>
          </a:prstGeom>
        </p:spPr>
      </p:pic>
      <p:pic>
        <p:nvPicPr>
          <p:cNvPr id="53" name="Picture 52">
            <a:hlinkClick r:id="rId7"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0585" y="2803205"/>
            <a:ext cx="1622119" cy="1524792"/>
          </a:xfrm>
          <a:prstGeom prst="rect">
            <a:avLst/>
          </a:prstGeom>
        </p:spPr>
      </p:pic>
      <p:pic>
        <p:nvPicPr>
          <p:cNvPr id="54" name="Picture 53">
            <a:hlinkClick r:id="rId8"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02296" y="1562251"/>
            <a:ext cx="1622119" cy="1524792"/>
          </a:xfrm>
          <a:prstGeom prst="rect">
            <a:avLst/>
          </a:prstGeom>
        </p:spPr>
      </p:pic>
      <p:pic>
        <p:nvPicPr>
          <p:cNvPr id="55" name="Picture 54">
            <a:hlinkClick r:id="rId9"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59912" y="1204096"/>
            <a:ext cx="1622119" cy="1524792"/>
          </a:xfrm>
          <a:prstGeom prst="rect">
            <a:avLst/>
          </a:prstGeom>
        </p:spPr>
      </p:pic>
      <p:pic>
        <p:nvPicPr>
          <p:cNvPr id="56" name="Picture 55">
            <a:hlinkClick r:id="rId10"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86128" y="3154735"/>
            <a:ext cx="1622119" cy="1524792"/>
          </a:xfrm>
          <a:prstGeom prst="rect">
            <a:avLst/>
          </a:prstGeom>
        </p:spPr>
      </p:pic>
      <p:pic>
        <p:nvPicPr>
          <p:cNvPr id="57" name="Picture 56">
            <a:hlinkClick r:id="rId11"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7323" y="4679733"/>
            <a:ext cx="1622119" cy="1524792"/>
          </a:xfrm>
          <a:prstGeom prst="rect">
            <a:avLst/>
          </a:prstGeom>
        </p:spPr>
      </p:pic>
      <p:pic>
        <p:nvPicPr>
          <p:cNvPr id="58" name="Picture 57">
            <a:hlinkClick r:id="rId12"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3254" y="4514497"/>
            <a:ext cx="1622119" cy="1524792"/>
          </a:xfrm>
          <a:prstGeom prst="rect">
            <a:avLst/>
          </a:prstGeom>
        </p:spPr>
      </p:pic>
      <p:pic>
        <p:nvPicPr>
          <p:cNvPr id="59" name="Picture 58">
            <a:hlinkClick r:id="rId13"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7293" y="3150639"/>
            <a:ext cx="1622119" cy="1524792"/>
          </a:xfrm>
          <a:prstGeom prst="rect">
            <a:avLst/>
          </a:prstGeom>
        </p:spPr>
      </p:pic>
      <p:pic>
        <p:nvPicPr>
          <p:cNvPr id="60" name="Picture 59">
            <a:hlinkClick r:id="rId14"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86475" y="4976162"/>
            <a:ext cx="1622119" cy="1524792"/>
          </a:xfrm>
          <a:prstGeom prst="rect">
            <a:avLst/>
          </a:prstGeom>
        </p:spPr>
      </p:pic>
      <p:sp>
        <p:nvSpPr>
          <p:cNvPr id="61" name="Rectangle 60"/>
          <p:cNvSpPr/>
          <p:nvPr/>
        </p:nvSpPr>
        <p:spPr>
          <a:xfrm>
            <a:off x="7454146" y="5276893"/>
            <a:ext cx="886781"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10</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2" name="Rectangle 61"/>
          <p:cNvSpPr/>
          <p:nvPr/>
        </p:nvSpPr>
        <p:spPr>
          <a:xfrm>
            <a:off x="8585196" y="3436536"/>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9</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3" name="Rectangle 62"/>
          <p:cNvSpPr/>
          <p:nvPr/>
        </p:nvSpPr>
        <p:spPr>
          <a:xfrm>
            <a:off x="3273460" y="4815228"/>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6</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4" name="Rectangle 63"/>
          <p:cNvSpPr/>
          <p:nvPr/>
        </p:nvSpPr>
        <p:spPr>
          <a:xfrm>
            <a:off x="5360147" y="5034262"/>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7</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5" name="Rectangle 64"/>
          <p:cNvSpPr/>
          <p:nvPr/>
        </p:nvSpPr>
        <p:spPr>
          <a:xfrm>
            <a:off x="6255598" y="3454320"/>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8</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6" name="Rectangle 65"/>
          <p:cNvSpPr/>
          <p:nvPr/>
        </p:nvSpPr>
        <p:spPr>
          <a:xfrm>
            <a:off x="9303110" y="1448114"/>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5</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7" name="Rectangle 66"/>
          <p:cNvSpPr/>
          <p:nvPr/>
        </p:nvSpPr>
        <p:spPr>
          <a:xfrm>
            <a:off x="7245494" y="1849168"/>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4</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8" name="Rectangle 67"/>
          <p:cNvSpPr/>
          <p:nvPr/>
        </p:nvSpPr>
        <p:spPr>
          <a:xfrm>
            <a:off x="5295607" y="1359866"/>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2</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9" name="Rectangle 68"/>
          <p:cNvSpPr/>
          <p:nvPr/>
        </p:nvSpPr>
        <p:spPr>
          <a:xfrm>
            <a:off x="4016670" y="3051002"/>
            <a:ext cx="53572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3</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0" name="Round Same Side Corner Rectangle 69"/>
          <p:cNvSpPr/>
          <p:nvPr/>
        </p:nvSpPr>
        <p:spPr>
          <a:xfrm>
            <a:off x="126609" y="1849168"/>
            <a:ext cx="1744394" cy="4537564"/>
          </a:xfrm>
          <a:prstGeom prst="round2Same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1" name="TextBox 70"/>
          <p:cNvSpPr txBox="1"/>
          <p:nvPr/>
        </p:nvSpPr>
        <p:spPr>
          <a:xfrm>
            <a:off x="157507" y="2109420"/>
            <a:ext cx="1623529" cy="4247317"/>
          </a:xfrm>
          <a:prstGeom prst="rect">
            <a:avLst/>
          </a:prstGeom>
          <a:noFill/>
        </p:spPr>
        <p:txBody>
          <a:bodyPr wrap="square" rtlCol="0">
            <a:spAutoFit/>
          </a:bodyPr>
          <a:lstStyle/>
          <a:p>
            <a:pPr marL="285750" indent="-285750">
              <a:buFont typeface="Arial" panose="020B0604020202020204" pitchFamily="34" charset="0"/>
              <a:buChar char="•"/>
            </a:pPr>
            <a:r>
              <a:rPr lang="en-US" dirty="0" err="1">
                <a:solidFill>
                  <a:srgbClr val="002060"/>
                </a:solidFill>
              </a:rPr>
              <a:t>Lớp</a:t>
            </a:r>
            <a:r>
              <a:rPr lang="en-US" dirty="0">
                <a:solidFill>
                  <a:srgbClr val="002060"/>
                </a:solidFill>
              </a:rPr>
              <a:t> chia </a:t>
            </a:r>
            <a:r>
              <a:rPr lang="en-US" dirty="0" err="1">
                <a:solidFill>
                  <a:srgbClr val="002060"/>
                </a:solidFill>
              </a:rPr>
              <a:t>thành</a:t>
            </a:r>
            <a:r>
              <a:rPr lang="en-US" dirty="0">
                <a:solidFill>
                  <a:srgbClr val="002060"/>
                </a:solidFill>
              </a:rPr>
              <a:t> 3 </a:t>
            </a:r>
            <a:r>
              <a:rPr lang="en-US" dirty="0" err="1">
                <a:solidFill>
                  <a:srgbClr val="002060"/>
                </a:solidFill>
              </a:rPr>
              <a:t>đội</a:t>
            </a:r>
            <a:r>
              <a:rPr lang="en-US" dirty="0">
                <a:solidFill>
                  <a:srgbClr val="002060"/>
                </a:solidFill>
              </a:rPr>
              <a:t>.</a:t>
            </a:r>
          </a:p>
          <a:p>
            <a:pPr marL="285750" indent="-285750">
              <a:buFont typeface="Arial" panose="020B0604020202020204" pitchFamily="34" charset="0"/>
              <a:buChar char="•"/>
            </a:pPr>
            <a:r>
              <a:rPr lang="en-US" dirty="0" err="1">
                <a:solidFill>
                  <a:srgbClr val="002060"/>
                </a:solidFill>
              </a:rPr>
              <a:t>Mỗi</a:t>
            </a:r>
            <a:r>
              <a:rPr lang="en-US" dirty="0">
                <a:solidFill>
                  <a:srgbClr val="002060"/>
                </a:solidFill>
              </a:rPr>
              <a:t> </a:t>
            </a:r>
            <a:r>
              <a:rPr lang="en-US" dirty="0" err="1">
                <a:solidFill>
                  <a:srgbClr val="002060"/>
                </a:solidFill>
              </a:rPr>
              <a:t>đội</a:t>
            </a:r>
            <a:r>
              <a:rPr lang="en-US" dirty="0">
                <a:solidFill>
                  <a:srgbClr val="002060"/>
                </a:solidFill>
              </a:rPr>
              <a:t> </a:t>
            </a:r>
            <a:r>
              <a:rPr lang="en-US" dirty="0" err="1">
                <a:solidFill>
                  <a:srgbClr val="002060"/>
                </a:solidFill>
              </a:rPr>
              <a:t>có</a:t>
            </a:r>
            <a:r>
              <a:rPr lang="en-US" dirty="0">
                <a:solidFill>
                  <a:srgbClr val="002060"/>
                </a:solidFill>
              </a:rPr>
              <a:t> 4 </a:t>
            </a:r>
            <a:r>
              <a:rPr lang="en-US" dirty="0" err="1">
                <a:solidFill>
                  <a:srgbClr val="002060"/>
                </a:solidFill>
              </a:rPr>
              <a:t>lượt</a:t>
            </a:r>
            <a:r>
              <a:rPr lang="en-US" dirty="0">
                <a:solidFill>
                  <a:srgbClr val="002060"/>
                </a:solidFill>
              </a:rPr>
              <a:t> </a:t>
            </a:r>
            <a:r>
              <a:rPr lang="en-US" dirty="0" err="1">
                <a:solidFill>
                  <a:srgbClr val="002060"/>
                </a:solidFill>
              </a:rPr>
              <a:t>chọn</a:t>
            </a:r>
            <a:r>
              <a:rPr lang="en-US" dirty="0">
                <a:solidFill>
                  <a:srgbClr val="002060"/>
                </a:solidFill>
              </a:rPr>
              <a:t> </a:t>
            </a:r>
            <a:r>
              <a:rPr lang="en-US" dirty="0" err="1">
                <a:solidFill>
                  <a:srgbClr val="002060"/>
                </a:solidFill>
              </a:rPr>
              <a:t>câu</a:t>
            </a:r>
            <a:r>
              <a:rPr lang="en-US" dirty="0">
                <a:solidFill>
                  <a:srgbClr val="002060"/>
                </a:solidFill>
              </a:rPr>
              <a:t> </a:t>
            </a:r>
            <a:r>
              <a:rPr lang="en-US" dirty="0" err="1">
                <a:solidFill>
                  <a:srgbClr val="002060"/>
                </a:solidFill>
              </a:rPr>
              <a:t>hỏi</a:t>
            </a:r>
            <a:r>
              <a:rPr lang="en-US" dirty="0">
                <a:solidFill>
                  <a:srgbClr val="002060"/>
                </a:solidFill>
              </a:rPr>
              <a:t>.</a:t>
            </a:r>
          </a:p>
          <a:p>
            <a:pPr marL="285750" indent="-285750">
              <a:buFont typeface="Arial" panose="020B0604020202020204" pitchFamily="34" charset="0"/>
              <a:buChar char="•"/>
            </a:pPr>
            <a:r>
              <a:rPr lang="en-US" dirty="0" err="1">
                <a:solidFill>
                  <a:srgbClr val="002060"/>
                </a:solidFill>
              </a:rPr>
              <a:t>Đội</a:t>
            </a:r>
            <a:r>
              <a:rPr lang="en-US" dirty="0">
                <a:solidFill>
                  <a:srgbClr val="002060"/>
                </a:solidFill>
              </a:rPr>
              <a:t> </a:t>
            </a:r>
            <a:r>
              <a:rPr lang="en-US" dirty="0" err="1">
                <a:solidFill>
                  <a:srgbClr val="002060"/>
                </a:solidFill>
              </a:rPr>
              <a:t>nào</a:t>
            </a:r>
            <a:r>
              <a:rPr lang="en-US" dirty="0">
                <a:solidFill>
                  <a:srgbClr val="002060"/>
                </a:solidFill>
              </a:rPr>
              <a:t> </a:t>
            </a:r>
            <a:r>
              <a:rPr lang="en-US" dirty="0" err="1">
                <a:solidFill>
                  <a:srgbClr val="002060"/>
                </a:solidFill>
              </a:rPr>
              <a:t>trả</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được</a:t>
            </a:r>
            <a:r>
              <a:rPr lang="en-US" dirty="0">
                <a:solidFill>
                  <a:srgbClr val="002060"/>
                </a:solidFill>
              </a:rPr>
              <a:t> </a:t>
            </a:r>
            <a:r>
              <a:rPr lang="en-US" dirty="0" err="1">
                <a:solidFill>
                  <a:srgbClr val="002060"/>
                </a:solidFill>
              </a:rPr>
              <a:t>đúng</a:t>
            </a:r>
            <a:r>
              <a:rPr lang="en-US" dirty="0">
                <a:solidFill>
                  <a:srgbClr val="002060"/>
                </a:solidFill>
              </a:rPr>
              <a:t> </a:t>
            </a:r>
            <a:r>
              <a:rPr lang="en-US" dirty="0" err="1">
                <a:solidFill>
                  <a:srgbClr val="002060"/>
                </a:solidFill>
              </a:rPr>
              <a:t>sẽ</a:t>
            </a:r>
            <a:r>
              <a:rPr lang="en-US" dirty="0">
                <a:solidFill>
                  <a:srgbClr val="002060"/>
                </a:solidFill>
              </a:rPr>
              <a:t> </a:t>
            </a:r>
            <a:r>
              <a:rPr lang="en-US" dirty="0" err="1">
                <a:solidFill>
                  <a:srgbClr val="002060"/>
                </a:solidFill>
              </a:rPr>
              <a:t>được</a:t>
            </a:r>
            <a:r>
              <a:rPr lang="en-US" dirty="0">
                <a:solidFill>
                  <a:srgbClr val="002060"/>
                </a:solidFill>
              </a:rPr>
              <a:t> +1 </a:t>
            </a:r>
            <a:r>
              <a:rPr lang="en-US" dirty="0" err="1">
                <a:solidFill>
                  <a:srgbClr val="002060"/>
                </a:solidFill>
              </a:rPr>
              <a:t>điểm</a:t>
            </a:r>
            <a:r>
              <a:rPr lang="en-US" dirty="0">
                <a:solidFill>
                  <a:srgbClr val="002060"/>
                </a:solidFill>
              </a:rPr>
              <a:t>, </a:t>
            </a:r>
            <a:r>
              <a:rPr lang="en-US" dirty="0" err="1">
                <a:solidFill>
                  <a:srgbClr val="002060"/>
                </a:solidFill>
              </a:rPr>
              <a:t>trả</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sai</a:t>
            </a:r>
            <a:r>
              <a:rPr lang="en-US" dirty="0">
                <a:solidFill>
                  <a:srgbClr val="002060"/>
                </a:solidFill>
              </a:rPr>
              <a:t> 0 </a:t>
            </a:r>
            <a:r>
              <a:rPr lang="en-US" dirty="0" err="1">
                <a:solidFill>
                  <a:srgbClr val="002060"/>
                </a:solidFill>
              </a:rPr>
              <a:t>điểm</a:t>
            </a:r>
            <a:r>
              <a:rPr lang="en-US" dirty="0">
                <a:solidFill>
                  <a:srgbClr val="002060"/>
                </a:solidFill>
              </a:rPr>
              <a:t>, </a:t>
            </a:r>
            <a:r>
              <a:rPr lang="en-US" dirty="0" err="1">
                <a:solidFill>
                  <a:srgbClr val="002060"/>
                </a:solidFill>
              </a:rPr>
              <a:t>đội</a:t>
            </a:r>
            <a:r>
              <a:rPr lang="en-US" dirty="0">
                <a:solidFill>
                  <a:srgbClr val="002060"/>
                </a:solidFill>
              </a:rPr>
              <a:t> </a:t>
            </a:r>
            <a:r>
              <a:rPr lang="en-US" dirty="0" err="1">
                <a:solidFill>
                  <a:srgbClr val="002060"/>
                </a:solidFill>
              </a:rPr>
              <a:t>trả</a:t>
            </a:r>
            <a:r>
              <a:rPr lang="en-US" dirty="0">
                <a:solidFill>
                  <a:srgbClr val="002060"/>
                </a:solidFill>
              </a:rPr>
              <a:t> </a:t>
            </a:r>
            <a:r>
              <a:rPr lang="en-US" dirty="0" err="1">
                <a:solidFill>
                  <a:srgbClr val="002060"/>
                </a:solidFill>
              </a:rPr>
              <a:t>lời</a:t>
            </a:r>
            <a:r>
              <a:rPr lang="en-US" dirty="0">
                <a:solidFill>
                  <a:srgbClr val="002060"/>
                </a:solidFill>
              </a:rPr>
              <a:t> </a:t>
            </a:r>
            <a:r>
              <a:rPr lang="en-US" dirty="0" err="1">
                <a:solidFill>
                  <a:srgbClr val="002060"/>
                </a:solidFill>
              </a:rPr>
              <a:t>bổ</a:t>
            </a:r>
            <a:r>
              <a:rPr lang="en-US" dirty="0">
                <a:solidFill>
                  <a:srgbClr val="002060"/>
                </a:solidFill>
              </a:rPr>
              <a:t> sung </a:t>
            </a:r>
            <a:r>
              <a:rPr lang="en-US" dirty="0" err="1">
                <a:solidFill>
                  <a:srgbClr val="002060"/>
                </a:solidFill>
              </a:rPr>
              <a:t>sẽ</a:t>
            </a:r>
            <a:r>
              <a:rPr lang="en-US" dirty="0">
                <a:solidFill>
                  <a:srgbClr val="002060"/>
                </a:solidFill>
              </a:rPr>
              <a:t> </a:t>
            </a:r>
            <a:r>
              <a:rPr lang="en-US" dirty="0" err="1">
                <a:solidFill>
                  <a:srgbClr val="002060"/>
                </a:solidFill>
              </a:rPr>
              <a:t>được</a:t>
            </a:r>
            <a:r>
              <a:rPr lang="en-US" dirty="0">
                <a:solidFill>
                  <a:srgbClr val="002060"/>
                </a:solidFill>
              </a:rPr>
              <a:t> +0.5 </a:t>
            </a:r>
            <a:r>
              <a:rPr lang="en-US" dirty="0" err="1">
                <a:solidFill>
                  <a:srgbClr val="002060"/>
                </a:solidFill>
              </a:rPr>
              <a:t>điểm</a:t>
            </a:r>
            <a:endParaRPr lang="en-US" dirty="0">
              <a:solidFill>
                <a:srgbClr val="002060"/>
              </a:solidFill>
            </a:endParaRPr>
          </a:p>
        </p:txBody>
      </p:sp>
      <p:pic>
        <p:nvPicPr>
          <p:cNvPr id="30" name="Picture 29">
            <a:hlinkClick r:id="rId15"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8542" y="3051002"/>
            <a:ext cx="1622119" cy="1524792"/>
          </a:xfrm>
          <a:prstGeom prst="rect">
            <a:avLst/>
          </a:prstGeom>
        </p:spPr>
      </p:pic>
      <p:sp>
        <p:nvSpPr>
          <p:cNvPr id="31" name="Rectangle 30"/>
          <p:cNvSpPr/>
          <p:nvPr/>
        </p:nvSpPr>
        <p:spPr>
          <a:xfrm>
            <a:off x="10446213" y="3351733"/>
            <a:ext cx="886781"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11</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32" name="Picture 31">
            <a:hlinkClick r:id="rId16" action="ppaction://hlinksldjump"/>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67480" y="4759588"/>
            <a:ext cx="1622119" cy="1524792"/>
          </a:xfrm>
          <a:prstGeom prst="rect">
            <a:avLst/>
          </a:prstGeom>
        </p:spPr>
      </p:pic>
      <p:sp>
        <p:nvSpPr>
          <p:cNvPr id="33" name="Rectangle 32"/>
          <p:cNvSpPr/>
          <p:nvPr/>
        </p:nvSpPr>
        <p:spPr>
          <a:xfrm>
            <a:off x="9635151" y="5060319"/>
            <a:ext cx="886781"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12</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35" name="TextBox 34">
            <a:extLst>
              <a:ext uri="{FF2B5EF4-FFF2-40B4-BE49-F238E27FC236}">
                <a16:creationId xmlns:a16="http://schemas.microsoft.com/office/drawing/2014/main" id="{FEEAC5DD-C05F-111F-D5D8-46B5CD7D3632}"/>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cs typeface="Arial" panose="020B0604020202020204" pitchFamily="34" charset="0"/>
              </a:rPr>
              <a:t>BÀI 17. </a:t>
            </a:r>
          </a:p>
          <a:p>
            <a:pPr algn="ctr"/>
            <a:r>
              <a:rPr lang="en-US" sz="1600" b="1" dirty="0">
                <a:solidFill>
                  <a:srgbClr val="C00000"/>
                </a:solidFill>
                <a:cs typeface="Arial" panose="020B0604020202020204" pitchFamily="34" charset="0"/>
              </a:rPr>
              <a:t>THÔNG TIN GIỮA CÁC TẾ BÀO</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399"/>
                                          </p:stCondLst>
                                        </p:cTn>
                                        <p:tgtEl>
                                          <p:spTgt spid="41"/>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3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9" restart="whenNotActive" fill="hold" evtFilter="cancelBubble" nodeType="interactiveSeq">
                <p:stCondLst>
                  <p:cond evt="onClick" delay="0">
                    <p:tgtEl>
                      <p:spTgt spid="52"/>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399"/>
                                          </p:stCondLst>
                                        </p:cTn>
                                        <p:tgtEl>
                                          <p:spTgt spid="52"/>
                                        </p:tgtEl>
                                        <p:attrNameLst>
                                          <p:attrName>style.visibility</p:attrName>
                                        </p:attrNameLst>
                                      </p:cBhvr>
                                      <p:to>
                                        <p:strVal val="hidden"/>
                                      </p:to>
                                    </p:set>
                                  </p:childTnLst>
                                </p:cTn>
                              </p:par>
                              <p:par>
                                <p:cTn id="14" presetID="1" presetClass="exit" presetSubtype="0" fill="hold" grpId="0" nodeType="withEffect">
                                  <p:stCondLst>
                                    <p:cond delay="0"/>
                                  </p:stCondLst>
                                  <p:childTnLst>
                                    <p:set>
                                      <p:cBhvr>
                                        <p:cTn id="15" dur="1" fill="hold">
                                          <p:stCondLst>
                                            <p:cond delay="3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16" restart="whenNotActive" fill="hold" evtFilter="cancelBubble" nodeType="interactiveSeq">
                <p:stCondLst>
                  <p:cond evt="onClick" delay="0">
                    <p:tgtEl>
                      <p:spTgt spid="53"/>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399"/>
                                          </p:stCondLst>
                                        </p:cTn>
                                        <p:tgtEl>
                                          <p:spTgt spid="53"/>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3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3" restart="whenNotActive" fill="hold" evtFilter="cancelBubble" nodeType="interactiveSeq">
                <p:stCondLst>
                  <p:cond evt="onClick" delay="0">
                    <p:tgtEl>
                      <p:spTgt spid="54"/>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399"/>
                                          </p:stCondLst>
                                        </p:cTn>
                                        <p:tgtEl>
                                          <p:spTgt spid="54"/>
                                        </p:tgtEl>
                                        <p:attrNameLst>
                                          <p:attrName>style.visibility</p:attrName>
                                        </p:attrNameLst>
                                      </p:cBhvr>
                                      <p:to>
                                        <p:strVal val="hidden"/>
                                      </p:to>
                                    </p:set>
                                  </p:childTnLst>
                                </p:cTn>
                              </p:par>
                              <p:par>
                                <p:cTn id="28" presetID="1" presetClass="exit" presetSubtype="0" fill="hold" grpId="0" nodeType="withEffect">
                                  <p:stCondLst>
                                    <p:cond delay="0"/>
                                  </p:stCondLst>
                                  <p:childTnLst>
                                    <p:set>
                                      <p:cBhvr>
                                        <p:cTn id="29" dur="1" fill="hold">
                                          <p:stCondLst>
                                            <p:cond delay="3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30" restart="whenNotActive" fill="hold" evtFilter="cancelBubble" nodeType="interactiveSeq">
                <p:stCondLst>
                  <p:cond evt="onClick" delay="0">
                    <p:tgtEl>
                      <p:spTgt spid="55"/>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399"/>
                                          </p:stCondLst>
                                        </p:cTn>
                                        <p:tgtEl>
                                          <p:spTgt spid="55"/>
                                        </p:tgtEl>
                                        <p:attrNameLst>
                                          <p:attrName>style.visibility</p:attrName>
                                        </p:attrNameLst>
                                      </p:cBhvr>
                                      <p:to>
                                        <p:strVal val="hidden"/>
                                      </p:to>
                                    </p:set>
                                  </p:childTnLst>
                                </p:cTn>
                              </p:par>
                              <p:par>
                                <p:cTn id="35" presetID="1" presetClass="exit" presetSubtype="0" fill="hold" grpId="0" nodeType="withEffect">
                                  <p:stCondLst>
                                    <p:cond delay="0"/>
                                  </p:stCondLst>
                                  <p:childTnLst>
                                    <p:set>
                                      <p:cBhvr>
                                        <p:cTn id="36" dur="1" fill="hold">
                                          <p:stCondLst>
                                            <p:cond delay="399"/>
                                          </p:stCondLst>
                                        </p:cTn>
                                        <p:tgtEl>
                                          <p:spTgt spid="66"/>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37" restart="whenNotActive" fill="hold" evtFilter="cancelBubble" nodeType="interactiveSeq">
                <p:stCondLst>
                  <p:cond evt="onClick" delay="0">
                    <p:tgtEl>
                      <p:spTgt spid="57"/>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399"/>
                                          </p:stCondLst>
                                        </p:cTn>
                                        <p:tgtEl>
                                          <p:spTgt spid="57"/>
                                        </p:tgtEl>
                                        <p:attrNameLst>
                                          <p:attrName>style.visibility</p:attrName>
                                        </p:attrNameLst>
                                      </p:cBhvr>
                                      <p:to>
                                        <p:strVal val="hidden"/>
                                      </p:to>
                                    </p:set>
                                  </p:childTnLst>
                                </p:cTn>
                              </p:par>
                              <p:par>
                                <p:cTn id="42" presetID="1" presetClass="exit" presetSubtype="0" fill="hold" grpId="0" nodeType="withEffect">
                                  <p:stCondLst>
                                    <p:cond delay="0"/>
                                  </p:stCondLst>
                                  <p:childTnLst>
                                    <p:set>
                                      <p:cBhvr>
                                        <p:cTn id="43" dur="1" fill="hold">
                                          <p:stCondLst>
                                            <p:cond delay="3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44" restart="whenNotActive" fill="hold" evtFilter="cancelBubble" nodeType="interactiveSeq">
                <p:stCondLst>
                  <p:cond evt="onClick" delay="0">
                    <p:tgtEl>
                      <p:spTgt spid="58"/>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399"/>
                                          </p:stCondLst>
                                        </p:cTn>
                                        <p:tgtEl>
                                          <p:spTgt spid="58"/>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3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51" restart="whenNotActive" fill="hold" evtFilter="cancelBubble" nodeType="interactiveSeq">
                <p:stCondLst>
                  <p:cond evt="onClick" delay="0">
                    <p:tgtEl>
                      <p:spTgt spid="59"/>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399"/>
                                          </p:stCondLst>
                                        </p:cTn>
                                        <p:tgtEl>
                                          <p:spTgt spid="59"/>
                                        </p:tgtEl>
                                        <p:attrNameLst>
                                          <p:attrName>style.visibility</p:attrName>
                                        </p:attrNameLst>
                                      </p:cBhvr>
                                      <p:to>
                                        <p:strVal val="hidden"/>
                                      </p:to>
                                    </p:set>
                                  </p:childTnLst>
                                </p:cTn>
                              </p:par>
                              <p:par>
                                <p:cTn id="56" presetID="1" presetClass="exit" presetSubtype="0" fill="hold" grpId="0" nodeType="withEffect">
                                  <p:stCondLst>
                                    <p:cond delay="0"/>
                                  </p:stCondLst>
                                  <p:childTnLst>
                                    <p:set>
                                      <p:cBhvr>
                                        <p:cTn id="57" dur="1" fill="hold">
                                          <p:stCondLst>
                                            <p:cond delay="3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58" restart="whenNotActive" fill="hold" evtFilter="cancelBubble" nodeType="interactiveSeq">
                <p:stCondLst>
                  <p:cond evt="onClick" delay="0">
                    <p:tgtEl>
                      <p:spTgt spid="60"/>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399"/>
                                          </p:stCondLst>
                                        </p:cTn>
                                        <p:tgtEl>
                                          <p:spTgt spid="61"/>
                                        </p:tgtEl>
                                        <p:attrNameLst>
                                          <p:attrName>style.visibility</p:attrName>
                                        </p:attrNameLst>
                                      </p:cBhvr>
                                      <p:to>
                                        <p:strVal val="hidden"/>
                                      </p:to>
                                    </p:set>
                                  </p:childTnLst>
                                </p:cTn>
                              </p:par>
                              <p:par>
                                <p:cTn id="63" presetID="1" presetClass="exit" presetSubtype="0" fill="hold" nodeType="withEffect">
                                  <p:stCondLst>
                                    <p:cond delay="0"/>
                                  </p:stCondLst>
                                  <p:childTnLst>
                                    <p:set>
                                      <p:cBhvr>
                                        <p:cTn id="64" dur="1" fill="hold">
                                          <p:stCondLst>
                                            <p:cond delay="3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65" restart="whenNotActive" fill="hold" evtFilter="cancelBubble" nodeType="interactiveSeq">
                <p:stCondLst>
                  <p:cond evt="onClick" delay="0">
                    <p:tgtEl>
                      <p:spTgt spid="30"/>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grpId="0" nodeType="clickEffect">
                                  <p:stCondLst>
                                    <p:cond delay="0"/>
                                  </p:stCondLst>
                                  <p:childTnLst>
                                    <p:set>
                                      <p:cBhvr>
                                        <p:cTn id="69" dur="1" fill="hold">
                                          <p:stCondLst>
                                            <p:cond delay="399"/>
                                          </p:stCondLst>
                                        </p:cTn>
                                        <p:tgtEl>
                                          <p:spTgt spid="31"/>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3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72" restart="whenNotActive" fill="hold" evtFilter="cancelBubble" nodeType="interactiveSeq">
                <p:stCondLst>
                  <p:cond evt="onClick" delay="0">
                    <p:tgtEl>
                      <p:spTgt spid="32"/>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399"/>
                                          </p:stCondLst>
                                        </p:cTn>
                                        <p:tgtEl>
                                          <p:spTgt spid="33"/>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3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79" restart="whenNotActive" fill="hold" evtFilter="cancelBubble" nodeType="interactiveSeq">
                <p:stCondLst>
                  <p:cond evt="onClick" delay="0">
                    <p:tgtEl>
                      <p:spTgt spid="56"/>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grpId="0" nodeType="clickEffect">
                                  <p:stCondLst>
                                    <p:cond delay="0"/>
                                  </p:stCondLst>
                                  <p:childTnLst>
                                    <p:set>
                                      <p:cBhvr>
                                        <p:cTn id="83" dur="1" fill="hold">
                                          <p:stCondLst>
                                            <p:cond delay="399"/>
                                          </p:stCondLst>
                                        </p:cTn>
                                        <p:tgtEl>
                                          <p:spTgt spid="65"/>
                                        </p:tgtEl>
                                        <p:attrNameLst>
                                          <p:attrName>style.visibility</p:attrName>
                                        </p:attrNameLst>
                                      </p:cBhvr>
                                      <p:to>
                                        <p:strVal val="hidden"/>
                                      </p:to>
                                    </p:set>
                                  </p:childTnLst>
                                </p:cTn>
                              </p:par>
                              <p:par>
                                <p:cTn id="84" presetID="1" presetClass="exit" presetSubtype="0" fill="hold" nodeType="withEffect">
                                  <p:stCondLst>
                                    <p:cond delay="0"/>
                                  </p:stCondLst>
                                  <p:childTnLst>
                                    <p:set>
                                      <p:cBhvr>
                                        <p:cTn id="85" dur="1" fill="hold">
                                          <p:stCondLst>
                                            <p:cond delay="3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childTnLst>
        </p:cTn>
      </p:par>
    </p:tnLst>
    <p:bldLst>
      <p:bldP spid="42" grpId="0"/>
      <p:bldP spid="61" grpId="0"/>
      <p:bldP spid="62" grpId="0"/>
      <p:bldP spid="63" grpId="0"/>
      <p:bldP spid="64" grpId="0"/>
      <p:bldP spid="65" grpId="0"/>
      <p:bldP spid="66" grpId="0"/>
      <p:bldP spid="67" grpId="0"/>
      <p:bldP spid="68" grpId="0"/>
      <p:bldP spid="69" grpId="0"/>
      <p:bldP spid="31"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t="16517" b="3522"/>
          <a:stretch>
            <a:fillRect/>
          </a:stretch>
        </p:blipFill>
        <p:spPr>
          <a:xfrm>
            <a:off x="0" y="1358857"/>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err="1">
                <a:solidFill>
                  <a:srgbClr val="FF0000"/>
                </a:solidFill>
                <a:cs typeface="Myriad Arabic" panose="01010101010101010101" pitchFamily="50" charset="-78"/>
              </a:rPr>
              <a:t>động</a:t>
            </a:r>
            <a:r>
              <a:rPr lang="en-US" sz="2000" b="1">
                <a:solidFill>
                  <a:srgbClr val="FF0000"/>
                </a:solidFill>
                <a:cs typeface="Myriad Arabic" panose="01010101010101010101" pitchFamily="50" charset="-78"/>
              </a:rPr>
              <a:t> 3.1. </a:t>
            </a:r>
            <a:endParaRPr lang="en-US" sz="2000" b="1" dirty="0">
              <a:solidFill>
                <a:srgbClr val="FF0000"/>
              </a:solidFill>
              <a:cs typeface="Myriad Arabic" panose="01010101010101010101" pitchFamily="50" charset="-78"/>
            </a:endParaRP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grpSp>
        <p:nvGrpSpPr>
          <p:cNvPr id="4" name="Group 3"/>
          <p:cNvGrpSpPr/>
          <p:nvPr/>
        </p:nvGrpSpPr>
        <p:grpSpPr>
          <a:xfrm>
            <a:off x="2393769" y="-55716"/>
            <a:ext cx="8082641" cy="1436068"/>
            <a:chOff x="2393769" y="-55716"/>
            <a:chExt cx="8082641" cy="1436068"/>
          </a:xfrm>
        </p:grpSpPr>
        <p:sp>
          <p:nvSpPr>
            <p:cNvPr id="16" name="Hexagon 15">
              <a:hlinkClick r:id="rId4"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buClr>
                  <a:srgbClr val="000000"/>
                </a:buClr>
                <a:buSzPts val="1350"/>
              </a:pPr>
              <a:r>
                <a:rPr lang="en-US" sz="2800" b="1">
                  <a:solidFill>
                    <a:prstClr val="white"/>
                  </a:solidFill>
                  <a:ea typeface="Times New Roman" panose="02020603050405020304" pitchFamily="18" charset="0"/>
                  <a:cs typeface="Arial" panose="020B0604020202020204" pitchFamily="34" charset="0"/>
                  <a:sym typeface="Wingdings" panose="05000000000000000000" pitchFamily="2" charset="2"/>
                </a:rPr>
                <a:t>Hình sau đây </a:t>
              </a:r>
              <a:r>
                <a:rPr lang="en-US" sz="2800" b="1" dirty="0" err="1">
                  <a:solidFill>
                    <a:prstClr val="white"/>
                  </a:solidFill>
                  <a:ea typeface="Times New Roman" panose="02020603050405020304" pitchFamily="18" charset="0"/>
                  <a:cs typeface="Arial" panose="020B0604020202020204" pitchFamily="34" charset="0"/>
                  <a:sym typeface="Wingdings" panose="05000000000000000000" pitchFamily="2" charset="2"/>
                </a:rPr>
                <a:t>thuộc</a:t>
              </a:r>
              <a:r>
                <a:rPr lang="en-US" sz="2800" b="1" dirty="0">
                  <a:solidFill>
                    <a:prstClr val="white"/>
                  </a:solidFill>
                  <a:ea typeface="Times New Roman" panose="02020603050405020304" pitchFamily="18" charset="0"/>
                  <a:cs typeface="Arial" panose="020B0604020202020204" pitchFamily="34" charset="0"/>
                  <a:sym typeface="Wingdings" panose="05000000000000000000" pitchFamily="2" charset="2"/>
                </a:rPr>
                <a:t> </a:t>
              </a:r>
              <a:r>
                <a:rPr lang="en-US" sz="2800" b="1" dirty="0" err="1">
                  <a:solidFill>
                    <a:prstClr val="white"/>
                  </a:solidFill>
                  <a:ea typeface="Times New Roman" panose="02020603050405020304" pitchFamily="18" charset="0"/>
                  <a:cs typeface="Arial" panose="020B0604020202020204" pitchFamily="34" charset="0"/>
                  <a:sym typeface="Wingdings" panose="05000000000000000000" pitchFamily="2" charset="2"/>
                </a:rPr>
                <a:t>kiểu</a:t>
              </a:r>
              <a:r>
                <a:rPr lang="en-US" sz="2800" b="1" dirty="0">
                  <a:solidFill>
                    <a:prstClr val="white"/>
                  </a:solidFill>
                  <a:ea typeface="Times New Roman" panose="02020603050405020304" pitchFamily="18" charset="0"/>
                  <a:cs typeface="Arial" panose="020B0604020202020204" pitchFamily="34" charset="0"/>
                  <a:sym typeface="Wingdings" panose="05000000000000000000" pitchFamily="2" charset="2"/>
                </a:rPr>
                <a:t> </a:t>
              </a:r>
              <a:r>
                <a:rPr lang="en-US" sz="2800" b="1" dirty="0" err="1">
                  <a:solidFill>
                    <a:prstClr val="white"/>
                  </a:solidFill>
                  <a:ea typeface="Times New Roman" panose="02020603050405020304" pitchFamily="18" charset="0"/>
                  <a:cs typeface="Arial" panose="020B0604020202020204" pitchFamily="34" charset="0"/>
                  <a:sym typeface="Wingdings" panose="05000000000000000000" pitchFamily="2" charset="2"/>
                </a:rPr>
                <a:t>truyền</a:t>
              </a:r>
              <a:r>
                <a:rPr lang="en-US" sz="2800" b="1" dirty="0">
                  <a:solidFill>
                    <a:prstClr val="white"/>
                  </a:solidFill>
                  <a:ea typeface="Times New Roman" panose="02020603050405020304" pitchFamily="18" charset="0"/>
                  <a:cs typeface="Arial" panose="020B0604020202020204" pitchFamily="34" charset="0"/>
                  <a:sym typeface="Wingdings" panose="05000000000000000000" pitchFamily="2" charset="2"/>
                </a:rPr>
                <a:t> </a:t>
              </a:r>
              <a:r>
                <a:rPr lang="en-US" sz="2800" b="1" dirty="0" err="1">
                  <a:solidFill>
                    <a:prstClr val="white"/>
                  </a:solidFill>
                  <a:ea typeface="Times New Roman" panose="02020603050405020304" pitchFamily="18" charset="0"/>
                  <a:cs typeface="Arial" panose="020B0604020202020204" pitchFamily="34" charset="0"/>
                  <a:sym typeface="Wingdings" panose="05000000000000000000" pitchFamily="2" charset="2"/>
                </a:rPr>
                <a:t>thông</a:t>
              </a:r>
              <a:r>
                <a:rPr lang="en-US" sz="2800" b="1" dirty="0">
                  <a:solidFill>
                    <a:prstClr val="white"/>
                  </a:solidFill>
                  <a:ea typeface="Times New Roman" panose="02020603050405020304" pitchFamily="18" charset="0"/>
                  <a:cs typeface="Arial" panose="020B0604020202020204" pitchFamily="34" charset="0"/>
                  <a:sym typeface="Wingdings" panose="05000000000000000000" pitchFamily="2" charset="2"/>
                </a:rPr>
                <a:t> tin </a:t>
              </a:r>
              <a:r>
                <a:rPr lang="en-US" sz="2800" b="1" dirty="0" err="1">
                  <a:solidFill>
                    <a:prstClr val="white"/>
                  </a:solidFill>
                  <a:ea typeface="Times New Roman" panose="02020603050405020304" pitchFamily="18" charset="0"/>
                  <a:cs typeface="Arial" panose="020B0604020202020204" pitchFamily="34" charset="0"/>
                  <a:sym typeface="Wingdings" panose="05000000000000000000" pitchFamily="2" charset="2"/>
                </a:rPr>
                <a:t>nào</a:t>
              </a:r>
              <a:r>
                <a:rPr lang="en-US" sz="2800" b="1" dirty="0">
                  <a:solidFill>
                    <a:prstClr val="white"/>
                  </a:solidFill>
                  <a:ea typeface="Times New Roman" panose="02020603050405020304" pitchFamily="18" charset="0"/>
                  <a:cs typeface="Arial" panose="020B0604020202020204" pitchFamily="34" charset="0"/>
                  <a:sym typeface="Wingdings" panose="05000000000000000000" pitchFamily="2" charset="2"/>
                </a:rPr>
                <a:t>?</a:t>
              </a:r>
            </a:p>
          </p:txBody>
        </p:sp>
        <p:sp>
          <p:nvSpPr>
            <p:cNvPr id="17" name="Rectangle 16"/>
            <p:cNvSpPr/>
            <p:nvPr/>
          </p:nvSpPr>
          <p:spPr>
            <a:xfrm>
              <a:off x="3100569" y="-55716"/>
              <a:ext cx="1125629" cy="584775"/>
            </a:xfrm>
            <a:prstGeom prst="rect">
              <a:avLst/>
            </a:prstGeom>
            <a:noFill/>
            <a:ln w="28575">
              <a:noFill/>
            </a:ln>
          </p:spPr>
          <p:txBody>
            <a:bodyPr wrap="none" lIns="91440" tIns="45720" rIns="91440" bIns="45720">
              <a:spAutoFit/>
            </a:bodyPr>
            <a:lstStyle/>
            <a:p>
              <a:pPr algn="ctr"/>
              <a:r>
                <a:rPr lang="en-US" sz="32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3200" b="1" dirty="0">
                  <a:ln w="10160">
                    <a:solidFill>
                      <a:schemeClr val="bg1"/>
                    </a:solidFill>
                    <a:prstDash val="solid"/>
                  </a:ln>
                  <a:solidFill>
                    <a:schemeClr val="bg1"/>
                  </a:solidFill>
                  <a:effectLst>
                    <a:outerShdw blurRad="38100" dist="22860" dir="5400000" algn="tl" rotWithShape="0">
                      <a:srgbClr val="000000">
                        <a:alpha val="30000"/>
                      </a:srgbClr>
                    </a:outerShdw>
                  </a:effectLst>
                </a:rPr>
                <a:t> 1</a:t>
              </a:r>
              <a:endParaRPr lang="en-US" sz="32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grpSp>
      <p:sp>
        <p:nvSpPr>
          <p:cNvPr id="21" name="Rectangle 20"/>
          <p:cNvSpPr/>
          <p:nvPr/>
        </p:nvSpPr>
        <p:spPr>
          <a:xfrm>
            <a:off x="10647094" y="-9297"/>
            <a:ext cx="1380506" cy="461665"/>
          </a:xfrm>
          <a:prstGeom prst="rect">
            <a:avLst/>
          </a:prstGeom>
          <a:noFill/>
        </p:spPr>
        <p:txBody>
          <a:bodyPr wrap="none" lIns="91440" tIns="45720" rIns="91440" bIns="45720">
            <a:spAutoFit/>
          </a:bodyPr>
          <a:lstStyle/>
          <a:p>
            <a:pPr algn="ctr"/>
            <a:r>
              <a:rPr lang="en-US" sz="24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2400" b="1" dirty="0">
                <a:ln w="10160">
                  <a:noFill/>
                  <a:prstDash val="solid"/>
                </a:ln>
                <a:solidFill>
                  <a:srgbClr val="0000FF"/>
                </a:solidFill>
                <a:effectLst>
                  <a:outerShdw blurRad="38100" dist="22860" dir="5400000" algn="tl" rotWithShape="0">
                    <a:srgbClr val="000000">
                      <a:alpha val="30000"/>
                    </a:srgbClr>
                  </a:outerShdw>
                </a:effectLst>
              </a:rPr>
              <a:t> </a:t>
            </a:r>
            <a:r>
              <a:rPr lang="en-US" sz="24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2400" b="1" cap="none" spc="0"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10863958" y="465952"/>
            <a:ext cx="1097280" cy="109728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5" name="Flowchart: Connector 34"/>
          <p:cNvSpPr/>
          <p:nvPr/>
        </p:nvSpPr>
        <p:spPr>
          <a:xfrm>
            <a:off x="10863957" y="465952"/>
            <a:ext cx="1097280" cy="109728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7903" y="532331"/>
            <a:ext cx="892603" cy="884891"/>
          </a:xfrm>
          <a:prstGeom prst="rect">
            <a:avLst/>
          </a:prstGeom>
        </p:spPr>
      </p:pic>
      <p:sp>
        <p:nvSpPr>
          <p:cNvPr id="27" name="TextBox 26">
            <a:extLst>
              <a:ext uri="{FF2B5EF4-FFF2-40B4-BE49-F238E27FC236}">
                <a16:creationId xmlns:a16="http://schemas.microsoft.com/office/drawing/2014/main" id="{B8BBF772-A02D-C2E4-ED9F-FEC44DF0B636}"/>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latin typeface="Arial" panose="020B0604020202020204" pitchFamily="34" charset="0"/>
                <a:cs typeface="Arial" panose="020B0604020202020204" pitchFamily="34" charset="0"/>
              </a:rPr>
              <a:t>BÀI 17. </a:t>
            </a:r>
          </a:p>
          <a:p>
            <a:pPr algn="ctr"/>
            <a:r>
              <a:rPr lang="en-US" sz="1600" b="1" dirty="0">
                <a:solidFill>
                  <a:srgbClr val="C00000"/>
                </a:solidFill>
                <a:latin typeface="Arial" panose="020B0604020202020204" pitchFamily="34" charset="0"/>
                <a:cs typeface="Arial" panose="020B0604020202020204" pitchFamily="34" charset="0"/>
              </a:rPr>
              <a:t>THÔNG TIN GIỮA CÁC TẾ BÀO</a:t>
            </a:r>
          </a:p>
        </p:txBody>
      </p:sp>
      <p:pic>
        <p:nvPicPr>
          <p:cNvPr id="2" name="Picture 1"/>
          <p:cNvPicPr>
            <a:picLocks noChangeAspect="1"/>
          </p:cNvPicPr>
          <p:nvPr/>
        </p:nvPicPr>
        <p:blipFill>
          <a:blip r:embed="rId6"/>
          <a:stretch>
            <a:fillRect/>
          </a:stretch>
        </p:blipFill>
        <p:spPr>
          <a:xfrm>
            <a:off x="2429351" y="1623607"/>
            <a:ext cx="4442051" cy="4304144"/>
          </a:xfrm>
          <a:prstGeom prst="rect">
            <a:avLst/>
          </a:prstGeom>
        </p:spPr>
      </p:pic>
      <p:sp>
        <p:nvSpPr>
          <p:cNvPr id="37" name="Cloud 36"/>
          <p:cNvSpPr/>
          <p:nvPr/>
        </p:nvSpPr>
        <p:spPr>
          <a:xfrm>
            <a:off x="6707963" y="2720930"/>
            <a:ext cx="5319637" cy="2067130"/>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b="1" dirty="0" err="1"/>
              <a:t>Truyền</a:t>
            </a:r>
            <a:r>
              <a:rPr lang="en-US" sz="5400" b="1" dirty="0"/>
              <a:t> tin </a:t>
            </a:r>
            <a:r>
              <a:rPr lang="en-US" sz="5400" b="1" dirty="0" err="1"/>
              <a:t>cục</a:t>
            </a:r>
            <a:r>
              <a:rPr lang="en-US" sz="5400" b="1" dirty="0"/>
              <a:t> </a:t>
            </a:r>
            <a:r>
              <a:rPr lang="en-US" sz="5400" b="1" dirty="0" err="1"/>
              <a:t>bộ</a:t>
            </a:r>
            <a:endParaRPr lang="en-US" sz="5400" b="1" dirty="0"/>
          </a:p>
        </p:txBody>
      </p:sp>
    </p:spTree>
    <p:extLst>
      <p:ext uri="{BB962C8B-B14F-4D97-AF65-F5344CB8AC3E}">
        <p14:creationId xmlns:p14="http://schemas.microsoft.com/office/powerpoint/2010/main" val="83137540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heel(1)">
                                      <p:cBhvr>
                                        <p:cTn id="19" dur="100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wipe(down)">
                                      <p:cBhvr>
                                        <p:cTn id="24" dur="580">
                                          <p:stCondLst>
                                            <p:cond delay="0"/>
                                          </p:stCondLst>
                                        </p:cTn>
                                        <p:tgtEl>
                                          <p:spTgt spid="37"/>
                                        </p:tgtEl>
                                      </p:cBhvr>
                                    </p:animEffect>
                                    <p:anim calcmode="lin" valueType="num">
                                      <p:cBhvr>
                                        <p:cTn id="25" dur="1822" tmFilter="0,0; 0.14,0.36; 0.43,0.73; 0.71,0.91; 1.0,1.0">
                                          <p:stCondLst>
                                            <p:cond delay="0"/>
                                          </p:stCondLst>
                                        </p:cTn>
                                        <p:tgtEl>
                                          <p:spTgt spid="37"/>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37"/>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37"/>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37"/>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37"/>
                                        </p:tgtEl>
                                        <p:attrNameLst>
                                          <p:attrName>ppt_y</p:attrName>
                                        </p:attrNameLst>
                                      </p:cBhvr>
                                      <p:tavLst>
                                        <p:tav tm="0" fmla="#ppt_y-sin(pi*$)/81">
                                          <p:val>
                                            <p:fltVal val="0"/>
                                          </p:val>
                                        </p:tav>
                                        <p:tav tm="100000">
                                          <p:val>
                                            <p:fltVal val="1"/>
                                          </p:val>
                                        </p:tav>
                                      </p:tavLst>
                                    </p:anim>
                                    <p:animScale>
                                      <p:cBhvr>
                                        <p:cTn id="30" dur="26">
                                          <p:stCondLst>
                                            <p:cond delay="650"/>
                                          </p:stCondLst>
                                        </p:cTn>
                                        <p:tgtEl>
                                          <p:spTgt spid="37"/>
                                        </p:tgtEl>
                                      </p:cBhvr>
                                      <p:to x="100000" y="60000"/>
                                    </p:animScale>
                                    <p:animScale>
                                      <p:cBhvr>
                                        <p:cTn id="31" dur="166" decel="50000">
                                          <p:stCondLst>
                                            <p:cond delay="676"/>
                                          </p:stCondLst>
                                        </p:cTn>
                                        <p:tgtEl>
                                          <p:spTgt spid="37"/>
                                        </p:tgtEl>
                                      </p:cBhvr>
                                      <p:to x="100000" y="100000"/>
                                    </p:animScale>
                                    <p:animScale>
                                      <p:cBhvr>
                                        <p:cTn id="32" dur="26">
                                          <p:stCondLst>
                                            <p:cond delay="1312"/>
                                          </p:stCondLst>
                                        </p:cTn>
                                        <p:tgtEl>
                                          <p:spTgt spid="37"/>
                                        </p:tgtEl>
                                      </p:cBhvr>
                                      <p:to x="100000" y="80000"/>
                                    </p:animScale>
                                    <p:animScale>
                                      <p:cBhvr>
                                        <p:cTn id="33" dur="166" decel="50000">
                                          <p:stCondLst>
                                            <p:cond delay="1338"/>
                                          </p:stCondLst>
                                        </p:cTn>
                                        <p:tgtEl>
                                          <p:spTgt spid="37"/>
                                        </p:tgtEl>
                                      </p:cBhvr>
                                      <p:to x="100000" y="100000"/>
                                    </p:animScale>
                                    <p:animScale>
                                      <p:cBhvr>
                                        <p:cTn id="34" dur="26">
                                          <p:stCondLst>
                                            <p:cond delay="1642"/>
                                          </p:stCondLst>
                                        </p:cTn>
                                        <p:tgtEl>
                                          <p:spTgt spid="37"/>
                                        </p:tgtEl>
                                      </p:cBhvr>
                                      <p:to x="100000" y="90000"/>
                                    </p:animScale>
                                    <p:animScale>
                                      <p:cBhvr>
                                        <p:cTn id="35" dur="166" decel="50000">
                                          <p:stCondLst>
                                            <p:cond delay="1668"/>
                                          </p:stCondLst>
                                        </p:cTn>
                                        <p:tgtEl>
                                          <p:spTgt spid="37"/>
                                        </p:tgtEl>
                                      </p:cBhvr>
                                      <p:to x="100000" y="100000"/>
                                    </p:animScale>
                                    <p:animScale>
                                      <p:cBhvr>
                                        <p:cTn id="36" dur="26">
                                          <p:stCondLst>
                                            <p:cond delay="1808"/>
                                          </p:stCondLst>
                                        </p:cTn>
                                        <p:tgtEl>
                                          <p:spTgt spid="37"/>
                                        </p:tgtEl>
                                      </p:cBhvr>
                                      <p:to x="100000" y="95000"/>
                                    </p:animScale>
                                    <p:animScale>
                                      <p:cBhvr>
                                        <p:cTn id="37" dur="166" decel="50000">
                                          <p:stCondLst>
                                            <p:cond delay="1834"/>
                                          </p:stCondLst>
                                        </p:cTn>
                                        <p:tgtEl>
                                          <p:spTgt spid="37"/>
                                        </p:tgtEl>
                                      </p:cBhvr>
                                      <p:to x="100000" y="100000"/>
                                    </p:animScale>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358857"/>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err="1">
                <a:solidFill>
                  <a:srgbClr val="FF0000"/>
                </a:solidFill>
                <a:cs typeface="Myriad Arabic" panose="01010101010101010101" pitchFamily="50" charset="-78"/>
              </a:rPr>
              <a:t>động</a:t>
            </a:r>
            <a:r>
              <a:rPr lang="en-US" sz="2000" b="1">
                <a:solidFill>
                  <a:srgbClr val="FF0000"/>
                </a:solidFill>
                <a:cs typeface="Myriad Arabic" panose="01010101010101010101" pitchFamily="50" charset="-78"/>
              </a:rPr>
              <a:t> 3.1. </a:t>
            </a:r>
            <a:endParaRPr lang="en-US" sz="2000" b="1" dirty="0">
              <a:solidFill>
                <a:srgbClr val="FF0000"/>
              </a:solidFill>
              <a:cs typeface="Myriad Arabic" panose="01010101010101010101" pitchFamily="50" charset="-78"/>
            </a:endParaRP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sp>
        <p:nvSpPr>
          <p:cNvPr id="41" name="AutoShape 43"/>
          <p:cNvSpPr>
            <a:spLocks noChangeArrowheads="1"/>
          </p:cNvSpPr>
          <p:nvPr/>
        </p:nvSpPr>
        <p:spPr bwMode="gray">
          <a:xfrm>
            <a:off x="3137602" y="1975504"/>
            <a:ext cx="8514467" cy="82296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ctr" eaLnBrk="0" hangingPunct="0"/>
            <a:r>
              <a:rPr lang="en-US" sz="3200" b="1" dirty="0">
                <a:solidFill>
                  <a:srgbClr val="000000"/>
                </a:solidFill>
                <a:latin typeface="Calibri" panose="020F0502020204030204" pitchFamily="34" charset="0"/>
                <a:cs typeface="Tahoma" pitchFamily="34" charset="0"/>
              </a:rPr>
              <a:t>1</a:t>
            </a:r>
            <a:endParaRPr lang="en-US" sz="3200" b="1" dirty="0">
              <a:solidFill>
                <a:srgbClr val="FFFFFF"/>
              </a:solidFill>
              <a:latin typeface="Calibri" panose="020F0502020204030204" pitchFamily="34" charset="0"/>
              <a:cs typeface="Tahoma" pitchFamily="34" charset="0"/>
            </a:endParaRPr>
          </a:p>
        </p:txBody>
      </p:sp>
      <p:sp>
        <p:nvSpPr>
          <p:cNvPr id="42" name="AutoShape 44"/>
          <p:cNvSpPr>
            <a:spLocks noChangeArrowheads="1"/>
          </p:cNvSpPr>
          <p:nvPr/>
        </p:nvSpPr>
        <p:spPr bwMode="gray">
          <a:xfrm>
            <a:off x="2244635" y="1892257"/>
            <a:ext cx="972148" cy="99060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anchor="ctr"/>
          <a:lstStyle/>
          <a:p>
            <a:pPr fontAlgn="auto">
              <a:spcBef>
                <a:spcPts val="0"/>
              </a:spcBef>
              <a:spcAft>
                <a:spcPts val="0"/>
              </a:spcAft>
              <a:defRPr/>
            </a:pPr>
            <a:endParaRPr lang="vi-VN" b="1">
              <a:solidFill>
                <a:srgbClr val="000000"/>
              </a:solidFill>
              <a:latin typeface="Tahoma" pitchFamily="34" charset="0"/>
              <a:ea typeface="Tahoma" pitchFamily="34" charset="0"/>
              <a:cs typeface="Tahoma" pitchFamily="34" charset="0"/>
            </a:endParaRPr>
          </a:p>
        </p:txBody>
      </p:sp>
      <p:sp>
        <p:nvSpPr>
          <p:cNvPr id="43" name="Text Box 46"/>
          <p:cNvSpPr txBox="1">
            <a:spLocks noChangeArrowheads="1"/>
          </p:cNvSpPr>
          <p:nvPr/>
        </p:nvSpPr>
        <p:spPr bwMode="gray">
          <a:xfrm>
            <a:off x="2541394" y="2105511"/>
            <a:ext cx="429816" cy="584775"/>
          </a:xfrm>
          <a:prstGeom prst="rect">
            <a:avLst/>
          </a:prstGeom>
          <a:noFill/>
          <a:ln w="9525" algn="ctr">
            <a:noFill/>
            <a:miter lim="800000"/>
            <a:headEnd/>
            <a:tailEnd/>
          </a:ln>
        </p:spPr>
        <p:txBody>
          <a:bodyPr wrap="square">
            <a:spAutoFit/>
          </a:bodyPr>
          <a:lstStyle/>
          <a:p>
            <a:pPr algn="ctr" eaLnBrk="0" hangingPunct="0"/>
            <a:r>
              <a:rPr lang="en-US" sz="3200" b="1">
                <a:solidFill>
                  <a:srgbClr val="FFFFFF"/>
                </a:solidFill>
                <a:latin typeface="Tahoma" pitchFamily="34" charset="0"/>
                <a:cs typeface="Tahoma" pitchFamily="34" charset="0"/>
              </a:rPr>
              <a:t>A</a:t>
            </a:r>
          </a:p>
        </p:txBody>
      </p:sp>
      <p:sp>
        <p:nvSpPr>
          <p:cNvPr id="44" name="AutoShape 48"/>
          <p:cNvSpPr>
            <a:spLocks noChangeArrowheads="1"/>
          </p:cNvSpPr>
          <p:nvPr/>
        </p:nvSpPr>
        <p:spPr bwMode="gray">
          <a:xfrm>
            <a:off x="3137602" y="3017286"/>
            <a:ext cx="8514467" cy="82296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ctr" eaLnBrk="0" hangingPunct="0"/>
            <a:r>
              <a:rPr lang="en-US" sz="3200" b="1">
                <a:solidFill>
                  <a:srgbClr val="000000"/>
                </a:solidFill>
                <a:latin typeface="Calibri" panose="020F0502020204030204" pitchFamily="34" charset="0"/>
                <a:cs typeface="Tahoma" pitchFamily="34" charset="0"/>
              </a:rPr>
              <a:t>3</a:t>
            </a:r>
            <a:endParaRPr lang="en-US" sz="3200" b="1" dirty="0">
              <a:solidFill>
                <a:srgbClr val="FFFFFF"/>
              </a:solidFill>
              <a:latin typeface="Calibri" panose="020F0502020204030204" pitchFamily="34" charset="0"/>
              <a:cs typeface="Tahoma" pitchFamily="34" charset="0"/>
            </a:endParaRPr>
          </a:p>
        </p:txBody>
      </p:sp>
      <p:sp>
        <p:nvSpPr>
          <p:cNvPr id="45" name="AutoShape 49"/>
          <p:cNvSpPr>
            <a:spLocks noChangeArrowheads="1"/>
          </p:cNvSpPr>
          <p:nvPr/>
        </p:nvSpPr>
        <p:spPr bwMode="gray">
          <a:xfrm>
            <a:off x="2244635" y="2959057"/>
            <a:ext cx="961914" cy="99060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anchor="ctr"/>
          <a:lstStyle/>
          <a:p>
            <a:pPr fontAlgn="auto">
              <a:spcBef>
                <a:spcPts val="0"/>
              </a:spcBef>
              <a:spcAft>
                <a:spcPts val="0"/>
              </a:spcAft>
              <a:defRPr/>
            </a:pPr>
            <a:endParaRPr lang="vi-VN" b="1">
              <a:solidFill>
                <a:srgbClr val="000000"/>
              </a:solidFill>
              <a:latin typeface="Tahoma" pitchFamily="34" charset="0"/>
              <a:ea typeface="Tahoma" pitchFamily="34" charset="0"/>
              <a:cs typeface="Tahoma" pitchFamily="34" charset="0"/>
            </a:endParaRPr>
          </a:p>
        </p:txBody>
      </p:sp>
      <p:sp>
        <p:nvSpPr>
          <p:cNvPr id="46" name="Text Box 51"/>
          <p:cNvSpPr txBox="1">
            <a:spLocks noChangeArrowheads="1"/>
          </p:cNvSpPr>
          <p:nvPr/>
        </p:nvSpPr>
        <p:spPr bwMode="gray">
          <a:xfrm>
            <a:off x="2540677" y="3188715"/>
            <a:ext cx="431971" cy="585258"/>
          </a:xfrm>
          <a:prstGeom prst="rect">
            <a:avLst/>
          </a:prstGeom>
          <a:noFill/>
          <a:ln w="9525" algn="ctr">
            <a:noFill/>
            <a:miter lim="800000"/>
            <a:headEnd/>
            <a:tailEnd/>
          </a:ln>
        </p:spPr>
        <p:txBody>
          <a:bodyPr wrap="square">
            <a:spAutoFit/>
          </a:bodyPr>
          <a:lstStyle/>
          <a:p>
            <a:pPr algn="ctr" eaLnBrk="0" hangingPunct="0"/>
            <a:r>
              <a:rPr lang="en-US" sz="3200" b="1" dirty="0">
                <a:solidFill>
                  <a:srgbClr val="FFFFFF"/>
                </a:solidFill>
                <a:latin typeface="Tahoma" pitchFamily="34" charset="0"/>
                <a:cs typeface="Tahoma" pitchFamily="34" charset="0"/>
              </a:rPr>
              <a:t>B</a:t>
            </a:r>
          </a:p>
        </p:txBody>
      </p:sp>
      <p:sp>
        <p:nvSpPr>
          <p:cNvPr id="47" name="AutoShape 53"/>
          <p:cNvSpPr>
            <a:spLocks noChangeArrowheads="1"/>
          </p:cNvSpPr>
          <p:nvPr/>
        </p:nvSpPr>
        <p:spPr bwMode="gray">
          <a:xfrm>
            <a:off x="3143409" y="4034790"/>
            <a:ext cx="8509095" cy="82296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ctr" fontAlgn="auto">
              <a:spcBef>
                <a:spcPts val="0"/>
              </a:spcBef>
              <a:spcAft>
                <a:spcPts val="0"/>
              </a:spcAft>
              <a:defRPr/>
            </a:pPr>
            <a:r>
              <a:rPr lang="en-US" sz="3200" b="1">
                <a:solidFill>
                  <a:srgbClr val="000000"/>
                </a:solidFill>
                <a:latin typeface="Calibri" panose="020F0502020204030204" pitchFamily="34" charset="0"/>
                <a:ea typeface="Tahoma" pitchFamily="34" charset="0"/>
                <a:cs typeface="Tahoma" pitchFamily="34" charset="0"/>
              </a:rPr>
              <a:t>2</a:t>
            </a:r>
            <a:endParaRPr lang="vi-VN" sz="3200" b="1" dirty="0">
              <a:solidFill>
                <a:srgbClr val="000000"/>
              </a:solidFill>
              <a:latin typeface="Calibri" panose="020F0502020204030204" pitchFamily="34" charset="0"/>
              <a:ea typeface="Tahoma" pitchFamily="34" charset="0"/>
              <a:cs typeface="Tahoma" pitchFamily="34" charset="0"/>
            </a:endParaRPr>
          </a:p>
        </p:txBody>
      </p:sp>
      <p:sp>
        <p:nvSpPr>
          <p:cNvPr id="48" name="AutoShape 54"/>
          <p:cNvSpPr>
            <a:spLocks noChangeArrowheads="1"/>
          </p:cNvSpPr>
          <p:nvPr/>
        </p:nvSpPr>
        <p:spPr bwMode="gray">
          <a:xfrm>
            <a:off x="2244634" y="3949657"/>
            <a:ext cx="986929" cy="99060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anchor="ctr"/>
          <a:lstStyle/>
          <a:p>
            <a:pPr fontAlgn="auto">
              <a:spcBef>
                <a:spcPts val="0"/>
              </a:spcBef>
              <a:spcAft>
                <a:spcPts val="0"/>
              </a:spcAft>
              <a:defRPr/>
            </a:pPr>
            <a:endParaRPr lang="vi-VN" b="1">
              <a:solidFill>
                <a:srgbClr val="000000"/>
              </a:solidFill>
              <a:latin typeface="Tahoma" pitchFamily="34" charset="0"/>
              <a:ea typeface="Tahoma" pitchFamily="34" charset="0"/>
              <a:cs typeface="Tahoma" pitchFamily="34" charset="0"/>
            </a:endParaRPr>
          </a:p>
        </p:txBody>
      </p:sp>
      <p:sp>
        <p:nvSpPr>
          <p:cNvPr id="49" name="Text Box 56"/>
          <p:cNvSpPr txBox="1">
            <a:spLocks noChangeArrowheads="1"/>
          </p:cNvSpPr>
          <p:nvPr/>
        </p:nvSpPr>
        <p:spPr bwMode="gray">
          <a:xfrm>
            <a:off x="2513006" y="4125341"/>
            <a:ext cx="425172" cy="584729"/>
          </a:xfrm>
          <a:prstGeom prst="rect">
            <a:avLst/>
          </a:prstGeom>
          <a:noFill/>
          <a:ln w="9525" algn="ctr">
            <a:noFill/>
            <a:miter lim="800000"/>
            <a:headEnd/>
            <a:tailEnd/>
          </a:ln>
        </p:spPr>
        <p:txBody>
          <a:bodyPr wrap="square">
            <a:spAutoFit/>
          </a:bodyPr>
          <a:lstStyle/>
          <a:p>
            <a:pPr algn="ctr" eaLnBrk="0" hangingPunct="0"/>
            <a:r>
              <a:rPr lang="en-US" sz="3200" b="1" dirty="0">
                <a:solidFill>
                  <a:srgbClr val="FFFFFF"/>
                </a:solidFill>
                <a:latin typeface="Tahoma" pitchFamily="34" charset="0"/>
                <a:cs typeface="Tahoma" pitchFamily="34" charset="0"/>
              </a:rPr>
              <a:t>C</a:t>
            </a:r>
          </a:p>
        </p:txBody>
      </p:sp>
      <p:sp>
        <p:nvSpPr>
          <p:cNvPr id="50" name="AutoShape 58"/>
          <p:cNvSpPr>
            <a:spLocks noChangeArrowheads="1"/>
          </p:cNvSpPr>
          <p:nvPr/>
        </p:nvSpPr>
        <p:spPr bwMode="gray">
          <a:xfrm>
            <a:off x="3138774" y="5074686"/>
            <a:ext cx="8513383" cy="82296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ctr" fontAlgn="auto">
              <a:spcBef>
                <a:spcPts val="0"/>
              </a:spcBef>
              <a:spcAft>
                <a:spcPts val="0"/>
              </a:spcAft>
              <a:defRPr/>
            </a:pPr>
            <a:r>
              <a:rPr lang="en-US" sz="3200" b="1" dirty="0">
                <a:solidFill>
                  <a:srgbClr val="000000"/>
                </a:solidFill>
                <a:latin typeface="Calibri" panose="020F0502020204030204" pitchFamily="34" charset="0"/>
                <a:ea typeface="Tahoma" pitchFamily="34" charset="0"/>
                <a:cs typeface="Tahoma" pitchFamily="34" charset="0"/>
              </a:rPr>
              <a:t>4</a:t>
            </a:r>
            <a:endParaRPr lang="vi-VN" sz="3200" b="1" dirty="0">
              <a:solidFill>
                <a:srgbClr val="000000"/>
              </a:solidFill>
              <a:latin typeface="Calibri" panose="020F0502020204030204" pitchFamily="34" charset="0"/>
              <a:ea typeface="Tahoma" pitchFamily="34" charset="0"/>
              <a:cs typeface="Tahoma" pitchFamily="34" charset="0"/>
            </a:endParaRPr>
          </a:p>
        </p:txBody>
      </p:sp>
      <p:sp>
        <p:nvSpPr>
          <p:cNvPr id="51" name="AutoShape 59"/>
          <p:cNvSpPr>
            <a:spLocks noChangeArrowheads="1"/>
          </p:cNvSpPr>
          <p:nvPr/>
        </p:nvSpPr>
        <p:spPr bwMode="gray">
          <a:xfrm>
            <a:off x="2244634" y="5016457"/>
            <a:ext cx="986929" cy="99060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anchor="ctr"/>
          <a:lstStyle/>
          <a:p>
            <a:pPr fontAlgn="auto">
              <a:spcBef>
                <a:spcPts val="0"/>
              </a:spcBef>
              <a:spcAft>
                <a:spcPts val="0"/>
              </a:spcAft>
              <a:defRPr/>
            </a:pPr>
            <a:endParaRPr lang="vi-VN" b="1">
              <a:solidFill>
                <a:srgbClr val="000000"/>
              </a:solidFill>
              <a:latin typeface="Tahoma" pitchFamily="34" charset="0"/>
              <a:ea typeface="Tahoma" pitchFamily="34" charset="0"/>
              <a:cs typeface="Tahoma" pitchFamily="34" charset="0"/>
            </a:endParaRPr>
          </a:p>
        </p:txBody>
      </p:sp>
      <p:sp>
        <p:nvSpPr>
          <p:cNvPr id="52" name="Text Box 61"/>
          <p:cNvSpPr txBox="1">
            <a:spLocks noChangeArrowheads="1"/>
          </p:cNvSpPr>
          <p:nvPr/>
        </p:nvSpPr>
        <p:spPr bwMode="gray">
          <a:xfrm>
            <a:off x="2448408" y="5219247"/>
            <a:ext cx="579380" cy="585019"/>
          </a:xfrm>
          <a:prstGeom prst="rect">
            <a:avLst/>
          </a:prstGeom>
          <a:noFill/>
          <a:ln w="9525" algn="ctr">
            <a:noFill/>
            <a:miter lim="800000"/>
            <a:headEnd/>
            <a:tailEnd/>
          </a:ln>
        </p:spPr>
        <p:txBody>
          <a:bodyPr wrap="square">
            <a:spAutoFit/>
          </a:bodyPr>
          <a:lstStyle/>
          <a:p>
            <a:pPr algn="ctr" eaLnBrk="0" hangingPunct="0"/>
            <a:r>
              <a:rPr lang="en-US" sz="3200" b="1" dirty="0">
                <a:solidFill>
                  <a:srgbClr val="FFFFFF"/>
                </a:solidFill>
                <a:latin typeface="Tahoma" pitchFamily="34" charset="0"/>
                <a:cs typeface="Tahoma" pitchFamily="34" charset="0"/>
              </a:rPr>
              <a:t>D</a:t>
            </a:r>
          </a:p>
        </p:txBody>
      </p:sp>
      <p:grpSp>
        <p:nvGrpSpPr>
          <p:cNvPr id="4" name="Group 3"/>
          <p:cNvGrpSpPr/>
          <p:nvPr/>
        </p:nvGrpSpPr>
        <p:grpSpPr>
          <a:xfrm>
            <a:off x="2393769" y="-55716"/>
            <a:ext cx="8082641" cy="1436068"/>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solidFill>
                  <a:latin typeface="Calibri" panose="020F0502020204030204" pitchFamily="34" charset="0"/>
                </a:rPr>
                <a:t>Quá trình truyền thông tin giữa các tế bào diễn ra gồm bao nhiêu bước? </a:t>
              </a:r>
            </a:p>
          </p:txBody>
        </p:sp>
        <p:sp>
          <p:nvSpPr>
            <p:cNvPr id="17" name="Rectangle 16"/>
            <p:cNvSpPr/>
            <p:nvPr/>
          </p:nvSpPr>
          <p:spPr>
            <a:xfrm>
              <a:off x="3100569" y="-55716"/>
              <a:ext cx="1125629" cy="584775"/>
            </a:xfrm>
            <a:prstGeom prst="rect">
              <a:avLst/>
            </a:prstGeom>
            <a:noFill/>
            <a:ln w="28575">
              <a:noFill/>
            </a:ln>
          </p:spPr>
          <p:txBody>
            <a:bodyPr wrap="none" lIns="91440" tIns="45720" rIns="91440" bIns="45720">
              <a:spAutoFit/>
            </a:bodyPr>
            <a:lstStyle/>
            <a:p>
              <a:pPr algn="ctr"/>
              <a:r>
                <a:rPr lang="en-US" sz="32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3200" b="1" dirty="0">
                  <a:ln w="10160">
                    <a:solidFill>
                      <a:schemeClr val="bg1"/>
                    </a:solidFill>
                    <a:prstDash val="solid"/>
                  </a:ln>
                  <a:solidFill>
                    <a:schemeClr val="bg1"/>
                  </a:solidFill>
                  <a:effectLst>
                    <a:outerShdw blurRad="38100" dist="22860" dir="5400000" algn="tl" rotWithShape="0">
                      <a:srgbClr val="000000">
                        <a:alpha val="30000"/>
                      </a:srgbClr>
                    </a:outerShdw>
                  </a:effectLst>
                </a:rPr>
                <a:t> 2</a:t>
              </a:r>
              <a:endParaRPr lang="en-US" sz="32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grpSp>
      <p:sp>
        <p:nvSpPr>
          <p:cNvPr id="21" name="Rectangle 20"/>
          <p:cNvSpPr/>
          <p:nvPr/>
        </p:nvSpPr>
        <p:spPr>
          <a:xfrm>
            <a:off x="10647094" y="-9297"/>
            <a:ext cx="1380506" cy="461665"/>
          </a:xfrm>
          <a:prstGeom prst="rect">
            <a:avLst/>
          </a:prstGeom>
          <a:noFill/>
        </p:spPr>
        <p:txBody>
          <a:bodyPr wrap="none" lIns="91440" tIns="45720" rIns="91440" bIns="45720">
            <a:spAutoFit/>
          </a:bodyPr>
          <a:lstStyle/>
          <a:p>
            <a:pPr algn="ctr"/>
            <a:r>
              <a:rPr lang="en-US" sz="24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2400" b="1" dirty="0">
                <a:ln w="10160">
                  <a:noFill/>
                  <a:prstDash val="solid"/>
                </a:ln>
                <a:solidFill>
                  <a:srgbClr val="0000FF"/>
                </a:solidFill>
                <a:effectLst>
                  <a:outerShdw blurRad="38100" dist="22860" dir="5400000" algn="tl" rotWithShape="0">
                    <a:srgbClr val="000000">
                      <a:alpha val="30000"/>
                    </a:srgbClr>
                  </a:outerShdw>
                </a:effectLst>
              </a:rPr>
              <a:t> </a:t>
            </a:r>
            <a:r>
              <a:rPr lang="en-US" sz="24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2400" b="1" cap="none" spc="0"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10863958" y="465952"/>
            <a:ext cx="1097280" cy="109728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5" name="Flowchart: Connector 34"/>
          <p:cNvSpPr/>
          <p:nvPr/>
        </p:nvSpPr>
        <p:spPr>
          <a:xfrm>
            <a:off x="10863957" y="465952"/>
            <a:ext cx="1097280" cy="109728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7903" y="532331"/>
            <a:ext cx="892603" cy="884891"/>
          </a:xfrm>
          <a:prstGeom prst="rect">
            <a:avLst/>
          </a:prstGeom>
        </p:spPr>
      </p:pic>
      <p:sp>
        <p:nvSpPr>
          <p:cNvPr id="38" name="Rectangle 37"/>
          <p:cNvSpPr/>
          <p:nvPr/>
        </p:nvSpPr>
        <p:spPr>
          <a:xfrm>
            <a:off x="10940802" y="1204376"/>
            <a:ext cx="966803" cy="400110"/>
          </a:xfrm>
          <a:prstGeom prst="rect">
            <a:avLst/>
          </a:prstGeom>
          <a:noFill/>
        </p:spPr>
        <p:txBody>
          <a:bodyPr wrap="none" lIns="91440" tIns="45720" rIns="91440" bIns="45720">
            <a:spAutoFit/>
          </a:bodyPr>
          <a:lstStyle/>
          <a:p>
            <a:pPr algn="ctr"/>
            <a:r>
              <a:rPr lang="en-US" sz="20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2000" b="1" dirty="0">
                <a:ln w="10160">
                  <a:noFill/>
                  <a:prstDash val="solid"/>
                </a:ln>
                <a:solidFill>
                  <a:srgbClr val="FF0000"/>
                </a:solidFill>
                <a:effectLst>
                  <a:outerShdw blurRad="38100" dist="22860" dir="5400000" algn="tl" rotWithShape="0">
                    <a:srgbClr val="000000">
                      <a:alpha val="30000"/>
                    </a:srgbClr>
                  </a:outerShdw>
                </a:effectLst>
              </a:rPr>
              <a:t> </a:t>
            </a:r>
            <a:r>
              <a:rPr lang="en-US" sz="20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2000" b="1" cap="none" spc="0"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7" name="TextBox 26">
            <a:extLst>
              <a:ext uri="{FF2B5EF4-FFF2-40B4-BE49-F238E27FC236}">
                <a16:creationId xmlns:a16="http://schemas.microsoft.com/office/drawing/2014/main" id="{2993294F-8478-4196-F956-7F98757BA842}"/>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latin typeface="Arial" panose="020B0604020202020204" pitchFamily="34" charset="0"/>
                <a:cs typeface="Arial" panose="020B0604020202020204" pitchFamily="34" charset="0"/>
              </a:rPr>
              <a:t>BÀI 17. </a:t>
            </a:r>
          </a:p>
          <a:p>
            <a:pPr algn="ctr"/>
            <a:r>
              <a:rPr lang="en-US" sz="1600" b="1" dirty="0">
                <a:solidFill>
                  <a:srgbClr val="C00000"/>
                </a:solidFill>
                <a:latin typeface="Arial" panose="020B0604020202020204" pitchFamily="34" charset="0"/>
                <a:cs typeface="Arial" panose="020B0604020202020204" pitchFamily="34" charset="0"/>
              </a:rPr>
              <a:t>THÔNG TIN GIỮA CÁC TẾ BÀO</a:t>
            </a:r>
          </a:p>
        </p:txBody>
      </p:sp>
    </p:spTree>
    <p:extLst>
      <p:ext uri="{BB962C8B-B14F-4D97-AF65-F5344CB8AC3E}">
        <p14:creationId xmlns:p14="http://schemas.microsoft.com/office/powerpoint/2010/main" val="378142898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1000"/>
                                        <p:tgtEl>
                                          <p:spTgt spid="45"/>
                                        </p:tgtEl>
                                      </p:cBhvr>
                                    </p:animEffect>
                                    <p:anim calcmode="lin" valueType="num">
                                      <p:cBhvr>
                                        <p:cTn id="35" dur="1000" fill="hold"/>
                                        <p:tgtEl>
                                          <p:spTgt spid="45"/>
                                        </p:tgtEl>
                                        <p:attrNameLst>
                                          <p:attrName>ppt_x</p:attrName>
                                        </p:attrNameLst>
                                      </p:cBhvr>
                                      <p:tavLst>
                                        <p:tav tm="0">
                                          <p:val>
                                            <p:strVal val="#ppt_x"/>
                                          </p:val>
                                        </p:tav>
                                        <p:tav tm="100000">
                                          <p:val>
                                            <p:strVal val="#ppt_x"/>
                                          </p:val>
                                        </p:tav>
                                      </p:tavLst>
                                    </p:anim>
                                    <p:anim calcmode="lin" valueType="num">
                                      <p:cBhvr>
                                        <p:cTn id="36" dur="1000" fill="hold"/>
                                        <p:tgtEl>
                                          <p:spTgt spid="4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000"/>
                                        <p:tgtEl>
                                          <p:spTgt spid="47"/>
                                        </p:tgtEl>
                                      </p:cBhvr>
                                    </p:animEffect>
                                    <p:anim calcmode="lin" valueType="num">
                                      <p:cBhvr>
                                        <p:cTn id="45" dur="1000" fill="hold"/>
                                        <p:tgtEl>
                                          <p:spTgt spid="47"/>
                                        </p:tgtEl>
                                        <p:attrNameLst>
                                          <p:attrName>ppt_x</p:attrName>
                                        </p:attrNameLst>
                                      </p:cBhvr>
                                      <p:tavLst>
                                        <p:tav tm="0">
                                          <p:val>
                                            <p:strVal val="#ppt_x"/>
                                          </p:val>
                                        </p:tav>
                                        <p:tav tm="100000">
                                          <p:val>
                                            <p:strVal val="#ppt_x"/>
                                          </p:val>
                                        </p:tav>
                                      </p:tavLst>
                                    </p:anim>
                                    <p:anim calcmode="lin" valueType="num">
                                      <p:cBhvr>
                                        <p:cTn id="46" dur="1000" fill="hold"/>
                                        <p:tgtEl>
                                          <p:spTgt spid="4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1000"/>
                                        <p:tgtEl>
                                          <p:spTgt spid="48"/>
                                        </p:tgtEl>
                                      </p:cBhvr>
                                    </p:animEffect>
                                    <p:anim calcmode="lin" valueType="num">
                                      <p:cBhvr>
                                        <p:cTn id="50" dur="1000" fill="hold"/>
                                        <p:tgtEl>
                                          <p:spTgt spid="48"/>
                                        </p:tgtEl>
                                        <p:attrNameLst>
                                          <p:attrName>ppt_x</p:attrName>
                                        </p:attrNameLst>
                                      </p:cBhvr>
                                      <p:tavLst>
                                        <p:tav tm="0">
                                          <p:val>
                                            <p:strVal val="#ppt_x"/>
                                          </p:val>
                                        </p:tav>
                                        <p:tav tm="100000">
                                          <p:val>
                                            <p:strVal val="#ppt_x"/>
                                          </p:val>
                                        </p:tav>
                                      </p:tavLst>
                                    </p:anim>
                                    <p:anim calcmode="lin" valueType="num">
                                      <p:cBhvr>
                                        <p:cTn id="51" dur="1000" fill="hold"/>
                                        <p:tgtEl>
                                          <p:spTgt spid="4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1000"/>
                                        <p:tgtEl>
                                          <p:spTgt spid="50"/>
                                        </p:tgtEl>
                                      </p:cBhvr>
                                    </p:animEffect>
                                    <p:anim calcmode="lin" valueType="num">
                                      <p:cBhvr>
                                        <p:cTn id="60" dur="1000" fill="hold"/>
                                        <p:tgtEl>
                                          <p:spTgt spid="50"/>
                                        </p:tgtEl>
                                        <p:attrNameLst>
                                          <p:attrName>ppt_x</p:attrName>
                                        </p:attrNameLst>
                                      </p:cBhvr>
                                      <p:tavLst>
                                        <p:tav tm="0">
                                          <p:val>
                                            <p:strVal val="#ppt_x"/>
                                          </p:val>
                                        </p:tav>
                                        <p:tav tm="100000">
                                          <p:val>
                                            <p:strVal val="#ppt_x"/>
                                          </p:val>
                                        </p:tav>
                                      </p:tavLst>
                                    </p:anim>
                                    <p:anim calcmode="lin" valueType="num">
                                      <p:cBhvr>
                                        <p:cTn id="61" dur="1000" fill="hold"/>
                                        <p:tgtEl>
                                          <p:spTgt spid="5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1000"/>
                                        <p:tgtEl>
                                          <p:spTgt spid="52"/>
                                        </p:tgtEl>
                                      </p:cBhvr>
                                    </p:animEffect>
                                    <p:anim calcmode="lin" valueType="num">
                                      <p:cBhvr>
                                        <p:cTn id="65" dur="1000" fill="hold"/>
                                        <p:tgtEl>
                                          <p:spTgt spid="52"/>
                                        </p:tgtEl>
                                        <p:attrNameLst>
                                          <p:attrName>ppt_x</p:attrName>
                                        </p:attrNameLst>
                                      </p:cBhvr>
                                      <p:tavLst>
                                        <p:tav tm="0">
                                          <p:val>
                                            <p:strVal val="#ppt_x"/>
                                          </p:val>
                                        </p:tav>
                                        <p:tav tm="100000">
                                          <p:val>
                                            <p:strVal val="#ppt_x"/>
                                          </p:val>
                                        </p:tav>
                                      </p:tavLst>
                                    </p:anim>
                                    <p:anim calcmode="lin" valueType="num">
                                      <p:cBhvr>
                                        <p:cTn id="66" dur="1000" fill="hold"/>
                                        <p:tgtEl>
                                          <p:spTgt spid="5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fade">
                                      <p:cBhvr>
                                        <p:cTn id="69" dur="1000"/>
                                        <p:tgtEl>
                                          <p:spTgt spid="51"/>
                                        </p:tgtEl>
                                      </p:cBhvr>
                                    </p:animEffect>
                                    <p:anim calcmode="lin" valueType="num">
                                      <p:cBhvr>
                                        <p:cTn id="70" dur="1000" fill="hold"/>
                                        <p:tgtEl>
                                          <p:spTgt spid="51"/>
                                        </p:tgtEl>
                                        <p:attrNameLst>
                                          <p:attrName>ppt_x</p:attrName>
                                        </p:attrNameLst>
                                      </p:cBhvr>
                                      <p:tavLst>
                                        <p:tav tm="0">
                                          <p:val>
                                            <p:strVal val="#ppt_x"/>
                                          </p:val>
                                        </p:tav>
                                        <p:tav tm="100000">
                                          <p:val>
                                            <p:strVal val="#ppt_x"/>
                                          </p:val>
                                        </p:tav>
                                      </p:tavLst>
                                    </p:anim>
                                    <p:anim calcmode="lin" valueType="num">
                                      <p:cBhvr>
                                        <p:cTn id="7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heel(1)">
                                      <p:cBhvr>
                                        <p:cTn id="76" dur="10000"/>
                                        <p:tgtEl>
                                          <p:spTgt spid="35"/>
                                        </p:tgtEl>
                                      </p:cBhvr>
                                    </p:animEffect>
                                  </p:childTnLst>
                                </p:cTn>
                              </p:par>
                            </p:childTnLst>
                          </p:cTn>
                        </p:par>
                        <p:par>
                          <p:cTn id="77" fill="hold">
                            <p:stCondLst>
                              <p:cond delay="10000"/>
                            </p:stCondLst>
                            <p:childTnLst>
                              <p:par>
                                <p:cTn id="78" presetID="1"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 name="explode.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mph" presetSubtype="2" fill="hold" nodeType="clickEffect">
                                  <p:stCondLst>
                                    <p:cond delay="0"/>
                                  </p:stCondLst>
                                  <p:childTnLst>
                                    <p:animClr clrSpc="rgb" dir="cw">
                                      <p:cBhvr>
                                        <p:cTn id="83" dur="1000" fill="hold"/>
                                        <p:tgtEl>
                                          <p:spTgt spid="44"/>
                                        </p:tgtEl>
                                        <p:attrNameLst>
                                          <p:attrName>fillcolor</p:attrName>
                                        </p:attrNameLst>
                                      </p:cBhvr>
                                      <p:to>
                                        <a:srgbClr val="FF0000"/>
                                      </p:to>
                                    </p:animClr>
                                    <p:set>
                                      <p:cBhvr>
                                        <p:cTn id="84" dur="1000" fill="hold"/>
                                        <p:tgtEl>
                                          <p:spTgt spid="44"/>
                                        </p:tgtEl>
                                        <p:attrNameLst>
                                          <p:attrName>fill.type</p:attrName>
                                        </p:attrNameLst>
                                      </p:cBhvr>
                                      <p:to>
                                        <p:strVal val="solid"/>
                                      </p:to>
                                    </p:set>
                                    <p:set>
                                      <p:cBhvr>
                                        <p:cTn id="85" dur="1000" fill="hold"/>
                                        <p:tgtEl>
                                          <p:spTgt spid="44"/>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himes.wav"/>
                                        </p:tgtEl>
                                      </p:cMediaNode>
                                    </p:audio>
                                  </p:subTnLst>
                                </p:cTn>
                              </p:par>
                              <p:par>
                                <p:cTn id="86" presetID="3" presetClass="emph" presetSubtype="2" fill="hold" grpId="1" nodeType="withEffect">
                                  <p:stCondLst>
                                    <p:cond delay="0"/>
                                  </p:stCondLst>
                                  <p:childTnLst>
                                    <p:animClr clrSpc="rgb" dir="cw">
                                      <p:cBhvr override="childStyle">
                                        <p:cTn id="87" dur="1000" fill="hold"/>
                                        <p:tgtEl>
                                          <p:spTgt spid="44"/>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p:bldP spid="44" grpId="0" animBg="1"/>
      <p:bldP spid="44" grpId="1" animBg="1"/>
      <p:bldP spid="45" grpId="0" animBg="1"/>
      <p:bldP spid="46" grpId="0"/>
      <p:bldP spid="47" grpId="0" animBg="1"/>
      <p:bldP spid="48" grpId="0" animBg="1"/>
      <p:bldP spid="49" grpId="0"/>
      <p:bldP spid="50" grpId="0" animBg="1"/>
      <p:bldP spid="51" grpId="0" animBg="1"/>
      <p:bldP spid="52" grpId="0"/>
      <p:bldP spid="35" grpId="0" animBg="1"/>
      <p:bldP spid="3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358857"/>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err="1">
                <a:solidFill>
                  <a:srgbClr val="FF0000"/>
                </a:solidFill>
                <a:cs typeface="Myriad Arabic" panose="01010101010101010101" pitchFamily="50" charset="-78"/>
              </a:rPr>
              <a:t>động</a:t>
            </a:r>
            <a:r>
              <a:rPr lang="en-US" sz="2000" b="1">
                <a:solidFill>
                  <a:srgbClr val="FF0000"/>
                </a:solidFill>
                <a:cs typeface="Myriad Arabic" panose="01010101010101010101" pitchFamily="50" charset="-78"/>
              </a:rPr>
              <a:t> 3.1. </a:t>
            </a:r>
            <a:endParaRPr lang="en-US" sz="2000" b="1" dirty="0">
              <a:solidFill>
                <a:srgbClr val="FF0000"/>
              </a:solidFill>
              <a:cs typeface="Myriad Arabic" panose="01010101010101010101" pitchFamily="50" charset="-78"/>
            </a:endParaRP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sp>
        <p:nvSpPr>
          <p:cNvPr id="41" name="AutoShape 43"/>
          <p:cNvSpPr>
            <a:spLocks noChangeArrowheads="1"/>
          </p:cNvSpPr>
          <p:nvPr/>
        </p:nvSpPr>
        <p:spPr bwMode="gray">
          <a:xfrm>
            <a:off x="3137602" y="1975504"/>
            <a:ext cx="8514467" cy="82296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eaLnBrk="0" hangingPunct="0"/>
            <a:r>
              <a:rPr lang="vi-VN" sz="2800" b="1" dirty="0">
                <a:solidFill>
                  <a:srgbClr val="000000"/>
                </a:solidFill>
                <a:latin typeface="Calibri" panose="020F0502020204030204" pitchFamily="34" charset="0"/>
                <a:cs typeface="Tahoma" pitchFamily="34" charset="0"/>
              </a:rPr>
              <a:t>Giúp các tế bào thực hiện quá trình trao đổi chất.</a:t>
            </a:r>
          </a:p>
        </p:txBody>
      </p:sp>
      <p:sp>
        <p:nvSpPr>
          <p:cNvPr id="42" name="AutoShape 44"/>
          <p:cNvSpPr>
            <a:spLocks noChangeArrowheads="1"/>
          </p:cNvSpPr>
          <p:nvPr/>
        </p:nvSpPr>
        <p:spPr bwMode="gray">
          <a:xfrm>
            <a:off x="2244635" y="1892257"/>
            <a:ext cx="972148" cy="99060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anchor="ctr"/>
          <a:lstStyle/>
          <a:p>
            <a:pPr fontAlgn="auto">
              <a:spcBef>
                <a:spcPts val="0"/>
              </a:spcBef>
              <a:spcAft>
                <a:spcPts val="0"/>
              </a:spcAft>
              <a:defRPr/>
            </a:pPr>
            <a:endParaRPr lang="vi-VN" b="1">
              <a:solidFill>
                <a:srgbClr val="000000"/>
              </a:solidFill>
              <a:latin typeface="Tahoma" pitchFamily="34" charset="0"/>
              <a:ea typeface="Tahoma" pitchFamily="34" charset="0"/>
              <a:cs typeface="Tahoma" pitchFamily="34" charset="0"/>
            </a:endParaRPr>
          </a:p>
        </p:txBody>
      </p:sp>
      <p:sp>
        <p:nvSpPr>
          <p:cNvPr id="43" name="Text Box 46"/>
          <p:cNvSpPr txBox="1">
            <a:spLocks noChangeArrowheads="1"/>
          </p:cNvSpPr>
          <p:nvPr/>
        </p:nvSpPr>
        <p:spPr bwMode="gray">
          <a:xfrm>
            <a:off x="2541394" y="2105511"/>
            <a:ext cx="429816" cy="584775"/>
          </a:xfrm>
          <a:prstGeom prst="rect">
            <a:avLst/>
          </a:prstGeom>
          <a:noFill/>
          <a:ln w="9525" algn="ctr">
            <a:noFill/>
            <a:miter lim="800000"/>
            <a:headEnd/>
            <a:tailEnd/>
          </a:ln>
        </p:spPr>
        <p:txBody>
          <a:bodyPr wrap="square">
            <a:spAutoFit/>
          </a:bodyPr>
          <a:lstStyle/>
          <a:p>
            <a:pPr algn="ctr" eaLnBrk="0" hangingPunct="0"/>
            <a:r>
              <a:rPr lang="en-US" sz="3200" b="1">
                <a:solidFill>
                  <a:srgbClr val="FFFFFF"/>
                </a:solidFill>
                <a:latin typeface="Tahoma" pitchFamily="34" charset="0"/>
                <a:cs typeface="Tahoma" pitchFamily="34" charset="0"/>
              </a:rPr>
              <a:t>A</a:t>
            </a:r>
          </a:p>
        </p:txBody>
      </p:sp>
      <p:sp>
        <p:nvSpPr>
          <p:cNvPr id="44" name="AutoShape 48"/>
          <p:cNvSpPr>
            <a:spLocks noChangeArrowheads="1"/>
          </p:cNvSpPr>
          <p:nvPr/>
        </p:nvSpPr>
        <p:spPr bwMode="gray">
          <a:xfrm>
            <a:off x="3137602" y="3017286"/>
            <a:ext cx="8514467" cy="82296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eaLnBrk="0" hangingPunct="0"/>
            <a:r>
              <a:rPr lang="vi-VN" sz="2800" b="1">
                <a:solidFill>
                  <a:srgbClr val="000000"/>
                </a:solidFill>
                <a:latin typeface="Calibri" panose="020F0502020204030204" pitchFamily="34" charset="0"/>
                <a:cs typeface="Tahoma" pitchFamily="34" charset="0"/>
              </a:rPr>
              <a:t>Giúp điều hoà các hoạt động sống trong cơ thể.</a:t>
            </a:r>
            <a:endParaRPr lang="en-US" sz="2800" b="1" dirty="0">
              <a:solidFill>
                <a:srgbClr val="FFFFFF"/>
              </a:solidFill>
              <a:latin typeface="Calibri" panose="020F0502020204030204" pitchFamily="34" charset="0"/>
              <a:cs typeface="Tahoma" pitchFamily="34" charset="0"/>
            </a:endParaRPr>
          </a:p>
        </p:txBody>
      </p:sp>
      <p:sp>
        <p:nvSpPr>
          <p:cNvPr id="45" name="AutoShape 49"/>
          <p:cNvSpPr>
            <a:spLocks noChangeArrowheads="1"/>
          </p:cNvSpPr>
          <p:nvPr/>
        </p:nvSpPr>
        <p:spPr bwMode="gray">
          <a:xfrm>
            <a:off x="2244635" y="2959057"/>
            <a:ext cx="961914" cy="99060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anchor="ctr"/>
          <a:lstStyle/>
          <a:p>
            <a:pPr fontAlgn="auto">
              <a:spcBef>
                <a:spcPts val="0"/>
              </a:spcBef>
              <a:spcAft>
                <a:spcPts val="0"/>
              </a:spcAft>
              <a:defRPr/>
            </a:pPr>
            <a:endParaRPr lang="vi-VN" b="1">
              <a:solidFill>
                <a:srgbClr val="000000"/>
              </a:solidFill>
              <a:latin typeface="Tahoma" pitchFamily="34" charset="0"/>
              <a:ea typeface="Tahoma" pitchFamily="34" charset="0"/>
              <a:cs typeface="Tahoma" pitchFamily="34" charset="0"/>
            </a:endParaRPr>
          </a:p>
        </p:txBody>
      </p:sp>
      <p:sp>
        <p:nvSpPr>
          <p:cNvPr id="46" name="Text Box 51"/>
          <p:cNvSpPr txBox="1">
            <a:spLocks noChangeArrowheads="1"/>
          </p:cNvSpPr>
          <p:nvPr/>
        </p:nvSpPr>
        <p:spPr bwMode="gray">
          <a:xfrm>
            <a:off x="2540677" y="3188715"/>
            <a:ext cx="431971" cy="585258"/>
          </a:xfrm>
          <a:prstGeom prst="rect">
            <a:avLst/>
          </a:prstGeom>
          <a:noFill/>
          <a:ln w="9525" algn="ctr">
            <a:noFill/>
            <a:miter lim="800000"/>
            <a:headEnd/>
            <a:tailEnd/>
          </a:ln>
        </p:spPr>
        <p:txBody>
          <a:bodyPr wrap="square">
            <a:spAutoFit/>
          </a:bodyPr>
          <a:lstStyle/>
          <a:p>
            <a:pPr algn="ctr" eaLnBrk="0" hangingPunct="0"/>
            <a:r>
              <a:rPr lang="en-US" sz="3200" b="1" dirty="0">
                <a:solidFill>
                  <a:srgbClr val="FFFFFF"/>
                </a:solidFill>
                <a:latin typeface="Tahoma" pitchFamily="34" charset="0"/>
                <a:cs typeface="Tahoma" pitchFamily="34" charset="0"/>
              </a:rPr>
              <a:t>B</a:t>
            </a:r>
          </a:p>
        </p:txBody>
      </p:sp>
      <p:sp>
        <p:nvSpPr>
          <p:cNvPr id="47" name="AutoShape 53"/>
          <p:cNvSpPr>
            <a:spLocks noChangeArrowheads="1"/>
          </p:cNvSpPr>
          <p:nvPr/>
        </p:nvSpPr>
        <p:spPr bwMode="gray">
          <a:xfrm>
            <a:off x="3143409" y="4034790"/>
            <a:ext cx="8509095" cy="82296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fontAlgn="auto">
              <a:spcBef>
                <a:spcPts val="0"/>
              </a:spcBef>
              <a:spcAft>
                <a:spcPts val="0"/>
              </a:spcAft>
              <a:defRPr/>
            </a:pPr>
            <a:r>
              <a:rPr lang="vi-VN" sz="2800" b="1" dirty="0">
                <a:solidFill>
                  <a:srgbClr val="000000"/>
                </a:solidFill>
                <a:latin typeface="Calibri" panose="020F0502020204030204" pitchFamily="34" charset="0"/>
                <a:ea typeface="Tahoma" pitchFamily="34" charset="0"/>
                <a:cs typeface="Tahoma" pitchFamily="34" charset="0"/>
              </a:rPr>
              <a:t>Giúp các tế bào phối hợp với nhau để </a:t>
            </a:r>
            <a:r>
              <a:rPr lang="vi-VN" sz="2800" b="1">
                <a:solidFill>
                  <a:srgbClr val="000000"/>
                </a:solidFill>
                <a:latin typeface="Calibri" panose="020F0502020204030204" pitchFamily="34" charset="0"/>
                <a:ea typeface="Tahoma" pitchFamily="34" charset="0"/>
                <a:cs typeface="Tahoma" pitchFamily="34" charset="0"/>
              </a:rPr>
              <a:t>thực hiện</a:t>
            </a:r>
            <a:endParaRPr lang="en-US" sz="2800" b="1">
              <a:solidFill>
                <a:srgbClr val="000000"/>
              </a:solidFill>
              <a:latin typeface="Calibri" panose="020F0502020204030204" pitchFamily="34" charset="0"/>
              <a:ea typeface="Tahoma" pitchFamily="34" charset="0"/>
              <a:cs typeface="Tahoma" pitchFamily="34" charset="0"/>
            </a:endParaRPr>
          </a:p>
          <a:p>
            <a:pPr algn="just" fontAlgn="auto">
              <a:spcBef>
                <a:spcPts val="0"/>
              </a:spcBef>
              <a:spcAft>
                <a:spcPts val="0"/>
              </a:spcAft>
              <a:defRPr/>
            </a:pPr>
            <a:r>
              <a:rPr lang="vi-VN" sz="2800" b="1">
                <a:solidFill>
                  <a:srgbClr val="000000"/>
                </a:solidFill>
                <a:latin typeface="Calibri" panose="020F0502020204030204" pitchFamily="34" charset="0"/>
                <a:ea typeface="Tahoma" pitchFamily="34" charset="0"/>
                <a:cs typeface="Tahoma" pitchFamily="34" charset="0"/>
              </a:rPr>
              <a:t>các </a:t>
            </a:r>
            <a:r>
              <a:rPr lang="vi-VN" sz="2800" b="1" dirty="0">
                <a:solidFill>
                  <a:srgbClr val="000000"/>
                </a:solidFill>
                <a:latin typeface="Calibri" panose="020F0502020204030204" pitchFamily="34" charset="0"/>
                <a:ea typeface="Tahoma" pitchFamily="34" charset="0"/>
                <a:cs typeface="Tahoma" pitchFamily="34" charset="0"/>
              </a:rPr>
              <a:t>hoạt động sống của cơ thể.</a:t>
            </a:r>
          </a:p>
        </p:txBody>
      </p:sp>
      <p:sp>
        <p:nvSpPr>
          <p:cNvPr id="48" name="AutoShape 54"/>
          <p:cNvSpPr>
            <a:spLocks noChangeArrowheads="1"/>
          </p:cNvSpPr>
          <p:nvPr/>
        </p:nvSpPr>
        <p:spPr bwMode="gray">
          <a:xfrm>
            <a:off x="2244634" y="3949657"/>
            <a:ext cx="986929" cy="99060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anchor="ctr"/>
          <a:lstStyle/>
          <a:p>
            <a:pPr fontAlgn="auto">
              <a:spcBef>
                <a:spcPts val="0"/>
              </a:spcBef>
              <a:spcAft>
                <a:spcPts val="0"/>
              </a:spcAft>
              <a:defRPr/>
            </a:pPr>
            <a:endParaRPr lang="vi-VN" b="1">
              <a:solidFill>
                <a:srgbClr val="000000"/>
              </a:solidFill>
              <a:latin typeface="Tahoma" pitchFamily="34" charset="0"/>
              <a:ea typeface="Tahoma" pitchFamily="34" charset="0"/>
              <a:cs typeface="Tahoma" pitchFamily="34" charset="0"/>
            </a:endParaRPr>
          </a:p>
        </p:txBody>
      </p:sp>
      <p:sp>
        <p:nvSpPr>
          <p:cNvPr id="49" name="Text Box 56"/>
          <p:cNvSpPr txBox="1">
            <a:spLocks noChangeArrowheads="1"/>
          </p:cNvSpPr>
          <p:nvPr/>
        </p:nvSpPr>
        <p:spPr bwMode="gray">
          <a:xfrm>
            <a:off x="2513006" y="4125341"/>
            <a:ext cx="425172" cy="584729"/>
          </a:xfrm>
          <a:prstGeom prst="rect">
            <a:avLst/>
          </a:prstGeom>
          <a:noFill/>
          <a:ln w="9525" algn="ctr">
            <a:noFill/>
            <a:miter lim="800000"/>
            <a:headEnd/>
            <a:tailEnd/>
          </a:ln>
        </p:spPr>
        <p:txBody>
          <a:bodyPr wrap="square">
            <a:spAutoFit/>
          </a:bodyPr>
          <a:lstStyle/>
          <a:p>
            <a:pPr algn="ctr" eaLnBrk="0" hangingPunct="0"/>
            <a:r>
              <a:rPr lang="en-US" sz="3200" b="1" dirty="0">
                <a:solidFill>
                  <a:srgbClr val="FFFFFF"/>
                </a:solidFill>
                <a:latin typeface="Tahoma" pitchFamily="34" charset="0"/>
                <a:cs typeface="Tahoma" pitchFamily="34" charset="0"/>
              </a:rPr>
              <a:t>C</a:t>
            </a:r>
          </a:p>
        </p:txBody>
      </p:sp>
      <p:sp>
        <p:nvSpPr>
          <p:cNvPr id="50" name="AutoShape 58"/>
          <p:cNvSpPr>
            <a:spLocks noChangeArrowheads="1"/>
          </p:cNvSpPr>
          <p:nvPr/>
        </p:nvSpPr>
        <p:spPr bwMode="gray">
          <a:xfrm>
            <a:off x="3138774" y="5074686"/>
            <a:ext cx="8513383" cy="82296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fontAlgn="auto">
              <a:spcBef>
                <a:spcPts val="0"/>
              </a:spcBef>
              <a:spcAft>
                <a:spcPts val="0"/>
              </a:spcAft>
              <a:defRPr/>
            </a:pPr>
            <a:r>
              <a:rPr lang="vi-VN" sz="2800" b="1">
                <a:solidFill>
                  <a:srgbClr val="000000"/>
                </a:solidFill>
                <a:latin typeface="Calibri" panose="020F0502020204030204" pitchFamily="34" charset="0"/>
                <a:ea typeface="Tahoma" pitchFamily="34" charset="0"/>
                <a:cs typeface="Tahoma" pitchFamily="34" charset="0"/>
              </a:rPr>
              <a:t>Giúp tế bào đáp ứng với các kích thích từ môi trường bên ngoài.</a:t>
            </a:r>
            <a:endParaRPr lang="vi-VN" sz="2800" b="1" dirty="0">
              <a:solidFill>
                <a:srgbClr val="000000"/>
              </a:solidFill>
              <a:latin typeface="Calibri" panose="020F0502020204030204" pitchFamily="34" charset="0"/>
              <a:ea typeface="Tahoma" pitchFamily="34" charset="0"/>
              <a:cs typeface="Tahoma" pitchFamily="34" charset="0"/>
            </a:endParaRPr>
          </a:p>
        </p:txBody>
      </p:sp>
      <p:sp>
        <p:nvSpPr>
          <p:cNvPr id="51" name="AutoShape 59"/>
          <p:cNvSpPr>
            <a:spLocks noChangeArrowheads="1"/>
          </p:cNvSpPr>
          <p:nvPr/>
        </p:nvSpPr>
        <p:spPr bwMode="gray">
          <a:xfrm>
            <a:off x="2244634" y="5016457"/>
            <a:ext cx="986929" cy="99060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anchor="ctr"/>
          <a:lstStyle/>
          <a:p>
            <a:pPr fontAlgn="auto">
              <a:spcBef>
                <a:spcPts val="0"/>
              </a:spcBef>
              <a:spcAft>
                <a:spcPts val="0"/>
              </a:spcAft>
              <a:defRPr/>
            </a:pPr>
            <a:endParaRPr lang="vi-VN" b="1">
              <a:solidFill>
                <a:srgbClr val="000000"/>
              </a:solidFill>
              <a:latin typeface="Tahoma" pitchFamily="34" charset="0"/>
              <a:ea typeface="Tahoma" pitchFamily="34" charset="0"/>
              <a:cs typeface="Tahoma" pitchFamily="34" charset="0"/>
            </a:endParaRPr>
          </a:p>
        </p:txBody>
      </p:sp>
      <p:sp>
        <p:nvSpPr>
          <p:cNvPr id="52" name="Text Box 61"/>
          <p:cNvSpPr txBox="1">
            <a:spLocks noChangeArrowheads="1"/>
          </p:cNvSpPr>
          <p:nvPr/>
        </p:nvSpPr>
        <p:spPr bwMode="gray">
          <a:xfrm>
            <a:off x="2448408" y="5219247"/>
            <a:ext cx="579380" cy="585019"/>
          </a:xfrm>
          <a:prstGeom prst="rect">
            <a:avLst/>
          </a:prstGeom>
          <a:noFill/>
          <a:ln w="9525" algn="ctr">
            <a:noFill/>
            <a:miter lim="800000"/>
            <a:headEnd/>
            <a:tailEnd/>
          </a:ln>
        </p:spPr>
        <p:txBody>
          <a:bodyPr wrap="square">
            <a:spAutoFit/>
          </a:bodyPr>
          <a:lstStyle/>
          <a:p>
            <a:pPr algn="ctr" eaLnBrk="0" hangingPunct="0"/>
            <a:r>
              <a:rPr lang="en-US" sz="3200" b="1" dirty="0">
                <a:solidFill>
                  <a:srgbClr val="FFFFFF"/>
                </a:solidFill>
                <a:latin typeface="Tahoma" pitchFamily="34" charset="0"/>
                <a:cs typeface="Tahoma" pitchFamily="34" charset="0"/>
              </a:rPr>
              <a:t>D</a:t>
            </a:r>
          </a:p>
        </p:txBody>
      </p:sp>
      <p:grpSp>
        <p:nvGrpSpPr>
          <p:cNvPr id="4" name="Group 3"/>
          <p:cNvGrpSpPr/>
          <p:nvPr/>
        </p:nvGrpSpPr>
        <p:grpSpPr>
          <a:xfrm>
            <a:off x="2393769" y="-55716"/>
            <a:ext cx="8082641" cy="1436068"/>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ln>
                  <a:solidFill>
                    <a:schemeClr val="bg1"/>
                  </a:solidFill>
                </a:ln>
                <a:solidFill>
                  <a:schemeClr val="bg1"/>
                </a:solidFill>
                <a:latin typeface="Calibri" panose="020F0502020204030204" pitchFamily="34" charset="0"/>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solidFill>
                  <a:latin typeface="Calibri" panose="020F0502020204030204" pitchFamily="34" charset="0"/>
                </a:rPr>
                <a:t>Điều nào sau đây là ý nghĩa của quá trình truyền tin giữa các tế bào?</a:t>
              </a:r>
            </a:p>
          </p:txBody>
        </p:sp>
        <p:sp>
          <p:nvSpPr>
            <p:cNvPr id="17" name="Rectangle 16"/>
            <p:cNvSpPr/>
            <p:nvPr/>
          </p:nvSpPr>
          <p:spPr>
            <a:xfrm>
              <a:off x="3158276" y="-55716"/>
              <a:ext cx="1010213" cy="523220"/>
            </a:xfrm>
            <a:prstGeom prst="rect">
              <a:avLst/>
            </a:prstGeom>
            <a:noFill/>
            <a:ln w="28575">
              <a:noFill/>
            </a:ln>
          </p:spPr>
          <p:txBody>
            <a:bodyPr wrap="none" lIns="91440" tIns="45720" rIns="91440" bIns="45720">
              <a:spAutoFit/>
            </a:bodyPr>
            <a:lstStyle/>
            <a:p>
              <a:pPr algn="ctr"/>
              <a:r>
                <a:rPr lang="en-US" sz="2800" b="1" dirty="0" err="1">
                  <a:ln w="10160">
                    <a:solidFill>
                      <a:schemeClr val="bg1"/>
                    </a:solidFill>
                    <a:prstDash val="solid"/>
                  </a:ln>
                  <a:solidFill>
                    <a:schemeClr val="bg1"/>
                  </a:solidFill>
                  <a:effectLst>
                    <a:outerShdw blurRad="38100" dist="22860" dir="5400000" algn="tl" rotWithShape="0">
                      <a:srgbClr val="000000">
                        <a:alpha val="30000"/>
                      </a:srgbClr>
                    </a:outerShdw>
                  </a:effectLst>
                  <a:latin typeface="Calibri" panose="020F0502020204030204" pitchFamily="34" charset="0"/>
                </a:rPr>
                <a:t>Câu</a:t>
              </a:r>
              <a:r>
                <a:rPr lang="en-US" sz="2800" b="1" dirty="0">
                  <a:ln w="10160">
                    <a:solidFill>
                      <a:schemeClr val="bg1"/>
                    </a:solidFill>
                    <a:prstDash val="solid"/>
                  </a:ln>
                  <a:solidFill>
                    <a:schemeClr val="bg1"/>
                  </a:solidFill>
                  <a:effectLst>
                    <a:outerShdw blurRad="38100" dist="22860" dir="5400000" algn="tl" rotWithShape="0">
                      <a:srgbClr val="000000">
                        <a:alpha val="30000"/>
                      </a:srgbClr>
                    </a:outerShdw>
                  </a:effectLst>
                  <a:latin typeface="Calibri" panose="020F0502020204030204" pitchFamily="34" charset="0"/>
                </a:rPr>
                <a:t> 3</a:t>
              </a:r>
              <a:endParaRPr lang="en-US" sz="28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latin typeface="Calibri" panose="020F0502020204030204" pitchFamily="34" charset="0"/>
              </a:endParaRPr>
            </a:p>
          </p:txBody>
        </p:sp>
      </p:grpSp>
      <p:sp>
        <p:nvSpPr>
          <p:cNvPr id="21" name="Rectangle 20"/>
          <p:cNvSpPr/>
          <p:nvPr/>
        </p:nvSpPr>
        <p:spPr>
          <a:xfrm>
            <a:off x="10647094" y="-9297"/>
            <a:ext cx="1380506" cy="461665"/>
          </a:xfrm>
          <a:prstGeom prst="rect">
            <a:avLst/>
          </a:prstGeom>
          <a:noFill/>
        </p:spPr>
        <p:txBody>
          <a:bodyPr wrap="none" lIns="91440" tIns="45720" rIns="91440" bIns="45720">
            <a:spAutoFit/>
          </a:bodyPr>
          <a:lstStyle/>
          <a:p>
            <a:pPr algn="ctr"/>
            <a:r>
              <a:rPr lang="en-US" sz="24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2400" b="1" dirty="0">
                <a:ln w="10160">
                  <a:noFill/>
                  <a:prstDash val="solid"/>
                </a:ln>
                <a:solidFill>
                  <a:srgbClr val="0000FF"/>
                </a:solidFill>
                <a:effectLst>
                  <a:outerShdw blurRad="38100" dist="22860" dir="5400000" algn="tl" rotWithShape="0">
                    <a:srgbClr val="000000">
                      <a:alpha val="30000"/>
                    </a:srgbClr>
                  </a:outerShdw>
                </a:effectLst>
              </a:rPr>
              <a:t> </a:t>
            </a:r>
            <a:r>
              <a:rPr lang="en-US" sz="24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2400" b="1" cap="none" spc="0"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10863958" y="465952"/>
            <a:ext cx="1097280" cy="109728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5" name="Flowchart: Connector 34"/>
          <p:cNvSpPr/>
          <p:nvPr/>
        </p:nvSpPr>
        <p:spPr>
          <a:xfrm>
            <a:off x="10863957" y="465952"/>
            <a:ext cx="1097280" cy="109728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7903" y="532331"/>
            <a:ext cx="892603" cy="884891"/>
          </a:xfrm>
          <a:prstGeom prst="rect">
            <a:avLst/>
          </a:prstGeom>
        </p:spPr>
      </p:pic>
      <p:sp>
        <p:nvSpPr>
          <p:cNvPr id="38" name="Rectangle 37"/>
          <p:cNvSpPr/>
          <p:nvPr/>
        </p:nvSpPr>
        <p:spPr>
          <a:xfrm>
            <a:off x="10940802" y="1204376"/>
            <a:ext cx="966803" cy="400110"/>
          </a:xfrm>
          <a:prstGeom prst="rect">
            <a:avLst/>
          </a:prstGeom>
          <a:noFill/>
        </p:spPr>
        <p:txBody>
          <a:bodyPr wrap="none" lIns="91440" tIns="45720" rIns="91440" bIns="45720">
            <a:spAutoFit/>
          </a:bodyPr>
          <a:lstStyle/>
          <a:p>
            <a:pPr algn="ctr"/>
            <a:r>
              <a:rPr lang="en-US" sz="20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2000" b="1" dirty="0">
                <a:ln w="10160">
                  <a:noFill/>
                  <a:prstDash val="solid"/>
                </a:ln>
                <a:solidFill>
                  <a:srgbClr val="FF0000"/>
                </a:solidFill>
                <a:effectLst>
                  <a:outerShdw blurRad="38100" dist="22860" dir="5400000" algn="tl" rotWithShape="0">
                    <a:srgbClr val="000000">
                      <a:alpha val="30000"/>
                    </a:srgbClr>
                  </a:outerShdw>
                </a:effectLst>
              </a:rPr>
              <a:t> </a:t>
            </a:r>
            <a:r>
              <a:rPr lang="en-US" sz="20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2000" b="1" cap="none" spc="0"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7" name="TextBox 26">
            <a:extLst>
              <a:ext uri="{FF2B5EF4-FFF2-40B4-BE49-F238E27FC236}">
                <a16:creationId xmlns:a16="http://schemas.microsoft.com/office/drawing/2014/main" id="{2576D578-5194-2CEE-6062-F5D2A263C123}"/>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latin typeface="Arial" panose="020B0604020202020204" pitchFamily="34" charset="0"/>
                <a:cs typeface="Arial" panose="020B0604020202020204" pitchFamily="34" charset="0"/>
              </a:rPr>
              <a:t>BÀI 17. </a:t>
            </a:r>
          </a:p>
          <a:p>
            <a:pPr algn="ctr"/>
            <a:r>
              <a:rPr lang="en-US" sz="1600" b="1" dirty="0">
                <a:solidFill>
                  <a:srgbClr val="C00000"/>
                </a:solidFill>
                <a:latin typeface="Arial" panose="020B0604020202020204" pitchFamily="34" charset="0"/>
                <a:cs typeface="Arial" panose="020B0604020202020204" pitchFamily="34" charset="0"/>
              </a:rPr>
              <a:t>THÔNG TIN GIỮA CÁC TẾ BÀO</a:t>
            </a:r>
          </a:p>
        </p:txBody>
      </p:sp>
    </p:spTree>
    <p:extLst>
      <p:ext uri="{BB962C8B-B14F-4D97-AF65-F5344CB8AC3E}">
        <p14:creationId xmlns:p14="http://schemas.microsoft.com/office/powerpoint/2010/main" val="57458667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1000"/>
                                        <p:tgtEl>
                                          <p:spTgt spid="45"/>
                                        </p:tgtEl>
                                      </p:cBhvr>
                                    </p:animEffect>
                                    <p:anim calcmode="lin" valueType="num">
                                      <p:cBhvr>
                                        <p:cTn id="35" dur="1000" fill="hold"/>
                                        <p:tgtEl>
                                          <p:spTgt spid="45"/>
                                        </p:tgtEl>
                                        <p:attrNameLst>
                                          <p:attrName>ppt_x</p:attrName>
                                        </p:attrNameLst>
                                      </p:cBhvr>
                                      <p:tavLst>
                                        <p:tav tm="0">
                                          <p:val>
                                            <p:strVal val="#ppt_x"/>
                                          </p:val>
                                        </p:tav>
                                        <p:tav tm="100000">
                                          <p:val>
                                            <p:strVal val="#ppt_x"/>
                                          </p:val>
                                        </p:tav>
                                      </p:tavLst>
                                    </p:anim>
                                    <p:anim calcmode="lin" valueType="num">
                                      <p:cBhvr>
                                        <p:cTn id="36" dur="1000" fill="hold"/>
                                        <p:tgtEl>
                                          <p:spTgt spid="4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000"/>
                                        <p:tgtEl>
                                          <p:spTgt spid="47"/>
                                        </p:tgtEl>
                                      </p:cBhvr>
                                    </p:animEffect>
                                    <p:anim calcmode="lin" valueType="num">
                                      <p:cBhvr>
                                        <p:cTn id="45" dur="1000" fill="hold"/>
                                        <p:tgtEl>
                                          <p:spTgt spid="47"/>
                                        </p:tgtEl>
                                        <p:attrNameLst>
                                          <p:attrName>ppt_x</p:attrName>
                                        </p:attrNameLst>
                                      </p:cBhvr>
                                      <p:tavLst>
                                        <p:tav tm="0">
                                          <p:val>
                                            <p:strVal val="#ppt_x"/>
                                          </p:val>
                                        </p:tav>
                                        <p:tav tm="100000">
                                          <p:val>
                                            <p:strVal val="#ppt_x"/>
                                          </p:val>
                                        </p:tav>
                                      </p:tavLst>
                                    </p:anim>
                                    <p:anim calcmode="lin" valueType="num">
                                      <p:cBhvr>
                                        <p:cTn id="46" dur="1000" fill="hold"/>
                                        <p:tgtEl>
                                          <p:spTgt spid="4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1000"/>
                                        <p:tgtEl>
                                          <p:spTgt spid="48"/>
                                        </p:tgtEl>
                                      </p:cBhvr>
                                    </p:animEffect>
                                    <p:anim calcmode="lin" valueType="num">
                                      <p:cBhvr>
                                        <p:cTn id="50" dur="1000" fill="hold"/>
                                        <p:tgtEl>
                                          <p:spTgt spid="48"/>
                                        </p:tgtEl>
                                        <p:attrNameLst>
                                          <p:attrName>ppt_x</p:attrName>
                                        </p:attrNameLst>
                                      </p:cBhvr>
                                      <p:tavLst>
                                        <p:tav tm="0">
                                          <p:val>
                                            <p:strVal val="#ppt_x"/>
                                          </p:val>
                                        </p:tav>
                                        <p:tav tm="100000">
                                          <p:val>
                                            <p:strVal val="#ppt_x"/>
                                          </p:val>
                                        </p:tav>
                                      </p:tavLst>
                                    </p:anim>
                                    <p:anim calcmode="lin" valueType="num">
                                      <p:cBhvr>
                                        <p:cTn id="51" dur="1000" fill="hold"/>
                                        <p:tgtEl>
                                          <p:spTgt spid="4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1000"/>
                                        <p:tgtEl>
                                          <p:spTgt spid="50"/>
                                        </p:tgtEl>
                                      </p:cBhvr>
                                    </p:animEffect>
                                    <p:anim calcmode="lin" valueType="num">
                                      <p:cBhvr>
                                        <p:cTn id="60" dur="1000" fill="hold"/>
                                        <p:tgtEl>
                                          <p:spTgt spid="50"/>
                                        </p:tgtEl>
                                        <p:attrNameLst>
                                          <p:attrName>ppt_x</p:attrName>
                                        </p:attrNameLst>
                                      </p:cBhvr>
                                      <p:tavLst>
                                        <p:tav tm="0">
                                          <p:val>
                                            <p:strVal val="#ppt_x"/>
                                          </p:val>
                                        </p:tav>
                                        <p:tav tm="100000">
                                          <p:val>
                                            <p:strVal val="#ppt_x"/>
                                          </p:val>
                                        </p:tav>
                                      </p:tavLst>
                                    </p:anim>
                                    <p:anim calcmode="lin" valueType="num">
                                      <p:cBhvr>
                                        <p:cTn id="61" dur="1000" fill="hold"/>
                                        <p:tgtEl>
                                          <p:spTgt spid="5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1000"/>
                                        <p:tgtEl>
                                          <p:spTgt spid="52"/>
                                        </p:tgtEl>
                                      </p:cBhvr>
                                    </p:animEffect>
                                    <p:anim calcmode="lin" valueType="num">
                                      <p:cBhvr>
                                        <p:cTn id="65" dur="1000" fill="hold"/>
                                        <p:tgtEl>
                                          <p:spTgt spid="52"/>
                                        </p:tgtEl>
                                        <p:attrNameLst>
                                          <p:attrName>ppt_x</p:attrName>
                                        </p:attrNameLst>
                                      </p:cBhvr>
                                      <p:tavLst>
                                        <p:tav tm="0">
                                          <p:val>
                                            <p:strVal val="#ppt_x"/>
                                          </p:val>
                                        </p:tav>
                                        <p:tav tm="100000">
                                          <p:val>
                                            <p:strVal val="#ppt_x"/>
                                          </p:val>
                                        </p:tav>
                                      </p:tavLst>
                                    </p:anim>
                                    <p:anim calcmode="lin" valueType="num">
                                      <p:cBhvr>
                                        <p:cTn id="66" dur="1000" fill="hold"/>
                                        <p:tgtEl>
                                          <p:spTgt spid="5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fade">
                                      <p:cBhvr>
                                        <p:cTn id="69" dur="1000"/>
                                        <p:tgtEl>
                                          <p:spTgt spid="51"/>
                                        </p:tgtEl>
                                      </p:cBhvr>
                                    </p:animEffect>
                                    <p:anim calcmode="lin" valueType="num">
                                      <p:cBhvr>
                                        <p:cTn id="70" dur="1000" fill="hold"/>
                                        <p:tgtEl>
                                          <p:spTgt spid="51"/>
                                        </p:tgtEl>
                                        <p:attrNameLst>
                                          <p:attrName>ppt_x</p:attrName>
                                        </p:attrNameLst>
                                      </p:cBhvr>
                                      <p:tavLst>
                                        <p:tav tm="0">
                                          <p:val>
                                            <p:strVal val="#ppt_x"/>
                                          </p:val>
                                        </p:tav>
                                        <p:tav tm="100000">
                                          <p:val>
                                            <p:strVal val="#ppt_x"/>
                                          </p:val>
                                        </p:tav>
                                      </p:tavLst>
                                    </p:anim>
                                    <p:anim calcmode="lin" valueType="num">
                                      <p:cBhvr>
                                        <p:cTn id="7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heel(1)">
                                      <p:cBhvr>
                                        <p:cTn id="76" dur="10000"/>
                                        <p:tgtEl>
                                          <p:spTgt spid="35"/>
                                        </p:tgtEl>
                                      </p:cBhvr>
                                    </p:animEffect>
                                  </p:childTnLst>
                                </p:cTn>
                              </p:par>
                            </p:childTnLst>
                          </p:cTn>
                        </p:par>
                        <p:par>
                          <p:cTn id="77" fill="hold">
                            <p:stCondLst>
                              <p:cond delay="10000"/>
                            </p:stCondLst>
                            <p:childTnLst>
                              <p:par>
                                <p:cTn id="78" presetID="1"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 name="explode.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mph" presetSubtype="2" fill="hold" nodeType="clickEffect">
                                  <p:stCondLst>
                                    <p:cond delay="0"/>
                                  </p:stCondLst>
                                  <p:childTnLst>
                                    <p:animClr clrSpc="rgb" dir="cw">
                                      <p:cBhvr>
                                        <p:cTn id="83" dur="1000" fill="hold"/>
                                        <p:tgtEl>
                                          <p:spTgt spid="47"/>
                                        </p:tgtEl>
                                        <p:attrNameLst>
                                          <p:attrName>fillcolor</p:attrName>
                                        </p:attrNameLst>
                                      </p:cBhvr>
                                      <p:to>
                                        <a:srgbClr val="FF0000"/>
                                      </p:to>
                                    </p:animClr>
                                    <p:set>
                                      <p:cBhvr>
                                        <p:cTn id="84" dur="1000" fill="hold"/>
                                        <p:tgtEl>
                                          <p:spTgt spid="47"/>
                                        </p:tgtEl>
                                        <p:attrNameLst>
                                          <p:attrName>fill.type</p:attrName>
                                        </p:attrNameLst>
                                      </p:cBhvr>
                                      <p:to>
                                        <p:strVal val="solid"/>
                                      </p:to>
                                    </p:set>
                                    <p:set>
                                      <p:cBhvr>
                                        <p:cTn id="85" dur="1000" fill="hold"/>
                                        <p:tgtEl>
                                          <p:spTgt spid="47"/>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himes.wav"/>
                                        </p:tgtEl>
                                      </p:cMediaNode>
                                    </p:audio>
                                  </p:subTnLst>
                                </p:cTn>
                              </p:par>
                              <p:par>
                                <p:cTn id="86" presetID="3" presetClass="emph" presetSubtype="2" fill="hold" grpId="1" nodeType="withEffect">
                                  <p:stCondLst>
                                    <p:cond delay="0"/>
                                  </p:stCondLst>
                                  <p:childTnLst>
                                    <p:animClr clrSpc="rgb" dir="cw">
                                      <p:cBhvr override="childStyle">
                                        <p:cTn id="87" dur="1000" fill="hold"/>
                                        <p:tgtEl>
                                          <p:spTgt spid="47"/>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p:bldP spid="44" grpId="0" animBg="1"/>
      <p:bldP spid="45" grpId="0" animBg="1"/>
      <p:bldP spid="46" grpId="0"/>
      <p:bldP spid="47" grpId="0" animBg="1"/>
      <p:bldP spid="47" grpId="1" animBg="1"/>
      <p:bldP spid="48" grpId="0" animBg="1"/>
      <p:bldP spid="49" grpId="0"/>
      <p:bldP spid="50" grpId="0" animBg="1"/>
      <p:bldP spid="51" grpId="0" animBg="1"/>
      <p:bldP spid="52" grpId="0"/>
      <p:bldP spid="35" grpId="0" animBg="1"/>
      <p:bldP spid="3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0" y="1374306"/>
            <a:ext cx="12198284" cy="5483694"/>
          </a:xfrm>
          <a:prstGeom prst="rect">
            <a:avLst/>
          </a:prstGeom>
        </p:spPr>
      </p:pic>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33417" y="1403481"/>
            <a:ext cx="12198284" cy="5483694"/>
          </a:xfrm>
          <a:prstGeom prst="rect">
            <a:avLst/>
          </a:prstGeom>
        </p:spPr>
      </p:pic>
      <p:sp>
        <p:nvSpPr>
          <p:cNvPr id="9" name="TextBox 8"/>
          <p:cNvSpPr txBox="1"/>
          <p:nvPr/>
        </p:nvSpPr>
        <p:spPr>
          <a:xfrm>
            <a:off x="1288473" y="243875"/>
            <a:ext cx="9394265" cy="92333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b="1">
                <a:solidFill>
                  <a:schemeClr val="bg1"/>
                </a:solidFill>
                <a:cs typeface="Arial" panose="020B0604020202020204" pitchFamily="34" charset="0"/>
              </a:rPr>
              <a:t>HOẠT ĐỘNG 1. KHỞI ĐỘNG</a:t>
            </a:r>
            <a:endParaRPr lang="en-US" sz="5400" b="1" dirty="0">
              <a:solidFill>
                <a:schemeClr val="bg1"/>
              </a:solidFill>
              <a:cs typeface="Arial" panose="020B0604020202020204" pitchFamily="34" charset="0"/>
            </a:endParaRPr>
          </a:p>
        </p:txBody>
      </p:sp>
      <p:pic>
        <p:nvPicPr>
          <p:cNvPr id="10" name="Picture 9"/>
          <p:cNvPicPr>
            <a:picLocks noChangeAspect="1"/>
          </p:cNvPicPr>
          <p:nvPr/>
        </p:nvPicPr>
        <p:blipFill rotWithShape="1">
          <a:blip r:embed="rId3"/>
          <a:srcRect l="60241" t="2499" r="29888" b="78761"/>
          <a:stretch/>
        </p:blipFill>
        <p:spPr>
          <a:xfrm>
            <a:off x="756696" y="2557044"/>
            <a:ext cx="554180" cy="1039092"/>
          </a:xfrm>
          <a:prstGeom prst="rect">
            <a:avLst/>
          </a:prstGeom>
        </p:spPr>
      </p:pic>
      <p:pic>
        <p:nvPicPr>
          <p:cNvPr id="11" name="Picture 10"/>
          <p:cNvPicPr>
            <a:picLocks noChangeAspect="1"/>
          </p:cNvPicPr>
          <p:nvPr/>
        </p:nvPicPr>
        <p:blipFill rotWithShape="1">
          <a:blip r:embed="rId3"/>
          <a:srcRect l="19237" t="1857" r="70639" b="79152"/>
          <a:stretch/>
        </p:blipFill>
        <p:spPr>
          <a:xfrm>
            <a:off x="780496" y="4419137"/>
            <a:ext cx="554181" cy="1052945"/>
          </a:xfrm>
          <a:prstGeom prst="rect">
            <a:avLst/>
          </a:prstGeom>
        </p:spPr>
      </p:pic>
      <p:sp>
        <p:nvSpPr>
          <p:cNvPr id="12" name="TextBox 11"/>
          <p:cNvSpPr txBox="1"/>
          <p:nvPr/>
        </p:nvSpPr>
        <p:spPr>
          <a:xfrm>
            <a:off x="240880" y="5575633"/>
            <a:ext cx="1825574" cy="707886"/>
          </a:xfrm>
          <a:prstGeom prst="rect">
            <a:avLst/>
          </a:prstGeom>
          <a:noFill/>
        </p:spPr>
        <p:txBody>
          <a:bodyPr wrap="square" rtlCol="0">
            <a:spAutoFit/>
          </a:bodyPr>
          <a:lstStyle/>
          <a:p>
            <a:pPr algn="ctr" fontAlgn="base">
              <a:spcBef>
                <a:spcPct val="0"/>
              </a:spcBef>
              <a:spcAft>
                <a:spcPct val="0"/>
              </a:spcAft>
            </a:pPr>
            <a:r>
              <a:rPr lang="en-US" sz="2000" b="1">
                <a:solidFill>
                  <a:srgbClr val="0000FF"/>
                </a:solidFill>
              </a:rPr>
              <a:t>Glucose trong máu </a:t>
            </a:r>
            <a:r>
              <a:rPr lang="en-US" sz="2000" b="1" u="sng">
                <a:solidFill>
                  <a:srgbClr val="C00000"/>
                </a:solidFill>
              </a:rPr>
              <a:t>thấp</a:t>
            </a:r>
          </a:p>
        </p:txBody>
      </p:sp>
      <p:pic>
        <p:nvPicPr>
          <p:cNvPr id="13" name="Picture 2" descr="Regulating Blood Sugar Diagram - Shefalitayal">
            <a:extLst>
              <a:ext uri="{FF2B5EF4-FFF2-40B4-BE49-F238E27FC236}">
                <a16:creationId xmlns:a16="http://schemas.microsoft.com/office/drawing/2014/main" id="{4ABCEFCC-D63A-70F4-6AEA-903637097B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653" t="40218" r="41411" b="50747"/>
          <a:stretch/>
        </p:blipFill>
        <p:spPr bwMode="auto">
          <a:xfrm>
            <a:off x="2906586" y="3492046"/>
            <a:ext cx="1385455" cy="73428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rotWithShape="1">
          <a:blip r:embed="rId3"/>
          <a:srcRect l="39149" t="71892" r="49967" b="9368"/>
          <a:stretch/>
        </p:blipFill>
        <p:spPr>
          <a:xfrm>
            <a:off x="11094600" y="3056639"/>
            <a:ext cx="595746" cy="1039091"/>
          </a:xfrm>
          <a:prstGeom prst="rect">
            <a:avLst/>
          </a:prstGeom>
        </p:spPr>
      </p:pic>
      <p:pic>
        <p:nvPicPr>
          <p:cNvPr id="16" name="Picture 15"/>
          <p:cNvPicPr>
            <a:picLocks noChangeAspect="1"/>
          </p:cNvPicPr>
          <p:nvPr/>
        </p:nvPicPr>
        <p:blipFill rotWithShape="1">
          <a:blip r:embed="rId5">
            <a:extLst>
              <a:ext uri="{28A0092B-C50C-407E-A947-70E740481C1C}">
                <a14:useLocalDpi xmlns:a14="http://schemas.microsoft.com/office/drawing/2010/main" val="0"/>
              </a:ext>
            </a:extLst>
          </a:blip>
          <a:srcRect r="73059"/>
          <a:stretch/>
        </p:blipFill>
        <p:spPr>
          <a:xfrm>
            <a:off x="7438333" y="4466909"/>
            <a:ext cx="1242122" cy="1028789"/>
          </a:xfrm>
          <a:prstGeom prst="rect">
            <a:avLst/>
          </a:prstGeom>
        </p:spPr>
      </p:pic>
      <p:sp>
        <p:nvSpPr>
          <p:cNvPr id="17" name="TextBox 16"/>
          <p:cNvSpPr txBox="1"/>
          <p:nvPr/>
        </p:nvSpPr>
        <p:spPr>
          <a:xfrm>
            <a:off x="259656" y="1803981"/>
            <a:ext cx="1825574" cy="707886"/>
          </a:xfrm>
          <a:prstGeom prst="rect">
            <a:avLst/>
          </a:prstGeom>
          <a:noFill/>
        </p:spPr>
        <p:txBody>
          <a:bodyPr wrap="square" rtlCol="0">
            <a:spAutoFit/>
          </a:bodyPr>
          <a:lstStyle/>
          <a:p>
            <a:pPr algn="ctr" fontAlgn="base">
              <a:spcBef>
                <a:spcPct val="0"/>
              </a:spcBef>
              <a:spcAft>
                <a:spcPct val="0"/>
              </a:spcAft>
            </a:pPr>
            <a:r>
              <a:rPr lang="en-US" sz="2000" b="1">
                <a:solidFill>
                  <a:srgbClr val="0000FF"/>
                </a:solidFill>
              </a:rPr>
              <a:t>Glucose trong máu </a:t>
            </a:r>
            <a:r>
              <a:rPr lang="en-US" sz="2000" b="1" u="sng">
                <a:solidFill>
                  <a:srgbClr val="FF0000"/>
                </a:solidFill>
              </a:rPr>
              <a:t>cao</a:t>
            </a:r>
          </a:p>
        </p:txBody>
      </p:sp>
      <p:sp>
        <p:nvSpPr>
          <p:cNvPr id="18" name="TextBox 17"/>
          <p:cNvSpPr txBox="1"/>
          <p:nvPr/>
        </p:nvSpPr>
        <p:spPr>
          <a:xfrm rot="20456639">
            <a:off x="4714355" y="2599730"/>
            <a:ext cx="1825574" cy="707886"/>
          </a:xfrm>
          <a:prstGeom prst="rect">
            <a:avLst/>
          </a:prstGeom>
          <a:noFill/>
        </p:spPr>
        <p:txBody>
          <a:bodyPr wrap="square" rtlCol="0">
            <a:spAutoFit/>
          </a:bodyPr>
          <a:lstStyle/>
          <a:p>
            <a:pPr algn="ctr" fontAlgn="base">
              <a:spcBef>
                <a:spcPct val="0"/>
              </a:spcBef>
              <a:spcAft>
                <a:spcPct val="0"/>
              </a:spcAft>
            </a:pPr>
            <a:r>
              <a:rPr lang="en-US" sz="2000" b="1" i="1">
                <a:solidFill>
                  <a:srgbClr val="0000FF"/>
                </a:solidFill>
              </a:rPr>
              <a:t>(Tế bào Beta) </a:t>
            </a:r>
            <a:r>
              <a:rPr lang="en-US" sz="2000" b="1">
                <a:solidFill>
                  <a:srgbClr val="0000FF"/>
                </a:solidFill>
              </a:rPr>
              <a:t>tiết Insulin</a:t>
            </a:r>
            <a:endParaRPr lang="en-US" sz="2000" b="1" u="sng">
              <a:solidFill>
                <a:srgbClr val="C00000"/>
              </a:solidFill>
            </a:endParaRPr>
          </a:p>
        </p:txBody>
      </p:sp>
      <p:sp>
        <p:nvSpPr>
          <p:cNvPr id="19" name="TextBox 18"/>
          <p:cNvSpPr txBox="1"/>
          <p:nvPr/>
        </p:nvSpPr>
        <p:spPr>
          <a:xfrm>
            <a:off x="2686526" y="4257291"/>
            <a:ext cx="1825574" cy="400110"/>
          </a:xfrm>
          <a:prstGeom prst="rect">
            <a:avLst/>
          </a:prstGeom>
          <a:noFill/>
        </p:spPr>
        <p:txBody>
          <a:bodyPr wrap="square" rtlCol="0">
            <a:spAutoFit/>
          </a:bodyPr>
          <a:lstStyle/>
          <a:p>
            <a:pPr algn="ctr" fontAlgn="base">
              <a:spcBef>
                <a:spcPct val="0"/>
              </a:spcBef>
              <a:spcAft>
                <a:spcPct val="0"/>
              </a:spcAft>
            </a:pPr>
            <a:r>
              <a:rPr lang="en-US" sz="2000" b="1">
                <a:solidFill>
                  <a:srgbClr val="0000FF"/>
                </a:solidFill>
              </a:rPr>
              <a:t>Tuyến tuỵ</a:t>
            </a:r>
            <a:endParaRPr lang="en-US" sz="2000" b="1" u="sng">
              <a:solidFill>
                <a:srgbClr val="C00000"/>
              </a:solidFill>
            </a:endParaRPr>
          </a:p>
        </p:txBody>
      </p:sp>
      <p:sp>
        <p:nvSpPr>
          <p:cNvPr id="20" name="TextBox 19"/>
          <p:cNvSpPr txBox="1"/>
          <p:nvPr/>
        </p:nvSpPr>
        <p:spPr>
          <a:xfrm rot="1266475">
            <a:off x="4737451" y="4414576"/>
            <a:ext cx="1825574" cy="646331"/>
          </a:xfrm>
          <a:prstGeom prst="rect">
            <a:avLst/>
          </a:prstGeom>
          <a:noFill/>
        </p:spPr>
        <p:txBody>
          <a:bodyPr wrap="square" rtlCol="0">
            <a:spAutoFit/>
          </a:bodyPr>
          <a:lstStyle/>
          <a:p>
            <a:pPr algn="ctr" fontAlgn="base">
              <a:spcBef>
                <a:spcPct val="0"/>
              </a:spcBef>
              <a:spcAft>
                <a:spcPct val="0"/>
              </a:spcAft>
            </a:pPr>
            <a:r>
              <a:rPr lang="en-US" b="1" i="1">
                <a:solidFill>
                  <a:srgbClr val="0000FF"/>
                </a:solidFill>
                <a:latin typeface="Arial" charset="0"/>
              </a:rPr>
              <a:t>(Tế bào Alpha) </a:t>
            </a:r>
            <a:r>
              <a:rPr lang="en-US" b="1">
                <a:solidFill>
                  <a:srgbClr val="0000FF"/>
                </a:solidFill>
                <a:latin typeface="Arial" charset="0"/>
              </a:rPr>
              <a:t>tiết Glucagon</a:t>
            </a:r>
            <a:endParaRPr lang="en-US" b="1" u="sng">
              <a:solidFill>
                <a:srgbClr val="C00000"/>
              </a:solidFill>
              <a:latin typeface="Arial" charset="0"/>
            </a:endParaRPr>
          </a:p>
        </p:txBody>
      </p:sp>
      <p:sp>
        <p:nvSpPr>
          <p:cNvPr id="21" name="TextBox 20"/>
          <p:cNvSpPr txBox="1"/>
          <p:nvPr/>
        </p:nvSpPr>
        <p:spPr>
          <a:xfrm>
            <a:off x="6944468" y="5495698"/>
            <a:ext cx="3471974" cy="707886"/>
          </a:xfrm>
          <a:prstGeom prst="rect">
            <a:avLst/>
          </a:prstGeom>
          <a:noFill/>
        </p:spPr>
        <p:txBody>
          <a:bodyPr wrap="square" rtlCol="0">
            <a:spAutoFit/>
          </a:bodyPr>
          <a:lstStyle/>
          <a:p>
            <a:pPr algn="ctr" fontAlgn="base">
              <a:spcBef>
                <a:spcPct val="0"/>
              </a:spcBef>
              <a:spcAft>
                <a:spcPct val="0"/>
              </a:spcAft>
            </a:pPr>
            <a:r>
              <a:rPr lang="en-US" sz="2000" b="1">
                <a:solidFill>
                  <a:srgbClr val="0000FF"/>
                </a:solidFill>
              </a:rPr>
              <a:t>Chuyển glycogen </a:t>
            </a:r>
            <a:r>
              <a:rPr lang="en-US" sz="2000" b="1">
                <a:solidFill>
                  <a:srgbClr val="0000FF"/>
                </a:solidFill>
                <a:sym typeface="Wingdings" panose="05000000000000000000" pitchFamily="2" charset="2"/>
              </a:rPr>
              <a:t> glucose đưa vào máu   </a:t>
            </a:r>
            <a:endParaRPr lang="en-US" sz="2000" b="1" u="sng">
              <a:solidFill>
                <a:srgbClr val="C00000"/>
              </a:solidFill>
            </a:endParaRPr>
          </a:p>
        </p:txBody>
      </p:sp>
      <p:sp>
        <p:nvSpPr>
          <p:cNvPr id="22" name="TextBox 21"/>
          <p:cNvSpPr txBox="1"/>
          <p:nvPr/>
        </p:nvSpPr>
        <p:spPr>
          <a:xfrm>
            <a:off x="7919142" y="1312331"/>
            <a:ext cx="2338078" cy="707886"/>
          </a:xfrm>
          <a:prstGeom prst="rect">
            <a:avLst/>
          </a:prstGeom>
          <a:noFill/>
        </p:spPr>
        <p:txBody>
          <a:bodyPr wrap="square" rtlCol="0">
            <a:spAutoFit/>
          </a:bodyPr>
          <a:lstStyle/>
          <a:p>
            <a:pPr algn="ctr" fontAlgn="base">
              <a:spcBef>
                <a:spcPct val="0"/>
              </a:spcBef>
              <a:spcAft>
                <a:spcPct val="0"/>
              </a:spcAft>
            </a:pPr>
            <a:r>
              <a:rPr lang="en-US" sz="2000" b="1">
                <a:solidFill>
                  <a:srgbClr val="0000FF"/>
                </a:solidFill>
              </a:rPr>
              <a:t>Chuyển glucose </a:t>
            </a:r>
            <a:r>
              <a:rPr lang="en-US" sz="2000" b="1">
                <a:solidFill>
                  <a:srgbClr val="0000FF"/>
                </a:solidFill>
                <a:sym typeface="Wingdings" panose="05000000000000000000" pitchFamily="2" charset="2"/>
              </a:rPr>
              <a:t> glycogen dự trữ</a:t>
            </a:r>
          </a:p>
        </p:txBody>
      </p:sp>
      <p:sp>
        <p:nvSpPr>
          <p:cNvPr id="23" name="TextBox 22"/>
          <p:cNvSpPr txBox="1"/>
          <p:nvPr/>
        </p:nvSpPr>
        <p:spPr>
          <a:xfrm>
            <a:off x="10537531" y="4145328"/>
            <a:ext cx="1523019" cy="1015663"/>
          </a:xfrm>
          <a:prstGeom prst="rect">
            <a:avLst/>
          </a:prstGeom>
          <a:noFill/>
        </p:spPr>
        <p:txBody>
          <a:bodyPr wrap="square" rtlCol="0">
            <a:spAutoFit/>
          </a:bodyPr>
          <a:lstStyle/>
          <a:p>
            <a:pPr algn="ctr" fontAlgn="base">
              <a:spcBef>
                <a:spcPct val="0"/>
              </a:spcBef>
              <a:spcAft>
                <a:spcPct val="0"/>
              </a:spcAft>
            </a:pPr>
            <a:r>
              <a:rPr lang="en-US" sz="2000" b="1">
                <a:solidFill>
                  <a:srgbClr val="0000FF"/>
                </a:solidFill>
              </a:rPr>
              <a:t>Glucose trong máu </a:t>
            </a:r>
          </a:p>
          <a:p>
            <a:pPr algn="ctr" fontAlgn="base">
              <a:spcBef>
                <a:spcPct val="0"/>
              </a:spcBef>
              <a:spcAft>
                <a:spcPct val="0"/>
              </a:spcAft>
            </a:pPr>
            <a:r>
              <a:rPr lang="en-US" sz="2000" b="1" u="sng">
                <a:solidFill>
                  <a:srgbClr val="FF0000"/>
                </a:solidFill>
              </a:rPr>
              <a:t>cân bằng</a:t>
            </a:r>
          </a:p>
        </p:txBody>
      </p:sp>
      <p:cxnSp>
        <p:nvCxnSpPr>
          <p:cNvPr id="24" name="Straight Arrow Connector 23"/>
          <p:cNvCxnSpPr/>
          <p:nvPr/>
        </p:nvCxnSpPr>
        <p:spPr>
          <a:xfrm flipV="1">
            <a:off x="1548389" y="3859190"/>
            <a:ext cx="1358197" cy="1000460"/>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1520022" y="2930842"/>
            <a:ext cx="1414929" cy="878335"/>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4321515" y="2791436"/>
            <a:ext cx="2687935" cy="101774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292041" y="3821683"/>
            <a:ext cx="2825239" cy="107635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10084747" y="2138871"/>
            <a:ext cx="926554" cy="1031382"/>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V="1">
            <a:off x="9709145" y="3859190"/>
            <a:ext cx="1229861" cy="79396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1" name="Rounded Rectangle 30"/>
          <p:cNvSpPr/>
          <p:nvPr/>
        </p:nvSpPr>
        <p:spPr>
          <a:xfrm>
            <a:off x="12202" y="1219703"/>
            <a:ext cx="3268386" cy="537160"/>
          </a:xfrm>
          <a:prstGeom prst="roundRect">
            <a:avLst/>
          </a:prstGeom>
          <a:solidFill>
            <a:srgbClr val="0070C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FFFF00"/>
                </a:solidFill>
                <a:effectLst/>
                <a:uLnTx/>
                <a:uFillTx/>
              </a:rPr>
              <a:t>TÌNH</a:t>
            </a:r>
            <a:r>
              <a:rPr kumimoji="0" lang="en-US" sz="3200" b="1" i="0" u="none" strike="noStrike" kern="0" cap="none" spc="0" normalizeH="0" noProof="0">
                <a:ln>
                  <a:noFill/>
                </a:ln>
                <a:solidFill>
                  <a:srgbClr val="FFFF00"/>
                </a:solidFill>
                <a:effectLst/>
                <a:uLnTx/>
                <a:uFillTx/>
              </a:rPr>
              <a:t> HUỐNG </a:t>
            </a:r>
            <a:r>
              <a:rPr lang="en-US" sz="3200" b="1" kern="0">
                <a:solidFill>
                  <a:srgbClr val="FFFF00"/>
                </a:solidFill>
              </a:rPr>
              <a:t>2</a:t>
            </a:r>
            <a:endParaRPr kumimoji="0" lang="en-US" sz="3200" b="1" i="0" u="none" strike="noStrike" kern="0" cap="none" spc="0" normalizeH="0" baseline="0" noProof="0">
              <a:ln>
                <a:noFill/>
              </a:ln>
              <a:solidFill>
                <a:srgbClr val="FFFF00"/>
              </a:solidFill>
              <a:effectLst/>
              <a:uLnTx/>
              <a:uFillTx/>
            </a:endParaRPr>
          </a:p>
        </p:txBody>
      </p:sp>
      <p:pic>
        <p:nvPicPr>
          <p:cNvPr id="30" name="Picture 29"/>
          <p:cNvPicPr>
            <a:picLocks noChangeAspect="1"/>
          </p:cNvPicPr>
          <p:nvPr/>
        </p:nvPicPr>
        <p:blipFill rotWithShape="1">
          <a:blip r:embed="rId5">
            <a:extLst>
              <a:ext uri="{28A0092B-C50C-407E-A947-70E740481C1C}">
                <a14:useLocalDpi xmlns:a14="http://schemas.microsoft.com/office/drawing/2010/main" val="0"/>
              </a:ext>
            </a:extLst>
          </a:blip>
          <a:srcRect r="73059"/>
          <a:stretch/>
        </p:blipFill>
        <p:spPr>
          <a:xfrm>
            <a:off x="6889470" y="1161173"/>
            <a:ext cx="1242122" cy="1028789"/>
          </a:xfrm>
          <a:prstGeom prst="rect">
            <a:avLst/>
          </a:prstGeom>
        </p:spPr>
      </p:pic>
      <p:pic>
        <p:nvPicPr>
          <p:cNvPr id="15" name="Picture 14"/>
          <p:cNvPicPr>
            <a:picLocks noChangeAspect="1"/>
          </p:cNvPicPr>
          <p:nvPr/>
        </p:nvPicPr>
        <p:blipFill rotWithShape="1">
          <a:blip r:embed="rId5">
            <a:extLst>
              <a:ext uri="{28A0092B-C50C-407E-A947-70E740481C1C}">
                <a14:useLocalDpi xmlns:a14="http://schemas.microsoft.com/office/drawing/2010/main" val="0"/>
              </a:ext>
            </a:extLst>
          </a:blip>
          <a:srcRect l="76444"/>
          <a:stretch/>
        </p:blipFill>
        <p:spPr>
          <a:xfrm>
            <a:off x="7056604" y="2200156"/>
            <a:ext cx="1086050" cy="1028789"/>
          </a:xfrm>
          <a:prstGeom prst="rect">
            <a:avLst/>
          </a:prstGeom>
        </p:spPr>
      </p:pic>
      <p:sp>
        <p:nvSpPr>
          <p:cNvPr id="32" name="TextBox 31"/>
          <p:cNvSpPr txBox="1"/>
          <p:nvPr/>
        </p:nvSpPr>
        <p:spPr>
          <a:xfrm>
            <a:off x="7829249" y="2307764"/>
            <a:ext cx="2338078" cy="707886"/>
          </a:xfrm>
          <a:prstGeom prst="rect">
            <a:avLst/>
          </a:prstGeom>
          <a:noFill/>
        </p:spPr>
        <p:txBody>
          <a:bodyPr wrap="square" rtlCol="0">
            <a:spAutoFit/>
          </a:bodyPr>
          <a:lstStyle/>
          <a:p>
            <a:pPr algn="ctr" fontAlgn="base">
              <a:spcBef>
                <a:spcPct val="0"/>
              </a:spcBef>
              <a:spcAft>
                <a:spcPct val="0"/>
              </a:spcAft>
            </a:pPr>
            <a:r>
              <a:rPr lang="en-US" sz="2000" b="1">
                <a:solidFill>
                  <a:srgbClr val="0000FF"/>
                </a:solidFill>
                <a:sym typeface="Wingdings" panose="05000000000000000000" pitchFamily="2" charset="2"/>
              </a:rPr>
              <a:t>TB tăng nhận và sử dụng glucose</a:t>
            </a:r>
            <a:endParaRPr lang="en-US" sz="2000" b="1">
              <a:solidFill>
                <a:srgbClr val="C00000"/>
              </a:solidFill>
            </a:endParaRPr>
          </a:p>
        </p:txBody>
      </p:sp>
    </p:spTree>
    <p:extLst>
      <p:ext uri="{BB962C8B-B14F-4D97-AF65-F5344CB8AC3E}">
        <p14:creationId xmlns:p14="http://schemas.microsoft.com/office/powerpoint/2010/main" val="2767998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fade">
                                      <p:cBhvr>
                                        <p:cTn id="13" dur="500"/>
                                        <p:tgtEl>
                                          <p:spTgt spid="2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2"/>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childTnLst>
                                </p:cTn>
                              </p:par>
                              <p:par>
                                <p:cTn id="44" presetID="10" presetClass="entr" presetSubtype="0"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nodeType="with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P spid="18" grpId="0"/>
      <p:bldP spid="19" grpId="0"/>
      <p:bldP spid="20" grpId="0"/>
      <p:bldP spid="21" grpId="0"/>
      <p:bldP spid="22" grpId="0"/>
      <p:bldP spid="23" grpId="0"/>
      <p:bldP spid="3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358857"/>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err="1">
                <a:solidFill>
                  <a:srgbClr val="FF0000"/>
                </a:solidFill>
                <a:cs typeface="Myriad Arabic" panose="01010101010101010101" pitchFamily="50" charset="-78"/>
              </a:rPr>
              <a:t>động</a:t>
            </a:r>
            <a:r>
              <a:rPr lang="en-US" sz="2000" b="1">
                <a:solidFill>
                  <a:srgbClr val="FF0000"/>
                </a:solidFill>
                <a:cs typeface="Myriad Arabic" panose="01010101010101010101" pitchFamily="50" charset="-78"/>
              </a:rPr>
              <a:t> 3.1. </a:t>
            </a:r>
            <a:endParaRPr lang="en-US" sz="2000" b="1" dirty="0">
              <a:solidFill>
                <a:srgbClr val="FF0000"/>
              </a:solidFill>
              <a:cs typeface="Myriad Arabic" panose="01010101010101010101" pitchFamily="50" charset="-78"/>
            </a:endParaRP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sp>
        <p:nvSpPr>
          <p:cNvPr id="41" name="AutoShape 43"/>
          <p:cNvSpPr>
            <a:spLocks noChangeArrowheads="1"/>
          </p:cNvSpPr>
          <p:nvPr/>
        </p:nvSpPr>
        <p:spPr bwMode="gray">
          <a:xfrm>
            <a:off x="3137602" y="1975504"/>
            <a:ext cx="8514467" cy="82296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eaLnBrk="0" hangingPunct="0"/>
            <a:r>
              <a:rPr lang="vi-VN" sz="2800" b="1">
                <a:solidFill>
                  <a:srgbClr val="000000"/>
                </a:solidFill>
                <a:latin typeface="Calibri" panose="020F0502020204030204" pitchFamily="34" charset="0"/>
                <a:cs typeface="Tahoma" pitchFamily="34" charset="0"/>
              </a:rPr>
              <a:t>Phiên mã.</a:t>
            </a:r>
            <a:endParaRPr lang="en-US" sz="2800" b="1" dirty="0">
              <a:solidFill>
                <a:srgbClr val="FFFFFF"/>
              </a:solidFill>
              <a:latin typeface="Calibri" panose="020F0502020204030204" pitchFamily="34" charset="0"/>
              <a:cs typeface="Tahoma" pitchFamily="34" charset="0"/>
            </a:endParaRPr>
          </a:p>
        </p:txBody>
      </p:sp>
      <p:sp>
        <p:nvSpPr>
          <p:cNvPr id="42" name="AutoShape 44"/>
          <p:cNvSpPr>
            <a:spLocks noChangeArrowheads="1"/>
          </p:cNvSpPr>
          <p:nvPr/>
        </p:nvSpPr>
        <p:spPr bwMode="gray">
          <a:xfrm>
            <a:off x="2244635" y="1892257"/>
            <a:ext cx="972148" cy="990600"/>
          </a:xfrm>
          <a:prstGeom prst="diamond">
            <a:avLst/>
          </a:prstGeom>
          <a:solidFill>
            <a:schemeClr val="accent2"/>
          </a:solidFill>
          <a:ln w="25400" algn="ctr">
            <a:noFill/>
            <a:miter lim="800000"/>
            <a:headEnd/>
            <a:tailEnd/>
          </a:ln>
          <a:effectLst>
            <a:outerShdw dist="63500" dir="2212194" algn="ctr" rotWithShape="0">
              <a:srgbClr val="333333">
                <a:alpha val="50000"/>
              </a:srgbClr>
            </a:outerShdw>
          </a:effectLst>
        </p:spPr>
        <p:txBody>
          <a:bodyPr wrap="none" anchor="ctr"/>
          <a:lstStyle/>
          <a:p>
            <a:pPr fontAlgn="auto">
              <a:spcBef>
                <a:spcPts val="0"/>
              </a:spcBef>
              <a:spcAft>
                <a:spcPts val="0"/>
              </a:spcAft>
              <a:defRPr/>
            </a:pPr>
            <a:endParaRPr lang="vi-VN" b="1">
              <a:solidFill>
                <a:srgbClr val="000000"/>
              </a:solidFill>
              <a:latin typeface="Tahoma" pitchFamily="34" charset="0"/>
              <a:ea typeface="Tahoma" pitchFamily="34" charset="0"/>
              <a:cs typeface="Tahoma" pitchFamily="34" charset="0"/>
            </a:endParaRPr>
          </a:p>
        </p:txBody>
      </p:sp>
      <p:sp>
        <p:nvSpPr>
          <p:cNvPr id="43" name="Text Box 46"/>
          <p:cNvSpPr txBox="1">
            <a:spLocks noChangeArrowheads="1"/>
          </p:cNvSpPr>
          <p:nvPr/>
        </p:nvSpPr>
        <p:spPr bwMode="gray">
          <a:xfrm>
            <a:off x="2541394" y="2105511"/>
            <a:ext cx="429816" cy="584775"/>
          </a:xfrm>
          <a:prstGeom prst="rect">
            <a:avLst/>
          </a:prstGeom>
          <a:noFill/>
          <a:ln w="9525" algn="ctr">
            <a:noFill/>
            <a:miter lim="800000"/>
            <a:headEnd/>
            <a:tailEnd/>
          </a:ln>
        </p:spPr>
        <p:txBody>
          <a:bodyPr wrap="square">
            <a:spAutoFit/>
          </a:bodyPr>
          <a:lstStyle/>
          <a:p>
            <a:pPr algn="ctr" eaLnBrk="0" hangingPunct="0"/>
            <a:r>
              <a:rPr lang="en-US" sz="3200" b="1">
                <a:solidFill>
                  <a:srgbClr val="FFFFFF"/>
                </a:solidFill>
                <a:latin typeface="Tahoma" pitchFamily="34" charset="0"/>
                <a:cs typeface="Tahoma" pitchFamily="34" charset="0"/>
              </a:rPr>
              <a:t>A</a:t>
            </a:r>
          </a:p>
        </p:txBody>
      </p:sp>
      <p:sp>
        <p:nvSpPr>
          <p:cNvPr id="44" name="AutoShape 48"/>
          <p:cNvSpPr>
            <a:spLocks noChangeArrowheads="1"/>
          </p:cNvSpPr>
          <p:nvPr/>
        </p:nvSpPr>
        <p:spPr bwMode="gray">
          <a:xfrm>
            <a:off x="3137602" y="3017286"/>
            <a:ext cx="8514467" cy="82296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eaLnBrk="0" hangingPunct="0"/>
            <a:r>
              <a:rPr lang="vi-VN" sz="2800" b="1">
                <a:solidFill>
                  <a:srgbClr val="000000"/>
                </a:solidFill>
                <a:latin typeface="Calibri" panose="020F0502020204030204" pitchFamily="34" charset="0"/>
                <a:cs typeface="Tahoma" pitchFamily="34" charset="0"/>
              </a:rPr>
              <a:t>Tổng hợp protein.</a:t>
            </a:r>
            <a:endParaRPr lang="en-US" sz="2800" b="1" dirty="0">
              <a:solidFill>
                <a:srgbClr val="FFFFFF"/>
              </a:solidFill>
              <a:latin typeface="Calibri" panose="020F0502020204030204" pitchFamily="34" charset="0"/>
              <a:cs typeface="Tahoma" pitchFamily="34" charset="0"/>
            </a:endParaRPr>
          </a:p>
        </p:txBody>
      </p:sp>
      <p:sp>
        <p:nvSpPr>
          <p:cNvPr id="45" name="AutoShape 49"/>
          <p:cNvSpPr>
            <a:spLocks noChangeArrowheads="1"/>
          </p:cNvSpPr>
          <p:nvPr/>
        </p:nvSpPr>
        <p:spPr bwMode="gray">
          <a:xfrm>
            <a:off x="2244635" y="2959057"/>
            <a:ext cx="961914" cy="990600"/>
          </a:xfrm>
          <a:prstGeom prst="diamond">
            <a:avLst/>
          </a:prstGeom>
          <a:gradFill rotWithShape="1">
            <a:gsLst>
              <a:gs pos="0">
                <a:schemeClr val="accent1">
                  <a:gamma/>
                  <a:shade val="46275"/>
                  <a:invGamma/>
                </a:schemeClr>
              </a:gs>
              <a:gs pos="100000">
                <a:schemeClr val="accent1"/>
              </a:gs>
            </a:gsLst>
            <a:lin ang="5400000" scaled="1"/>
          </a:gradFill>
          <a:ln w="25400" algn="ctr">
            <a:noFill/>
            <a:miter lim="800000"/>
            <a:headEnd/>
            <a:tailEnd/>
          </a:ln>
          <a:effectLst>
            <a:outerShdw dist="63500" dir="2212194" algn="ctr" rotWithShape="0">
              <a:srgbClr val="333333">
                <a:alpha val="50000"/>
              </a:srgbClr>
            </a:outerShdw>
          </a:effectLst>
        </p:spPr>
        <p:txBody>
          <a:bodyPr wrap="none" anchor="ctr"/>
          <a:lstStyle/>
          <a:p>
            <a:pPr fontAlgn="auto">
              <a:spcBef>
                <a:spcPts val="0"/>
              </a:spcBef>
              <a:spcAft>
                <a:spcPts val="0"/>
              </a:spcAft>
              <a:defRPr/>
            </a:pPr>
            <a:endParaRPr lang="vi-VN" b="1">
              <a:solidFill>
                <a:srgbClr val="000000"/>
              </a:solidFill>
              <a:latin typeface="Tahoma" pitchFamily="34" charset="0"/>
              <a:ea typeface="Tahoma" pitchFamily="34" charset="0"/>
              <a:cs typeface="Tahoma" pitchFamily="34" charset="0"/>
            </a:endParaRPr>
          </a:p>
        </p:txBody>
      </p:sp>
      <p:sp>
        <p:nvSpPr>
          <p:cNvPr id="46" name="Text Box 51"/>
          <p:cNvSpPr txBox="1">
            <a:spLocks noChangeArrowheads="1"/>
          </p:cNvSpPr>
          <p:nvPr/>
        </p:nvSpPr>
        <p:spPr bwMode="gray">
          <a:xfrm>
            <a:off x="2540677" y="3188715"/>
            <a:ext cx="431971" cy="585258"/>
          </a:xfrm>
          <a:prstGeom prst="rect">
            <a:avLst/>
          </a:prstGeom>
          <a:noFill/>
          <a:ln w="9525" algn="ctr">
            <a:noFill/>
            <a:miter lim="800000"/>
            <a:headEnd/>
            <a:tailEnd/>
          </a:ln>
        </p:spPr>
        <p:txBody>
          <a:bodyPr wrap="square">
            <a:spAutoFit/>
          </a:bodyPr>
          <a:lstStyle/>
          <a:p>
            <a:pPr algn="ctr" eaLnBrk="0" hangingPunct="0"/>
            <a:r>
              <a:rPr lang="en-US" sz="3200" b="1" dirty="0">
                <a:solidFill>
                  <a:srgbClr val="FFFFFF"/>
                </a:solidFill>
                <a:latin typeface="Tahoma" pitchFamily="34" charset="0"/>
                <a:cs typeface="Tahoma" pitchFamily="34" charset="0"/>
              </a:rPr>
              <a:t>B</a:t>
            </a:r>
          </a:p>
        </p:txBody>
      </p:sp>
      <p:sp>
        <p:nvSpPr>
          <p:cNvPr id="47" name="AutoShape 53"/>
          <p:cNvSpPr>
            <a:spLocks noChangeArrowheads="1"/>
          </p:cNvSpPr>
          <p:nvPr/>
        </p:nvSpPr>
        <p:spPr bwMode="gray">
          <a:xfrm>
            <a:off x="3143409" y="4034790"/>
            <a:ext cx="8509095" cy="82296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fontAlgn="auto">
              <a:spcBef>
                <a:spcPts val="0"/>
              </a:spcBef>
              <a:spcAft>
                <a:spcPts val="0"/>
              </a:spcAft>
              <a:defRPr/>
            </a:pPr>
            <a:r>
              <a:rPr lang="vi-VN" sz="2800" b="1" dirty="0">
                <a:solidFill>
                  <a:srgbClr val="000000"/>
                </a:solidFill>
                <a:latin typeface="Calibri" panose="020F0502020204030204" pitchFamily="34" charset="0"/>
                <a:ea typeface="Tahoma" pitchFamily="34" charset="0"/>
                <a:cs typeface="Tahoma" pitchFamily="34" charset="0"/>
              </a:rPr>
              <a:t>Phiên mã, dịch mã, điều hoà hoạt động của tế bào. </a:t>
            </a:r>
          </a:p>
        </p:txBody>
      </p:sp>
      <p:sp>
        <p:nvSpPr>
          <p:cNvPr id="48" name="AutoShape 54"/>
          <p:cNvSpPr>
            <a:spLocks noChangeArrowheads="1"/>
          </p:cNvSpPr>
          <p:nvPr/>
        </p:nvSpPr>
        <p:spPr bwMode="gray">
          <a:xfrm>
            <a:off x="2244634" y="3949657"/>
            <a:ext cx="986929" cy="990600"/>
          </a:xfrm>
          <a:prstGeom prst="diamond">
            <a:avLst/>
          </a:prstGeom>
          <a:solidFill>
            <a:schemeClr val="hlink"/>
          </a:solidFill>
          <a:ln w="25400" algn="ctr">
            <a:noFill/>
            <a:miter lim="800000"/>
            <a:headEnd/>
            <a:tailEnd/>
          </a:ln>
          <a:effectLst>
            <a:outerShdw dist="63500" dir="2212194" algn="ctr" rotWithShape="0">
              <a:srgbClr val="333333">
                <a:alpha val="50000"/>
              </a:srgbClr>
            </a:outerShdw>
          </a:effectLst>
        </p:spPr>
        <p:txBody>
          <a:bodyPr wrap="none" anchor="ctr"/>
          <a:lstStyle/>
          <a:p>
            <a:pPr fontAlgn="auto">
              <a:spcBef>
                <a:spcPts val="0"/>
              </a:spcBef>
              <a:spcAft>
                <a:spcPts val="0"/>
              </a:spcAft>
              <a:defRPr/>
            </a:pPr>
            <a:endParaRPr lang="vi-VN" b="1">
              <a:solidFill>
                <a:srgbClr val="000000"/>
              </a:solidFill>
              <a:latin typeface="Tahoma" pitchFamily="34" charset="0"/>
              <a:ea typeface="Tahoma" pitchFamily="34" charset="0"/>
              <a:cs typeface="Tahoma" pitchFamily="34" charset="0"/>
            </a:endParaRPr>
          </a:p>
        </p:txBody>
      </p:sp>
      <p:sp>
        <p:nvSpPr>
          <p:cNvPr id="49" name="Text Box 56"/>
          <p:cNvSpPr txBox="1">
            <a:spLocks noChangeArrowheads="1"/>
          </p:cNvSpPr>
          <p:nvPr/>
        </p:nvSpPr>
        <p:spPr bwMode="gray">
          <a:xfrm>
            <a:off x="2513006" y="4125341"/>
            <a:ext cx="425172" cy="584729"/>
          </a:xfrm>
          <a:prstGeom prst="rect">
            <a:avLst/>
          </a:prstGeom>
          <a:noFill/>
          <a:ln w="9525" algn="ctr">
            <a:noFill/>
            <a:miter lim="800000"/>
            <a:headEnd/>
            <a:tailEnd/>
          </a:ln>
        </p:spPr>
        <p:txBody>
          <a:bodyPr wrap="square">
            <a:spAutoFit/>
          </a:bodyPr>
          <a:lstStyle/>
          <a:p>
            <a:pPr algn="ctr" eaLnBrk="0" hangingPunct="0"/>
            <a:r>
              <a:rPr lang="en-US" sz="3200" b="1" dirty="0">
                <a:solidFill>
                  <a:srgbClr val="FFFFFF"/>
                </a:solidFill>
                <a:latin typeface="Tahoma" pitchFamily="34" charset="0"/>
                <a:cs typeface="Tahoma" pitchFamily="34" charset="0"/>
              </a:rPr>
              <a:t>C</a:t>
            </a:r>
          </a:p>
        </p:txBody>
      </p:sp>
      <p:sp>
        <p:nvSpPr>
          <p:cNvPr id="50" name="AutoShape 58"/>
          <p:cNvSpPr>
            <a:spLocks noChangeArrowheads="1"/>
          </p:cNvSpPr>
          <p:nvPr/>
        </p:nvSpPr>
        <p:spPr bwMode="gray">
          <a:xfrm>
            <a:off x="3138774" y="5074686"/>
            <a:ext cx="8513383" cy="822960"/>
          </a:xfrm>
          <a:prstGeom prst="roundRect">
            <a:avLst>
              <a:gd name="adj" fmla="val 16667"/>
            </a:avLst>
          </a:prstGeom>
          <a:solidFill>
            <a:srgbClr val="FFFFFF"/>
          </a:solidFill>
          <a:ln w="28575" algn="ctr">
            <a:solidFill>
              <a:srgbClr val="333333"/>
            </a:solidFill>
            <a:round/>
            <a:headEnd/>
            <a:tailEnd/>
          </a:ln>
          <a:effectLst>
            <a:outerShdw dist="99190" dir="2388334" algn="ctr" rotWithShape="0">
              <a:srgbClr val="333333">
                <a:alpha val="50000"/>
              </a:srgbClr>
            </a:outerShdw>
          </a:effectLst>
        </p:spPr>
        <p:txBody>
          <a:bodyPr wrap="square" anchor="ctr"/>
          <a:lstStyle/>
          <a:p>
            <a:pPr algn="just" fontAlgn="auto">
              <a:spcBef>
                <a:spcPts val="0"/>
              </a:spcBef>
              <a:spcAft>
                <a:spcPts val="0"/>
              </a:spcAft>
              <a:defRPr/>
            </a:pPr>
            <a:r>
              <a:rPr lang="vi-VN" sz="2800" b="1">
                <a:solidFill>
                  <a:srgbClr val="000000"/>
                </a:solidFill>
                <a:latin typeface="Calibri" panose="020F0502020204030204" pitchFamily="34" charset="0"/>
                <a:ea typeface="Tahoma" pitchFamily="34" charset="0"/>
                <a:cs typeface="Tahoma" pitchFamily="34" charset="0"/>
              </a:rPr>
              <a:t>Vận chuyển phân tử tín hiệu qua màng sinh chất. </a:t>
            </a:r>
            <a:endParaRPr lang="vi-VN" sz="2800" b="1" dirty="0">
              <a:solidFill>
                <a:srgbClr val="000000"/>
              </a:solidFill>
              <a:latin typeface="Calibri" panose="020F0502020204030204" pitchFamily="34" charset="0"/>
              <a:ea typeface="Tahoma" pitchFamily="34" charset="0"/>
              <a:cs typeface="Tahoma" pitchFamily="34" charset="0"/>
            </a:endParaRPr>
          </a:p>
        </p:txBody>
      </p:sp>
      <p:sp>
        <p:nvSpPr>
          <p:cNvPr id="51" name="AutoShape 59"/>
          <p:cNvSpPr>
            <a:spLocks noChangeArrowheads="1"/>
          </p:cNvSpPr>
          <p:nvPr/>
        </p:nvSpPr>
        <p:spPr bwMode="gray">
          <a:xfrm>
            <a:off x="2244634" y="5016457"/>
            <a:ext cx="986929" cy="990600"/>
          </a:xfrm>
          <a:prstGeom prst="diamond">
            <a:avLst/>
          </a:prstGeom>
          <a:solidFill>
            <a:schemeClr val="folHlink"/>
          </a:solidFill>
          <a:ln w="25400" algn="ctr">
            <a:noFill/>
            <a:miter lim="800000"/>
            <a:headEnd/>
            <a:tailEnd/>
          </a:ln>
          <a:effectLst>
            <a:outerShdw dist="63500" dir="2212194" algn="ctr" rotWithShape="0">
              <a:srgbClr val="333333">
                <a:alpha val="50000"/>
              </a:srgbClr>
            </a:outerShdw>
          </a:effectLst>
        </p:spPr>
        <p:txBody>
          <a:bodyPr wrap="none" anchor="ctr"/>
          <a:lstStyle/>
          <a:p>
            <a:pPr fontAlgn="auto">
              <a:spcBef>
                <a:spcPts val="0"/>
              </a:spcBef>
              <a:spcAft>
                <a:spcPts val="0"/>
              </a:spcAft>
              <a:defRPr/>
            </a:pPr>
            <a:endParaRPr lang="vi-VN" b="1">
              <a:solidFill>
                <a:srgbClr val="000000"/>
              </a:solidFill>
              <a:latin typeface="Tahoma" pitchFamily="34" charset="0"/>
              <a:ea typeface="Tahoma" pitchFamily="34" charset="0"/>
              <a:cs typeface="Tahoma" pitchFamily="34" charset="0"/>
            </a:endParaRPr>
          </a:p>
        </p:txBody>
      </p:sp>
      <p:sp>
        <p:nvSpPr>
          <p:cNvPr id="52" name="Text Box 61"/>
          <p:cNvSpPr txBox="1">
            <a:spLocks noChangeArrowheads="1"/>
          </p:cNvSpPr>
          <p:nvPr/>
        </p:nvSpPr>
        <p:spPr bwMode="gray">
          <a:xfrm>
            <a:off x="2448408" y="5219247"/>
            <a:ext cx="579380" cy="585019"/>
          </a:xfrm>
          <a:prstGeom prst="rect">
            <a:avLst/>
          </a:prstGeom>
          <a:noFill/>
          <a:ln w="9525" algn="ctr">
            <a:noFill/>
            <a:miter lim="800000"/>
            <a:headEnd/>
            <a:tailEnd/>
          </a:ln>
        </p:spPr>
        <p:txBody>
          <a:bodyPr wrap="square">
            <a:spAutoFit/>
          </a:bodyPr>
          <a:lstStyle/>
          <a:p>
            <a:pPr algn="ctr" eaLnBrk="0" hangingPunct="0"/>
            <a:r>
              <a:rPr lang="en-US" sz="3200" b="1" dirty="0">
                <a:solidFill>
                  <a:srgbClr val="FFFFFF"/>
                </a:solidFill>
                <a:latin typeface="Tahoma" pitchFamily="34" charset="0"/>
                <a:cs typeface="Tahoma" pitchFamily="34" charset="0"/>
              </a:rPr>
              <a:t>D</a:t>
            </a:r>
          </a:p>
        </p:txBody>
      </p:sp>
      <p:grpSp>
        <p:nvGrpSpPr>
          <p:cNvPr id="4" name="Group 3"/>
          <p:cNvGrpSpPr/>
          <p:nvPr/>
        </p:nvGrpSpPr>
        <p:grpSpPr>
          <a:xfrm>
            <a:off x="2393769" y="-55716"/>
            <a:ext cx="8082641" cy="1436068"/>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solidFill>
                </a:rPr>
                <a:t>Tế bào đáp ứng với tín hiệu </a:t>
              </a:r>
              <a:r>
                <a:rPr lang="vi-VN" sz="2800" b="1">
                  <a:solidFill>
                    <a:schemeClr val="bg1"/>
                  </a:solidFill>
                </a:rPr>
                <a:t>thông qua</a:t>
              </a:r>
              <a:endParaRPr lang="en-US" sz="2800" b="1">
                <a:solidFill>
                  <a:schemeClr val="bg1"/>
                </a:solidFill>
              </a:endParaRPr>
            </a:p>
            <a:p>
              <a:pPr algn="ctr"/>
              <a:r>
                <a:rPr lang="vi-VN" sz="2800" b="1">
                  <a:solidFill>
                    <a:schemeClr val="bg1"/>
                  </a:solidFill>
                </a:rPr>
                <a:t>các </a:t>
              </a:r>
              <a:r>
                <a:rPr lang="vi-VN" sz="2800" b="1" dirty="0">
                  <a:solidFill>
                    <a:schemeClr val="bg1"/>
                  </a:solidFill>
                </a:rPr>
                <a:t>hoạt động nào sau đây? </a:t>
              </a:r>
            </a:p>
          </p:txBody>
        </p:sp>
        <p:sp>
          <p:nvSpPr>
            <p:cNvPr id="17" name="Rectangle 16"/>
            <p:cNvSpPr/>
            <p:nvPr/>
          </p:nvSpPr>
          <p:spPr>
            <a:xfrm>
              <a:off x="3100569" y="-55716"/>
              <a:ext cx="1125629" cy="584775"/>
            </a:xfrm>
            <a:prstGeom prst="rect">
              <a:avLst/>
            </a:prstGeom>
            <a:noFill/>
            <a:ln w="28575">
              <a:noFill/>
            </a:ln>
          </p:spPr>
          <p:txBody>
            <a:bodyPr wrap="none" lIns="91440" tIns="45720" rIns="91440" bIns="45720">
              <a:spAutoFit/>
            </a:bodyPr>
            <a:lstStyle/>
            <a:p>
              <a:pPr algn="ctr"/>
              <a:r>
                <a:rPr lang="en-US" sz="32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3200" b="1" dirty="0">
                  <a:ln w="10160">
                    <a:solidFill>
                      <a:schemeClr val="bg1"/>
                    </a:solidFill>
                    <a:prstDash val="solid"/>
                  </a:ln>
                  <a:solidFill>
                    <a:schemeClr val="bg1"/>
                  </a:solidFill>
                  <a:effectLst>
                    <a:outerShdw blurRad="38100" dist="22860" dir="5400000" algn="tl" rotWithShape="0">
                      <a:srgbClr val="000000">
                        <a:alpha val="30000"/>
                      </a:srgbClr>
                    </a:outerShdw>
                  </a:effectLst>
                </a:rPr>
                <a:t> 4</a:t>
              </a:r>
              <a:endParaRPr lang="en-US" sz="32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grpSp>
      <p:sp>
        <p:nvSpPr>
          <p:cNvPr id="21" name="Rectangle 20"/>
          <p:cNvSpPr/>
          <p:nvPr/>
        </p:nvSpPr>
        <p:spPr>
          <a:xfrm>
            <a:off x="10647094" y="-9297"/>
            <a:ext cx="1380506" cy="461665"/>
          </a:xfrm>
          <a:prstGeom prst="rect">
            <a:avLst/>
          </a:prstGeom>
          <a:noFill/>
        </p:spPr>
        <p:txBody>
          <a:bodyPr wrap="none" lIns="91440" tIns="45720" rIns="91440" bIns="45720">
            <a:spAutoFit/>
          </a:bodyPr>
          <a:lstStyle/>
          <a:p>
            <a:pPr algn="ctr"/>
            <a:r>
              <a:rPr lang="en-US" sz="24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2400" b="1" dirty="0">
                <a:ln w="10160">
                  <a:noFill/>
                  <a:prstDash val="solid"/>
                </a:ln>
                <a:solidFill>
                  <a:srgbClr val="0000FF"/>
                </a:solidFill>
                <a:effectLst>
                  <a:outerShdw blurRad="38100" dist="22860" dir="5400000" algn="tl" rotWithShape="0">
                    <a:srgbClr val="000000">
                      <a:alpha val="30000"/>
                    </a:srgbClr>
                  </a:outerShdw>
                </a:effectLst>
              </a:rPr>
              <a:t> </a:t>
            </a:r>
            <a:r>
              <a:rPr lang="en-US" sz="24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2400" b="1" cap="none" spc="0"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10863958" y="465952"/>
            <a:ext cx="1097280" cy="109728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5" name="Flowchart: Connector 34"/>
          <p:cNvSpPr/>
          <p:nvPr/>
        </p:nvSpPr>
        <p:spPr>
          <a:xfrm>
            <a:off x="10863957" y="465952"/>
            <a:ext cx="1097280" cy="109728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7903" y="532331"/>
            <a:ext cx="892603" cy="884891"/>
          </a:xfrm>
          <a:prstGeom prst="rect">
            <a:avLst/>
          </a:prstGeom>
        </p:spPr>
      </p:pic>
      <p:sp>
        <p:nvSpPr>
          <p:cNvPr id="38" name="Rectangle 37"/>
          <p:cNvSpPr/>
          <p:nvPr/>
        </p:nvSpPr>
        <p:spPr>
          <a:xfrm>
            <a:off x="10940802" y="1204376"/>
            <a:ext cx="966803" cy="400110"/>
          </a:xfrm>
          <a:prstGeom prst="rect">
            <a:avLst/>
          </a:prstGeom>
          <a:noFill/>
        </p:spPr>
        <p:txBody>
          <a:bodyPr wrap="none" lIns="91440" tIns="45720" rIns="91440" bIns="45720">
            <a:spAutoFit/>
          </a:bodyPr>
          <a:lstStyle/>
          <a:p>
            <a:pPr algn="ctr"/>
            <a:r>
              <a:rPr lang="en-US" sz="20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2000" b="1" dirty="0">
                <a:ln w="10160">
                  <a:noFill/>
                  <a:prstDash val="solid"/>
                </a:ln>
                <a:solidFill>
                  <a:srgbClr val="FF0000"/>
                </a:solidFill>
                <a:effectLst>
                  <a:outerShdw blurRad="38100" dist="22860" dir="5400000" algn="tl" rotWithShape="0">
                    <a:srgbClr val="000000">
                      <a:alpha val="30000"/>
                    </a:srgbClr>
                  </a:outerShdw>
                </a:effectLst>
              </a:rPr>
              <a:t> </a:t>
            </a:r>
            <a:r>
              <a:rPr lang="en-US" sz="20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2000" b="1" cap="none" spc="0"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7" name="TextBox 26">
            <a:extLst>
              <a:ext uri="{FF2B5EF4-FFF2-40B4-BE49-F238E27FC236}">
                <a16:creationId xmlns:a16="http://schemas.microsoft.com/office/drawing/2014/main" id="{A762B176-235C-EAC7-1AB0-9041E8832893}"/>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latin typeface="Arial" panose="020B0604020202020204" pitchFamily="34" charset="0"/>
                <a:cs typeface="Arial" panose="020B0604020202020204" pitchFamily="34" charset="0"/>
              </a:rPr>
              <a:t>BÀI 17. </a:t>
            </a:r>
          </a:p>
          <a:p>
            <a:pPr algn="ctr"/>
            <a:r>
              <a:rPr lang="en-US" sz="1600" b="1" dirty="0">
                <a:solidFill>
                  <a:srgbClr val="C00000"/>
                </a:solidFill>
                <a:latin typeface="Arial" panose="020B0604020202020204" pitchFamily="34" charset="0"/>
                <a:cs typeface="Arial" panose="020B0604020202020204" pitchFamily="34" charset="0"/>
              </a:rPr>
              <a:t>THÔNG TIN GIỮA CÁC TẾ BÀO</a:t>
            </a:r>
          </a:p>
        </p:txBody>
      </p:sp>
    </p:spTree>
    <p:extLst>
      <p:ext uri="{BB962C8B-B14F-4D97-AF65-F5344CB8AC3E}">
        <p14:creationId xmlns:p14="http://schemas.microsoft.com/office/powerpoint/2010/main" val="3244458077"/>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1"/>
                                        </p:tgtEl>
                                        <p:attrNameLst>
                                          <p:attrName>style.visibility</p:attrName>
                                        </p:attrNameLst>
                                      </p:cBhvr>
                                      <p:to>
                                        <p:strVal val="visible"/>
                                      </p:to>
                                    </p:set>
                                    <p:animEffect transition="in" filter="fade">
                                      <p:cBhvr>
                                        <p:cTn id="14" dur="1000"/>
                                        <p:tgtEl>
                                          <p:spTgt spid="41"/>
                                        </p:tgtEl>
                                      </p:cBhvr>
                                    </p:animEffect>
                                    <p:anim calcmode="lin" valueType="num">
                                      <p:cBhvr>
                                        <p:cTn id="15" dur="1000" fill="hold"/>
                                        <p:tgtEl>
                                          <p:spTgt spid="41"/>
                                        </p:tgtEl>
                                        <p:attrNameLst>
                                          <p:attrName>ppt_x</p:attrName>
                                        </p:attrNameLst>
                                      </p:cBhvr>
                                      <p:tavLst>
                                        <p:tav tm="0">
                                          <p:val>
                                            <p:strVal val="#ppt_x"/>
                                          </p:val>
                                        </p:tav>
                                        <p:tav tm="100000">
                                          <p:val>
                                            <p:strVal val="#ppt_x"/>
                                          </p:val>
                                        </p:tav>
                                      </p:tavLst>
                                    </p:anim>
                                    <p:anim calcmode="lin" valueType="num">
                                      <p:cBhvr>
                                        <p:cTn id="16" dur="1000" fill="hold"/>
                                        <p:tgtEl>
                                          <p:spTgt spid="41"/>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1000"/>
                                        <p:tgtEl>
                                          <p:spTgt spid="42"/>
                                        </p:tgtEl>
                                      </p:cBhvr>
                                    </p:animEffect>
                                    <p:anim calcmode="lin" valueType="num">
                                      <p:cBhvr>
                                        <p:cTn id="20" dur="1000" fill="hold"/>
                                        <p:tgtEl>
                                          <p:spTgt spid="42"/>
                                        </p:tgtEl>
                                        <p:attrNameLst>
                                          <p:attrName>ppt_x</p:attrName>
                                        </p:attrNameLst>
                                      </p:cBhvr>
                                      <p:tavLst>
                                        <p:tav tm="0">
                                          <p:val>
                                            <p:strVal val="#ppt_x"/>
                                          </p:val>
                                        </p:tav>
                                        <p:tav tm="100000">
                                          <p:val>
                                            <p:strVal val="#ppt_x"/>
                                          </p:val>
                                        </p:tav>
                                      </p:tavLst>
                                    </p:anim>
                                    <p:anim calcmode="lin" valueType="num">
                                      <p:cBhvr>
                                        <p:cTn id="21" dur="10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animEffect transition="in" filter="fade">
                                      <p:cBhvr>
                                        <p:cTn id="29" dur="1000"/>
                                        <p:tgtEl>
                                          <p:spTgt spid="44"/>
                                        </p:tgtEl>
                                      </p:cBhvr>
                                    </p:animEffect>
                                    <p:anim calcmode="lin" valueType="num">
                                      <p:cBhvr>
                                        <p:cTn id="30" dur="1000" fill="hold"/>
                                        <p:tgtEl>
                                          <p:spTgt spid="44"/>
                                        </p:tgtEl>
                                        <p:attrNameLst>
                                          <p:attrName>ppt_x</p:attrName>
                                        </p:attrNameLst>
                                      </p:cBhvr>
                                      <p:tavLst>
                                        <p:tav tm="0">
                                          <p:val>
                                            <p:strVal val="#ppt_x"/>
                                          </p:val>
                                        </p:tav>
                                        <p:tav tm="100000">
                                          <p:val>
                                            <p:strVal val="#ppt_x"/>
                                          </p:val>
                                        </p:tav>
                                      </p:tavLst>
                                    </p:anim>
                                    <p:anim calcmode="lin" valueType="num">
                                      <p:cBhvr>
                                        <p:cTn id="31" dur="1000" fill="hold"/>
                                        <p:tgtEl>
                                          <p:spTgt spid="44"/>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fade">
                                      <p:cBhvr>
                                        <p:cTn id="34" dur="1000"/>
                                        <p:tgtEl>
                                          <p:spTgt spid="45"/>
                                        </p:tgtEl>
                                      </p:cBhvr>
                                    </p:animEffect>
                                    <p:anim calcmode="lin" valueType="num">
                                      <p:cBhvr>
                                        <p:cTn id="35" dur="1000" fill="hold"/>
                                        <p:tgtEl>
                                          <p:spTgt spid="45"/>
                                        </p:tgtEl>
                                        <p:attrNameLst>
                                          <p:attrName>ppt_x</p:attrName>
                                        </p:attrNameLst>
                                      </p:cBhvr>
                                      <p:tavLst>
                                        <p:tav tm="0">
                                          <p:val>
                                            <p:strVal val="#ppt_x"/>
                                          </p:val>
                                        </p:tav>
                                        <p:tav tm="100000">
                                          <p:val>
                                            <p:strVal val="#ppt_x"/>
                                          </p:val>
                                        </p:tav>
                                      </p:tavLst>
                                    </p:anim>
                                    <p:anim calcmode="lin" valueType="num">
                                      <p:cBhvr>
                                        <p:cTn id="36" dur="1000" fill="hold"/>
                                        <p:tgtEl>
                                          <p:spTgt spid="4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46"/>
                                        </p:tgtEl>
                                        <p:attrNameLst>
                                          <p:attrName>style.visibility</p:attrName>
                                        </p:attrNameLst>
                                      </p:cBhvr>
                                      <p:to>
                                        <p:strVal val="visible"/>
                                      </p:to>
                                    </p:set>
                                    <p:animEffect transition="in" filter="fade">
                                      <p:cBhvr>
                                        <p:cTn id="39" dur="1000"/>
                                        <p:tgtEl>
                                          <p:spTgt spid="46"/>
                                        </p:tgtEl>
                                      </p:cBhvr>
                                    </p:animEffect>
                                    <p:anim calcmode="lin" valueType="num">
                                      <p:cBhvr>
                                        <p:cTn id="40" dur="1000" fill="hold"/>
                                        <p:tgtEl>
                                          <p:spTgt spid="46"/>
                                        </p:tgtEl>
                                        <p:attrNameLst>
                                          <p:attrName>ppt_x</p:attrName>
                                        </p:attrNameLst>
                                      </p:cBhvr>
                                      <p:tavLst>
                                        <p:tav tm="0">
                                          <p:val>
                                            <p:strVal val="#ppt_x"/>
                                          </p:val>
                                        </p:tav>
                                        <p:tav tm="100000">
                                          <p:val>
                                            <p:strVal val="#ppt_x"/>
                                          </p:val>
                                        </p:tav>
                                      </p:tavLst>
                                    </p:anim>
                                    <p:anim calcmode="lin" valueType="num">
                                      <p:cBhvr>
                                        <p:cTn id="41" dur="1000" fill="hold"/>
                                        <p:tgtEl>
                                          <p:spTgt spid="4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47"/>
                                        </p:tgtEl>
                                        <p:attrNameLst>
                                          <p:attrName>style.visibility</p:attrName>
                                        </p:attrNameLst>
                                      </p:cBhvr>
                                      <p:to>
                                        <p:strVal val="visible"/>
                                      </p:to>
                                    </p:set>
                                    <p:animEffect transition="in" filter="fade">
                                      <p:cBhvr>
                                        <p:cTn id="44" dur="1000"/>
                                        <p:tgtEl>
                                          <p:spTgt spid="47"/>
                                        </p:tgtEl>
                                      </p:cBhvr>
                                    </p:animEffect>
                                    <p:anim calcmode="lin" valueType="num">
                                      <p:cBhvr>
                                        <p:cTn id="45" dur="1000" fill="hold"/>
                                        <p:tgtEl>
                                          <p:spTgt spid="47"/>
                                        </p:tgtEl>
                                        <p:attrNameLst>
                                          <p:attrName>ppt_x</p:attrName>
                                        </p:attrNameLst>
                                      </p:cBhvr>
                                      <p:tavLst>
                                        <p:tav tm="0">
                                          <p:val>
                                            <p:strVal val="#ppt_x"/>
                                          </p:val>
                                        </p:tav>
                                        <p:tav tm="100000">
                                          <p:val>
                                            <p:strVal val="#ppt_x"/>
                                          </p:val>
                                        </p:tav>
                                      </p:tavLst>
                                    </p:anim>
                                    <p:anim calcmode="lin" valueType="num">
                                      <p:cBhvr>
                                        <p:cTn id="46" dur="1000" fill="hold"/>
                                        <p:tgtEl>
                                          <p:spTgt spid="47"/>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1000"/>
                                        <p:tgtEl>
                                          <p:spTgt spid="48"/>
                                        </p:tgtEl>
                                      </p:cBhvr>
                                    </p:animEffect>
                                    <p:anim calcmode="lin" valueType="num">
                                      <p:cBhvr>
                                        <p:cTn id="50" dur="1000" fill="hold"/>
                                        <p:tgtEl>
                                          <p:spTgt spid="48"/>
                                        </p:tgtEl>
                                        <p:attrNameLst>
                                          <p:attrName>ppt_x</p:attrName>
                                        </p:attrNameLst>
                                      </p:cBhvr>
                                      <p:tavLst>
                                        <p:tav tm="0">
                                          <p:val>
                                            <p:strVal val="#ppt_x"/>
                                          </p:val>
                                        </p:tav>
                                        <p:tav tm="100000">
                                          <p:val>
                                            <p:strVal val="#ppt_x"/>
                                          </p:val>
                                        </p:tav>
                                      </p:tavLst>
                                    </p:anim>
                                    <p:anim calcmode="lin" valueType="num">
                                      <p:cBhvr>
                                        <p:cTn id="51" dur="1000" fill="hold"/>
                                        <p:tgtEl>
                                          <p:spTgt spid="48"/>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49"/>
                                        </p:tgtEl>
                                        <p:attrNameLst>
                                          <p:attrName>style.visibility</p:attrName>
                                        </p:attrNameLst>
                                      </p:cBhvr>
                                      <p:to>
                                        <p:strVal val="visible"/>
                                      </p:to>
                                    </p:set>
                                    <p:animEffect transition="in" filter="fade">
                                      <p:cBhvr>
                                        <p:cTn id="54" dur="1000"/>
                                        <p:tgtEl>
                                          <p:spTgt spid="49"/>
                                        </p:tgtEl>
                                      </p:cBhvr>
                                    </p:animEffect>
                                    <p:anim calcmode="lin" valueType="num">
                                      <p:cBhvr>
                                        <p:cTn id="55" dur="1000" fill="hold"/>
                                        <p:tgtEl>
                                          <p:spTgt spid="49"/>
                                        </p:tgtEl>
                                        <p:attrNameLst>
                                          <p:attrName>ppt_x</p:attrName>
                                        </p:attrNameLst>
                                      </p:cBhvr>
                                      <p:tavLst>
                                        <p:tav tm="0">
                                          <p:val>
                                            <p:strVal val="#ppt_x"/>
                                          </p:val>
                                        </p:tav>
                                        <p:tav tm="100000">
                                          <p:val>
                                            <p:strVal val="#ppt_x"/>
                                          </p:val>
                                        </p:tav>
                                      </p:tavLst>
                                    </p:anim>
                                    <p:anim calcmode="lin" valueType="num">
                                      <p:cBhvr>
                                        <p:cTn id="56" dur="1000" fill="hold"/>
                                        <p:tgtEl>
                                          <p:spTgt spid="49"/>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50"/>
                                        </p:tgtEl>
                                        <p:attrNameLst>
                                          <p:attrName>style.visibility</p:attrName>
                                        </p:attrNameLst>
                                      </p:cBhvr>
                                      <p:to>
                                        <p:strVal val="visible"/>
                                      </p:to>
                                    </p:set>
                                    <p:animEffect transition="in" filter="fade">
                                      <p:cBhvr>
                                        <p:cTn id="59" dur="1000"/>
                                        <p:tgtEl>
                                          <p:spTgt spid="50"/>
                                        </p:tgtEl>
                                      </p:cBhvr>
                                    </p:animEffect>
                                    <p:anim calcmode="lin" valueType="num">
                                      <p:cBhvr>
                                        <p:cTn id="60" dur="1000" fill="hold"/>
                                        <p:tgtEl>
                                          <p:spTgt spid="50"/>
                                        </p:tgtEl>
                                        <p:attrNameLst>
                                          <p:attrName>ppt_x</p:attrName>
                                        </p:attrNameLst>
                                      </p:cBhvr>
                                      <p:tavLst>
                                        <p:tav tm="0">
                                          <p:val>
                                            <p:strVal val="#ppt_x"/>
                                          </p:val>
                                        </p:tav>
                                        <p:tav tm="100000">
                                          <p:val>
                                            <p:strVal val="#ppt_x"/>
                                          </p:val>
                                        </p:tav>
                                      </p:tavLst>
                                    </p:anim>
                                    <p:anim calcmode="lin" valueType="num">
                                      <p:cBhvr>
                                        <p:cTn id="61" dur="1000" fill="hold"/>
                                        <p:tgtEl>
                                          <p:spTgt spid="50"/>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1000"/>
                                        <p:tgtEl>
                                          <p:spTgt spid="52"/>
                                        </p:tgtEl>
                                      </p:cBhvr>
                                    </p:animEffect>
                                    <p:anim calcmode="lin" valueType="num">
                                      <p:cBhvr>
                                        <p:cTn id="65" dur="1000" fill="hold"/>
                                        <p:tgtEl>
                                          <p:spTgt spid="52"/>
                                        </p:tgtEl>
                                        <p:attrNameLst>
                                          <p:attrName>ppt_x</p:attrName>
                                        </p:attrNameLst>
                                      </p:cBhvr>
                                      <p:tavLst>
                                        <p:tav tm="0">
                                          <p:val>
                                            <p:strVal val="#ppt_x"/>
                                          </p:val>
                                        </p:tav>
                                        <p:tav tm="100000">
                                          <p:val>
                                            <p:strVal val="#ppt_x"/>
                                          </p:val>
                                        </p:tav>
                                      </p:tavLst>
                                    </p:anim>
                                    <p:anim calcmode="lin" valueType="num">
                                      <p:cBhvr>
                                        <p:cTn id="66" dur="1000" fill="hold"/>
                                        <p:tgtEl>
                                          <p:spTgt spid="52"/>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51"/>
                                        </p:tgtEl>
                                        <p:attrNameLst>
                                          <p:attrName>style.visibility</p:attrName>
                                        </p:attrNameLst>
                                      </p:cBhvr>
                                      <p:to>
                                        <p:strVal val="visible"/>
                                      </p:to>
                                    </p:set>
                                    <p:animEffect transition="in" filter="fade">
                                      <p:cBhvr>
                                        <p:cTn id="69" dur="1000"/>
                                        <p:tgtEl>
                                          <p:spTgt spid="51"/>
                                        </p:tgtEl>
                                      </p:cBhvr>
                                    </p:animEffect>
                                    <p:anim calcmode="lin" valueType="num">
                                      <p:cBhvr>
                                        <p:cTn id="70" dur="1000" fill="hold"/>
                                        <p:tgtEl>
                                          <p:spTgt spid="51"/>
                                        </p:tgtEl>
                                        <p:attrNameLst>
                                          <p:attrName>ppt_x</p:attrName>
                                        </p:attrNameLst>
                                      </p:cBhvr>
                                      <p:tavLst>
                                        <p:tav tm="0">
                                          <p:val>
                                            <p:strVal val="#ppt_x"/>
                                          </p:val>
                                        </p:tav>
                                        <p:tav tm="100000">
                                          <p:val>
                                            <p:strVal val="#ppt_x"/>
                                          </p:val>
                                        </p:tav>
                                      </p:tavLst>
                                    </p:anim>
                                    <p:anim calcmode="lin" valueType="num">
                                      <p:cBhvr>
                                        <p:cTn id="71"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21" presetClass="entr" presetSubtype="1" fill="hold" grpId="0" nodeType="click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wheel(1)">
                                      <p:cBhvr>
                                        <p:cTn id="76" dur="10000"/>
                                        <p:tgtEl>
                                          <p:spTgt spid="35"/>
                                        </p:tgtEl>
                                      </p:cBhvr>
                                    </p:animEffect>
                                  </p:childTnLst>
                                </p:cTn>
                              </p:par>
                            </p:childTnLst>
                          </p:cTn>
                        </p:par>
                        <p:par>
                          <p:cTn id="77" fill="hold">
                            <p:stCondLst>
                              <p:cond delay="10000"/>
                            </p:stCondLst>
                            <p:childTnLst>
                              <p:par>
                                <p:cTn id="78" presetID="1" presetClass="entr" presetSubtype="0" fill="hold" grpId="0" nodeType="afterEffect">
                                  <p:stCondLst>
                                    <p:cond delay="0"/>
                                  </p:stCondLst>
                                  <p:childTnLst>
                                    <p:set>
                                      <p:cBhvr>
                                        <p:cTn id="7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2" name="explode.wav"/>
                                        </p:tgtEl>
                                      </p:cMediaNode>
                                    </p:audio>
                                  </p:subTnLst>
                                </p:cTn>
                              </p:par>
                            </p:childTnLst>
                          </p:cTn>
                        </p:par>
                      </p:childTnLst>
                    </p:cTn>
                  </p:par>
                  <p:par>
                    <p:cTn id="80" fill="hold">
                      <p:stCondLst>
                        <p:cond delay="indefinite"/>
                      </p:stCondLst>
                      <p:childTnLst>
                        <p:par>
                          <p:cTn id="81" fill="hold">
                            <p:stCondLst>
                              <p:cond delay="0"/>
                            </p:stCondLst>
                            <p:childTnLst>
                              <p:par>
                                <p:cTn id="82" presetID="1" presetClass="emph" presetSubtype="2" fill="hold" nodeType="clickEffect">
                                  <p:stCondLst>
                                    <p:cond delay="0"/>
                                  </p:stCondLst>
                                  <p:childTnLst>
                                    <p:animClr clrSpc="rgb" dir="cw">
                                      <p:cBhvr>
                                        <p:cTn id="83" dur="1000" fill="hold"/>
                                        <p:tgtEl>
                                          <p:spTgt spid="47"/>
                                        </p:tgtEl>
                                        <p:attrNameLst>
                                          <p:attrName>fillcolor</p:attrName>
                                        </p:attrNameLst>
                                      </p:cBhvr>
                                      <p:to>
                                        <a:srgbClr val="FF0000"/>
                                      </p:to>
                                    </p:animClr>
                                    <p:set>
                                      <p:cBhvr>
                                        <p:cTn id="84" dur="1000" fill="hold"/>
                                        <p:tgtEl>
                                          <p:spTgt spid="47"/>
                                        </p:tgtEl>
                                        <p:attrNameLst>
                                          <p:attrName>fill.type</p:attrName>
                                        </p:attrNameLst>
                                      </p:cBhvr>
                                      <p:to>
                                        <p:strVal val="solid"/>
                                      </p:to>
                                    </p:set>
                                    <p:set>
                                      <p:cBhvr>
                                        <p:cTn id="85" dur="1000" fill="hold"/>
                                        <p:tgtEl>
                                          <p:spTgt spid="47"/>
                                        </p:tgtEl>
                                        <p:attrNameLst>
                                          <p:attrName>fill.on</p:attrName>
                                        </p:attrNameLst>
                                      </p:cBhvr>
                                      <p:to>
                                        <p:strVal val="true"/>
                                      </p:to>
                                    </p:set>
                                  </p:childTnLst>
                                  <p:subTnLst>
                                    <p:audio>
                                      <p:cMediaNode>
                                        <p:cTn display="0" masterRel="sameClick">
                                          <p:stCondLst>
                                            <p:cond evt="begin" delay="0">
                                              <p:tn val="82"/>
                                            </p:cond>
                                          </p:stCondLst>
                                          <p:endCondLst>
                                            <p:cond evt="onStopAudio" delay="0">
                                              <p:tgtEl>
                                                <p:sldTgt/>
                                              </p:tgtEl>
                                            </p:cond>
                                          </p:endCondLst>
                                        </p:cTn>
                                        <p:tgtEl>
                                          <p:sndTgt r:embed="rId3" name="chimes.wav"/>
                                        </p:tgtEl>
                                      </p:cMediaNode>
                                    </p:audio>
                                  </p:subTnLst>
                                </p:cTn>
                              </p:par>
                              <p:par>
                                <p:cTn id="86" presetID="3" presetClass="emph" presetSubtype="2" fill="hold" grpId="1" nodeType="withEffect">
                                  <p:stCondLst>
                                    <p:cond delay="0"/>
                                  </p:stCondLst>
                                  <p:childTnLst>
                                    <p:animClr clrSpc="rgb" dir="cw">
                                      <p:cBhvr override="childStyle">
                                        <p:cTn id="87" dur="1000" fill="hold"/>
                                        <p:tgtEl>
                                          <p:spTgt spid="47"/>
                                        </p:tgtEl>
                                        <p:attrNameLst>
                                          <p:attrName>style.color</p:attrName>
                                        </p:attrNameLst>
                                      </p:cBhvr>
                                      <p:to>
                                        <a:srgbClr val="FFFF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p:bldP spid="44" grpId="0" animBg="1"/>
      <p:bldP spid="45" grpId="0" animBg="1"/>
      <p:bldP spid="46" grpId="0"/>
      <p:bldP spid="47" grpId="0" animBg="1"/>
      <p:bldP spid="47" grpId="1" animBg="1"/>
      <p:bldP spid="48" grpId="0" animBg="1"/>
      <p:bldP spid="49" grpId="0"/>
      <p:bldP spid="50" grpId="0" animBg="1"/>
      <p:bldP spid="51" grpId="0" animBg="1"/>
      <p:bldP spid="52" grpId="0"/>
      <p:bldP spid="35" grpId="0" animBg="1"/>
      <p:bldP spid="3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3" cstate="print">
            <a:extLst>
              <a:ext uri="{28A0092B-C50C-407E-A947-70E740481C1C}">
                <a14:useLocalDpi xmlns:a14="http://schemas.microsoft.com/office/drawing/2010/main" val="0"/>
              </a:ext>
            </a:extLst>
          </a:blip>
          <a:srcRect t="16517" b="3522"/>
          <a:stretch>
            <a:fillRect/>
          </a:stretch>
        </p:blipFill>
        <p:spPr>
          <a:xfrm>
            <a:off x="0" y="1358857"/>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err="1">
                <a:solidFill>
                  <a:srgbClr val="FF0000"/>
                </a:solidFill>
                <a:cs typeface="Myriad Arabic" panose="01010101010101010101" pitchFamily="50" charset="-78"/>
              </a:rPr>
              <a:t>động</a:t>
            </a:r>
            <a:r>
              <a:rPr lang="en-US" sz="2000" b="1">
                <a:solidFill>
                  <a:srgbClr val="FF0000"/>
                </a:solidFill>
                <a:cs typeface="Myriad Arabic" panose="01010101010101010101" pitchFamily="50" charset="-78"/>
              </a:rPr>
              <a:t> 3.1. </a:t>
            </a:r>
            <a:endParaRPr lang="en-US" sz="2000" b="1" dirty="0">
              <a:solidFill>
                <a:srgbClr val="FF0000"/>
              </a:solidFill>
              <a:cs typeface="Myriad Arabic" panose="01010101010101010101" pitchFamily="50" charset="-78"/>
            </a:endParaRP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grpSp>
        <p:nvGrpSpPr>
          <p:cNvPr id="4" name="Group 3"/>
          <p:cNvGrpSpPr/>
          <p:nvPr/>
        </p:nvGrpSpPr>
        <p:grpSpPr>
          <a:xfrm>
            <a:off x="2393769" y="-55716"/>
            <a:ext cx="8082641" cy="1436068"/>
            <a:chOff x="2393769" y="-55716"/>
            <a:chExt cx="8082641" cy="1436068"/>
          </a:xfrm>
        </p:grpSpPr>
        <p:sp>
          <p:nvSpPr>
            <p:cNvPr id="16" name="Hexagon 15">
              <a:hlinkClick r:id="rId4"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bg1"/>
                  </a:solidFill>
                </a:rPr>
                <a:t>Tại sao mỗi loại tế bào thường chỉ thực hiện</a:t>
              </a:r>
            </a:p>
            <a:p>
              <a:pPr algn="ctr"/>
              <a:r>
                <a:rPr lang="en-US" sz="2800" b="1">
                  <a:solidFill>
                    <a:schemeClr val="bg1"/>
                  </a:solidFill>
                </a:rPr>
                <a:t>một chức năng nhất định</a:t>
              </a:r>
              <a:r>
                <a:rPr lang="vi-VN" sz="2800" b="1">
                  <a:solidFill>
                    <a:schemeClr val="bg1"/>
                  </a:solidFill>
                </a:rPr>
                <a:t>?</a:t>
              </a:r>
              <a:endParaRPr lang="vi-VN" sz="2800" b="1" dirty="0">
                <a:solidFill>
                  <a:schemeClr val="bg1"/>
                </a:solidFill>
              </a:endParaRPr>
            </a:p>
          </p:txBody>
        </p:sp>
        <p:sp>
          <p:nvSpPr>
            <p:cNvPr id="17" name="Rectangle 16"/>
            <p:cNvSpPr/>
            <p:nvPr/>
          </p:nvSpPr>
          <p:spPr>
            <a:xfrm>
              <a:off x="3100569" y="-55716"/>
              <a:ext cx="1125629" cy="584775"/>
            </a:xfrm>
            <a:prstGeom prst="rect">
              <a:avLst/>
            </a:prstGeom>
            <a:noFill/>
            <a:ln w="28575">
              <a:noFill/>
            </a:ln>
          </p:spPr>
          <p:txBody>
            <a:bodyPr wrap="none" lIns="91440" tIns="45720" rIns="91440" bIns="45720">
              <a:spAutoFit/>
            </a:bodyPr>
            <a:lstStyle/>
            <a:p>
              <a:pPr algn="ctr"/>
              <a:r>
                <a:rPr lang="en-US" sz="32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3200" b="1" dirty="0">
                  <a:ln w="10160">
                    <a:solidFill>
                      <a:schemeClr val="bg1"/>
                    </a:solidFill>
                    <a:prstDash val="solid"/>
                  </a:ln>
                  <a:solidFill>
                    <a:schemeClr val="bg1"/>
                  </a:solidFill>
                  <a:effectLst>
                    <a:outerShdw blurRad="38100" dist="22860" dir="5400000" algn="tl" rotWithShape="0">
                      <a:srgbClr val="000000">
                        <a:alpha val="30000"/>
                      </a:srgbClr>
                    </a:outerShdw>
                  </a:effectLst>
                </a:rPr>
                <a:t> 5</a:t>
              </a:r>
              <a:endParaRPr lang="en-US" sz="32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grpSp>
      <p:sp>
        <p:nvSpPr>
          <p:cNvPr id="21" name="Rectangle 20"/>
          <p:cNvSpPr/>
          <p:nvPr/>
        </p:nvSpPr>
        <p:spPr>
          <a:xfrm>
            <a:off x="10647094" y="-9297"/>
            <a:ext cx="1380506" cy="461665"/>
          </a:xfrm>
          <a:prstGeom prst="rect">
            <a:avLst/>
          </a:prstGeom>
          <a:noFill/>
        </p:spPr>
        <p:txBody>
          <a:bodyPr wrap="none" lIns="91440" tIns="45720" rIns="91440" bIns="45720">
            <a:spAutoFit/>
          </a:bodyPr>
          <a:lstStyle/>
          <a:p>
            <a:pPr algn="ctr"/>
            <a:r>
              <a:rPr lang="en-US" sz="24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2400" b="1" dirty="0">
                <a:ln w="10160">
                  <a:noFill/>
                  <a:prstDash val="solid"/>
                </a:ln>
                <a:solidFill>
                  <a:srgbClr val="0000FF"/>
                </a:solidFill>
                <a:effectLst>
                  <a:outerShdw blurRad="38100" dist="22860" dir="5400000" algn="tl" rotWithShape="0">
                    <a:srgbClr val="000000">
                      <a:alpha val="30000"/>
                    </a:srgbClr>
                  </a:outerShdw>
                </a:effectLst>
              </a:rPr>
              <a:t> </a:t>
            </a:r>
            <a:r>
              <a:rPr lang="en-US" sz="24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2400" b="1" cap="none" spc="0"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10863958" y="465952"/>
            <a:ext cx="1097280" cy="109728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5" name="Flowchart: Connector 34"/>
          <p:cNvSpPr/>
          <p:nvPr/>
        </p:nvSpPr>
        <p:spPr>
          <a:xfrm>
            <a:off x="10863957" y="465952"/>
            <a:ext cx="1097280" cy="109728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77903" y="532331"/>
            <a:ext cx="892603" cy="884891"/>
          </a:xfrm>
          <a:prstGeom prst="rect">
            <a:avLst/>
          </a:prstGeom>
        </p:spPr>
      </p:pic>
      <p:sp>
        <p:nvSpPr>
          <p:cNvPr id="27" name="TextBox 26">
            <a:extLst>
              <a:ext uri="{FF2B5EF4-FFF2-40B4-BE49-F238E27FC236}">
                <a16:creationId xmlns:a16="http://schemas.microsoft.com/office/drawing/2014/main" id="{A60804DA-BEB9-BE4D-A691-AC346E183375}"/>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latin typeface="Arial" panose="020B0604020202020204" pitchFamily="34" charset="0"/>
                <a:cs typeface="Arial" panose="020B0604020202020204" pitchFamily="34" charset="0"/>
              </a:rPr>
              <a:t>BÀI 17. </a:t>
            </a:r>
          </a:p>
          <a:p>
            <a:pPr algn="ctr"/>
            <a:r>
              <a:rPr lang="en-US" sz="1600" b="1" dirty="0">
                <a:solidFill>
                  <a:srgbClr val="C00000"/>
                </a:solidFill>
                <a:latin typeface="Arial" panose="020B0604020202020204" pitchFamily="34" charset="0"/>
                <a:cs typeface="Arial" panose="020B0604020202020204" pitchFamily="34" charset="0"/>
              </a:rPr>
              <a:t>THÔNG TIN GIỮA CÁC TẾ BÀO</a:t>
            </a:r>
          </a:p>
        </p:txBody>
      </p:sp>
      <p:sp>
        <p:nvSpPr>
          <p:cNvPr id="28" name="Cloud 27"/>
          <p:cNvSpPr/>
          <p:nvPr/>
        </p:nvSpPr>
        <p:spPr>
          <a:xfrm>
            <a:off x="2986389" y="2302290"/>
            <a:ext cx="8258781" cy="2504049"/>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b="1"/>
              <a:t>Do thụ thể có tính đặc hiệu</a:t>
            </a:r>
            <a:endParaRPr lang="en-US" sz="5400" b="1" dirty="0"/>
          </a:p>
        </p:txBody>
      </p:sp>
    </p:spTree>
    <p:extLst>
      <p:ext uri="{BB962C8B-B14F-4D97-AF65-F5344CB8AC3E}">
        <p14:creationId xmlns:p14="http://schemas.microsoft.com/office/powerpoint/2010/main" val="25965045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00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80">
                                          <p:stCondLst>
                                            <p:cond delay="0"/>
                                          </p:stCondLst>
                                        </p:cTn>
                                        <p:tgtEl>
                                          <p:spTgt spid="28"/>
                                        </p:tgtEl>
                                      </p:cBhvr>
                                    </p:animEffect>
                                    <p:anim calcmode="lin" valueType="num">
                                      <p:cBhvr>
                                        <p:cTn id="2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25" dur="26">
                                          <p:stCondLst>
                                            <p:cond delay="650"/>
                                          </p:stCondLst>
                                        </p:cTn>
                                        <p:tgtEl>
                                          <p:spTgt spid="28"/>
                                        </p:tgtEl>
                                      </p:cBhvr>
                                      <p:to x="100000" y="60000"/>
                                    </p:animScale>
                                    <p:animScale>
                                      <p:cBhvr>
                                        <p:cTn id="26" dur="166" decel="50000">
                                          <p:stCondLst>
                                            <p:cond delay="676"/>
                                          </p:stCondLst>
                                        </p:cTn>
                                        <p:tgtEl>
                                          <p:spTgt spid="28"/>
                                        </p:tgtEl>
                                      </p:cBhvr>
                                      <p:to x="100000" y="100000"/>
                                    </p:animScale>
                                    <p:animScale>
                                      <p:cBhvr>
                                        <p:cTn id="27" dur="26">
                                          <p:stCondLst>
                                            <p:cond delay="1312"/>
                                          </p:stCondLst>
                                        </p:cTn>
                                        <p:tgtEl>
                                          <p:spTgt spid="28"/>
                                        </p:tgtEl>
                                      </p:cBhvr>
                                      <p:to x="100000" y="80000"/>
                                    </p:animScale>
                                    <p:animScale>
                                      <p:cBhvr>
                                        <p:cTn id="28" dur="166" decel="50000">
                                          <p:stCondLst>
                                            <p:cond delay="1338"/>
                                          </p:stCondLst>
                                        </p:cTn>
                                        <p:tgtEl>
                                          <p:spTgt spid="28"/>
                                        </p:tgtEl>
                                      </p:cBhvr>
                                      <p:to x="100000" y="100000"/>
                                    </p:animScale>
                                    <p:animScale>
                                      <p:cBhvr>
                                        <p:cTn id="29" dur="26">
                                          <p:stCondLst>
                                            <p:cond delay="1642"/>
                                          </p:stCondLst>
                                        </p:cTn>
                                        <p:tgtEl>
                                          <p:spTgt spid="28"/>
                                        </p:tgtEl>
                                      </p:cBhvr>
                                      <p:to x="100000" y="90000"/>
                                    </p:animScale>
                                    <p:animScale>
                                      <p:cBhvr>
                                        <p:cTn id="30" dur="166" decel="50000">
                                          <p:stCondLst>
                                            <p:cond delay="1668"/>
                                          </p:stCondLst>
                                        </p:cTn>
                                        <p:tgtEl>
                                          <p:spTgt spid="28"/>
                                        </p:tgtEl>
                                      </p:cBhvr>
                                      <p:to x="100000" y="100000"/>
                                    </p:animScale>
                                    <p:animScale>
                                      <p:cBhvr>
                                        <p:cTn id="31" dur="26">
                                          <p:stCondLst>
                                            <p:cond delay="1808"/>
                                          </p:stCondLst>
                                        </p:cTn>
                                        <p:tgtEl>
                                          <p:spTgt spid="28"/>
                                        </p:tgtEl>
                                      </p:cBhvr>
                                      <p:to x="100000" y="95000"/>
                                    </p:animScale>
                                    <p:animScale>
                                      <p:cBhvr>
                                        <p:cTn id="32" dur="166" decel="50000">
                                          <p:stCondLst>
                                            <p:cond delay="1834"/>
                                          </p:stCondLst>
                                        </p:cTn>
                                        <p:tgtEl>
                                          <p:spTgt spid="28"/>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2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374306"/>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err="1">
                <a:solidFill>
                  <a:srgbClr val="FF0000"/>
                </a:solidFill>
                <a:cs typeface="Myriad Arabic" panose="01010101010101010101" pitchFamily="50" charset="-78"/>
              </a:rPr>
              <a:t>động</a:t>
            </a:r>
            <a:r>
              <a:rPr lang="en-US" sz="2000" b="1">
                <a:solidFill>
                  <a:srgbClr val="FF0000"/>
                </a:solidFill>
                <a:cs typeface="Myriad Arabic" panose="01010101010101010101" pitchFamily="50" charset="-78"/>
              </a:rPr>
              <a:t> 3.1. </a:t>
            </a:r>
            <a:endParaRPr lang="en-US" sz="2000" b="1" dirty="0">
              <a:solidFill>
                <a:srgbClr val="FF0000"/>
              </a:solidFill>
              <a:cs typeface="Myriad Arabic" panose="01010101010101010101" pitchFamily="50" charset="-78"/>
            </a:endParaRP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grpSp>
        <p:nvGrpSpPr>
          <p:cNvPr id="4" name="Group 3"/>
          <p:cNvGrpSpPr/>
          <p:nvPr/>
        </p:nvGrpSpPr>
        <p:grpSpPr>
          <a:xfrm>
            <a:off x="2393769" y="-55716"/>
            <a:ext cx="8082641" cy="1436068"/>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solidFill>
                  <a:latin typeface="Calibri" panose="020F0502020204030204" pitchFamily="34" charset="0"/>
                </a:rPr>
                <a:t>Ở tế bào thực vật, </a:t>
              </a:r>
              <a:r>
                <a:rPr lang="vi-VN" sz="2800" b="1">
                  <a:solidFill>
                    <a:schemeClr val="bg1"/>
                  </a:solidFill>
                  <a:latin typeface="Calibri" panose="020F0502020204030204" pitchFamily="34" charset="0"/>
                </a:rPr>
                <a:t>loại kết</a:t>
              </a:r>
              <a:r>
                <a:rPr lang="en-US" sz="2800" b="1">
                  <a:solidFill>
                    <a:schemeClr val="bg1"/>
                  </a:solidFill>
                  <a:latin typeface="Calibri" panose="020F0502020204030204" pitchFamily="34" charset="0"/>
                </a:rPr>
                <a:t> </a:t>
              </a:r>
              <a:r>
                <a:rPr lang="vi-VN" sz="2800" b="1">
                  <a:solidFill>
                    <a:schemeClr val="bg1"/>
                  </a:solidFill>
                  <a:latin typeface="Calibri" panose="020F0502020204030204" pitchFamily="34" charset="0"/>
                </a:rPr>
                <a:t>nối </a:t>
              </a:r>
              <a:r>
                <a:rPr lang="vi-VN" sz="2800" b="1" dirty="0">
                  <a:solidFill>
                    <a:schemeClr val="bg1"/>
                  </a:solidFill>
                  <a:latin typeface="Calibri" panose="020F0502020204030204" pitchFamily="34" charset="0"/>
                </a:rPr>
                <a:t>nào </a:t>
              </a:r>
              <a:r>
                <a:rPr lang="vi-VN" sz="2800" b="1">
                  <a:solidFill>
                    <a:schemeClr val="bg1"/>
                  </a:solidFill>
                  <a:latin typeface="Calibri" panose="020F0502020204030204" pitchFamily="34" charset="0"/>
                </a:rPr>
                <a:t>đảm bảo</a:t>
              </a:r>
              <a:endParaRPr lang="en-US" sz="2800" b="1">
                <a:solidFill>
                  <a:schemeClr val="bg1"/>
                </a:solidFill>
                <a:latin typeface="Calibri" panose="020F0502020204030204" pitchFamily="34" charset="0"/>
              </a:endParaRPr>
            </a:p>
            <a:p>
              <a:pPr algn="ctr"/>
              <a:r>
                <a:rPr lang="vi-VN" sz="2800" b="1">
                  <a:solidFill>
                    <a:schemeClr val="bg1"/>
                  </a:solidFill>
                  <a:latin typeface="Calibri" panose="020F0502020204030204" pitchFamily="34" charset="0"/>
                </a:rPr>
                <a:t>độ </a:t>
              </a:r>
              <a:r>
                <a:rPr lang="vi-VN" sz="2800" b="1" dirty="0">
                  <a:solidFill>
                    <a:schemeClr val="bg1"/>
                  </a:solidFill>
                  <a:latin typeface="Calibri" panose="020F0502020204030204" pitchFamily="34" charset="0"/>
                </a:rPr>
                <a:t>liên kết và trao đổi giữa các tế bào ở cạnh nhau? </a:t>
              </a:r>
              <a:endParaRPr lang="en-US" sz="2800" b="1" dirty="0">
                <a:solidFill>
                  <a:schemeClr val="bg1"/>
                </a:solidFill>
                <a:latin typeface="Calibri" panose="020F0502020204030204" pitchFamily="34" charset="0"/>
              </a:endParaRPr>
            </a:p>
          </p:txBody>
        </p:sp>
        <p:sp>
          <p:nvSpPr>
            <p:cNvPr id="17" name="Rectangle 16"/>
            <p:cNvSpPr/>
            <p:nvPr/>
          </p:nvSpPr>
          <p:spPr>
            <a:xfrm>
              <a:off x="3100569" y="-55716"/>
              <a:ext cx="1125629" cy="584775"/>
            </a:xfrm>
            <a:prstGeom prst="rect">
              <a:avLst/>
            </a:prstGeom>
            <a:noFill/>
            <a:ln w="28575">
              <a:noFill/>
            </a:ln>
          </p:spPr>
          <p:txBody>
            <a:bodyPr wrap="none" lIns="91440" tIns="45720" rIns="91440" bIns="45720">
              <a:spAutoFit/>
            </a:bodyPr>
            <a:lstStyle/>
            <a:p>
              <a:pPr algn="ctr"/>
              <a:r>
                <a:rPr lang="en-US" sz="32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3200" b="1" dirty="0">
                  <a:ln w="10160">
                    <a:solidFill>
                      <a:schemeClr val="bg1"/>
                    </a:solidFill>
                    <a:prstDash val="solid"/>
                  </a:ln>
                  <a:solidFill>
                    <a:schemeClr val="bg1"/>
                  </a:solidFill>
                  <a:effectLst>
                    <a:outerShdw blurRad="38100" dist="22860" dir="5400000" algn="tl" rotWithShape="0">
                      <a:srgbClr val="000000">
                        <a:alpha val="30000"/>
                      </a:srgbClr>
                    </a:outerShdw>
                  </a:effectLst>
                </a:rPr>
                <a:t> 6</a:t>
              </a:r>
              <a:endParaRPr lang="en-US" sz="32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grpSp>
      <p:sp>
        <p:nvSpPr>
          <p:cNvPr id="21" name="Rectangle 20"/>
          <p:cNvSpPr/>
          <p:nvPr/>
        </p:nvSpPr>
        <p:spPr>
          <a:xfrm>
            <a:off x="10647094" y="-9297"/>
            <a:ext cx="1380506" cy="461665"/>
          </a:xfrm>
          <a:prstGeom prst="rect">
            <a:avLst/>
          </a:prstGeom>
          <a:noFill/>
        </p:spPr>
        <p:txBody>
          <a:bodyPr wrap="none" lIns="91440" tIns="45720" rIns="91440" bIns="45720">
            <a:spAutoFit/>
          </a:bodyPr>
          <a:lstStyle/>
          <a:p>
            <a:pPr algn="ctr"/>
            <a:r>
              <a:rPr lang="en-US" sz="24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2400" b="1" dirty="0">
                <a:ln w="10160">
                  <a:noFill/>
                  <a:prstDash val="solid"/>
                </a:ln>
                <a:solidFill>
                  <a:srgbClr val="0000FF"/>
                </a:solidFill>
                <a:effectLst>
                  <a:outerShdw blurRad="38100" dist="22860" dir="5400000" algn="tl" rotWithShape="0">
                    <a:srgbClr val="000000">
                      <a:alpha val="30000"/>
                    </a:srgbClr>
                  </a:outerShdw>
                </a:effectLst>
              </a:rPr>
              <a:t> </a:t>
            </a:r>
            <a:r>
              <a:rPr lang="en-US" sz="24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2400" b="1" cap="none" spc="0"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10863958" y="465952"/>
            <a:ext cx="1097280" cy="109728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5" name="Flowchart: Connector 34"/>
          <p:cNvSpPr/>
          <p:nvPr/>
        </p:nvSpPr>
        <p:spPr>
          <a:xfrm>
            <a:off x="10863957" y="465952"/>
            <a:ext cx="1097280" cy="109728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7903" y="532331"/>
            <a:ext cx="892603" cy="884891"/>
          </a:xfrm>
          <a:prstGeom prst="rect">
            <a:avLst/>
          </a:prstGeom>
        </p:spPr>
      </p:pic>
      <p:sp>
        <p:nvSpPr>
          <p:cNvPr id="38" name="Rectangle 37"/>
          <p:cNvSpPr/>
          <p:nvPr/>
        </p:nvSpPr>
        <p:spPr>
          <a:xfrm>
            <a:off x="10940802" y="1204376"/>
            <a:ext cx="966803" cy="400110"/>
          </a:xfrm>
          <a:prstGeom prst="rect">
            <a:avLst/>
          </a:prstGeom>
          <a:noFill/>
        </p:spPr>
        <p:txBody>
          <a:bodyPr wrap="none" lIns="91440" tIns="45720" rIns="91440" bIns="45720">
            <a:spAutoFit/>
          </a:bodyPr>
          <a:lstStyle/>
          <a:p>
            <a:pPr algn="ctr"/>
            <a:r>
              <a:rPr lang="en-US" sz="20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2000" b="1" dirty="0">
                <a:ln w="10160">
                  <a:noFill/>
                  <a:prstDash val="solid"/>
                </a:ln>
                <a:solidFill>
                  <a:srgbClr val="FF0000"/>
                </a:solidFill>
                <a:effectLst>
                  <a:outerShdw blurRad="38100" dist="22860" dir="5400000" algn="tl" rotWithShape="0">
                    <a:srgbClr val="000000">
                      <a:alpha val="30000"/>
                    </a:srgbClr>
                  </a:outerShdw>
                </a:effectLst>
              </a:rPr>
              <a:t> </a:t>
            </a:r>
            <a:r>
              <a:rPr lang="en-US" sz="20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2000" b="1" cap="none" spc="0"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 name="Cloud 1"/>
          <p:cNvSpPr/>
          <p:nvPr/>
        </p:nvSpPr>
        <p:spPr>
          <a:xfrm>
            <a:off x="3838651" y="2302290"/>
            <a:ext cx="6637759" cy="2504049"/>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b="1" dirty="0" err="1"/>
              <a:t>Cầu</a:t>
            </a:r>
            <a:r>
              <a:rPr lang="en-US" sz="5400" b="1" dirty="0"/>
              <a:t> </a:t>
            </a:r>
            <a:r>
              <a:rPr lang="en-US" sz="5400" b="1" dirty="0" err="1"/>
              <a:t>sinh</a:t>
            </a:r>
            <a:r>
              <a:rPr lang="en-US" sz="5400" b="1" dirty="0"/>
              <a:t> </a:t>
            </a:r>
            <a:r>
              <a:rPr lang="en-US" sz="5400" b="1" dirty="0" err="1"/>
              <a:t>chất</a:t>
            </a:r>
            <a:endParaRPr lang="en-US" sz="5400" b="1" dirty="0"/>
          </a:p>
        </p:txBody>
      </p:sp>
      <p:sp>
        <p:nvSpPr>
          <p:cNvPr id="18" name="TextBox 17">
            <a:extLst>
              <a:ext uri="{FF2B5EF4-FFF2-40B4-BE49-F238E27FC236}">
                <a16:creationId xmlns:a16="http://schemas.microsoft.com/office/drawing/2014/main" id="{7564B20E-8690-C076-9AC4-4B8E110D0EA3}"/>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latin typeface="Arial" panose="020B0604020202020204" pitchFamily="34" charset="0"/>
                <a:cs typeface="Arial" panose="020B0604020202020204" pitchFamily="34" charset="0"/>
              </a:rPr>
              <a:t>BÀI 17. </a:t>
            </a:r>
          </a:p>
          <a:p>
            <a:pPr algn="ctr"/>
            <a:r>
              <a:rPr lang="en-US" sz="1600" b="1" dirty="0">
                <a:solidFill>
                  <a:srgbClr val="C00000"/>
                </a:solidFill>
                <a:latin typeface="Arial" panose="020B0604020202020204" pitchFamily="34" charset="0"/>
                <a:cs typeface="Arial" panose="020B0604020202020204" pitchFamily="34" charset="0"/>
              </a:rPr>
              <a:t>THÔNG TIN GIỮA CÁC TẾ BÀO</a:t>
            </a:r>
          </a:p>
        </p:txBody>
      </p:sp>
    </p:spTree>
    <p:extLst>
      <p:ext uri="{BB962C8B-B14F-4D97-AF65-F5344CB8AC3E}">
        <p14:creationId xmlns:p14="http://schemas.microsoft.com/office/powerpoint/2010/main" val="1424009219"/>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0000"/>
                                        <p:tgtEl>
                                          <p:spTgt spid="35"/>
                                        </p:tgtEl>
                                      </p:cBhvr>
                                    </p:animEffect>
                                  </p:childTnLst>
                                </p:cTn>
                              </p:par>
                            </p:childTnLst>
                          </p:cTn>
                        </p:par>
                        <p:par>
                          <p:cTn id="15" fill="hold">
                            <p:stCondLst>
                              <p:cond delay="10000"/>
                            </p:stCondLst>
                            <p:childTnLst>
                              <p:par>
                                <p:cTn id="16" presetID="1"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explod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down)">
                                      <p:cBhvr>
                                        <p:cTn id="22" dur="580">
                                          <p:stCondLst>
                                            <p:cond delay="0"/>
                                          </p:stCondLst>
                                        </p:cTn>
                                        <p:tgtEl>
                                          <p:spTgt spid="2"/>
                                        </p:tgtEl>
                                      </p:cBhvr>
                                    </p:animEffect>
                                    <p:anim calcmode="lin" valueType="num">
                                      <p:cBhvr>
                                        <p:cTn id="23"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28" dur="26">
                                          <p:stCondLst>
                                            <p:cond delay="650"/>
                                          </p:stCondLst>
                                        </p:cTn>
                                        <p:tgtEl>
                                          <p:spTgt spid="2"/>
                                        </p:tgtEl>
                                      </p:cBhvr>
                                      <p:to x="100000" y="60000"/>
                                    </p:animScale>
                                    <p:animScale>
                                      <p:cBhvr>
                                        <p:cTn id="29" dur="166" decel="50000">
                                          <p:stCondLst>
                                            <p:cond delay="676"/>
                                          </p:stCondLst>
                                        </p:cTn>
                                        <p:tgtEl>
                                          <p:spTgt spid="2"/>
                                        </p:tgtEl>
                                      </p:cBhvr>
                                      <p:to x="100000" y="100000"/>
                                    </p:animScale>
                                    <p:animScale>
                                      <p:cBhvr>
                                        <p:cTn id="30" dur="26">
                                          <p:stCondLst>
                                            <p:cond delay="1312"/>
                                          </p:stCondLst>
                                        </p:cTn>
                                        <p:tgtEl>
                                          <p:spTgt spid="2"/>
                                        </p:tgtEl>
                                      </p:cBhvr>
                                      <p:to x="100000" y="80000"/>
                                    </p:animScale>
                                    <p:animScale>
                                      <p:cBhvr>
                                        <p:cTn id="31" dur="166" decel="50000">
                                          <p:stCondLst>
                                            <p:cond delay="1338"/>
                                          </p:stCondLst>
                                        </p:cTn>
                                        <p:tgtEl>
                                          <p:spTgt spid="2"/>
                                        </p:tgtEl>
                                      </p:cBhvr>
                                      <p:to x="100000" y="100000"/>
                                    </p:animScale>
                                    <p:animScale>
                                      <p:cBhvr>
                                        <p:cTn id="32" dur="26">
                                          <p:stCondLst>
                                            <p:cond delay="1642"/>
                                          </p:stCondLst>
                                        </p:cTn>
                                        <p:tgtEl>
                                          <p:spTgt spid="2"/>
                                        </p:tgtEl>
                                      </p:cBhvr>
                                      <p:to x="100000" y="90000"/>
                                    </p:animScale>
                                    <p:animScale>
                                      <p:cBhvr>
                                        <p:cTn id="33" dur="166" decel="50000">
                                          <p:stCondLst>
                                            <p:cond delay="1668"/>
                                          </p:stCondLst>
                                        </p:cTn>
                                        <p:tgtEl>
                                          <p:spTgt spid="2"/>
                                        </p:tgtEl>
                                      </p:cBhvr>
                                      <p:to x="100000" y="100000"/>
                                    </p:animScale>
                                    <p:animScale>
                                      <p:cBhvr>
                                        <p:cTn id="34" dur="26">
                                          <p:stCondLst>
                                            <p:cond delay="1808"/>
                                          </p:stCondLst>
                                        </p:cTn>
                                        <p:tgtEl>
                                          <p:spTgt spid="2"/>
                                        </p:tgtEl>
                                      </p:cBhvr>
                                      <p:to x="100000" y="95000"/>
                                    </p:animScale>
                                    <p:animScale>
                                      <p:cBhvr>
                                        <p:cTn id="35" dur="166" decel="50000">
                                          <p:stCondLst>
                                            <p:cond delay="1834"/>
                                          </p:stCondLst>
                                        </p:cTn>
                                        <p:tgtEl>
                                          <p:spTgt spid="2"/>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358857"/>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err="1">
                <a:solidFill>
                  <a:srgbClr val="FF0000"/>
                </a:solidFill>
                <a:cs typeface="Myriad Arabic" panose="01010101010101010101" pitchFamily="50" charset="-78"/>
              </a:rPr>
              <a:t>động</a:t>
            </a:r>
            <a:r>
              <a:rPr lang="en-US" sz="2000" b="1">
                <a:solidFill>
                  <a:srgbClr val="FF0000"/>
                </a:solidFill>
                <a:cs typeface="Myriad Arabic" panose="01010101010101010101" pitchFamily="50" charset="-78"/>
              </a:rPr>
              <a:t> 3.1. </a:t>
            </a:r>
            <a:endParaRPr lang="en-US" sz="2000" b="1" dirty="0">
              <a:solidFill>
                <a:srgbClr val="FF0000"/>
              </a:solidFill>
              <a:cs typeface="Myriad Arabic" panose="01010101010101010101" pitchFamily="50" charset="-78"/>
            </a:endParaRP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grpSp>
        <p:nvGrpSpPr>
          <p:cNvPr id="4" name="Group 3"/>
          <p:cNvGrpSpPr/>
          <p:nvPr/>
        </p:nvGrpSpPr>
        <p:grpSpPr>
          <a:xfrm>
            <a:off x="2393769" y="-55716"/>
            <a:ext cx="8082641" cy="1436068"/>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solidFill>
                  <a:latin typeface="Calibri" panose="020F0502020204030204" pitchFamily="34" charset="0"/>
                </a:rPr>
                <a:t>Đây </a:t>
              </a:r>
              <a:r>
                <a:rPr lang="vi-VN" sz="2800" b="1">
                  <a:solidFill>
                    <a:schemeClr val="bg1"/>
                  </a:solidFill>
                  <a:latin typeface="Calibri" panose="020F0502020204030204" pitchFamily="34" charset="0"/>
                </a:rPr>
                <a:t>là </a:t>
              </a:r>
              <a:r>
                <a:rPr lang="en-US" sz="2800" b="1">
                  <a:solidFill>
                    <a:schemeClr val="bg1"/>
                  </a:solidFill>
                  <a:latin typeface="Calibri" panose="020F0502020204030204" pitchFamily="34" charset="0"/>
                </a:rPr>
                <a:t>một</a:t>
              </a:r>
              <a:r>
                <a:rPr lang="vi-VN" sz="2800" b="1">
                  <a:solidFill>
                    <a:schemeClr val="bg1"/>
                  </a:solidFill>
                  <a:latin typeface="Calibri" panose="020F0502020204030204" pitchFamily="34" charset="0"/>
                </a:rPr>
                <a:t> </a:t>
              </a:r>
              <a:r>
                <a:rPr lang="vi-VN" sz="2800" b="1" dirty="0">
                  <a:solidFill>
                    <a:schemeClr val="bg1"/>
                  </a:solidFill>
                  <a:latin typeface="Calibri" panose="020F0502020204030204" pitchFamily="34" charset="0"/>
                </a:rPr>
                <a:t>loại thông tin ở dạng tín </a:t>
              </a:r>
              <a:r>
                <a:rPr lang="vi-VN" sz="2800" b="1">
                  <a:solidFill>
                    <a:schemeClr val="bg1"/>
                  </a:solidFill>
                  <a:latin typeface="Calibri" panose="020F0502020204030204" pitchFamily="34" charset="0"/>
                </a:rPr>
                <a:t>hiệu hoá học</a:t>
              </a:r>
              <a:endParaRPr lang="en-US" sz="2800" b="1">
                <a:solidFill>
                  <a:schemeClr val="bg1"/>
                </a:solidFill>
                <a:latin typeface="Calibri" panose="020F0502020204030204" pitchFamily="34" charset="0"/>
              </a:endParaRPr>
            </a:p>
            <a:p>
              <a:pPr algn="ctr"/>
              <a:r>
                <a:rPr lang="vi-VN" sz="2800" b="1">
                  <a:solidFill>
                    <a:schemeClr val="bg1"/>
                  </a:solidFill>
                  <a:latin typeface="Calibri" panose="020F0502020204030204" pitchFamily="34" charset="0"/>
                </a:rPr>
                <a:t>do </a:t>
              </a:r>
              <a:r>
                <a:rPr lang="vi-VN" sz="2800" b="1" dirty="0">
                  <a:solidFill>
                    <a:schemeClr val="bg1"/>
                  </a:solidFill>
                  <a:latin typeface="Calibri" panose="020F0502020204030204" pitchFamily="34" charset="0"/>
                </a:rPr>
                <a:t>tuyến nội tiết tiết ra?</a:t>
              </a:r>
              <a:endParaRPr lang="en-US" sz="2800" b="1" dirty="0">
                <a:solidFill>
                  <a:schemeClr val="bg1"/>
                </a:solidFill>
                <a:latin typeface="Calibri" panose="020F0502020204030204" pitchFamily="34" charset="0"/>
              </a:endParaRPr>
            </a:p>
          </p:txBody>
        </p:sp>
        <p:sp>
          <p:nvSpPr>
            <p:cNvPr id="17" name="Rectangle 16"/>
            <p:cNvSpPr/>
            <p:nvPr/>
          </p:nvSpPr>
          <p:spPr>
            <a:xfrm>
              <a:off x="3100569" y="-55716"/>
              <a:ext cx="1125629" cy="584775"/>
            </a:xfrm>
            <a:prstGeom prst="rect">
              <a:avLst/>
            </a:prstGeom>
            <a:noFill/>
            <a:ln w="28575">
              <a:noFill/>
            </a:ln>
          </p:spPr>
          <p:txBody>
            <a:bodyPr wrap="none" lIns="91440" tIns="45720" rIns="91440" bIns="45720">
              <a:spAutoFit/>
            </a:bodyPr>
            <a:lstStyle/>
            <a:p>
              <a:pPr algn="ctr"/>
              <a:r>
                <a:rPr lang="en-US" sz="32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3200" b="1" dirty="0">
                  <a:ln w="10160">
                    <a:solidFill>
                      <a:schemeClr val="bg1"/>
                    </a:solidFill>
                    <a:prstDash val="solid"/>
                  </a:ln>
                  <a:solidFill>
                    <a:schemeClr val="bg1"/>
                  </a:solidFill>
                  <a:effectLst>
                    <a:outerShdw blurRad="38100" dist="22860" dir="5400000" algn="tl" rotWithShape="0">
                      <a:srgbClr val="000000">
                        <a:alpha val="30000"/>
                      </a:srgbClr>
                    </a:outerShdw>
                  </a:effectLst>
                </a:rPr>
                <a:t> 7</a:t>
              </a:r>
              <a:endParaRPr lang="en-US" sz="32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grpSp>
      <p:sp>
        <p:nvSpPr>
          <p:cNvPr id="21" name="Rectangle 20"/>
          <p:cNvSpPr/>
          <p:nvPr/>
        </p:nvSpPr>
        <p:spPr>
          <a:xfrm>
            <a:off x="10647094" y="-9297"/>
            <a:ext cx="1380506" cy="461665"/>
          </a:xfrm>
          <a:prstGeom prst="rect">
            <a:avLst/>
          </a:prstGeom>
          <a:noFill/>
        </p:spPr>
        <p:txBody>
          <a:bodyPr wrap="none" lIns="91440" tIns="45720" rIns="91440" bIns="45720">
            <a:spAutoFit/>
          </a:bodyPr>
          <a:lstStyle/>
          <a:p>
            <a:pPr algn="ctr"/>
            <a:r>
              <a:rPr lang="en-US" sz="24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2400" b="1" dirty="0">
                <a:ln w="10160">
                  <a:noFill/>
                  <a:prstDash val="solid"/>
                </a:ln>
                <a:solidFill>
                  <a:srgbClr val="0000FF"/>
                </a:solidFill>
                <a:effectLst>
                  <a:outerShdw blurRad="38100" dist="22860" dir="5400000" algn="tl" rotWithShape="0">
                    <a:srgbClr val="000000">
                      <a:alpha val="30000"/>
                    </a:srgbClr>
                  </a:outerShdw>
                </a:effectLst>
              </a:rPr>
              <a:t> </a:t>
            </a:r>
            <a:r>
              <a:rPr lang="en-US" sz="24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2400" b="1" cap="none" spc="0"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10863958" y="465952"/>
            <a:ext cx="1097280" cy="109728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5" name="Flowchart: Connector 34"/>
          <p:cNvSpPr/>
          <p:nvPr/>
        </p:nvSpPr>
        <p:spPr>
          <a:xfrm>
            <a:off x="10863957" y="465952"/>
            <a:ext cx="1097280" cy="109728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7903" y="532331"/>
            <a:ext cx="892603" cy="884891"/>
          </a:xfrm>
          <a:prstGeom prst="rect">
            <a:avLst/>
          </a:prstGeom>
        </p:spPr>
      </p:pic>
      <p:sp>
        <p:nvSpPr>
          <p:cNvPr id="38" name="Rectangle 37"/>
          <p:cNvSpPr/>
          <p:nvPr/>
        </p:nvSpPr>
        <p:spPr>
          <a:xfrm>
            <a:off x="10940802" y="1204376"/>
            <a:ext cx="966803" cy="400110"/>
          </a:xfrm>
          <a:prstGeom prst="rect">
            <a:avLst/>
          </a:prstGeom>
          <a:noFill/>
        </p:spPr>
        <p:txBody>
          <a:bodyPr wrap="none" lIns="91440" tIns="45720" rIns="91440" bIns="45720">
            <a:spAutoFit/>
          </a:bodyPr>
          <a:lstStyle/>
          <a:p>
            <a:pPr algn="ctr"/>
            <a:r>
              <a:rPr lang="en-US" sz="20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2000" b="1" dirty="0">
                <a:ln w="10160">
                  <a:noFill/>
                  <a:prstDash val="solid"/>
                </a:ln>
                <a:solidFill>
                  <a:srgbClr val="FF0000"/>
                </a:solidFill>
                <a:effectLst>
                  <a:outerShdw blurRad="38100" dist="22860" dir="5400000" algn="tl" rotWithShape="0">
                    <a:srgbClr val="000000">
                      <a:alpha val="30000"/>
                    </a:srgbClr>
                  </a:outerShdw>
                </a:effectLst>
              </a:rPr>
              <a:t> </a:t>
            </a:r>
            <a:r>
              <a:rPr lang="en-US" sz="20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2000" b="1" cap="none" spc="0"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7" name="Cloud 26"/>
          <p:cNvSpPr/>
          <p:nvPr/>
        </p:nvSpPr>
        <p:spPr>
          <a:xfrm>
            <a:off x="3838651" y="2302290"/>
            <a:ext cx="6637759" cy="2504049"/>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b="1"/>
              <a:t>Hormone</a:t>
            </a:r>
            <a:endParaRPr lang="en-US" sz="5400" b="1" dirty="0"/>
          </a:p>
        </p:txBody>
      </p:sp>
      <p:sp>
        <p:nvSpPr>
          <p:cNvPr id="18" name="TextBox 17">
            <a:extLst>
              <a:ext uri="{FF2B5EF4-FFF2-40B4-BE49-F238E27FC236}">
                <a16:creationId xmlns:a16="http://schemas.microsoft.com/office/drawing/2014/main" id="{F4C5B842-3ABD-3656-011F-195FAD9EA288}"/>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latin typeface="Arial" panose="020B0604020202020204" pitchFamily="34" charset="0"/>
                <a:cs typeface="Arial" panose="020B0604020202020204" pitchFamily="34" charset="0"/>
              </a:rPr>
              <a:t>BÀI 17. </a:t>
            </a:r>
          </a:p>
          <a:p>
            <a:pPr algn="ctr"/>
            <a:r>
              <a:rPr lang="en-US" sz="1600" b="1" dirty="0">
                <a:solidFill>
                  <a:srgbClr val="C00000"/>
                </a:solidFill>
                <a:latin typeface="Arial" panose="020B0604020202020204" pitchFamily="34" charset="0"/>
                <a:cs typeface="Arial" panose="020B0604020202020204" pitchFamily="34" charset="0"/>
              </a:rPr>
              <a:t>THÔNG TIN GIỮA CÁC TẾ BÀO</a:t>
            </a:r>
          </a:p>
        </p:txBody>
      </p:sp>
    </p:spTree>
    <p:extLst>
      <p:ext uri="{BB962C8B-B14F-4D97-AF65-F5344CB8AC3E}">
        <p14:creationId xmlns:p14="http://schemas.microsoft.com/office/powerpoint/2010/main" val="412437902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0000"/>
                                        <p:tgtEl>
                                          <p:spTgt spid="35"/>
                                        </p:tgtEl>
                                      </p:cBhvr>
                                    </p:animEffect>
                                  </p:childTnLst>
                                </p:cTn>
                              </p:par>
                            </p:childTnLst>
                          </p:cTn>
                        </p:par>
                        <p:par>
                          <p:cTn id="15" fill="hold">
                            <p:stCondLst>
                              <p:cond delay="10000"/>
                            </p:stCondLst>
                            <p:childTnLst>
                              <p:par>
                                <p:cTn id="16" presetID="1"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explod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80">
                                          <p:stCondLst>
                                            <p:cond delay="0"/>
                                          </p:stCondLst>
                                        </p:cTn>
                                        <p:tgtEl>
                                          <p:spTgt spid="27"/>
                                        </p:tgtEl>
                                      </p:cBhvr>
                                    </p:animEffect>
                                    <p:anim calcmode="lin" valueType="num">
                                      <p:cBhvr>
                                        <p:cTn id="2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8" dur="26">
                                          <p:stCondLst>
                                            <p:cond delay="650"/>
                                          </p:stCondLst>
                                        </p:cTn>
                                        <p:tgtEl>
                                          <p:spTgt spid="27"/>
                                        </p:tgtEl>
                                      </p:cBhvr>
                                      <p:to x="100000" y="60000"/>
                                    </p:animScale>
                                    <p:animScale>
                                      <p:cBhvr>
                                        <p:cTn id="29" dur="166" decel="50000">
                                          <p:stCondLst>
                                            <p:cond delay="676"/>
                                          </p:stCondLst>
                                        </p:cTn>
                                        <p:tgtEl>
                                          <p:spTgt spid="27"/>
                                        </p:tgtEl>
                                      </p:cBhvr>
                                      <p:to x="100000" y="100000"/>
                                    </p:animScale>
                                    <p:animScale>
                                      <p:cBhvr>
                                        <p:cTn id="30" dur="26">
                                          <p:stCondLst>
                                            <p:cond delay="1312"/>
                                          </p:stCondLst>
                                        </p:cTn>
                                        <p:tgtEl>
                                          <p:spTgt spid="27"/>
                                        </p:tgtEl>
                                      </p:cBhvr>
                                      <p:to x="100000" y="80000"/>
                                    </p:animScale>
                                    <p:animScale>
                                      <p:cBhvr>
                                        <p:cTn id="31" dur="166" decel="50000">
                                          <p:stCondLst>
                                            <p:cond delay="1338"/>
                                          </p:stCondLst>
                                        </p:cTn>
                                        <p:tgtEl>
                                          <p:spTgt spid="27"/>
                                        </p:tgtEl>
                                      </p:cBhvr>
                                      <p:to x="100000" y="100000"/>
                                    </p:animScale>
                                    <p:animScale>
                                      <p:cBhvr>
                                        <p:cTn id="32" dur="26">
                                          <p:stCondLst>
                                            <p:cond delay="1642"/>
                                          </p:stCondLst>
                                        </p:cTn>
                                        <p:tgtEl>
                                          <p:spTgt spid="27"/>
                                        </p:tgtEl>
                                      </p:cBhvr>
                                      <p:to x="100000" y="90000"/>
                                    </p:animScale>
                                    <p:animScale>
                                      <p:cBhvr>
                                        <p:cTn id="33" dur="166" decel="50000">
                                          <p:stCondLst>
                                            <p:cond delay="1668"/>
                                          </p:stCondLst>
                                        </p:cTn>
                                        <p:tgtEl>
                                          <p:spTgt spid="27"/>
                                        </p:tgtEl>
                                      </p:cBhvr>
                                      <p:to x="100000" y="100000"/>
                                    </p:animScale>
                                    <p:animScale>
                                      <p:cBhvr>
                                        <p:cTn id="34" dur="26">
                                          <p:stCondLst>
                                            <p:cond delay="1808"/>
                                          </p:stCondLst>
                                        </p:cTn>
                                        <p:tgtEl>
                                          <p:spTgt spid="27"/>
                                        </p:tgtEl>
                                      </p:cBhvr>
                                      <p:to x="100000" y="95000"/>
                                    </p:animScale>
                                    <p:animScale>
                                      <p:cBhvr>
                                        <p:cTn id="35" dur="166" decel="50000">
                                          <p:stCondLst>
                                            <p:cond delay="1834"/>
                                          </p:stCondLst>
                                        </p:cTn>
                                        <p:tgtEl>
                                          <p:spTgt spid="27"/>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358857"/>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err="1">
                <a:solidFill>
                  <a:srgbClr val="FF0000"/>
                </a:solidFill>
                <a:cs typeface="Myriad Arabic" panose="01010101010101010101" pitchFamily="50" charset="-78"/>
              </a:rPr>
              <a:t>động</a:t>
            </a:r>
            <a:r>
              <a:rPr lang="en-US" sz="2000" b="1">
                <a:solidFill>
                  <a:srgbClr val="FF0000"/>
                </a:solidFill>
                <a:cs typeface="Myriad Arabic" panose="01010101010101010101" pitchFamily="50" charset="-78"/>
              </a:rPr>
              <a:t> 3.1. </a:t>
            </a:r>
            <a:endParaRPr lang="en-US" sz="2000" b="1" dirty="0">
              <a:solidFill>
                <a:srgbClr val="FF0000"/>
              </a:solidFill>
              <a:cs typeface="Myriad Arabic" panose="01010101010101010101" pitchFamily="50" charset="-78"/>
            </a:endParaRP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grpSp>
        <p:nvGrpSpPr>
          <p:cNvPr id="4" name="Group 3"/>
          <p:cNvGrpSpPr/>
          <p:nvPr/>
        </p:nvGrpSpPr>
        <p:grpSpPr>
          <a:xfrm>
            <a:off x="2393769" y="-55716"/>
            <a:ext cx="8082641" cy="2049682"/>
            <a:chOff x="2393769" y="-55716"/>
            <a:chExt cx="8082641" cy="2049682"/>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3" name="Rounded Rectangle 52"/>
            <p:cNvSpPr/>
            <p:nvPr/>
          </p:nvSpPr>
          <p:spPr>
            <a:xfrm>
              <a:off x="2393769" y="465951"/>
              <a:ext cx="8082641" cy="1528015"/>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Calibri" panose="020F0502020204030204" pitchFamily="34" charset="0"/>
                </a:rPr>
                <a:t>Khi thụ thể không tiếp nhận phân tử tín hiệu,</a:t>
              </a:r>
              <a:endParaRPr lang="en-US" sz="2800" b="1">
                <a:solidFill>
                  <a:schemeClr val="bg1"/>
                </a:solidFill>
                <a:latin typeface="Calibri" panose="020F0502020204030204" pitchFamily="34" charset="0"/>
              </a:endParaRPr>
            </a:p>
            <a:p>
              <a:pPr algn="ctr"/>
              <a:r>
                <a:rPr lang="vi-VN" sz="2800" b="1">
                  <a:solidFill>
                    <a:schemeClr val="bg1"/>
                  </a:solidFill>
                  <a:latin typeface="Calibri" panose="020F0502020204030204" pitchFamily="34" charset="0"/>
                </a:rPr>
                <a:t>sự đáp ứng tế bào có xảy ra không? </a:t>
              </a:r>
              <a:endParaRPr lang="en-US" sz="2800" b="1" dirty="0">
                <a:solidFill>
                  <a:schemeClr val="bg1"/>
                </a:solidFill>
                <a:latin typeface="Calibri" panose="020F0502020204030204" pitchFamily="34" charset="0"/>
              </a:endParaRPr>
            </a:p>
          </p:txBody>
        </p:sp>
        <p:sp>
          <p:nvSpPr>
            <p:cNvPr id="17" name="Rectangle 16"/>
            <p:cNvSpPr/>
            <p:nvPr/>
          </p:nvSpPr>
          <p:spPr>
            <a:xfrm>
              <a:off x="3100569" y="-55716"/>
              <a:ext cx="1125629" cy="584775"/>
            </a:xfrm>
            <a:prstGeom prst="rect">
              <a:avLst/>
            </a:prstGeom>
            <a:noFill/>
            <a:ln w="28575">
              <a:noFill/>
            </a:ln>
          </p:spPr>
          <p:txBody>
            <a:bodyPr wrap="none" lIns="91440" tIns="45720" rIns="91440" bIns="45720">
              <a:spAutoFit/>
            </a:bodyPr>
            <a:lstStyle/>
            <a:p>
              <a:pPr algn="ctr"/>
              <a:r>
                <a:rPr lang="en-US" sz="32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3200" b="1" dirty="0">
                  <a:ln w="10160">
                    <a:solidFill>
                      <a:schemeClr val="bg1"/>
                    </a:solidFill>
                    <a:prstDash val="solid"/>
                  </a:ln>
                  <a:solidFill>
                    <a:schemeClr val="bg1"/>
                  </a:solidFill>
                  <a:effectLst>
                    <a:outerShdw blurRad="38100" dist="22860" dir="5400000" algn="tl" rotWithShape="0">
                      <a:srgbClr val="000000">
                        <a:alpha val="30000"/>
                      </a:srgbClr>
                    </a:outerShdw>
                  </a:effectLst>
                </a:rPr>
                <a:t> 8</a:t>
              </a:r>
              <a:endParaRPr lang="en-US" sz="32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grpSp>
      <p:sp>
        <p:nvSpPr>
          <p:cNvPr id="21" name="Rectangle 20"/>
          <p:cNvSpPr/>
          <p:nvPr/>
        </p:nvSpPr>
        <p:spPr>
          <a:xfrm>
            <a:off x="10647094" y="-9297"/>
            <a:ext cx="1380506" cy="461665"/>
          </a:xfrm>
          <a:prstGeom prst="rect">
            <a:avLst/>
          </a:prstGeom>
          <a:noFill/>
        </p:spPr>
        <p:txBody>
          <a:bodyPr wrap="none" lIns="91440" tIns="45720" rIns="91440" bIns="45720">
            <a:spAutoFit/>
          </a:bodyPr>
          <a:lstStyle/>
          <a:p>
            <a:pPr algn="ctr"/>
            <a:r>
              <a:rPr lang="en-US" sz="24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2400" b="1" dirty="0">
                <a:ln w="10160">
                  <a:noFill/>
                  <a:prstDash val="solid"/>
                </a:ln>
                <a:solidFill>
                  <a:srgbClr val="0000FF"/>
                </a:solidFill>
                <a:effectLst>
                  <a:outerShdw blurRad="38100" dist="22860" dir="5400000" algn="tl" rotWithShape="0">
                    <a:srgbClr val="000000">
                      <a:alpha val="30000"/>
                    </a:srgbClr>
                  </a:outerShdw>
                </a:effectLst>
              </a:rPr>
              <a:t> </a:t>
            </a:r>
            <a:r>
              <a:rPr lang="en-US" sz="24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2400" b="1" cap="none" spc="0"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10863958" y="465952"/>
            <a:ext cx="1097280" cy="109728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5" name="Flowchart: Connector 34"/>
          <p:cNvSpPr/>
          <p:nvPr/>
        </p:nvSpPr>
        <p:spPr>
          <a:xfrm>
            <a:off x="10863957" y="465952"/>
            <a:ext cx="1097280" cy="109728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7903" y="532331"/>
            <a:ext cx="892603" cy="884891"/>
          </a:xfrm>
          <a:prstGeom prst="rect">
            <a:avLst/>
          </a:prstGeom>
        </p:spPr>
      </p:pic>
      <p:sp>
        <p:nvSpPr>
          <p:cNvPr id="38" name="Rectangle 37"/>
          <p:cNvSpPr/>
          <p:nvPr/>
        </p:nvSpPr>
        <p:spPr>
          <a:xfrm>
            <a:off x="10940802" y="1204376"/>
            <a:ext cx="966803" cy="400110"/>
          </a:xfrm>
          <a:prstGeom prst="rect">
            <a:avLst/>
          </a:prstGeom>
          <a:noFill/>
        </p:spPr>
        <p:txBody>
          <a:bodyPr wrap="none" lIns="91440" tIns="45720" rIns="91440" bIns="45720">
            <a:spAutoFit/>
          </a:bodyPr>
          <a:lstStyle/>
          <a:p>
            <a:pPr algn="ctr"/>
            <a:r>
              <a:rPr lang="en-US" sz="20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2000" b="1" dirty="0">
                <a:ln w="10160">
                  <a:noFill/>
                  <a:prstDash val="solid"/>
                </a:ln>
                <a:solidFill>
                  <a:srgbClr val="FF0000"/>
                </a:solidFill>
                <a:effectLst>
                  <a:outerShdw blurRad="38100" dist="22860" dir="5400000" algn="tl" rotWithShape="0">
                    <a:srgbClr val="000000">
                      <a:alpha val="30000"/>
                    </a:srgbClr>
                  </a:outerShdw>
                </a:effectLst>
              </a:rPr>
              <a:t> </a:t>
            </a:r>
            <a:r>
              <a:rPr lang="en-US" sz="20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2000" b="1" cap="none" spc="0"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7" name="Cloud 26"/>
          <p:cNvSpPr/>
          <p:nvPr/>
        </p:nvSpPr>
        <p:spPr>
          <a:xfrm>
            <a:off x="3838651" y="2302290"/>
            <a:ext cx="6808443" cy="2504049"/>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b="1">
                <a:latin typeface="Calibri" panose="020F0502020204030204" pitchFamily="34" charset="0"/>
              </a:rPr>
              <a:t>Không, vì thông tin không được truyền vào trong </a:t>
            </a:r>
            <a:r>
              <a:rPr lang="en-US" sz="4000" b="1">
                <a:latin typeface="Calibri" panose="020F0502020204030204" pitchFamily="34" charset="0"/>
              </a:rPr>
              <a:t>tế bào.</a:t>
            </a:r>
            <a:endParaRPr lang="en-US" sz="4000" b="1" dirty="0">
              <a:latin typeface="Calibri" panose="020F0502020204030204" pitchFamily="34" charset="0"/>
            </a:endParaRPr>
          </a:p>
        </p:txBody>
      </p:sp>
      <p:sp>
        <p:nvSpPr>
          <p:cNvPr id="18" name="TextBox 17">
            <a:extLst>
              <a:ext uri="{FF2B5EF4-FFF2-40B4-BE49-F238E27FC236}">
                <a16:creationId xmlns:a16="http://schemas.microsoft.com/office/drawing/2014/main" id="{962F13AB-E4D0-FB34-A394-E1FB09B15181}"/>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latin typeface="Arial" panose="020B0604020202020204" pitchFamily="34" charset="0"/>
                <a:cs typeface="Arial" panose="020B0604020202020204" pitchFamily="34" charset="0"/>
              </a:rPr>
              <a:t>BÀI 17. </a:t>
            </a:r>
          </a:p>
          <a:p>
            <a:pPr algn="ctr"/>
            <a:r>
              <a:rPr lang="en-US" sz="1600" b="1" dirty="0">
                <a:solidFill>
                  <a:srgbClr val="C00000"/>
                </a:solidFill>
                <a:latin typeface="Arial" panose="020B0604020202020204" pitchFamily="34" charset="0"/>
                <a:cs typeface="Arial" panose="020B0604020202020204" pitchFamily="34" charset="0"/>
              </a:rPr>
              <a:t>THÔNG TIN GIỮA CÁC TẾ BÀO</a:t>
            </a:r>
          </a:p>
        </p:txBody>
      </p:sp>
    </p:spTree>
    <p:extLst>
      <p:ext uri="{BB962C8B-B14F-4D97-AF65-F5344CB8AC3E}">
        <p14:creationId xmlns:p14="http://schemas.microsoft.com/office/powerpoint/2010/main" val="2634239031"/>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0000"/>
                                        <p:tgtEl>
                                          <p:spTgt spid="35"/>
                                        </p:tgtEl>
                                      </p:cBhvr>
                                    </p:animEffect>
                                  </p:childTnLst>
                                </p:cTn>
                              </p:par>
                            </p:childTnLst>
                          </p:cTn>
                        </p:par>
                        <p:par>
                          <p:cTn id="15" fill="hold">
                            <p:stCondLst>
                              <p:cond delay="10000"/>
                            </p:stCondLst>
                            <p:childTnLst>
                              <p:par>
                                <p:cTn id="16" presetID="1"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explod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80">
                                          <p:stCondLst>
                                            <p:cond delay="0"/>
                                          </p:stCondLst>
                                        </p:cTn>
                                        <p:tgtEl>
                                          <p:spTgt spid="27"/>
                                        </p:tgtEl>
                                      </p:cBhvr>
                                    </p:animEffect>
                                    <p:anim calcmode="lin" valueType="num">
                                      <p:cBhvr>
                                        <p:cTn id="2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8" dur="26">
                                          <p:stCondLst>
                                            <p:cond delay="650"/>
                                          </p:stCondLst>
                                        </p:cTn>
                                        <p:tgtEl>
                                          <p:spTgt spid="27"/>
                                        </p:tgtEl>
                                      </p:cBhvr>
                                      <p:to x="100000" y="60000"/>
                                    </p:animScale>
                                    <p:animScale>
                                      <p:cBhvr>
                                        <p:cTn id="29" dur="166" decel="50000">
                                          <p:stCondLst>
                                            <p:cond delay="676"/>
                                          </p:stCondLst>
                                        </p:cTn>
                                        <p:tgtEl>
                                          <p:spTgt spid="27"/>
                                        </p:tgtEl>
                                      </p:cBhvr>
                                      <p:to x="100000" y="100000"/>
                                    </p:animScale>
                                    <p:animScale>
                                      <p:cBhvr>
                                        <p:cTn id="30" dur="26">
                                          <p:stCondLst>
                                            <p:cond delay="1312"/>
                                          </p:stCondLst>
                                        </p:cTn>
                                        <p:tgtEl>
                                          <p:spTgt spid="27"/>
                                        </p:tgtEl>
                                      </p:cBhvr>
                                      <p:to x="100000" y="80000"/>
                                    </p:animScale>
                                    <p:animScale>
                                      <p:cBhvr>
                                        <p:cTn id="31" dur="166" decel="50000">
                                          <p:stCondLst>
                                            <p:cond delay="1338"/>
                                          </p:stCondLst>
                                        </p:cTn>
                                        <p:tgtEl>
                                          <p:spTgt spid="27"/>
                                        </p:tgtEl>
                                      </p:cBhvr>
                                      <p:to x="100000" y="100000"/>
                                    </p:animScale>
                                    <p:animScale>
                                      <p:cBhvr>
                                        <p:cTn id="32" dur="26">
                                          <p:stCondLst>
                                            <p:cond delay="1642"/>
                                          </p:stCondLst>
                                        </p:cTn>
                                        <p:tgtEl>
                                          <p:spTgt spid="27"/>
                                        </p:tgtEl>
                                      </p:cBhvr>
                                      <p:to x="100000" y="90000"/>
                                    </p:animScale>
                                    <p:animScale>
                                      <p:cBhvr>
                                        <p:cTn id="33" dur="166" decel="50000">
                                          <p:stCondLst>
                                            <p:cond delay="1668"/>
                                          </p:stCondLst>
                                        </p:cTn>
                                        <p:tgtEl>
                                          <p:spTgt spid="27"/>
                                        </p:tgtEl>
                                      </p:cBhvr>
                                      <p:to x="100000" y="100000"/>
                                    </p:animScale>
                                    <p:animScale>
                                      <p:cBhvr>
                                        <p:cTn id="34" dur="26">
                                          <p:stCondLst>
                                            <p:cond delay="1808"/>
                                          </p:stCondLst>
                                        </p:cTn>
                                        <p:tgtEl>
                                          <p:spTgt spid="27"/>
                                        </p:tgtEl>
                                      </p:cBhvr>
                                      <p:to x="100000" y="95000"/>
                                    </p:animScale>
                                    <p:animScale>
                                      <p:cBhvr>
                                        <p:cTn id="35" dur="166" decel="50000">
                                          <p:stCondLst>
                                            <p:cond delay="1834"/>
                                          </p:stCondLst>
                                        </p:cTn>
                                        <p:tgtEl>
                                          <p:spTgt spid="27"/>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2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358857"/>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err="1">
                <a:solidFill>
                  <a:srgbClr val="FF0000"/>
                </a:solidFill>
                <a:cs typeface="Myriad Arabic" panose="01010101010101010101" pitchFamily="50" charset="-78"/>
              </a:rPr>
              <a:t>động</a:t>
            </a:r>
            <a:r>
              <a:rPr lang="en-US" sz="2000" b="1">
                <a:solidFill>
                  <a:srgbClr val="FF0000"/>
                </a:solidFill>
                <a:cs typeface="Myriad Arabic" panose="01010101010101010101" pitchFamily="50" charset="-78"/>
              </a:rPr>
              <a:t> 3.1. </a:t>
            </a:r>
            <a:endParaRPr lang="en-US" sz="2000" b="1" dirty="0">
              <a:solidFill>
                <a:srgbClr val="FF0000"/>
              </a:solidFill>
              <a:cs typeface="Myriad Arabic" panose="01010101010101010101" pitchFamily="50" charset="-78"/>
            </a:endParaRP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grpSp>
        <p:nvGrpSpPr>
          <p:cNvPr id="4" name="Group 3"/>
          <p:cNvGrpSpPr/>
          <p:nvPr/>
        </p:nvGrpSpPr>
        <p:grpSpPr>
          <a:xfrm>
            <a:off x="2393769" y="-55716"/>
            <a:ext cx="8082641" cy="1436068"/>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bg1"/>
                  </a:solidFill>
                  <a:latin typeface="Calibri" panose="020F0502020204030204" pitchFamily="34" charset="0"/>
                </a:rPr>
                <a:t>Cấu trúc nào trên bề mặt tế bào có vai trò tiếp nhận phân tử </a:t>
              </a:r>
              <a:r>
                <a:rPr lang="vi-VN" sz="2800" b="1">
                  <a:solidFill>
                    <a:schemeClr val="bg1"/>
                  </a:solidFill>
                  <a:latin typeface="Calibri" panose="020F0502020204030204" pitchFamily="34" charset="0"/>
                </a:rPr>
                <a:t>tín hiệu?</a:t>
              </a:r>
              <a:endParaRPr lang="en-US" sz="2800" b="1" dirty="0">
                <a:solidFill>
                  <a:schemeClr val="bg1"/>
                </a:solidFill>
                <a:latin typeface="Calibri" panose="020F0502020204030204" pitchFamily="34" charset="0"/>
              </a:endParaRPr>
            </a:p>
          </p:txBody>
        </p:sp>
        <p:sp>
          <p:nvSpPr>
            <p:cNvPr id="17" name="Rectangle 16"/>
            <p:cNvSpPr/>
            <p:nvPr/>
          </p:nvSpPr>
          <p:spPr>
            <a:xfrm>
              <a:off x="3100569" y="-55716"/>
              <a:ext cx="1125629" cy="584775"/>
            </a:xfrm>
            <a:prstGeom prst="rect">
              <a:avLst/>
            </a:prstGeom>
            <a:noFill/>
            <a:ln w="28575">
              <a:noFill/>
            </a:ln>
          </p:spPr>
          <p:txBody>
            <a:bodyPr wrap="none" lIns="91440" tIns="45720" rIns="91440" bIns="45720">
              <a:spAutoFit/>
            </a:bodyPr>
            <a:lstStyle/>
            <a:p>
              <a:pPr algn="ctr"/>
              <a:r>
                <a:rPr lang="en-US" sz="32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3200" b="1" dirty="0">
                  <a:ln w="10160">
                    <a:solidFill>
                      <a:schemeClr val="bg1"/>
                    </a:solidFill>
                    <a:prstDash val="solid"/>
                  </a:ln>
                  <a:solidFill>
                    <a:schemeClr val="bg1"/>
                  </a:solidFill>
                  <a:effectLst>
                    <a:outerShdw blurRad="38100" dist="22860" dir="5400000" algn="tl" rotWithShape="0">
                      <a:srgbClr val="000000">
                        <a:alpha val="30000"/>
                      </a:srgbClr>
                    </a:outerShdw>
                  </a:effectLst>
                </a:rPr>
                <a:t> 9</a:t>
              </a:r>
              <a:endParaRPr lang="en-US" sz="32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grpSp>
      <p:sp>
        <p:nvSpPr>
          <p:cNvPr id="21" name="Rectangle 20"/>
          <p:cNvSpPr/>
          <p:nvPr/>
        </p:nvSpPr>
        <p:spPr>
          <a:xfrm>
            <a:off x="10647094" y="-9297"/>
            <a:ext cx="1380506" cy="461665"/>
          </a:xfrm>
          <a:prstGeom prst="rect">
            <a:avLst/>
          </a:prstGeom>
          <a:noFill/>
        </p:spPr>
        <p:txBody>
          <a:bodyPr wrap="none" lIns="91440" tIns="45720" rIns="91440" bIns="45720">
            <a:spAutoFit/>
          </a:bodyPr>
          <a:lstStyle/>
          <a:p>
            <a:pPr algn="ctr"/>
            <a:r>
              <a:rPr lang="en-US" sz="24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2400" b="1" dirty="0">
                <a:ln w="10160">
                  <a:noFill/>
                  <a:prstDash val="solid"/>
                </a:ln>
                <a:solidFill>
                  <a:srgbClr val="0000FF"/>
                </a:solidFill>
                <a:effectLst>
                  <a:outerShdw blurRad="38100" dist="22860" dir="5400000" algn="tl" rotWithShape="0">
                    <a:srgbClr val="000000">
                      <a:alpha val="30000"/>
                    </a:srgbClr>
                  </a:outerShdw>
                </a:effectLst>
              </a:rPr>
              <a:t> </a:t>
            </a:r>
            <a:r>
              <a:rPr lang="en-US" sz="24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2400" b="1" cap="none" spc="0"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10863958" y="465952"/>
            <a:ext cx="1097280" cy="109728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5" name="Flowchart: Connector 34"/>
          <p:cNvSpPr/>
          <p:nvPr/>
        </p:nvSpPr>
        <p:spPr>
          <a:xfrm>
            <a:off x="10863957" y="465952"/>
            <a:ext cx="1097280" cy="109728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7903" y="532331"/>
            <a:ext cx="892603" cy="884891"/>
          </a:xfrm>
          <a:prstGeom prst="rect">
            <a:avLst/>
          </a:prstGeom>
        </p:spPr>
      </p:pic>
      <p:sp>
        <p:nvSpPr>
          <p:cNvPr id="38" name="Rectangle 37"/>
          <p:cNvSpPr/>
          <p:nvPr/>
        </p:nvSpPr>
        <p:spPr>
          <a:xfrm>
            <a:off x="10940802" y="1204376"/>
            <a:ext cx="966803" cy="400110"/>
          </a:xfrm>
          <a:prstGeom prst="rect">
            <a:avLst/>
          </a:prstGeom>
          <a:noFill/>
        </p:spPr>
        <p:txBody>
          <a:bodyPr wrap="none" lIns="91440" tIns="45720" rIns="91440" bIns="45720">
            <a:spAutoFit/>
          </a:bodyPr>
          <a:lstStyle/>
          <a:p>
            <a:pPr algn="ctr"/>
            <a:r>
              <a:rPr lang="en-US" sz="20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2000" b="1" dirty="0">
                <a:ln w="10160">
                  <a:noFill/>
                  <a:prstDash val="solid"/>
                </a:ln>
                <a:solidFill>
                  <a:srgbClr val="FF0000"/>
                </a:solidFill>
                <a:effectLst>
                  <a:outerShdw blurRad="38100" dist="22860" dir="5400000" algn="tl" rotWithShape="0">
                    <a:srgbClr val="000000">
                      <a:alpha val="30000"/>
                    </a:srgbClr>
                  </a:outerShdw>
                </a:effectLst>
              </a:rPr>
              <a:t> </a:t>
            </a:r>
            <a:r>
              <a:rPr lang="en-US" sz="20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2000" b="1" cap="none" spc="0"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7" name="Cloud 26"/>
          <p:cNvSpPr/>
          <p:nvPr/>
        </p:nvSpPr>
        <p:spPr>
          <a:xfrm>
            <a:off x="3838651" y="2302290"/>
            <a:ext cx="6637759" cy="2504049"/>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5400" b="1"/>
              <a:t>Thụ thể</a:t>
            </a:r>
            <a:endParaRPr lang="en-US" sz="5400" b="1" dirty="0"/>
          </a:p>
        </p:txBody>
      </p:sp>
      <p:sp>
        <p:nvSpPr>
          <p:cNvPr id="18" name="TextBox 17">
            <a:extLst>
              <a:ext uri="{FF2B5EF4-FFF2-40B4-BE49-F238E27FC236}">
                <a16:creationId xmlns:a16="http://schemas.microsoft.com/office/drawing/2014/main" id="{63EDC5DB-1101-67A8-6FA7-EDA0581D496C}"/>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latin typeface="Arial" panose="020B0604020202020204" pitchFamily="34" charset="0"/>
                <a:cs typeface="Arial" panose="020B0604020202020204" pitchFamily="34" charset="0"/>
              </a:rPr>
              <a:t>BÀI 17. </a:t>
            </a:r>
          </a:p>
          <a:p>
            <a:pPr algn="ctr"/>
            <a:r>
              <a:rPr lang="en-US" sz="1600" b="1" dirty="0">
                <a:solidFill>
                  <a:srgbClr val="C00000"/>
                </a:solidFill>
                <a:latin typeface="Arial" panose="020B0604020202020204" pitchFamily="34" charset="0"/>
                <a:cs typeface="Arial" panose="020B0604020202020204" pitchFamily="34" charset="0"/>
              </a:rPr>
              <a:t>THÔNG TIN GIỮA CÁC TẾ BÀO</a:t>
            </a:r>
          </a:p>
        </p:txBody>
      </p:sp>
    </p:spTree>
    <p:extLst>
      <p:ext uri="{BB962C8B-B14F-4D97-AF65-F5344CB8AC3E}">
        <p14:creationId xmlns:p14="http://schemas.microsoft.com/office/powerpoint/2010/main" val="12883493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0000"/>
                                        <p:tgtEl>
                                          <p:spTgt spid="35"/>
                                        </p:tgtEl>
                                      </p:cBhvr>
                                    </p:animEffect>
                                  </p:childTnLst>
                                </p:cTn>
                              </p:par>
                            </p:childTnLst>
                          </p:cTn>
                        </p:par>
                        <p:par>
                          <p:cTn id="15" fill="hold">
                            <p:stCondLst>
                              <p:cond delay="10000"/>
                            </p:stCondLst>
                            <p:childTnLst>
                              <p:par>
                                <p:cTn id="16" presetID="1"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explod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80">
                                          <p:stCondLst>
                                            <p:cond delay="0"/>
                                          </p:stCondLst>
                                        </p:cTn>
                                        <p:tgtEl>
                                          <p:spTgt spid="27"/>
                                        </p:tgtEl>
                                      </p:cBhvr>
                                    </p:animEffect>
                                    <p:anim calcmode="lin" valueType="num">
                                      <p:cBhvr>
                                        <p:cTn id="2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8" dur="26">
                                          <p:stCondLst>
                                            <p:cond delay="650"/>
                                          </p:stCondLst>
                                        </p:cTn>
                                        <p:tgtEl>
                                          <p:spTgt spid="27"/>
                                        </p:tgtEl>
                                      </p:cBhvr>
                                      <p:to x="100000" y="60000"/>
                                    </p:animScale>
                                    <p:animScale>
                                      <p:cBhvr>
                                        <p:cTn id="29" dur="166" decel="50000">
                                          <p:stCondLst>
                                            <p:cond delay="676"/>
                                          </p:stCondLst>
                                        </p:cTn>
                                        <p:tgtEl>
                                          <p:spTgt spid="27"/>
                                        </p:tgtEl>
                                      </p:cBhvr>
                                      <p:to x="100000" y="100000"/>
                                    </p:animScale>
                                    <p:animScale>
                                      <p:cBhvr>
                                        <p:cTn id="30" dur="26">
                                          <p:stCondLst>
                                            <p:cond delay="1312"/>
                                          </p:stCondLst>
                                        </p:cTn>
                                        <p:tgtEl>
                                          <p:spTgt spid="27"/>
                                        </p:tgtEl>
                                      </p:cBhvr>
                                      <p:to x="100000" y="80000"/>
                                    </p:animScale>
                                    <p:animScale>
                                      <p:cBhvr>
                                        <p:cTn id="31" dur="166" decel="50000">
                                          <p:stCondLst>
                                            <p:cond delay="1338"/>
                                          </p:stCondLst>
                                        </p:cTn>
                                        <p:tgtEl>
                                          <p:spTgt spid="27"/>
                                        </p:tgtEl>
                                      </p:cBhvr>
                                      <p:to x="100000" y="100000"/>
                                    </p:animScale>
                                    <p:animScale>
                                      <p:cBhvr>
                                        <p:cTn id="32" dur="26">
                                          <p:stCondLst>
                                            <p:cond delay="1642"/>
                                          </p:stCondLst>
                                        </p:cTn>
                                        <p:tgtEl>
                                          <p:spTgt spid="27"/>
                                        </p:tgtEl>
                                      </p:cBhvr>
                                      <p:to x="100000" y="90000"/>
                                    </p:animScale>
                                    <p:animScale>
                                      <p:cBhvr>
                                        <p:cTn id="33" dur="166" decel="50000">
                                          <p:stCondLst>
                                            <p:cond delay="1668"/>
                                          </p:stCondLst>
                                        </p:cTn>
                                        <p:tgtEl>
                                          <p:spTgt spid="27"/>
                                        </p:tgtEl>
                                      </p:cBhvr>
                                      <p:to x="100000" y="100000"/>
                                    </p:animScale>
                                    <p:animScale>
                                      <p:cBhvr>
                                        <p:cTn id="34" dur="26">
                                          <p:stCondLst>
                                            <p:cond delay="1808"/>
                                          </p:stCondLst>
                                        </p:cTn>
                                        <p:tgtEl>
                                          <p:spTgt spid="27"/>
                                        </p:tgtEl>
                                      </p:cBhvr>
                                      <p:to x="100000" y="95000"/>
                                    </p:animScale>
                                    <p:animScale>
                                      <p:cBhvr>
                                        <p:cTn id="35" dur="166" decel="50000">
                                          <p:stCondLst>
                                            <p:cond delay="1834"/>
                                          </p:stCondLst>
                                        </p:cTn>
                                        <p:tgtEl>
                                          <p:spTgt spid="27"/>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2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4" cstate="print">
            <a:extLst>
              <a:ext uri="{28A0092B-C50C-407E-A947-70E740481C1C}">
                <a14:useLocalDpi xmlns:a14="http://schemas.microsoft.com/office/drawing/2010/main" val="0"/>
              </a:ext>
            </a:extLst>
          </a:blip>
          <a:srcRect t="16517" b="3522"/>
          <a:stretch>
            <a:fillRect/>
          </a:stretch>
        </p:blipFill>
        <p:spPr>
          <a:xfrm>
            <a:off x="0" y="1358857"/>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err="1">
                <a:solidFill>
                  <a:srgbClr val="FF0000"/>
                </a:solidFill>
                <a:cs typeface="Myriad Arabic" panose="01010101010101010101" pitchFamily="50" charset="-78"/>
              </a:rPr>
              <a:t>động</a:t>
            </a:r>
            <a:r>
              <a:rPr lang="en-US" sz="2000" b="1">
                <a:solidFill>
                  <a:srgbClr val="FF0000"/>
                </a:solidFill>
                <a:cs typeface="Myriad Arabic" panose="01010101010101010101" pitchFamily="50" charset="-78"/>
              </a:rPr>
              <a:t> 3.1. </a:t>
            </a:r>
            <a:endParaRPr lang="en-US" sz="2000" b="1" dirty="0">
              <a:solidFill>
                <a:srgbClr val="FF0000"/>
              </a:solidFill>
              <a:cs typeface="Myriad Arabic" panose="01010101010101010101" pitchFamily="50" charset="-78"/>
            </a:endParaRP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grpSp>
        <p:nvGrpSpPr>
          <p:cNvPr id="4" name="Group 3"/>
          <p:cNvGrpSpPr/>
          <p:nvPr/>
        </p:nvGrpSpPr>
        <p:grpSpPr>
          <a:xfrm>
            <a:off x="2393769" y="-55716"/>
            <a:ext cx="8082641" cy="1436068"/>
            <a:chOff x="2393769" y="-55716"/>
            <a:chExt cx="8082641" cy="1436068"/>
          </a:xfrm>
        </p:grpSpPr>
        <p:sp>
          <p:nvSpPr>
            <p:cNvPr id="16" name="Hexagon 15">
              <a:hlinkClick r:id="rId5" action="ppaction://hlinksldjump"/>
            </p:cNvPr>
            <p:cNvSpPr/>
            <p:nvPr/>
          </p:nvSpPr>
          <p:spPr>
            <a:xfrm>
              <a:off x="2676391" y="44588"/>
              <a:ext cx="1973986" cy="1005946"/>
            </a:xfrm>
            <a:prstGeom prst="hexagon">
              <a:avLst/>
            </a:pr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chemeClr val="bg1"/>
                </a:solidFill>
              </a:endParaRPr>
            </a:p>
          </p:txBody>
        </p:sp>
        <p:sp>
          <p:nvSpPr>
            <p:cNvPr id="53" name="Rounded Rectangle 52"/>
            <p:cNvSpPr/>
            <p:nvPr/>
          </p:nvSpPr>
          <p:spPr>
            <a:xfrm>
              <a:off x="2393769" y="465952"/>
              <a:ext cx="8082641" cy="914400"/>
            </a:xfrm>
            <a:prstGeom prst="roundRect">
              <a:avLst/>
            </a:prstGeom>
            <a:solidFill>
              <a:srgbClr val="00B0F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bg1"/>
                  </a:solidFill>
                  <a:latin typeface="Calibri" panose="020F0502020204030204" pitchFamily="34" charset="0"/>
                </a:rPr>
                <a:t>Khi sai hỏng 1 phân tử truyền tin, sự đáp ứng tế bào có xảy ra không? Giải thích</a:t>
              </a:r>
              <a:r>
                <a:rPr lang="en-US" sz="2800" b="1">
                  <a:solidFill>
                    <a:schemeClr val="bg1"/>
                  </a:solidFill>
                  <a:latin typeface="Calibri" panose="020F0502020204030204" pitchFamily="34" charset="0"/>
                </a:rPr>
                <a:t> tại sao.</a:t>
              </a:r>
              <a:r>
                <a:rPr lang="vi-VN" sz="2800" b="1">
                  <a:solidFill>
                    <a:schemeClr val="bg1"/>
                  </a:solidFill>
                  <a:latin typeface="Calibri" panose="020F0502020204030204" pitchFamily="34" charset="0"/>
                </a:rPr>
                <a:t> </a:t>
              </a:r>
              <a:endParaRPr lang="en-US" sz="2800" b="1" dirty="0">
                <a:solidFill>
                  <a:schemeClr val="bg1"/>
                </a:solidFill>
                <a:latin typeface="Calibri" panose="020F0502020204030204" pitchFamily="34" charset="0"/>
              </a:endParaRPr>
            </a:p>
          </p:txBody>
        </p:sp>
        <p:sp>
          <p:nvSpPr>
            <p:cNvPr id="17" name="Rectangle 16"/>
            <p:cNvSpPr/>
            <p:nvPr/>
          </p:nvSpPr>
          <p:spPr>
            <a:xfrm>
              <a:off x="2996374" y="-55716"/>
              <a:ext cx="1334020" cy="584775"/>
            </a:xfrm>
            <a:prstGeom prst="rect">
              <a:avLst/>
            </a:prstGeom>
            <a:noFill/>
            <a:ln w="28575">
              <a:noFill/>
            </a:ln>
          </p:spPr>
          <p:txBody>
            <a:bodyPr wrap="none" lIns="91440" tIns="45720" rIns="91440" bIns="45720">
              <a:spAutoFit/>
            </a:bodyPr>
            <a:lstStyle/>
            <a:p>
              <a:pPr algn="ctr"/>
              <a:r>
                <a:rPr lang="en-US" sz="3200" b="1" dirty="0" err="1">
                  <a:ln w="10160">
                    <a:solidFill>
                      <a:schemeClr val="bg1"/>
                    </a:solidFill>
                    <a:prstDash val="solid"/>
                  </a:ln>
                  <a:solidFill>
                    <a:schemeClr val="bg1"/>
                  </a:solidFill>
                  <a:effectLst>
                    <a:outerShdw blurRad="38100" dist="22860" dir="5400000" algn="tl" rotWithShape="0">
                      <a:srgbClr val="000000">
                        <a:alpha val="30000"/>
                      </a:srgbClr>
                    </a:outerShdw>
                  </a:effectLst>
                </a:rPr>
                <a:t>Câu</a:t>
              </a:r>
              <a:r>
                <a:rPr lang="en-US" sz="3200" b="1" dirty="0">
                  <a:ln w="10160">
                    <a:solidFill>
                      <a:schemeClr val="bg1"/>
                    </a:solidFill>
                    <a:prstDash val="solid"/>
                  </a:ln>
                  <a:solidFill>
                    <a:schemeClr val="bg1"/>
                  </a:solidFill>
                  <a:effectLst>
                    <a:outerShdw blurRad="38100" dist="22860" dir="5400000" algn="tl" rotWithShape="0">
                      <a:srgbClr val="000000">
                        <a:alpha val="30000"/>
                      </a:srgbClr>
                    </a:outerShdw>
                  </a:effectLst>
                </a:rPr>
                <a:t> 10</a:t>
              </a:r>
              <a:endParaRPr lang="en-US" sz="3200" b="1" cap="none" spc="0" dirty="0">
                <a:ln w="10160">
                  <a:solidFill>
                    <a:schemeClr val="bg1"/>
                  </a:solidFill>
                  <a:prstDash val="solid"/>
                </a:ln>
                <a:solidFill>
                  <a:schemeClr val="bg1"/>
                </a:solidFill>
                <a:effectLst>
                  <a:outerShdw blurRad="38100" dist="22860" dir="5400000" algn="tl" rotWithShape="0">
                    <a:srgbClr val="000000">
                      <a:alpha val="30000"/>
                    </a:srgbClr>
                  </a:outerShdw>
                </a:effectLst>
              </a:endParaRPr>
            </a:p>
          </p:txBody>
        </p:sp>
      </p:grpSp>
      <p:sp>
        <p:nvSpPr>
          <p:cNvPr id="21" name="Rectangle 20"/>
          <p:cNvSpPr/>
          <p:nvPr/>
        </p:nvSpPr>
        <p:spPr>
          <a:xfrm>
            <a:off x="10647094" y="-9297"/>
            <a:ext cx="1380506" cy="461665"/>
          </a:xfrm>
          <a:prstGeom prst="rect">
            <a:avLst/>
          </a:prstGeom>
          <a:noFill/>
        </p:spPr>
        <p:txBody>
          <a:bodyPr wrap="none" lIns="91440" tIns="45720" rIns="91440" bIns="45720">
            <a:spAutoFit/>
          </a:bodyPr>
          <a:lstStyle/>
          <a:p>
            <a:pPr algn="ctr"/>
            <a:r>
              <a:rPr lang="en-US" sz="2400" b="1" dirty="0" err="1">
                <a:ln w="10160">
                  <a:noFill/>
                  <a:prstDash val="solid"/>
                </a:ln>
                <a:solidFill>
                  <a:srgbClr val="0000FF"/>
                </a:solidFill>
                <a:effectLst>
                  <a:outerShdw blurRad="38100" dist="22860" dir="5400000" algn="tl" rotWithShape="0">
                    <a:srgbClr val="000000">
                      <a:alpha val="30000"/>
                    </a:srgbClr>
                  </a:outerShdw>
                </a:effectLst>
              </a:rPr>
              <a:t>Thời</a:t>
            </a:r>
            <a:r>
              <a:rPr lang="en-US" sz="2400" b="1" dirty="0">
                <a:ln w="10160">
                  <a:noFill/>
                  <a:prstDash val="solid"/>
                </a:ln>
                <a:solidFill>
                  <a:srgbClr val="0000FF"/>
                </a:solidFill>
                <a:effectLst>
                  <a:outerShdw blurRad="38100" dist="22860" dir="5400000" algn="tl" rotWithShape="0">
                    <a:srgbClr val="000000">
                      <a:alpha val="30000"/>
                    </a:srgbClr>
                  </a:outerShdw>
                </a:effectLst>
              </a:rPr>
              <a:t> </a:t>
            </a:r>
            <a:r>
              <a:rPr lang="en-US" sz="2400" b="1" dirty="0" err="1">
                <a:ln w="10160">
                  <a:noFill/>
                  <a:prstDash val="solid"/>
                </a:ln>
                <a:solidFill>
                  <a:srgbClr val="0000FF"/>
                </a:solidFill>
                <a:effectLst>
                  <a:outerShdw blurRad="38100" dist="22860" dir="5400000" algn="tl" rotWithShape="0">
                    <a:srgbClr val="000000">
                      <a:alpha val="30000"/>
                    </a:srgbClr>
                  </a:outerShdw>
                </a:effectLst>
              </a:rPr>
              <a:t>gian</a:t>
            </a:r>
            <a:endParaRPr lang="en-US" sz="2400" b="1" cap="none" spc="0" dirty="0">
              <a:ln w="10160">
                <a:noFill/>
                <a:prstDash val="solid"/>
              </a:ln>
              <a:solidFill>
                <a:srgbClr val="0000FF"/>
              </a:solidFill>
              <a:effectLst>
                <a:outerShdw blurRad="38100" dist="22860" dir="5400000" algn="tl" rotWithShape="0">
                  <a:srgbClr val="000000">
                    <a:alpha val="30000"/>
                  </a:srgbClr>
                </a:outerShdw>
              </a:effectLst>
            </a:endParaRPr>
          </a:p>
        </p:txBody>
      </p:sp>
      <p:sp>
        <p:nvSpPr>
          <p:cNvPr id="25" name="Flowchart: Connector 24"/>
          <p:cNvSpPr/>
          <p:nvPr/>
        </p:nvSpPr>
        <p:spPr>
          <a:xfrm>
            <a:off x="10863958" y="465952"/>
            <a:ext cx="1097280" cy="1097280"/>
          </a:xfrm>
          <a:prstGeom prst="flowChartConnector">
            <a:avLst/>
          </a:prstGeom>
          <a:solidFill>
            <a:srgbClr val="3BBFEF"/>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sp>
        <p:nvSpPr>
          <p:cNvPr id="35" name="Flowchart: Connector 34"/>
          <p:cNvSpPr/>
          <p:nvPr/>
        </p:nvSpPr>
        <p:spPr>
          <a:xfrm>
            <a:off x="10863957" y="465952"/>
            <a:ext cx="1097280" cy="1097280"/>
          </a:xfrm>
          <a:prstGeom prst="flowChartConnector">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77903" y="532331"/>
            <a:ext cx="892603" cy="884891"/>
          </a:xfrm>
          <a:prstGeom prst="rect">
            <a:avLst/>
          </a:prstGeom>
        </p:spPr>
      </p:pic>
      <p:sp>
        <p:nvSpPr>
          <p:cNvPr id="38" name="Rectangle 37"/>
          <p:cNvSpPr/>
          <p:nvPr/>
        </p:nvSpPr>
        <p:spPr>
          <a:xfrm>
            <a:off x="10940802" y="1204376"/>
            <a:ext cx="966803" cy="400110"/>
          </a:xfrm>
          <a:prstGeom prst="rect">
            <a:avLst/>
          </a:prstGeom>
          <a:noFill/>
        </p:spPr>
        <p:txBody>
          <a:bodyPr wrap="none" lIns="91440" tIns="45720" rIns="91440" bIns="45720">
            <a:spAutoFit/>
          </a:bodyPr>
          <a:lstStyle/>
          <a:p>
            <a:pPr algn="ctr"/>
            <a:r>
              <a:rPr lang="en-US" sz="2000" b="1" dirty="0" err="1">
                <a:ln w="10160">
                  <a:noFill/>
                  <a:prstDash val="solid"/>
                </a:ln>
                <a:solidFill>
                  <a:srgbClr val="FF0000"/>
                </a:solidFill>
                <a:effectLst>
                  <a:outerShdw blurRad="38100" dist="22860" dir="5400000" algn="tl" rotWithShape="0">
                    <a:srgbClr val="000000">
                      <a:alpha val="30000"/>
                    </a:srgbClr>
                  </a:outerShdw>
                </a:effectLst>
              </a:rPr>
              <a:t>Hết</a:t>
            </a:r>
            <a:r>
              <a:rPr lang="en-US" sz="2000" b="1" dirty="0">
                <a:ln w="10160">
                  <a:noFill/>
                  <a:prstDash val="solid"/>
                </a:ln>
                <a:solidFill>
                  <a:srgbClr val="FF0000"/>
                </a:solidFill>
                <a:effectLst>
                  <a:outerShdw blurRad="38100" dist="22860" dir="5400000" algn="tl" rotWithShape="0">
                    <a:srgbClr val="000000">
                      <a:alpha val="30000"/>
                    </a:srgbClr>
                  </a:outerShdw>
                </a:effectLst>
              </a:rPr>
              <a:t> </a:t>
            </a:r>
            <a:r>
              <a:rPr lang="en-US" sz="2000" b="1" dirty="0" err="1">
                <a:ln w="10160">
                  <a:noFill/>
                  <a:prstDash val="solid"/>
                </a:ln>
                <a:solidFill>
                  <a:srgbClr val="FF0000"/>
                </a:solidFill>
                <a:effectLst>
                  <a:outerShdw blurRad="38100" dist="22860" dir="5400000" algn="tl" rotWithShape="0">
                    <a:srgbClr val="000000">
                      <a:alpha val="30000"/>
                    </a:srgbClr>
                  </a:outerShdw>
                </a:effectLst>
              </a:rPr>
              <a:t>giờ</a:t>
            </a:r>
            <a:endParaRPr lang="en-US" sz="2000" b="1" cap="none" spc="0" dirty="0">
              <a:ln w="10160">
                <a:noFill/>
                <a:prstDash val="solid"/>
              </a:ln>
              <a:solidFill>
                <a:srgbClr val="FF0000"/>
              </a:solidFill>
              <a:effectLst>
                <a:outerShdw blurRad="38100" dist="22860" dir="5400000" algn="tl" rotWithShape="0">
                  <a:srgbClr val="000000">
                    <a:alpha val="30000"/>
                  </a:srgbClr>
                </a:outerShdw>
              </a:effectLst>
            </a:endParaRPr>
          </a:p>
        </p:txBody>
      </p:sp>
      <p:sp>
        <p:nvSpPr>
          <p:cNvPr id="27" name="Cloud 26"/>
          <p:cNvSpPr/>
          <p:nvPr/>
        </p:nvSpPr>
        <p:spPr>
          <a:xfrm>
            <a:off x="3838651" y="2302290"/>
            <a:ext cx="6900684" cy="2504049"/>
          </a:xfrm>
          <a:prstGeom prst="cloud">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US" sz="4000" b="1" dirty="0" err="1">
                <a:latin typeface="Calibri" panose="020F0502020204030204" pitchFamily="34" charset="0"/>
                <a:cs typeface="Calibri" panose="020F0502020204030204" pitchFamily="34" charset="0"/>
              </a:rPr>
              <a:t>Có</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vì</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tế</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bào</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có</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thể</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sử</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dụng</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các</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phân</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tử</a:t>
            </a:r>
            <a:r>
              <a:rPr lang="en-US" sz="4000" b="1" dirty="0">
                <a:latin typeface="Calibri" panose="020F0502020204030204" pitchFamily="34" charset="0"/>
                <a:cs typeface="Calibri" panose="020F0502020204030204" pitchFamily="34" charset="0"/>
              </a:rPr>
              <a:t> </a:t>
            </a:r>
            <a:r>
              <a:rPr lang="en-US" sz="4000" b="1" dirty="0" err="1">
                <a:latin typeface="Calibri" panose="020F0502020204030204" pitchFamily="34" charset="0"/>
                <a:cs typeface="Calibri" panose="020F0502020204030204" pitchFamily="34" charset="0"/>
              </a:rPr>
              <a:t>truyền</a:t>
            </a:r>
            <a:r>
              <a:rPr lang="en-US" sz="4000" b="1" dirty="0">
                <a:latin typeface="Calibri" panose="020F0502020204030204" pitchFamily="34" charset="0"/>
                <a:cs typeface="Calibri" panose="020F0502020204030204" pitchFamily="34" charset="0"/>
              </a:rPr>
              <a:t> </a:t>
            </a:r>
            <a:r>
              <a:rPr lang="en-US" sz="4000" b="1">
                <a:latin typeface="Calibri" panose="020F0502020204030204" pitchFamily="34" charset="0"/>
                <a:cs typeface="Calibri" panose="020F0502020204030204" pitchFamily="34" charset="0"/>
              </a:rPr>
              <a:t>tin khác.</a:t>
            </a:r>
            <a:endParaRPr lang="en-US" sz="4000" b="1"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6054FF27-96F1-1CBA-5990-23536002F87E}"/>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latin typeface="Arial" panose="020B0604020202020204" pitchFamily="34" charset="0"/>
                <a:cs typeface="Arial" panose="020B0604020202020204" pitchFamily="34" charset="0"/>
              </a:rPr>
              <a:t>BÀI 17. </a:t>
            </a:r>
          </a:p>
          <a:p>
            <a:pPr algn="ctr"/>
            <a:r>
              <a:rPr lang="en-US" sz="1600" b="1" dirty="0">
                <a:solidFill>
                  <a:srgbClr val="C00000"/>
                </a:solidFill>
                <a:latin typeface="Arial" panose="020B0604020202020204" pitchFamily="34" charset="0"/>
                <a:cs typeface="Arial" panose="020B0604020202020204" pitchFamily="34" charset="0"/>
              </a:rPr>
              <a:t>THÔNG TIN GIỮA CÁC TẾ BÀO</a:t>
            </a:r>
          </a:p>
        </p:txBody>
      </p:sp>
    </p:spTree>
    <p:extLst>
      <p:ext uri="{BB962C8B-B14F-4D97-AF65-F5344CB8AC3E}">
        <p14:creationId xmlns:p14="http://schemas.microsoft.com/office/powerpoint/2010/main" val="2072249448"/>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heel(1)">
                                      <p:cBhvr>
                                        <p:cTn id="14" dur="10000"/>
                                        <p:tgtEl>
                                          <p:spTgt spid="35"/>
                                        </p:tgtEl>
                                      </p:cBhvr>
                                    </p:animEffect>
                                  </p:childTnLst>
                                </p:cTn>
                              </p:par>
                            </p:childTnLst>
                          </p:cTn>
                        </p:par>
                        <p:par>
                          <p:cTn id="15" fill="hold">
                            <p:stCondLst>
                              <p:cond delay="10000"/>
                            </p:stCondLst>
                            <p:childTnLst>
                              <p:par>
                                <p:cTn id="16" presetID="1" presetClass="entr" presetSubtype="0" fill="hold" grpId="0" nodeType="afterEffect">
                                  <p:stCondLst>
                                    <p:cond delay="0"/>
                                  </p:stCondLst>
                                  <p:childTnLst>
                                    <p:set>
                                      <p:cBhvr>
                                        <p:cTn id="17"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2" name="explode.wav"/>
                                        </p:tgtEl>
                                      </p:cMediaNode>
                                    </p:audio>
                                  </p:sub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580">
                                          <p:stCondLst>
                                            <p:cond delay="0"/>
                                          </p:stCondLst>
                                        </p:cTn>
                                        <p:tgtEl>
                                          <p:spTgt spid="27"/>
                                        </p:tgtEl>
                                      </p:cBhvr>
                                    </p:animEffect>
                                    <p:anim calcmode="lin" valueType="num">
                                      <p:cBhvr>
                                        <p:cTn id="23"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8" dur="26">
                                          <p:stCondLst>
                                            <p:cond delay="650"/>
                                          </p:stCondLst>
                                        </p:cTn>
                                        <p:tgtEl>
                                          <p:spTgt spid="27"/>
                                        </p:tgtEl>
                                      </p:cBhvr>
                                      <p:to x="100000" y="60000"/>
                                    </p:animScale>
                                    <p:animScale>
                                      <p:cBhvr>
                                        <p:cTn id="29" dur="166" decel="50000">
                                          <p:stCondLst>
                                            <p:cond delay="676"/>
                                          </p:stCondLst>
                                        </p:cTn>
                                        <p:tgtEl>
                                          <p:spTgt spid="27"/>
                                        </p:tgtEl>
                                      </p:cBhvr>
                                      <p:to x="100000" y="100000"/>
                                    </p:animScale>
                                    <p:animScale>
                                      <p:cBhvr>
                                        <p:cTn id="30" dur="26">
                                          <p:stCondLst>
                                            <p:cond delay="1312"/>
                                          </p:stCondLst>
                                        </p:cTn>
                                        <p:tgtEl>
                                          <p:spTgt spid="27"/>
                                        </p:tgtEl>
                                      </p:cBhvr>
                                      <p:to x="100000" y="80000"/>
                                    </p:animScale>
                                    <p:animScale>
                                      <p:cBhvr>
                                        <p:cTn id="31" dur="166" decel="50000">
                                          <p:stCondLst>
                                            <p:cond delay="1338"/>
                                          </p:stCondLst>
                                        </p:cTn>
                                        <p:tgtEl>
                                          <p:spTgt spid="27"/>
                                        </p:tgtEl>
                                      </p:cBhvr>
                                      <p:to x="100000" y="100000"/>
                                    </p:animScale>
                                    <p:animScale>
                                      <p:cBhvr>
                                        <p:cTn id="32" dur="26">
                                          <p:stCondLst>
                                            <p:cond delay="1642"/>
                                          </p:stCondLst>
                                        </p:cTn>
                                        <p:tgtEl>
                                          <p:spTgt spid="27"/>
                                        </p:tgtEl>
                                      </p:cBhvr>
                                      <p:to x="100000" y="90000"/>
                                    </p:animScale>
                                    <p:animScale>
                                      <p:cBhvr>
                                        <p:cTn id="33" dur="166" decel="50000">
                                          <p:stCondLst>
                                            <p:cond delay="1668"/>
                                          </p:stCondLst>
                                        </p:cTn>
                                        <p:tgtEl>
                                          <p:spTgt spid="27"/>
                                        </p:tgtEl>
                                      </p:cBhvr>
                                      <p:to x="100000" y="100000"/>
                                    </p:animScale>
                                    <p:animScale>
                                      <p:cBhvr>
                                        <p:cTn id="34" dur="26">
                                          <p:stCondLst>
                                            <p:cond delay="1808"/>
                                          </p:stCondLst>
                                        </p:cTn>
                                        <p:tgtEl>
                                          <p:spTgt spid="27"/>
                                        </p:tgtEl>
                                      </p:cBhvr>
                                      <p:to x="100000" y="95000"/>
                                    </p:animScale>
                                    <p:animScale>
                                      <p:cBhvr>
                                        <p:cTn id="35" dur="166" decel="50000">
                                          <p:stCondLst>
                                            <p:cond delay="1834"/>
                                          </p:stCondLst>
                                        </p:cTn>
                                        <p:tgtEl>
                                          <p:spTgt spid="27"/>
                                        </p:tgtEl>
                                      </p:cBhvr>
                                      <p:to x="100000" y="100000"/>
                                    </p:animScale>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p:bldP spid="2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0" y="1358857"/>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err="1">
                <a:solidFill>
                  <a:srgbClr val="FF0000"/>
                </a:solidFill>
                <a:cs typeface="Myriad Arabic" panose="01010101010101010101" pitchFamily="50" charset="-78"/>
              </a:rPr>
              <a:t>động</a:t>
            </a:r>
            <a:r>
              <a:rPr lang="en-US" sz="2000" b="1">
                <a:solidFill>
                  <a:srgbClr val="FF0000"/>
                </a:solidFill>
                <a:cs typeface="Myriad Arabic" panose="01010101010101010101" pitchFamily="50" charset="-78"/>
              </a:rPr>
              <a:t> 3.2. </a:t>
            </a:r>
            <a:endParaRPr lang="en-US" sz="2000" b="1" dirty="0">
              <a:solidFill>
                <a:srgbClr val="FF0000"/>
              </a:solidFill>
              <a:cs typeface="Myriad Arabic" panose="01010101010101010101" pitchFamily="50" charset="-78"/>
            </a:endParaRP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pic>
        <p:nvPicPr>
          <p:cNvPr id="2" name="Picture 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60721" y="319693"/>
            <a:ext cx="2423910" cy="2423910"/>
          </a:xfrm>
          <a:prstGeom prst="rect">
            <a:avLst/>
          </a:prstGeom>
        </p:spPr>
      </p:pic>
      <p:sp>
        <p:nvSpPr>
          <p:cNvPr id="3" name="Rectangle 2"/>
          <p:cNvSpPr/>
          <p:nvPr/>
        </p:nvSpPr>
        <p:spPr>
          <a:xfrm>
            <a:off x="2723490" y="2966144"/>
            <a:ext cx="8757526" cy="1754326"/>
          </a:xfrm>
          <a:prstGeom prst="rect">
            <a:avLst/>
          </a:prstGeom>
          <a:noFill/>
        </p:spPr>
        <p:txBody>
          <a:bodyPr wrap="none" lIns="91440" tIns="45720" rIns="91440" bIns="45720">
            <a:spAutoFit/>
          </a:bodyPr>
          <a:lstStyle/>
          <a:p>
            <a:pPr algn="ctr"/>
            <a:r>
              <a:rPr lang="en-US" sz="5400" b="1" cap="none" spc="0" dirty="0" err="1">
                <a:ln w="22225">
                  <a:noFill/>
                  <a:prstDash val="solid"/>
                </a:ln>
                <a:solidFill>
                  <a:srgbClr val="0000FF"/>
                </a:solidFill>
                <a:effectLst/>
              </a:rPr>
              <a:t>Chúc</a:t>
            </a:r>
            <a:r>
              <a:rPr lang="en-US" sz="5400" b="1" cap="none" spc="0" dirty="0">
                <a:ln w="22225">
                  <a:noFill/>
                  <a:prstDash val="solid"/>
                </a:ln>
                <a:solidFill>
                  <a:srgbClr val="0000FF"/>
                </a:solidFill>
                <a:effectLst/>
              </a:rPr>
              <a:t> </a:t>
            </a:r>
            <a:r>
              <a:rPr lang="en-US" sz="5400" b="1" cap="none" spc="0" err="1">
                <a:ln w="22225">
                  <a:noFill/>
                  <a:prstDash val="solid"/>
                </a:ln>
                <a:solidFill>
                  <a:srgbClr val="0000FF"/>
                </a:solidFill>
                <a:effectLst/>
              </a:rPr>
              <a:t>mừng</a:t>
            </a:r>
            <a:r>
              <a:rPr lang="en-US" sz="5400" b="1" cap="none" spc="0">
                <a:ln w="22225">
                  <a:noFill/>
                  <a:prstDash val="solid"/>
                </a:ln>
                <a:solidFill>
                  <a:srgbClr val="0000FF"/>
                </a:solidFill>
                <a:effectLst/>
              </a:rPr>
              <a:t> </a:t>
            </a:r>
            <a:r>
              <a:rPr lang="en-US" sz="5400" b="1">
                <a:ln w="22225">
                  <a:noFill/>
                  <a:prstDash val="solid"/>
                </a:ln>
                <a:solidFill>
                  <a:srgbClr val="0000FF"/>
                </a:solidFill>
              </a:rPr>
              <a:t>em</a:t>
            </a:r>
            <a:r>
              <a:rPr lang="en-US" sz="5400" b="1" cap="none" spc="0">
                <a:ln w="22225">
                  <a:noFill/>
                  <a:prstDash val="solid"/>
                </a:ln>
                <a:solidFill>
                  <a:srgbClr val="0000FF"/>
                </a:solidFill>
                <a:effectLst/>
              </a:rPr>
              <a:t> đã </a:t>
            </a:r>
            <a:r>
              <a:rPr lang="en-US" sz="5400" b="1">
                <a:ln w="22225">
                  <a:noFill/>
                  <a:prstDash val="solid"/>
                </a:ln>
                <a:solidFill>
                  <a:srgbClr val="0000FF"/>
                </a:solidFill>
              </a:rPr>
              <a:t>nhận được</a:t>
            </a:r>
            <a:endParaRPr lang="en-US" sz="5400" b="1" dirty="0">
              <a:ln w="22225">
                <a:noFill/>
                <a:prstDash val="solid"/>
              </a:ln>
              <a:solidFill>
                <a:srgbClr val="0000FF"/>
              </a:solidFill>
            </a:endParaRPr>
          </a:p>
          <a:p>
            <a:pPr algn="ctr"/>
            <a:r>
              <a:rPr lang="en-US" sz="5400" b="1">
                <a:ln w="22225">
                  <a:noFill/>
                  <a:prstDash val="solid"/>
                </a:ln>
                <a:solidFill>
                  <a:srgbClr val="0000FF"/>
                </a:solidFill>
              </a:rPr>
              <a:t>một </a:t>
            </a:r>
            <a:r>
              <a:rPr lang="en-US" sz="5400" b="1" dirty="0" err="1">
                <a:ln w="22225">
                  <a:noFill/>
                  <a:prstDash val="solid"/>
                </a:ln>
                <a:solidFill>
                  <a:srgbClr val="0000FF"/>
                </a:solidFill>
              </a:rPr>
              <a:t>phần</a:t>
            </a:r>
            <a:r>
              <a:rPr lang="en-US" sz="5400" b="1" dirty="0">
                <a:ln w="22225">
                  <a:noFill/>
                  <a:prstDash val="solid"/>
                </a:ln>
                <a:solidFill>
                  <a:srgbClr val="0000FF"/>
                </a:solidFill>
              </a:rPr>
              <a:t> </a:t>
            </a:r>
            <a:r>
              <a:rPr lang="en-US" sz="5400" b="1" dirty="0" err="1">
                <a:ln w="22225">
                  <a:noFill/>
                  <a:prstDash val="solid"/>
                </a:ln>
                <a:solidFill>
                  <a:srgbClr val="0000FF"/>
                </a:solidFill>
              </a:rPr>
              <a:t>thưởng</a:t>
            </a:r>
            <a:r>
              <a:rPr lang="en-US" sz="5400" b="1" dirty="0">
                <a:ln w="22225">
                  <a:noFill/>
                  <a:prstDash val="solid"/>
                </a:ln>
                <a:solidFill>
                  <a:srgbClr val="0000FF"/>
                </a:solidFill>
              </a:rPr>
              <a:t>!!!</a:t>
            </a:r>
            <a:endParaRPr lang="en-US" sz="5400" b="1" cap="none" spc="0" dirty="0">
              <a:ln w="22225">
                <a:noFill/>
                <a:prstDash val="solid"/>
              </a:ln>
              <a:solidFill>
                <a:srgbClr val="0000FF"/>
              </a:solidFill>
              <a:effectLst/>
            </a:endParaRPr>
          </a:p>
        </p:txBody>
      </p:sp>
      <p:sp>
        <p:nvSpPr>
          <p:cNvPr id="9" name="TextBox 8">
            <a:extLst>
              <a:ext uri="{FF2B5EF4-FFF2-40B4-BE49-F238E27FC236}">
                <a16:creationId xmlns:a16="http://schemas.microsoft.com/office/drawing/2014/main" id="{19E4B8EB-59F7-847D-9CA3-222EB7C31412}"/>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latin typeface="Arial" panose="020B0604020202020204" pitchFamily="34" charset="0"/>
                <a:cs typeface="Arial" panose="020B0604020202020204" pitchFamily="34" charset="0"/>
              </a:rPr>
              <a:t>BÀI 17. </a:t>
            </a:r>
          </a:p>
          <a:p>
            <a:pPr algn="ctr"/>
            <a:r>
              <a:rPr lang="en-US" sz="1600" b="1" dirty="0">
                <a:solidFill>
                  <a:srgbClr val="C00000"/>
                </a:solidFill>
                <a:latin typeface="Arial" panose="020B0604020202020204" pitchFamily="34" charset="0"/>
                <a:cs typeface="Arial" panose="020B0604020202020204" pitchFamily="34" charset="0"/>
              </a:rPr>
              <a:t>THÔNG TIN GIỮA CÁC TẾ BÀO</a:t>
            </a:r>
          </a:p>
        </p:txBody>
      </p:sp>
    </p:spTree>
    <p:extLst>
      <p:ext uri="{BB962C8B-B14F-4D97-AF65-F5344CB8AC3E}">
        <p14:creationId xmlns:p14="http://schemas.microsoft.com/office/powerpoint/2010/main" val="171302563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0" y="1384983"/>
            <a:ext cx="12198284" cy="5483694"/>
          </a:xfrm>
          <a:prstGeom prst="rect">
            <a:avLst/>
          </a:prstGeom>
        </p:spPr>
      </p:pic>
      <p:cxnSp>
        <p:nvCxnSpPr>
          <p:cNvPr id="36" name="Straight Connector 35"/>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138E72CD-0219-4844-A009-CBBCF31DDC8A}"/>
              </a:ext>
            </a:extLst>
          </p:cNvPr>
          <p:cNvSpPr txBox="1"/>
          <p:nvPr/>
        </p:nvSpPr>
        <p:spPr>
          <a:xfrm>
            <a:off x="0" y="915721"/>
            <a:ext cx="2006220" cy="70788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Myriad Arabic" panose="01010101010101010101" pitchFamily="50" charset="-78"/>
              </a:rPr>
              <a:t>Hoạt</a:t>
            </a:r>
            <a:r>
              <a:rPr lang="en-US" sz="2000" b="1" dirty="0">
                <a:solidFill>
                  <a:srgbClr val="FF0000"/>
                </a:solidFill>
                <a:cs typeface="Myriad Arabic" panose="01010101010101010101" pitchFamily="50" charset="-78"/>
              </a:rPr>
              <a:t> </a:t>
            </a:r>
            <a:r>
              <a:rPr lang="en-US" sz="2000" b="1" err="1">
                <a:solidFill>
                  <a:srgbClr val="FF0000"/>
                </a:solidFill>
                <a:cs typeface="Myriad Arabic" panose="01010101010101010101" pitchFamily="50" charset="-78"/>
              </a:rPr>
              <a:t>động</a:t>
            </a:r>
            <a:r>
              <a:rPr lang="en-US" sz="2000" b="1">
                <a:solidFill>
                  <a:srgbClr val="FF0000"/>
                </a:solidFill>
                <a:cs typeface="Myriad Arabic" panose="01010101010101010101" pitchFamily="50" charset="-78"/>
              </a:rPr>
              <a:t> 3.1. </a:t>
            </a:r>
            <a:endParaRPr lang="en-US" sz="2000" b="1" dirty="0">
              <a:solidFill>
                <a:srgbClr val="FF0000"/>
              </a:solidFill>
              <a:cs typeface="Myriad Arabic" panose="01010101010101010101" pitchFamily="50" charset="-78"/>
            </a:endParaRPr>
          </a:p>
          <a:p>
            <a:pPr algn="ctr"/>
            <a:r>
              <a:rPr lang="en-US" sz="2000" b="1" dirty="0">
                <a:cs typeface="Myriad Arabic" panose="01010101010101010101" pitchFamily="50" charset="-78"/>
              </a:rPr>
              <a:t>Ai </a:t>
            </a:r>
            <a:r>
              <a:rPr lang="en-US" sz="2000" b="1" dirty="0" err="1">
                <a:cs typeface="Myriad Arabic" panose="01010101010101010101" pitchFamily="50" charset="-78"/>
              </a:rPr>
              <a:t>nhanh</a:t>
            </a:r>
            <a:r>
              <a:rPr lang="en-US" sz="2000" b="1" dirty="0">
                <a:cs typeface="Myriad Arabic" panose="01010101010101010101" pitchFamily="50" charset="-78"/>
              </a:rPr>
              <a:t> </a:t>
            </a:r>
            <a:r>
              <a:rPr lang="en-US" sz="2000" b="1" dirty="0" err="1">
                <a:cs typeface="Myriad Arabic" panose="01010101010101010101" pitchFamily="50" charset="-78"/>
              </a:rPr>
              <a:t>hơn</a:t>
            </a:r>
            <a:r>
              <a:rPr lang="en-US" sz="2000" b="1" dirty="0">
                <a:cs typeface="Myriad Arabic" panose="01010101010101010101" pitchFamily="50" charset="-78"/>
              </a:rPr>
              <a:t>?</a:t>
            </a:r>
          </a:p>
        </p:txBody>
      </p:sp>
      <p:pic>
        <p:nvPicPr>
          <p:cNvPr id="3" name="Picture 2">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558" y="345818"/>
            <a:ext cx="2828232" cy="2828232"/>
          </a:xfrm>
          <a:prstGeom prst="rect">
            <a:avLst/>
          </a:prstGeom>
        </p:spPr>
      </p:pic>
      <p:sp>
        <p:nvSpPr>
          <p:cNvPr id="18" name="Rectangle 17"/>
          <p:cNvSpPr/>
          <p:nvPr/>
        </p:nvSpPr>
        <p:spPr>
          <a:xfrm>
            <a:off x="4399430" y="3381233"/>
            <a:ext cx="5405647" cy="1754326"/>
          </a:xfrm>
          <a:prstGeom prst="rect">
            <a:avLst/>
          </a:prstGeom>
          <a:noFill/>
        </p:spPr>
        <p:txBody>
          <a:bodyPr wrap="none" lIns="91440" tIns="45720" rIns="91440" bIns="45720">
            <a:spAutoFit/>
          </a:bodyPr>
          <a:lstStyle/>
          <a:p>
            <a:pPr algn="ctr"/>
            <a:r>
              <a:rPr lang="en-US" sz="5400" b="1" cap="none" spc="0" dirty="0">
                <a:ln w="22225">
                  <a:noFill/>
                  <a:prstDash val="solid"/>
                </a:ln>
                <a:solidFill>
                  <a:srgbClr val="FF0000"/>
                </a:solidFill>
                <a:effectLst/>
              </a:rPr>
              <a:t>Xin chia </a:t>
            </a:r>
            <a:r>
              <a:rPr lang="en-US" sz="5400" b="1" cap="none" spc="0" dirty="0" err="1">
                <a:ln w="22225">
                  <a:noFill/>
                  <a:prstDash val="solid"/>
                </a:ln>
                <a:solidFill>
                  <a:srgbClr val="FF0000"/>
                </a:solidFill>
                <a:effectLst/>
              </a:rPr>
              <a:t>buồn</a:t>
            </a:r>
            <a:endParaRPr lang="en-US" sz="5400" b="1" cap="none" spc="0" dirty="0">
              <a:ln w="22225">
                <a:noFill/>
                <a:prstDash val="solid"/>
              </a:ln>
              <a:solidFill>
                <a:srgbClr val="FF0000"/>
              </a:solidFill>
              <a:effectLst/>
            </a:endParaRPr>
          </a:p>
          <a:p>
            <a:pPr algn="ctr"/>
            <a:r>
              <a:rPr lang="en-US" sz="5400" b="1">
                <a:ln w="22225">
                  <a:noFill/>
                  <a:prstDash val="solid"/>
                </a:ln>
                <a:solidFill>
                  <a:srgbClr val="FF0000"/>
                </a:solidFill>
              </a:rPr>
              <a:t>Em </a:t>
            </a:r>
            <a:r>
              <a:rPr lang="en-US" sz="5400" b="1" dirty="0" err="1">
                <a:ln w="22225">
                  <a:noFill/>
                  <a:prstDash val="solid"/>
                </a:ln>
                <a:solidFill>
                  <a:srgbClr val="FF0000"/>
                </a:solidFill>
              </a:rPr>
              <a:t>đã</a:t>
            </a:r>
            <a:r>
              <a:rPr lang="en-US" sz="5400" b="1" dirty="0">
                <a:ln w="22225">
                  <a:noFill/>
                  <a:prstDash val="solid"/>
                </a:ln>
                <a:solidFill>
                  <a:srgbClr val="FF0000"/>
                </a:solidFill>
              </a:rPr>
              <a:t> </a:t>
            </a:r>
            <a:r>
              <a:rPr lang="en-US" sz="5400" b="1" dirty="0" err="1">
                <a:ln w="22225">
                  <a:noFill/>
                  <a:prstDash val="solid"/>
                </a:ln>
                <a:solidFill>
                  <a:srgbClr val="FF0000"/>
                </a:solidFill>
              </a:rPr>
              <a:t>mất</a:t>
            </a:r>
            <a:r>
              <a:rPr lang="en-US" sz="5400" b="1" dirty="0">
                <a:ln w="22225">
                  <a:noFill/>
                  <a:prstDash val="solid"/>
                </a:ln>
                <a:solidFill>
                  <a:srgbClr val="FF0000"/>
                </a:solidFill>
              </a:rPr>
              <a:t> </a:t>
            </a:r>
            <a:r>
              <a:rPr lang="en-US" sz="5400" b="1" dirty="0" err="1">
                <a:ln w="22225">
                  <a:noFill/>
                  <a:prstDash val="solid"/>
                </a:ln>
                <a:solidFill>
                  <a:srgbClr val="FF0000"/>
                </a:solidFill>
              </a:rPr>
              <a:t>lượt</a:t>
            </a:r>
            <a:r>
              <a:rPr lang="en-US" sz="5400" b="1" dirty="0">
                <a:ln w="22225">
                  <a:noFill/>
                  <a:prstDash val="solid"/>
                </a:ln>
                <a:solidFill>
                  <a:srgbClr val="FF0000"/>
                </a:solidFill>
              </a:rPr>
              <a:t>!!!</a:t>
            </a:r>
            <a:endParaRPr lang="en-US" sz="5400" b="1" cap="none" spc="0" dirty="0">
              <a:ln w="22225">
                <a:noFill/>
                <a:prstDash val="solid"/>
              </a:ln>
              <a:solidFill>
                <a:srgbClr val="FF0000"/>
              </a:solidFill>
              <a:effectLst/>
            </a:endParaRPr>
          </a:p>
        </p:txBody>
      </p:sp>
      <p:sp>
        <p:nvSpPr>
          <p:cNvPr id="9" name="TextBox 8">
            <a:extLst>
              <a:ext uri="{FF2B5EF4-FFF2-40B4-BE49-F238E27FC236}">
                <a16:creationId xmlns:a16="http://schemas.microsoft.com/office/drawing/2014/main" id="{F8FFDC1F-009F-2609-55F2-0167395A3E67}"/>
              </a:ext>
            </a:extLst>
          </p:cNvPr>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latin typeface="Arial" panose="020B0604020202020204" pitchFamily="34" charset="0"/>
                <a:cs typeface="Arial" panose="020B0604020202020204" pitchFamily="34" charset="0"/>
              </a:rPr>
              <a:t>BÀI 17. </a:t>
            </a:r>
          </a:p>
          <a:p>
            <a:pPr algn="ctr"/>
            <a:r>
              <a:rPr lang="en-US" sz="1600" b="1" dirty="0">
                <a:solidFill>
                  <a:srgbClr val="C00000"/>
                </a:solidFill>
                <a:latin typeface="Arial" panose="020B0604020202020204" pitchFamily="34" charset="0"/>
                <a:cs typeface="Arial" panose="020B0604020202020204" pitchFamily="34" charset="0"/>
              </a:rPr>
              <a:t>THÔNG TIN GIỮA CÁC TẾ BÀO</a:t>
            </a:r>
          </a:p>
        </p:txBody>
      </p:sp>
    </p:spTree>
    <p:extLst>
      <p:ext uri="{BB962C8B-B14F-4D97-AF65-F5344CB8AC3E}">
        <p14:creationId xmlns:p14="http://schemas.microsoft.com/office/powerpoint/2010/main" val="209430547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0" y="915721"/>
            <a:ext cx="2006220" cy="1015663"/>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latin typeface="Arial" panose="020B0604020202020204" pitchFamily="34" charset="0"/>
                <a:cs typeface="Arial" panose="020B0604020202020204" pitchFamily="34" charset="0"/>
              </a:rPr>
              <a:t>Hoạt</a:t>
            </a:r>
            <a:r>
              <a:rPr lang="en-US" sz="2000" b="1" dirty="0">
                <a:solidFill>
                  <a:srgbClr val="FF0000"/>
                </a:solidFill>
                <a:latin typeface="Arial" panose="020B0604020202020204" pitchFamily="34" charset="0"/>
                <a:cs typeface="Arial" panose="020B0604020202020204" pitchFamily="34" charset="0"/>
              </a:rPr>
              <a:t> </a:t>
            </a:r>
            <a:r>
              <a:rPr lang="en-US" sz="2000" b="1" err="1">
                <a:solidFill>
                  <a:srgbClr val="FF0000"/>
                </a:solidFill>
                <a:latin typeface="Arial" panose="020B0604020202020204" pitchFamily="34" charset="0"/>
                <a:cs typeface="Arial" panose="020B0604020202020204" pitchFamily="34" charset="0"/>
              </a:rPr>
              <a:t>động</a:t>
            </a:r>
            <a:r>
              <a:rPr lang="en-US" sz="2000" b="1">
                <a:solidFill>
                  <a:srgbClr val="FF0000"/>
                </a:solidFill>
                <a:latin typeface="Arial" panose="020B0604020202020204" pitchFamily="34" charset="0"/>
                <a:cs typeface="Arial" panose="020B0604020202020204" pitchFamily="34" charset="0"/>
              </a:rPr>
              <a:t> 3.2. </a:t>
            </a:r>
            <a:endParaRPr lang="en-US" sz="2000" b="1" dirty="0">
              <a:solidFill>
                <a:srgbClr val="FF0000"/>
              </a:solidFill>
              <a:latin typeface="Arial" panose="020B0604020202020204" pitchFamily="34" charset="0"/>
              <a:cs typeface="Arial" panose="020B0604020202020204" pitchFamily="34" charset="0"/>
            </a:endParaRPr>
          </a:p>
          <a:p>
            <a:pPr algn="ctr"/>
            <a:r>
              <a:rPr lang="en-US" sz="2000" b="1">
                <a:latin typeface="Arial" panose="020B0604020202020204" pitchFamily="34" charset="0"/>
                <a:cs typeface="Arial" panose="020B0604020202020204" pitchFamily="34" charset="0"/>
              </a:rPr>
              <a:t>Hoàn thành</a:t>
            </a:r>
          </a:p>
          <a:p>
            <a:pPr algn="ctr"/>
            <a:r>
              <a:rPr lang="en-US" sz="2000" b="1">
                <a:latin typeface="Arial" panose="020B0604020202020204" pitchFamily="34" charset="0"/>
                <a:cs typeface="Arial" panose="020B0604020202020204" pitchFamily="34" charset="0"/>
              </a:rPr>
              <a:t>sơ đồ tư duy</a:t>
            </a:r>
            <a:endParaRPr lang="en-US" sz="2000" b="1" dirty="0">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6636BB3A-51D2-4A5C-8DA7-DCCDB61CA528}"/>
              </a:ext>
            </a:extLst>
          </p:cNvPr>
          <p:cNvSpPr txBox="1"/>
          <p:nvPr/>
        </p:nvSpPr>
        <p:spPr>
          <a:xfrm>
            <a:off x="3027716" y="110210"/>
            <a:ext cx="8229897" cy="92333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b="1">
                <a:solidFill>
                  <a:schemeClr val="bg1"/>
                </a:solidFill>
                <a:cs typeface="Arial" panose="020B0604020202020204" pitchFamily="34" charset="0"/>
              </a:rPr>
              <a:t>HOẠT ĐỘNG 3. LUYỆN TẬP</a:t>
            </a:r>
            <a:endParaRPr lang="en-US" sz="5400" b="1" dirty="0">
              <a:solidFill>
                <a:schemeClr val="bg1"/>
              </a:solidFill>
              <a:cs typeface="Arial" panose="020B0604020202020204" pitchFamily="34" charset="0"/>
            </a:endParaRPr>
          </a:p>
        </p:txBody>
      </p:sp>
      <p:sp>
        <p:nvSpPr>
          <p:cNvPr id="34" name="TextBox 33"/>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latin typeface="Arial" panose="020B0604020202020204" pitchFamily="34" charset="0"/>
                <a:cs typeface="Arial" panose="020B0604020202020204" pitchFamily="34" charset="0"/>
              </a:rPr>
              <a:t>BÀI 17. </a:t>
            </a:r>
            <a:endParaRPr lang="en-US" sz="1600" b="1" dirty="0">
              <a:solidFill>
                <a:srgbClr val="C00000"/>
              </a:solidFill>
              <a:latin typeface="Arial" panose="020B0604020202020204" pitchFamily="34" charset="0"/>
              <a:cs typeface="Arial" panose="020B0604020202020204" pitchFamily="34" charset="0"/>
            </a:endParaRPr>
          </a:p>
          <a:p>
            <a:pPr algn="ctr"/>
            <a:r>
              <a:rPr lang="en-US" sz="1600" b="1">
                <a:solidFill>
                  <a:srgbClr val="C00000"/>
                </a:solidFill>
                <a:latin typeface="Arial" panose="020B0604020202020204" pitchFamily="34" charset="0"/>
                <a:cs typeface="Arial" panose="020B0604020202020204" pitchFamily="34" charset="0"/>
              </a:rPr>
              <a:t>THÔNG TIN GIỮA CÁC TẾ BÀO</a:t>
            </a:r>
            <a:endParaRPr lang="en-US" sz="1600" b="1" dirty="0">
              <a:solidFill>
                <a:srgbClr val="C00000"/>
              </a:solidFill>
              <a:latin typeface="Arial" panose="020B0604020202020204" pitchFamily="34" charset="0"/>
              <a:cs typeface="Arial" panose="020B0604020202020204" pitchFamily="34" charset="0"/>
            </a:endParaRPr>
          </a:p>
        </p:txBody>
      </p:sp>
      <p:sp>
        <p:nvSpPr>
          <p:cNvPr id="36" name="Cloud 35"/>
          <p:cNvSpPr/>
          <p:nvPr/>
        </p:nvSpPr>
        <p:spPr>
          <a:xfrm>
            <a:off x="2346688" y="1847665"/>
            <a:ext cx="9404325" cy="3520286"/>
          </a:xfrm>
          <a:prstGeom prst="cloud">
            <a:avLst/>
          </a:prstGeom>
          <a:solidFill>
            <a:srgbClr val="00B050"/>
          </a:solidFill>
        </p:spPr>
        <p:style>
          <a:lnRef idx="3">
            <a:schemeClr val="lt1"/>
          </a:lnRef>
          <a:fillRef idx="1">
            <a:schemeClr val="accent2"/>
          </a:fillRef>
          <a:effectRef idx="1">
            <a:schemeClr val="accent2"/>
          </a:effectRef>
          <a:fontRef idx="minor">
            <a:schemeClr val="lt1"/>
          </a:fontRef>
        </p:style>
        <p:txBody>
          <a:bodyPr rtlCol="0" anchor="ctr"/>
          <a:lstStyle/>
          <a:p>
            <a:pPr algn="ctr"/>
            <a:r>
              <a:rPr lang="vi-VN" sz="3000" b="1" dirty="0"/>
              <a:t>Mỗi nhóm vẽ sơ đồ </a:t>
            </a:r>
            <a:r>
              <a:rPr lang="vi-VN" sz="3000" b="1"/>
              <a:t>tư duy</a:t>
            </a:r>
            <a:endParaRPr lang="en-US" sz="3000" b="1"/>
          </a:p>
          <a:p>
            <a:pPr algn="ctr"/>
            <a:r>
              <a:rPr lang="vi-VN" sz="3000" b="1"/>
              <a:t>tóm </a:t>
            </a:r>
            <a:r>
              <a:rPr lang="vi-VN" sz="3000" b="1" dirty="0"/>
              <a:t>tắt về </a:t>
            </a:r>
            <a:r>
              <a:rPr lang="vi-VN" sz="3000" b="1"/>
              <a:t>nội dung</a:t>
            </a:r>
            <a:endParaRPr lang="en-US" sz="3000" b="1"/>
          </a:p>
          <a:p>
            <a:pPr algn="ctr"/>
            <a:r>
              <a:rPr lang="en-US" sz="3000" b="1"/>
              <a:t>B</a:t>
            </a:r>
            <a:r>
              <a:rPr lang="vi-VN" sz="3000" b="1"/>
              <a:t>ài </a:t>
            </a:r>
            <a:r>
              <a:rPr lang="vi-VN" sz="3000" b="1" dirty="0"/>
              <a:t>17: Thông tin giữa các tế bào</a:t>
            </a: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80">
                                          <p:stCondLst>
                                            <p:cond delay="0"/>
                                          </p:stCondLst>
                                        </p:cTn>
                                        <p:tgtEl>
                                          <p:spTgt spid="36"/>
                                        </p:tgtEl>
                                      </p:cBhvr>
                                    </p:animEffect>
                                    <p:anim calcmode="lin" valueType="num">
                                      <p:cBhvr>
                                        <p:cTn id="8"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3" dur="26">
                                          <p:stCondLst>
                                            <p:cond delay="650"/>
                                          </p:stCondLst>
                                        </p:cTn>
                                        <p:tgtEl>
                                          <p:spTgt spid="36"/>
                                        </p:tgtEl>
                                      </p:cBhvr>
                                      <p:to x="100000" y="60000"/>
                                    </p:animScale>
                                    <p:animScale>
                                      <p:cBhvr>
                                        <p:cTn id="14" dur="166" decel="50000">
                                          <p:stCondLst>
                                            <p:cond delay="676"/>
                                          </p:stCondLst>
                                        </p:cTn>
                                        <p:tgtEl>
                                          <p:spTgt spid="36"/>
                                        </p:tgtEl>
                                      </p:cBhvr>
                                      <p:to x="100000" y="100000"/>
                                    </p:animScale>
                                    <p:animScale>
                                      <p:cBhvr>
                                        <p:cTn id="15" dur="26">
                                          <p:stCondLst>
                                            <p:cond delay="1312"/>
                                          </p:stCondLst>
                                        </p:cTn>
                                        <p:tgtEl>
                                          <p:spTgt spid="36"/>
                                        </p:tgtEl>
                                      </p:cBhvr>
                                      <p:to x="100000" y="80000"/>
                                    </p:animScale>
                                    <p:animScale>
                                      <p:cBhvr>
                                        <p:cTn id="16" dur="166" decel="50000">
                                          <p:stCondLst>
                                            <p:cond delay="1338"/>
                                          </p:stCondLst>
                                        </p:cTn>
                                        <p:tgtEl>
                                          <p:spTgt spid="36"/>
                                        </p:tgtEl>
                                      </p:cBhvr>
                                      <p:to x="100000" y="100000"/>
                                    </p:animScale>
                                    <p:animScale>
                                      <p:cBhvr>
                                        <p:cTn id="17" dur="26">
                                          <p:stCondLst>
                                            <p:cond delay="1642"/>
                                          </p:stCondLst>
                                        </p:cTn>
                                        <p:tgtEl>
                                          <p:spTgt spid="36"/>
                                        </p:tgtEl>
                                      </p:cBhvr>
                                      <p:to x="100000" y="90000"/>
                                    </p:animScale>
                                    <p:animScale>
                                      <p:cBhvr>
                                        <p:cTn id="18" dur="166" decel="50000">
                                          <p:stCondLst>
                                            <p:cond delay="1668"/>
                                          </p:stCondLst>
                                        </p:cTn>
                                        <p:tgtEl>
                                          <p:spTgt spid="36"/>
                                        </p:tgtEl>
                                      </p:cBhvr>
                                      <p:to x="100000" y="100000"/>
                                    </p:animScale>
                                    <p:animScale>
                                      <p:cBhvr>
                                        <p:cTn id="19" dur="26">
                                          <p:stCondLst>
                                            <p:cond delay="1808"/>
                                          </p:stCondLst>
                                        </p:cTn>
                                        <p:tgtEl>
                                          <p:spTgt spid="36"/>
                                        </p:tgtEl>
                                      </p:cBhvr>
                                      <p:to x="100000" y="95000"/>
                                    </p:animScale>
                                    <p:animScale>
                                      <p:cBhvr>
                                        <p:cTn id="20" dur="166" decel="50000">
                                          <p:stCondLst>
                                            <p:cond delay="1834"/>
                                          </p:stCondLst>
                                        </p:cTn>
                                        <p:tgtEl>
                                          <p:spTgt spid="36"/>
                                        </p:tgtEl>
                                      </p:cBhvr>
                                      <p:to x="100000" y="100000"/>
                                    </p:animScale>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8" name="TextBox 7">
            <a:extLst>
              <a:ext uri="{FF2B5EF4-FFF2-40B4-BE49-F238E27FC236}">
                <a16:creationId xmlns:a16="http://schemas.microsoft.com/office/drawing/2014/main" id="{83F454CC-82A0-D2C4-50C8-8CBF47692AAE}"/>
              </a:ext>
            </a:extLst>
          </p:cNvPr>
          <p:cNvSpPr txBox="1"/>
          <p:nvPr/>
        </p:nvSpPr>
        <p:spPr>
          <a:xfrm>
            <a:off x="190178" y="1134888"/>
            <a:ext cx="11817927" cy="923330"/>
          </a:xfrm>
          <a:prstGeom prst="rect">
            <a:avLst/>
          </a:prstGeom>
          <a:noFill/>
          <a:effectLst>
            <a:glow rad="101600">
              <a:schemeClr val="accent6">
                <a:satMod val="175000"/>
                <a:alpha val="40000"/>
              </a:schemeClr>
            </a:glow>
          </a:effectLst>
        </p:spPr>
        <p:txBody>
          <a:bodyPr wrap="square" rtlCol="0">
            <a:spAutoFit/>
          </a:bodyPr>
          <a:lstStyle/>
          <a:p>
            <a:pPr algn="ctr"/>
            <a:r>
              <a:rPr lang="en-US" sz="5400" b="1" dirty="0">
                <a:solidFill>
                  <a:srgbClr val="FF0000"/>
                </a:solidFill>
                <a:effectLst>
                  <a:outerShdw blurRad="50800" dist="38100" dir="8100000" algn="tr" rotWithShape="0">
                    <a:prstClr val="black">
                      <a:alpha val="40000"/>
                    </a:prstClr>
                  </a:outerShdw>
                </a:effectLst>
                <a:cs typeface="Arial" panose="020B0604020202020204" pitchFamily="34" charset="0"/>
              </a:rPr>
              <a:t>BÀI 17. THÔNG TIN GIỮA CÁC TẾ BÀO</a:t>
            </a:r>
          </a:p>
        </p:txBody>
      </p:sp>
      <p:pic>
        <p:nvPicPr>
          <p:cNvPr id="5" name="Picture 4">
            <a:extLst>
              <a:ext uri="{FF2B5EF4-FFF2-40B4-BE49-F238E27FC236}">
                <a16:creationId xmlns:a16="http://schemas.microsoft.com/office/drawing/2014/main" id="{F1B4A3E6-E15B-1CF6-B705-07A781816A45}"/>
              </a:ext>
            </a:extLst>
          </p:cNvPr>
          <p:cNvPicPr>
            <a:picLocks noChangeAspect="1"/>
          </p:cNvPicPr>
          <p:nvPr/>
        </p:nvPicPr>
        <p:blipFill>
          <a:blip r:embed="rId3"/>
          <a:stretch>
            <a:fillRect/>
          </a:stretch>
        </p:blipFill>
        <p:spPr>
          <a:xfrm>
            <a:off x="1188720" y="2541782"/>
            <a:ext cx="5343450" cy="2970621"/>
          </a:xfrm>
          <a:prstGeom prst="rect">
            <a:avLst/>
          </a:prstGeom>
        </p:spPr>
      </p:pic>
      <p:pic>
        <p:nvPicPr>
          <p:cNvPr id="6" name="Picture 5">
            <a:extLst>
              <a:ext uri="{FF2B5EF4-FFF2-40B4-BE49-F238E27FC236}">
                <a16:creationId xmlns:a16="http://schemas.microsoft.com/office/drawing/2014/main" id="{8C955709-4CB0-005E-E735-0B54854D1E3A}"/>
              </a:ext>
            </a:extLst>
          </p:cNvPr>
          <p:cNvPicPr>
            <a:picLocks noChangeAspect="1"/>
          </p:cNvPicPr>
          <p:nvPr/>
        </p:nvPicPr>
        <p:blipFill>
          <a:blip r:embed="rId4"/>
          <a:stretch>
            <a:fillRect/>
          </a:stretch>
        </p:blipFill>
        <p:spPr>
          <a:xfrm>
            <a:off x="6720208" y="2541782"/>
            <a:ext cx="4024712" cy="2970621"/>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0457"/>
            <a:ext cx="12192000" cy="5386351"/>
          </a:xfrm>
          <a:prstGeom prst="rect">
            <a:avLst/>
          </a:prstGeom>
        </p:spPr>
      </p:pic>
      <p:sp>
        <p:nvSpPr>
          <p:cNvPr id="35" name="Rounded Rectangle 34"/>
          <p:cNvSpPr/>
          <p:nvPr/>
        </p:nvSpPr>
        <p:spPr>
          <a:xfrm>
            <a:off x="4393243" y="376912"/>
            <a:ext cx="4653714" cy="769006"/>
          </a:xfrm>
          <a:prstGeom prst="roundRect">
            <a:avLst/>
          </a:prstGeom>
          <a:solidFill>
            <a:srgbClr val="0000FF"/>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rgbClr val="FFFFFF"/>
                </a:solidFill>
                <a:cs typeface="Arial" panose="020B0604020202020204" pitchFamily="34" charset="0"/>
              </a:rPr>
              <a:t>SƠ ĐỒ TƯ DUY</a:t>
            </a:r>
          </a:p>
        </p:txBody>
      </p:sp>
    </p:spTree>
    <p:extLst>
      <p:ext uri="{BB962C8B-B14F-4D97-AF65-F5344CB8AC3E}">
        <p14:creationId xmlns:p14="http://schemas.microsoft.com/office/powerpoint/2010/main" val="811822777"/>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randombar(horizontal)">
                                      <p:cBhvr>
                                        <p:cTn id="7" dur="500"/>
                                        <p:tgtEl>
                                          <p:spTgt spid="35"/>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90"/>
            <a:ext cx="12198284" cy="6858000"/>
          </a:xfrm>
          <a:prstGeom prst="rect">
            <a:avLst/>
          </a:prstGeom>
        </p:spPr>
      </p:pic>
      <p:sp>
        <p:nvSpPr>
          <p:cNvPr id="6" name="TextBox 5">
            <a:extLst>
              <a:ext uri="{FF2B5EF4-FFF2-40B4-BE49-F238E27FC236}">
                <a16:creationId xmlns:a16="http://schemas.microsoft.com/office/drawing/2014/main" id="{7821D6F5-AF5F-4641-BDDC-42CDD7368F2E}"/>
              </a:ext>
            </a:extLst>
          </p:cNvPr>
          <p:cNvSpPr txBox="1"/>
          <p:nvPr/>
        </p:nvSpPr>
        <p:spPr>
          <a:xfrm>
            <a:off x="2878263" y="301011"/>
            <a:ext cx="8044115" cy="830997"/>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a:solidFill>
                  <a:schemeClr val="bg1"/>
                </a:solidFill>
                <a:cs typeface="Arial" panose="020B0604020202020204" pitchFamily="34" charset="0"/>
              </a:rPr>
              <a:t>HOẠT ĐỘNG 4. VẬN DỤNG</a:t>
            </a:r>
            <a:endParaRPr lang="en-US" sz="4800" b="1" dirty="0">
              <a:solidFill>
                <a:schemeClr val="bg1"/>
              </a:solidFill>
              <a:cs typeface="Arial" panose="020B0604020202020204" pitchFamily="34" charset="0"/>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74306"/>
            <a:ext cx="12198284" cy="5483694"/>
          </a:xfrm>
          <a:prstGeom prst="rect">
            <a:avLst/>
          </a:prstGeom>
        </p:spPr>
      </p:pic>
      <p:sp>
        <p:nvSpPr>
          <p:cNvPr id="7" name="Rounded Rectangle 6"/>
          <p:cNvSpPr/>
          <p:nvPr/>
        </p:nvSpPr>
        <p:spPr>
          <a:xfrm>
            <a:off x="7897072" y="1287969"/>
            <a:ext cx="4235762" cy="4383258"/>
          </a:xfrm>
          <a:prstGeom prst="roundRect">
            <a:avLst/>
          </a:prstGeom>
          <a:solidFill>
            <a:srgbClr val="FFFFFF"/>
          </a:solidFill>
          <a:ln w="25400" cap="flat" cmpd="sng" algn="ctr">
            <a:solidFill>
              <a:srgbClr val="0000FF"/>
            </a:solid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effectLst/>
                <a:uLnTx/>
                <a:uFillTx/>
                <a:cs typeface="Arial" panose="020B0604020202020204" pitchFamily="34" charset="0"/>
              </a:rPr>
              <a:t>1</a:t>
            </a:r>
            <a:r>
              <a:rPr kumimoji="0" lang="en-US" sz="2400" b="1" i="0" u="none" strike="noStrike" kern="0" cap="none" spc="0" normalizeH="0" baseline="0" noProof="0" dirty="0">
                <a:ln>
                  <a:noFill/>
                </a:ln>
                <a:effectLst/>
                <a:uLnTx/>
                <a:uFillTx/>
                <a:latin typeface="Arial"/>
                <a:cs typeface="Arial" panose="020B0604020202020204" pitchFamily="34" charset="0"/>
              </a:rPr>
              <a:t>.</a:t>
            </a:r>
            <a:r>
              <a:rPr kumimoji="0" lang="en-US" sz="2200" b="1" i="0" u="none" strike="noStrike" kern="0" cap="none" spc="0" normalizeH="0" baseline="0" noProof="0" dirty="0">
                <a:ln>
                  <a:noFill/>
                </a:ln>
                <a:effectLst/>
                <a:uLnTx/>
                <a:uFillTx/>
                <a:latin typeface="Arial"/>
                <a:cs typeface="Arial" panose="020B0604020202020204" pitchFamily="34" charset="0"/>
              </a:rPr>
              <a:t> </a:t>
            </a:r>
            <a:r>
              <a:rPr kumimoji="0" lang="vi-VN" sz="2400" b="1" i="0" u="none" strike="noStrike" kern="0" cap="none" spc="0" normalizeH="0" baseline="0" noProof="0" dirty="0">
                <a:ln>
                  <a:noFill/>
                </a:ln>
                <a:effectLst/>
                <a:uLnTx/>
                <a:uFillTx/>
                <a:latin typeface="Calibri" panose="020F0502020204030204" pitchFamily="34" charset="0"/>
                <a:cs typeface="Arial" panose="020B0604020202020204" pitchFamily="34" charset="0"/>
              </a:rPr>
              <a:t>Gibberellin (GA) là một loại hormone kích thích sinh trưởng ở thực vật. Một số cây trồng bị thiếu hụt GA nên sinh trưởng kém, chiều cao thấp. Người ta phun bổ sung GA cho các cây này, sau một thời gian, chiều cao của chúng vẫn không tăng thêm. Hãy giải thích nguyên nhân của hiện </a:t>
            </a:r>
            <a:r>
              <a:rPr kumimoji="0" lang="vi-VN" sz="2400" b="1" i="0" u="none" strike="noStrike" kern="0" cap="none" spc="0" normalizeH="0" baseline="0" noProof="0" dirty="0" err="1">
                <a:ln>
                  <a:noFill/>
                </a:ln>
                <a:effectLst/>
                <a:uLnTx/>
                <a:uFillTx/>
                <a:latin typeface="Calibri" panose="020F0502020204030204" pitchFamily="34" charset="0"/>
                <a:cs typeface="Arial" panose="020B0604020202020204" pitchFamily="34" charset="0"/>
              </a:rPr>
              <a:t>tượng</a:t>
            </a:r>
            <a:r>
              <a:rPr kumimoji="0" lang="vi-VN" sz="2400" b="1" i="0" u="none" strike="noStrike" kern="0" cap="none" spc="0" normalizeH="0" baseline="0" noProof="0" dirty="0">
                <a:ln>
                  <a:noFill/>
                </a:ln>
                <a:effectLst/>
                <a:uLnTx/>
                <a:uFillTx/>
                <a:latin typeface="Calibri" panose="020F0502020204030204" pitchFamily="34" charset="0"/>
                <a:cs typeface="Arial" panose="020B0604020202020204" pitchFamily="34" charset="0"/>
              </a:rPr>
              <a:t> trên</a:t>
            </a:r>
            <a:r>
              <a:rPr kumimoji="0" lang="en-US" sz="2400" b="1" i="0" u="none" strike="noStrike" kern="0" cap="none" spc="0" normalizeH="0" baseline="0" noProof="0" dirty="0">
                <a:ln>
                  <a:noFill/>
                </a:ln>
                <a:effectLst/>
                <a:uLnTx/>
                <a:uFillTx/>
                <a:latin typeface="Calibri" panose="020F0502020204030204" pitchFamily="34" charset="0"/>
                <a:cs typeface="Arial" panose="020B0604020202020204" pitchFamily="34" charset="0"/>
              </a:rPr>
              <a:t>.</a:t>
            </a:r>
          </a:p>
        </p:txBody>
      </p:sp>
      <p:sp>
        <p:nvSpPr>
          <p:cNvPr id="8" name="TextBox 7"/>
          <p:cNvSpPr txBox="1"/>
          <p:nvPr/>
        </p:nvSpPr>
        <p:spPr>
          <a:xfrm>
            <a:off x="4871102" y="6236977"/>
            <a:ext cx="3626715" cy="430887"/>
          </a:xfrm>
          <a:prstGeom prst="rect">
            <a:avLst/>
          </a:prstGeom>
          <a:solidFill>
            <a:srgbClr val="FFFFFF"/>
          </a:solidFill>
          <a:ln>
            <a:noFill/>
          </a:ln>
        </p:spPr>
        <p:txBody>
          <a:bodyPr wrap="square" rtlCol="0">
            <a:spAutoFit/>
          </a:bodyPr>
          <a:lstStyle/>
          <a:p>
            <a:pPr algn="ctr"/>
            <a:r>
              <a:rPr lang="en-US" sz="2200" b="1">
                <a:solidFill>
                  <a:srgbClr val="FF0000"/>
                </a:solidFill>
              </a:rPr>
              <a:t>Sinh trưởng bình thường</a:t>
            </a:r>
            <a:endParaRPr lang="en-US" sz="2200" b="1" i="1">
              <a:solidFill>
                <a:srgbClr val="FF0000"/>
              </a:solidFill>
            </a:endParaRPr>
          </a:p>
        </p:txBody>
      </p:sp>
      <p:sp>
        <p:nvSpPr>
          <p:cNvPr id="9" name="TextBox 8"/>
          <p:cNvSpPr txBox="1"/>
          <p:nvPr/>
        </p:nvSpPr>
        <p:spPr>
          <a:xfrm>
            <a:off x="2044644" y="6206645"/>
            <a:ext cx="2222699" cy="430887"/>
          </a:xfrm>
          <a:prstGeom prst="rect">
            <a:avLst/>
          </a:prstGeom>
          <a:solidFill>
            <a:srgbClr val="FFFFFF"/>
          </a:solidFill>
          <a:ln>
            <a:noFill/>
          </a:ln>
        </p:spPr>
        <p:txBody>
          <a:bodyPr wrap="square" rtlCol="0">
            <a:spAutoFit/>
          </a:bodyPr>
          <a:lstStyle/>
          <a:p>
            <a:pPr algn="ctr"/>
            <a:r>
              <a:rPr lang="en-US" sz="2200" b="1">
                <a:solidFill>
                  <a:srgbClr val="FF0000"/>
                </a:solidFill>
              </a:rPr>
              <a:t>Sinh trưởng kém</a:t>
            </a:r>
            <a:endParaRPr lang="en-US" sz="2200" b="1" i="1">
              <a:solidFill>
                <a:srgbClr val="FF0000"/>
              </a:solidFill>
            </a:endParaRPr>
          </a:p>
        </p:txBody>
      </p:sp>
      <p:sp>
        <p:nvSpPr>
          <p:cNvPr id="10" name="Rounded Rectangle 9"/>
          <p:cNvSpPr/>
          <p:nvPr/>
        </p:nvSpPr>
        <p:spPr>
          <a:xfrm>
            <a:off x="2276616" y="1673602"/>
            <a:ext cx="1905000" cy="1130497"/>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FF"/>
                </a:solidFill>
              </a:rPr>
              <a:t>Phun Gibberellin</a:t>
            </a:r>
          </a:p>
        </p:txBody>
      </p:sp>
      <p:cxnSp>
        <p:nvCxnSpPr>
          <p:cNvPr id="12" name="Straight Arrow Connector 11"/>
          <p:cNvCxnSpPr>
            <a:stCxn id="10" idx="2"/>
          </p:cNvCxnSpPr>
          <p:nvPr/>
        </p:nvCxnSpPr>
        <p:spPr>
          <a:xfrm>
            <a:off x="3229116" y="2804099"/>
            <a:ext cx="10526" cy="459796"/>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5700166" y="1673602"/>
            <a:ext cx="1905000" cy="113049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FFFFFF"/>
                </a:solidFill>
              </a:rPr>
              <a:t>Chiều cao vẫn không tăng</a:t>
            </a:r>
          </a:p>
        </p:txBody>
      </p:sp>
      <p:cxnSp>
        <p:nvCxnSpPr>
          <p:cNvPr id="14" name="Straight Arrow Connector 13"/>
          <p:cNvCxnSpPr/>
          <p:nvPr/>
        </p:nvCxnSpPr>
        <p:spPr>
          <a:xfrm flipV="1">
            <a:off x="4199019" y="4881834"/>
            <a:ext cx="1037326" cy="921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r="67445"/>
          <a:stretch/>
        </p:blipFill>
        <p:spPr>
          <a:xfrm>
            <a:off x="2562375" y="3381233"/>
            <a:ext cx="1280743" cy="2528444"/>
          </a:xfrm>
          <a:prstGeom prst="rect">
            <a:avLst/>
          </a:prstGeom>
        </p:spPr>
      </p:pic>
      <p:pic>
        <p:nvPicPr>
          <p:cNvPr id="16" name="Picture 15"/>
          <p:cNvPicPr>
            <a:picLocks noChangeAspect="1"/>
          </p:cNvPicPr>
          <p:nvPr/>
        </p:nvPicPr>
        <p:blipFill rotWithShape="1">
          <a:blip r:embed="rId3">
            <a:extLst>
              <a:ext uri="{28A0092B-C50C-407E-A947-70E740481C1C}">
                <a14:useLocalDpi xmlns:a14="http://schemas.microsoft.com/office/drawing/2010/main" val="0"/>
              </a:ext>
            </a:extLst>
          </a:blip>
          <a:srcRect l="35530"/>
          <a:stretch/>
        </p:blipFill>
        <p:spPr>
          <a:xfrm>
            <a:off x="5585111" y="2854713"/>
            <a:ext cx="2198699" cy="3180476"/>
          </a:xfrm>
          <a:prstGeom prst="rect">
            <a:avLst/>
          </a:prstGeom>
        </p:spPr>
      </p:pic>
      <p:pic>
        <p:nvPicPr>
          <p:cNvPr id="17" name="Picture 16"/>
          <p:cNvPicPr>
            <a:picLocks noChangeAspect="1"/>
          </p:cNvPicPr>
          <p:nvPr/>
        </p:nvPicPr>
        <p:blipFill rotWithShape="1">
          <a:blip r:embed="rId3">
            <a:extLst>
              <a:ext uri="{28A0092B-C50C-407E-A947-70E740481C1C}">
                <a14:useLocalDpi xmlns:a14="http://schemas.microsoft.com/office/drawing/2010/main" val="0"/>
              </a:ext>
            </a:extLst>
          </a:blip>
          <a:srcRect r="65747"/>
          <a:stretch/>
        </p:blipFill>
        <p:spPr>
          <a:xfrm>
            <a:off x="6011921" y="3381233"/>
            <a:ext cx="1168184" cy="2653956"/>
          </a:xfrm>
          <a:prstGeom prst="rect">
            <a:avLst/>
          </a:prstGeom>
        </p:spPr>
      </p:pic>
      <p:cxnSp>
        <p:nvCxnSpPr>
          <p:cNvPr id="18" name="Straight Connector 17"/>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2738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par>
                                <p:cTn id="28" presetID="3" presetClass="exit" presetSubtype="10" fill="hold" nodeType="withEffect">
                                  <p:stCondLst>
                                    <p:cond delay="0"/>
                                  </p:stCondLst>
                                  <p:childTnLst>
                                    <p:animEffect transition="out" filter="blinds(horizontal)">
                                      <p:cBhvr>
                                        <p:cTn id="29" dur="500"/>
                                        <p:tgtEl>
                                          <p:spTgt spid="16"/>
                                        </p:tgtEl>
                                      </p:cBhvr>
                                    </p:animEffect>
                                    <p:set>
                                      <p:cBhvr>
                                        <p:cTn id="30" dur="1" fill="hold">
                                          <p:stCondLst>
                                            <p:cond delay="499"/>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par>
                                <p:cTn id="38" presetID="10" presetClass="entr" presetSubtype="0" fill="hold"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10" grpId="0"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90"/>
            <a:ext cx="12198284" cy="6858000"/>
          </a:xfrm>
          <a:prstGeom prst="rect">
            <a:avLst/>
          </a:prstGeom>
        </p:spPr>
      </p:pic>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74306"/>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993690" y="1936880"/>
            <a:ext cx="9878888" cy="2520280"/>
          </a:xfrm>
          <a:prstGeom prst="roundRect">
            <a:avLst/>
          </a:prstGeom>
          <a:noFill/>
          <a:ln w="25400" cap="flat" cmpd="sng" algn="ctr">
            <a:solidFill>
              <a:srgbClr val="FF0000"/>
            </a:solidFill>
            <a:prstDash val="sys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i="0" u="none" strike="noStrike" kern="0" cap="none" spc="0" normalizeH="0" baseline="0" noProof="0">
              <a:ln>
                <a:noFill/>
              </a:ln>
              <a:solidFill>
                <a:srgbClr val="FFFFFF"/>
              </a:solidFill>
              <a:effectLst/>
              <a:uLnTx/>
              <a:uFillTx/>
              <a:latin typeface="Arial"/>
            </a:endParaRPr>
          </a:p>
        </p:txBody>
      </p:sp>
      <p:sp>
        <p:nvSpPr>
          <p:cNvPr id="23" name="Rounded Rectangle 22"/>
          <p:cNvSpPr/>
          <p:nvPr/>
        </p:nvSpPr>
        <p:spPr>
          <a:xfrm>
            <a:off x="2182661" y="2054020"/>
            <a:ext cx="1512975" cy="2286000"/>
          </a:xfrm>
          <a:prstGeom prst="roundRect">
            <a:avLst/>
          </a:prstGeom>
          <a:solidFill>
            <a:srgbClr val="0070C0"/>
          </a:solidFill>
        </p:spPr>
        <p:txBody>
          <a:bodyPr wrap="square"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rPr>
              <a:t>Nguyên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solidFill>
                  <a:srgbClr val="FFFFFF"/>
                </a:solidFill>
                <a:effectLst/>
                <a:uLnTx/>
                <a:uFillTx/>
              </a:rPr>
              <a:t>nhân</a:t>
            </a:r>
          </a:p>
        </p:txBody>
      </p:sp>
      <p:sp>
        <p:nvSpPr>
          <p:cNvPr id="26" name="Rectangle 25"/>
          <p:cNvSpPr/>
          <p:nvPr/>
        </p:nvSpPr>
        <p:spPr>
          <a:xfrm>
            <a:off x="3872076" y="2824983"/>
            <a:ext cx="7877396" cy="83099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00FF"/>
                </a:solidFill>
                <a:effectLst/>
                <a:uLnTx/>
                <a:uFillTx/>
                <a:sym typeface="Wingdings" panose="05000000000000000000" pitchFamily="2" charset="2"/>
              </a:rPr>
              <a:t> </a:t>
            </a:r>
            <a:r>
              <a:rPr lang="vi-VN" sz="2400" b="1" kern="0" dirty="0">
                <a:solidFill>
                  <a:srgbClr val="0000FF"/>
                </a:solidFill>
              </a:rPr>
              <a:t>Tế bào bị hỏng phân tử truyền tin trong tế bào dẫn đến không gây ra hiện tượng đáp ứng </a:t>
            </a:r>
            <a:r>
              <a:rPr lang="vi-VN" sz="2400" b="1" kern="0">
                <a:solidFill>
                  <a:srgbClr val="0000FF"/>
                </a:solidFill>
              </a:rPr>
              <a:t>tế bào</a:t>
            </a:r>
            <a:r>
              <a:rPr lang="en-US" sz="2400" b="1" kern="0">
                <a:solidFill>
                  <a:srgbClr val="0000FF"/>
                </a:solidFill>
              </a:rPr>
              <a:t>.</a:t>
            </a:r>
            <a:endParaRPr lang="vi-VN" sz="2400" b="1" kern="0" dirty="0">
              <a:solidFill>
                <a:srgbClr val="0000FF"/>
              </a:solidFill>
            </a:endParaRPr>
          </a:p>
        </p:txBody>
      </p:sp>
      <p:sp>
        <p:nvSpPr>
          <p:cNvPr id="27" name="Rectangle 26"/>
          <p:cNvSpPr/>
          <p:nvPr/>
        </p:nvSpPr>
        <p:spPr>
          <a:xfrm>
            <a:off x="3832789" y="3676049"/>
            <a:ext cx="7877395" cy="830997"/>
          </a:xfrm>
          <a:prstGeom prst="rect">
            <a:avLst/>
          </a:prstGeom>
        </p:spPr>
        <p:txBody>
          <a:bodyPr wrap="square">
            <a:sp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000000"/>
                </a:solidFill>
                <a:effectLst/>
                <a:uLnTx/>
                <a:uFillTx/>
                <a:sym typeface="Wingdings" panose="05000000000000000000" pitchFamily="2" charset="2"/>
              </a:rPr>
              <a:t> </a:t>
            </a:r>
            <a:r>
              <a:rPr lang="vi-VN" sz="2400" b="1" kern="0">
                <a:solidFill>
                  <a:srgbClr val="000000"/>
                </a:solidFill>
              </a:rPr>
              <a:t>Sai hỏng ở DNA (gene) dẫn đến không tổng hợp được protein cần thiết cho sự sinh trưởng của cây</a:t>
            </a:r>
            <a:r>
              <a:rPr lang="en-US" sz="2400" b="1" kern="0">
                <a:solidFill>
                  <a:srgbClr val="000000"/>
                </a:solidFill>
              </a:rPr>
              <a:t>.</a:t>
            </a:r>
            <a:endParaRPr kumimoji="0" lang="en-US" sz="2400" b="1" i="0" u="none" strike="noStrike" kern="0" cap="none" spc="0" normalizeH="0" baseline="0" noProof="0">
              <a:ln>
                <a:noFill/>
              </a:ln>
              <a:solidFill>
                <a:srgbClr val="000000"/>
              </a:solidFill>
              <a:effectLst/>
              <a:uLnTx/>
              <a:uFillTx/>
            </a:endParaRPr>
          </a:p>
        </p:txBody>
      </p:sp>
      <p:sp>
        <p:nvSpPr>
          <p:cNvPr id="19" name="TextBox 18">
            <a:extLst>
              <a:ext uri="{FF2B5EF4-FFF2-40B4-BE49-F238E27FC236}">
                <a16:creationId xmlns:a16="http://schemas.microsoft.com/office/drawing/2014/main" id="{7821D6F5-AF5F-4641-BDDC-42CDD7368F2E}"/>
              </a:ext>
            </a:extLst>
          </p:cNvPr>
          <p:cNvSpPr txBox="1"/>
          <p:nvPr/>
        </p:nvSpPr>
        <p:spPr>
          <a:xfrm>
            <a:off x="2743186" y="548250"/>
            <a:ext cx="8044115" cy="830997"/>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4800" b="1">
                <a:solidFill>
                  <a:schemeClr val="bg1"/>
                </a:solidFill>
                <a:latin typeface="Arial" panose="020B0604020202020204" pitchFamily="34" charset="0"/>
                <a:cs typeface="Arial" panose="020B0604020202020204" pitchFamily="34" charset="0"/>
              </a:rPr>
              <a:t>HOẠT ĐỘNG 4. VẬN DỤNG</a:t>
            </a:r>
            <a:endParaRPr lang="en-US" sz="4800" b="1" dirty="0">
              <a:solidFill>
                <a:schemeClr val="bg1"/>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708A1504-14C9-9023-93C2-6FB10D1B4BA4}"/>
              </a:ext>
            </a:extLst>
          </p:cNvPr>
          <p:cNvSpPr/>
          <p:nvPr/>
        </p:nvSpPr>
        <p:spPr>
          <a:xfrm>
            <a:off x="3832789" y="2016526"/>
            <a:ext cx="7883191" cy="830997"/>
          </a:xfrm>
          <a:prstGeom prst="rect">
            <a:avLst/>
          </a:prstGeom>
        </p:spPr>
        <p:txBody>
          <a:bodyPr wrap="square">
            <a:spAutoFit/>
          </a:bodyPr>
          <a:lstStyle/>
          <a:p>
            <a:pPr lvl="0" algn="just">
              <a:defRPr/>
            </a:pPr>
            <a:r>
              <a:rPr kumimoji="0" lang="en-US" sz="2400" b="1" i="0" u="none" strike="noStrike" kern="0" cap="none" spc="0" normalizeH="0" baseline="0" noProof="0" dirty="0">
                <a:ln>
                  <a:noFill/>
                </a:ln>
                <a:solidFill>
                  <a:srgbClr val="FF0000"/>
                </a:solidFill>
                <a:effectLst/>
                <a:uLnTx/>
                <a:uFillTx/>
                <a:sym typeface="Wingdings" panose="05000000000000000000" pitchFamily="2" charset="2"/>
              </a:rPr>
              <a:t> </a:t>
            </a:r>
            <a:r>
              <a:rPr lang="vi-VN" sz="2400" b="1" dirty="0">
                <a:solidFill>
                  <a:srgbClr val="FF0000"/>
                </a:solidFill>
              </a:rPr>
              <a:t>Tế bào bị hỏng thụ thể tiếp nhận GA nên thông tin không được truyền vào </a:t>
            </a:r>
            <a:r>
              <a:rPr lang="vi-VN" sz="2400" b="1">
                <a:solidFill>
                  <a:srgbClr val="FF0000"/>
                </a:solidFill>
              </a:rPr>
              <a:t>tế bào</a:t>
            </a:r>
            <a:r>
              <a:rPr lang="en-US" sz="2400" b="1">
                <a:solidFill>
                  <a:srgbClr val="FF0000"/>
                </a:solidFill>
              </a:rPr>
              <a:t>.</a:t>
            </a:r>
            <a:endParaRPr lang="en-US" sz="2400" b="1" kern="0" dirty="0">
              <a:solidFill>
                <a:srgbClr val="FF0000"/>
              </a:solidFill>
            </a:endParaRPr>
          </a:p>
        </p:txBody>
      </p:sp>
    </p:spTree>
    <p:extLst>
      <p:ext uri="{BB962C8B-B14F-4D97-AF65-F5344CB8AC3E}">
        <p14:creationId xmlns:p14="http://schemas.microsoft.com/office/powerpoint/2010/main" val="3031290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arn(inVertical)">
                                      <p:cBhvr>
                                        <p:cTn id="2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6" grpId="0"/>
      <p:bldP spid="27"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90"/>
            <a:ext cx="12198284" cy="6858000"/>
          </a:xfrm>
          <a:prstGeom prst="rect">
            <a:avLst/>
          </a:prstGeom>
        </p:spPr>
      </p:pic>
      <p:graphicFrame>
        <p:nvGraphicFramePr>
          <p:cNvPr id="17" name="Diagram 16"/>
          <p:cNvGraphicFramePr/>
          <p:nvPr>
            <p:extLst>
              <p:ext uri="{D42A27DB-BD31-4B8C-83A1-F6EECF244321}">
                <p14:modId xmlns:p14="http://schemas.microsoft.com/office/powerpoint/2010/main" val="3902786958"/>
              </p:ext>
            </p:extLst>
          </p:nvPr>
        </p:nvGraphicFramePr>
        <p:xfrm>
          <a:off x="1487362" y="1680342"/>
          <a:ext cx="9785242" cy="4541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90"/>
            <a:ext cx="12198284" cy="6858000"/>
          </a:xfrm>
          <a:prstGeom prst="rect">
            <a:avLst/>
          </a:prstGeom>
        </p:spPr>
      </p:pic>
      <p:sp>
        <p:nvSpPr>
          <p:cNvPr id="29" name="TextBox 28">
            <a:extLst>
              <a:ext uri="{FF2B5EF4-FFF2-40B4-BE49-F238E27FC236}">
                <a16:creationId xmlns:a16="http://schemas.microsoft.com/office/drawing/2014/main" id="{7821D6F5-AF5F-4641-BDDC-42CDD7368F2E}"/>
              </a:ext>
            </a:extLst>
          </p:cNvPr>
          <p:cNvSpPr txBox="1"/>
          <p:nvPr/>
        </p:nvSpPr>
        <p:spPr>
          <a:xfrm>
            <a:off x="2743186" y="548250"/>
            <a:ext cx="8044115" cy="92333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b="1">
                <a:solidFill>
                  <a:schemeClr val="bg1"/>
                </a:solidFill>
                <a:latin typeface="Calibri" panose="020F0502020204030204" pitchFamily="34" charset="0"/>
                <a:cs typeface="Arial" panose="020B0604020202020204" pitchFamily="34" charset="0"/>
              </a:rPr>
              <a:t>HOẠT ĐỘNG 4. VẬN DỤNG</a:t>
            </a:r>
            <a:endParaRPr lang="en-US" sz="5400" b="1" dirty="0">
              <a:solidFill>
                <a:schemeClr val="bg1"/>
              </a:solidFill>
              <a:latin typeface="Calibri" panose="020F0502020204030204" pitchFamily="34" charset="0"/>
              <a:cs typeface="Arial" panose="020B0604020202020204" pitchFamily="34"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74306"/>
            <a:ext cx="12198284" cy="5483694"/>
          </a:xfrm>
          <a:prstGeom prst="rect">
            <a:avLst/>
          </a:prstGeom>
        </p:spPr>
      </p:pic>
      <p:graphicFrame>
        <p:nvGraphicFramePr>
          <p:cNvPr id="18" name="Diagram 17"/>
          <p:cNvGraphicFramePr/>
          <p:nvPr>
            <p:extLst>
              <p:ext uri="{D42A27DB-BD31-4B8C-83A1-F6EECF244321}">
                <p14:modId xmlns:p14="http://schemas.microsoft.com/office/powerpoint/2010/main" val="2037738071"/>
              </p:ext>
            </p:extLst>
          </p:nvPr>
        </p:nvGraphicFramePr>
        <p:xfrm>
          <a:off x="1639762" y="1481882"/>
          <a:ext cx="9785242" cy="536267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50293641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7">
                                            <p:graphicEl>
                                              <a:dgm id="{23D8D391-FD68-4B6C-B510-424FEDE5D294}"/>
                                            </p:graphicEl>
                                          </p:spTgt>
                                        </p:tgtEl>
                                        <p:attrNameLst>
                                          <p:attrName>style.visibility</p:attrName>
                                        </p:attrNameLst>
                                      </p:cBhvr>
                                      <p:to>
                                        <p:strVal val="visible"/>
                                      </p:to>
                                    </p:set>
                                    <p:animEffect transition="in" filter="randombar(horizontal)">
                                      <p:cBhvr>
                                        <p:cTn id="7" dur="500"/>
                                        <p:tgtEl>
                                          <p:spTgt spid="17">
                                            <p:graphicEl>
                                              <a:dgm id="{23D8D391-FD68-4B6C-B510-424FEDE5D29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graphicEl>
                                              <a:dgm id="{0F132DA6-3138-4D0D-AAF7-D98A4C85F753}"/>
                                            </p:graphicEl>
                                          </p:spTgt>
                                        </p:tgtEl>
                                        <p:attrNameLst>
                                          <p:attrName>style.visibility</p:attrName>
                                        </p:attrNameLst>
                                      </p:cBhvr>
                                      <p:to>
                                        <p:strVal val="visible"/>
                                      </p:to>
                                    </p:set>
                                    <p:animEffect transition="in" filter="randombar(horizontal)">
                                      <p:cBhvr>
                                        <p:cTn id="12" dur="500"/>
                                        <p:tgtEl>
                                          <p:spTgt spid="17">
                                            <p:graphicEl>
                                              <a:dgm id="{0F132DA6-3138-4D0D-AAF7-D98A4C85F753}"/>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7">
                                            <p:graphicEl>
                                              <a:dgm id="{517D0F86-22F0-482A-8A70-C3181A27A031}"/>
                                            </p:graphicEl>
                                          </p:spTgt>
                                        </p:tgtEl>
                                        <p:attrNameLst>
                                          <p:attrName>style.visibility</p:attrName>
                                        </p:attrNameLst>
                                      </p:cBhvr>
                                      <p:to>
                                        <p:strVal val="visible"/>
                                      </p:to>
                                    </p:set>
                                    <p:animEffect transition="in" filter="randombar(horizontal)">
                                      <p:cBhvr>
                                        <p:cTn id="17" dur="500"/>
                                        <p:tgtEl>
                                          <p:spTgt spid="17">
                                            <p:graphicEl>
                                              <a:dgm id="{517D0F86-22F0-482A-8A70-C3181A27A03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7">
                                            <p:graphicEl>
                                              <a:dgm id="{79D14426-053B-4F99-8504-56FC0E298C36}"/>
                                            </p:graphicEl>
                                          </p:spTgt>
                                        </p:tgtEl>
                                        <p:attrNameLst>
                                          <p:attrName>style.visibility</p:attrName>
                                        </p:attrNameLst>
                                      </p:cBhvr>
                                      <p:to>
                                        <p:strVal val="visible"/>
                                      </p:to>
                                    </p:set>
                                    <p:animEffect transition="in" filter="randombar(horizontal)">
                                      <p:cBhvr>
                                        <p:cTn id="22" dur="500"/>
                                        <p:tgtEl>
                                          <p:spTgt spid="17">
                                            <p:graphicEl>
                                              <a:dgm id="{79D14426-053B-4F99-8504-56FC0E298C36}"/>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8">
                                            <p:graphicEl>
                                              <a:dgm id="{23D8D391-FD68-4B6C-B510-424FEDE5D294}"/>
                                            </p:graphicEl>
                                          </p:spTgt>
                                        </p:tgtEl>
                                        <p:attrNameLst>
                                          <p:attrName>style.visibility</p:attrName>
                                        </p:attrNameLst>
                                      </p:cBhvr>
                                      <p:to>
                                        <p:strVal val="visible"/>
                                      </p:to>
                                    </p:set>
                                    <p:animEffect transition="in" filter="randombar(horizontal)">
                                      <p:cBhvr>
                                        <p:cTn id="27" dur="500"/>
                                        <p:tgtEl>
                                          <p:spTgt spid="18">
                                            <p:graphicEl>
                                              <a:dgm id="{23D8D391-FD68-4B6C-B510-424FEDE5D294}"/>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8">
                                            <p:graphicEl>
                                              <a:dgm id="{0F132DA6-3138-4D0D-AAF7-D98A4C85F753}"/>
                                            </p:graphicEl>
                                          </p:spTgt>
                                        </p:tgtEl>
                                        <p:attrNameLst>
                                          <p:attrName>style.visibility</p:attrName>
                                        </p:attrNameLst>
                                      </p:cBhvr>
                                      <p:to>
                                        <p:strVal val="visible"/>
                                      </p:to>
                                    </p:set>
                                    <p:animEffect transition="in" filter="randombar(horizontal)">
                                      <p:cBhvr>
                                        <p:cTn id="32" dur="500"/>
                                        <p:tgtEl>
                                          <p:spTgt spid="18">
                                            <p:graphicEl>
                                              <a:dgm id="{0F132DA6-3138-4D0D-AAF7-D98A4C85F753}"/>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8">
                                            <p:graphicEl>
                                              <a:dgm id="{517D0F86-22F0-482A-8A70-C3181A27A031}"/>
                                            </p:graphicEl>
                                          </p:spTgt>
                                        </p:tgtEl>
                                        <p:attrNameLst>
                                          <p:attrName>style.visibility</p:attrName>
                                        </p:attrNameLst>
                                      </p:cBhvr>
                                      <p:to>
                                        <p:strVal val="visible"/>
                                      </p:to>
                                    </p:set>
                                    <p:animEffect transition="in" filter="randombar(horizontal)">
                                      <p:cBhvr>
                                        <p:cTn id="37" dur="500"/>
                                        <p:tgtEl>
                                          <p:spTgt spid="18">
                                            <p:graphicEl>
                                              <a:dgm id="{517D0F86-22F0-482A-8A70-C3181A27A031}"/>
                                            </p:graphic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18">
                                            <p:graphicEl>
                                              <a:dgm id="{79D14426-053B-4F99-8504-56FC0E298C36}"/>
                                            </p:graphicEl>
                                          </p:spTgt>
                                        </p:tgtEl>
                                        <p:attrNameLst>
                                          <p:attrName>style.visibility</p:attrName>
                                        </p:attrNameLst>
                                      </p:cBhvr>
                                      <p:to>
                                        <p:strVal val="visible"/>
                                      </p:to>
                                    </p:set>
                                    <p:animEffect transition="in" filter="randombar(horizontal)">
                                      <p:cBhvr>
                                        <p:cTn id="42" dur="500"/>
                                        <p:tgtEl>
                                          <p:spTgt spid="18">
                                            <p:graphicEl>
                                              <a:dgm id="{79D14426-053B-4F99-8504-56FC0E298C3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Dgm bld="one"/>
        </p:bldSub>
      </p:bldGraphic>
      <p:bldGraphic spid="18" grpId="0">
        <p:bldSub>
          <a:bldDgm bld="one"/>
        </p:bldSub>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990"/>
            <a:ext cx="12198284" cy="6858000"/>
          </a:xfrm>
          <a:prstGeom prst="rect">
            <a:avLst/>
          </a:prstGeom>
        </p:spPr>
      </p:pic>
      <p:graphicFrame>
        <p:nvGraphicFramePr>
          <p:cNvPr id="11" name="Diagram 10"/>
          <p:cNvGraphicFramePr/>
          <p:nvPr>
            <p:extLst>
              <p:ext uri="{D42A27DB-BD31-4B8C-83A1-F6EECF244321}">
                <p14:modId xmlns:p14="http://schemas.microsoft.com/office/powerpoint/2010/main" val="2105633244"/>
              </p:ext>
            </p:extLst>
          </p:nvPr>
        </p:nvGraphicFramePr>
        <p:xfrm>
          <a:off x="1519003" y="1525601"/>
          <a:ext cx="9785242" cy="45412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7821D6F5-AF5F-4641-BDDC-42CDD7368F2E}"/>
              </a:ext>
            </a:extLst>
          </p:cNvPr>
          <p:cNvSpPr txBox="1"/>
          <p:nvPr/>
        </p:nvSpPr>
        <p:spPr>
          <a:xfrm>
            <a:off x="2628882" y="791146"/>
            <a:ext cx="8044115" cy="92333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b="1">
                <a:solidFill>
                  <a:schemeClr val="bg1"/>
                </a:solidFill>
                <a:cs typeface="Arial" panose="020B0604020202020204" pitchFamily="34" charset="0"/>
              </a:rPr>
              <a:t>HOẠT ĐỘNG 4. VẬN DỤNG</a:t>
            </a:r>
            <a:endParaRPr lang="en-US" sz="5400" b="1" dirty="0">
              <a:solidFill>
                <a:schemeClr val="bg1"/>
              </a:solidFill>
              <a:cs typeface="Arial" panose="020B0604020202020204" pitchFamily="34" charset="0"/>
            </a:endParaRPr>
          </a:p>
        </p:txBody>
      </p:sp>
    </p:spTree>
    <p:extLst>
      <p:ext uri="{BB962C8B-B14F-4D97-AF65-F5344CB8AC3E}">
        <p14:creationId xmlns:p14="http://schemas.microsoft.com/office/powerpoint/2010/main" val="2344426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graphicEl>
                                              <a:dgm id="{23D8D391-FD68-4B6C-B510-424FEDE5D294}"/>
                                            </p:graphicEl>
                                          </p:spTgt>
                                        </p:tgtEl>
                                        <p:attrNameLst>
                                          <p:attrName>style.visibility</p:attrName>
                                        </p:attrNameLst>
                                      </p:cBhvr>
                                      <p:to>
                                        <p:strVal val="visible"/>
                                      </p:to>
                                    </p:set>
                                    <p:animEffect transition="in" filter="randombar(horizontal)">
                                      <p:cBhvr>
                                        <p:cTn id="7" dur="500"/>
                                        <p:tgtEl>
                                          <p:spTgt spid="11">
                                            <p:graphicEl>
                                              <a:dgm id="{23D8D391-FD68-4B6C-B510-424FEDE5D294}"/>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graphicEl>
                                              <a:dgm id="{0F132DA6-3138-4D0D-AAF7-D98A4C85F753}"/>
                                            </p:graphicEl>
                                          </p:spTgt>
                                        </p:tgtEl>
                                        <p:attrNameLst>
                                          <p:attrName>style.visibility</p:attrName>
                                        </p:attrNameLst>
                                      </p:cBhvr>
                                      <p:to>
                                        <p:strVal val="visible"/>
                                      </p:to>
                                    </p:set>
                                    <p:animEffect transition="in" filter="randombar(horizontal)">
                                      <p:cBhvr>
                                        <p:cTn id="12" dur="500"/>
                                        <p:tgtEl>
                                          <p:spTgt spid="11">
                                            <p:graphicEl>
                                              <a:dgm id="{0F132DA6-3138-4D0D-AAF7-D98A4C85F753}"/>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44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prism dir="u" isInverted="1"/>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Picture 52"/>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0" y="1374688"/>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3" name="Left Brace 2"/>
          <p:cNvSpPr/>
          <p:nvPr/>
        </p:nvSpPr>
        <p:spPr>
          <a:xfrm>
            <a:off x="5069080" y="1332470"/>
            <a:ext cx="583000" cy="3827916"/>
          </a:xfrm>
          <a:prstGeom prst="leftBrace">
            <a:avLst/>
          </a:prstGeom>
          <a:ln w="28575">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34" name="TextBox 33">
            <a:extLst>
              <a:ext uri="{FF2B5EF4-FFF2-40B4-BE49-F238E27FC236}">
                <a16:creationId xmlns:a16="http://schemas.microsoft.com/office/drawing/2014/main" id="{ACCD1983-312B-4CAE-BDD3-ECCBF1F2884B}"/>
              </a:ext>
            </a:extLst>
          </p:cNvPr>
          <p:cNvSpPr txBox="1"/>
          <p:nvPr/>
        </p:nvSpPr>
        <p:spPr>
          <a:xfrm>
            <a:off x="0" y="915721"/>
            <a:ext cx="2006220" cy="163121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dirty="0" err="1">
                <a:solidFill>
                  <a:srgbClr val="FF0000"/>
                </a:solidFill>
                <a:cs typeface="Arial" panose="020B0604020202020204" pitchFamily="34" charset="0"/>
              </a:rPr>
              <a:t>động</a:t>
            </a:r>
            <a:r>
              <a:rPr lang="en-US" sz="2000" b="1" dirty="0">
                <a:solidFill>
                  <a:srgbClr val="FF0000"/>
                </a:solidFill>
                <a:cs typeface="Arial" panose="020B0604020202020204" pitchFamily="34" charset="0"/>
              </a:rPr>
              <a:t> 2.2. </a:t>
            </a:r>
          </a:p>
          <a:p>
            <a:pPr algn="ctr"/>
            <a:r>
              <a:rPr lang="en-US" sz="2000" b="1" dirty="0" err="1">
                <a:cs typeface="Arial" panose="020B0604020202020204" pitchFamily="34" charset="0"/>
              </a:rPr>
              <a:t>Tìm</a:t>
            </a:r>
            <a:r>
              <a:rPr lang="en-US" sz="2000" b="1" dirty="0">
                <a:cs typeface="Arial" panose="020B0604020202020204" pitchFamily="34" charset="0"/>
              </a:rPr>
              <a:t> </a:t>
            </a:r>
            <a:r>
              <a:rPr lang="en-US" sz="2000" b="1" dirty="0" err="1">
                <a:cs typeface="Arial" panose="020B0604020202020204" pitchFamily="34" charset="0"/>
              </a:rPr>
              <a:t>hiểu</a:t>
            </a:r>
            <a:r>
              <a:rPr lang="en-US" sz="2000" b="1" dirty="0">
                <a:cs typeface="Arial" panose="020B0604020202020204" pitchFamily="34" charset="0"/>
              </a:rPr>
              <a:t> </a:t>
            </a:r>
            <a:r>
              <a:rPr lang="en-US" sz="2000" b="1" dirty="0" err="1">
                <a:cs typeface="Arial" panose="020B0604020202020204" pitchFamily="34" charset="0"/>
              </a:rPr>
              <a:t>về</a:t>
            </a:r>
            <a:r>
              <a:rPr lang="en-US" sz="2000" b="1" dirty="0">
                <a:cs typeface="Arial" panose="020B0604020202020204" pitchFamily="34" charset="0"/>
              </a:rPr>
              <a:t> </a:t>
            </a:r>
            <a:r>
              <a:rPr lang="en-US" sz="2000" b="1" dirty="0" err="1">
                <a:cs typeface="Arial" panose="020B0604020202020204" pitchFamily="34" charset="0"/>
              </a:rPr>
              <a:t>quá</a:t>
            </a:r>
            <a:r>
              <a:rPr lang="en-US" sz="2000" b="1" dirty="0">
                <a:cs typeface="Arial" panose="020B0604020202020204" pitchFamily="34" charset="0"/>
              </a:rPr>
              <a:t> </a:t>
            </a:r>
            <a:r>
              <a:rPr lang="en-US" sz="2000" b="1" dirty="0" err="1">
                <a:cs typeface="Arial" panose="020B0604020202020204" pitchFamily="34" charset="0"/>
              </a:rPr>
              <a:t>trình</a:t>
            </a:r>
            <a:r>
              <a:rPr lang="en-US" sz="2000" b="1" dirty="0">
                <a:cs typeface="Arial" panose="020B0604020202020204" pitchFamily="34" charset="0"/>
              </a:rPr>
              <a:t> </a:t>
            </a:r>
            <a:r>
              <a:rPr lang="en-US" sz="2000" b="1">
                <a:cs typeface="Arial" panose="020B0604020202020204" pitchFamily="34" charset="0"/>
              </a:rPr>
              <a:t>truyền</a:t>
            </a:r>
            <a:r>
              <a:rPr lang="en-US" sz="2000" b="1" dirty="0">
                <a:cs typeface="Arial" panose="020B0604020202020204" pitchFamily="34" charset="0"/>
              </a:rPr>
              <a:t> </a:t>
            </a:r>
            <a:r>
              <a:rPr lang="en-US" sz="2000" b="1" dirty="0" err="1">
                <a:cs typeface="Arial" panose="020B0604020202020204" pitchFamily="34" charset="0"/>
              </a:rPr>
              <a:t>thông</a:t>
            </a:r>
            <a:r>
              <a:rPr lang="en-US" sz="2000" b="1" dirty="0">
                <a:cs typeface="Arial" panose="020B0604020202020204" pitchFamily="34" charset="0"/>
              </a:rPr>
              <a:t> tin </a:t>
            </a:r>
            <a:r>
              <a:rPr lang="en-US" sz="2000" b="1" dirty="0" err="1">
                <a:cs typeface="Arial" panose="020B0604020202020204" pitchFamily="34" charset="0"/>
              </a:rPr>
              <a:t>giữa</a:t>
            </a:r>
            <a:r>
              <a:rPr lang="en-US" sz="2000" b="1" dirty="0">
                <a:cs typeface="Arial" panose="020B0604020202020204" pitchFamily="34" charset="0"/>
              </a:rPr>
              <a:t> </a:t>
            </a:r>
            <a:r>
              <a:rPr lang="en-US" sz="2000" b="1" dirty="0" err="1">
                <a:cs typeface="Arial" panose="020B0604020202020204" pitchFamily="34" charset="0"/>
              </a:rPr>
              <a:t>các</a:t>
            </a:r>
            <a:r>
              <a:rPr lang="en-US" sz="2000" b="1" dirty="0">
                <a:cs typeface="Arial" panose="020B0604020202020204" pitchFamily="34" charset="0"/>
              </a:rPr>
              <a:t> </a:t>
            </a:r>
            <a:r>
              <a:rPr lang="en-US" sz="2000" b="1" dirty="0" err="1">
                <a:cs typeface="Arial" panose="020B0604020202020204" pitchFamily="34" charset="0"/>
              </a:rPr>
              <a:t>tế</a:t>
            </a:r>
            <a:r>
              <a:rPr lang="en-US" sz="2000" b="1" dirty="0">
                <a:cs typeface="Arial" panose="020B0604020202020204" pitchFamily="34" charset="0"/>
              </a:rPr>
              <a:t> </a:t>
            </a:r>
            <a:r>
              <a:rPr lang="en-US" sz="2000" b="1" dirty="0" err="1">
                <a:cs typeface="Arial" panose="020B0604020202020204" pitchFamily="34" charset="0"/>
              </a:rPr>
              <a:t>bào</a:t>
            </a:r>
            <a:endParaRPr lang="en-US" sz="2000" b="1" dirty="0">
              <a:cs typeface="Arial" panose="020B0604020202020204" pitchFamily="34" charset="0"/>
            </a:endParaRPr>
          </a:p>
        </p:txBody>
      </p:sp>
      <p:sp>
        <p:nvSpPr>
          <p:cNvPr id="35"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36" name="AutoShape 5"/>
          <p:cNvSpPr>
            <a:spLocks noChangeArrowheads="1"/>
          </p:cNvSpPr>
          <p:nvPr/>
        </p:nvSpPr>
        <p:spPr bwMode="gray">
          <a:xfrm>
            <a:off x="2158884" y="85742"/>
            <a:ext cx="8772352"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37" name="Group 36"/>
          <p:cNvGrpSpPr>
            <a:grpSpLocks/>
          </p:cNvGrpSpPr>
          <p:nvPr/>
        </p:nvGrpSpPr>
        <p:grpSpPr bwMode="auto">
          <a:xfrm>
            <a:off x="2079511" y="76195"/>
            <a:ext cx="586132" cy="567370"/>
            <a:chOff x="720" y="1488"/>
            <a:chExt cx="806" cy="808"/>
          </a:xfrm>
        </p:grpSpPr>
        <p:sp>
          <p:nvSpPr>
            <p:cNvPr id="38" name="Oval 37"/>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39" name="Picture 38"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40"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II</a:t>
            </a:r>
          </a:p>
        </p:txBody>
      </p:sp>
      <p:sp>
        <p:nvSpPr>
          <p:cNvPr id="41" name="Text Box 23"/>
          <p:cNvSpPr txBox="1">
            <a:spLocks noChangeArrowheads="1"/>
          </p:cNvSpPr>
          <p:nvPr/>
        </p:nvSpPr>
        <p:spPr bwMode="gray">
          <a:xfrm>
            <a:off x="2545551" y="126238"/>
            <a:ext cx="838568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cs typeface="Arial" panose="020B0604020202020204" pitchFamily="34" charset="0"/>
              </a:rPr>
              <a:t> </a:t>
            </a:r>
            <a:r>
              <a:rPr lang="en-US" sz="2800" b="1" kern="0">
                <a:solidFill>
                  <a:srgbClr val="FF0000"/>
                </a:solidFill>
              </a:rPr>
              <a:t>QUÁ TRÌNH TRUYỀN THÔNG TIN GIỮA CÁC TẾ BÀO</a:t>
            </a:r>
            <a:endParaRPr lang="vi-VN" sz="2800" b="1">
              <a:solidFill>
                <a:srgbClr val="FF0000"/>
              </a:solidFill>
              <a:cs typeface="Arial" panose="020B0604020202020204" pitchFamily="34" charset="0"/>
            </a:endParaRPr>
          </a:p>
        </p:txBody>
      </p:sp>
      <p:sp>
        <p:nvSpPr>
          <p:cNvPr id="42" name="TextBox 41"/>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43" name="Rounded Rectangle 42"/>
          <p:cNvSpPr/>
          <p:nvPr/>
        </p:nvSpPr>
        <p:spPr>
          <a:xfrm>
            <a:off x="8123459" y="2877661"/>
            <a:ext cx="3960631" cy="1377807"/>
          </a:xfrm>
          <a:prstGeom prst="roundRect">
            <a:avLst/>
          </a:prstGeom>
          <a:noFill/>
          <a:ln w="25400" cap="flat" cmpd="sng" algn="ctr">
            <a:solidFill>
              <a:srgbClr val="00B05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err="1">
                <a:ln>
                  <a:noFill/>
                </a:ln>
                <a:solidFill>
                  <a:srgbClr val="00B050"/>
                </a:solidFill>
                <a:effectLst/>
                <a:uLnTx/>
                <a:uFillTx/>
              </a:rPr>
              <a:t>Quá</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trình</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truyền</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tín</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hiệu</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từ</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thụ</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thể</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tới</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các</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phân</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tử</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đích</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dirty="0" err="1">
                <a:ln>
                  <a:noFill/>
                </a:ln>
                <a:solidFill>
                  <a:srgbClr val="00B050"/>
                </a:solidFill>
                <a:effectLst/>
                <a:uLnTx/>
                <a:uFillTx/>
              </a:rPr>
              <a:t>trong</a:t>
            </a:r>
            <a:r>
              <a:rPr kumimoji="0" lang="en-US" sz="2600" b="1" i="0" u="none" strike="noStrike" kern="0" cap="none" spc="0" normalizeH="0" baseline="0" noProof="0" dirty="0">
                <a:ln>
                  <a:noFill/>
                </a:ln>
                <a:solidFill>
                  <a:srgbClr val="00B050"/>
                </a:solidFill>
                <a:effectLst/>
                <a:uLnTx/>
                <a:uFillTx/>
              </a:rPr>
              <a:t> </a:t>
            </a:r>
            <a:r>
              <a:rPr kumimoji="0" lang="en-US" sz="2600" b="1" i="0" u="none" strike="noStrike" kern="0" cap="none" spc="0" normalizeH="0" baseline="0" noProof="0" err="1">
                <a:ln>
                  <a:noFill/>
                </a:ln>
                <a:solidFill>
                  <a:srgbClr val="00B050"/>
                </a:solidFill>
                <a:effectLst/>
                <a:uLnTx/>
                <a:uFillTx/>
              </a:rPr>
              <a:t>tế</a:t>
            </a:r>
            <a:r>
              <a:rPr kumimoji="0" lang="en-US" sz="2600" b="1" i="0" u="none" strike="noStrike" kern="0" cap="none" spc="0" normalizeH="0" baseline="0" noProof="0">
                <a:ln>
                  <a:noFill/>
                </a:ln>
                <a:solidFill>
                  <a:srgbClr val="00B050"/>
                </a:solidFill>
                <a:effectLst/>
                <a:uLnTx/>
                <a:uFillTx/>
              </a:rPr>
              <a:t> bào.</a:t>
            </a:r>
            <a:endParaRPr kumimoji="0" lang="en-US" sz="2600" b="1" i="0" u="none" strike="noStrike" kern="0" cap="none" spc="0" normalizeH="0" baseline="0" noProof="0" dirty="0">
              <a:ln>
                <a:noFill/>
              </a:ln>
              <a:solidFill>
                <a:srgbClr val="00B050"/>
              </a:solidFill>
              <a:effectLst/>
              <a:uLnTx/>
              <a:uFillTx/>
            </a:endParaRPr>
          </a:p>
        </p:txBody>
      </p:sp>
      <p:sp>
        <p:nvSpPr>
          <p:cNvPr id="44" name="Rounded Rectangle 43"/>
          <p:cNvSpPr/>
          <p:nvPr/>
        </p:nvSpPr>
        <p:spPr>
          <a:xfrm>
            <a:off x="5913660" y="915720"/>
            <a:ext cx="2094725" cy="1377807"/>
          </a:xfrm>
          <a:prstGeom prst="roundRect">
            <a:avLst/>
          </a:prstGeom>
          <a:solidFill>
            <a:srgbClr val="7030A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err="1">
                <a:ln>
                  <a:noFill/>
                </a:ln>
                <a:solidFill>
                  <a:srgbClr val="FFFFFF"/>
                </a:solidFill>
                <a:effectLst/>
                <a:uLnTx/>
                <a:uFillTx/>
              </a:rPr>
              <a:t>Giai</a:t>
            </a:r>
            <a:r>
              <a:rPr kumimoji="0" lang="en-US" sz="2600" b="1" i="0" u="none" strike="noStrike" kern="0" cap="none" spc="0" normalizeH="0" baseline="0" noProof="0" dirty="0">
                <a:ln>
                  <a:noFill/>
                </a:ln>
                <a:solidFill>
                  <a:srgbClr val="FFFFFF"/>
                </a:solidFill>
                <a:effectLst/>
                <a:uLnTx/>
                <a:uFillTx/>
              </a:rPr>
              <a:t> </a:t>
            </a:r>
            <a:r>
              <a:rPr kumimoji="0" lang="en-US" sz="2600" b="1" i="0" u="none" strike="noStrike" kern="0" cap="none" spc="0" normalizeH="0" baseline="0" noProof="0" dirty="0" err="1">
                <a:ln>
                  <a:noFill/>
                </a:ln>
                <a:solidFill>
                  <a:srgbClr val="FFFFFF"/>
                </a:solidFill>
                <a:effectLst/>
                <a:uLnTx/>
                <a:uFillTx/>
              </a:rPr>
              <a:t>đoạn</a:t>
            </a:r>
            <a:r>
              <a:rPr kumimoji="0" lang="en-US" sz="2600" b="1" i="0" u="none" strike="noStrike" kern="0" cap="none" spc="0" normalizeH="0" baseline="0" noProof="0" dirty="0">
                <a:ln>
                  <a:noFill/>
                </a:ln>
                <a:solidFill>
                  <a:srgbClr val="FFFFFF"/>
                </a:solidFill>
                <a:effectLst/>
                <a:uLnTx/>
                <a:uFillTx/>
              </a:rPr>
              <a:t> </a:t>
            </a:r>
            <a:r>
              <a:rPr kumimoji="0" lang="en-US" sz="2600" b="1" i="0" u="none" strike="noStrike" kern="0" cap="none" spc="0" normalizeH="0" baseline="0" noProof="0" dirty="0" err="1">
                <a:ln>
                  <a:noFill/>
                </a:ln>
                <a:solidFill>
                  <a:srgbClr val="FFFFFF"/>
                </a:solidFill>
                <a:effectLst/>
                <a:uLnTx/>
                <a:uFillTx/>
              </a:rPr>
              <a:t>tiếp</a:t>
            </a:r>
            <a:r>
              <a:rPr kumimoji="0" lang="en-US" sz="2600" b="1" i="0" u="none" strike="noStrike" kern="0" cap="none" spc="0" normalizeH="0" baseline="0" noProof="0" dirty="0">
                <a:ln>
                  <a:noFill/>
                </a:ln>
                <a:solidFill>
                  <a:srgbClr val="FFFFFF"/>
                </a:solidFill>
                <a:effectLst/>
                <a:uLnTx/>
                <a:uFillTx/>
              </a:rPr>
              <a:t> </a:t>
            </a:r>
            <a:r>
              <a:rPr kumimoji="0" lang="en-US" sz="2600" b="1" i="0" u="none" strike="noStrike" kern="0" cap="none" spc="0" normalizeH="0" baseline="0" noProof="0" dirty="0" err="1">
                <a:ln>
                  <a:noFill/>
                </a:ln>
                <a:solidFill>
                  <a:srgbClr val="FFFFFF"/>
                </a:solidFill>
                <a:effectLst/>
                <a:uLnTx/>
                <a:uFillTx/>
              </a:rPr>
              <a:t>nhận</a:t>
            </a:r>
            <a:endParaRPr kumimoji="0" lang="en-US" sz="2600" b="1" i="0" u="none" strike="noStrike" kern="0" cap="none" spc="0" normalizeH="0" baseline="0" noProof="0" dirty="0">
              <a:ln>
                <a:noFill/>
              </a:ln>
              <a:solidFill>
                <a:srgbClr val="FFFFFF"/>
              </a:solidFill>
              <a:effectLst/>
              <a:uLnTx/>
              <a:uFillTx/>
            </a:endParaRPr>
          </a:p>
        </p:txBody>
      </p:sp>
      <p:sp>
        <p:nvSpPr>
          <p:cNvPr id="45" name="Rounded Rectangle 44"/>
          <p:cNvSpPr/>
          <p:nvPr/>
        </p:nvSpPr>
        <p:spPr>
          <a:xfrm>
            <a:off x="2282739" y="2648522"/>
            <a:ext cx="2475026" cy="1760134"/>
          </a:xfrm>
          <a:prstGeom prst="roundRect">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r" fontAlgn="base">
              <a:spcBef>
                <a:spcPct val="0"/>
              </a:spcBef>
              <a:spcAft>
                <a:spcPct val="0"/>
              </a:spcAft>
              <a:defRPr/>
            </a:pPr>
            <a:r>
              <a:rPr kumimoji="0" lang="en-US" sz="2600" b="1" i="0" u="none" strike="noStrike" kern="0" cap="none" spc="0" normalizeH="0" baseline="0" noProof="0" dirty="0">
                <a:ln>
                  <a:noFill/>
                </a:ln>
                <a:solidFill>
                  <a:srgbClr val="FFFF00"/>
                </a:solidFill>
                <a:effectLst/>
                <a:uLnTx/>
                <a:uFillTx/>
              </a:rPr>
              <a:t> </a:t>
            </a:r>
            <a:r>
              <a:rPr lang="x-none" sz="2600" b="1">
                <a:solidFill>
                  <a:srgbClr val="FFFF00"/>
                </a:solidFill>
                <a:cs typeface="Arial" panose="020B0604020202020204" pitchFamily="34" charset="0"/>
              </a:rPr>
              <a:t>✍ </a:t>
            </a:r>
            <a:r>
              <a:rPr kumimoji="0" lang="en-US" sz="2600" b="1" i="0" u="none" strike="noStrike" kern="0" cap="none" spc="0" normalizeH="0" baseline="0" noProof="0" dirty="0">
                <a:ln>
                  <a:noFill/>
                </a:ln>
                <a:solidFill>
                  <a:srgbClr val="FFFFFF"/>
                </a:solidFill>
                <a:effectLst/>
                <a:uLnTx/>
                <a:uFillTx/>
              </a:rPr>
              <a:t>QUÁ TRÌNH TRUYỀN THÔNG TIN</a:t>
            </a:r>
          </a:p>
        </p:txBody>
      </p:sp>
      <p:sp>
        <p:nvSpPr>
          <p:cNvPr id="46" name="Rounded Rectangle 45"/>
          <p:cNvSpPr/>
          <p:nvPr/>
        </p:nvSpPr>
        <p:spPr>
          <a:xfrm>
            <a:off x="8123459" y="4826892"/>
            <a:ext cx="3974478" cy="1377806"/>
          </a:xfrm>
          <a:prstGeom prst="roundRect">
            <a:avLst/>
          </a:prstGeom>
          <a:noFill/>
          <a:ln w="25400" cap="flat" cmpd="sng" algn="ctr">
            <a:solidFill>
              <a:srgbClr val="0000FF"/>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err="1">
                <a:ln>
                  <a:noFill/>
                </a:ln>
                <a:solidFill>
                  <a:srgbClr val="0000FF"/>
                </a:solidFill>
                <a:effectLst/>
                <a:uLnTx/>
                <a:uFillTx/>
              </a:rPr>
              <a:t>Tế</a:t>
            </a:r>
            <a:r>
              <a:rPr kumimoji="0" lang="en-US" sz="2600" b="1" i="0" u="none" strike="noStrike" kern="0" cap="none" spc="0" normalizeH="0" baseline="0" noProof="0" dirty="0">
                <a:ln>
                  <a:noFill/>
                </a:ln>
                <a:solidFill>
                  <a:srgbClr val="0000FF"/>
                </a:solidFill>
                <a:effectLst/>
                <a:uLnTx/>
                <a:uFillTx/>
              </a:rPr>
              <a:t> </a:t>
            </a:r>
            <a:r>
              <a:rPr kumimoji="0" lang="en-US" sz="2600" b="1" i="0" u="none" strike="noStrike" kern="0" cap="none" spc="0" normalizeH="0" baseline="0" noProof="0" dirty="0" err="1">
                <a:ln>
                  <a:noFill/>
                </a:ln>
                <a:solidFill>
                  <a:srgbClr val="0000FF"/>
                </a:solidFill>
                <a:effectLst/>
                <a:uLnTx/>
                <a:uFillTx/>
              </a:rPr>
              <a:t>bào</a:t>
            </a:r>
            <a:r>
              <a:rPr kumimoji="0" lang="en-US" sz="2600" b="1" i="0" u="none" strike="noStrike" kern="0" cap="none" spc="0" normalizeH="0" baseline="0" noProof="0" dirty="0">
                <a:ln>
                  <a:noFill/>
                </a:ln>
                <a:solidFill>
                  <a:srgbClr val="0000FF"/>
                </a:solidFill>
                <a:effectLst/>
                <a:uLnTx/>
                <a:uFillTx/>
              </a:rPr>
              <a:t> </a:t>
            </a:r>
            <a:r>
              <a:rPr kumimoji="0" lang="en-US" sz="2600" b="1" i="0" u="none" strike="noStrike" kern="0" cap="none" spc="0" normalizeH="0" baseline="0" noProof="0" dirty="0" err="1">
                <a:ln>
                  <a:noFill/>
                </a:ln>
                <a:solidFill>
                  <a:srgbClr val="0000FF"/>
                </a:solidFill>
                <a:effectLst/>
                <a:uLnTx/>
                <a:uFillTx/>
              </a:rPr>
              <a:t>phát</a:t>
            </a:r>
            <a:r>
              <a:rPr kumimoji="0" lang="en-US" sz="2600" b="1" i="0" u="none" strike="noStrike" kern="0" cap="none" spc="0" normalizeH="0" baseline="0" noProof="0" dirty="0">
                <a:ln>
                  <a:noFill/>
                </a:ln>
                <a:solidFill>
                  <a:srgbClr val="0000FF"/>
                </a:solidFill>
                <a:effectLst/>
                <a:uLnTx/>
                <a:uFillTx/>
              </a:rPr>
              <a:t> </a:t>
            </a:r>
            <a:r>
              <a:rPr kumimoji="0" lang="en-US" sz="2600" b="1" i="0" u="none" strike="noStrike" kern="0" cap="none" spc="0" normalizeH="0" baseline="0" noProof="0" dirty="0" err="1">
                <a:ln>
                  <a:noFill/>
                </a:ln>
                <a:solidFill>
                  <a:srgbClr val="0000FF"/>
                </a:solidFill>
                <a:effectLst/>
                <a:uLnTx/>
                <a:uFillTx/>
              </a:rPr>
              <a:t>tín</a:t>
            </a:r>
            <a:r>
              <a:rPr kumimoji="0" lang="en-US" sz="2600" b="1" i="0" u="none" strike="noStrike" kern="0" cap="none" spc="0" normalizeH="0" baseline="0" noProof="0" dirty="0">
                <a:ln>
                  <a:noFill/>
                </a:ln>
                <a:solidFill>
                  <a:srgbClr val="0000FF"/>
                </a:solidFill>
                <a:effectLst/>
                <a:uLnTx/>
                <a:uFillTx/>
              </a:rPr>
              <a:t> </a:t>
            </a:r>
            <a:r>
              <a:rPr kumimoji="0" lang="en-US" sz="2600" b="1" i="0" u="none" strike="noStrike" kern="0" cap="none" spc="0" normalizeH="0" baseline="0" noProof="0" dirty="0" err="1">
                <a:ln>
                  <a:noFill/>
                </a:ln>
                <a:solidFill>
                  <a:srgbClr val="0000FF"/>
                </a:solidFill>
                <a:effectLst/>
                <a:uLnTx/>
                <a:uFillTx/>
              </a:rPr>
              <a:t>hiệu</a:t>
            </a:r>
            <a:r>
              <a:rPr kumimoji="0" lang="en-US" sz="2600" b="1" i="0" u="none" strike="noStrike" kern="0" cap="none" spc="0" normalizeH="0" baseline="0" noProof="0" dirty="0">
                <a:ln>
                  <a:noFill/>
                </a:ln>
                <a:solidFill>
                  <a:srgbClr val="0000FF"/>
                </a:solidFill>
                <a:effectLst/>
                <a:uLnTx/>
                <a:uFillTx/>
              </a:rPr>
              <a:t> </a:t>
            </a:r>
            <a:r>
              <a:rPr kumimoji="0" lang="en-US" sz="2600" b="1" i="0" u="none" strike="noStrike" kern="0" cap="none" spc="0" normalizeH="0" baseline="0" noProof="0" dirty="0" err="1">
                <a:ln>
                  <a:noFill/>
                </a:ln>
                <a:solidFill>
                  <a:srgbClr val="0000FF"/>
                </a:solidFill>
                <a:effectLst/>
                <a:uLnTx/>
                <a:uFillTx/>
              </a:rPr>
              <a:t>hoạt</a:t>
            </a:r>
            <a:r>
              <a:rPr kumimoji="0" lang="en-US" sz="2600" b="1" i="0" u="none" strike="noStrike" kern="0" cap="none" spc="0" normalizeH="0" baseline="0" noProof="0" dirty="0">
                <a:ln>
                  <a:noFill/>
                </a:ln>
                <a:solidFill>
                  <a:srgbClr val="0000FF"/>
                </a:solidFill>
                <a:effectLst/>
                <a:uLnTx/>
                <a:uFillTx/>
              </a:rPr>
              <a:t> </a:t>
            </a:r>
            <a:r>
              <a:rPr kumimoji="0" lang="en-US" sz="2600" b="1" i="0" u="none" strike="noStrike" kern="0" cap="none" spc="0" normalizeH="0" baseline="0" noProof="0" dirty="0" err="1">
                <a:ln>
                  <a:noFill/>
                </a:ln>
                <a:solidFill>
                  <a:srgbClr val="0000FF"/>
                </a:solidFill>
                <a:effectLst/>
                <a:uLnTx/>
                <a:uFillTx/>
              </a:rPr>
              <a:t>hoá</a:t>
            </a:r>
            <a:r>
              <a:rPr kumimoji="0" lang="en-US" sz="2600" b="1" i="0" u="none" strike="noStrike" kern="0" cap="none" spc="0" normalizeH="0" baseline="0" noProof="0" dirty="0">
                <a:ln>
                  <a:noFill/>
                </a:ln>
                <a:solidFill>
                  <a:srgbClr val="0000FF"/>
                </a:solidFill>
                <a:effectLst/>
                <a:uLnTx/>
                <a:uFillTx/>
              </a:rPr>
              <a:t> </a:t>
            </a:r>
            <a:r>
              <a:rPr kumimoji="0" lang="en-US" sz="2600" b="1" i="0" u="none" strike="noStrike" kern="0" cap="none" spc="0" normalizeH="0" baseline="0" noProof="0" dirty="0" err="1">
                <a:ln>
                  <a:noFill/>
                </a:ln>
                <a:solidFill>
                  <a:srgbClr val="0000FF"/>
                </a:solidFill>
                <a:effectLst/>
                <a:uLnTx/>
                <a:uFillTx/>
              </a:rPr>
              <a:t>đáp</a:t>
            </a:r>
            <a:r>
              <a:rPr kumimoji="0" lang="en-US" sz="2600" b="1" i="0" u="none" strike="noStrike" kern="0" cap="none" spc="0" normalizeH="0" baseline="0" noProof="0" dirty="0">
                <a:ln>
                  <a:noFill/>
                </a:ln>
                <a:solidFill>
                  <a:srgbClr val="0000FF"/>
                </a:solidFill>
                <a:effectLst/>
                <a:uLnTx/>
                <a:uFillTx/>
              </a:rPr>
              <a:t> </a:t>
            </a:r>
            <a:r>
              <a:rPr kumimoji="0" lang="en-US" sz="2600" b="1" i="0" u="none" strike="noStrike" kern="0" cap="none" spc="0" normalizeH="0" baseline="0" noProof="0" dirty="0" err="1">
                <a:ln>
                  <a:noFill/>
                </a:ln>
                <a:solidFill>
                  <a:srgbClr val="0000FF"/>
                </a:solidFill>
                <a:effectLst/>
                <a:uLnTx/>
                <a:uFillTx/>
              </a:rPr>
              <a:t>ứng</a:t>
            </a:r>
            <a:r>
              <a:rPr kumimoji="0" lang="en-US" sz="2600" b="1" i="0" u="none" strike="noStrike" kern="0" cap="none" spc="0" normalizeH="0" baseline="0" noProof="0" dirty="0">
                <a:ln>
                  <a:noFill/>
                </a:ln>
                <a:solidFill>
                  <a:srgbClr val="0000FF"/>
                </a:solidFill>
                <a:effectLst/>
                <a:uLnTx/>
                <a:uFillTx/>
              </a:rPr>
              <a:t> </a:t>
            </a:r>
            <a:r>
              <a:rPr kumimoji="0" lang="en-US" sz="2600" b="1" i="0" u="none" strike="noStrike" kern="0" cap="none" spc="0" normalizeH="0" baseline="0" noProof="0" err="1">
                <a:ln>
                  <a:noFill/>
                </a:ln>
                <a:solidFill>
                  <a:srgbClr val="0000FF"/>
                </a:solidFill>
                <a:effectLst/>
                <a:uLnTx/>
                <a:uFillTx/>
              </a:rPr>
              <a:t>tế</a:t>
            </a:r>
            <a:r>
              <a:rPr kumimoji="0" lang="en-US" sz="2600" b="1" i="0" u="none" strike="noStrike" kern="0" cap="none" spc="0" normalizeH="0" baseline="0" noProof="0">
                <a:ln>
                  <a:noFill/>
                </a:ln>
                <a:solidFill>
                  <a:srgbClr val="0000FF"/>
                </a:solidFill>
                <a:effectLst/>
                <a:uLnTx/>
                <a:uFillTx/>
              </a:rPr>
              <a:t> bào.</a:t>
            </a:r>
            <a:endParaRPr kumimoji="0" lang="en-US" sz="2600" b="1" i="0" u="none" strike="noStrike" kern="0" cap="none" spc="0" normalizeH="0" baseline="0" noProof="0" dirty="0">
              <a:ln>
                <a:noFill/>
              </a:ln>
              <a:solidFill>
                <a:srgbClr val="0000FF"/>
              </a:solidFill>
              <a:effectLst/>
              <a:uLnTx/>
              <a:uFillTx/>
            </a:endParaRPr>
          </a:p>
        </p:txBody>
      </p:sp>
      <p:sp>
        <p:nvSpPr>
          <p:cNvPr id="47" name="Rounded Rectangle 46"/>
          <p:cNvSpPr/>
          <p:nvPr/>
        </p:nvSpPr>
        <p:spPr>
          <a:xfrm>
            <a:off x="5913660" y="4826892"/>
            <a:ext cx="2023421" cy="1377807"/>
          </a:xfrm>
          <a:prstGeom prst="roundRect">
            <a:avLst/>
          </a:prstGeom>
          <a:solidFill>
            <a:srgbClr val="0000FF"/>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srgbClr val="FFFFFF"/>
                </a:solidFill>
                <a:effectLst/>
                <a:uLnTx/>
                <a:uFillTx/>
              </a:rPr>
              <a:t>Giai đoạn đáp ứng</a:t>
            </a:r>
          </a:p>
        </p:txBody>
      </p:sp>
      <p:cxnSp>
        <p:nvCxnSpPr>
          <p:cNvPr id="48" name="Straight Arrow Connector 47"/>
          <p:cNvCxnSpPr>
            <a:cxnSpLocks/>
          </p:cNvCxnSpPr>
          <p:nvPr/>
        </p:nvCxnSpPr>
        <p:spPr>
          <a:xfrm flipV="1">
            <a:off x="4726815" y="1750104"/>
            <a:ext cx="1191766" cy="1760134"/>
          </a:xfrm>
          <a:prstGeom prst="straightConnector1">
            <a:avLst/>
          </a:prstGeom>
          <a:noFill/>
          <a:ln w="28575" cap="flat" cmpd="sng" algn="ctr">
            <a:solidFill>
              <a:srgbClr val="C00000"/>
            </a:solidFill>
            <a:prstDash val="solid"/>
            <a:tailEnd type="triangle"/>
          </a:ln>
          <a:effectLst/>
        </p:spPr>
      </p:cxnSp>
      <p:cxnSp>
        <p:nvCxnSpPr>
          <p:cNvPr id="49" name="Straight Arrow Connector 48"/>
          <p:cNvCxnSpPr>
            <a:cxnSpLocks/>
            <a:stCxn id="45" idx="3"/>
          </p:cNvCxnSpPr>
          <p:nvPr/>
        </p:nvCxnSpPr>
        <p:spPr>
          <a:xfrm>
            <a:off x="4757765" y="3528589"/>
            <a:ext cx="1186846" cy="1974755"/>
          </a:xfrm>
          <a:prstGeom prst="straightConnector1">
            <a:avLst/>
          </a:prstGeom>
          <a:noFill/>
          <a:ln w="28575" cap="flat" cmpd="sng" algn="ctr">
            <a:solidFill>
              <a:srgbClr val="C00000"/>
            </a:solidFill>
            <a:prstDash val="solid"/>
            <a:tailEnd type="triangle"/>
          </a:ln>
          <a:effectLst/>
        </p:spPr>
      </p:cxnSp>
      <p:sp>
        <p:nvSpPr>
          <p:cNvPr id="50" name="Rounded Rectangle 49"/>
          <p:cNvSpPr/>
          <p:nvPr/>
        </p:nvSpPr>
        <p:spPr>
          <a:xfrm>
            <a:off x="5913660" y="2877661"/>
            <a:ext cx="2094725" cy="1377807"/>
          </a:xfrm>
          <a:prstGeom prst="roundRect">
            <a:avLst/>
          </a:prstGeom>
          <a:solidFill>
            <a:srgbClr val="00B05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err="1">
                <a:ln>
                  <a:noFill/>
                </a:ln>
                <a:solidFill>
                  <a:srgbClr val="FFFFFF"/>
                </a:solidFill>
                <a:effectLst/>
                <a:uLnTx/>
                <a:uFillTx/>
              </a:rPr>
              <a:t>Giai</a:t>
            </a:r>
            <a:r>
              <a:rPr kumimoji="0" lang="en-US" sz="2600" b="1" i="0" u="none" strike="noStrike" kern="0" cap="none" spc="0" normalizeH="0" baseline="0" noProof="0" dirty="0">
                <a:ln>
                  <a:noFill/>
                </a:ln>
                <a:solidFill>
                  <a:srgbClr val="FFFFFF"/>
                </a:solidFill>
                <a:effectLst/>
                <a:uLnTx/>
                <a:uFillTx/>
              </a:rPr>
              <a:t> </a:t>
            </a:r>
            <a:r>
              <a:rPr kumimoji="0" lang="en-US" sz="2600" b="1" i="0" u="none" strike="noStrike" kern="0" cap="none" spc="0" normalizeH="0" baseline="0" noProof="0" dirty="0" err="1">
                <a:ln>
                  <a:noFill/>
                </a:ln>
                <a:solidFill>
                  <a:srgbClr val="FFFFFF"/>
                </a:solidFill>
                <a:effectLst/>
                <a:uLnTx/>
                <a:uFillTx/>
              </a:rPr>
              <a:t>đoạn</a:t>
            </a:r>
            <a:r>
              <a:rPr kumimoji="0" lang="en-US" sz="2600" b="1" i="0" u="none" strike="noStrike" kern="0" cap="none" spc="0" normalizeH="0" baseline="0" noProof="0" dirty="0">
                <a:ln>
                  <a:noFill/>
                </a:ln>
                <a:solidFill>
                  <a:srgbClr val="FFFFFF"/>
                </a:solidFill>
                <a:effectLst/>
                <a:uLnTx/>
                <a:uFillTx/>
              </a:rPr>
              <a:t> </a:t>
            </a:r>
            <a:r>
              <a:rPr kumimoji="0" lang="en-US" sz="2600" b="1" i="0" u="none" strike="noStrike" kern="0" cap="none" spc="0" normalizeH="0" baseline="0" noProof="0" dirty="0" err="1">
                <a:ln>
                  <a:noFill/>
                </a:ln>
                <a:solidFill>
                  <a:srgbClr val="FFFFFF"/>
                </a:solidFill>
                <a:effectLst/>
                <a:uLnTx/>
                <a:uFillTx/>
              </a:rPr>
              <a:t>truyền</a:t>
            </a:r>
            <a:r>
              <a:rPr kumimoji="0" lang="en-US" sz="2600" b="1" i="0" u="none" strike="noStrike" kern="0" cap="none" spc="0" normalizeH="0" baseline="0" noProof="0" dirty="0">
                <a:ln>
                  <a:noFill/>
                </a:ln>
                <a:solidFill>
                  <a:srgbClr val="FFFFFF"/>
                </a:solidFill>
                <a:effectLst/>
                <a:uLnTx/>
                <a:uFillTx/>
              </a:rPr>
              <a:t> tin</a:t>
            </a:r>
          </a:p>
        </p:txBody>
      </p:sp>
      <p:cxnSp>
        <p:nvCxnSpPr>
          <p:cNvPr id="51" name="Straight Arrow Connector 50"/>
          <p:cNvCxnSpPr>
            <a:cxnSpLocks/>
          </p:cNvCxnSpPr>
          <p:nvPr/>
        </p:nvCxnSpPr>
        <p:spPr>
          <a:xfrm flipV="1">
            <a:off x="4543425" y="3510238"/>
            <a:ext cx="1375156" cy="18351"/>
          </a:xfrm>
          <a:prstGeom prst="straightConnector1">
            <a:avLst/>
          </a:prstGeom>
          <a:noFill/>
          <a:ln w="28575" cap="flat" cmpd="sng" algn="ctr">
            <a:solidFill>
              <a:srgbClr val="C00000"/>
            </a:solidFill>
            <a:prstDash val="solid"/>
            <a:tailEnd type="triangle"/>
          </a:ln>
          <a:effectLst/>
        </p:spPr>
      </p:cxnSp>
      <p:sp>
        <p:nvSpPr>
          <p:cNvPr id="52" name="Rounded Rectangle 51"/>
          <p:cNvSpPr/>
          <p:nvPr/>
        </p:nvSpPr>
        <p:spPr>
          <a:xfrm>
            <a:off x="8123460" y="910127"/>
            <a:ext cx="3960630" cy="1394090"/>
          </a:xfrm>
          <a:prstGeom prst="roundRect">
            <a:avLst/>
          </a:prstGeom>
          <a:noFill/>
          <a:ln w="25400" cap="flat" cmpd="sng" algn="ctr">
            <a:solidFill>
              <a:srgbClr val="7030A0"/>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dirty="0" err="1">
                <a:ln>
                  <a:noFill/>
                </a:ln>
                <a:solidFill>
                  <a:srgbClr val="7030A0"/>
                </a:solidFill>
                <a:effectLst/>
                <a:uLnTx/>
                <a:uFillTx/>
              </a:rPr>
              <a:t>Phân</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tử</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tín</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hiệu</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liên</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kết</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vào</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thụ</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thể</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làm</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thụ</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thể</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thay</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dirty="0" err="1">
                <a:ln>
                  <a:noFill/>
                </a:ln>
                <a:solidFill>
                  <a:srgbClr val="7030A0"/>
                </a:solidFill>
                <a:effectLst/>
                <a:uLnTx/>
                <a:uFillTx/>
              </a:rPr>
              <a:t>đổi</a:t>
            </a:r>
            <a:r>
              <a:rPr kumimoji="0" lang="en-US" sz="2600" b="1" i="0" u="none" strike="noStrike" kern="0" cap="none" spc="0" normalizeH="0" baseline="0" noProof="0" dirty="0">
                <a:ln>
                  <a:noFill/>
                </a:ln>
                <a:solidFill>
                  <a:srgbClr val="7030A0"/>
                </a:solidFill>
                <a:effectLst/>
                <a:uLnTx/>
                <a:uFillTx/>
              </a:rPr>
              <a:t> </a:t>
            </a:r>
            <a:r>
              <a:rPr kumimoji="0" lang="en-US" sz="2600" b="1" i="0" u="none" strike="noStrike" kern="0" cap="none" spc="0" normalizeH="0" baseline="0" noProof="0" err="1">
                <a:ln>
                  <a:noFill/>
                </a:ln>
                <a:solidFill>
                  <a:srgbClr val="7030A0"/>
                </a:solidFill>
                <a:effectLst/>
                <a:uLnTx/>
                <a:uFillTx/>
              </a:rPr>
              <a:t>hình</a:t>
            </a:r>
            <a:r>
              <a:rPr kumimoji="0" lang="en-US" sz="2600" b="1" i="0" u="none" strike="noStrike" kern="0" cap="none" spc="0" normalizeH="0" baseline="0" noProof="0">
                <a:ln>
                  <a:noFill/>
                </a:ln>
                <a:solidFill>
                  <a:srgbClr val="7030A0"/>
                </a:solidFill>
                <a:effectLst/>
                <a:uLnTx/>
                <a:uFillTx/>
              </a:rPr>
              <a:t> dạng.</a:t>
            </a:r>
            <a:endParaRPr kumimoji="0" lang="en-US" sz="2600" b="1" i="0" u="none" strike="noStrike" kern="0" cap="none" spc="0" normalizeH="0" baseline="0" noProof="0" dirty="0">
              <a:ln>
                <a:noFill/>
              </a:ln>
              <a:solidFill>
                <a:srgbClr val="7030A0"/>
              </a:solidFill>
              <a:effectLst/>
              <a:uLnTx/>
              <a:uFillTx/>
            </a:endParaRPr>
          </a:p>
        </p:txBody>
      </p:sp>
    </p:spTree>
    <p:extLst>
      <p:ext uri="{BB962C8B-B14F-4D97-AF65-F5344CB8AC3E}">
        <p14:creationId xmlns:p14="http://schemas.microsoft.com/office/powerpoint/2010/main" val="1527506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fade">
                                      <p:cBhvr>
                                        <p:cTn id="16" dur="500"/>
                                        <p:tgtEl>
                                          <p:spTgt spid="4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52"/>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Effect transition="in" filter="fade">
                                      <p:cBhvr>
                                        <p:cTn id="28" dur="500"/>
                                        <p:tgtEl>
                                          <p:spTgt spid="51"/>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0"/>
                                        </p:tgtEl>
                                        <p:attrNameLst>
                                          <p:attrName>style.visibility</p:attrName>
                                        </p:attrNameLst>
                                      </p:cBhvr>
                                      <p:to>
                                        <p:strVal val="visible"/>
                                      </p:to>
                                    </p:set>
                                    <p:animEffect transition="in" filter="fade">
                                      <p:cBhvr>
                                        <p:cTn id="31" dur="500"/>
                                        <p:tgtEl>
                                          <p:spTgt spid="5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43"/>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49"/>
                                        </p:tgtEl>
                                        <p:attrNameLst>
                                          <p:attrName>style.visibility</p:attrName>
                                        </p:attrNameLst>
                                      </p:cBhvr>
                                      <p:to>
                                        <p:strVal val="visible"/>
                                      </p:to>
                                    </p:set>
                                    <p:animEffect transition="in" filter="fade">
                                      <p:cBhvr>
                                        <p:cTn id="40" dur="500"/>
                                        <p:tgtEl>
                                          <p:spTgt spid="4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7"/>
                                        </p:tgtEl>
                                        <p:attrNameLst>
                                          <p:attrName>style.visibility</p:attrName>
                                        </p:attrNameLst>
                                      </p:cBhvr>
                                      <p:to>
                                        <p:strVal val="visible"/>
                                      </p:to>
                                    </p:set>
                                    <p:animEffect transition="in" filter="fade">
                                      <p:cBhvr>
                                        <p:cTn id="43" dur="500"/>
                                        <p:tgtEl>
                                          <p:spTgt spid="47"/>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46"/>
                                        </p:tgtEl>
                                        <p:attrNameLst>
                                          <p:attrName>style.visibility</p:attrName>
                                        </p:attrNameLst>
                                      </p:cBhvr>
                                      <p:to>
                                        <p:strVal val="visible"/>
                                      </p:to>
                                    </p:set>
                                    <p:animEffect transition="in" filter="fade">
                                      <p:cBhvr>
                                        <p:cTn id="48"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3" grpId="0" animBg="1"/>
      <p:bldP spid="44" grpId="0" animBg="1"/>
      <p:bldP spid="45" grpId="0" animBg="1"/>
      <p:bldP spid="46" grpId="0" animBg="1"/>
      <p:bldP spid="47" grpId="0" animBg="1"/>
      <p:bldP spid="50" grpId="0" animBg="1"/>
      <p:bldP spid="5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74306"/>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CCD1983-312B-4CAE-BDD3-ECCBF1F2884B}"/>
              </a:ext>
            </a:extLst>
          </p:cNvPr>
          <p:cNvSpPr txBox="1"/>
          <p:nvPr/>
        </p:nvSpPr>
        <p:spPr>
          <a:xfrm>
            <a:off x="0" y="915721"/>
            <a:ext cx="2006220" cy="163121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2.2.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quá trình truyền thông tin giữa các tế bào</a:t>
            </a:r>
            <a:endParaRPr lang="en-US" sz="2000" b="1" dirty="0">
              <a:cs typeface="Arial" panose="020B0604020202020204" pitchFamily="34" charset="0"/>
            </a:endParaRPr>
          </a:p>
        </p:txBody>
      </p:sp>
      <p:sp>
        <p:nvSpPr>
          <p:cNvPr id="26"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27" name="AutoShape 5"/>
          <p:cNvSpPr>
            <a:spLocks noChangeArrowheads="1"/>
          </p:cNvSpPr>
          <p:nvPr/>
        </p:nvSpPr>
        <p:spPr bwMode="gray">
          <a:xfrm>
            <a:off x="2158884" y="85742"/>
            <a:ext cx="8772352"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28" name="Group 27"/>
          <p:cNvGrpSpPr>
            <a:grpSpLocks/>
          </p:cNvGrpSpPr>
          <p:nvPr/>
        </p:nvGrpSpPr>
        <p:grpSpPr bwMode="auto">
          <a:xfrm>
            <a:off x="2079511" y="76195"/>
            <a:ext cx="586132" cy="567370"/>
            <a:chOff x="720" y="1488"/>
            <a:chExt cx="806" cy="808"/>
          </a:xfrm>
        </p:grpSpPr>
        <p:sp>
          <p:nvSpPr>
            <p:cNvPr id="37" name="Oval 36"/>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38" name="Picture 37"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39"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II</a:t>
            </a:r>
          </a:p>
        </p:txBody>
      </p:sp>
      <p:sp>
        <p:nvSpPr>
          <p:cNvPr id="40" name="Text Box 23"/>
          <p:cNvSpPr txBox="1">
            <a:spLocks noChangeArrowheads="1"/>
          </p:cNvSpPr>
          <p:nvPr/>
        </p:nvSpPr>
        <p:spPr bwMode="gray">
          <a:xfrm>
            <a:off x="2545551" y="126238"/>
            <a:ext cx="838568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cs typeface="Arial" panose="020B0604020202020204" pitchFamily="34" charset="0"/>
              </a:rPr>
              <a:t> </a:t>
            </a:r>
            <a:r>
              <a:rPr lang="en-US" sz="2800" b="1" kern="0">
                <a:solidFill>
                  <a:srgbClr val="FF0000"/>
                </a:solidFill>
              </a:rPr>
              <a:t>QUÁ TRÌNH TRUYỀN THÔNG TIN GIỮA CÁC TẾ BÀO</a:t>
            </a:r>
            <a:endParaRPr lang="vi-VN" sz="2800" b="1">
              <a:solidFill>
                <a:srgbClr val="FF0000"/>
              </a:solidFill>
              <a:cs typeface="Arial" panose="020B0604020202020204" pitchFamily="34" charset="0"/>
            </a:endParaRPr>
          </a:p>
        </p:txBody>
      </p:sp>
      <p:sp>
        <p:nvSpPr>
          <p:cNvPr id="41" name="TextBox 40"/>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42" name="Rounded Rectangle 41"/>
          <p:cNvSpPr/>
          <p:nvPr/>
        </p:nvSpPr>
        <p:spPr>
          <a:xfrm>
            <a:off x="2545551" y="2593762"/>
            <a:ext cx="9437484" cy="2163976"/>
          </a:xfrm>
          <a:prstGeom prst="roundRect">
            <a:avLst/>
          </a:prstGeom>
          <a:solidFill>
            <a:srgbClr val="D5FC8E"/>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just" fontAlgn="base">
              <a:spcBef>
                <a:spcPct val="0"/>
              </a:spcBef>
              <a:spcAft>
                <a:spcPct val="0"/>
              </a:spcAft>
              <a:defRPr/>
            </a:pPr>
            <a:r>
              <a:rPr lang="vi-VN" sz="2800" b="1" dirty="0">
                <a:latin typeface="Calibri" panose="020F0502020204030204" pitchFamily="34" charset="0"/>
                <a:cs typeface="Calibri" panose="020F0502020204030204" pitchFamily="34" charset="0"/>
              </a:rPr>
              <a:t>Do tính đặc hiệu của thụ thể nên thụ thể chỉ gắn với một hoặc một số chất. Do đó, mỗi tế bào chỉ đáp ứng với một hoặc một số tín hiệu nhất định, nên mỗi tế bào chỉ thực hiện một chức năng </a:t>
            </a:r>
            <a:r>
              <a:rPr lang="vi-VN" sz="2800" b="1">
                <a:latin typeface="Calibri" panose="020F0502020204030204" pitchFamily="34" charset="0"/>
                <a:cs typeface="Calibri" panose="020F0502020204030204" pitchFamily="34" charset="0"/>
              </a:rPr>
              <a:t>nhất định</a:t>
            </a:r>
            <a:r>
              <a:rPr lang="en-US" sz="2800" b="1">
                <a:latin typeface="Calibri" panose="020F0502020204030204" pitchFamily="34" charset="0"/>
                <a:cs typeface="Calibri" panose="020F0502020204030204" pitchFamily="34" charset="0"/>
              </a:rPr>
              <a:t>.</a:t>
            </a:r>
            <a:endParaRPr kumimoji="0" lang="en-US" sz="2800" b="1"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25" name="Rounded Rectangle 24"/>
          <p:cNvSpPr/>
          <p:nvPr/>
        </p:nvSpPr>
        <p:spPr>
          <a:xfrm>
            <a:off x="2545551" y="1123480"/>
            <a:ext cx="9437484" cy="1110053"/>
          </a:xfrm>
          <a:prstGeom prst="roundRect">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lgn="just" fontAlgn="base">
              <a:spcBef>
                <a:spcPct val="0"/>
              </a:spcBef>
              <a:spcAft>
                <a:spcPct val="0"/>
              </a:spcAft>
              <a:defRPr/>
            </a:pPr>
            <a:r>
              <a:rPr lang="vi-VN" sz="2800" b="1" kern="0" dirty="0">
                <a:solidFill>
                  <a:schemeClr val="bg1"/>
                </a:solidFill>
                <a:latin typeface="Calibri" panose="020F0502020204030204" pitchFamily="34" charset="0"/>
                <a:cs typeface="Calibri" panose="020F0502020204030204" pitchFamily="34" charset="0"/>
              </a:rPr>
              <a:t>1</a:t>
            </a:r>
            <a:r>
              <a:rPr lang="en-US" sz="2800" b="1" kern="0" dirty="0">
                <a:solidFill>
                  <a:schemeClr val="bg1"/>
                </a:solidFill>
                <a:latin typeface="Calibri" panose="020F0502020204030204" pitchFamily="34" charset="0"/>
                <a:cs typeface="Calibri" panose="020F0502020204030204" pitchFamily="34" charset="0"/>
              </a:rPr>
              <a:t>. </a:t>
            </a:r>
            <a:r>
              <a:rPr lang="vi-VN" sz="2800" b="1" kern="0" dirty="0">
                <a:solidFill>
                  <a:schemeClr val="bg1"/>
                </a:solidFill>
                <a:latin typeface="Calibri" panose="020F0502020204030204" pitchFamily="34" charset="0"/>
                <a:cs typeface="Calibri" panose="020F0502020204030204" pitchFamily="34" charset="0"/>
              </a:rPr>
              <a:t>Tại sao mỗi loại tế bào thường chỉ thực hiện một chức năng nhất định</a:t>
            </a:r>
            <a:r>
              <a:rPr kumimoji="0" lang="vi-VN" sz="2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a:t>
            </a:r>
            <a:endParaRPr kumimoji="0" lang="en-US" sz="2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5387337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74306"/>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ACCD1983-312B-4CAE-BDD3-ECCBF1F2884B}"/>
              </a:ext>
            </a:extLst>
          </p:cNvPr>
          <p:cNvSpPr txBox="1"/>
          <p:nvPr/>
        </p:nvSpPr>
        <p:spPr>
          <a:xfrm>
            <a:off x="0" y="915721"/>
            <a:ext cx="2006220" cy="1631216"/>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2.2.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quá trình truyền thông tin giữa các tế bào</a:t>
            </a:r>
            <a:endParaRPr lang="en-US" sz="2000" b="1" dirty="0">
              <a:cs typeface="Arial" panose="020B0604020202020204" pitchFamily="34" charset="0"/>
            </a:endParaRPr>
          </a:p>
        </p:txBody>
      </p:sp>
      <p:sp>
        <p:nvSpPr>
          <p:cNvPr id="17"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20" name="AutoShape 5"/>
          <p:cNvSpPr>
            <a:spLocks noChangeArrowheads="1"/>
          </p:cNvSpPr>
          <p:nvPr/>
        </p:nvSpPr>
        <p:spPr bwMode="gray">
          <a:xfrm>
            <a:off x="2158884" y="85742"/>
            <a:ext cx="8772352"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30" name="Group 29"/>
          <p:cNvGrpSpPr>
            <a:grpSpLocks/>
          </p:cNvGrpSpPr>
          <p:nvPr/>
        </p:nvGrpSpPr>
        <p:grpSpPr bwMode="auto">
          <a:xfrm>
            <a:off x="2079511" y="76195"/>
            <a:ext cx="586132" cy="567370"/>
            <a:chOff x="720" y="1488"/>
            <a:chExt cx="806" cy="808"/>
          </a:xfrm>
        </p:grpSpPr>
        <p:sp>
          <p:nvSpPr>
            <p:cNvPr id="31" name="Oval 30"/>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32" name="Picture 31"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33"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II</a:t>
            </a:r>
          </a:p>
        </p:txBody>
      </p:sp>
      <p:sp>
        <p:nvSpPr>
          <p:cNvPr id="34" name="Text Box 23"/>
          <p:cNvSpPr txBox="1">
            <a:spLocks noChangeArrowheads="1"/>
          </p:cNvSpPr>
          <p:nvPr/>
        </p:nvSpPr>
        <p:spPr bwMode="gray">
          <a:xfrm>
            <a:off x="2545551" y="126238"/>
            <a:ext cx="838568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a:solidFill>
                  <a:srgbClr val="FF0000"/>
                </a:solidFill>
                <a:cs typeface="Arial" panose="020B0604020202020204" pitchFamily="34" charset="0"/>
              </a:rPr>
              <a:t> </a:t>
            </a:r>
            <a:r>
              <a:rPr lang="en-US" sz="2800" b="1" kern="0">
                <a:solidFill>
                  <a:srgbClr val="FF0000"/>
                </a:solidFill>
              </a:rPr>
              <a:t>QUÁ TRÌNH TRUYỀN THÔNG TIN GIỮA CÁC TẾ BÀO</a:t>
            </a:r>
            <a:endParaRPr lang="vi-VN" sz="2800" b="1">
              <a:solidFill>
                <a:srgbClr val="FF0000"/>
              </a:solidFill>
              <a:cs typeface="Arial" panose="020B0604020202020204" pitchFamily="34" charset="0"/>
            </a:endParaRPr>
          </a:p>
        </p:txBody>
      </p:sp>
      <p:sp>
        <p:nvSpPr>
          <p:cNvPr id="36" name="TextBox 35"/>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dirty="0">
                <a:solidFill>
                  <a:srgbClr val="C00000"/>
                </a:solidFill>
                <a:cs typeface="Arial" panose="020B0604020202020204" pitchFamily="34" charset="0"/>
              </a:rPr>
              <a:t>BÀI 17. </a:t>
            </a:r>
          </a:p>
          <a:p>
            <a:pPr algn="ctr"/>
            <a:r>
              <a:rPr lang="en-US" sz="1600" b="1" dirty="0">
                <a:solidFill>
                  <a:srgbClr val="C00000"/>
                </a:solidFill>
                <a:cs typeface="Arial" panose="020B0604020202020204" pitchFamily="34" charset="0"/>
              </a:rPr>
              <a:t>THÔNG TIN GIỮA CÁC TẾ BÀO</a:t>
            </a:r>
          </a:p>
        </p:txBody>
      </p:sp>
      <p:sp>
        <p:nvSpPr>
          <p:cNvPr id="18" name="Rounded Rectangle 17"/>
          <p:cNvSpPr/>
          <p:nvPr/>
        </p:nvSpPr>
        <p:spPr>
          <a:xfrm>
            <a:off x="2213971" y="3403796"/>
            <a:ext cx="9770269" cy="2607260"/>
          </a:xfrm>
          <a:prstGeom prst="roundRect">
            <a:avLst/>
          </a:prstGeom>
          <a:solidFill>
            <a:srgbClr val="D5FC8E"/>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algn="just" fontAlgn="base">
              <a:spcBef>
                <a:spcPct val="0"/>
              </a:spcBef>
              <a:spcAft>
                <a:spcPct val="0"/>
              </a:spcAft>
              <a:defRPr/>
            </a:pPr>
            <a:r>
              <a:rPr lang="en-US" sz="2800" b="1" dirty="0">
                <a:cs typeface="Arial" panose="020B0604020202020204" pitchFamily="34" charset="0"/>
              </a:rPr>
              <a:t>a</a:t>
            </a:r>
            <a:r>
              <a:rPr lang="en-US" sz="2800" b="1">
                <a:cs typeface="Arial" panose="020B0604020202020204" pitchFamily="34" charset="0"/>
              </a:rPr>
              <a:t>. Sai </a:t>
            </a:r>
            <a:r>
              <a:rPr lang="vi-VN" sz="2800" b="1">
                <a:latin typeface="Calibri" panose="020F0502020204030204" pitchFamily="34" charset="0"/>
                <a:cs typeface="Calibri" panose="020F0502020204030204" pitchFamily="34" charset="0"/>
              </a:rPr>
              <a:t>hỏng </a:t>
            </a:r>
            <a:r>
              <a:rPr lang="vi-VN" sz="2800" b="1" dirty="0">
                <a:latin typeface="Calibri" panose="020F0502020204030204" pitchFamily="34" charset="0"/>
                <a:cs typeface="Calibri" panose="020F0502020204030204" pitchFamily="34" charset="0"/>
              </a:rPr>
              <a:t>một phân tử truyền tin thì tế bào có thể sử dụng các phân tử truyền tin khác.</a:t>
            </a:r>
            <a:endParaRPr lang="en-US" sz="2800" b="1" dirty="0">
              <a:latin typeface="Calibri" panose="020F0502020204030204" pitchFamily="34" charset="0"/>
              <a:cs typeface="Calibri" panose="020F0502020204030204" pitchFamily="34" charset="0"/>
            </a:endParaRPr>
          </a:p>
          <a:p>
            <a:pPr algn="just" fontAlgn="base">
              <a:spcBef>
                <a:spcPct val="0"/>
              </a:spcBef>
              <a:spcAft>
                <a:spcPct val="0"/>
              </a:spcAft>
              <a:defRPr/>
            </a:pPr>
            <a:r>
              <a:rPr lang="en-US" sz="2800" b="1" dirty="0">
                <a:latin typeface="Calibri" panose="020F0502020204030204" pitchFamily="34" charset="0"/>
                <a:cs typeface="Calibri" panose="020F0502020204030204" pitchFamily="34" charset="0"/>
              </a:rPr>
              <a:t>b. </a:t>
            </a:r>
            <a:r>
              <a:rPr lang="vi-VN" sz="2800" b="1" dirty="0">
                <a:latin typeface="Calibri" panose="020F0502020204030204" pitchFamily="34" charset="0"/>
                <a:cs typeface="Calibri" panose="020F0502020204030204" pitchFamily="34" charset="0"/>
              </a:rPr>
              <a:t>Khi thụ thể không tiếp nhận phân tử tín hiệu thì thông tin không được truyền vào trong tế bào nên sẽ không gây ra đáp ứng tế bào</a:t>
            </a:r>
            <a:r>
              <a:rPr lang="vi-VN" sz="2800" b="1" dirty="0">
                <a:cs typeface="Arial" panose="020B0604020202020204" pitchFamily="34" charset="0"/>
              </a:rPr>
              <a:t>.</a:t>
            </a:r>
            <a:endParaRPr lang="en-US" sz="2800" b="1" dirty="0">
              <a:cs typeface="Arial" panose="020B0604020202020204" pitchFamily="34" charset="0"/>
            </a:endParaRPr>
          </a:p>
        </p:txBody>
      </p:sp>
      <p:sp>
        <p:nvSpPr>
          <p:cNvPr id="19" name="Rounded Rectangle 18"/>
          <p:cNvSpPr/>
          <p:nvPr/>
        </p:nvSpPr>
        <p:spPr>
          <a:xfrm>
            <a:off x="2213972" y="1001558"/>
            <a:ext cx="9770274" cy="2082203"/>
          </a:xfrm>
          <a:prstGeom prst="roundRect">
            <a:avLst/>
          </a:prstGeom>
          <a:solidFill>
            <a:srgbClr val="C00000"/>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lvl="0"/>
            <a:r>
              <a:rPr lang="en-US" sz="2800" b="1" kern="0" dirty="0">
                <a:solidFill>
                  <a:schemeClr val="bg1"/>
                </a:solidFill>
                <a:latin typeface="Calibri" panose="020F0502020204030204" pitchFamily="34" charset="0"/>
                <a:cs typeface="Calibri" panose="020F0502020204030204" pitchFamily="34" charset="0"/>
              </a:rPr>
              <a:t>2. </a:t>
            </a:r>
            <a:r>
              <a:rPr lang="vi-VN" sz="2800" b="1" dirty="0">
                <a:solidFill>
                  <a:schemeClr val="bg1"/>
                </a:solidFill>
                <a:latin typeface="Calibri" panose="020F0502020204030204" pitchFamily="34" charset="0"/>
                <a:cs typeface="Calibri" panose="020F0502020204030204" pitchFamily="34" charset="0"/>
              </a:rPr>
              <a:t>Trường hợp nào sau đây chắc chắn không xảy ra sự đáp ứng tế bào? Giải thích.</a:t>
            </a:r>
            <a:endParaRPr lang="en-US" sz="2800" b="1" dirty="0">
              <a:solidFill>
                <a:schemeClr val="bg1"/>
              </a:solidFill>
              <a:latin typeface="Calibri" panose="020F0502020204030204" pitchFamily="34" charset="0"/>
              <a:cs typeface="Calibri" panose="020F0502020204030204" pitchFamily="34" charset="0"/>
            </a:endParaRPr>
          </a:p>
          <a:p>
            <a:pPr lvl="0"/>
            <a:r>
              <a:rPr lang="en-US" sz="2800" b="1" dirty="0">
                <a:solidFill>
                  <a:schemeClr val="bg1"/>
                </a:solidFill>
                <a:latin typeface="Calibri" panose="020F0502020204030204" pitchFamily="34" charset="0"/>
                <a:cs typeface="Calibri" panose="020F0502020204030204" pitchFamily="34" charset="0"/>
              </a:rPr>
              <a:t>a. </a:t>
            </a:r>
            <a:r>
              <a:rPr lang="vi-VN" sz="2800" b="1" dirty="0">
                <a:solidFill>
                  <a:schemeClr val="bg1"/>
                </a:solidFill>
                <a:latin typeface="Calibri" panose="020F0502020204030204" pitchFamily="34" charset="0"/>
                <a:cs typeface="Calibri" panose="020F0502020204030204" pitchFamily="34" charset="0"/>
              </a:rPr>
              <a:t>Sự sai hỏng một phân tử truyền tin.</a:t>
            </a:r>
            <a:endParaRPr lang="en-US" sz="2800" b="1" dirty="0">
              <a:solidFill>
                <a:schemeClr val="bg1"/>
              </a:solidFill>
              <a:latin typeface="Calibri" panose="020F0502020204030204" pitchFamily="34" charset="0"/>
              <a:cs typeface="Calibri" panose="020F0502020204030204" pitchFamily="34" charset="0"/>
            </a:endParaRPr>
          </a:p>
          <a:p>
            <a:r>
              <a:rPr lang="en-US" sz="2800" b="1" dirty="0">
                <a:solidFill>
                  <a:schemeClr val="bg1"/>
                </a:solidFill>
                <a:latin typeface="Calibri" panose="020F0502020204030204" pitchFamily="34" charset="0"/>
                <a:cs typeface="Calibri" panose="020F0502020204030204" pitchFamily="34" charset="0"/>
              </a:rPr>
              <a:t>b. </a:t>
            </a:r>
            <a:r>
              <a:rPr lang="vi-VN" sz="2800" b="1" dirty="0">
                <a:solidFill>
                  <a:schemeClr val="bg1"/>
                </a:solidFill>
                <a:latin typeface="Calibri" panose="020F0502020204030204" pitchFamily="34" charset="0"/>
                <a:cs typeface="Calibri" panose="020F0502020204030204" pitchFamily="34" charset="0"/>
              </a:rPr>
              <a:t>Thụ thể không tiếp nhận phân tử </a:t>
            </a:r>
            <a:r>
              <a:rPr lang="vi-VN" sz="2800" b="1">
                <a:solidFill>
                  <a:schemeClr val="bg1"/>
                </a:solidFill>
                <a:latin typeface="Calibri" panose="020F0502020204030204" pitchFamily="34" charset="0"/>
                <a:cs typeface="Calibri" panose="020F0502020204030204" pitchFamily="34" charset="0"/>
              </a:rPr>
              <a:t>tín hiệu</a:t>
            </a:r>
            <a:r>
              <a:rPr lang="en-US" sz="2800" b="1">
                <a:solidFill>
                  <a:schemeClr val="bg1"/>
                </a:solidFill>
                <a:latin typeface="Calibri" panose="020F0502020204030204" pitchFamily="34" charset="0"/>
                <a:cs typeface="Calibri" panose="020F0502020204030204" pitchFamily="34" charset="0"/>
              </a:rPr>
              <a:t>.</a:t>
            </a:r>
            <a:endParaRPr kumimoji="0" lang="en-US" sz="2800" b="1" i="0" u="none" strike="noStrike" kern="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9007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graphicFrame>
        <p:nvGraphicFramePr>
          <p:cNvPr id="11" name="Diagram 10"/>
          <p:cNvGraphicFramePr/>
          <p:nvPr>
            <p:extLst>
              <p:ext uri="{D42A27DB-BD31-4B8C-83A1-F6EECF244321}">
                <p14:modId xmlns:p14="http://schemas.microsoft.com/office/powerpoint/2010/main" val="456830874"/>
              </p:ext>
            </p:extLst>
          </p:nvPr>
        </p:nvGraphicFramePr>
        <p:xfrm>
          <a:off x="2210398" y="2425614"/>
          <a:ext cx="7180737" cy="2838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190178" y="1134888"/>
            <a:ext cx="11817927" cy="923330"/>
          </a:xfrm>
          <a:prstGeom prst="rect">
            <a:avLst/>
          </a:prstGeom>
          <a:noFill/>
          <a:effectLst>
            <a:glow rad="101600">
              <a:schemeClr val="accent6">
                <a:satMod val="175000"/>
                <a:alpha val="40000"/>
              </a:schemeClr>
            </a:glow>
          </a:effectLst>
        </p:spPr>
        <p:txBody>
          <a:bodyPr wrap="square" rtlCol="0">
            <a:spAutoFit/>
          </a:bodyPr>
          <a:lstStyle/>
          <a:p>
            <a:pPr algn="ctr"/>
            <a:r>
              <a:rPr lang="en-US" sz="5400" b="1" dirty="0">
                <a:solidFill>
                  <a:srgbClr val="FF0000"/>
                </a:solidFill>
                <a:effectLst>
                  <a:outerShdw blurRad="50800" dist="38100" dir="8100000" algn="tr" rotWithShape="0">
                    <a:prstClr val="black">
                      <a:alpha val="40000"/>
                    </a:prstClr>
                  </a:outerShdw>
                </a:effectLst>
                <a:cs typeface="Arial" panose="020B0604020202020204" pitchFamily="34" charset="0"/>
              </a:rPr>
              <a:t>BÀI 17. THÔNG TIN GIỮA CÁC TẾ BÀO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graphicEl>
                                              <a:dgm id="{F6DB3E4A-350D-4EEA-922E-2E43117A4507}"/>
                                            </p:graphicEl>
                                          </p:spTgt>
                                        </p:tgtEl>
                                        <p:attrNameLst>
                                          <p:attrName>style.visibility</p:attrName>
                                        </p:attrNameLst>
                                      </p:cBhvr>
                                      <p:to>
                                        <p:strVal val="visible"/>
                                      </p:to>
                                    </p:set>
                                    <p:animEffect transition="in" filter="randombar(horizontal)">
                                      <p:cBhvr>
                                        <p:cTn id="7" dur="500"/>
                                        <p:tgtEl>
                                          <p:spTgt spid="11">
                                            <p:graphicEl>
                                              <a:dgm id="{F6DB3E4A-350D-4EEA-922E-2E43117A4507}"/>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graphicEl>
                                              <a:dgm id="{20084FE0-7A3D-4CC7-8D2F-065D9F52095F}"/>
                                            </p:graphicEl>
                                          </p:spTgt>
                                        </p:tgtEl>
                                        <p:attrNameLst>
                                          <p:attrName>style.visibility</p:attrName>
                                        </p:attrNameLst>
                                      </p:cBhvr>
                                      <p:to>
                                        <p:strVal val="visible"/>
                                      </p:to>
                                    </p:set>
                                    <p:animEffect transition="in" filter="randombar(horizontal)">
                                      <p:cBhvr>
                                        <p:cTn id="12" dur="500"/>
                                        <p:tgtEl>
                                          <p:spTgt spid="11">
                                            <p:graphicEl>
                                              <a:dgm id="{20084FE0-7A3D-4CC7-8D2F-065D9F52095F}"/>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1">
                                            <p:graphicEl>
                                              <a:dgm id="{517D0F86-22F0-482A-8A70-C3181A27A031}"/>
                                            </p:graphicEl>
                                          </p:spTgt>
                                        </p:tgtEl>
                                        <p:attrNameLst>
                                          <p:attrName>style.visibility</p:attrName>
                                        </p:attrNameLst>
                                      </p:cBhvr>
                                      <p:to>
                                        <p:strVal val="visible"/>
                                      </p:to>
                                    </p:set>
                                    <p:animEffect transition="in" filter="randombar(horizontal)">
                                      <p:cBhvr>
                                        <p:cTn id="17" dur="500"/>
                                        <p:tgtEl>
                                          <p:spTgt spid="11">
                                            <p:graphicEl>
                                              <a:dgm id="{517D0F86-22F0-482A-8A70-C3181A27A031}"/>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11">
                                            <p:graphicEl>
                                              <a:dgm id="{79D14426-053B-4F99-8504-56FC0E298C36}"/>
                                            </p:graphicEl>
                                          </p:spTgt>
                                        </p:tgtEl>
                                        <p:attrNameLst>
                                          <p:attrName>style.visibility</p:attrName>
                                        </p:attrNameLst>
                                      </p:cBhvr>
                                      <p:to>
                                        <p:strVal val="visible"/>
                                      </p:to>
                                    </p:set>
                                    <p:animEffect transition="in" filter="randombar(horizontal)">
                                      <p:cBhvr>
                                        <p:cTn id="22" dur="500"/>
                                        <p:tgtEl>
                                          <p:spTgt spid="11">
                                            <p:graphicEl>
                                              <a:dgm id="{79D14426-053B-4F99-8504-56FC0E298C3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8284" cy="6858000"/>
          </a:xfrm>
          <a:prstGeom prst="rect">
            <a:avLst/>
          </a:prstGeom>
        </p:spPr>
      </p:pic>
      <p:sp>
        <p:nvSpPr>
          <p:cNvPr id="6" name="TextBox 5">
            <a:extLst>
              <a:ext uri="{FF2B5EF4-FFF2-40B4-BE49-F238E27FC236}">
                <a16:creationId xmlns:a16="http://schemas.microsoft.com/office/drawing/2014/main" id="{15B89145-E104-447C-B960-CF66536B807A}"/>
              </a:ext>
            </a:extLst>
          </p:cNvPr>
          <p:cNvSpPr txBox="1"/>
          <p:nvPr/>
        </p:nvSpPr>
        <p:spPr>
          <a:xfrm>
            <a:off x="2125494" y="1092386"/>
            <a:ext cx="8196142" cy="923330"/>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5400" b="1" dirty="0">
                <a:solidFill>
                  <a:schemeClr val="bg1"/>
                </a:solidFill>
                <a:cs typeface="Arial" panose="020B0604020202020204" pitchFamily="34" charset="0"/>
              </a:rPr>
              <a:t>HOẠT ĐỘNG 2. KHÁM PHÁ</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74306"/>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cs typeface="Arial" panose="020B0604020202020204" pitchFamily="34" charset="0"/>
              </a:rPr>
              <a:t>BÀI 17. </a:t>
            </a:r>
            <a:endParaRPr lang="en-US" sz="1600" b="1" dirty="0">
              <a:solidFill>
                <a:srgbClr val="C00000"/>
              </a:solidFill>
              <a:cs typeface="Arial" panose="020B0604020202020204" pitchFamily="34" charset="0"/>
            </a:endParaRPr>
          </a:p>
          <a:p>
            <a:pPr algn="ctr"/>
            <a:r>
              <a:rPr lang="en-US" sz="1600" b="1">
                <a:solidFill>
                  <a:srgbClr val="C00000"/>
                </a:solidFill>
                <a:cs typeface="Arial" panose="020B0604020202020204" pitchFamily="34" charset="0"/>
              </a:rPr>
              <a:t>THÔNG TIN GIỮA CÁC TẾ BÀO</a:t>
            </a:r>
            <a:endParaRPr lang="en-US" sz="1600" b="1" dirty="0">
              <a:solidFill>
                <a:srgbClr val="C00000"/>
              </a:solidFill>
              <a:cs typeface="Arial" panose="020B0604020202020204" pitchFamily="34" charset="0"/>
            </a:endParaRPr>
          </a:p>
        </p:txBody>
      </p:sp>
      <p:sp>
        <p:nvSpPr>
          <p:cNvPr id="15" name="TextBox 14">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cs typeface="Arial" panose="020B0604020202020204" pitchFamily="34" charset="0"/>
              </a:rPr>
              <a:t>Hoạt</a:t>
            </a:r>
            <a:r>
              <a:rPr lang="en-US" sz="2000" b="1" dirty="0">
                <a:solidFill>
                  <a:srgbClr val="FF0000"/>
                </a:solidFill>
                <a:cs typeface="Arial" panose="020B0604020202020204" pitchFamily="34" charset="0"/>
              </a:rPr>
              <a:t> </a:t>
            </a:r>
            <a:r>
              <a:rPr lang="en-US" sz="2000" b="1" err="1">
                <a:solidFill>
                  <a:srgbClr val="FF0000"/>
                </a:solidFill>
                <a:cs typeface="Arial" panose="020B0604020202020204" pitchFamily="34" charset="0"/>
              </a:rPr>
              <a:t>động</a:t>
            </a:r>
            <a:r>
              <a:rPr lang="en-US" sz="2000" b="1">
                <a:solidFill>
                  <a:srgbClr val="FF0000"/>
                </a:solidFill>
                <a:cs typeface="Arial" panose="020B0604020202020204" pitchFamily="34" charset="0"/>
              </a:rPr>
              <a:t> 2.1. </a:t>
            </a:r>
            <a:endParaRPr lang="en-US" sz="2000" b="1" dirty="0">
              <a:solidFill>
                <a:srgbClr val="FF0000"/>
              </a:solidFill>
              <a:cs typeface="Arial" panose="020B0604020202020204" pitchFamily="34" charset="0"/>
            </a:endParaRPr>
          </a:p>
          <a:p>
            <a:pPr algn="ctr"/>
            <a:r>
              <a:rPr lang="en-US" sz="2000" b="1">
                <a:cs typeface="Arial" panose="020B0604020202020204" pitchFamily="34" charset="0"/>
              </a:rPr>
              <a:t>Tìm hiểu về thông tin giữa các tế bào</a:t>
            </a:r>
            <a:endParaRPr lang="en-US" sz="2000" b="1" dirty="0">
              <a:cs typeface="Arial" panose="020B0604020202020204" pitchFamily="34" charset="0"/>
            </a:endParaRPr>
          </a:p>
        </p:txBody>
      </p:sp>
      <p:sp>
        <p:nvSpPr>
          <p:cNvPr id="18"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19" name="AutoShape 5"/>
          <p:cNvSpPr>
            <a:spLocks noChangeArrowheads="1"/>
          </p:cNvSpPr>
          <p:nvPr/>
        </p:nvSpPr>
        <p:spPr bwMode="gray">
          <a:xfrm>
            <a:off x="2158885" y="85742"/>
            <a:ext cx="6541770"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21" name="Group 20"/>
          <p:cNvGrpSpPr>
            <a:grpSpLocks/>
          </p:cNvGrpSpPr>
          <p:nvPr/>
        </p:nvGrpSpPr>
        <p:grpSpPr bwMode="auto">
          <a:xfrm>
            <a:off x="2079511" y="76195"/>
            <a:ext cx="586132" cy="567370"/>
            <a:chOff x="720" y="1488"/>
            <a:chExt cx="806" cy="808"/>
          </a:xfrm>
        </p:grpSpPr>
        <p:sp>
          <p:nvSpPr>
            <p:cNvPr id="22" name="Oval 21"/>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23" name="Picture 22"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25"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cs typeface="Arial" panose="020B0604020202020204" pitchFamily="34" charset="0"/>
              </a:rPr>
              <a:t>1</a:t>
            </a:r>
          </a:p>
        </p:txBody>
      </p:sp>
      <p:sp>
        <p:nvSpPr>
          <p:cNvPr id="26" name="Text Box 23"/>
          <p:cNvSpPr txBox="1">
            <a:spLocks noChangeArrowheads="1"/>
          </p:cNvSpPr>
          <p:nvPr/>
        </p:nvSpPr>
        <p:spPr bwMode="gray">
          <a:xfrm>
            <a:off x="2662007" y="122057"/>
            <a:ext cx="649735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Khái</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niệm</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về</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thông</a:t>
            </a:r>
            <a:r>
              <a:rPr lang="en-US" sz="2800" b="1" dirty="0">
                <a:solidFill>
                  <a:srgbClr val="FF0000"/>
                </a:solidFill>
                <a:cs typeface="Arial" panose="020B0604020202020204" pitchFamily="34" charset="0"/>
              </a:rPr>
              <a:t> tin </a:t>
            </a:r>
            <a:r>
              <a:rPr lang="en-US" sz="2800" b="1" dirty="0" err="1">
                <a:solidFill>
                  <a:srgbClr val="FF0000"/>
                </a:solidFill>
                <a:cs typeface="Arial" panose="020B0604020202020204" pitchFamily="34" charset="0"/>
              </a:rPr>
              <a:t>giữa</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các</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tế</a:t>
            </a:r>
            <a:r>
              <a:rPr lang="en-US" sz="2800" b="1" dirty="0">
                <a:solidFill>
                  <a:srgbClr val="FF0000"/>
                </a:solidFill>
                <a:cs typeface="Arial" panose="020B0604020202020204" pitchFamily="34" charset="0"/>
              </a:rPr>
              <a:t> </a:t>
            </a:r>
            <a:r>
              <a:rPr lang="en-US" sz="2800" b="1" dirty="0" err="1">
                <a:solidFill>
                  <a:srgbClr val="FF0000"/>
                </a:solidFill>
                <a:cs typeface="Arial" panose="020B0604020202020204" pitchFamily="34" charset="0"/>
              </a:rPr>
              <a:t>bào</a:t>
            </a:r>
            <a:endParaRPr lang="vi-VN" sz="2800" b="1" dirty="0">
              <a:solidFill>
                <a:srgbClr val="FF0000"/>
              </a:solidFill>
              <a:cs typeface="Arial" panose="020B0604020202020204" pitchFamily="34" charset="0"/>
            </a:endParaRPr>
          </a:p>
        </p:txBody>
      </p:sp>
      <p:graphicFrame>
        <p:nvGraphicFramePr>
          <p:cNvPr id="28" name="Table 27"/>
          <p:cNvGraphicFramePr>
            <a:graphicFrameLocks noGrp="1"/>
          </p:cNvGraphicFramePr>
          <p:nvPr>
            <p:extLst>
              <p:ext uri="{D42A27DB-BD31-4B8C-83A1-F6EECF244321}">
                <p14:modId xmlns:p14="http://schemas.microsoft.com/office/powerpoint/2010/main" val="2803250640"/>
              </p:ext>
            </p:extLst>
          </p:nvPr>
        </p:nvGraphicFramePr>
        <p:xfrm>
          <a:off x="2092036" y="1437255"/>
          <a:ext cx="9531928" cy="5174130"/>
        </p:xfrm>
        <a:graphic>
          <a:graphicData uri="http://schemas.openxmlformats.org/drawingml/2006/table">
            <a:tbl>
              <a:tblPr firstRow="1" bandRow="1"/>
              <a:tblGrid>
                <a:gridCol w="5756564">
                  <a:extLst>
                    <a:ext uri="{9D8B030D-6E8A-4147-A177-3AD203B41FA5}">
                      <a16:colId xmlns:a16="http://schemas.microsoft.com/office/drawing/2014/main" val="20000"/>
                    </a:ext>
                  </a:extLst>
                </a:gridCol>
                <a:gridCol w="3775364">
                  <a:extLst>
                    <a:ext uri="{9D8B030D-6E8A-4147-A177-3AD203B41FA5}">
                      <a16:colId xmlns:a16="http://schemas.microsoft.com/office/drawing/2014/main" val="20001"/>
                    </a:ext>
                  </a:extLst>
                </a:gridCol>
              </a:tblGrid>
              <a:tr h="762608">
                <a:tc gridSpan="2">
                  <a:txBody>
                    <a:bodyPr/>
                    <a:lstStyle>
                      <a:lvl1pPr marL="0" algn="l" defTabSz="914400" rtl="0" eaLnBrk="1" latinLnBrk="0" hangingPunct="1">
                        <a:defRPr sz="1800" b="1" kern="1200">
                          <a:solidFill>
                            <a:schemeClr val="lt1"/>
                          </a:solidFill>
                          <a:latin typeface="Arial"/>
                          <a:ea typeface=""/>
                          <a:cs typeface=""/>
                        </a:defRPr>
                      </a:lvl1pPr>
                      <a:lvl2pPr marL="457200" algn="l" defTabSz="914400" rtl="0" eaLnBrk="1" latinLnBrk="0" hangingPunct="1">
                        <a:defRPr sz="1800" b="1" kern="1200">
                          <a:solidFill>
                            <a:schemeClr val="lt1"/>
                          </a:solidFill>
                          <a:latin typeface="Arial"/>
                          <a:ea typeface=""/>
                          <a:cs typeface=""/>
                        </a:defRPr>
                      </a:lvl2pPr>
                      <a:lvl3pPr marL="914400" algn="l" defTabSz="914400" rtl="0" eaLnBrk="1" latinLnBrk="0" hangingPunct="1">
                        <a:defRPr sz="1800" b="1" kern="1200">
                          <a:solidFill>
                            <a:schemeClr val="lt1"/>
                          </a:solidFill>
                          <a:latin typeface="Arial"/>
                          <a:ea typeface=""/>
                          <a:cs typeface=""/>
                        </a:defRPr>
                      </a:lvl3pPr>
                      <a:lvl4pPr marL="1371600" algn="l" defTabSz="914400" rtl="0" eaLnBrk="1" latinLnBrk="0" hangingPunct="1">
                        <a:defRPr sz="1800" b="1" kern="1200">
                          <a:solidFill>
                            <a:schemeClr val="lt1"/>
                          </a:solidFill>
                          <a:latin typeface="Arial"/>
                          <a:ea typeface=""/>
                          <a:cs typeface=""/>
                        </a:defRPr>
                      </a:lvl4pPr>
                      <a:lvl5pPr marL="1828800" algn="l" defTabSz="914400" rtl="0" eaLnBrk="1" latinLnBrk="0" hangingPunct="1">
                        <a:defRPr sz="1800" b="1" kern="1200">
                          <a:solidFill>
                            <a:schemeClr val="lt1"/>
                          </a:solidFill>
                          <a:latin typeface="Arial"/>
                          <a:ea typeface=""/>
                          <a:cs typeface=""/>
                        </a:defRPr>
                      </a:lvl5pPr>
                      <a:lvl6pPr marL="2286000" algn="l" defTabSz="914400" rtl="0" eaLnBrk="1" latinLnBrk="0" hangingPunct="1">
                        <a:defRPr sz="1800" b="1" kern="1200">
                          <a:solidFill>
                            <a:schemeClr val="lt1"/>
                          </a:solidFill>
                          <a:latin typeface="Arial"/>
                          <a:ea typeface=""/>
                          <a:cs typeface=""/>
                        </a:defRPr>
                      </a:lvl6pPr>
                      <a:lvl7pPr marL="2743200" algn="l" defTabSz="914400" rtl="0" eaLnBrk="1" latinLnBrk="0" hangingPunct="1">
                        <a:defRPr sz="1800" b="1" kern="1200">
                          <a:solidFill>
                            <a:schemeClr val="lt1"/>
                          </a:solidFill>
                          <a:latin typeface="Arial"/>
                          <a:ea typeface=""/>
                          <a:cs typeface=""/>
                        </a:defRPr>
                      </a:lvl7pPr>
                      <a:lvl8pPr marL="3200400" algn="l" defTabSz="914400" rtl="0" eaLnBrk="1" latinLnBrk="0" hangingPunct="1">
                        <a:defRPr sz="1800" b="1" kern="1200">
                          <a:solidFill>
                            <a:schemeClr val="lt1"/>
                          </a:solidFill>
                          <a:latin typeface="Arial"/>
                          <a:ea typeface=""/>
                          <a:cs typeface=""/>
                        </a:defRPr>
                      </a:lvl8pPr>
                      <a:lvl9pPr marL="3657600" algn="l" defTabSz="914400" rtl="0" eaLnBrk="1" latinLnBrk="0" hangingPunct="1">
                        <a:defRPr sz="1800" b="1" kern="1200">
                          <a:solidFill>
                            <a:schemeClr val="lt1"/>
                          </a:solidFill>
                          <a:latin typeface="Arial"/>
                          <a:ea typeface=""/>
                          <a:cs typeface=""/>
                        </a:defRPr>
                      </a:lvl9pPr>
                    </a:lstStyle>
                    <a:p>
                      <a:pPr algn="ctr"/>
                      <a:r>
                        <a:rPr lang="en-US" sz="2800" dirty="0">
                          <a:solidFill>
                            <a:srgbClr val="C00000"/>
                          </a:solidFill>
                          <a:latin typeface="+mn-lt"/>
                        </a:rPr>
                        <a:t>PHIẾU HỌC TẬP 1</a:t>
                      </a:r>
                    </a:p>
                  </a:txBody>
                  <a:tcPr anchor="ct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en-US"/>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1582968">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pPr algn="just"/>
                      <a:endParaRPr lang="en-US" sz="2400">
                        <a:solidFill>
                          <a:srgbClr val="0000FF"/>
                        </a:solidFill>
                        <a:latin typeface="+mn-lt"/>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endParaRPr lang="en-US" dirty="0"/>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1373869">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endParaRPr lang="en-US" sz="2400">
                        <a:solidFill>
                          <a:srgbClr val="0000FF"/>
                        </a:solidFill>
                        <a:latin typeface="+mn-lt"/>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endParaRPr lang="en-US"/>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1454685">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endParaRPr lang="en-US" sz="2400">
                        <a:solidFill>
                          <a:srgbClr val="0000FF"/>
                        </a:solidFill>
                        <a:latin typeface="+mn-lt"/>
                      </a:endParaRPr>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sz="1800" kern="1200">
                          <a:solidFill>
                            <a:schemeClr val="dk1"/>
                          </a:solidFill>
                          <a:latin typeface="Arial"/>
                          <a:ea typeface=""/>
                          <a:cs typeface=""/>
                        </a:defRPr>
                      </a:lvl1pPr>
                      <a:lvl2pPr marL="457200" algn="l" defTabSz="914400" rtl="0" eaLnBrk="1" latinLnBrk="0" hangingPunct="1">
                        <a:defRPr sz="1800" kern="1200">
                          <a:solidFill>
                            <a:schemeClr val="dk1"/>
                          </a:solidFill>
                          <a:latin typeface="Arial"/>
                          <a:ea typeface=""/>
                          <a:cs typeface=""/>
                        </a:defRPr>
                      </a:lvl2pPr>
                      <a:lvl3pPr marL="914400" algn="l" defTabSz="914400" rtl="0" eaLnBrk="1" latinLnBrk="0" hangingPunct="1">
                        <a:defRPr sz="1800" kern="1200">
                          <a:solidFill>
                            <a:schemeClr val="dk1"/>
                          </a:solidFill>
                          <a:latin typeface="Arial"/>
                          <a:ea typeface=""/>
                          <a:cs typeface=""/>
                        </a:defRPr>
                      </a:lvl3pPr>
                      <a:lvl4pPr marL="1371600" algn="l" defTabSz="914400" rtl="0" eaLnBrk="1" latinLnBrk="0" hangingPunct="1">
                        <a:defRPr sz="1800" kern="1200">
                          <a:solidFill>
                            <a:schemeClr val="dk1"/>
                          </a:solidFill>
                          <a:latin typeface="Arial"/>
                          <a:ea typeface=""/>
                          <a:cs typeface=""/>
                        </a:defRPr>
                      </a:lvl4pPr>
                      <a:lvl5pPr marL="1828800" algn="l" defTabSz="914400" rtl="0" eaLnBrk="1" latinLnBrk="0" hangingPunct="1">
                        <a:defRPr sz="1800" kern="1200">
                          <a:solidFill>
                            <a:schemeClr val="dk1"/>
                          </a:solidFill>
                          <a:latin typeface="Arial"/>
                          <a:ea typeface=""/>
                          <a:cs typeface=""/>
                        </a:defRPr>
                      </a:lvl5pPr>
                      <a:lvl6pPr marL="2286000" algn="l" defTabSz="914400" rtl="0" eaLnBrk="1" latinLnBrk="0" hangingPunct="1">
                        <a:defRPr sz="1800" kern="1200">
                          <a:solidFill>
                            <a:schemeClr val="dk1"/>
                          </a:solidFill>
                          <a:latin typeface="Arial"/>
                          <a:ea typeface=""/>
                          <a:cs typeface=""/>
                        </a:defRPr>
                      </a:lvl6pPr>
                      <a:lvl7pPr marL="2743200" algn="l" defTabSz="914400" rtl="0" eaLnBrk="1" latinLnBrk="0" hangingPunct="1">
                        <a:defRPr sz="1800" kern="1200">
                          <a:solidFill>
                            <a:schemeClr val="dk1"/>
                          </a:solidFill>
                          <a:latin typeface="Arial"/>
                          <a:ea typeface=""/>
                          <a:cs typeface=""/>
                        </a:defRPr>
                      </a:lvl7pPr>
                      <a:lvl8pPr marL="3200400" algn="l" defTabSz="914400" rtl="0" eaLnBrk="1" latinLnBrk="0" hangingPunct="1">
                        <a:defRPr sz="1800" kern="1200">
                          <a:solidFill>
                            <a:schemeClr val="dk1"/>
                          </a:solidFill>
                          <a:latin typeface="Arial"/>
                          <a:ea typeface=""/>
                          <a:cs typeface=""/>
                        </a:defRPr>
                      </a:lvl8pPr>
                      <a:lvl9pPr marL="3657600" algn="l" defTabSz="914400" rtl="0" eaLnBrk="1" latinLnBrk="0" hangingPunct="1">
                        <a:defRPr sz="1800" kern="1200">
                          <a:solidFill>
                            <a:schemeClr val="dk1"/>
                          </a:solidFill>
                          <a:latin typeface="Arial"/>
                          <a:ea typeface=""/>
                          <a:cs typeface=""/>
                        </a:defRPr>
                      </a:lvl9pPr>
                    </a:lstStyle>
                    <a:p>
                      <a:endParaRPr lang="en-US" dirty="0"/>
                    </a:p>
                  </a:txBody>
                  <a:tcPr>
                    <a:lnL w="28575" cap="flat" cmpd="sng" algn="ctr">
                      <a:solidFill>
                        <a:srgbClr val="0000FF"/>
                      </a:solidFill>
                      <a:prstDash val="solid"/>
                      <a:round/>
                      <a:headEnd type="none" w="med" len="med"/>
                      <a:tailEnd type="none" w="med" len="med"/>
                    </a:lnL>
                    <a:lnR w="28575" cap="flat" cmpd="sng" algn="ctr">
                      <a:solidFill>
                        <a:srgbClr val="0000FF"/>
                      </a:solidFill>
                      <a:prstDash val="solid"/>
                      <a:round/>
                      <a:headEnd type="none" w="med" len="med"/>
                      <a:tailEnd type="none" w="med" len="med"/>
                    </a:lnR>
                    <a:lnT w="28575" cap="flat" cmpd="sng" algn="ctr">
                      <a:solidFill>
                        <a:srgbClr val="0000FF"/>
                      </a:solidFill>
                      <a:prstDash val="solid"/>
                      <a:round/>
                      <a:headEnd type="none" w="med" len="med"/>
                      <a:tailEnd type="none" w="med" len="med"/>
                    </a:lnT>
                    <a:lnB w="28575" cap="flat" cmpd="sng" algn="ctr">
                      <a:solidFill>
                        <a:srgbClr val="0000FF"/>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bl>
          </a:graphicData>
        </a:graphic>
      </p:graphicFrame>
      <p:sp>
        <p:nvSpPr>
          <p:cNvPr id="35" name="Rounded Rectangle 34"/>
          <p:cNvSpPr/>
          <p:nvPr/>
        </p:nvSpPr>
        <p:spPr>
          <a:xfrm>
            <a:off x="2158885" y="2247745"/>
            <a:ext cx="5598275" cy="1478716"/>
          </a:xfrm>
          <a:prstGeom prst="roundRect">
            <a:avLst/>
          </a:prstGeom>
          <a:solidFill>
            <a:srgbClr val="AAFEFF"/>
          </a:solidFill>
          <a:ln w="25400" cap="flat" cmpd="sng" algn="ctr">
            <a:no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sz="28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Quan sát Hình 17.1, hãy cho biết thông tin được truyền từ tế bào này đến tế bào khác bằng </a:t>
            </a:r>
            <a:r>
              <a:rPr kumimoji="0" lang="vi-VN" sz="2800" b="1" i="0" u="none" strike="noStrike" kern="0" cap="none" spc="0" normalizeH="0" baseline="0" noProof="0">
                <a:ln>
                  <a:noFill/>
                </a:ln>
                <a:effectLst/>
                <a:uLnTx/>
                <a:uFillTx/>
                <a:latin typeface="Calibri" panose="020F0502020204030204" pitchFamily="34" charset="0"/>
                <a:cs typeface="Calibri" panose="020F0502020204030204" pitchFamily="34" charset="0"/>
              </a:rPr>
              <a:t>cách nào</a:t>
            </a:r>
            <a:r>
              <a:rPr kumimoji="0" lang="en-US" sz="2800" b="1" i="0" u="none" strike="noStrike" kern="0" cap="none" spc="0" normalizeH="0" baseline="0" noProof="0">
                <a:ln>
                  <a:noFill/>
                </a:ln>
                <a:effectLst/>
                <a:uLnTx/>
                <a:uFillTx/>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36" name="Rounded Rectangle 35"/>
          <p:cNvSpPr/>
          <p:nvPr/>
        </p:nvSpPr>
        <p:spPr>
          <a:xfrm>
            <a:off x="2242810" y="3885702"/>
            <a:ext cx="5514349" cy="1143000"/>
          </a:xfrm>
          <a:prstGeom prst="roundRect">
            <a:avLst/>
          </a:prstGeom>
          <a:solidFill>
            <a:srgbClr val="D5FC79"/>
          </a:solidFill>
          <a:ln w="25400" cap="flat" cmpd="sng" algn="ctr">
            <a:no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vi-VN" sz="28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Tế bào đáp ứng như thế nào với các tín hiệu khác nhau?</a:t>
            </a:r>
          </a:p>
        </p:txBody>
      </p:sp>
      <p:sp>
        <p:nvSpPr>
          <p:cNvPr id="37" name="Rounded Rectangle 36"/>
          <p:cNvSpPr/>
          <p:nvPr/>
        </p:nvSpPr>
        <p:spPr>
          <a:xfrm>
            <a:off x="2242810" y="5310088"/>
            <a:ext cx="5514349" cy="1177636"/>
          </a:xfrm>
          <a:prstGeom prst="roundRect">
            <a:avLst/>
          </a:prstGeom>
          <a:solidFill>
            <a:srgbClr val="FFFD78"/>
          </a:solidFill>
          <a:ln w="25400" cap="flat" cmpd="sng" algn="ctr">
            <a:noFill/>
            <a:prstDash val="solid"/>
          </a:ln>
          <a:effectLst/>
        </p:spPr>
        <p:txBody>
          <a:bodyPr rtlCol="0" anchor="ctr"/>
          <a:lstStyle/>
          <a:p>
            <a:pPr marL="0" marR="0" lvl="0" indent="0" algn="just"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a:noFill/>
                </a:ln>
                <a:effectLst/>
                <a:uLnTx/>
                <a:uFillTx/>
                <a:latin typeface="Calibri" panose="020F0502020204030204" pitchFamily="34" charset="0"/>
                <a:cs typeface="Calibri" panose="020F0502020204030204" pitchFamily="34" charset="0"/>
              </a:rPr>
              <a:t>Hãy</a:t>
            </a:r>
            <a:r>
              <a:rPr kumimoji="0" lang="en-US" sz="2800" b="1" i="0" u="none" strike="noStrike" kern="0" cap="none" spc="0" normalizeH="0" noProof="0">
                <a:ln>
                  <a:noFill/>
                </a:ln>
                <a:effectLst/>
                <a:uLnTx/>
                <a:uFillTx/>
                <a:latin typeface="Calibri" panose="020F0502020204030204" pitchFamily="34" charset="0"/>
                <a:cs typeface="Calibri" panose="020F0502020204030204" pitchFamily="34" charset="0"/>
              </a:rPr>
              <a:t> cho một v</a:t>
            </a:r>
            <a:r>
              <a:rPr kumimoji="0" lang="vi-VN" sz="2800" b="1" i="0" u="none" strike="noStrike" kern="0" cap="none" spc="0" normalizeH="0" baseline="0" noProof="0">
                <a:ln>
                  <a:noFill/>
                </a:ln>
                <a:effectLst/>
                <a:uLnTx/>
                <a:uFillTx/>
                <a:latin typeface="Calibri" panose="020F0502020204030204" pitchFamily="34" charset="0"/>
                <a:cs typeface="Calibri" panose="020F0502020204030204" pitchFamily="34" charset="0"/>
              </a:rPr>
              <a:t>í </a:t>
            </a:r>
            <a:r>
              <a:rPr kumimoji="0" lang="vi-VN" sz="2800" b="1" i="0" u="none" strike="noStrike" kern="0" cap="none" spc="0" normalizeH="0" baseline="0" noProof="0" dirty="0">
                <a:ln>
                  <a:noFill/>
                </a:ln>
                <a:effectLst/>
                <a:uLnTx/>
                <a:uFillTx/>
                <a:latin typeface="Calibri" panose="020F0502020204030204" pitchFamily="34" charset="0"/>
                <a:cs typeface="Calibri" panose="020F0502020204030204" pitchFamily="34" charset="0"/>
              </a:rPr>
              <a:t>dụ về sự đáp ứng của </a:t>
            </a:r>
            <a:r>
              <a:rPr kumimoji="0" lang="vi-VN" sz="2800" b="1" i="0" u="none" strike="noStrike" kern="0" cap="none" spc="0" normalizeH="0" baseline="0" noProof="0">
                <a:ln>
                  <a:noFill/>
                </a:ln>
                <a:effectLst/>
                <a:uLnTx/>
                <a:uFillTx/>
                <a:latin typeface="Calibri" panose="020F0502020204030204" pitchFamily="34" charset="0"/>
                <a:cs typeface="Calibri" panose="020F0502020204030204" pitchFamily="34" charset="0"/>
              </a:rPr>
              <a:t>tế bào</a:t>
            </a:r>
            <a:r>
              <a:rPr kumimoji="0" lang="en-US" sz="2800" b="1" i="0" u="none" strike="noStrike" kern="0" cap="none" spc="0" normalizeH="0" baseline="0" noProof="0">
                <a:ln>
                  <a:noFill/>
                </a:ln>
                <a:effectLst/>
                <a:uLnTx/>
                <a:uFillTx/>
                <a:latin typeface="Calibri" panose="020F0502020204030204" pitchFamily="34" charset="0"/>
                <a:cs typeface="Calibri" panose="020F0502020204030204" pitchFamily="34" charset="0"/>
              </a:rPr>
              <a:t>.</a:t>
            </a:r>
            <a:endParaRPr kumimoji="0" lang="vi-VN" sz="2800" b="1" i="0" u="none" strike="noStrike" kern="0" cap="none" spc="0" normalizeH="0" baseline="0" noProof="0" dirty="0">
              <a:ln>
                <a:noFill/>
              </a:ln>
              <a:effectLst/>
              <a:uLnTx/>
              <a:uFillTx/>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B1875DBA-B249-DB89-3D12-A8BD302BA45E}"/>
              </a:ext>
            </a:extLst>
          </p:cNvPr>
          <p:cNvSpPr txBox="1"/>
          <p:nvPr/>
        </p:nvSpPr>
        <p:spPr>
          <a:xfrm>
            <a:off x="2079511" y="775490"/>
            <a:ext cx="10112489" cy="537840"/>
          </a:xfrm>
          <a:prstGeom prst="rect">
            <a:avLst/>
          </a:prstGeom>
          <a:solidFill>
            <a:srgbClr val="C0000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a:spAutoFit/>
          </a:bodyPr>
          <a:lstStyle/>
          <a:p>
            <a:pPr algn="just">
              <a:lnSpc>
                <a:spcPct val="120000"/>
              </a:lnSpc>
              <a:buClr>
                <a:srgbClr val="000000"/>
              </a:buClr>
              <a:buSzPts val="1350"/>
            </a:pPr>
            <a:r>
              <a:rPr lang="en-US"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Quan </a:t>
            </a:r>
            <a:r>
              <a:rPr lang="en-US" sz="2600" b="1" err="1">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sát</a:t>
            </a:r>
            <a:r>
              <a:rPr lang="en-US" sz="2600" b="1">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en-US"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H</a:t>
            </a:r>
            <a:r>
              <a:rPr lang="en-US" sz="2600" b="1">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ình </a:t>
            </a:r>
            <a:r>
              <a:rPr lang="en-US"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17.1 </a:t>
            </a:r>
            <a:r>
              <a:rPr lang="en-US" sz="2600" b="1" dirty="0" err="1">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và</a:t>
            </a:r>
            <a:r>
              <a:rPr lang="en-US"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en-US" sz="2600" b="1" dirty="0" err="1">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thông</a:t>
            </a:r>
            <a:r>
              <a:rPr lang="en-US"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tin SGK, </a:t>
            </a:r>
            <a:r>
              <a:rPr lang="en-US" sz="2600" b="1" dirty="0" err="1">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hãy</a:t>
            </a:r>
            <a:r>
              <a:rPr lang="en-US"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en-US" sz="2600" b="1" dirty="0" err="1">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hoàn</a:t>
            </a:r>
            <a:r>
              <a:rPr lang="en-US"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en-US" sz="2600" b="1" dirty="0" err="1">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thành</a:t>
            </a:r>
            <a:r>
              <a:rPr lang="en-US"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en-US" sz="2600" b="1" dirty="0" err="1">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phiếu</a:t>
            </a:r>
            <a:r>
              <a:rPr lang="en-US"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en-US" sz="2600" b="1" dirty="0" err="1">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học</a:t>
            </a:r>
            <a:r>
              <a:rPr lang="en-US"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en-US" sz="2600" b="1" err="1">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tập</a:t>
            </a:r>
            <a:r>
              <a:rPr lang="en-US" sz="2600" b="1">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1.</a:t>
            </a:r>
            <a:endParaRPr lang="en-US" sz="2600" b="1" dirty="0">
              <a:solidFill>
                <a:schemeClr val="bg1"/>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endParaRPr>
          </a:p>
        </p:txBody>
      </p:sp>
    </p:spTree>
    <p:extLst>
      <p:ext uri="{BB962C8B-B14F-4D97-AF65-F5344CB8AC3E}">
        <p14:creationId xmlns:p14="http://schemas.microsoft.com/office/powerpoint/2010/main" val="23860839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1000" fill="hold"/>
                                        <p:tgtEl>
                                          <p:spTgt spid="28"/>
                                        </p:tgtEl>
                                        <p:attrNameLst>
                                          <p:attrName>ppt_w</p:attrName>
                                        </p:attrNameLst>
                                      </p:cBhvr>
                                      <p:tavLst>
                                        <p:tav tm="0">
                                          <p:val>
                                            <p:fltVal val="0"/>
                                          </p:val>
                                        </p:tav>
                                        <p:tav tm="100000">
                                          <p:val>
                                            <p:strVal val="#ppt_w"/>
                                          </p:val>
                                        </p:tav>
                                      </p:tavLst>
                                    </p:anim>
                                    <p:anim calcmode="lin" valueType="num">
                                      <p:cBhvr>
                                        <p:cTn id="13" dur="1000" fill="hold"/>
                                        <p:tgtEl>
                                          <p:spTgt spid="28"/>
                                        </p:tgtEl>
                                        <p:attrNameLst>
                                          <p:attrName>ppt_h</p:attrName>
                                        </p:attrNameLst>
                                      </p:cBhvr>
                                      <p:tavLst>
                                        <p:tav tm="0">
                                          <p:val>
                                            <p:fltVal val="0"/>
                                          </p:val>
                                        </p:tav>
                                        <p:tav tm="100000">
                                          <p:val>
                                            <p:strVal val="#ppt_h"/>
                                          </p:val>
                                        </p:tav>
                                      </p:tavLst>
                                    </p:anim>
                                    <p:anim calcmode="lin" valueType="num">
                                      <p:cBhvr>
                                        <p:cTn id="14" dur="1000" fill="hold"/>
                                        <p:tgtEl>
                                          <p:spTgt spid="28"/>
                                        </p:tgtEl>
                                        <p:attrNameLst>
                                          <p:attrName>style.rotation</p:attrName>
                                        </p:attrNameLst>
                                      </p:cBhvr>
                                      <p:tavLst>
                                        <p:tav tm="0">
                                          <p:val>
                                            <p:fltVal val="90"/>
                                          </p:val>
                                        </p:tav>
                                        <p:tav tm="100000">
                                          <p:val>
                                            <p:fltVal val="0"/>
                                          </p:val>
                                        </p:tav>
                                      </p:tavLst>
                                    </p:anim>
                                    <p:animEffect transition="in" filter="fade">
                                      <p:cBhvr>
                                        <p:cTn id="15" dur="10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75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749"/>
                                          </p:stCondLst>
                                        </p:cTn>
                                        <p:tgtEl>
                                          <p:spTgt spid="3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randombar(horizontal)">
                                      <p:cBhvr>
                                        <p:cTn id="29"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74306"/>
            <a:ext cx="12198284" cy="5483694"/>
          </a:xfrm>
          <a:prstGeom prst="rect">
            <a:avLst/>
          </a:prstGeom>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0" y="-7285"/>
            <a:ext cx="2006220" cy="830997"/>
          </a:xfrm>
          <a:prstGeom prst="rect">
            <a:avLst/>
          </a:prstGeom>
          <a:solidFill>
            <a:schemeClr val="accent6">
              <a:lumMod val="20000"/>
              <a:lumOff val="80000"/>
            </a:schemeClr>
          </a:solidFill>
        </p:spPr>
        <p:txBody>
          <a:bodyPr wrap="square" rtlCol="0">
            <a:spAutoFit/>
          </a:bodyPr>
          <a:lstStyle/>
          <a:p>
            <a:pPr algn="ctr"/>
            <a:r>
              <a:rPr lang="en-US" sz="1600" b="1">
                <a:solidFill>
                  <a:srgbClr val="C00000"/>
                </a:solidFill>
                <a:latin typeface="Calibri" panose="020F0502020204030204" pitchFamily="34" charset="0"/>
                <a:cs typeface="Calibri" panose="020F0502020204030204" pitchFamily="34" charset="0"/>
              </a:rPr>
              <a:t>BÀI 17. </a:t>
            </a:r>
            <a:endParaRPr lang="en-US" sz="1600" b="1" dirty="0">
              <a:solidFill>
                <a:srgbClr val="C00000"/>
              </a:solidFill>
              <a:latin typeface="Calibri" panose="020F0502020204030204" pitchFamily="34" charset="0"/>
              <a:cs typeface="Calibri" panose="020F0502020204030204" pitchFamily="34" charset="0"/>
            </a:endParaRPr>
          </a:p>
          <a:p>
            <a:pPr algn="ctr"/>
            <a:r>
              <a:rPr lang="en-US" sz="1600" b="1">
                <a:solidFill>
                  <a:srgbClr val="C00000"/>
                </a:solidFill>
                <a:latin typeface="Calibri" panose="020F0502020204030204" pitchFamily="34" charset="0"/>
                <a:cs typeface="Calibri" panose="020F0502020204030204" pitchFamily="34" charset="0"/>
              </a:rPr>
              <a:t>THÔNG TIN GIỮA CÁC TẾ BÀO</a:t>
            </a:r>
            <a:endParaRPr lang="en-US" sz="1600" b="1" dirty="0">
              <a:solidFill>
                <a:srgbClr val="C0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latin typeface="Calibri" panose="020F0502020204030204" pitchFamily="34" charset="0"/>
                <a:cs typeface="Calibri" panose="020F0502020204030204" pitchFamily="34" charset="0"/>
              </a:rPr>
              <a:t>Hoạt</a:t>
            </a:r>
            <a:r>
              <a:rPr lang="en-US" sz="2000" b="1" dirty="0">
                <a:solidFill>
                  <a:srgbClr val="FF0000"/>
                </a:solidFill>
                <a:latin typeface="Calibri" panose="020F0502020204030204" pitchFamily="34" charset="0"/>
                <a:cs typeface="Calibri" panose="020F0502020204030204" pitchFamily="34" charset="0"/>
              </a:rPr>
              <a:t> </a:t>
            </a:r>
            <a:r>
              <a:rPr lang="en-US" sz="2000" b="1" err="1">
                <a:solidFill>
                  <a:srgbClr val="FF0000"/>
                </a:solidFill>
                <a:latin typeface="Calibri" panose="020F0502020204030204" pitchFamily="34" charset="0"/>
                <a:cs typeface="Calibri" panose="020F0502020204030204" pitchFamily="34" charset="0"/>
              </a:rPr>
              <a:t>động</a:t>
            </a:r>
            <a:r>
              <a:rPr lang="en-US" sz="2000" b="1">
                <a:solidFill>
                  <a:srgbClr val="FF0000"/>
                </a:solidFill>
                <a:latin typeface="Calibri" panose="020F0502020204030204" pitchFamily="34" charset="0"/>
                <a:cs typeface="Calibri" panose="020F0502020204030204" pitchFamily="34" charset="0"/>
              </a:rPr>
              <a:t> 2.1. </a:t>
            </a:r>
            <a:endParaRPr lang="en-US" sz="2000" b="1" dirty="0">
              <a:solidFill>
                <a:srgbClr val="FF0000"/>
              </a:solidFill>
              <a:latin typeface="Calibri" panose="020F0502020204030204" pitchFamily="34" charset="0"/>
              <a:cs typeface="Calibri" panose="020F0502020204030204" pitchFamily="34" charset="0"/>
            </a:endParaRPr>
          </a:p>
          <a:p>
            <a:pPr algn="ctr"/>
            <a:r>
              <a:rPr lang="en-US" sz="2000" b="1">
                <a:latin typeface="Calibri" panose="020F0502020204030204" pitchFamily="34" charset="0"/>
                <a:cs typeface="Calibri" panose="020F0502020204030204" pitchFamily="34" charset="0"/>
              </a:rPr>
              <a:t>Tìm hiểu về thông tin giữa các tế bào</a:t>
            </a:r>
            <a:endParaRPr lang="en-US" sz="2000" b="1" dirty="0">
              <a:latin typeface="Calibri" panose="020F0502020204030204" pitchFamily="34" charset="0"/>
              <a:cs typeface="Calibri" panose="020F0502020204030204" pitchFamily="34" charset="0"/>
            </a:endParaRPr>
          </a:p>
        </p:txBody>
      </p:sp>
      <p:sp>
        <p:nvSpPr>
          <p:cNvPr id="19"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latin typeface="Calibri" panose="020F0502020204030204" pitchFamily="34" charset="0"/>
                <a:cs typeface="Calibri" panose="020F0502020204030204" pitchFamily="34" charset="0"/>
              </a:rPr>
              <a:t>1</a:t>
            </a:r>
          </a:p>
        </p:txBody>
      </p:sp>
      <p:sp>
        <p:nvSpPr>
          <p:cNvPr id="21" name="AutoShape 5"/>
          <p:cNvSpPr>
            <a:spLocks noChangeArrowheads="1"/>
          </p:cNvSpPr>
          <p:nvPr/>
        </p:nvSpPr>
        <p:spPr bwMode="gray">
          <a:xfrm>
            <a:off x="2158885" y="85742"/>
            <a:ext cx="6541770"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latin typeface="Calibri" panose="020F0502020204030204" pitchFamily="34" charset="0"/>
              <a:cs typeface="Calibri" panose="020F0502020204030204" pitchFamily="34" charset="0"/>
            </a:endParaRPr>
          </a:p>
        </p:txBody>
      </p:sp>
      <p:grpSp>
        <p:nvGrpSpPr>
          <p:cNvPr id="22" name="Group 21"/>
          <p:cNvGrpSpPr>
            <a:grpSpLocks/>
          </p:cNvGrpSpPr>
          <p:nvPr/>
        </p:nvGrpSpPr>
        <p:grpSpPr bwMode="auto">
          <a:xfrm>
            <a:off x="2079511" y="76195"/>
            <a:ext cx="586132" cy="567370"/>
            <a:chOff x="720" y="1488"/>
            <a:chExt cx="806" cy="808"/>
          </a:xfrm>
        </p:grpSpPr>
        <p:sp>
          <p:nvSpPr>
            <p:cNvPr id="23" name="Oval 22"/>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latin typeface="Calibri" panose="020F0502020204030204" pitchFamily="34" charset="0"/>
                <a:cs typeface="Calibri" panose="020F0502020204030204" pitchFamily="34" charset="0"/>
              </a:endParaRPr>
            </a:p>
          </p:txBody>
        </p:sp>
        <p:pic>
          <p:nvPicPr>
            <p:cNvPr id="25" name="Picture 24" descr="drop"/>
            <p:cNvPicPr>
              <a:picLocks noChangeAspect="1" noChangeArrowheads="1"/>
            </p:cNvPicPr>
            <p:nvPr/>
          </p:nvPicPr>
          <p:blipFill>
            <a:blip r:embed="rId3" cstate="print"/>
            <a:srcRect/>
            <a:stretch>
              <a:fillRect/>
            </a:stretch>
          </p:blipFill>
          <p:spPr bwMode="gray">
            <a:xfrm>
              <a:off x="721" y="1488"/>
              <a:ext cx="800" cy="800"/>
            </a:xfrm>
            <a:prstGeom prst="rect">
              <a:avLst/>
            </a:prstGeom>
            <a:noFill/>
          </p:spPr>
        </p:pic>
      </p:grpSp>
      <p:sp>
        <p:nvSpPr>
          <p:cNvPr id="26"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dirty="0">
                <a:solidFill>
                  <a:schemeClr val="bg1"/>
                </a:solidFill>
                <a:latin typeface="Calibri" panose="020F0502020204030204" pitchFamily="34" charset="0"/>
                <a:cs typeface="Calibri" panose="020F0502020204030204" pitchFamily="34" charset="0"/>
              </a:rPr>
              <a:t>1</a:t>
            </a:r>
          </a:p>
        </p:txBody>
      </p:sp>
      <p:sp>
        <p:nvSpPr>
          <p:cNvPr id="27" name="Text Box 23"/>
          <p:cNvSpPr txBox="1">
            <a:spLocks noChangeArrowheads="1"/>
          </p:cNvSpPr>
          <p:nvPr/>
        </p:nvSpPr>
        <p:spPr bwMode="gray">
          <a:xfrm>
            <a:off x="2662007" y="122057"/>
            <a:ext cx="649735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Khái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niệm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thông</a:t>
            </a:r>
            <a:r>
              <a:rPr lang="en-US" sz="2800" b="1" dirty="0">
                <a:solidFill>
                  <a:srgbClr val="FF0000"/>
                </a:solidFill>
                <a:latin typeface="Calibri" panose="020F0502020204030204" pitchFamily="34" charset="0"/>
                <a:cs typeface="Calibri" panose="020F0502020204030204" pitchFamily="34" charset="0"/>
              </a:rPr>
              <a:t> tin </a:t>
            </a:r>
            <a:r>
              <a:rPr lang="en-US" sz="2800" b="1" dirty="0" err="1">
                <a:solidFill>
                  <a:srgbClr val="FF0000"/>
                </a:solidFill>
                <a:latin typeface="Calibri" panose="020F0502020204030204" pitchFamily="34" charset="0"/>
                <a:cs typeface="Calibri" panose="020F0502020204030204" pitchFamily="34" charset="0"/>
              </a:rPr>
              <a:t>giữa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các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tế</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bào</a:t>
            </a:r>
            <a:endParaRPr lang="vi-VN" sz="2800" b="1" dirty="0">
              <a:solidFill>
                <a:srgbClr val="FF0000"/>
              </a:solidFill>
              <a:latin typeface="Calibri" panose="020F0502020204030204" pitchFamily="34" charset="0"/>
              <a:cs typeface="Calibri" panose="020F0502020204030204" pitchFamily="34" charset="0"/>
            </a:endParaRPr>
          </a:p>
        </p:txBody>
      </p:sp>
      <p:pic>
        <p:nvPicPr>
          <p:cNvPr id="28" name="Picture 27"/>
          <p:cNvPicPr>
            <a:picLocks noChangeAspect="1"/>
          </p:cNvPicPr>
          <p:nvPr/>
        </p:nvPicPr>
        <p:blipFill>
          <a:blip r:embed="rId4"/>
          <a:stretch>
            <a:fillRect/>
          </a:stretch>
        </p:blipFill>
        <p:spPr>
          <a:xfrm>
            <a:off x="2565933" y="1948378"/>
            <a:ext cx="8338806" cy="3975212"/>
          </a:xfrm>
          <a:prstGeom prst="rect">
            <a:avLst/>
          </a:prstGeom>
          <a:ln w="28575">
            <a:solidFill>
              <a:srgbClr val="C00000"/>
            </a:solid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6517" b="3522"/>
          <a:stretch>
            <a:fillRect/>
          </a:stretch>
        </p:blipFill>
        <p:spPr>
          <a:xfrm>
            <a:off x="-6284" y="1374306"/>
            <a:ext cx="12198284" cy="5483694"/>
          </a:xfrm>
          <a:prstGeom prst="rect">
            <a:avLst/>
          </a:prstGeom>
        </p:spPr>
      </p:pic>
      <p:pic>
        <p:nvPicPr>
          <p:cNvPr id="34" name="Content Placeholder 3"/>
          <p:cNvPicPr>
            <a:picLocks noChangeAspect="1"/>
          </p:cNvPicPr>
          <p:nvPr/>
        </p:nvPicPr>
        <p:blipFill rotWithShape="1">
          <a:blip r:embed="rId3">
            <a:extLst>
              <a:ext uri="{28A0092B-C50C-407E-A947-70E740481C1C}">
                <a14:useLocalDpi xmlns:a14="http://schemas.microsoft.com/office/drawing/2010/main" val="0"/>
              </a:ext>
            </a:extLst>
          </a:blip>
          <a:srcRect t="43624" r="81031" b="14271"/>
          <a:stretch/>
        </p:blipFill>
        <p:spPr bwMode="gray">
          <a:xfrm>
            <a:off x="2084245" y="3746655"/>
            <a:ext cx="1615103" cy="1675518"/>
          </a:xfrm>
          <a:prstGeom prst="rect">
            <a:avLst/>
          </a:prstGeom>
          <a:noFill/>
          <a:ln w="9525">
            <a:noFill/>
            <a:miter lim="800000"/>
            <a:headEnd/>
            <a:tailEnd/>
          </a:ln>
          <a:effectLst/>
        </p:spPr>
      </p:pic>
      <p:cxnSp>
        <p:nvCxnSpPr>
          <p:cNvPr id="24" name="Straight Connector 23"/>
          <p:cNvCxnSpPr/>
          <p:nvPr/>
        </p:nvCxnSpPr>
        <p:spPr>
          <a:xfrm>
            <a:off x="2006220" y="0"/>
            <a:ext cx="0" cy="6762466"/>
          </a:xfrm>
          <a:prstGeom prst="line">
            <a:avLst/>
          </a:prstGeom>
          <a:ln w="19050">
            <a:solidFill>
              <a:srgbClr val="3BBDED"/>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CD1983-312B-4CAE-BDD3-ECCBF1F2884B}"/>
              </a:ext>
            </a:extLst>
          </p:cNvPr>
          <p:cNvSpPr txBox="1"/>
          <p:nvPr/>
        </p:nvSpPr>
        <p:spPr>
          <a:xfrm>
            <a:off x="0" y="915721"/>
            <a:ext cx="2006220" cy="1323439"/>
          </a:xfrm>
          <a:prstGeom prst="rect">
            <a:avLst/>
          </a:prstGeom>
          <a:solidFill>
            <a:schemeClr val="accent1">
              <a:lumMod val="20000"/>
              <a:lumOff val="80000"/>
            </a:schemeClr>
          </a:solidFill>
        </p:spPr>
        <p:txBody>
          <a:bodyPr wrap="square" rtlCol="0">
            <a:spAutoFit/>
          </a:bodyPr>
          <a:lstStyle/>
          <a:p>
            <a:pPr algn="ctr"/>
            <a:r>
              <a:rPr lang="en-US" sz="2000" b="1" dirty="0" err="1">
                <a:solidFill>
                  <a:srgbClr val="FF0000"/>
                </a:solidFill>
                <a:latin typeface="Calibri" panose="020F0502020204030204" pitchFamily="34" charset="0"/>
                <a:cs typeface="Calibri" panose="020F0502020204030204" pitchFamily="34" charset="0"/>
              </a:rPr>
              <a:t>Hoạt</a:t>
            </a:r>
            <a:r>
              <a:rPr lang="en-US" sz="2000" b="1" dirty="0">
                <a:solidFill>
                  <a:srgbClr val="FF0000"/>
                </a:solidFill>
                <a:latin typeface="Calibri" panose="020F0502020204030204" pitchFamily="34" charset="0"/>
                <a:cs typeface="Calibri" panose="020F0502020204030204" pitchFamily="34" charset="0"/>
              </a:rPr>
              <a:t> </a:t>
            </a:r>
            <a:r>
              <a:rPr lang="en-US" sz="2000" b="1" err="1">
                <a:solidFill>
                  <a:srgbClr val="FF0000"/>
                </a:solidFill>
                <a:latin typeface="Calibri" panose="020F0502020204030204" pitchFamily="34" charset="0"/>
                <a:cs typeface="Calibri" panose="020F0502020204030204" pitchFamily="34" charset="0"/>
              </a:rPr>
              <a:t>động</a:t>
            </a:r>
            <a:r>
              <a:rPr lang="en-US" sz="2000" b="1">
                <a:solidFill>
                  <a:srgbClr val="FF0000"/>
                </a:solidFill>
                <a:latin typeface="Calibri" panose="020F0502020204030204" pitchFamily="34" charset="0"/>
                <a:cs typeface="Calibri" panose="020F0502020204030204" pitchFamily="34" charset="0"/>
              </a:rPr>
              <a:t> 2.1. </a:t>
            </a:r>
            <a:endParaRPr lang="en-US" sz="2000" b="1" dirty="0">
              <a:solidFill>
                <a:srgbClr val="FF0000"/>
              </a:solidFill>
              <a:latin typeface="Calibri" panose="020F0502020204030204" pitchFamily="34" charset="0"/>
              <a:cs typeface="Calibri" panose="020F0502020204030204" pitchFamily="34" charset="0"/>
            </a:endParaRPr>
          </a:p>
          <a:p>
            <a:pPr algn="ctr"/>
            <a:r>
              <a:rPr lang="en-US" sz="2000" b="1">
                <a:latin typeface="Calibri" panose="020F0502020204030204" pitchFamily="34" charset="0"/>
                <a:cs typeface="Calibri" panose="020F0502020204030204" pitchFamily="34" charset="0"/>
              </a:rPr>
              <a:t>Tìm hiểu về thông tin giữa các tế bào</a:t>
            </a:r>
            <a:endParaRPr lang="en-US" sz="2000" b="1" dirty="0">
              <a:latin typeface="Calibri" panose="020F0502020204030204" pitchFamily="34" charset="0"/>
              <a:cs typeface="Calibri" panose="020F0502020204030204" pitchFamily="34" charset="0"/>
            </a:endParaRPr>
          </a:p>
        </p:txBody>
      </p:sp>
      <p:sp>
        <p:nvSpPr>
          <p:cNvPr id="25" name="TextBox 24"/>
          <p:cNvSpPr txBox="1"/>
          <p:nvPr/>
        </p:nvSpPr>
        <p:spPr>
          <a:xfrm>
            <a:off x="0" y="-7285"/>
            <a:ext cx="2006220" cy="738664"/>
          </a:xfrm>
          <a:prstGeom prst="rect">
            <a:avLst/>
          </a:prstGeom>
          <a:solidFill>
            <a:schemeClr val="accent6">
              <a:lumMod val="20000"/>
              <a:lumOff val="80000"/>
            </a:schemeClr>
          </a:solidFill>
        </p:spPr>
        <p:txBody>
          <a:bodyPr wrap="square" rtlCol="0">
            <a:spAutoFit/>
          </a:bodyPr>
          <a:lstStyle/>
          <a:p>
            <a:pPr algn="ctr"/>
            <a:r>
              <a:rPr lang="en-US" sz="1400" b="1" dirty="0">
                <a:solidFill>
                  <a:srgbClr val="C00000"/>
                </a:solidFill>
                <a:latin typeface="Calibri" panose="020F0502020204030204" pitchFamily="34" charset="0"/>
                <a:cs typeface="Calibri" panose="020F0502020204030204" pitchFamily="34" charset="0"/>
              </a:rPr>
              <a:t>BÀI 17. </a:t>
            </a:r>
          </a:p>
          <a:p>
            <a:pPr algn="ctr"/>
            <a:r>
              <a:rPr lang="en-US" sz="1400" b="1" dirty="0">
                <a:solidFill>
                  <a:srgbClr val="C00000"/>
                </a:solidFill>
                <a:latin typeface="Calibri" panose="020F0502020204030204" pitchFamily="34" charset="0"/>
                <a:cs typeface="Calibri" panose="020F0502020204030204" pitchFamily="34" charset="0"/>
              </a:rPr>
              <a:t>THÔNG TIN GIỮA CÁC TẾ BÀO</a:t>
            </a:r>
          </a:p>
        </p:txBody>
      </p:sp>
      <p:sp>
        <p:nvSpPr>
          <p:cNvPr id="26" name="Text Box 10"/>
          <p:cNvSpPr txBox="1">
            <a:spLocks noChangeArrowheads="1"/>
          </p:cNvSpPr>
          <p:nvPr/>
        </p:nvSpPr>
        <p:spPr bwMode="gray">
          <a:xfrm>
            <a:off x="2131978" y="69725"/>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i="1">
                <a:solidFill>
                  <a:srgbClr val="FF0000"/>
                </a:solidFill>
                <a:cs typeface="Arial" charset="0"/>
              </a:rPr>
              <a:t>1</a:t>
            </a:r>
          </a:p>
        </p:txBody>
      </p:sp>
      <p:sp>
        <p:nvSpPr>
          <p:cNvPr id="27" name="AutoShape 5"/>
          <p:cNvSpPr>
            <a:spLocks noChangeArrowheads="1"/>
          </p:cNvSpPr>
          <p:nvPr/>
        </p:nvSpPr>
        <p:spPr bwMode="gray">
          <a:xfrm>
            <a:off x="2158885" y="85742"/>
            <a:ext cx="6541770" cy="543971"/>
          </a:xfrm>
          <a:prstGeom prst="roundRect">
            <a:avLst>
              <a:gd name="adj" fmla="val 50000"/>
            </a:avLst>
          </a:prstGeom>
          <a:noFill/>
          <a:ln w="28575">
            <a:solidFill>
              <a:srgbClr val="FF0000"/>
            </a:solidFill>
            <a:round/>
            <a:headEnd/>
            <a:tailEnd/>
          </a:ln>
          <a:effectLst/>
        </p:spPr>
        <p:txBody>
          <a:bodyPr wrap="none" anchor="ctr"/>
          <a:lstStyle/>
          <a:p>
            <a:endParaRPr lang="en-US">
              <a:solidFill>
                <a:srgbClr val="FF0000"/>
              </a:solidFill>
            </a:endParaRPr>
          </a:p>
        </p:txBody>
      </p:sp>
      <p:grpSp>
        <p:nvGrpSpPr>
          <p:cNvPr id="28" name="Group 27"/>
          <p:cNvGrpSpPr>
            <a:grpSpLocks/>
          </p:cNvGrpSpPr>
          <p:nvPr/>
        </p:nvGrpSpPr>
        <p:grpSpPr bwMode="auto">
          <a:xfrm>
            <a:off x="2079511" y="76195"/>
            <a:ext cx="586132" cy="567370"/>
            <a:chOff x="720" y="1488"/>
            <a:chExt cx="806" cy="808"/>
          </a:xfrm>
        </p:grpSpPr>
        <p:sp>
          <p:nvSpPr>
            <p:cNvPr id="29" name="Oval 28"/>
            <p:cNvSpPr>
              <a:spLocks noChangeArrowheads="1"/>
            </p:cNvSpPr>
            <p:nvPr/>
          </p:nvSpPr>
          <p:spPr bwMode="gray">
            <a:xfrm>
              <a:off x="720" y="1490"/>
              <a:ext cx="806" cy="806"/>
            </a:xfrm>
            <a:prstGeom prst="ellipse">
              <a:avLst/>
            </a:prstGeom>
            <a:solidFill>
              <a:schemeClr val="accent2"/>
            </a:solidFill>
            <a:ln w="9525">
              <a:noFill/>
              <a:round/>
              <a:headEnd/>
              <a:tailEnd/>
            </a:ln>
            <a:effectLst/>
          </p:spPr>
          <p:txBody>
            <a:bodyPr wrap="none" anchor="ctr"/>
            <a:lstStyle/>
            <a:p>
              <a:endParaRPr lang="en-US">
                <a:solidFill>
                  <a:srgbClr val="FF0000"/>
                </a:solidFill>
              </a:endParaRPr>
            </a:p>
          </p:txBody>
        </p:sp>
        <p:pic>
          <p:nvPicPr>
            <p:cNvPr id="30" name="Picture 29" descr="drop"/>
            <p:cNvPicPr>
              <a:picLocks noChangeAspect="1" noChangeArrowheads="1"/>
            </p:cNvPicPr>
            <p:nvPr/>
          </p:nvPicPr>
          <p:blipFill>
            <a:blip r:embed="rId4" cstate="print"/>
            <a:srcRect/>
            <a:stretch>
              <a:fillRect/>
            </a:stretch>
          </p:blipFill>
          <p:spPr bwMode="gray">
            <a:xfrm>
              <a:off x="721" y="1488"/>
              <a:ext cx="800" cy="800"/>
            </a:xfrm>
            <a:prstGeom prst="rect">
              <a:avLst/>
            </a:prstGeom>
            <a:noFill/>
          </p:spPr>
        </p:pic>
      </p:grpSp>
      <p:sp>
        <p:nvSpPr>
          <p:cNvPr id="31" name="Text Box 10"/>
          <p:cNvSpPr txBox="1">
            <a:spLocks noChangeArrowheads="1"/>
          </p:cNvSpPr>
          <p:nvPr/>
        </p:nvSpPr>
        <p:spPr bwMode="gray">
          <a:xfrm>
            <a:off x="2138502" y="83579"/>
            <a:ext cx="433955" cy="584775"/>
          </a:xfrm>
          <a:prstGeom prst="rect">
            <a:avLst/>
          </a:prstGeom>
          <a:noFill/>
          <a:ln w="9525">
            <a:noFill/>
            <a:miter lim="800000"/>
            <a:headEnd/>
            <a:tailEnd/>
          </a:ln>
          <a:effectLst/>
        </p:spPr>
        <p:txBody>
          <a:bodyPr wrap="square">
            <a:spAutoFit/>
          </a:bodyPr>
          <a:lstStyle/>
          <a:p>
            <a:pPr algn="ctr">
              <a:spcBef>
                <a:spcPct val="50000"/>
              </a:spcBef>
            </a:pPr>
            <a:r>
              <a:rPr lang="en-US" sz="3200" b="1">
                <a:solidFill>
                  <a:srgbClr val="FFFFFF"/>
                </a:solidFill>
                <a:latin typeface="Arial" panose="020B0604020202020204" pitchFamily="34" charset="0"/>
                <a:cs typeface="Arial" panose="020B0604020202020204" pitchFamily="34" charset="0"/>
              </a:rPr>
              <a:t>1</a:t>
            </a:r>
          </a:p>
        </p:txBody>
      </p:sp>
      <p:sp>
        <p:nvSpPr>
          <p:cNvPr id="32" name="Text Box 23"/>
          <p:cNvSpPr txBox="1">
            <a:spLocks noChangeArrowheads="1"/>
          </p:cNvSpPr>
          <p:nvPr/>
        </p:nvSpPr>
        <p:spPr bwMode="gray">
          <a:xfrm>
            <a:off x="2662007" y="122057"/>
            <a:ext cx="6497355" cy="523220"/>
          </a:xfrm>
          <a:prstGeom prst="rect">
            <a:avLst/>
          </a:prstGeom>
          <a:noFill/>
          <a:ln w="9525">
            <a:noFill/>
            <a:miter lim="800000"/>
            <a:headEnd/>
            <a:tailEnd/>
          </a:ln>
          <a:effectLst/>
        </p:spPr>
        <p:txBody>
          <a:bodyPr wrap="square">
            <a:spAutoFit/>
          </a:bodyPr>
          <a:lstStyle/>
          <a:p>
            <a:pPr marL="457200" indent="-457200" algn="just">
              <a:spcBef>
                <a:spcPts val="0"/>
              </a:spcBef>
              <a:buClr>
                <a:schemeClr val="tx1"/>
              </a:buClr>
            </a:pPr>
            <a:r>
              <a:rPr lang="en-US" sz="24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Khái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niệm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về</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thông</a:t>
            </a:r>
            <a:r>
              <a:rPr lang="en-US" sz="2800" b="1" dirty="0">
                <a:solidFill>
                  <a:srgbClr val="FF0000"/>
                </a:solidFill>
                <a:latin typeface="Calibri" panose="020F0502020204030204" pitchFamily="34" charset="0"/>
                <a:cs typeface="Calibri" panose="020F0502020204030204" pitchFamily="34" charset="0"/>
              </a:rPr>
              <a:t> tin </a:t>
            </a:r>
            <a:r>
              <a:rPr lang="en-US" sz="2800" b="1" dirty="0" err="1">
                <a:solidFill>
                  <a:srgbClr val="FF0000"/>
                </a:solidFill>
                <a:latin typeface="Calibri" panose="020F0502020204030204" pitchFamily="34" charset="0"/>
                <a:cs typeface="Calibri" panose="020F0502020204030204" pitchFamily="34" charset="0"/>
              </a:rPr>
              <a:t>giữa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các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tế</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bào</a:t>
            </a:r>
            <a:endParaRPr lang="vi-VN" sz="2800" b="1" dirty="0">
              <a:solidFill>
                <a:srgbClr val="FF0000"/>
              </a:solidFill>
              <a:latin typeface="Calibri" panose="020F0502020204030204" pitchFamily="34" charset="0"/>
              <a:cs typeface="Calibri" panose="020F0502020204030204" pitchFamily="34" charset="0"/>
            </a:endParaRPr>
          </a:p>
        </p:txBody>
      </p:sp>
      <p:pic>
        <p:nvPicPr>
          <p:cNvPr id="33" name="Content Placeholder 3"/>
          <p:cNvPicPr>
            <a:picLocks noChangeAspect="1"/>
          </p:cNvPicPr>
          <p:nvPr/>
        </p:nvPicPr>
        <p:blipFill rotWithShape="1">
          <a:blip r:embed="rId3">
            <a:extLst>
              <a:ext uri="{28A0092B-C50C-407E-A947-70E740481C1C}">
                <a14:useLocalDpi xmlns:a14="http://schemas.microsoft.com/office/drawing/2010/main" val="0"/>
              </a:ext>
            </a:extLst>
          </a:blip>
          <a:srcRect r="81031" b="64777"/>
          <a:stretch/>
        </p:blipFill>
        <p:spPr bwMode="gray">
          <a:xfrm>
            <a:off x="2171736" y="787806"/>
            <a:ext cx="1648977" cy="1431032"/>
          </a:xfrm>
          <a:prstGeom prst="rect">
            <a:avLst/>
          </a:prstGeom>
          <a:noFill/>
          <a:ln w="9525">
            <a:noFill/>
            <a:miter lim="800000"/>
            <a:headEnd/>
            <a:tailEnd/>
          </a:ln>
          <a:effectLst/>
        </p:spPr>
      </p:pic>
      <p:pic>
        <p:nvPicPr>
          <p:cNvPr id="35"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36376" t="22570" r="40918" b="41802"/>
          <a:stretch/>
        </p:blipFill>
        <p:spPr bwMode="gray">
          <a:xfrm>
            <a:off x="5489398" y="2562522"/>
            <a:ext cx="1948665" cy="1429021"/>
          </a:xfrm>
          <a:prstGeom prst="rect">
            <a:avLst/>
          </a:prstGeom>
          <a:noFill/>
          <a:ln w="9525">
            <a:noFill/>
            <a:miter lim="800000"/>
            <a:headEnd/>
            <a:tailEnd/>
          </a:ln>
          <a:effectLst/>
        </p:spPr>
      </p:pic>
      <p:pic>
        <p:nvPicPr>
          <p:cNvPr id="36"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72706" b="72718"/>
          <a:stretch/>
        </p:blipFill>
        <p:spPr bwMode="gray">
          <a:xfrm>
            <a:off x="9175220" y="454709"/>
            <a:ext cx="2747962" cy="1283711"/>
          </a:xfrm>
          <a:prstGeom prst="rect">
            <a:avLst/>
          </a:prstGeom>
          <a:noFill/>
          <a:ln w="9525">
            <a:noFill/>
            <a:miter lim="800000"/>
            <a:headEnd/>
            <a:tailEnd/>
          </a:ln>
          <a:effectLst/>
        </p:spPr>
      </p:pic>
      <p:pic>
        <p:nvPicPr>
          <p:cNvPr id="37"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75734" t="45244" b="14270"/>
          <a:stretch/>
        </p:blipFill>
        <p:spPr bwMode="gray">
          <a:xfrm>
            <a:off x="9195856" y="3374166"/>
            <a:ext cx="2406667" cy="1876544"/>
          </a:xfrm>
          <a:prstGeom prst="rect">
            <a:avLst/>
          </a:prstGeom>
          <a:noFill/>
          <a:ln w="9525">
            <a:noFill/>
            <a:miter lim="800000"/>
            <a:headEnd/>
            <a:tailEnd/>
          </a:ln>
          <a:effectLst/>
        </p:spPr>
      </p:pic>
      <p:sp>
        <p:nvSpPr>
          <p:cNvPr id="38" name="TextBox 37"/>
          <p:cNvSpPr txBox="1"/>
          <p:nvPr/>
        </p:nvSpPr>
        <p:spPr>
          <a:xfrm>
            <a:off x="2023528" y="2239914"/>
            <a:ext cx="1443037" cy="400110"/>
          </a:xfrm>
          <a:prstGeom prst="rect">
            <a:avLst/>
          </a:prstGeom>
          <a:noFill/>
        </p:spPr>
        <p:txBody>
          <a:bodyPr wrap="square" rtlCol="0">
            <a:spAutoFit/>
          </a:bodyPr>
          <a:lstStyle/>
          <a:p>
            <a:pPr algn="ctr" fontAlgn="base">
              <a:spcBef>
                <a:spcPct val="0"/>
              </a:spcBef>
              <a:spcAft>
                <a:spcPct val="0"/>
              </a:spcAft>
            </a:pPr>
            <a:r>
              <a:rPr lang="en-US" sz="2000" b="1">
                <a:solidFill>
                  <a:srgbClr val="00B050"/>
                </a:solidFill>
              </a:rPr>
              <a:t>Tế bào A</a:t>
            </a:r>
          </a:p>
        </p:txBody>
      </p:sp>
      <p:sp>
        <p:nvSpPr>
          <p:cNvPr id="39" name="TextBox 38"/>
          <p:cNvSpPr txBox="1"/>
          <p:nvPr/>
        </p:nvSpPr>
        <p:spPr>
          <a:xfrm>
            <a:off x="5524533" y="3952178"/>
            <a:ext cx="1443037" cy="400110"/>
          </a:xfrm>
          <a:prstGeom prst="rect">
            <a:avLst/>
          </a:prstGeom>
          <a:noFill/>
        </p:spPr>
        <p:txBody>
          <a:bodyPr wrap="square" rtlCol="0">
            <a:spAutoFit/>
          </a:bodyPr>
          <a:lstStyle/>
          <a:p>
            <a:pPr algn="ctr" fontAlgn="base">
              <a:spcBef>
                <a:spcPct val="0"/>
              </a:spcBef>
              <a:spcAft>
                <a:spcPct val="0"/>
              </a:spcAft>
            </a:pPr>
            <a:r>
              <a:rPr lang="en-US" sz="2000" b="1">
                <a:solidFill>
                  <a:srgbClr val="C00000"/>
                </a:solidFill>
              </a:rPr>
              <a:t>Tế bào C</a:t>
            </a:r>
          </a:p>
        </p:txBody>
      </p:sp>
      <p:sp>
        <p:nvSpPr>
          <p:cNvPr id="40" name="TextBox 39"/>
          <p:cNvSpPr txBox="1"/>
          <p:nvPr/>
        </p:nvSpPr>
        <p:spPr>
          <a:xfrm>
            <a:off x="1996008" y="5423091"/>
            <a:ext cx="1443037" cy="400110"/>
          </a:xfrm>
          <a:prstGeom prst="rect">
            <a:avLst/>
          </a:prstGeom>
          <a:noFill/>
        </p:spPr>
        <p:txBody>
          <a:bodyPr wrap="square" rtlCol="0">
            <a:spAutoFit/>
          </a:bodyPr>
          <a:lstStyle/>
          <a:p>
            <a:pPr algn="ctr" fontAlgn="base">
              <a:spcBef>
                <a:spcPct val="0"/>
              </a:spcBef>
              <a:spcAft>
                <a:spcPct val="0"/>
              </a:spcAft>
            </a:pPr>
            <a:r>
              <a:rPr lang="en-US" sz="2000" b="1">
                <a:solidFill>
                  <a:srgbClr val="0000FF"/>
                </a:solidFill>
              </a:rPr>
              <a:t>Tế bào B</a:t>
            </a:r>
          </a:p>
        </p:txBody>
      </p:sp>
      <p:sp>
        <p:nvSpPr>
          <p:cNvPr id="41" name="TextBox 40"/>
          <p:cNvSpPr txBox="1"/>
          <p:nvPr/>
        </p:nvSpPr>
        <p:spPr>
          <a:xfrm>
            <a:off x="9079319" y="1873683"/>
            <a:ext cx="2112211" cy="707886"/>
          </a:xfrm>
          <a:prstGeom prst="rect">
            <a:avLst/>
          </a:prstGeom>
          <a:noFill/>
        </p:spPr>
        <p:txBody>
          <a:bodyPr wrap="square" rtlCol="0">
            <a:spAutoFit/>
          </a:bodyPr>
          <a:lstStyle/>
          <a:p>
            <a:pPr algn="ctr" fontAlgn="base">
              <a:spcBef>
                <a:spcPct val="0"/>
              </a:spcBef>
              <a:spcAft>
                <a:spcPct val="0"/>
              </a:spcAft>
            </a:pPr>
            <a:r>
              <a:rPr lang="en-US" sz="2000" b="1">
                <a:solidFill>
                  <a:srgbClr val="00B050"/>
                </a:solidFill>
              </a:rPr>
              <a:t>Tế bào C tiến hành </a:t>
            </a:r>
            <a:r>
              <a:rPr lang="en-US" sz="2000" b="1" u="sng">
                <a:solidFill>
                  <a:srgbClr val="FF0000"/>
                </a:solidFill>
              </a:rPr>
              <a:t>phân chia</a:t>
            </a:r>
          </a:p>
        </p:txBody>
      </p:sp>
      <p:sp>
        <p:nvSpPr>
          <p:cNvPr id="42" name="TextBox 41"/>
          <p:cNvSpPr txBox="1"/>
          <p:nvPr/>
        </p:nvSpPr>
        <p:spPr>
          <a:xfrm>
            <a:off x="9195857" y="5233289"/>
            <a:ext cx="2409650" cy="707886"/>
          </a:xfrm>
          <a:prstGeom prst="rect">
            <a:avLst/>
          </a:prstGeom>
          <a:noFill/>
        </p:spPr>
        <p:txBody>
          <a:bodyPr wrap="square" rtlCol="0">
            <a:spAutoFit/>
          </a:bodyPr>
          <a:lstStyle/>
          <a:p>
            <a:pPr algn="ctr" fontAlgn="base">
              <a:spcBef>
                <a:spcPct val="0"/>
              </a:spcBef>
              <a:spcAft>
                <a:spcPct val="0"/>
              </a:spcAft>
            </a:pPr>
            <a:r>
              <a:rPr lang="en-US" sz="2000" b="1">
                <a:solidFill>
                  <a:srgbClr val="0000FF"/>
                </a:solidFill>
              </a:rPr>
              <a:t>Tế bào C đi vào con đường </a:t>
            </a:r>
            <a:r>
              <a:rPr lang="en-US" sz="2000" b="1" u="sng">
                <a:solidFill>
                  <a:srgbClr val="FF0000"/>
                </a:solidFill>
              </a:rPr>
              <a:t>biệt hoá</a:t>
            </a:r>
          </a:p>
        </p:txBody>
      </p:sp>
      <p:sp>
        <p:nvSpPr>
          <p:cNvPr id="43" name="Right Arrow 42"/>
          <p:cNvSpPr/>
          <p:nvPr/>
        </p:nvSpPr>
        <p:spPr>
          <a:xfrm rot="1516145">
            <a:off x="3595326" y="1906506"/>
            <a:ext cx="2253632" cy="382202"/>
          </a:xfrm>
          <a:prstGeom prst="rightArrow">
            <a:avLst>
              <a:gd name="adj1" fmla="val 56529"/>
              <a:gd name="adj2" fmla="val 45140"/>
            </a:avLst>
          </a:prstGeom>
          <a:solidFill>
            <a:srgbClr val="00B05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DDE89A"/>
              </a:solidFill>
              <a:effectLst/>
              <a:uLnTx/>
              <a:uFillTx/>
              <a:latin typeface="Arial"/>
            </a:endParaRPr>
          </a:p>
        </p:txBody>
      </p:sp>
      <p:sp>
        <p:nvSpPr>
          <p:cNvPr id="44" name="TextBox 43"/>
          <p:cNvSpPr txBox="1"/>
          <p:nvPr/>
        </p:nvSpPr>
        <p:spPr>
          <a:xfrm rot="1536170">
            <a:off x="4257537" y="1433295"/>
            <a:ext cx="1443037" cy="707886"/>
          </a:xfrm>
          <a:prstGeom prst="rect">
            <a:avLst/>
          </a:prstGeom>
          <a:noFill/>
        </p:spPr>
        <p:txBody>
          <a:bodyPr wrap="square" rtlCol="0">
            <a:spAutoFit/>
          </a:bodyPr>
          <a:lstStyle/>
          <a:p>
            <a:pPr algn="ctr" fontAlgn="base">
              <a:spcBef>
                <a:spcPct val="0"/>
              </a:spcBef>
              <a:spcAft>
                <a:spcPct val="0"/>
              </a:spcAft>
            </a:pPr>
            <a:r>
              <a:rPr lang="en-US" sz="2000" b="1">
                <a:solidFill>
                  <a:srgbClr val="00B050"/>
                </a:solidFill>
              </a:rPr>
              <a:t>Phân tử tín hiệu A</a:t>
            </a:r>
          </a:p>
        </p:txBody>
      </p:sp>
      <p:sp>
        <p:nvSpPr>
          <p:cNvPr id="45" name="Right Arrow 44"/>
          <p:cNvSpPr/>
          <p:nvPr/>
        </p:nvSpPr>
        <p:spPr>
          <a:xfrm rot="20143570">
            <a:off x="3500349" y="3955888"/>
            <a:ext cx="2092752" cy="322710"/>
          </a:xfrm>
          <a:prstGeom prst="rightArrow">
            <a:avLst>
              <a:gd name="adj1" fmla="val 56529"/>
              <a:gd name="adj2" fmla="val 45140"/>
            </a:avLst>
          </a:prstGeom>
          <a:solidFill>
            <a:srgbClr val="0000FF"/>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DDE89A"/>
              </a:solidFill>
              <a:effectLst/>
              <a:uLnTx/>
              <a:uFillTx/>
              <a:latin typeface="Arial"/>
            </a:endParaRPr>
          </a:p>
        </p:txBody>
      </p:sp>
      <p:sp>
        <p:nvSpPr>
          <p:cNvPr id="46" name="TextBox 45"/>
          <p:cNvSpPr txBox="1"/>
          <p:nvPr/>
        </p:nvSpPr>
        <p:spPr>
          <a:xfrm rot="20091670">
            <a:off x="3785860" y="4234504"/>
            <a:ext cx="1443037" cy="707886"/>
          </a:xfrm>
          <a:prstGeom prst="rect">
            <a:avLst/>
          </a:prstGeom>
          <a:noFill/>
        </p:spPr>
        <p:txBody>
          <a:bodyPr wrap="square" rtlCol="0">
            <a:spAutoFit/>
          </a:bodyPr>
          <a:lstStyle/>
          <a:p>
            <a:pPr algn="ctr" fontAlgn="base">
              <a:spcBef>
                <a:spcPct val="0"/>
              </a:spcBef>
              <a:spcAft>
                <a:spcPct val="0"/>
              </a:spcAft>
            </a:pPr>
            <a:r>
              <a:rPr lang="en-US" sz="2000" b="1">
                <a:solidFill>
                  <a:srgbClr val="0000FF"/>
                </a:solidFill>
              </a:rPr>
              <a:t>Phân tử tín hiệu B</a:t>
            </a:r>
          </a:p>
        </p:txBody>
      </p:sp>
      <p:sp>
        <p:nvSpPr>
          <p:cNvPr id="47" name="Right Arrow 46"/>
          <p:cNvSpPr/>
          <p:nvPr/>
        </p:nvSpPr>
        <p:spPr>
          <a:xfrm rot="1532901">
            <a:off x="7259306" y="4203566"/>
            <a:ext cx="2253632" cy="382202"/>
          </a:xfrm>
          <a:prstGeom prst="rightArrow">
            <a:avLst>
              <a:gd name="adj1" fmla="val 56529"/>
              <a:gd name="adj2" fmla="val 45140"/>
            </a:avLst>
          </a:prstGeom>
          <a:solidFill>
            <a:srgbClr val="0000FF"/>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DDE89A"/>
              </a:solidFill>
              <a:effectLst/>
              <a:uLnTx/>
              <a:uFillTx/>
              <a:latin typeface="Arial"/>
            </a:endParaRPr>
          </a:p>
        </p:txBody>
      </p:sp>
      <p:sp>
        <p:nvSpPr>
          <p:cNvPr id="48" name="Right Arrow 47"/>
          <p:cNvSpPr/>
          <p:nvPr/>
        </p:nvSpPr>
        <p:spPr>
          <a:xfrm rot="19633873">
            <a:off x="7270925" y="1845121"/>
            <a:ext cx="2253632" cy="382202"/>
          </a:xfrm>
          <a:prstGeom prst="rightArrow">
            <a:avLst>
              <a:gd name="adj1" fmla="val 56529"/>
              <a:gd name="adj2" fmla="val 45140"/>
            </a:avLst>
          </a:prstGeom>
          <a:solidFill>
            <a:srgbClr val="00B050"/>
          </a:solidFill>
          <a:ln w="25400" cap="flat" cmpd="sng" algn="ctr">
            <a:no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sz="1800" b="0" i="0" u="none" strike="noStrike" kern="0" cap="none" spc="0" normalizeH="0" baseline="0" noProof="0">
              <a:ln>
                <a:noFill/>
              </a:ln>
              <a:solidFill>
                <a:srgbClr val="DDE89A"/>
              </a:solidFill>
              <a:effectLst/>
              <a:uLnTx/>
              <a:uFillTx/>
              <a:latin typeface="Arial"/>
            </a:endParaRPr>
          </a:p>
        </p:txBody>
      </p:sp>
      <p:sp>
        <p:nvSpPr>
          <p:cNvPr id="49" name="TextBox 48"/>
          <p:cNvSpPr txBox="1"/>
          <p:nvPr/>
        </p:nvSpPr>
        <p:spPr>
          <a:xfrm>
            <a:off x="3638662" y="5765759"/>
            <a:ext cx="5296469" cy="430887"/>
          </a:xfrm>
          <a:prstGeom prst="rect">
            <a:avLst/>
          </a:prstGeom>
          <a:noFill/>
          <a:ln>
            <a:solidFill>
              <a:srgbClr val="000000"/>
            </a:solidFill>
          </a:ln>
        </p:spPr>
        <p:txBody>
          <a:bodyPr wrap="square" rtlCol="0">
            <a:spAutoFit/>
          </a:bodyPr>
          <a:lstStyle/>
          <a:p>
            <a:pPr algn="ctr" fontAlgn="base">
              <a:spcBef>
                <a:spcPct val="0"/>
              </a:spcBef>
              <a:spcAft>
                <a:spcPct val="0"/>
              </a:spcAft>
            </a:pPr>
            <a:r>
              <a:rPr lang="en-US" sz="2200" b="1">
                <a:solidFill>
                  <a:srgbClr val="000000"/>
                </a:solidFill>
              </a:rPr>
              <a:t>Hình 17.1. </a:t>
            </a:r>
            <a:r>
              <a:rPr lang="en-US" sz="2200" b="1" i="1">
                <a:solidFill>
                  <a:srgbClr val="000000"/>
                </a:solidFill>
              </a:rPr>
              <a:t>Thông tin giữa các Tế bào</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3"/>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500"/>
                                        <p:tgtEl>
                                          <p:spTgt spid="4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27" presetClass="emph" presetSubtype="0" fill="remove" nodeType="clickEffect">
                                  <p:stCondLst>
                                    <p:cond delay="0"/>
                                  </p:stCondLst>
                                  <p:childTnLst>
                                    <p:animClr clrSpc="rgb" dir="cw">
                                      <p:cBhvr override="childStyle">
                                        <p:cTn id="31" dur="250" autoRev="1" fill="remove"/>
                                        <p:tgtEl>
                                          <p:spTgt spid="35"/>
                                        </p:tgtEl>
                                        <p:attrNameLst>
                                          <p:attrName>style.color</p:attrName>
                                        </p:attrNameLst>
                                      </p:cBhvr>
                                      <p:to>
                                        <a:schemeClr val="bg1"/>
                                      </p:to>
                                    </p:animClr>
                                    <p:animClr clrSpc="rgb" dir="cw">
                                      <p:cBhvr>
                                        <p:cTn id="32" dur="250" autoRev="1" fill="remove"/>
                                        <p:tgtEl>
                                          <p:spTgt spid="35"/>
                                        </p:tgtEl>
                                        <p:attrNameLst>
                                          <p:attrName>fillcolor</p:attrName>
                                        </p:attrNameLst>
                                      </p:cBhvr>
                                      <p:to>
                                        <a:schemeClr val="bg1"/>
                                      </p:to>
                                    </p:animClr>
                                    <p:set>
                                      <p:cBhvr>
                                        <p:cTn id="33" dur="250" autoRev="1" fill="remove"/>
                                        <p:tgtEl>
                                          <p:spTgt spid="35"/>
                                        </p:tgtEl>
                                        <p:attrNameLst>
                                          <p:attrName>fill.type</p:attrName>
                                        </p:attrNameLst>
                                      </p:cBhvr>
                                      <p:to>
                                        <p:strVal val="solid"/>
                                      </p:to>
                                    </p:set>
                                    <p:set>
                                      <p:cBhvr>
                                        <p:cTn id="34" dur="250" autoRev="1" fill="remove"/>
                                        <p:tgtEl>
                                          <p:spTgt spid="35"/>
                                        </p:tgtEl>
                                        <p:attrNameLst>
                                          <p:attrName>fill.on</p:attrName>
                                        </p:attrNameLst>
                                      </p:cBhvr>
                                      <p:to>
                                        <p:strVal val="true"/>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8"/>
                                        </p:tgtEl>
                                        <p:attrNameLst>
                                          <p:attrName>style.visibility</p:attrName>
                                        </p:attrNameLst>
                                      </p:cBhvr>
                                      <p:to>
                                        <p:strVal val="visible"/>
                                      </p:to>
                                    </p:set>
                                    <p:animEffect transition="in" filter="fade">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34"/>
                                        </p:tgtEl>
                                        <p:attrNameLst>
                                          <p:attrName>style.visibility</p:attrName>
                                        </p:attrNameLst>
                                      </p:cBhvr>
                                      <p:to>
                                        <p:strVal val="visible"/>
                                      </p:to>
                                    </p:set>
                                  </p:childTnLst>
                                </p:cTn>
                              </p:par>
                              <p:par>
                                <p:cTn id="50" presetID="1" presetClass="entr" presetSubtype="0" fill="hold" grpId="0" nodeType="withEffect">
                                  <p:stCondLst>
                                    <p:cond delay="0"/>
                                  </p:stCondLst>
                                  <p:childTnLst>
                                    <p:set>
                                      <p:cBhvr>
                                        <p:cTn id="51" dur="1" fill="hold">
                                          <p:stCondLst>
                                            <p:cond delay="0"/>
                                          </p:stCondLst>
                                        </p:cTn>
                                        <p:tgtEl>
                                          <p:spTgt spid="4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6"/>
                                        </p:tgtEl>
                                        <p:attrNameLst>
                                          <p:attrName>style.visibility</p:attrName>
                                        </p:attrNameLst>
                                      </p:cBhvr>
                                      <p:to>
                                        <p:strVal val="visible"/>
                                      </p:to>
                                    </p:set>
                                    <p:animEffect transition="in" filter="fade">
                                      <p:cBhvr>
                                        <p:cTn id="56" dur="500"/>
                                        <p:tgtEl>
                                          <p:spTgt spid="4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p:bldP spid="40" grpId="0"/>
      <p:bldP spid="41" grpId="0"/>
      <p:bldP spid="42" grpId="0"/>
      <p:bldP spid="43" grpId="0" animBg="1"/>
      <p:bldP spid="44" grpId="0"/>
      <p:bldP spid="45" grpId="0" animBg="1"/>
      <p:bldP spid="46" grpId="0"/>
      <p:bldP spid="47" grpId="0" animBg="1"/>
      <p:bldP spid="48" grpId="0" animBg="1"/>
      <p:bldP spid="4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3259</TotalTime>
  <Words>3743</Words>
  <Application>Microsoft Office PowerPoint</Application>
  <PresentationFormat>Widescreen</PresentationFormat>
  <Paragraphs>510</Paragraphs>
  <Slides>48</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48</vt:i4>
      </vt:variant>
    </vt:vector>
  </HeadingPairs>
  <TitlesOfParts>
    <vt:vector size="53" baseType="lpstr">
      <vt:lpstr>Arial</vt:lpstr>
      <vt:lpstr>Calibri</vt:lpstr>
      <vt:lpstr>Calibri Light</vt:lpstr>
      <vt:lpstr>Tahoma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LXN</Manager>
  <Company>Du An- Mien Phi - STEM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Du An- Mien Phi - STEM</dc:title>
  <dc:subject>Du An- Mien Phi - STEM</dc:subject>
  <dc:creator>Du An- Mien Phi - STEM</dc:creator>
  <cp:lastModifiedBy>Nghiêm Xuân</cp:lastModifiedBy>
  <cp:revision>312</cp:revision>
  <dcterms:created xsi:type="dcterms:W3CDTF">2021-01-29T04:35:00Z</dcterms:created>
  <dcterms:modified xsi:type="dcterms:W3CDTF">2022-08-11T09:09:16Z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1033-11.2.0.9396</vt:lpwstr>
  </property>
</Properties>
</file>