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0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64" r:id="rId14"/>
    <p:sldId id="280" r:id="rId15"/>
    <p:sldId id="281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en-US"/>
              <a:t>8/11/2022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en-US"/>
              <a:t>8/11/2022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8/11/2022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p:transition spd="med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8/11/2022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p:transition spd="med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en-US"/>
              <a:t>8/11/2022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8/11/2022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8/11/2022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8/11/2022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8/11/2022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p:transition spd="med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8/11/2022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8/11/2022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8/11/2022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8/11/2022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 dir="r"/>
  </p:transition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7183" y="1227850"/>
            <a:ext cx="9016801" cy="2387600"/>
          </a:xfrm>
        </p:spPr>
        <p:txBody>
          <a:bodyPr>
            <a:normAutofit/>
          </a:bodyPr>
          <a:lstStyle/>
          <a:p>
            <a:r>
              <a:rPr lang="en-US" sz="3600"/>
              <a:t>THỰC HÀNH: </a:t>
            </a:r>
            <a:br>
              <a:rPr lang="en-US" sz="4800"/>
            </a:br>
            <a:r>
              <a:rPr lang="en-US" sz="5000">
                <a:solidFill>
                  <a:srgbClr val="FF0000"/>
                </a:solidFill>
              </a:rPr>
              <a:t>MỘT SỐ THÍ NGHIỆM VỀ ENZYME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7183" y="1709194"/>
            <a:ext cx="8715716" cy="865321"/>
          </a:xfrm>
        </p:spPr>
        <p:txBody>
          <a:bodyPr/>
          <a:lstStyle/>
          <a:p>
            <a:r>
              <a:rPr lang="en-US" b="1"/>
              <a:t>Bài 14: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540774"/>
            <a:ext cx="12192000" cy="136211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3. </a:t>
            </a:r>
            <a:r>
              <a:rPr lang="vi-VN" sz="38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THIẾT KẾ THÍ NGHIỆM KIỂM CHỨNG GIẢ THUYẾT</a:t>
            </a:r>
            <a:endParaRPr lang="en-US" sz="3800" b="1">
              <a:solidFill>
                <a:srgbClr val="FFFF00"/>
              </a:solidFill>
              <a:latin typeface="UVN Nhan" panose="020B05020505080203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1BDC23-2AA0-B8C7-231C-3929EA0FB49D}"/>
              </a:ext>
            </a:extLst>
          </p:cNvPr>
          <p:cNvSpPr txBox="1">
            <a:spLocks/>
          </p:cNvSpPr>
          <p:nvPr/>
        </p:nvSpPr>
        <p:spPr>
          <a:xfrm>
            <a:off x="147084" y="1986426"/>
            <a:ext cx="11897832" cy="12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vi-VN" sz="3000" b="1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 nghiệm</a:t>
            </a:r>
            <a:r>
              <a:rPr lang="en-US" sz="3000" b="1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 nghiệm phân tích ảnh hưởng của </a:t>
            </a: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ộ pH đến hoạt tính của enzym</a:t>
            </a: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amylase</a:t>
            </a:r>
            <a:endParaRPr lang="en-US" sz="3000">
              <a:solidFill>
                <a:schemeClr val="tx2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4935E1-5666-D966-789E-26387CC7DF62}"/>
              </a:ext>
            </a:extLst>
          </p:cNvPr>
          <p:cNvSpPr txBox="1">
            <a:spLocks/>
          </p:cNvSpPr>
          <p:nvPr/>
        </p:nvSpPr>
        <p:spPr>
          <a:xfrm>
            <a:off x="1678172" y="3429000"/>
            <a:ext cx="8559210" cy="10655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en-US" sz="2800" b="1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3: </a:t>
            </a: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10 – 15 phút, nhỏ 2 – 3 giọt iodine 0.3% vào mỗi ống nghiệm.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5FD112-2D3A-5109-6835-907F1E84F108}"/>
              </a:ext>
            </a:extLst>
          </p:cNvPr>
          <p:cNvSpPr txBox="1">
            <a:spLocks/>
          </p:cNvSpPr>
          <p:nvPr/>
        </p:nvSpPr>
        <p:spPr>
          <a:xfrm>
            <a:off x="1678172" y="4976036"/>
            <a:ext cx="8559210" cy="116958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en-US" sz="2800" b="1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4: </a:t>
            </a: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sự đổi màu của mỗi ống nghiệm</a:t>
            </a:r>
          </a:p>
        </p:txBody>
      </p:sp>
    </p:spTree>
    <p:extLst>
      <p:ext uri="{BB962C8B-B14F-4D97-AF65-F5344CB8AC3E}">
        <p14:creationId xmlns:p14="http://schemas.microsoft.com/office/powerpoint/2010/main" val="246126474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540774"/>
            <a:ext cx="12192000" cy="136211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3. </a:t>
            </a:r>
            <a:r>
              <a:rPr lang="vi-VN" sz="38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THIẾT KẾ THÍ NGHIỆM KIỂM CHỨNG GIẢ THUYẾT</a:t>
            </a:r>
            <a:endParaRPr lang="en-US" sz="3800" b="1">
              <a:solidFill>
                <a:srgbClr val="FFFF00"/>
              </a:solidFill>
              <a:latin typeface="UVN Nhan" panose="020B05020505080203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1BDC23-2AA0-B8C7-231C-3929EA0FB49D}"/>
              </a:ext>
            </a:extLst>
          </p:cNvPr>
          <p:cNvSpPr txBox="1">
            <a:spLocks/>
          </p:cNvSpPr>
          <p:nvPr/>
        </p:nvSpPr>
        <p:spPr>
          <a:xfrm>
            <a:off x="0" y="1986426"/>
            <a:ext cx="12192000" cy="12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vi-VN" sz="3000" b="1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 nghiệm</a:t>
            </a:r>
            <a:r>
              <a:rPr lang="en-US" sz="3000" b="1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 nghiệm phân tích ảnh hưởng của nhiệt độ đến hoạt tính của enzym</a:t>
            </a: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catalase</a:t>
            </a:r>
            <a:endParaRPr lang="en-US" sz="3000">
              <a:solidFill>
                <a:schemeClr val="tx2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5EDD18-6909-842E-2B1F-7E9B6B83E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084" y="3120295"/>
            <a:ext cx="11897832" cy="103368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en-US" sz="2800" b="1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1: </a:t>
            </a: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Cắt 3 lát khoai tây dày khoảng 1 cm và đánh số thứ tự từ 1 – 3.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42118F-6F6A-4961-56F7-D3851D56D9B7}"/>
              </a:ext>
            </a:extLst>
          </p:cNvPr>
          <p:cNvSpPr txBox="1">
            <a:spLocks/>
          </p:cNvSpPr>
          <p:nvPr/>
        </p:nvSpPr>
        <p:spPr>
          <a:xfrm>
            <a:off x="154173" y="4284921"/>
            <a:ext cx="11897832" cy="24654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en-US" sz="2800" b="1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2: </a:t>
            </a: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Xử lý các lát khoai tây:</a:t>
            </a:r>
          </a:p>
          <a:p>
            <a:pPr algn="just">
              <a:buFontTx/>
              <a:buChar char="-"/>
            </a:pP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Lát số 1: Để ở điều kiện bình thường.</a:t>
            </a:r>
          </a:p>
          <a:p>
            <a:pPr algn="just">
              <a:buFontTx/>
              <a:buChar char="-"/>
            </a:pP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Lát số 2: Cho vào ngăn mát tủ lạnh trong 1 giờ.</a:t>
            </a:r>
          </a:p>
          <a:p>
            <a:pPr algn="just">
              <a:buFontTx/>
              <a:buChar char="-"/>
            </a:pP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Lát số 3: Cho vào nước cất và đun sôi khoảng 3 – 5 phút, sau đó để nguội.</a:t>
            </a:r>
          </a:p>
        </p:txBody>
      </p:sp>
    </p:spTree>
    <p:extLst>
      <p:ext uri="{BB962C8B-B14F-4D97-AF65-F5344CB8AC3E}">
        <p14:creationId xmlns:p14="http://schemas.microsoft.com/office/powerpoint/2010/main" val="368972109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uiExpand="1" build="p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540774"/>
            <a:ext cx="12192000" cy="136211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3. </a:t>
            </a:r>
            <a:r>
              <a:rPr lang="vi-VN" sz="38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THIẾT KẾ THÍ NGHIỆM KIỂM CHỨNG GIẢ THUYẾT</a:t>
            </a:r>
            <a:endParaRPr lang="en-US" sz="3800" b="1">
              <a:solidFill>
                <a:srgbClr val="FFFF00"/>
              </a:solidFill>
              <a:latin typeface="UVN Nhan" panose="020B05020505080203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1BDC23-2AA0-B8C7-231C-3929EA0FB49D}"/>
              </a:ext>
            </a:extLst>
          </p:cNvPr>
          <p:cNvSpPr txBox="1">
            <a:spLocks/>
          </p:cNvSpPr>
          <p:nvPr/>
        </p:nvSpPr>
        <p:spPr>
          <a:xfrm>
            <a:off x="0" y="1986426"/>
            <a:ext cx="12192000" cy="12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vi-VN" sz="3000" b="1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 nghiệm</a:t>
            </a:r>
            <a:r>
              <a:rPr lang="en-US" sz="3000" b="1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 nghiệm phân tích ảnh hưởng của nhiệt độ đến hoạt tính của enzym</a:t>
            </a: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catalase</a:t>
            </a:r>
            <a:endParaRPr lang="en-US" sz="3000">
              <a:solidFill>
                <a:schemeClr val="tx2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12B7A2-8715-F239-FD61-4C028181E2C1}"/>
              </a:ext>
            </a:extLst>
          </p:cNvPr>
          <p:cNvSpPr txBox="1">
            <a:spLocks/>
          </p:cNvSpPr>
          <p:nvPr/>
        </p:nvSpPr>
        <p:spPr>
          <a:xfrm>
            <a:off x="551122" y="3429000"/>
            <a:ext cx="11089758" cy="10655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en-US" sz="2800" b="1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3: </a:t>
            </a: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3 lát khoai tây cho vào đĩa petri. Nhỏ lần lượt dung dịch hudrogen peroxide lên các lát khoai tây.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97D366-540D-38E3-3A62-795BAB86D7CA}"/>
              </a:ext>
            </a:extLst>
          </p:cNvPr>
          <p:cNvSpPr txBox="1">
            <a:spLocks/>
          </p:cNvSpPr>
          <p:nvPr/>
        </p:nvSpPr>
        <p:spPr>
          <a:xfrm>
            <a:off x="551121" y="4976036"/>
            <a:ext cx="11089757" cy="116958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en-US" sz="2800" b="1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4: </a:t>
            </a: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hiện tượng sủi bọt khí ở các lát khoai tây.</a:t>
            </a:r>
          </a:p>
        </p:txBody>
      </p:sp>
    </p:spTree>
    <p:extLst>
      <p:ext uri="{BB962C8B-B14F-4D97-AF65-F5344CB8AC3E}">
        <p14:creationId xmlns:p14="http://schemas.microsoft.com/office/powerpoint/2010/main" val="229527825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498112" y="658346"/>
            <a:ext cx="7315200" cy="2265607"/>
          </a:xfrm>
        </p:spPr>
        <p:txBody>
          <a:bodyPr anchor="ctr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UVN Nhan" panose="020B0502050508020304" pitchFamily="34" charset="0"/>
              </a:rPr>
              <a:t>4. THẢO LUẬN DỰA TRÊN </a:t>
            </a:r>
            <a:br>
              <a:rPr lang="en-US">
                <a:solidFill>
                  <a:srgbClr val="FF0000"/>
                </a:solidFill>
                <a:latin typeface="UVN Nhan" panose="020B0502050508020304" pitchFamily="34" charset="0"/>
              </a:rPr>
            </a:br>
            <a:r>
              <a:rPr lang="en-US">
                <a:solidFill>
                  <a:srgbClr val="FF0000"/>
                </a:solidFill>
                <a:latin typeface="UVN Nhan" panose="020B0502050508020304" pitchFamily="34" charset="0"/>
              </a:rPr>
              <a:t>KẾT QUẢ THÍ NGHIỆM</a:t>
            </a:r>
            <a:endParaRPr lang="en-US" dirty="0">
              <a:solidFill>
                <a:srgbClr val="FF0000"/>
              </a:solidFill>
              <a:latin typeface="UVN Nhan" panose="020B05020505080203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Hoàn thành phiếu học tập số 6</a:t>
            </a:r>
          </a:p>
        </p:txBody>
      </p:sp>
    </p:spTree>
    <p:extLst>
      <p:ext uri="{BB962C8B-B14F-4D97-AF65-F5344CB8AC3E}">
        <p14:creationId xmlns:p14="http://schemas.microsoft.com/office/powerpoint/2010/main" val="324079751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498112" y="658346"/>
            <a:ext cx="7315200" cy="2265607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UVN Nhan" panose="020B0502050508020304" pitchFamily="34" charset="0"/>
              </a:rPr>
              <a:t>5. BÁO CÁO </a:t>
            </a:r>
            <a:br>
              <a:rPr lang="en-US">
                <a:solidFill>
                  <a:srgbClr val="FF0000"/>
                </a:solidFill>
                <a:latin typeface="UVN Nhan" panose="020B0502050508020304" pitchFamily="34" charset="0"/>
              </a:rPr>
            </a:br>
            <a:r>
              <a:rPr lang="en-US">
                <a:solidFill>
                  <a:srgbClr val="FF0000"/>
                </a:solidFill>
                <a:latin typeface="UVN Nhan" panose="020B0502050508020304" pitchFamily="34" charset="0"/>
              </a:rPr>
              <a:t>KẾT QUẢ THỰC HÀNH</a:t>
            </a:r>
            <a:endParaRPr lang="en-US" dirty="0">
              <a:solidFill>
                <a:srgbClr val="FF0000"/>
              </a:solidFill>
              <a:latin typeface="UVN Nhan" panose="020B05020505080203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Hoàn thành báo cáo thực hành</a:t>
            </a:r>
          </a:p>
        </p:txBody>
      </p:sp>
    </p:spTree>
    <p:extLst>
      <p:ext uri="{BB962C8B-B14F-4D97-AF65-F5344CB8AC3E}">
        <p14:creationId xmlns:p14="http://schemas.microsoft.com/office/powerpoint/2010/main" val="39347586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ood Test - Starch Amylase _ Version 2 _ ThinkTac">
            <a:hlinkClick r:id="" action="ppaction://media"/>
            <a:extLst>
              <a:ext uri="{FF2B5EF4-FFF2-40B4-BE49-F238E27FC236}">
                <a16:creationId xmlns:a16="http://schemas.microsoft.com/office/drawing/2014/main" id="{206996C4-8F68-3747-7C30-D39A6A884EB9}"/>
              </a:ext>
            </a:extLst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3260" end="97131"/>
                </p14:media>
              </p:ext>
            </p:extLst>
          </p:nvPr>
        </p:nvPicPr>
        <p:blipFill rotWithShape="1">
          <a:blip r:embed="rId4"/>
          <a:srcRect l="12104" r="16874" b="10135"/>
          <a:stretch/>
        </p:blipFill>
        <p:spPr>
          <a:xfrm>
            <a:off x="1045292" y="2201469"/>
            <a:ext cx="5050708" cy="3593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334D93-1E38-93C4-F472-994B3908A26D}"/>
              </a:ext>
            </a:extLst>
          </p:cNvPr>
          <p:cNvSpPr txBox="1">
            <a:spLocks/>
          </p:cNvSpPr>
          <p:nvPr/>
        </p:nvSpPr>
        <p:spPr>
          <a:xfrm>
            <a:off x="147084" y="572290"/>
            <a:ext cx="11897832" cy="12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vi-VN" sz="3000" b="1">
                <a:solidFill>
                  <a:srgbClr val="33CC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 nghiệm</a:t>
            </a:r>
            <a:r>
              <a:rPr lang="en-US" sz="3000" b="1">
                <a:solidFill>
                  <a:srgbClr val="33CC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</a:t>
            </a:r>
            <a:r>
              <a:rPr lang="en-US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 nghiệm</a:t>
            </a:r>
            <a:r>
              <a: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kiểm tra hoạt tính thủy phân tinh bột của amylase</a:t>
            </a:r>
            <a:endParaRPr lang="en-US" sz="3000" b="1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Food Test - Starch Amylase _ Version 2 _ ThinkTac">
            <a:hlinkClick r:id="" action="ppaction://media"/>
            <a:extLst>
              <a:ext uri="{FF2B5EF4-FFF2-40B4-BE49-F238E27FC236}">
                <a16:creationId xmlns:a16="http://schemas.microsoft.com/office/drawing/2014/main" id="{7118261B-A5C3-15EA-4949-A666F28D08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6721" end="28854"/>
                </p14:media>
              </p:ext>
            </p:extLst>
          </p:nvPr>
        </p:nvPicPr>
        <p:blipFill rotWithShape="1">
          <a:blip r:embed="rId5"/>
          <a:srcRect l="41960" r="38155" b="10135"/>
          <a:stretch/>
        </p:blipFill>
        <p:spPr>
          <a:xfrm flipH="1">
            <a:off x="8336221" y="2201469"/>
            <a:ext cx="1414131" cy="3593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92C28C9-C0FD-8ED0-ABC9-EA1779CEBD68}"/>
              </a:ext>
            </a:extLst>
          </p:cNvPr>
          <p:cNvSpPr txBox="1">
            <a:spLocks/>
          </p:cNvSpPr>
          <p:nvPr/>
        </p:nvSpPr>
        <p:spPr>
          <a:xfrm>
            <a:off x="2989522" y="6007395"/>
            <a:ext cx="1690577" cy="724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3000" b="1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 1</a:t>
            </a:r>
            <a:endParaRPr lang="en-US" sz="3000">
              <a:solidFill>
                <a:schemeClr val="tx2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D6525D7-BAFE-1DC0-B8D2-ABEAD0FD3DC6}"/>
              </a:ext>
            </a:extLst>
          </p:cNvPr>
          <p:cNvSpPr txBox="1">
            <a:spLocks/>
          </p:cNvSpPr>
          <p:nvPr/>
        </p:nvSpPr>
        <p:spPr>
          <a:xfrm>
            <a:off x="7169888" y="6007395"/>
            <a:ext cx="1690577" cy="724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3000" b="1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 1</a:t>
            </a:r>
            <a:endParaRPr lang="en-US" sz="3000">
              <a:solidFill>
                <a:schemeClr val="tx2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5F31130-A17A-A8A1-9C9D-9563AFBDB919}"/>
              </a:ext>
            </a:extLst>
          </p:cNvPr>
          <p:cNvSpPr txBox="1">
            <a:spLocks/>
          </p:cNvSpPr>
          <p:nvPr/>
        </p:nvSpPr>
        <p:spPr>
          <a:xfrm>
            <a:off x="9750352" y="6050455"/>
            <a:ext cx="1690577" cy="724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3000" b="1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 2</a:t>
            </a:r>
            <a:endParaRPr lang="en-US" sz="3000">
              <a:solidFill>
                <a:schemeClr val="tx2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931530-7FF7-C763-5C79-B29C1CF68E2E}"/>
              </a:ext>
            </a:extLst>
          </p:cNvPr>
          <p:cNvCxnSpPr>
            <a:cxnSpLocks/>
          </p:cNvCxnSpPr>
          <p:nvPr/>
        </p:nvCxnSpPr>
        <p:spPr>
          <a:xfrm flipH="1">
            <a:off x="6470798" y="1924493"/>
            <a:ext cx="4430" cy="48077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A15863-A9D5-7F13-7D8A-3C0C36C4CFA0}"/>
              </a:ext>
            </a:extLst>
          </p:cNvPr>
          <p:cNvCxnSpPr>
            <a:cxnSpLocks/>
          </p:cNvCxnSpPr>
          <p:nvPr/>
        </p:nvCxnSpPr>
        <p:spPr>
          <a:xfrm flipH="1">
            <a:off x="6541092" y="2032601"/>
            <a:ext cx="4430" cy="48077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47289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92C28C9-C0FD-8ED0-ABC9-EA1779CEBD68}"/>
              </a:ext>
            </a:extLst>
          </p:cNvPr>
          <p:cNvSpPr txBox="1">
            <a:spLocks/>
          </p:cNvSpPr>
          <p:nvPr/>
        </p:nvSpPr>
        <p:spPr>
          <a:xfrm>
            <a:off x="9617740" y="1973399"/>
            <a:ext cx="2131236" cy="10318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6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kiện bình thường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4E9A4EA-9DFA-FA32-F2F0-380A8262AF40}"/>
              </a:ext>
            </a:extLst>
          </p:cNvPr>
          <p:cNvSpPr txBox="1">
            <a:spLocks/>
          </p:cNvSpPr>
          <p:nvPr/>
        </p:nvSpPr>
        <p:spPr>
          <a:xfrm>
            <a:off x="0" y="733643"/>
            <a:ext cx="12192000" cy="12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vi-VN" sz="3000" b="1">
                <a:solidFill>
                  <a:srgbClr val="33CC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 nghiệm</a:t>
            </a:r>
            <a:r>
              <a:rPr lang="en-US" sz="3000" b="1">
                <a:solidFill>
                  <a:srgbClr val="33CC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vi-VN" sz="3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 nghiệm phân tích ảnh hưởng của nhiệt độ đến hoạt tính của enzym</a:t>
            </a:r>
            <a:r>
              <a:rPr lang="en-US" sz="3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vi-VN" sz="3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catalase</a:t>
            </a:r>
            <a:endParaRPr lang="en-US" sz="300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3417F0-57BE-5325-2293-26AA710A9029}"/>
              </a:ext>
            </a:extLst>
          </p:cNvPr>
          <p:cNvSpPr txBox="1">
            <a:spLocks/>
          </p:cNvSpPr>
          <p:nvPr/>
        </p:nvSpPr>
        <p:spPr>
          <a:xfrm>
            <a:off x="313661" y="3429000"/>
            <a:ext cx="1749055" cy="13523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6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Ngăn mát tủ lạnh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E82652-47EC-1FD3-ABA5-80F0B57A63C7}"/>
              </a:ext>
            </a:extLst>
          </p:cNvPr>
          <p:cNvSpPr txBox="1">
            <a:spLocks/>
          </p:cNvSpPr>
          <p:nvPr/>
        </p:nvSpPr>
        <p:spPr>
          <a:xfrm>
            <a:off x="9442892" y="5761919"/>
            <a:ext cx="3145464" cy="724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6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Luộc chính</a:t>
            </a:r>
          </a:p>
        </p:txBody>
      </p:sp>
      <p:pic>
        <p:nvPicPr>
          <p:cNvPr id="2" name="Sinh học 10 - Bài 15 _ Thí nghiệm khoai tây với oxy già ( H2O2 )">
            <a:hlinkClick r:id="" action="ppaction://media"/>
            <a:extLst>
              <a:ext uri="{FF2B5EF4-FFF2-40B4-BE49-F238E27FC236}">
                <a16:creationId xmlns:a16="http://schemas.microsoft.com/office/drawing/2014/main" id="{31D68981-8286-5103-2F69-33DE292381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4260" y="2548495"/>
            <a:ext cx="6357088" cy="3575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6" descr="Mũi Tên Màu Đỏ Hướng Lên Biểu - Miễn Phí vector hình ảnh trên Pixabay">
            <a:extLst>
              <a:ext uri="{FF2B5EF4-FFF2-40B4-BE49-F238E27FC236}">
                <a16:creationId xmlns:a16="http://schemas.microsoft.com/office/drawing/2014/main" id="{2532A308-DBE8-3597-D66C-B5F6075B0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18875" flipH="1" flipV="1">
            <a:off x="2541046" y="2806957"/>
            <a:ext cx="1284449" cy="19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ũi Tên Màu Đỏ Hướng Lên Biểu - Miễn Phí vector hình ảnh trên Pixabay">
            <a:extLst>
              <a:ext uri="{FF2B5EF4-FFF2-40B4-BE49-F238E27FC236}">
                <a16:creationId xmlns:a16="http://schemas.microsoft.com/office/drawing/2014/main" id="{1DD8B959-4C55-2400-2A85-3749D4C16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30696" flipH="1" flipV="1">
            <a:off x="8375628" y="5065661"/>
            <a:ext cx="1284449" cy="139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ũi Tên Màu Đỏ Hướng Lên Biểu - Miễn Phí vector hình ảnh trên Pixabay">
            <a:extLst>
              <a:ext uri="{FF2B5EF4-FFF2-40B4-BE49-F238E27FC236}">
                <a16:creationId xmlns:a16="http://schemas.microsoft.com/office/drawing/2014/main" id="{254D701D-4683-C878-185A-747E9A094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91483" flipH="1">
            <a:off x="8289123" y="2072903"/>
            <a:ext cx="1284449" cy="126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51500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8512" y="466343"/>
            <a:ext cx="11554893" cy="1362113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Tại sao con người có thể tiêu hóa được tinh bột nhưng không thể tiêu hóa được xenlulozo?</a:t>
            </a:r>
            <a:endParaRPr lang="en-US" sz="4800" b="1">
              <a:solidFill>
                <a:srgbClr val="FFFF00"/>
              </a:solidFill>
              <a:latin typeface="UVN Nhan" panose="020B0502050508020304" pitchFamily="34" charset="0"/>
            </a:endParaRPr>
          </a:p>
        </p:txBody>
      </p:sp>
      <p:pic>
        <p:nvPicPr>
          <p:cNvPr id="1026" name="Picture 2" descr="Bạn đã biết thế nào là tinh bột tốt?">
            <a:extLst>
              <a:ext uri="{FF2B5EF4-FFF2-40B4-BE49-F238E27FC236}">
                <a16:creationId xmlns:a16="http://schemas.microsoft.com/office/drawing/2014/main" id="{AF20E07D-63D6-181A-E063-9A905E157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4"/>
          <a:stretch/>
        </p:blipFill>
        <p:spPr bwMode="auto">
          <a:xfrm>
            <a:off x="449265" y="2283712"/>
            <a:ext cx="5825964" cy="3389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Rau xanh - &quot;chìa khóa&quot; cải thiện trí nhớ | VTV.VN">
            <a:extLst>
              <a:ext uri="{FF2B5EF4-FFF2-40B4-BE49-F238E27FC236}">
                <a16:creationId xmlns:a16="http://schemas.microsoft.com/office/drawing/2014/main" id="{2E26DBB8-0370-EAE0-E6EE-C0F9E659C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t="8797"/>
          <a:stretch/>
        </p:blipFill>
        <p:spPr bwMode="auto">
          <a:xfrm>
            <a:off x="6529794" y="2284399"/>
            <a:ext cx="4942936" cy="3388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8512" y="466343"/>
            <a:ext cx="11554893" cy="136211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1. QUAN SÁT ĐỂ TRẢI NGHIỆM</a:t>
            </a:r>
            <a:endParaRPr lang="en-US" sz="5400" b="1">
              <a:solidFill>
                <a:srgbClr val="FFFF00"/>
              </a:solidFill>
              <a:latin typeface="UVN Nhan" panose="020B05020505080203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33988B-A863-C77C-5F99-6D0568426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056" y="2194560"/>
            <a:ext cx="7772400" cy="12344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sao cơm, </a:t>
            </a: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cơm, xôi, bánh mì, … khi nhai kỹ sẽ có vị ngọt</a:t>
            </a: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06842F-6D5B-8CFA-E868-29355D53DFF0}"/>
              </a:ext>
            </a:extLst>
          </p:cNvPr>
          <p:cNvSpPr txBox="1">
            <a:spLocks/>
          </p:cNvSpPr>
          <p:nvPr/>
        </p:nvSpPr>
        <p:spPr>
          <a:xfrm>
            <a:off x="3296094" y="3739467"/>
            <a:ext cx="8175772" cy="12344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3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sao t</a:t>
            </a:r>
            <a:r>
              <a:rPr lang="vi-VN" sz="3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rong dạ dày hầ</a:t>
            </a:r>
            <a:r>
              <a:rPr lang="en-US" sz="3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vi-VN" sz="3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 không diễn ra quá trình tiêu hóa cacbohydrate</a:t>
            </a:r>
            <a:r>
              <a:rPr lang="en-US" sz="3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1BDC23-2AA0-B8C7-231C-3929EA0FB49D}"/>
              </a:ext>
            </a:extLst>
          </p:cNvPr>
          <p:cNvSpPr txBox="1">
            <a:spLocks/>
          </p:cNvSpPr>
          <p:nvPr/>
        </p:nvSpPr>
        <p:spPr>
          <a:xfrm>
            <a:off x="606056" y="5284374"/>
            <a:ext cx="7772400" cy="12344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sao t</a:t>
            </a: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rời nắng nóng sẽ tăng nguy cơ tử vong do sốc nhiệt</a:t>
            </a: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2050" name="Picture 2" descr="Cách Nấu Xôi Đậu Phộng Dẻo Ngọt, Thơm Ngon">
            <a:extLst>
              <a:ext uri="{FF2B5EF4-FFF2-40B4-BE49-F238E27FC236}">
                <a16:creationId xmlns:a16="http://schemas.microsoft.com/office/drawing/2014/main" id="{1E3714DC-F8F1-F989-662D-83C80DF6D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620" y="2072913"/>
            <a:ext cx="2265800" cy="1510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êm teo niêm mạc dạ dày – cẩn thận ung thư dạ dày “gõ cửa”">
            <a:extLst>
              <a:ext uri="{FF2B5EF4-FFF2-40B4-BE49-F238E27FC236}">
                <a16:creationId xmlns:a16="http://schemas.microsoft.com/office/drawing/2014/main" id="{8CDF0ADF-E94E-6930-0900-B83684D54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6" t="1889" r="17903" b="18169"/>
          <a:stretch/>
        </p:blipFill>
        <p:spPr bwMode="auto">
          <a:xfrm>
            <a:off x="973580" y="3539437"/>
            <a:ext cx="2182554" cy="163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ảo vệ sức khỏe khi thời tiết nắng nóng">
            <a:extLst>
              <a:ext uri="{FF2B5EF4-FFF2-40B4-BE49-F238E27FC236}">
                <a16:creationId xmlns:a16="http://schemas.microsoft.com/office/drawing/2014/main" id="{9E355D91-BCAB-BA94-2E0C-6E53EDD8D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8"/>
          <a:stretch/>
        </p:blipFill>
        <p:spPr bwMode="auto">
          <a:xfrm>
            <a:off x="8952620" y="5119820"/>
            <a:ext cx="2265800" cy="1544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08944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uiExpand="1" build="p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8512" y="540774"/>
            <a:ext cx="11554893" cy="136211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VN Nhan" panose="020B0502050508020304" pitchFamily="34" charset="0"/>
                <a:ea typeface="Calibri" panose="020F0502020204030204" pitchFamily="34" charset="0"/>
              </a:rPr>
              <a:t>2</a:t>
            </a:r>
            <a:r>
              <a:rPr lang="en-US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. </a:t>
            </a:r>
            <a:r>
              <a:rPr lang="vi-VN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ĐỀ XUẤT GIẢ THUYẾT VÀ </a:t>
            </a:r>
            <a:br>
              <a:rPr lang="en-US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</a:br>
            <a:r>
              <a:rPr lang="vi-VN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PHƯƠNG ÁN CHỨNG MÌNH GIẢ THUYẾT</a:t>
            </a:r>
            <a:endParaRPr lang="en-US" sz="5400" b="1">
              <a:solidFill>
                <a:srgbClr val="FFFF00"/>
              </a:solidFill>
              <a:latin typeface="UVN Nhan" panose="020B05020505080203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33988B-A863-C77C-5F99-6D0568426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2684" y="2194560"/>
            <a:ext cx="8409688" cy="12344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Tinh bột trong cơm, xôi, bánh mì, … bị amylase trong nước bọt phân giải thành đường.</a:t>
            </a:r>
            <a:endParaRPr lang="en-US" sz="3000">
              <a:solidFill>
                <a:schemeClr val="tx2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06842F-6D5B-8CFA-E868-29355D53DFF0}"/>
              </a:ext>
            </a:extLst>
          </p:cNvPr>
          <p:cNvSpPr txBox="1">
            <a:spLocks/>
          </p:cNvSpPr>
          <p:nvPr/>
        </p:nvSpPr>
        <p:spPr>
          <a:xfrm>
            <a:off x="3296094" y="3739467"/>
            <a:ext cx="8175772" cy="12344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vi-VN" sz="3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Enzym</a:t>
            </a:r>
            <a:r>
              <a:rPr lang="en-US" sz="3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vi-VN" sz="3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phân giải carbohydrate không hoạt động trong môi trường có pH thấp.</a:t>
            </a:r>
            <a:endParaRPr lang="en-US" sz="30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1BDC23-2AA0-B8C7-231C-3929EA0FB49D}"/>
              </a:ext>
            </a:extLst>
          </p:cNvPr>
          <p:cNvSpPr txBox="1">
            <a:spLocks/>
          </p:cNvSpPr>
          <p:nvPr/>
        </p:nvSpPr>
        <p:spPr>
          <a:xfrm>
            <a:off x="202683" y="5284374"/>
            <a:ext cx="8409687" cy="12344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 độ cao làm giảm hoạt tính của nhiều enz</a:t>
            </a: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cơ thể.</a:t>
            </a:r>
            <a:endParaRPr lang="en-US" sz="3000">
              <a:solidFill>
                <a:schemeClr val="tx2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Cách Nấu Xôi Đậu Phộng Dẻo Ngọt, Thơm Ngon">
            <a:extLst>
              <a:ext uri="{FF2B5EF4-FFF2-40B4-BE49-F238E27FC236}">
                <a16:creationId xmlns:a16="http://schemas.microsoft.com/office/drawing/2014/main" id="{1E3714DC-F8F1-F989-662D-83C80DF6D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620" y="2072913"/>
            <a:ext cx="2265800" cy="1510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êm teo niêm mạc dạ dày – cẩn thận ung thư dạ dày “gõ cửa”">
            <a:extLst>
              <a:ext uri="{FF2B5EF4-FFF2-40B4-BE49-F238E27FC236}">
                <a16:creationId xmlns:a16="http://schemas.microsoft.com/office/drawing/2014/main" id="{8CDF0ADF-E94E-6930-0900-B83684D54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6" t="1889" r="17903" b="18169"/>
          <a:stretch/>
        </p:blipFill>
        <p:spPr bwMode="auto">
          <a:xfrm>
            <a:off x="973580" y="3539437"/>
            <a:ext cx="2182554" cy="163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ảo vệ sức khỏe khi thời tiết nắng nóng">
            <a:extLst>
              <a:ext uri="{FF2B5EF4-FFF2-40B4-BE49-F238E27FC236}">
                <a16:creationId xmlns:a16="http://schemas.microsoft.com/office/drawing/2014/main" id="{9E355D91-BCAB-BA94-2E0C-6E53EDD8D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8"/>
          <a:stretch/>
        </p:blipFill>
        <p:spPr bwMode="auto">
          <a:xfrm>
            <a:off x="8952620" y="5119820"/>
            <a:ext cx="2265800" cy="1544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69219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uiExpand="1" build="p" animBg="1"/>
      <p:bldP spid="6" grpId="0" uiExpand="1" build="p" animBg="1"/>
      <p:bldP spid="7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8512" y="540774"/>
            <a:ext cx="11554893" cy="136211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VN Nhan" panose="020B0502050508020304" pitchFamily="34" charset="0"/>
                <a:ea typeface="Calibri" panose="020F0502020204030204" pitchFamily="34" charset="0"/>
              </a:rPr>
              <a:t>2</a:t>
            </a:r>
            <a:r>
              <a:rPr lang="en-US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. </a:t>
            </a:r>
            <a:r>
              <a:rPr lang="vi-VN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ĐỀ XUẤT GIẢ THUYẾT VÀ </a:t>
            </a:r>
            <a:br>
              <a:rPr lang="en-US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</a:br>
            <a:r>
              <a:rPr lang="vi-VN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PHƯƠNG ÁN CHỨNG MÌNH GIẢ THUYẾT</a:t>
            </a:r>
            <a:endParaRPr lang="en-US" sz="5400" b="1">
              <a:solidFill>
                <a:srgbClr val="FFFF00"/>
              </a:solidFill>
              <a:latin typeface="UVN Nhan" panose="020B05020505080203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33988B-A863-C77C-5F99-6D0568426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2684" y="2194560"/>
            <a:ext cx="8409688" cy="12344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Tinh bột trong cơm, xôi, bánh mì, … bị amylase trong nước bọt phân giải thành đường.</a:t>
            </a:r>
            <a:endParaRPr lang="en-US" sz="3000">
              <a:solidFill>
                <a:schemeClr val="tx2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1BDC23-2AA0-B8C7-231C-3929EA0FB49D}"/>
              </a:ext>
            </a:extLst>
          </p:cNvPr>
          <p:cNvSpPr txBox="1">
            <a:spLocks/>
          </p:cNvSpPr>
          <p:nvPr/>
        </p:nvSpPr>
        <p:spPr>
          <a:xfrm>
            <a:off x="1354931" y="4955114"/>
            <a:ext cx="9482137" cy="12344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 iodine kiểm tra sự có mặt của tinh bột trong dung dịch có ch</a:t>
            </a: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</a:t>
            </a: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nước bọt.</a:t>
            </a:r>
            <a:endParaRPr lang="en-US" sz="3000">
              <a:solidFill>
                <a:schemeClr val="tx2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Cách Nấu Xôi Đậu Phộng Dẻo Ngọt, Thơm Ngon">
            <a:extLst>
              <a:ext uri="{FF2B5EF4-FFF2-40B4-BE49-F238E27FC236}">
                <a16:creationId xmlns:a16="http://schemas.microsoft.com/office/drawing/2014/main" id="{1E3714DC-F8F1-F989-662D-83C80DF6D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620" y="2072913"/>
            <a:ext cx="2265800" cy="1510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ũi Tên Màu Đỏ Hướng Lên Biểu - Miễn Phí vector hình ảnh trên Pixabay">
            <a:extLst>
              <a:ext uri="{FF2B5EF4-FFF2-40B4-BE49-F238E27FC236}">
                <a16:creationId xmlns:a16="http://schemas.microsoft.com/office/drawing/2014/main" id="{2869512A-E844-5105-2531-3784AA66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603897" y="3495799"/>
            <a:ext cx="1284449" cy="139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0587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8512" y="540774"/>
            <a:ext cx="11554893" cy="136211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VN Nhan" panose="020B0502050508020304" pitchFamily="34" charset="0"/>
                <a:ea typeface="Calibri" panose="020F0502020204030204" pitchFamily="34" charset="0"/>
              </a:rPr>
              <a:t>2</a:t>
            </a:r>
            <a:r>
              <a:rPr lang="en-US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. </a:t>
            </a:r>
            <a:r>
              <a:rPr lang="vi-VN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ĐỀ XUẤT GIẢ THUYẾT VÀ </a:t>
            </a:r>
            <a:br>
              <a:rPr lang="en-US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</a:br>
            <a:r>
              <a:rPr lang="vi-VN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PHƯƠNG ÁN CHỨNG MÌNH GIẢ THUYẾT</a:t>
            </a:r>
            <a:endParaRPr lang="en-US" sz="5400" b="1">
              <a:solidFill>
                <a:srgbClr val="FFFF00"/>
              </a:solidFill>
              <a:latin typeface="UVN Nhan" panose="020B05020505080203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06842F-6D5B-8CFA-E868-29355D53DFF0}"/>
              </a:ext>
            </a:extLst>
          </p:cNvPr>
          <p:cNvSpPr txBox="1">
            <a:spLocks/>
          </p:cNvSpPr>
          <p:nvPr/>
        </p:nvSpPr>
        <p:spPr>
          <a:xfrm>
            <a:off x="3221666" y="2268991"/>
            <a:ext cx="8175772" cy="12344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vi-VN" sz="3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Enzym phân giải carbohydrate không hoạt động trong môi trường có pH thấp.</a:t>
            </a:r>
            <a:endParaRPr lang="en-US" sz="30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1BDC23-2AA0-B8C7-231C-3929EA0FB49D}"/>
              </a:ext>
            </a:extLst>
          </p:cNvPr>
          <p:cNvSpPr txBox="1">
            <a:spLocks/>
          </p:cNvSpPr>
          <p:nvPr/>
        </p:nvSpPr>
        <p:spPr>
          <a:xfrm>
            <a:off x="455760" y="5146689"/>
            <a:ext cx="11280480" cy="12344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 iodine kiểm tra sự có mặt của tinh bột trong dung dịch có chứa nước bọt với pH acid hoặc pH kiềm.</a:t>
            </a:r>
            <a:endParaRPr lang="en-US" sz="3000">
              <a:solidFill>
                <a:schemeClr val="tx2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2" name="Picture 4" descr="Viêm teo niêm mạc dạ dày – cẩn thận ung thư dạ dày “gõ cửa”">
            <a:extLst>
              <a:ext uri="{FF2B5EF4-FFF2-40B4-BE49-F238E27FC236}">
                <a16:creationId xmlns:a16="http://schemas.microsoft.com/office/drawing/2014/main" id="{8CDF0ADF-E94E-6930-0900-B83684D54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6" t="1889" r="17903" b="18169"/>
          <a:stretch/>
        </p:blipFill>
        <p:spPr bwMode="auto">
          <a:xfrm>
            <a:off x="899152" y="2068961"/>
            <a:ext cx="2182554" cy="163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ũi Tên Màu Đỏ Hướng Lên Biểu - Miễn Phí vector hình ảnh trên Pixabay">
            <a:extLst>
              <a:ext uri="{FF2B5EF4-FFF2-40B4-BE49-F238E27FC236}">
                <a16:creationId xmlns:a16="http://schemas.microsoft.com/office/drawing/2014/main" id="{E0ECEDB8-7E3C-CB47-62A1-78079EADE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54232" y="3703461"/>
            <a:ext cx="150484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99606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8512" y="540774"/>
            <a:ext cx="11554893" cy="136211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VN Nhan" panose="020B0502050508020304" pitchFamily="34" charset="0"/>
                <a:ea typeface="Calibri" panose="020F0502020204030204" pitchFamily="34" charset="0"/>
              </a:rPr>
              <a:t>2</a:t>
            </a:r>
            <a:r>
              <a:rPr lang="en-US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. </a:t>
            </a:r>
            <a:r>
              <a:rPr lang="vi-VN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ĐỀ XUẤT GIẢ THUYẾT VÀ </a:t>
            </a:r>
            <a:br>
              <a:rPr lang="en-US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</a:br>
            <a:r>
              <a:rPr lang="vi-VN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PHƯƠNG ÁN CHỨNG MÌNH GIẢ THUYẾT</a:t>
            </a:r>
            <a:endParaRPr lang="en-US" sz="5400" b="1">
              <a:solidFill>
                <a:srgbClr val="FFFF00"/>
              </a:solidFill>
              <a:latin typeface="UVN Nhan" panose="020B05020505080203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1BDC23-2AA0-B8C7-231C-3929EA0FB49D}"/>
              </a:ext>
            </a:extLst>
          </p:cNvPr>
          <p:cNvSpPr txBox="1">
            <a:spLocks/>
          </p:cNvSpPr>
          <p:nvPr/>
        </p:nvSpPr>
        <p:spPr>
          <a:xfrm>
            <a:off x="436599" y="2424210"/>
            <a:ext cx="8409687" cy="12344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 độ cao làm giảm hoạt tính của nhiều enz</a:t>
            </a: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cơ thể.</a:t>
            </a:r>
            <a:endParaRPr lang="en-US" sz="3000">
              <a:solidFill>
                <a:schemeClr val="tx2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4" name="Picture 6" descr="Bảo vệ sức khỏe khi thời tiết nắng nóng">
            <a:extLst>
              <a:ext uri="{FF2B5EF4-FFF2-40B4-BE49-F238E27FC236}">
                <a16:creationId xmlns:a16="http://schemas.microsoft.com/office/drawing/2014/main" id="{9E355D91-BCAB-BA94-2E0C-6E53EDD8D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8"/>
          <a:stretch/>
        </p:blipFill>
        <p:spPr bwMode="auto">
          <a:xfrm>
            <a:off x="9186536" y="2259656"/>
            <a:ext cx="2265800" cy="1544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5EDD18-6909-842E-2B1F-7E9B6B83E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995" y="5331165"/>
            <a:ext cx="10706985" cy="98606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hoạt tính enzym</a:t>
            </a: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điều kiện nhiệt độ khác nhau.</a:t>
            </a:r>
            <a:endParaRPr lang="en-US" sz="3000">
              <a:solidFill>
                <a:schemeClr val="tx2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6" descr="Mũi Tên Màu Đỏ Hướng Lên Biểu - Miễn Phí vector hình ảnh trên Pixabay">
            <a:extLst>
              <a:ext uri="{FF2B5EF4-FFF2-40B4-BE49-F238E27FC236}">
                <a16:creationId xmlns:a16="http://schemas.microsoft.com/office/drawing/2014/main" id="{F344EBF2-0276-061B-3123-5B86EC922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641442" y="3871607"/>
            <a:ext cx="1284449" cy="139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62029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540774"/>
            <a:ext cx="12192000" cy="136211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3. </a:t>
            </a:r>
            <a:r>
              <a:rPr lang="vi-VN" sz="38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THIẾT KẾ THÍ NGHIỆM KIỂM CHỨNG GIẢ THUYẾT</a:t>
            </a:r>
            <a:endParaRPr lang="en-US" sz="3800" b="1">
              <a:solidFill>
                <a:srgbClr val="FFFF00"/>
              </a:solidFill>
              <a:latin typeface="UVN Nhan" panose="020B05020505080203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1BDC23-2AA0-B8C7-231C-3929EA0FB49D}"/>
              </a:ext>
            </a:extLst>
          </p:cNvPr>
          <p:cNvSpPr txBox="1">
            <a:spLocks/>
          </p:cNvSpPr>
          <p:nvPr/>
        </p:nvSpPr>
        <p:spPr>
          <a:xfrm>
            <a:off x="147084" y="1858830"/>
            <a:ext cx="11897832" cy="12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vi-VN" sz="3000" b="1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 nghiệm</a:t>
            </a:r>
            <a:r>
              <a:rPr lang="en-US" sz="3000" b="1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 nghiệm</a:t>
            </a: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kiểm tra hoạt tính thủy phân tinh bột của amylase</a:t>
            </a:r>
            <a:endParaRPr lang="en-US" sz="3000">
              <a:solidFill>
                <a:schemeClr val="tx2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5EDD18-6909-842E-2B1F-7E9B6B83E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751" y="3240606"/>
            <a:ext cx="2541181" cy="344726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en-US" sz="2800" b="1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1: </a:t>
            </a: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 bị 2 ống nghiệm đánh số thứ tự 1 và 2, cho vào mỗi ống 2ml dung dịch tinh bột 1%.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42118F-6F6A-4961-56F7-D3851D56D9B7}"/>
              </a:ext>
            </a:extLst>
          </p:cNvPr>
          <p:cNvSpPr txBox="1">
            <a:spLocks/>
          </p:cNvSpPr>
          <p:nvPr/>
        </p:nvSpPr>
        <p:spPr>
          <a:xfrm>
            <a:off x="3083888" y="3240604"/>
            <a:ext cx="3979226" cy="34472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en-US" sz="2800" b="1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2: </a:t>
            </a: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 hóa chất vào ống nghiệm và lắc đều khoảng 2 – 3 phút.</a:t>
            </a: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 1: thêm 3ml nước cất.</a:t>
            </a: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 2: thêm 3ml nước bọt pha loãng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2FD4DD-6054-CE34-42E6-654C422BB581}"/>
              </a:ext>
            </a:extLst>
          </p:cNvPr>
          <p:cNvSpPr txBox="1">
            <a:spLocks/>
          </p:cNvSpPr>
          <p:nvPr/>
        </p:nvSpPr>
        <p:spPr>
          <a:xfrm>
            <a:off x="7414219" y="3240604"/>
            <a:ext cx="2250558" cy="34472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en-US" sz="2800" b="1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3: </a:t>
            </a: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10 – 15 phút, nhỏ 2 – 3 giọt iodine 0.3% vào mỗi ống nghiệm.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2363F6-4436-97D1-9FC4-F24B974A5CC1}"/>
              </a:ext>
            </a:extLst>
          </p:cNvPr>
          <p:cNvSpPr txBox="1">
            <a:spLocks/>
          </p:cNvSpPr>
          <p:nvPr/>
        </p:nvSpPr>
        <p:spPr>
          <a:xfrm>
            <a:off x="10015882" y="3240604"/>
            <a:ext cx="2020187" cy="34472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en-US" sz="2800" b="1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4: </a:t>
            </a: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sự đổi màu của mỗi ống nghiệm</a:t>
            </a:r>
          </a:p>
        </p:txBody>
      </p:sp>
    </p:spTree>
    <p:extLst>
      <p:ext uri="{BB962C8B-B14F-4D97-AF65-F5344CB8AC3E}">
        <p14:creationId xmlns:p14="http://schemas.microsoft.com/office/powerpoint/2010/main" val="167271276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uiExpand="1" build="p" animBg="1"/>
      <p:bldP spid="8" grpId="0" animBg="1"/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540774"/>
            <a:ext cx="12192000" cy="136211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3. </a:t>
            </a:r>
            <a:r>
              <a:rPr lang="vi-VN" sz="3800" b="1">
                <a:solidFill>
                  <a:srgbClr val="FFFF00"/>
                </a:solidFill>
                <a:effectLst/>
                <a:latin typeface="UVN Nhan" panose="020B0502050508020304" pitchFamily="34" charset="0"/>
                <a:ea typeface="Calibri" panose="020F0502020204030204" pitchFamily="34" charset="0"/>
              </a:rPr>
              <a:t>THIẾT KẾ THÍ NGHIỆM KIỂM CHỨNG GIẢ THUYẾT</a:t>
            </a:r>
            <a:endParaRPr lang="en-US" sz="3800" b="1">
              <a:solidFill>
                <a:srgbClr val="FFFF00"/>
              </a:solidFill>
              <a:latin typeface="UVN Nhan" panose="020B05020505080203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1BDC23-2AA0-B8C7-231C-3929EA0FB49D}"/>
              </a:ext>
            </a:extLst>
          </p:cNvPr>
          <p:cNvSpPr txBox="1">
            <a:spLocks/>
          </p:cNvSpPr>
          <p:nvPr/>
        </p:nvSpPr>
        <p:spPr>
          <a:xfrm>
            <a:off x="147084" y="1986426"/>
            <a:ext cx="11897832" cy="12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vi-VN" sz="3000" b="1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 nghiệm</a:t>
            </a:r>
            <a:r>
              <a:rPr lang="en-US" sz="3000" b="1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 nghiệm phân tích ảnh hưởng của </a:t>
            </a: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ộ pH đến hoạt tính của enzym</a:t>
            </a:r>
            <a:r>
              <a:rPr lang="en-US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vi-VN" sz="3000">
                <a:solidFill>
                  <a:schemeClr val="tx2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amylase</a:t>
            </a:r>
            <a:endParaRPr lang="en-US" sz="3000">
              <a:solidFill>
                <a:schemeClr val="tx2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5EDD18-6909-842E-2B1F-7E9B6B83E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084" y="3120295"/>
            <a:ext cx="11897832" cy="103368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en-US" sz="2800" b="1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1: </a:t>
            </a: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 bị 4 ống nghiệm đánh số thứ tự từ 1 – 4. Cho vào mỗi ống nghiệm 2ml dung dịch iodine 1%.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42118F-6F6A-4961-56F7-D3851D56D9B7}"/>
              </a:ext>
            </a:extLst>
          </p:cNvPr>
          <p:cNvSpPr txBox="1">
            <a:spLocks/>
          </p:cNvSpPr>
          <p:nvPr/>
        </p:nvSpPr>
        <p:spPr>
          <a:xfrm>
            <a:off x="154173" y="4284921"/>
            <a:ext cx="11897832" cy="24654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en-US" sz="2800" b="1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2: </a:t>
            </a: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 hóa chất vào ống nghiệm và lắc đều khoảng 2 – 3 phút.</a:t>
            </a: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en-US" sz="2800" b="1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 1: </a:t>
            </a: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 2ml nước cất.		</a:t>
            </a:r>
            <a:r>
              <a:rPr lang="en-US" sz="2800" b="1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 2: </a:t>
            </a: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 2ml nước bọt pha loãng.</a:t>
            </a: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en-US" sz="2800" b="1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 3:</a:t>
            </a: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thêm 2ml nước bọt pha loãng và 3 – 4 giọt acid HCl 5%.</a:t>
            </a:r>
          </a:p>
          <a:p>
            <a:pPr marL="0" indent="0" algn="just">
              <a:buNone/>
            </a:pPr>
            <a:r>
              <a:rPr lang="en-US" sz="2800" b="1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 4: </a:t>
            </a:r>
            <a:r>
              <a:rPr lang="en-US" sz="2800">
                <a:solidFill>
                  <a:schemeClr val="tx2">
                    <a:lumMod val="95000"/>
                    <a:lumOff val="5000"/>
                  </a:schemeClr>
                </a:solidFill>
                <a:latin typeface="UVN Nhan" panose="020B050205050802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 2ml nước bọt pha loãng và 3 – 4 giọt NaOH 5%.</a:t>
            </a:r>
          </a:p>
        </p:txBody>
      </p:sp>
    </p:spTree>
    <p:extLst>
      <p:ext uri="{BB962C8B-B14F-4D97-AF65-F5344CB8AC3E}">
        <p14:creationId xmlns:p14="http://schemas.microsoft.com/office/powerpoint/2010/main" val="110217482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uiExpand="1" build="p" animBg="1"/>
      <p:bldP spid="8" grpId="0" animBg="1"/>
    </p:bldLst>
  </p:timing>
</p:sld>
</file>

<file path=ppt/theme/theme1.xml><?xml version="1.0" encoding="utf-8"?>
<a:theme xmlns:a="http://schemas.openxmlformats.org/drawingml/2006/main" name="Educational subjects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27.potx" id="{6B18C398-4F76-4BDC-B8A4-D02A96E0AA82}" vid="{FBF1AC64-E511-41D2-AA23-0E693E79CD77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Educational subjects presentation, chalkboard illustrations design (widescreen)</Template>
  <TotalTime>134</TotalTime>
  <Words>897</Words>
  <Application>Microsoft Office PowerPoint</Application>
  <PresentationFormat>Widescreen</PresentationFormat>
  <Paragraphs>69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Tahoma</vt:lpstr>
      <vt:lpstr>UVN Nhan</vt:lpstr>
      <vt:lpstr>Wingdings</vt:lpstr>
      <vt:lpstr>Educational subjects 16x9</vt:lpstr>
      <vt:lpstr>THỰC HÀNH:  MỘT SỐ THÍ NGHIỆM VỀ ENZYME</vt:lpstr>
      <vt:lpstr>Tại sao con người có thể tiêu hóa được tinh bột nhưng không thể tiêu hóa được xenlulozo?</vt:lpstr>
      <vt:lpstr>1. QUAN SÁT ĐỂ TRẢI NGHIỆM</vt:lpstr>
      <vt:lpstr>2. ĐỀ XUẤT GIẢ THUYẾT VÀ  PHƯƠNG ÁN CHỨNG MÌNH GIẢ THUYẾT</vt:lpstr>
      <vt:lpstr>2. ĐỀ XUẤT GIẢ THUYẾT VÀ  PHƯƠNG ÁN CHỨNG MÌNH GIẢ THUYẾT</vt:lpstr>
      <vt:lpstr>2. ĐỀ XUẤT GIẢ THUYẾT VÀ  PHƯƠNG ÁN CHỨNG MÌNH GIẢ THUYẾT</vt:lpstr>
      <vt:lpstr>2. ĐỀ XUẤT GIẢ THUYẾT VÀ  PHƯƠNG ÁN CHỨNG MÌNH GIẢ THUYẾT</vt:lpstr>
      <vt:lpstr>3. THIẾT KẾ THÍ NGHIỆM KIỂM CHỨNG GIẢ THUYẾT</vt:lpstr>
      <vt:lpstr>3. THIẾT KẾ THÍ NGHIỆM KIỂM CHỨNG GIẢ THUYẾT</vt:lpstr>
      <vt:lpstr>3. THIẾT KẾ THÍ NGHIỆM KIỂM CHỨNG GIẢ THUYẾT</vt:lpstr>
      <vt:lpstr>3. THIẾT KẾ THÍ NGHIỆM KIỂM CHỨNG GIẢ THUYẾT</vt:lpstr>
      <vt:lpstr>3. THIẾT KẾ THÍ NGHIỆM KIỂM CHỨNG GIẢ THUYẾT</vt:lpstr>
      <vt:lpstr>4. THẢO LUẬN DỰA TRÊN  KẾT QUẢ THÍ NGHIỆM</vt:lpstr>
      <vt:lpstr>5. BÁO CÁO  KẾT QUẢ THỰC HÀNH</vt:lpstr>
      <vt:lpstr>PowerPoint Presentation</vt:lpstr>
      <vt:lpstr>PowerPoint Presentation</vt:lpstr>
    </vt:vector>
  </TitlesOfParts>
  <Manager>LXN</Manager>
  <Company>Du An- Mien Phi - 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An- Mien Phi - STEM</dc:title>
  <dc:subject>Du An- Mien Phi - STEM</dc:subject>
  <dc:creator>Du An- Mien Phi - STEM</dc:creator>
  <cp:lastModifiedBy>Nghiêm Xuân</cp:lastModifiedBy>
  <cp:revision>10</cp:revision>
  <dcterms:created xsi:type="dcterms:W3CDTF">2022-07-26T09:40:05Z</dcterms:created>
  <dcterms:modified xsi:type="dcterms:W3CDTF">2022-08-11T09:02:17Z</dcterms:modified>
  <cp:category>Du An- Mien Phi - STEM</cp:category>
</cp:coreProperties>
</file>