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56" r:id="rId4"/>
    <p:sldId id="257" r:id="rId5"/>
    <p:sldId id="258" r:id="rId6"/>
    <p:sldId id="266" r:id="rId7"/>
    <p:sldId id="259" r:id="rId8"/>
    <p:sldId id="278" r:id="rId9"/>
    <p:sldId id="267" r:id="rId10"/>
    <p:sldId id="268" r:id="rId11"/>
    <p:sldId id="260" r:id="rId12"/>
    <p:sldId id="269" r:id="rId13"/>
    <p:sldId id="270" r:id="rId14"/>
    <p:sldId id="271" r:id="rId15"/>
    <p:sldId id="272" r:id="rId16"/>
    <p:sldId id="274" r:id="rId17"/>
    <p:sldId id="273" r:id="rId18"/>
    <p:sldId id="261" r:id="rId19"/>
    <p:sldId id="281" r:id="rId20"/>
    <p:sldId id="285" r:id="rId21"/>
    <p:sldId id="279" r:id="rId22"/>
    <p:sldId id="286" r:id="rId23"/>
    <p:sldId id="287" r:id="rId24"/>
    <p:sldId id="280" r:id="rId25"/>
    <p:sldId id="282" r:id="rId26"/>
    <p:sldId id="294" r:id="rId27"/>
    <p:sldId id="283" r:id="rId28"/>
    <p:sldId id="293" r:id="rId29"/>
    <p:sldId id="288" r:id="rId30"/>
    <p:sldId id="289" r:id="rId31"/>
    <p:sldId id="290" r:id="rId32"/>
    <p:sldId id="291" r:id="rId33"/>
    <p:sldId id="292" r:id="rId34"/>
    <p:sldId id="295" r:id="rId35"/>
    <p:sldId id="296" r:id="rId36"/>
    <p:sldId id="262" r:id="rId37"/>
    <p:sldId id="284" r:id="rId38"/>
    <p:sldId id="263" r:id="rId39"/>
    <p:sldId id="297" r:id="rId40"/>
    <p:sldId id="298" r:id="rId41"/>
    <p:sldId id="299" r:id="rId42"/>
    <p:sldId id="300" r:id="rId43"/>
    <p:sldId id="302" r:id="rId44"/>
    <p:sldId id="301" r:id="rId45"/>
    <p:sldId id="305" r:id="rId46"/>
    <p:sldId id="306" r:id="rId47"/>
    <p:sldId id="303" r:id="rId48"/>
    <p:sldId id="265" r:id="rId49"/>
    <p:sldId id="304" r:id="rId5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86A9B-148F-4C80-8646-09717B7FA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02B5B-7EC9-4B34-987B-5E4BC2B43A50}" type="datetimeFigureOut">
              <a:rPr lang="en-US"/>
              <a:pPr>
                <a:defRPr/>
              </a:pPr>
              <a:t>22/11/2023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46A2C-B7DF-4F1D-98DE-6C74EE5D1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6B88E-2636-45AB-B809-42791C0DC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552B1-1393-4A64-BF83-EB60E53ECD7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6589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ECA52-9029-44E8-BA8D-683F73CBC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6B260-AF3F-4364-8F44-1125FAAE9B0A}" type="datetimeFigureOut">
              <a:rPr lang="en-US"/>
              <a:pPr>
                <a:defRPr/>
              </a:pPr>
              <a:t>22/11/2023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40C7D-C0B2-426E-ADFC-6BCDCEB72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AC208-A00C-422E-9526-0EB5034DA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BEDB8-68FB-452D-AA91-668EECFB1F4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9360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A1244-FAAB-45AE-8D78-A43850A7E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6D10A-F12A-4F73-AC14-4E421449B080}" type="datetimeFigureOut">
              <a:rPr lang="en-US"/>
              <a:pPr>
                <a:defRPr/>
              </a:pPr>
              <a:t>22/11/2023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F3576-5887-4112-B37E-B38165A3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98EBD-7668-4D34-9F28-B23D0BF3A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30A6F-B0E5-496B-A564-7C7AEC275EF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5971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95FE9-25D8-4184-A998-CA8B6AA80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62B6C-EE5F-4BCB-A765-CF20ED30143E}" type="datetimeFigureOut">
              <a:rPr lang="en-US"/>
              <a:pPr>
                <a:defRPr/>
              </a:pPr>
              <a:t>22/11/2023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92B36-8265-496A-B836-260A9038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26E9F-D31E-41A5-B774-D6CECEBDD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E3D05-D13C-46AF-995F-69F3EB021C5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5892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84BE6-12BC-4EB9-BAD5-55644E4D0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EE22B-5E39-4DDC-B078-B62EBFF7E93D}" type="datetimeFigureOut">
              <a:rPr lang="en-US"/>
              <a:pPr>
                <a:defRPr/>
              </a:pPr>
              <a:t>22/11/2023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5967D-2FB9-4EC1-AF3C-0440B4E9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E0D7E-8219-45B0-AFAC-4D71EDDF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C0F34-01CA-4BA5-AC84-D2F065C0FAE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6345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123172C-C716-433B-87C9-D4CB42FF3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438EF-7694-4D0E-95B4-207B047BE0A7}" type="datetimeFigureOut">
              <a:rPr lang="en-US"/>
              <a:pPr>
                <a:defRPr/>
              </a:pPr>
              <a:t>22/11/2023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5902A0-5A10-407B-A983-D047E81B1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232A7E-8081-4EBF-A667-49837DEB9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99C74-5FDD-4080-A053-3E48B3C8643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9462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D0B40FA-B388-407D-8E91-A7037BA1E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3A9F3-9220-4E5F-9255-CE4FC5ABDA93}" type="datetimeFigureOut">
              <a:rPr lang="en-US"/>
              <a:pPr>
                <a:defRPr/>
              </a:pPr>
              <a:t>22/11/2023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1B0E35F-3717-4F2A-A90C-5C4411829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29BBE5-56AE-4AA6-B13B-9426AC875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D6EC5-8B41-4097-90AB-85E2A3C7C71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7604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4383299-7B4F-479C-9DB3-CDAE4420C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3EE63-8A10-4F76-84A4-487498E7D96A}" type="datetimeFigureOut">
              <a:rPr lang="en-US"/>
              <a:pPr>
                <a:defRPr/>
              </a:pPr>
              <a:t>22/11/2023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D46C10B-5A9D-41A9-9AE6-3097F2E17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7BAF200-092D-4B28-BB1F-BDADF04D2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35F45-4EA4-408F-8759-9A4E171FBC0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9033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C1E4E79-C243-46AE-8E33-D68D5F4DF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632EB-A01B-496D-BDB5-F27984EEC575}" type="datetimeFigureOut">
              <a:rPr lang="en-US"/>
              <a:pPr>
                <a:defRPr/>
              </a:pPr>
              <a:t>22/11/2023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B96763A-AC94-4BDC-9225-088F856A2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3716903-045A-4C3D-ACFB-1F1A5EE43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97ABF-2BCD-449A-B313-4DC7BA26BA4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1743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CD973C-61C3-472C-9BB3-0E3FAE03A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7108F-0126-4147-B351-79F9B6EEFB11}" type="datetimeFigureOut">
              <a:rPr lang="en-US"/>
              <a:pPr>
                <a:defRPr/>
              </a:pPr>
              <a:t>22/11/2023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89582E-EEE7-4907-9ABE-AF387ACEA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5EE284-722B-4BFB-A011-6A1560BFF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11EC8-4287-4DEF-AAF9-2D80715DFC9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460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B8DB58-BC30-45E0-A70C-70BD02CEB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D0DDA-F1C2-48E6-8832-BF388B70A085}" type="datetimeFigureOut">
              <a:rPr lang="en-US"/>
              <a:pPr>
                <a:defRPr/>
              </a:pPr>
              <a:t>22/11/2023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98479F6-2BC6-4E32-9B69-1696B27F8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15AC89-B20C-407C-AD29-7F1A1AD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DDF49-C4EE-4044-91B4-E1F101F54DD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5147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AF4988A-2E68-4D1A-A80E-664D3BFCFBE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4F1DEB1-6600-42B9-AF50-BC07FB5E8D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D1510-D6CE-4BC0-B006-9F6B2C45D5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66BD69-B30E-4D75-AF16-D117EEE32F9E}" type="datetimeFigureOut">
              <a:rPr lang="en-US"/>
              <a:pPr>
                <a:defRPr/>
              </a:pPr>
              <a:t>22/11/2023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FFB3A-3A40-4FC2-8484-AE23CE41E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C4BD3-F9D2-4399-9912-80DB948E4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BD35BC7-8C29-4CF4-921D-8A447157D68D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HoaLinh\Downloads\SINH-10-CTST\B&#192;I%209-SINH%2010-CTST-STEM\TI%20TH&#7874;.mp4" TargetMode="External"/><Relationship Id="rId1" Type="http://schemas.microsoft.com/office/2007/relationships/media" Target="file:///C:\Users\HoaLinh\Downloads\SINH-10-CTST\B&#192;I%209-SINH%2010-CTST-STEM\TI%20TH&#7874;.mp4" TargetMode="Externa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HoaLinh\Downloads\SINH-10-CTST\B&#192;I%209-SINH%2010-CTST-STEM\L&#7908;C%20L&#7840;P.mp4" TargetMode="External"/><Relationship Id="rId1" Type="http://schemas.microsoft.com/office/2007/relationships/media" Target="file:///C:\Users\HoaLinh\Downloads\SINH-10-CTST\B&#192;I%209-SINH%2010-CTST-STEM\L&#7908;C%20L&#7840;P.mp4" TargetMode="Externa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https://hoc247.net/fckeditorimg/upload/images/kb.jpg" TargetMode="Externa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HoaLinh\Downloads\SINH-10-CTST\B&#192;I%209-SINH%2010-CTST-STEM\chuc%20nang%20Lysosome.mp4" TargetMode="External"/><Relationship Id="rId1" Type="http://schemas.microsoft.com/office/2007/relationships/media" Target="file:///C:\Users\HoaLinh\Downloads\SINH-10-CTST\B&#192;I%209-SINH%2010-CTST-STEM\chuc%20nang%20Lysosome.mp4" TargetMode="Externa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HoaLinh\Downloads\SINH-10-CTST\B&#192;I%209-SINH%2010-CTST-STEM\yt1s.com%20-%20T&#237;nh%20kh&#7843;m%20&#273;&#7897;ng%20c&#7911;a%20m&#224;ng%20sinh%20ch&#7845;t_360p.mp4" TargetMode="External"/><Relationship Id="rId1" Type="http://schemas.microsoft.com/office/2007/relationships/media" Target="file:///C:\Users\HoaLinh\Downloads\SINH-10-CTST\B&#192;I%209-SINH%2010-CTST-STEM\yt1s.com%20-%20T&#237;nh%20kh&#7843;m%20&#273;&#7897;ng%20c&#7911;a%20m&#224;ng%20sinh%20ch&#7845;t_360p.mp4" TargetMode="External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0FE78F-9810-4973-A105-9160531AE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0" y="139700"/>
            <a:ext cx="5081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</a:p>
        </p:txBody>
      </p:sp>
      <p:pic>
        <p:nvPicPr>
          <p:cNvPr id="6" name="Picture 5" descr="Vi khuẩn là gì? Có những loại nào? - Bệnh viện Vinmec">
            <a:extLst>
              <a:ext uri="{FF2B5EF4-FFF2-40B4-BE49-F238E27FC236}">
                <a16:creationId xmlns:a16="http://schemas.microsoft.com/office/drawing/2014/main" id="{70CD5251-1F6F-47E8-B466-D36938EE7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1146175"/>
            <a:ext cx="3014662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ãy đóng vai một nhà khoa học và giới thiệu cho mọi người khám phá cấu">
            <a:extLst>
              <a:ext uri="{FF2B5EF4-FFF2-40B4-BE49-F238E27FC236}">
                <a16:creationId xmlns:a16="http://schemas.microsoft.com/office/drawing/2014/main" id="{8C573CAE-C428-41F4-B448-9B6DA2C13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463" y="3787775"/>
            <a:ext cx="3030537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o luoc ve te bao">
            <a:extLst>
              <a:ext uri="{FF2B5EF4-FFF2-40B4-BE49-F238E27FC236}">
                <a16:creationId xmlns:a16="http://schemas.microsoft.com/office/drawing/2014/main" id="{9C9D2E7F-7EBF-4BD2-9F98-FF17CDAA8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984250"/>
            <a:ext cx="387985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BÀI 28: Nấm - Hoc24">
            <a:extLst>
              <a:ext uri="{FF2B5EF4-FFF2-40B4-BE49-F238E27FC236}">
                <a16:creationId xmlns:a16="http://schemas.microsoft.com/office/drawing/2014/main" id="{533B1BB7-3667-41E8-B0EA-374AA8F76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3787775"/>
            <a:ext cx="3344862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 descr="Lý thuyết Trùng roi sinh 7">
            <a:extLst>
              <a:ext uri="{FF2B5EF4-FFF2-40B4-BE49-F238E27FC236}">
                <a16:creationId xmlns:a16="http://schemas.microsoft.com/office/drawing/2014/main" id="{64130382-0517-454A-93AE-3E5FAF916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3894138"/>
            <a:ext cx="36099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F561DA-8A3F-4B51-A959-E8E6D3E28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3" y="1493838"/>
            <a:ext cx="44672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các hình ảnh sau: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ảnh nào là TB nhân sơ, TB nhân thực?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Dựa vào đâu để phân chia như thế?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355EA2C2-58FA-464E-8EF6-0566B6177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013" y="0"/>
            <a:ext cx="4935537" cy="561975"/>
          </a:xfrm>
        </p:spPr>
        <p:txBody>
          <a:bodyPr/>
          <a:lstStyle/>
          <a:p>
            <a:pPr algn="ctr" eaLnBrk="1" hangingPunct="1"/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6AEF39-89AF-4982-8ED8-1C9113F27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538" y="741363"/>
            <a:ext cx="10515600" cy="5000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CẤU TẠO TẾ BÀO NHÂN THỰC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633D1EE-19B8-4317-968C-5B4C68093037}"/>
              </a:ext>
            </a:extLst>
          </p:cNvPr>
          <p:cNvSpPr txBox="1">
            <a:spLocks/>
          </p:cNvSpPr>
          <p:nvPr/>
        </p:nvSpPr>
        <p:spPr bwMode="auto">
          <a:xfrm>
            <a:off x="415925" y="1376363"/>
            <a:ext cx="247173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I. Nhân tế bào</a:t>
            </a:r>
          </a:p>
        </p:txBody>
      </p:sp>
      <p:pic>
        <p:nvPicPr>
          <p:cNvPr id="11269" name="Picture 7" descr="C:\Users\nguye\Downloads\HINH SINH 10 CHAN TROI ST\H 9.3.jpg">
            <a:extLst>
              <a:ext uri="{FF2B5EF4-FFF2-40B4-BE49-F238E27FC236}">
                <a16:creationId xmlns:a16="http://schemas.microsoft.com/office/drawing/2014/main" id="{C28B66D7-8344-4166-9419-FA4256605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1489075"/>
            <a:ext cx="4911725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 descr="C:\Users\nguye\Downloads\HINH SINH 10 CHAN TROI ST\H 9.4.jpg">
            <a:extLst>
              <a:ext uri="{FF2B5EF4-FFF2-40B4-BE49-F238E27FC236}">
                <a16:creationId xmlns:a16="http://schemas.microsoft.com/office/drawing/2014/main" id="{6F9E491F-6C13-4BE1-A071-B64E4B6D0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550" y="957263"/>
            <a:ext cx="349567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D814C6D-D3A7-4459-AD51-1E6B92F5472E}"/>
              </a:ext>
            </a:extLst>
          </p:cNvPr>
          <p:cNvSpPr txBox="1">
            <a:spLocks/>
          </p:cNvSpPr>
          <p:nvPr/>
        </p:nvSpPr>
        <p:spPr bwMode="auto">
          <a:xfrm>
            <a:off x="236538" y="2260600"/>
            <a:ext cx="315912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cầu: Hoạt động nhóm (6HS), hoàn thành phiếu học tập số 2: Cấu trúc và chức năng của nhân tế bào</a:t>
            </a:r>
          </a:p>
        </p:txBody>
      </p:sp>
      <p:sp>
        <p:nvSpPr>
          <p:cNvPr id="11272" name="Rectangle 7">
            <a:extLst>
              <a:ext uri="{FF2B5EF4-FFF2-40B4-BE49-F238E27FC236}">
                <a16:creationId xmlns:a16="http://schemas.microsoft.com/office/drawing/2014/main" id="{84151603-3C8A-4021-AA4B-5207BC7D7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EF468452-01E0-473E-B85D-8D8E2DBF987E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5D74F7A-FF96-43B9-9FCE-72A32626B491}"/>
              </a:ext>
            </a:extLst>
          </p:cNvPr>
          <p:cNvGraphicFramePr>
            <a:graphicFrameLocks noGrp="1"/>
          </p:cNvGraphicFramePr>
          <p:nvPr/>
        </p:nvGraphicFramePr>
        <p:xfrm>
          <a:off x="482600" y="1511300"/>
          <a:ext cx="11379200" cy="514667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379200">
                  <a:extLst>
                    <a:ext uri="{9D8B030D-6E8A-4147-A177-3AD203B41FA5}">
                      <a16:colId xmlns:a16="http://schemas.microsoft.com/office/drawing/2014/main" val="2955057802"/>
                    </a:ext>
                  </a:extLst>
                </a:gridCol>
              </a:tblGrid>
              <a:tr h="514667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9.3,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………………………………………………………………………………………………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………………………………………………………………………………………………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………………………………………………………………………………………………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:……………………………………………..................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H9.4: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trứng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(a),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soma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 (b)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………………………………………………………………………………………………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:…………………………………………………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………………………………………………………………………………………………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1" marR="63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99817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1C65E47-22BA-4CB4-9DA3-BFD69D162D04}"/>
              </a:ext>
            </a:extLst>
          </p:cNvPr>
          <p:cNvSpPr/>
          <p:nvPr/>
        </p:nvSpPr>
        <p:spPr>
          <a:xfrm>
            <a:off x="3432175" y="519113"/>
            <a:ext cx="4997450" cy="892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8" name="Content Placeholder 4">
            <a:extLst>
              <a:ext uri="{FF2B5EF4-FFF2-40B4-BE49-F238E27FC236}">
                <a16:creationId xmlns:a16="http://schemas.microsoft.com/office/drawing/2014/main" id="{E411E251-D916-48E7-A3D4-5340B4AF4FC2}"/>
              </a:ext>
            </a:extLst>
          </p:cNvPr>
          <p:cNvSpPr txBox="1">
            <a:spLocks/>
          </p:cNvSpPr>
          <p:nvPr/>
        </p:nvSpPr>
        <p:spPr bwMode="auto">
          <a:xfrm>
            <a:off x="415925" y="501650"/>
            <a:ext cx="24717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I. Nhân tế bào</a:t>
            </a:r>
          </a:p>
        </p:txBody>
      </p:sp>
      <p:sp>
        <p:nvSpPr>
          <p:cNvPr id="12299" name="Rectangle 6">
            <a:extLst>
              <a:ext uri="{FF2B5EF4-FFF2-40B4-BE49-F238E27FC236}">
                <a16:creationId xmlns:a16="http://schemas.microsoft.com/office/drawing/2014/main" id="{2CB38737-8B29-4533-8235-D86BED2A9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C5852EC-9E58-41DE-A9C1-EE70DC80D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013" y="0"/>
            <a:ext cx="4935537" cy="561975"/>
          </a:xfrm>
        </p:spPr>
        <p:txBody>
          <a:bodyPr/>
          <a:lstStyle/>
          <a:p>
            <a:pPr algn="ctr" eaLnBrk="1" hangingPunct="1"/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13315" name="Content Placeholder 4">
            <a:extLst>
              <a:ext uri="{FF2B5EF4-FFF2-40B4-BE49-F238E27FC236}">
                <a16:creationId xmlns:a16="http://schemas.microsoft.com/office/drawing/2014/main" id="{B22A8DD2-9C32-45AD-AD70-2AF5ACFDE982}"/>
              </a:ext>
            </a:extLst>
          </p:cNvPr>
          <p:cNvSpPr txBox="1">
            <a:spLocks/>
          </p:cNvSpPr>
          <p:nvPr/>
        </p:nvSpPr>
        <p:spPr bwMode="auto">
          <a:xfrm>
            <a:off x="415925" y="482600"/>
            <a:ext cx="2471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I. Nhân tế bào</a:t>
            </a:r>
          </a:p>
        </p:txBody>
      </p:sp>
      <p:pic>
        <p:nvPicPr>
          <p:cNvPr id="13316" name="Picture 11" descr="C:\Users\nguye\Downloads\HINH SINH 10 CHAN TROI ST\H 9.3.jpg">
            <a:extLst>
              <a:ext uri="{FF2B5EF4-FFF2-40B4-BE49-F238E27FC236}">
                <a16:creationId xmlns:a16="http://schemas.microsoft.com/office/drawing/2014/main" id="{F3244B3F-63E6-42FF-A1D7-9B16B88B6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922338"/>
            <a:ext cx="4911725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4195F0-FFC6-46B9-904C-20899E1F5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9025" y="585788"/>
            <a:ext cx="7158038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Màng nhân: màng kép, trên màng có đính các ribosome và có các lỗ màng nhân.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F8C43F-8B09-4667-94FC-B1F8AB762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9025" y="1457325"/>
            <a:ext cx="72929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Lỗ màng nhân: trao đổi chất giữa nhân và TBC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90C770-8B52-438C-B54A-473F6126A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2675" y="1943100"/>
            <a:ext cx="7621588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Trong nhân: dịch nhân, chất nhiễm sắc và nhân con </a:t>
            </a:r>
          </a:p>
        </p:txBody>
      </p:sp>
      <p:pic>
        <p:nvPicPr>
          <p:cNvPr id="13320" name="Picture 14" descr="C:\Users\nguye\Downloads\HINH SINH 10 CHAN TROI ST\H 9.4.jpg">
            <a:extLst>
              <a:ext uri="{FF2B5EF4-FFF2-40B4-BE49-F238E27FC236}">
                <a16:creationId xmlns:a16="http://schemas.microsoft.com/office/drawing/2014/main" id="{7B840345-876D-4D3D-8930-9B1EDA020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8" y="2524125"/>
            <a:ext cx="423227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73352AA-C9BD-483F-889C-EE06BE5BF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4586288"/>
            <a:ext cx="69405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en-US" altLang="en-US">
                <a:latin typeface="Times New Roman" panose="02020603050405020304" pitchFamily="18" charset="0"/>
                <a:cs typeface="Calibri" panose="020F0502020204030204" pitchFamily="34" charset="0"/>
              </a:rPr>
              <a:t> Cơ thể mới mang phần lớn các đặc điểm của cá thể B vì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nhân được lấy từ cá thể B (nhân chứa DNA mang thông tin di truyền)</a:t>
            </a:r>
          </a:p>
        </p:txBody>
      </p:sp>
      <p:sp>
        <p:nvSpPr>
          <p:cNvPr id="13322" name="Rectangle 9">
            <a:extLst>
              <a:ext uri="{FF2B5EF4-FFF2-40B4-BE49-F238E27FC236}">
                <a16:creationId xmlns:a16="http://schemas.microsoft.com/office/drawing/2014/main" id="{2567940D-8B9C-470C-83E7-93BCF23E6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6D57A44-935E-4ED2-B0FE-9F2CCDE91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013" y="0"/>
            <a:ext cx="4935537" cy="561975"/>
          </a:xfrm>
        </p:spPr>
        <p:txBody>
          <a:bodyPr/>
          <a:lstStyle/>
          <a:p>
            <a:pPr algn="ctr" eaLnBrk="1" hangingPunct="1"/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14339" name="Content Placeholder 4">
            <a:extLst>
              <a:ext uri="{FF2B5EF4-FFF2-40B4-BE49-F238E27FC236}">
                <a16:creationId xmlns:a16="http://schemas.microsoft.com/office/drawing/2014/main" id="{D845BDF4-8D31-4AAA-9F39-782BAAED463E}"/>
              </a:ext>
            </a:extLst>
          </p:cNvPr>
          <p:cNvSpPr txBox="1">
            <a:spLocks/>
          </p:cNvSpPr>
          <p:nvPr/>
        </p:nvSpPr>
        <p:spPr bwMode="auto">
          <a:xfrm>
            <a:off x="415925" y="1149350"/>
            <a:ext cx="2471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I. Nhân tế bào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1F04CD-4840-4144-9683-6ABEC71F1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" y="1758950"/>
            <a:ext cx="11236325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nl-NL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Cấu trúc 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nl-NL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Có dạng hình bầu dục hoặc hình cầu.</a:t>
            </a:r>
            <a:endParaRPr lang="en-US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nl-NL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Màng nhân : gồm 2 hai lớp màng( màng kép), có nhiều lỗ nhỏ để lưu thông vật chất giữa nhân và TBC.</a:t>
            </a:r>
            <a:endParaRPr lang="en-US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nl-NL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Dịch nhân chứa chất nhiễm sắc và nhân con (nhân con gồm prôtêin và rARN)</a:t>
            </a:r>
            <a:endParaRPr lang="en-US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98DAB9-F351-4144-BF32-4A36D961A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" y="4560888"/>
            <a:ext cx="8656638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Chức năng 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nl-NL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Nhân tế bào chứa vật chất di truyền.</a:t>
            </a:r>
            <a:endParaRPr lang="en-US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Điều khiển mọi hoạt động sống của tế bào.</a:t>
            </a:r>
            <a:endParaRPr lang="en-US" altLang="en-US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42" name="Content Placeholder 4">
            <a:extLst>
              <a:ext uri="{FF2B5EF4-FFF2-40B4-BE49-F238E27FC236}">
                <a16:creationId xmlns:a16="http://schemas.microsoft.com/office/drawing/2014/main" id="{93E4F974-9EE1-4FF1-BE6A-85676B728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538" y="663575"/>
            <a:ext cx="10515600" cy="4984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B. CẤU TẠO TẾ BÀO NHÂN THỰC</a:t>
            </a:r>
          </a:p>
        </p:txBody>
      </p:sp>
      <p:sp>
        <p:nvSpPr>
          <p:cNvPr id="14343" name="Rectangle 6">
            <a:extLst>
              <a:ext uri="{FF2B5EF4-FFF2-40B4-BE49-F238E27FC236}">
                <a16:creationId xmlns:a16="http://schemas.microsoft.com/office/drawing/2014/main" id="{EAECBE17-1EA4-4CDF-A2ED-A96B5FF7B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D9678C7-1F96-464E-9129-C10BC544F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013" y="0"/>
            <a:ext cx="4935537" cy="561975"/>
          </a:xfrm>
        </p:spPr>
        <p:txBody>
          <a:bodyPr/>
          <a:lstStyle/>
          <a:p>
            <a:pPr algn="ctr" eaLnBrk="1" hangingPunct="1"/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39FDD588-1921-4925-9A4E-6E75D9BFE3FA}"/>
              </a:ext>
            </a:extLst>
          </p:cNvPr>
          <p:cNvSpPr txBox="1">
            <a:spLocks/>
          </p:cNvSpPr>
          <p:nvPr/>
        </p:nvSpPr>
        <p:spPr bwMode="auto">
          <a:xfrm>
            <a:off x="415925" y="1096963"/>
            <a:ext cx="24717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II. Tế bào chất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B4D3379F-5147-4414-B1CA-E99290CAA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538" y="611188"/>
            <a:ext cx="10515600" cy="4984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CẤU TẠO TẾ BÀO NHÂN THỰC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69384D-D9FC-4899-AE71-53A189D58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1503363"/>
            <a:ext cx="21447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Bào tương</a:t>
            </a:r>
            <a:endParaRPr lang="en-US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801581-85B9-4026-B4BC-CB1B417E2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2009775"/>
            <a:ext cx="1133633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 cầu: Đọc thông tin sách giao khoa, mục II.1 trang 43, trả lời 3 câu hỏi sau (cá nhân HS)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98B2E292-A0A4-4378-93FD-E1A322349A16}"/>
              </a:ext>
            </a:extLst>
          </p:cNvPr>
          <p:cNvSpPr/>
          <p:nvPr/>
        </p:nvSpPr>
        <p:spPr>
          <a:xfrm>
            <a:off x="236538" y="3024188"/>
            <a:ext cx="3529012" cy="353695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TB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EBE7D632-BB0D-4083-AE23-AEDAE0AF23B5}"/>
              </a:ext>
            </a:extLst>
          </p:cNvPr>
          <p:cNvSpPr/>
          <p:nvPr/>
        </p:nvSpPr>
        <p:spPr>
          <a:xfrm>
            <a:off x="4087813" y="3009900"/>
            <a:ext cx="3549650" cy="3603625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9935B4DB-E7F1-4DEB-BE1D-2CF967FD9FE0}"/>
              </a:ext>
            </a:extLst>
          </p:cNvPr>
          <p:cNvSpPr/>
          <p:nvPr/>
        </p:nvSpPr>
        <p:spPr>
          <a:xfrm>
            <a:off x="7937500" y="3130550"/>
            <a:ext cx="3317875" cy="353853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370" name="Rectangle 9">
            <a:extLst>
              <a:ext uri="{FF2B5EF4-FFF2-40B4-BE49-F238E27FC236}">
                <a16:creationId xmlns:a16="http://schemas.microsoft.com/office/drawing/2014/main" id="{737F3477-0F5C-4F99-88A7-3607A480A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9" grpId="0"/>
      <p:bldP spid="8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1C7296A1-A13F-43B4-B975-FED4DADD4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013" y="0"/>
            <a:ext cx="4935537" cy="561975"/>
          </a:xfrm>
        </p:spPr>
        <p:txBody>
          <a:bodyPr/>
          <a:lstStyle/>
          <a:p>
            <a:pPr algn="ctr" eaLnBrk="1" hangingPunct="1"/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16387" name="Content Placeholder 4">
            <a:extLst>
              <a:ext uri="{FF2B5EF4-FFF2-40B4-BE49-F238E27FC236}">
                <a16:creationId xmlns:a16="http://schemas.microsoft.com/office/drawing/2014/main" id="{77CF5003-D0B5-4CAC-BEBE-D05BA28767A6}"/>
              </a:ext>
            </a:extLst>
          </p:cNvPr>
          <p:cNvSpPr txBox="1">
            <a:spLocks/>
          </p:cNvSpPr>
          <p:nvPr/>
        </p:nvSpPr>
        <p:spPr bwMode="auto">
          <a:xfrm>
            <a:off x="415925" y="1096963"/>
            <a:ext cx="24717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II. Tế bào chất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5A27AF68-691B-466C-B092-8521DB3BB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538" y="611188"/>
            <a:ext cx="10515600" cy="4984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CẤU TẠO TẾ BÀO NHÂN THỰC</a:t>
            </a:r>
          </a:p>
        </p:txBody>
      </p:sp>
      <p:sp>
        <p:nvSpPr>
          <p:cNvPr id="16389" name="Rectangle 4">
            <a:extLst>
              <a:ext uri="{FF2B5EF4-FFF2-40B4-BE49-F238E27FC236}">
                <a16:creationId xmlns:a16="http://schemas.microsoft.com/office/drawing/2014/main" id="{A61423D8-3424-454B-A3EE-F0415D99F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1449388"/>
            <a:ext cx="21447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Bào tương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645390-7FF8-460E-988F-4BD00B1A3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8" y="2058988"/>
            <a:ext cx="11690350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Là khối tế bào chất đã được tách bỏ các bào quan.</a:t>
            </a:r>
          </a:p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Thành phần: chủ yếu là nước và một số chất khác (ion, các chất hữu cơ)</a:t>
            </a:r>
          </a:p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Là môi trường diễn ra các quá trình chuyển hóa vật chất và năng lượng của TB</a:t>
            </a:r>
          </a:p>
        </p:txBody>
      </p:sp>
      <p:sp>
        <p:nvSpPr>
          <p:cNvPr id="16391" name="Rectangle 6">
            <a:extLst>
              <a:ext uri="{FF2B5EF4-FFF2-40B4-BE49-F238E27FC236}">
                <a16:creationId xmlns:a16="http://schemas.microsoft.com/office/drawing/2014/main" id="{4E54F5F9-9C20-48AC-95B0-7DD3F980E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C0642193-96A6-4327-B589-8600C7363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013" y="-26988"/>
            <a:ext cx="4935537" cy="561976"/>
          </a:xfrm>
        </p:spPr>
        <p:txBody>
          <a:bodyPr/>
          <a:lstStyle/>
          <a:p>
            <a:pPr algn="ctr" eaLnBrk="1" hangingPunct="1"/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468278-C08E-4316-A6D1-2EEE9D953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031875"/>
            <a:ext cx="3906837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6A0893-8F6E-4B65-97F2-190A84D5F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1031875"/>
            <a:ext cx="40259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1C637F-B0CA-440B-993C-0274B0507A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13" y="935038"/>
            <a:ext cx="3713162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05BEFD-C42E-4A92-A494-C2CBB04DDE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3879850"/>
            <a:ext cx="5586412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0DB492-36E2-457E-9187-34C4A03277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3879850"/>
            <a:ext cx="5983287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8CF1272-8734-42B9-8138-3BEA779EA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 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20F468E1-531C-4792-ACA0-793880D921CD}"/>
              </a:ext>
            </a:extLst>
          </p:cNvPr>
          <p:cNvSpPr txBox="1">
            <a:spLocks/>
          </p:cNvSpPr>
          <p:nvPr/>
        </p:nvSpPr>
        <p:spPr bwMode="auto">
          <a:xfrm>
            <a:off x="415925" y="509588"/>
            <a:ext cx="24717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II. Tế bào chất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008ECB6A-DA8A-44DE-9FD9-3F86A065A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013" y="0"/>
            <a:ext cx="4935537" cy="561975"/>
          </a:xfrm>
        </p:spPr>
        <p:txBody>
          <a:bodyPr/>
          <a:lstStyle/>
          <a:p>
            <a:pPr algn="ctr" eaLnBrk="1" hangingPunct="1"/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2E0A2B-6362-45B2-A978-75EFBF7B4A5D}"/>
              </a:ext>
            </a:extLst>
          </p:cNvPr>
          <p:cNvSpPr/>
          <p:nvPr/>
        </p:nvSpPr>
        <p:spPr>
          <a:xfrm>
            <a:off x="4711700" y="2063750"/>
            <a:ext cx="2736850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128260" algn="l"/>
              </a:tabLst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 NHÓM 1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40662A-41E1-430D-89DA-D68285667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1019175"/>
            <a:ext cx="11887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Yêu cầu: Hoạt động nhóm 10 phút lắp ghép hình vẽ các bào quan và mảnh ghép kiến thức về: cấu trúc và chức năng các bào quan đã cắt rời vào bảng nhóm sau: </a:t>
            </a:r>
            <a:endParaRPr lang="en-US" altLang="en-US">
              <a:solidFill>
                <a:srgbClr val="FF000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D00C8E2-DE5C-49AB-A827-AF39FDD93472}"/>
              </a:ext>
            </a:extLst>
          </p:cNvPr>
          <p:cNvGraphicFramePr>
            <a:graphicFrameLocks noGrp="1"/>
          </p:cNvGraphicFramePr>
          <p:nvPr/>
        </p:nvGraphicFramePr>
        <p:xfrm>
          <a:off x="392113" y="2616200"/>
          <a:ext cx="11263312" cy="319722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27233">
                  <a:extLst>
                    <a:ext uri="{9D8B030D-6E8A-4147-A177-3AD203B41FA5}">
                      <a16:colId xmlns:a16="http://schemas.microsoft.com/office/drawing/2014/main" val="1172576590"/>
                    </a:ext>
                  </a:extLst>
                </a:gridCol>
                <a:gridCol w="1668324">
                  <a:extLst>
                    <a:ext uri="{9D8B030D-6E8A-4147-A177-3AD203B41FA5}">
                      <a16:colId xmlns:a16="http://schemas.microsoft.com/office/drawing/2014/main" val="167136821"/>
                    </a:ext>
                  </a:extLst>
                </a:gridCol>
                <a:gridCol w="2567372">
                  <a:extLst>
                    <a:ext uri="{9D8B030D-6E8A-4147-A177-3AD203B41FA5}">
                      <a16:colId xmlns:a16="http://schemas.microsoft.com/office/drawing/2014/main" val="488303642"/>
                    </a:ext>
                  </a:extLst>
                </a:gridCol>
                <a:gridCol w="2650192">
                  <a:extLst>
                    <a:ext uri="{9D8B030D-6E8A-4147-A177-3AD203B41FA5}">
                      <a16:colId xmlns:a16="http://schemas.microsoft.com/office/drawing/2014/main" val="2134131350"/>
                    </a:ext>
                  </a:extLst>
                </a:gridCol>
                <a:gridCol w="2650192">
                  <a:extLst>
                    <a:ext uri="{9D8B030D-6E8A-4147-A177-3AD203B41FA5}">
                      <a16:colId xmlns:a16="http://schemas.microsoft.com/office/drawing/2014/main" val="1885401138"/>
                    </a:ext>
                  </a:extLst>
                </a:gridCol>
              </a:tblGrid>
              <a:tr h="45674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 quan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vẽ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trúc 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3394936629"/>
                  </a:ext>
                </a:extLst>
              </a:tr>
              <a:tr h="45674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Ribosome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500165118"/>
                  </a:ext>
                </a:extLst>
              </a:tr>
              <a:tr h="45674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Lưới nội chất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3037803074"/>
                  </a:ext>
                </a:extLst>
              </a:tr>
              <a:tr h="4567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Trơn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770402570"/>
                  </a:ext>
                </a:extLst>
              </a:tr>
              <a:tr h="45674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 máy Golgi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467864445"/>
                  </a:ext>
                </a:extLst>
              </a:tr>
              <a:tr h="45674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 thể 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93394275"/>
                  </a:ext>
                </a:extLst>
              </a:tr>
              <a:tr h="45674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 lạp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813496062"/>
                  </a:ext>
                </a:extLst>
              </a:tr>
            </a:tbl>
          </a:graphicData>
        </a:graphic>
      </p:graphicFrame>
      <p:sp>
        <p:nvSpPr>
          <p:cNvPr id="18481" name="Rectangle 6">
            <a:extLst>
              <a:ext uri="{FF2B5EF4-FFF2-40B4-BE49-F238E27FC236}">
                <a16:creationId xmlns:a16="http://schemas.microsoft.com/office/drawing/2014/main" id="{E1849D43-434C-48BE-AB35-0E1C7BADC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 </a:t>
            </a:r>
          </a:p>
        </p:txBody>
      </p:sp>
      <p:sp>
        <p:nvSpPr>
          <p:cNvPr id="18482" name="Content Placeholder 4">
            <a:extLst>
              <a:ext uri="{FF2B5EF4-FFF2-40B4-BE49-F238E27FC236}">
                <a16:creationId xmlns:a16="http://schemas.microsoft.com/office/drawing/2014/main" id="{D0E616FA-6F07-4BB7-A6F0-3F4C16AB6B5A}"/>
              </a:ext>
            </a:extLst>
          </p:cNvPr>
          <p:cNvSpPr txBox="1">
            <a:spLocks/>
          </p:cNvSpPr>
          <p:nvPr/>
        </p:nvSpPr>
        <p:spPr bwMode="auto">
          <a:xfrm>
            <a:off x="415925" y="509588"/>
            <a:ext cx="24717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II. Tế bào chất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60662C00-DB84-4570-8A06-9A1D70C15649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19459" name="Content Placeholder 4">
            <a:extLst>
              <a:ext uri="{FF2B5EF4-FFF2-40B4-BE49-F238E27FC236}">
                <a16:creationId xmlns:a16="http://schemas.microsoft.com/office/drawing/2014/main" id="{2AE373C6-E499-4400-963E-B63ED0B61480}"/>
              </a:ext>
            </a:extLst>
          </p:cNvPr>
          <p:cNvSpPr txBox="1">
            <a:spLocks/>
          </p:cNvSpPr>
          <p:nvPr/>
        </p:nvSpPr>
        <p:spPr bwMode="auto">
          <a:xfrm>
            <a:off x="415925" y="665163"/>
            <a:ext cx="24717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II. Tế bào chất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9D2F04-C816-4B6C-8E58-826BDB84D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184275"/>
            <a:ext cx="11320463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5">
            <a:extLst>
              <a:ext uri="{FF2B5EF4-FFF2-40B4-BE49-F238E27FC236}">
                <a16:creationId xmlns:a16="http://schemas.microsoft.com/office/drawing/2014/main" id="{9A28617A-50A5-4F75-94E5-FE2482784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BE45491D-46B8-45ED-8681-263A6BAD96F6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20483" name="Content Placeholder 4">
            <a:extLst>
              <a:ext uri="{FF2B5EF4-FFF2-40B4-BE49-F238E27FC236}">
                <a16:creationId xmlns:a16="http://schemas.microsoft.com/office/drawing/2014/main" id="{FD19D768-0747-4366-9AC1-AEABBBBF4CD8}"/>
              </a:ext>
            </a:extLst>
          </p:cNvPr>
          <p:cNvSpPr txBox="1">
            <a:spLocks/>
          </p:cNvSpPr>
          <p:nvPr/>
        </p:nvSpPr>
        <p:spPr bwMode="auto">
          <a:xfrm>
            <a:off x="415925" y="600075"/>
            <a:ext cx="2471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II. Tế bào chất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9ADA113-2775-4440-9C83-16E6EDDF3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1271588"/>
            <a:ext cx="2060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Ribosome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4D631D-41CE-463B-A5DB-4CBE4E86E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1328738"/>
            <a:ext cx="6516688" cy="499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E61EF8-D1BD-4E0A-A79B-EB13158C4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3" y="2200275"/>
            <a:ext cx="478948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 trúc</a:t>
            </a: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Ribosome được cấu tạo từ rRNA và protein, gồm hai tiểu phần lớn và bé.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D8D715-6C1A-4DCF-A9C0-6F8CA587E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3973513"/>
            <a:ext cx="562451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 năng</a:t>
            </a: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 tổng hợp protein cho tế bào</a:t>
            </a:r>
          </a:p>
        </p:txBody>
      </p:sp>
      <p:sp>
        <p:nvSpPr>
          <p:cNvPr id="20488" name="Rectangle 8">
            <a:extLst>
              <a:ext uri="{FF2B5EF4-FFF2-40B4-BE49-F238E27FC236}">
                <a16:creationId xmlns:a16="http://schemas.microsoft.com/office/drawing/2014/main" id="{11740BD2-B756-439B-AB8B-3EC777BE6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10DEF2D6-5FB6-4E9C-A0A3-5B15F4101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3238" y="139700"/>
            <a:ext cx="5081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</a:p>
        </p:txBody>
      </p:sp>
      <p:pic>
        <p:nvPicPr>
          <p:cNvPr id="6" name="Picture 5" descr="Vi khuẩn là gì? Có những loại nào? - Bệnh viện Vinmec">
            <a:extLst>
              <a:ext uri="{FF2B5EF4-FFF2-40B4-BE49-F238E27FC236}">
                <a16:creationId xmlns:a16="http://schemas.microsoft.com/office/drawing/2014/main" id="{74A85BE6-CB64-4AEA-B319-FA032817A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860550"/>
            <a:ext cx="3014662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ãy đóng vai một nhà khoa học và giới thiệu cho mọi người khám phá cấu">
            <a:extLst>
              <a:ext uri="{FF2B5EF4-FFF2-40B4-BE49-F238E27FC236}">
                <a16:creationId xmlns:a16="http://schemas.microsoft.com/office/drawing/2014/main" id="{EE302048-86D8-4583-86AA-7017B0ED5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8" y="1381125"/>
            <a:ext cx="3030537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o luoc ve te bao">
            <a:extLst>
              <a:ext uri="{FF2B5EF4-FFF2-40B4-BE49-F238E27FC236}">
                <a16:creationId xmlns:a16="http://schemas.microsoft.com/office/drawing/2014/main" id="{BCC0C497-882C-4C81-8E84-BFAE02B1F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1506538"/>
            <a:ext cx="3879850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BÀI 28: Nấm - Hoc24">
            <a:extLst>
              <a:ext uri="{FF2B5EF4-FFF2-40B4-BE49-F238E27FC236}">
                <a16:creationId xmlns:a16="http://schemas.microsoft.com/office/drawing/2014/main" id="{143DF1BD-5F7A-4325-A89C-AAC7F5BCE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4129088"/>
            <a:ext cx="3344862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 descr="Lý thuyết Trùng roi sinh 7">
            <a:extLst>
              <a:ext uri="{FF2B5EF4-FFF2-40B4-BE49-F238E27FC236}">
                <a16:creationId xmlns:a16="http://schemas.microsoft.com/office/drawing/2014/main" id="{A0BA74DE-C38A-47D2-8D60-A695C341D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5" y="4181475"/>
            <a:ext cx="36099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147F660-550E-48A6-B9DD-1A576AD75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23888" y="985838"/>
            <a:ext cx="446722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TB nhân sơ: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5EFF00-8317-419D-9D39-E36215817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50" y="984250"/>
            <a:ext cx="44688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TB nhân thực: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E765CF-5B9E-4490-B589-14313D671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5888" y="5665788"/>
            <a:ext cx="4467226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Dựa vào cấu trúc nhân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DOC) CƠ CHẾ TÁC ĐỘNG KHÁNG SINH LÊN VI KHUẨN | Phạm Thanh Hiếu -  Academia.edu">
            <a:extLst>
              <a:ext uri="{FF2B5EF4-FFF2-40B4-BE49-F238E27FC236}">
                <a16:creationId xmlns:a16="http://schemas.microsoft.com/office/drawing/2014/main" id="{0E1B63FD-3E1F-4091-8E7F-75677F786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550863"/>
            <a:ext cx="9855200" cy="630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4">
            <a:extLst>
              <a:ext uri="{FF2B5EF4-FFF2-40B4-BE49-F238E27FC236}">
                <a16:creationId xmlns:a16="http://schemas.microsoft.com/office/drawing/2014/main" id="{C2217BD7-FC76-4190-AB1E-F0D635CC9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201613"/>
            <a:ext cx="1018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 chế tác động của thuốc kháng sinh lên vi khuẩn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797152C5-0ADD-444E-9202-677DD44F3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B359955D-29AB-467A-8839-91B981BDD30E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22531" name="Content Placeholder 4">
            <a:extLst>
              <a:ext uri="{FF2B5EF4-FFF2-40B4-BE49-F238E27FC236}">
                <a16:creationId xmlns:a16="http://schemas.microsoft.com/office/drawing/2014/main" id="{C2BB7AF0-7D89-4D45-9B56-7BE33CD539F4}"/>
              </a:ext>
            </a:extLst>
          </p:cNvPr>
          <p:cNvSpPr txBox="1">
            <a:spLocks/>
          </p:cNvSpPr>
          <p:nvPr/>
        </p:nvSpPr>
        <p:spPr bwMode="auto">
          <a:xfrm>
            <a:off x="415925" y="744538"/>
            <a:ext cx="24717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II. Tế bào chất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F9A9FDE-51FD-4BCE-AD16-0B129B580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1198563"/>
            <a:ext cx="26130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Lưới nội chất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12D991-8616-4802-A60A-48281AB95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1878013"/>
            <a:ext cx="6096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Lưới nội chất hạt:</a:t>
            </a:r>
            <a:r>
              <a:rPr lang="en-US" altLang="en-US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 thống các túi và ống thông nhau, trên màng có đính các </a:t>
            </a:r>
            <a:r>
              <a:rPr lang="en-US" altLang="en-US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ribosome</a:t>
            </a: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 hợp protein tiết ra ngoài TB, prôtêin cấu tạo màng sinh chất, protein trong lysosome.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39C5CA-F868-4695-BCD1-6115DAEF9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3" y="4367213"/>
            <a:ext cx="60960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Lưới nội chất trơn: </a:t>
            </a: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 thống các kênh thông nhau, trên màng không đính các ribosome. Bề mặt trơn, có nhiều </a:t>
            </a:r>
            <a:r>
              <a:rPr lang="en-US" altLang="en-US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enzyme</a:t>
            </a: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 hợp lipit, chuyển hoá đường, phân huỷ chất độc đối với TB, cơ thể.</a:t>
            </a:r>
          </a:p>
        </p:txBody>
      </p:sp>
      <p:pic>
        <p:nvPicPr>
          <p:cNvPr id="22535" name="Picture 2" descr="Bài 9. Tế bào nhân thực trang 42, 43, 44, 45, 46, 47, 48, 49, 50, 51 Sinh  10 Chân trời sáng tạo | SGK Sinh 10 - Chân trời sáng tạo">
            <a:extLst>
              <a:ext uri="{FF2B5EF4-FFF2-40B4-BE49-F238E27FC236}">
                <a16:creationId xmlns:a16="http://schemas.microsoft.com/office/drawing/2014/main" id="{D01F8C8B-141E-4502-9470-D6FE0032B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1524000"/>
            <a:ext cx="5702300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9">
            <a:extLst>
              <a:ext uri="{FF2B5EF4-FFF2-40B4-BE49-F238E27FC236}">
                <a16:creationId xmlns:a16="http://schemas.microsoft.com/office/drawing/2014/main" id="{0D8C40A1-C428-496C-BEEB-467CE6E18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4" grpId="0" autoUpdateAnimBg="0"/>
      <p:bldP spid="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hức năng của tuyến tụy – Những điều không phải ai cũng biết">
            <a:extLst>
              <a:ext uri="{FF2B5EF4-FFF2-40B4-BE49-F238E27FC236}">
                <a16:creationId xmlns:a16="http://schemas.microsoft.com/office/drawing/2014/main" id="{4417D86C-B93E-4AA6-ADFF-33C97814F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942975"/>
            <a:ext cx="5708650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 descr="Cơ chế hoạt động của bạch cầu">
            <a:extLst>
              <a:ext uri="{FF2B5EF4-FFF2-40B4-BE49-F238E27FC236}">
                <a16:creationId xmlns:a16="http://schemas.microsoft.com/office/drawing/2014/main" id="{DF0CF607-D569-47DE-9A4F-3C2D75F22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1058863"/>
            <a:ext cx="57769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6215CCFF-283D-4B76-9B40-5F6E79ACC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577850"/>
            <a:ext cx="22002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TB tuyến tụy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4465B4D-2CF5-4582-AEF2-7E434CC9D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549275"/>
            <a:ext cx="21193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TB bạch cầu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2AF27BA-98AD-4ACB-BA50-52CE65D4C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" y="-1588"/>
            <a:ext cx="5492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TB có chứa nhiều lưới nội chất hạt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iải đáp] Cấu tạo và chức năng của gan đối với cơ thể như thế nào?">
            <a:extLst>
              <a:ext uri="{FF2B5EF4-FFF2-40B4-BE49-F238E27FC236}">
                <a16:creationId xmlns:a16="http://schemas.microsoft.com/office/drawing/2014/main" id="{13F5C667-3D4C-4F5C-9C7E-97BD090E7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957263"/>
            <a:ext cx="1061402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6D9DAF-46A4-4706-A3C8-C20B2A3DD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160338"/>
            <a:ext cx="75755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TB có chứa nhiều lưới nội chất trơn (TB gan,…)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1271F880-4462-43DB-8C82-CEFF1571E8DE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25603" name="Content Placeholder 4">
            <a:extLst>
              <a:ext uri="{FF2B5EF4-FFF2-40B4-BE49-F238E27FC236}">
                <a16:creationId xmlns:a16="http://schemas.microsoft.com/office/drawing/2014/main" id="{24D3706C-4347-49C6-9E0C-05C707596530}"/>
              </a:ext>
            </a:extLst>
          </p:cNvPr>
          <p:cNvSpPr txBox="1">
            <a:spLocks/>
          </p:cNvSpPr>
          <p:nvPr/>
        </p:nvSpPr>
        <p:spPr bwMode="auto">
          <a:xfrm>
            <a:off x="415925" y="809625"/>
            <a:ext cx="2471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II. Tế bào chất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87FF740-7123-4A77-B000-27A31AA34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1255713"/>
            <a:ext cx="26368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Bộ máy Golgi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F08E1D-D3E4-4C4C-A9ED-3E39D72D6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1198563"/>
            <a:ext cx="6075362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4B36126-3A48-4404-B1B2-80E4A2E2B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2044700"/>
            <a:ext cx="529748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Cấu trúc: </a:t>
            </a: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hệ thống các túi dẹp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 chồng lên nhau.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EA3B89-F7C6-4C0E-9A8C-82F89F325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3554413"/>
            <a:ext cx="6096000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Chức năng: </a:t>
            </a: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 tiếp nhận,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nl-NL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 đổi, đóng gói và phân phối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nl-NL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sản phẩm của tế bào.</a:t>
            </a:r>
            <a:endParaRPr lang="en-US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8" name="Rectangle 8">
            <a:extLst>
              <a:ext uri="{FF2B5EF4-FFF2-40B4-BE49-F238E27FC236}">
                <a16:creationId xmlns:a16="http://schemas.microsoft.com/office/drawing/2014/main" id="{A10F3940-4F2D-4277-AC67-5809D1F56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8C6B13AF-57C8-448F-9D04-6670B185FE7B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26627" name="Content Placeholder 4">
            <a:extLst>
              <a:ext uri="{FF2B5EF4-FFF2-40B4-BE49-F238E27FC236}">
                <a16:creationId xmlns:a16="http://schemas.microsoft.com/office/drawing/2014/main" id="{299443A9-FB68-4841-A4C1-F547174D850F}"/>
              </a:ext>
            </a:extLst>
          </p:cNvPr>
          <p:cNvSpPr txBox="1">
            <a:spLocks/>
          </p:cNvSpPr>
          <p:nvPr/>
        </p:nvSpPr>
        <p:spPr bwMode="auto">
          <a:xfrm>
            <a:off x="415925" y="627063"/>
            <a:ext cx="24717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II. Tế bào chất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13E8E31-2379-41B1-A79E-243C24093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1255713"/>
            <a:ext cx="14382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Ti thể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23FF58-6E58-4DC2-870D-C816565CC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303338"/>
            <a:ext cx="57197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DC7798-036D-40C0-8182-ACA9ACD4C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" y="1954213"/>
            <a:ext cx="6096000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 trúc</a:t>
            </a: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 lớp màng bao: Màng ngoài trơn nhẵn. Màng trong gấp nếp tạo thành các mào, trên mào có các enzyme hô hấp. Bên trong là chất nền chứa DNA nhỏ (vòng) và ribosome.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46425A-FC55-49B1-A173-928C7A681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" y="4540250"/>
            <a:ext cx="6096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 năng</a:t>
            </a: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nl-NL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 tổng hợp ATP : cung cấp năng lượng cho mọi hoạt động sống của tế bào.</a:t>
            </a:r>
            <a:endParaRPr lang="en-US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32" name="Rectangle 9">
            <a:extLst>
              <a:ext uri="{FF2B5EF4-FFF2-40B4-BE49-F238E27FC236}">
                <a16:creationId xmlns:a16="http://schemas.microsoft.com/office/drawing/2014/main" id="{1F832D33-2FD4-482A-827F-60C3E6841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2AF8D2A5-C21E-4743-9B7E-28ACC1BB97EF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27651" name="Content Placeholder 4">
            <a:extLst>
              <a:ext uri="{FF2B5EF4-FFF2-40B4-BE49-F238E27FC236}">
                <a16:creationId xmlns:a16="http://schemas.microsoft.com/office/drawing/2014/main" id="{C583CFBC-6F11-4924-B6CA-4EE57B7A86C0}"/>
              </a:ext>
            </a:extLst>
          </p:cNvPr>
          <p:cNvSpPr txBox="1">
            <a:spLocks/>
          </p:cNvSpPr>
          <p:nvPr/>
        </p:nvSpPr>
        <p:spPr bwMode="auto">
          <a:xfrm>
            <a:off x="415925" y="639763"/>
            <a:ext cx="24717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II. Tế bào chất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E63AE3F5-694E-41A5-8069-C7971C86B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1255713"/>
            <a:ext cx="14382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Ti thể</a:t>
            </a:r>
          </a:p>
        </p:txBody>
      </p:sp>
      <p:sp>
        <p:nvSpPr>
          <p:cNvPr id="27653" name="Rectangle 4">
            <a:extLst>
              <a:ext uri="{FF2B5EF4-FFF2-40B4-BE49-F238E27FC236}">
                <a16:creationId xmlns:a16="http://schemas.microsoft.com/office/drawing/2014/main" id="{15AD079C-B567-42B1-8E90-1E6251A9E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2838" y="1130300"/>
            <a:ext cx="67278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Video clip về cấu trúc và chức năng của ti thể</a:t>
            </a:r>
          </a:p>
        </p:txBody>
      </p:sp>
      <p:pic>
        <p:nvPicPr>
          <p:cNvPr id="2" name="TI THỂ">
            <a:hlinkClick r:id="" action="ppaction://media"/>
            <a:extLst>
              <a:ext uri="{FF2B5EF4-FFF2-40B4-BE49-F238E27FC236}">
                <a16:creationId xmlns:a16="http://schemas.microsoft.com/office/drawing/2014/main" id="{1B0FD9D1-0894-4C1A-9597-461E921F483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1036" y="1664721"/>
            <a:ext cx="9604564" cy="4975566"/>
          </a:xfrm>
          <a:prstGeom prst="rect">
            <a:avLst/>
          </a:prstGeom>
          <a:ln w="127000" cap="flat">
            <a:solidFill>
              <a:srgbClr val="D9D9D9"/>
            </a:solidFill>
            <a:miter lim="800000"/>
          </a:ln>
          <a:effectLst>
            <a:outerShdw blurRad="190500" dist="25400" dir="5400000" sx="104000" sy="104000" kx="100000" ky="100000" algn="t" rotWithShape="0">
              <a:srgbClr val="000000">
                <a:alpha val="18000"/>
              </a:srgb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rgbClr val="FFFFFF"/>
            </a:contourClr>
          </a:sp3d>
        </p:spPr>
      </p:pic>
      <p:sp>
        <p:nvSpPr>
          <p:cNvPr id="27655" name="Rectangle 7">
            <a:extLst>
              <a:ext uri="{FF2B5EF4-FFF2-40B4-BE49-F238E27FC236}">
                <a16:creationId xmlns:a16="http://schemas.microsoft.com/office/drawing/2014/main" id="{1648C556-7A5E-425E-94C4-5C5C9FBEC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936A35EA-A874-40CF-8B0C-56EA3D840497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28675" name="Content Placeholder 4">
            <a:extLst>
              <a:ext uri="{FF2B5EF4-FFF2-40B4-BE49-F238E27FC236}">
                <a16:creationId xmlns:a16="http://schemas.microsoft.com/office/drawing/2014/main" id="{6645E4DC-90BB-4351-87A9-1ECC055166ED}"/>
              </a:ext>
            </a:extLst>
          </p:cNvPr>
          <p:cNvSpPr txBox="1">
            <a:spLocks/>
          </p:cNvSpPr>
          <p:nvPr/>
        </p:nvSpPr>
        <p:spPr bwMode="auto">
          <a:xfrm>
            <a:off x="415925" y="679450"/>
            <a:ext cx="2471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II. Tế bào chất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4FDB503-8707-4EFE-AD63-211CACADD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1255713"/>
            <a:ext cx="17113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Lục lạp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C957D2-97C2-4927-8F1D-884CF158B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1112838"/>
            <a:ext cx="617855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301BDF-8E60-4A44-BA34-F3763AA5D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2016125"/>
            <a:ext cx="6096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>
                <a:latin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nl-NL" altLang="en-US" b="1">
                <a:latin typeface="Times New Roman" panose="02020603050405020304" pitchFamily="18" charset="0"/>
                <a:cs typeface="Calibri" panose="020F0502020204030204" pitchFamily="34" charset="0"/>
              </a:rPr>
              <a:t>Cấu trúc</a:t>
            </a:r>
            <a:r>
              <a:rPr lang="nl-NL" altLang="en-US">
                <a:latin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en-US" altLang="en-US">
                <a:latin typeface="Times New Roman" panose="02020603050405020304" pitchFamily="18" charset="0"/>
                <a:cs typeface="Calibri" panose="020F0502020204030204" pitchFamily="34" charset="0"/>
              </a:rPr>
              <a:t>  2 màng trơn, không gấp nếp. Bên trong là  chất nền (stroma): chứa enzyme cacboxyl, DNA và ribosome ; Các hạt grana: gồm nhiều túi dẹt thylakoid xếp chồng lên nhau chứa hệ sắc tố và các enzyme quang hợp</a:t>
            </a: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7BB7AC-EEE2-45BA-A9E4-E55B5C973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8" y="5040313"/>
            <a:ext cx="6096000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nl-NL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nl-NL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 năng: </a:t>
            </a: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 thực hiện chức năng quang hợp, tổng hợp các chất cần thiết cho tế bào.</a:t>
            </a:r>
          </a:p>
        </p:txBody>
      </p:sp>
      <p:sp>
        <p:nvSpPr>
          <p:cNvPr id="28680" name="Rectangle 8">
            <a:extLst>
              <a:ext uri="{FF2B5EF4-FFF2-40B4-BE49-F238E27FC236}">
                <a16:creationId xmlns:a16="http://schemas.microsoft.com/office/drawing/2014/main" id="{AFE66D2C-81BB-4748-86AD-5CE1DD4E5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87145DCF-1E33-420A-A38D-2D0C5A1CA03F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29699" name="Content Placeholder 4">
            <a:extLst>
              <a:ext uri="{FF2B5EF4-FFF2-40B4-BE49-F238E27FC236}">
                <a16:creationId xmlns:a16="http://schemas.microsoft.com/office/drawing/2014/main" id="{EFDD3E32-312F-42EE-BC86-DC3CBE98B8B8}"/>
              </a:ext>
            </a:extLst>
          </p:cNvPr>
          <p:cNvSpPr txBox="1">
            <a:spLocks/>
          </p:cNvSpPr>
          <p:nvPr/>
        </p:nvSpPr>
        <p:spPr bwMode="auto">
          <a:xfrm>
            <a:off x="415925" y="665163"/>
            <a:ext cx="24717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II. Tế bào chất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53E8A7BF-07E1-45C5-9F04-902F0D0BE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1155700"/>
            <a:ext cx="17113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Lục lạp</a:t>
            </a:r>
          </a:p>
        </p:txBody>
      </p:sp>
      <p:pic>
        <p:nvPicPr>
          <p:cNvPr id="3" name="LỤC LẠP">
            <a:hlinkClick r:id="" action="ppaction://media"/>
            <a:extLst>
              <a:ext uri="{FF2B5EF4-FFF2-40B4-BE49-F238E27FC236}">
                <a16:creationId xmlns:a16="http://schemas.microsoft.com/office/drawing/2014/main" id="{B67EC8B1-9BAA-463D-BC82-9CEADAC4072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lum bright="20000" contrast="-20000"/>
          </a:blip>
          <a:stretch>
            <a:fillRect/>
          </a:stretch>
        </p:blipFill>
        <p:spPr>
          <a:xfrm>
            <a:off x="2423886" y="1876197"/>
            <a:ext cx="9144000" cy="45681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9702" name="Rectangle 4">
            <a:extLst>
              <a:ext uri="{FF2B5EF4-FFF2-40B4-BE49-F238E27FC236}">
                <a16:creationId xmlns:a16="http://schemas.microsoft.com/office/drawing/2014/main" id="{13599D1A-3439-46D3-B1A7-7B76B17EB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2838" y="1130300"/>
            <a:ext cx="6965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Video clip về cấu trúc và chức năng của lục lạp</a:t>
            </a:r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075ECE6D-61DA-40FC-9996-FE3789F35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Content Placeholder 4">
            <a:extLst>
              <a:ext uri="{FF2B5EF4-FFF2-40B4-BE49-F238E27FC236}">
                <a16:creationId xmlns:a16="http://schemas.microsoft.com/office/drawing/2014/main" id="{6A0410C6-860E-48D5-A4D4-33D6EA83D455}"/>
              </a:ext>
            </a:extLst>
          </p:cNvPr>
          <p:cNvSpPr txBox="1">
            <a:spLocks/>
          </p:cNvSpPr>
          <p:nvPr/>
        </p:nvSpPr>
        <p:spPr bwMode="auto">
          <a:xfrm>
            <a:off x="415925" y="644525"/>
            <a:ext cx="2471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II. Tế bào chất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10E2FC6-6E7F-477B-B4A1-637D7B750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1285875"/>
            <a:ext cx="39385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Một số bào quan khác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0CD9BF-E50D-4E3C-9FD4-570F3F161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2097088"/>
            <a:ext cx="35337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5ABECD-8534-4587-AD9D-248FB1FB5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1371600"/>
            <a:ext cx="455295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4B1787-B40D-4E70-A968-9B60643AC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4365625"/>
            <a:ext cx="35433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2" descr="Sinh học 10 Bài 9: Tế bào nhân thực tiết 2">
            <a:extLst>
              <a:ext uri="{FF2B5EF4-FFF2-40B4-BE49-F238E27FC236}">
                <a16:creationId xmlns:a16="http://schemas.microsoft.com/office/drawing/2014/main" id="{F6CF0B31-4DDF-416D-BFC1-4AD0DB988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4481513"/>
            <a:ext cx="4262438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45904C2-B515-4896-9919-376DCFE01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2492375"/>
            <a:ext cx="316706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Yêu cầu: Quan sát hình 9.10; 9.11; 9.12  đọc thông tin sgk Hoạt động nhóm hoàn thành phiếu học tập số 3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494DD6-68D7-4421-8A6E-7E151D842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 </a:t>
            </a:r>
          </a:p>
        </p:txBody>
      </p:sp>
      <p:sp>
        <p:nvSpPr>
          <p:cNvPr id="30730" name="Title 1">
            <a:extLst>
              <a:ext uri="{FF2B5EF4-FFF2-40B4-BE49-F238E27FC236}">
                <a16:creationId xmlns:a16="http://schemas.microsoft.com/office/drawing/2014/main" id="{B4EF6990-5E92-4051-BBB6-18846EDFB4B7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7" grpId="0"/>
      <p:bldP spid="15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058EA-31BE-4715-854B-56A3C9C3D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4575" y="169863"/>
            <a:ext cx="9623425" cy="1446212"/>
          </a:xfrm>
        </p:spPr>
        <p:txBody>
          <a:bodyPr/>
          <a:lstStyle/>
          <a:p>
            <a:pPr eaLnBrk="1" hangingPunct="1"/>
            <a:r>
              <a:rPr lang="en-US" alt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TẾ BÀO NHÂN THỰC</a:t>
            </a:r>
            <a:br>
              <a:rPr lang="en-US" alt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(BÀI 9: TẾ BÀO NHÂN THỰC)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EABAA-E302-4BB4-9241-64B56AA5C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763" y="1641475"/>
            <a:ext cx="11169650" cy="5032375"/>
          </a:xfrm>
        </p:spPr>
        <p:txBody>
          <a:bodyPr/>
          <a:lstStyle/>
          <a:p>
            <a:pPr algn="l" eaLnBrk="1" hangingPunct="1"/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Thời lượng: 5 tiết</a:t>
            </a:r>
          </a:p>
          <a:p>
            <a:pPr algn="l" eaLnBrk="1" hangingPunct="1"/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CỦA CHỦ ĐỀ:</a:t>
            </a:r>
          </a:p>
          <a:p>
            <a:pPr algn="l" eaLnBrk="1" hangingPunct="1"/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ĐẶC ĐIỂM CHUNG CỦA TẾ BÀO NHÂN THỰC</a:t>
            </a:r>
          </a:p>
          <a:p>
            <a:pPr algn="l" eaLnBrk="1" hangingPunct="1"/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CẤU TẠO TẾ BÀO NHÂN THỰC</a:t>
            </a:r>
          </a:p>
          <a:p>
            <a:pPr algn="l" eaLnBrk="1" hangingPunct="1"/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I. Nhân tế bào</a:t>
            </a:r>
          </a:p>
          <a:p>
            <a:pPr algn="l" eaLnBrk="1" hangingPunct="1"/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II. Tế bào chất</a:t>
            </a:r>
          </a:p>
          <a:p>
            <a:pPr algn="l" eaLnBrk="1" hangingPunct="1"/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III. Màng sinh chất</a:t>
            </a:r>
          </a:p>
          <a:p>
            <a:pPr algn="l" eaLnBrk="1" hangingPunct="1"/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IV. Các cấu trúc bên ngoài màng sinh chất</a:t>
            </a:r>
          </a:p>
          <a:p>
            <a:pPr algn="l" eaLnBrk="1" hangingPunct="1"/>
            <a:endParaRPr lang="en-US" altLang="en-US" sz="2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4">
            <a:extLst>
              <a:ext uri="{FF2B5EF4-FFF2-40B4-BE49-F238E27FC236}">
                <a16:creationId xmlns:a16="http://schemas.microsoft.com/office/drawing/2014/main" id="{DE203C26-B933-40FC-A223-646429E1BE76}"/>
              </a:ext>
            </a:extLst>
          </p:cNvPr>
          <p:cNvSpPr txBox="1">
            <a:spLocks/>
          </p:cNvSpPr>
          <p:nvPr/>
        </p:nvSpPr>
        <p:spPr bwMode="auto">
          <a:xfrm>
            <a:off x="415925" y="708025"/>
            <a:ext cx="2471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II. Tế bào chất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1F370398-20D3-452E-ABB2-060E267AA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1206500"/>
            <a:ext cx="39385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Một số bào quan khác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3E204D-9761-417C-B170-C556FC2B2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688" y="1781175"/>
            <a:ext cx="38496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3</a:t>
            </a:r>
            <a:endParaRPr lang="en-US" altLang="en-US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7E6A0F4-75E7-4D61-B599-772234DC47FD}"/>
              </a:ext>
            </a:extLst>
          </p:cNvPr>
          <p:cNvGraphicFramePr>
            <a:graphicFrameLocks noGrp="1"/>
          </p:cNvGraphicFramePr>
          <p:nvPr/>
        </p:nvGraphicFramePr>
        <p:xfrm>
          <a:off x="342900" y="2565400"/>
          <a:ext cx="11641138" cy="41084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12761">
                  <a:extLst>
                    <a:ext uri="{9D8B030D-6E8A-4147-A177-3AD203B41FA5}">
                      <a16:colId xmlns:a16="http://schemas.microsoft.com/office/drawing/2014/main" val="4278444029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454021127"/>
                    </a:ext>
                  </a:extLst>
                </a:gridCol>
                <a:gridCol w="3732166">
                  <a:extLst>
                    <a:ext uri="{9D8B030D-6E8A-4147-A177-3AD203B41FA5}">
                      <a16:colId xmlns:a16="http://schemas.microsoft.com/office/drawing/2014/main" val="815574521"/>
                    </a:ext>
                  </a:extLst>
                </a:gridCol>
                <a:gridCol w="3462611">
                  <a:extLst>
                    <a:ext uri="{9D8B030D-6E8A-4147-A177-3AD203B41FA5}">
                      <a16:colId xmlns:a16="http://schemas.microsoft.com/office/drawing/2014/main" val="2070849360"/>
                    </a:ext>
                  </a:extLst>
                </a:gridCol>
              </a:tblGrid>
              <a:tr h="4564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 quan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trúc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8620577"/>
                  </a:ext>
                </a:extLst>
              </a:tr>
              <a:tr h="91298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xương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7156752"/>
                  </a:ext>
                </a:extLst>
              </a:tr>
              <a:tr h="91298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Lysosome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Peroxisome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3598205"/>
                  </a:ext>
                </a:extLst>
              </a:tr>
              <a:tr h="91298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54250" algn="l"/>
                        </a:tabLs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54250" algn="l"/>
                        </a:tabLs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8949498"/>
                  </a:ext>
                </a:extLst>
              </a:tr>
              <a:tr h="91298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54250" algn="l"/>
                        </a:tabLst>
                      </a:pPr>
                      <a:r>
                        <a:rPr lang="nl-NL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1319370"/>
                  </a:ext>
                </a:extLst>
              </a:tr>
            </a:tbl>
          </a:graphicData>
        </a:graphic>
      </p:graphicFrame>
      <p:pic>
        <p:nvPicPr>
          <p:cNvPr id="46084" name="Picture 22" descr="H9.10. Khung xuong TB">
            <a:extLst>
              <a:ext uri="{FF2B5EF4-FFF2-40B4-BE49-F238E27FC236}">
                <a16:creationId xmlns:a16="http://schemas.microsoft.com/office/drawing/2014/main" id="{BB048920-28B0-4D23-BD67-52C14E844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3" y="3182938"/>
            <a:ext cx="1314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23" descr="H9.11. Lysosome, Perosisome">
            <a:extLst>
              <a:ext uri="{FF2B5EF4-FFF2-40B4-BE49-F238E27FC236}">
                <a16:creationId xmlns:a16="http://schemas.microsoft.com/office/drawing/2014/main" id="{0E16521D-E005-454A-AE41-4B8710925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4030663"/>
            <a:ext cx="13239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2" descr="Sinh học 10 Bài 9: Tế bào nhân thực tiết 2">
            <a:extLst>
              <a:ext uri="{FF2B5EF4-FFF2-40B4-BE49-F238E27FC236}">
                <a16:creationId xmlns:a16="http://schemas.microsoft.com/office/drawing/2014/main" id="{277AB9C6-E37E-41D7-B061-FD9246A85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4881563"/>
            <a:ext cx="1543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1" name="Picture 24" descr="H9.12. Cau tao trung the">
            <a:extLst>
              <a:ext uri="{FF2B5EF4-FFF2-40B4-BE49-F238E27FC236}">
                <a16:creationId xmlns:a16="http://schemas.microsoft.com/office/drawing/2014/main" id="{44287399-7AA1-4082-969B-9CFCFF2BD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5729288"/>
            <a:ext cx="15430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85" name="Title 1">
            <a:extLst>
              <a:ext uri="{FF2B5EF4-FFF2-40B4-BE49-F238E27FC236}">
                <a16:creationId xmlns:a16="http://schemas.microsoft.com/office/drawing/2014/main" id="{ECF6B034-DADB-4679-AEE5-01588C488027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31786" name="Rectangle 11">
            <a:extLst>
              <a:ext uri="{FF2B5EF4-FFF2-40B4-BE49-F238E27FC236}">
                <a16:creationId xmlns:a16="http://schemas.microsoft.com/office/drawing/2014/main" id="{5484BED2-B783-4C58-8B0A-B41D0EB93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4">
            <a:extLst>
              <a:ext uri="{FF2B5EF4-FFF2-40B4-BE49-F238E27FC236}">
                <a16:creationId xmlns:a16="http://schemas.microsoft.com/office/drawing/2014/main" id="{EB162545-A1EF-455B-99CB-F4BDAFC2B290}"/>
              </a:ext>
            </a:extLst>
          </p:cNvPr>
          <p:cNvSpPr txBox="1">
            <a:spLocks/>
          </p:cNvSpPr>
          <p:nvPr/>
        </p:nvSpPr>
        <p:spPr bwMode="auto">
          <a:xfrm>
            <a:off x="415925" y="882650"/>
            <a:ext cx="2471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II. Tế bào chất</a:t>
            </a:r>
          </a:p>
        </p:txBody>
      </p:sp>
      <p:sp>
        <p:nvSpPr>
          <p:cNvPr id="32771" name="Rectangle 4">
            <a:extLst>
              <a:ext uri="{FF2B5EF4-FFF2-40B4-BE49-F238E27FC236}">
                <a16:creationId xmlns:a16="http://schemas.microsoft.com/office/drawing/2014/main" id="{11E1CF56-A5AE-4B5C-88BC-58E288851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1328738"/>
            <a:ext cx="39385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Một số bào quan khác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858EF0-F3BB-49C1-BC49-3E45413DF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2090738"/>
            <a:ext cx="5849937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3507CD38-63F9-4E1C-B03A-34800C1BE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388" y="1401763"/>
            <a:ext cx="33242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Khung xương tế bào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3BCC70-A562-489C-BE36-502F2630C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75" y="2684463"/>
            <a:ext cx="4510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Calibri" panose="020F0502020204030204" pitchFamily="34" charset="0"/>
              </a:rPr>
              <a:t>- Cấu tạo từ các vi ống, vi sợi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Calibri" panose="020F0502020204030204" pitchFamily="34" charset="0"/>
              </a:rPr>
              <a:t>và sợi trung gian</a:t>
            </a: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4408A0-27B0-4DE4-A315-522720F59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3" y="4175125"/>
            <a:ext cx="6096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Calibri" panose="020F0502020204030204" pitchFamily="34" charset="0"/>
              </a:rPr>
              <a:t>- Giúp ổn định hình dạng TB động vật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Calibri" panose="020F0502020204030204" pitchFamily="34" charset="0"/>
              </a:rPr>
              <a:t> và là nơi neo giữ các bào quan</a:t>
            </a:r>
            <a:endParaRPr lang="en-US" altLang="en-US"/>
          </a:p>
        </p:txBody>
      </p:sp>
      <p:sp>
        <p:nvSpPr>
          <p:cNvPr id="32776" name="Title 1">
            <a:extLst>
              <a:ext uri="{FF2B5EF4-FFF2-40B4-BE49-F238E27FC236}">
                <a16:creationId xmlns:a16="http://schemas.microsoft.com/office/drawing/2014/main" id="{F4B9BEA5-CB56-44B8-856E-3B9AA7EF9B7D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32777" name="Rectangle 9">
            <a:extLst>
              <a:ext uri="{FF2B5EF4-FFF2-40B4-BE49-F238E27FC236}">
                <a16:creationId xmlns:a16="http://schemas.microsoft.com/office/drawing/2014/main" id="{8A2EFA95-542E-47BE-B825-C7C71914C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4">
            <a:extLst>
              <a:ext uri="{FF2B5EF4-FFF2-40B4-BE49-F238E27FC236}">
                <a16:creationId xmlns:a16="http://schemas.microsoft.com/office/drawing/2014/main" id="{4B0AFA63-9664-40A7-8C33-57835D3DB359}"/>
              </a:ext>
            </a:extLst>
          </p:cNvPr>
          <p:cNvSpPr txBox="1">
            <a:spLocks/>
          </p:cNvSpPr>
          <p:nvPr/>
        </p:nvSpPr>
        <p:spPr bwMode="auto">
          <a:xfrm>
            <a:off x="415925" y="882650"/>
            <a:ext cx="2471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II. Tế bào chất</a:t>
            </a:r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61EBBD72-74C5-47B7-8B0C-AB8A5AA0E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1328738"/>
            <a:ext cx="39385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Một số bào quan khác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D454E907-7902-4413-948E-5A59EF89E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8363" y="995363"/>
            <a:ext cx="39846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Lysosome và Peroxisome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6E53A1-D982-40C5-9E3F-32B968B9C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1509713"/>
            <a:ext cx="6367462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710C9B-9B65-459E-B139-AE8F38F2C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2146300"/>
            <a:ext cx="6096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Chứa nhiều enzyme thủy phân.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Lysosome phân hủy các đại phân tử hữu cơ, bào quan già, tế bào bị tổn thương,…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en-US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Peroxisome tham gia chuyển hóa lipid và khử độc cho tế bào.</a:t>
            </a:r>
          </a:p>
        </p:txBody>
      </p:sp>
      <p:sp>
        <p:nvSpPr>
          <p:cNvPr id="33799" name="Title 1">
            <a:extLst>
              <a:ext uri="{FF2B5EF4-FFF2-40B4-BE49-F238E27FC236}">
                <a16:creationId xmlns:a16="http://schemas.microsoft.com/office/drawing/2014/main" id="{19B1F4D5-BD60-4991-A32B-0643B9BA3254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33800" name="Rectangle 9">
            <a:extLst>
              <a:ext uri="{FF2B5EF4-FFF2-40B4-BE49-F238E27FC236}">
                <a16:creationId xmlns:a16="http://schemas.microsoft.com/office/drawing/2014/main" id="{B93E4631-73F2-408F-A35B-7B5D4E121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4">
            <a:extLst>
              <a:ext uri="{FF2B5EF4-FFF2-40B4-BE49-F238E27FC236}">
                <a16:creationId xmlns:a16="http://schemas.microsoft.com/office/drawing/2014/main" id="{5F28DDA1-8D07-433D-964D-37035A4F19D1}"/>
              </a:ext>
            </a:extLst>
          </p:cNvPr>
          <p:cNvSpPr txBox="1">
            <a:spLocks/>
          </p:cNvSpPr>
          <p:nvPr/>
        </p:nvSpPr>
        <p:spPr bwMode="auto">
          <a:xfrm>
            <a:off x="415925" y="882650"/>
            <a:ext cx="2471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II. Tế bào chất</a:t>
            </a:r>
          </a:p>
        </p:txBody>
      </p:sp>
      <p:sp>
        <p:nvSpPr>
          <p:cNvPr id="34819" name="Rectangle 4">
            <a:extLst>
              <a:ext uri="{FF2B5EF4-FFF2-40B4-BE49-F238E27FC236}">
                <a16:creationId xmlns:a16="http://schemas.microsoft.com/office/drawing/2014/main" id="{0324549B-5940-47BA-A6DC-80B2BD74E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1328738"/>
            <a:ext cx="39385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Một số bào quan khác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DA4D077E-058A-4E88-AE11-9A9587C1A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8" y="1328738"/>
            <a:ext cx="17700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Lysosome </a:t>
            </a:r>
          </a:p>
        </p:txBody>
      </p:sp>
      <p:pic>
        <p:nvPicPr>
          <p:cNvPr id="3" name="chuc nang Lysosome">
            <a:hlinkClick r:id="" action="ppaction://media"/>
            <a:extLst>
              <a:ext uri="{FF2B5EF4-FFF2-40B4-BE49-F238E27FC236}">
                <a16:creationId xmlns:a16="http://schemas.microsoft.com/office/drawing/2014/main" id="{A489AFB2-CB3C-4539-AAD4-83243E96F43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2950" y="1897859"/>
            <a:ext cx="10549164" cy="48512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4822" name="Title 1">
            <a:extLst>
              <a:ext uri="{FF2B5EF4-FFF2-40B4-BE49-F238E27FC236}">
                <a16:creationId xmlns:a16="http://schemas.microsoft.com/office/drawing/2014/main" id="{075F9C65-31E4-47D2-9C81-396A53C7A075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582BD380-C23A-4378-AC69-0959A8A53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4">
            <a:extLst>
              <a:ext uri="{FF2B5EF4-FFF2-40B4-BE49-F238E27FC236}">
                <a16:creationId xmlns:a16="http://schemas.microsoft.com/office/drawing/2014/main" id="{5D1CFE3B-5608-4B3C-9125-41BAACB6FA33}"/>
              </a:ext>
            </a:extLst>
          </p:cNvPr>
          <p:cNvSpPr txBox="1">
            <a:spLocks/>
          </p:cNvSpPr>
          <p:nvPr/>
        </p:nvSpPr>
        <p:spPr bwMode="auto">
          <a:xfrm>
            <a:off x="415925" y="882650"/>
            <a:ext cx="2471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II. Tế bào chất</a:t>
            </a:r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55B54C13-3AA1-42D6-99C7-D9C258B80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1328738"/>
            <a:ext cx="39385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Một số bào quan khác</a:t>
            </a: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27FDEDC6-EDF1-48D7-8E87-5B25846B5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3" y="2227263"/>
            <a:ext cx="60960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Tế bào thực vật có không bào trung tâm lớn thực hiện nhiều chức năng quan trọng: giúp tế bào hút nước, dự trữ chất dinh dưỡng cũng như các sản phẩm thải, bảo vệ tế bào.</a:t>
            </a:r>
          </a:p>
        </p:txBody>
      </p:sp>
      <p:pic>
        <p:nvPicPr>
          <p:cNvPr id="10" name="Picture 2" descr="Sinh học 10 Bài 9: Tế bào nhân thực tiết 2">
            <a:extLst>
              <a:ext uri="{FF2B5EF4-FFF2-40B4-BE49-F238E27FC236}">
                <a16:creationId xmlns:a16="http://schemas.microsoft.com/office/drawing/2014/main" id="{B3DEA3BC-8501-48FB-9270-C46819F80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1328738"/>
            <a:ext cx="4832350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itle 1">
            <a:extLst>
              <a:ext uri="{FF2B5EF4-FFF2-40B4-BE49-F238E27FC236}">
                <a16:creationId xmlns:a16="http://schemas.microsoft.com/office/drawing/2014/main" id="{5662BF91-7610-49CF-A3D7-72CA4A1D590F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35847" name="Rectangle 10">
            <a:extLst>
              <a:ext uri="{FF2B5EF4-FFF2-40B4-BE49-F238E27FC236}">
                <a16:creationId xmlns:a16="http://schemas.microsoft.com/office/drawing/2014/main" id="{64A131DD-8DB4-45C1-8708-D98A56734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4">
            <a:extLst>
              <a:ext uri="{FF2B5EF4-FFF2-40B4-BE49-F238E27FC236}">
                <a16:creationId xmlns:a16="http://schemas.microsoft.com/office/drawing/2014/main" id="{E9D91857-3DFC-40A6-92F2-55AA4DAA409C}"/>
              </a:ext>
            </a:extLst>
          </p:cNvPr>
          <p:cNvSpPr txBox="1">
            <a:spLocks/>
          </p:cNvSpPr>
          <p:nvPr/>
        </p:nvSpPr>
        <p:spPr bwMode="auto">
          <a:xfrm>
            <a:off x="415925" y="882650"/>
            <a:ext cx="2471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II. Tế bào chất</a:t>
            </a:r>
          </a:p>
        </p:txBody>
      </p:sp>
      <p:sp>
        <p:nvSpPr>
          <p:cNvPr id="36867" name="Rectangle 4">
            <a:extLst>
              <a:ext uri="{FF2B5EF4-FFF2-40B4-BE49-F238E27FC236}">
                <a16:creationId xmlns:a16="http://schemas.microsoft.com/office/drawing/2014/main" id="{C63AAB35-29DB-4FA6-8BD0-E7D6C165B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1328738"/>
            <a:ext cx="39385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Một số bào quan khác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66854B-918E-4417-AC02-157FB1754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8" y="3421063"/>
            <a:ext cx="60960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Chức năng: hình thành thoi phân bào trong quá trình phân chia tế bào.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1A6136-786A-4444-AC7E-479BCC45B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8" y="2058988"/>
            <a:ext cx="50450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>
                <a:latin typeface="Times New Roman" panose="02020603050405020304" pitchFamily="18" charset="0"/>
                <a:cs typeface="Calibri" panose="020F0502020204030204" pitchFamily="34" charset="0"/>
              </a:rPr>
              <a:t>- Gồm 2 trung tử (xếp thẳng góc)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>
                <a:latin typeface="Times New Roman" panose="02020603050405020304" pitchFamily="18" charset="0"/>
                <a:cs typeface="Calibri" panose="020F0502020204030204" pitchFamily="34" charset="0"/>
              </a:rPr>
              <a:t>và chất quanh trung tử. </a:t>
            </a:r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9452F8-89E2-4094-84DC-29099274D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2146300"/>
            <a:ext cx="5661025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E5A967A4-8F31-45E1-8F6C-3F1298C50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3138" y="1439863"/>
            <a:ext cx="18573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 thể</a:t>
            </a:r>
          </a:p>
        </p:txBody>
      </p:sp>
      <p:sp>
        <p:nvSpPr>
          <p:cNvPr id="36872" name="Title 1">
            <a:extLst>
              <a:ext uri="{FF2B5EF4-FFF2-40B4-BE49-F238E27FC236}">
                <a16:creationId xmlns:a16="http://schemas.microsoft.com/office/drawing/2014/main" id="{9DA77FE4-774E-4F72-BC2A-B44E6355D4DA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36873" name="Rectangle 11">
            <a:extLst>
              <a:ext uri="{FF2B5EF4-FFF2-40B4-BE49-F238E27FC236}">
                <a16:creationId xmlns:a16="http://schemas.microsoft.com/office/drawing/2014/main" id="{B0BBD990-5C99-4373-AED1-C484D2975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Cơ chế hình thành bệnh ung thư - Kingfucoidan.vn">
            <a:extLst>
              <a:ext uri="{FF2B5EF4-FFF2-40B4-BE49-F238E27FC236}">
                <a16:creationId xmlns:a16="http://schemas.microsoft.com/office/drawing/2014/main" id="{D8994A2C-D89B-48C0-A049-E8A9DA2A9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473075"/>
            <a:ext cx="6143625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8" descr="https://healthvietnam.vn/photos/174/D%C6%AF%E1%BB%A2C/HVQY/image296.jpg">
            <a:extLst>
              <a:ext uri="{FF2B5EF4-FFF2-40B4-BE49-F238E27FC236}">
                <a16:creationId xmlns:a16="http://schemas.microsoft.com/office/drawing/2014/main" id="{6B37C920-D298-45C0-B998-4CF1864EF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3244850"/>
            <a:ext cx="6835775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1E098F99-FA1A-4EE0-B5F9-A205302F6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8" y="42863"/>
            <a:ext cx="12198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 động của một số thuốc vào chu kỳ phân chia tế bào để ngăn ngừa ung thư </a:t>
            </a:r>
          </a:p>
        </p:txBody>
      </p:sp>
      <p:pic>
        <p:nvPicPr>
          <p:cNvPr id="17418" name="Picture 10" descr="Tổng quan về phòng ngừa ung thư | Vinmec">
            <a:extLst>
              <a:ext uri="{FF2B5EF4-FFF2-40B4-BE49-F238E27FC236}">
                <a16:creationId xmlns:a16="http://schemas.microsoft.com/office/drawing/2014/main" id="{5958D54F-8352-4360-ABB0-1449FEA64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565150"/>
            <a:ext cx="4686300" cy="596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F16EF2-4307-4603-858D-E4942B3E7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57188"/>
            <a:ext cx="106537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459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Tầm quan trọng của các loại bào quan của tế bào đối với sức khỏe</a:t>
            </a:r>
            <a:endParaRPr lang="en-US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914" name="Picture 2" descr="Tế Bào (Sinh Học 8)">
            <a:extLst>
              <a:ext uri="{FF2B5EF4-FFF2-40B4-BE49-F238E27FC236}">
                <a16:creationId xmlns:a16="http://schemas.microsoft.com/office/drawing/2014/main" id="{F24CAD56-5CB6-4A6A-B0AB-2999AC71C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44575"/>
            <a:ext cx="10537825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DB0543-5F19-43DF-A2A1-225389AD1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661988"/>
            <a:ext cx="31575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Màng sinh chất</a:t>
            </a:r>
            <a:endParaRPr lang="en-US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C:\Users\nguye\Downloads\SACH SINH 10 CHAN TROI SANG TAO\HINH SINH 10 CHAN TROI ST\H9.13. Cau tao MSC.jpg">
            <a:extLst>
              <a:ext uri="{FF2B5EF4-FFF2-40B4-BE49-F238E27FC236}">
                <a16:creationId xmlns:a16="http://schemas.microsoft.com/office/drawing/2014/main" id="{12124406-EA0D-43F0-89E6-07305151A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205038"/>
            <a:ext cx="5572125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nguye\Downloads\SACH SINH 10 CHAN TROI SANG TAO\HINH SINH 10 CHAN TROI ST\H9.14. Chuc nang MSC.jpg">
            <a:extLst>
              <a:ext uri="{FF2B5EF4-FFF2-40B4-BE49-F238E27FC236}">
                <a16:creationId xmlns:a16="http://schemas.microsoft.com/office/drawing/2014/main" id="{F856D26F-39AE-409F-B03C-12807118B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2187575"/>
            <a:ext cx="5732462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2ACE0D-C580-4724-A764-C4490EB39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88" y="1233488"/>
            <a:ext cx="118300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Yêu cầu: Đọc SGK mục III trang 48, 49; Quan sát hình 9.13, 9.14,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thảo luận nhóm 10 phút hoàn thành Phiếu học tập số 1 theo kĩ thuật khăn trải bàn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39942" name="Title 1">
            <a:extLst>
              <a:ext uri="{FF2B5EF4-FFF2-40B4-BE49-F238E27FC236}">
                <a16:creationId xmlns:a16="http://schemas.microsoft.com/office/drawing/2014/main" id="{348A1348-E4D2-44DD-9CF5-6B568879EB32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093333-0D07-4C86-A495-3E313C469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A4DE7E97-D764-46A4-A0A6-2BA274745F8E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2F81C5E7-E7DF-4162-8DF7-79172C6ED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1638"/>
            <a:ext cx="1219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MÀNG SINH CHẤT; CÁC CẤU TRÚC BÊN NGOÀI MÀNG SINH CHẤT.</a:t>
            </a:r>
            <a:endParaRPr lang="en-US" altLang="en-US" sz="2400" b="1">
              <a:solidFill>
                <a:srgbClr val="C00000"/>
              </a:solidFill>
            </a:endParaRP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1D4EBE63-5334-48BD-91D3-456B22A12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1144588"/>
            <a:ext cx="31575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Màng sinh chất</a:t>
            </a:r>
            <a:endParaRPr lang="en-US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ED7614-C8A8-4BBC-BABF-611DC8952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8338" y="1266825"/>
            <a:ext cx="38496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4</a:t>
            </a:r>
            <a:endParaRPr lang="en-US" altLang="en-US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B2316A4-5216-468B-B43F-D03A3A8DB34E}"/>
              </a:ext>
            </a:extLst>
          </p:cNvPr>
          <p:cNvGraphicFramePr>
            <a:graphicFrameLocks noGrp="1"/>
          </p:cNvGraphicFramePr>
          <p:nvPr/>
        </p:nvGraphicFramePr>
        <p:xfrm>
          <a:off x="160338" y="2278063"/>
          <a:ext cx="11957050" cy="42402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206381">
                  <a:extLst>
                    <a:ext uri="{9D8B030D-6E8A-4147-A177-3AD203B41FA5}">
                      <a16:colId xmlns:a16="http://schemas.microsoft.com/office/drawing/2014/main" val="335139237"/>
                    </a:ext>
                  </a:extLst>
                </a:gridCol>
                <a:gridCol w="5750669">
                  <a:extLst>
                    <a:ext uri="{9D8B030D-6E8A-4147-A177-3AD203B41FA5}">
                      <a16:colId xmlns:a16="http://schemas.microsoft.com/office/drawing/2014/main" val="1780232498"/>
                    </a:ext>
                  </a:extLst>
                </a:gridCol>
              </a:tblGrid>
              <a:tr h="424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endParaRPr lang="en-US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4599239"/>
                  </a:ext>
                </a:extLst>
              </a:tr>
              <a:tr h="38161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Gồm 2 lớp (lớp kép) phôtpholipit quay đầu kị nước vào nhau.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Nhiều phân tử prôtêin xen kẽ (xuyên màng).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Prôtêin ở bề mặt (bám màng).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Các tế bào động vật có nhiều phân tử colestêron.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prôtêin liên kết với lipit tạo lipôprôtêin hay liên kết với cacbohyđrat tạo glycoprotein.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lọc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Thu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tin).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"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chuẩn"giữ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ổn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468824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551C690-9AB8-4E0F-8349-03556D174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900" y="1711325"/>
            <a:ext cx="112664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 các thành phần cấu trúc tương ứng với chức năng của màng sinh chất</a:t>
            </a:r>
          </a:p>
        </p:txBody>
      </p:sp>
      <p:sp>
        <p:nvSpPr>
          <p:cNvPr id="40978" name="Rectangle 7">
            <a:extLst>
              <a:ext uri="{FF2B5EF4-FFF2-40B4-BE49-F238E27FC236}">
                <a16:creationId xmlns:a16="http://schemas.microsoft.com/office/drawing/2014/main" id="{74EB0DA5-1FA8-4989-B4F5-A97F35D49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C7E22ABC-4A0B-436C-AA77-F158D50B4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013" y="0"/>
            <a:ext cx="4935537" cy="561975"/>
          </a:xfrm>
        </p:spPr>
        <p:txBody>
          <a:bodyPr/>
          <a:lstStyle/>
          <a:p>
            <a:pPr algn="ctr" eaLnBrk="1" hangingPunct="1"/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7B685F-EE48-49B2-9C56-C4D27231E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4775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14E703-FE03-4AFB-9CE9-E4928024A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8" y="676275"/>
            <a:ext cx="10515600" cy="4984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ĐẶC ĐIỂM CHUNG CỦA TẾ BÀO NHÂN THỰC</a:t>
            </a:r>
          </a:p>
        </p:txBody>
      </p:sp>
      <p:pic>
        <p:nvPicPr>
          <p:cNvPr id="6" name="Picture 5" descr="C:\Users\nguye\Downloads\z3598501157557_69e8f31662c68d974814eaaa248d5e38 (1).jpg">
            <a:extLst>
              <a:ext uri="{FF2B5EF4-FFF2-40B4-BE49-F238E27FC236}">
                <a16:creationId xmlns:a16="http://schemas.microsoft.com/office/drawing/2014/main" id="{310EA36E-8E74-48FA-8809-516C7CAEB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1384300"/>
            <a:ext cx="7250113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7E51D1F-AD65-446F-8914-97DF639A6A31}"/>
              </a:ext>
            </a:extLst>
          </p:cNvPr>
          <p:cNvSpPr txBox="1">
            <a:spLocks/>
          </p:cNvSpPr>
          <p:nvPr/>
        </p:nvSpPr>
        <p:spPr bwMode="auto">
          <a:xfrm>
            <a:off x="392113" y="1893888"/>
            <a:ext cx="3370262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cầu: Quan sát hình 9.2, thảo luận cặp đôi, hoàn thành phiếu học tập số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93920694-AAF3-494B-91E8-CCF5DA309DB6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0B15250A-8CDB-48F6-BFF6-F6F58C1E5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1638"/>
            <a:ext cx="1219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MÀNG SINH CHẤT; CÁC CẤU TRÚC BÊN NGOÀI MÀNG SINH CHẤT.</a:t>
            </a:r>
            <a:endParaRPr lang="en-US" altLang="en-US" sz="2400" b="1">
              <a:solidFill>
                <a:srgbClr val="C00000"/>
              </a:solidFill>
            </a:endParaRP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D155DB8A-EB53-448F-8880-6E19138C2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1144588"/>
            <a:ext cx="31575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Màng sinh chất</a:t>
            </a:r>
            <a:endParaRPr lang="en-US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C:\Users\nguye\Downloads\SACH SINH 10 CHAN TROI SANG TAO\HINH SINH 10 CHAN TROI ST\H9.13. Cau tao MSC.jpg">
            <a:extLst>
              <a:ext uri="{FF2B5EF4-FFF2-40B4-BE49-F238E27FC236}">
                <a16:creationId xmlns:a16="http://schemas.microsoft.com/office/drawing/2014/main" id="{5701CC05-C18A-4A45-BCD5-35AB55668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1233488"/>
            <a:ext cx="62230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BACD0A-7818-41FC-8786-CBF690A11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8" y="1665288"/>
            <a:ext cx="6096000" cy="43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Gồm 2 thành phần chủ yếu: 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Lớp kép phospholipid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Protein (xuyên màng và bám màng).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Trên màng có các glycoprotein (carbohydrate + protein), glycolipid (carbohydrate + lipid).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Ngoài ra, ở tế bào động vật có nhiều phân tử cholesterol (tăng tính ổn định của màng)</a:t>
            </a:r>
          </a:p>
        </p:txBody>
      </p:sp>
      <p:sp>
        <p:nvSpPr>
          <p:cNvPr id="41991" name="Rectangle 6">
            <a:extLst>
              <a:ext uri="{FF2B5EF4-FFF2-40B4-BE49-F238E27FC236}">
                <a16:creationId xmlns:a16="http://schemas.microsoft.com/office/drawing/2014/main" id="{FA359FE0-54C4-4A6F-BF21-FE9B4B2A6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13F2FEE6-321B-4D92-B7A7-5AA6FCD1BEA3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66E7E8B5-E309-47ED-A4A7-545FBA545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1638"/>
            <a:ext cx="1219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MÀNG SINH CHẤT; CÁC CẤU TRÚC BÊN NGOÀI MÀNG SINH CHẤT.</a:t>
            </a:r>
            <a:endParaRPr lang="en-US" altLang="en-US" sz="2400" b="1">
              <a:solidFill>
                <a:srgbClr val="C00000"/>
              </a:solidFill>
            </a:endParaRP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4AD55109-208E-4D22-AA0B-91FE06A32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1144588"/>
            <a:ext cx="31575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Màng sinh chất</a:t>
            </a:r>
            <a:endParaRPr lang="en-US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:\Users\nguye\Downloads\SACH SINH 10 CHAN TROI SANG TAO\HINH SINH 10 CHAN TROI ST\H9.14. Chuc nang MSC.jpg">
            <a:extLst>
              <a:ext uri="{FF2B5EF4-FFF2-40B4-BE49-F238E27FC236}">
                <a16:creationId xmlns:a16="http://schemas.microsoft.com/office/drawing/2014/main" id="{A9941139-28F8-43E9-8201-3ABDECB2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1233488"/>
            <a:ext cx="48768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109D769-D36D-48B9-9CAE-D2A49F8DC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3" y="2370138"/>
            <a:ext cx="6831012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Vận chuyển các chất và trao đổi chất với môi trường có chọn lọc (bán thấm): nhờ phospholipid, protein xuyên màng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Thụ thể thu nhận thông tin: Prôtêin ở bề mặt (protein bám màng)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Nhận biết tế bào (dấu chuẩn): lipôprôtêin,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glycoprotein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5F6A8D-BE0B-4234-A8EC-24B575C8B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1644650"/>
            <a:ext cx="64182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 phù hợp giữa cấu trúc và chức năng:</a:t>
            </a:r>
          </a:p>
        </p:txBody>
      </p:sp>
      <p:sp>
        <p:nvSpPr>
          <p:cNvPr id="43016" name="Rectangle 7">
            <a:extLst>
              <a:ext uri="{FF2B5EF4-FFF2-40B4-BE49-F238E27FC236}">
                <a16:creationId xmlns:a16="http://schemas.microsoft.com/office/drawing/2014/main" id="{48CD5EB9-BA8A-4499-993E-9CA8D3FE4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88B6C8AD-AF23-418B-9BA7-A54CB6713C9A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1D89CA43-3453-4936-B1A4-74C2544C7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1638"/>
            <a:ext cx="1219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MÀNG SINH CHẤT; CÁC CẤU TRÚC BÊN NGOÀI MÀNG SINH CHẤT.</a:t>
            </a:r>
            <a:endParaRPr lang="en-US" altLang="en-US" sz="2400" b="1">
              <a:solidFill>
                <a:srgbClr val="C00000"/>
              </a:solidFill>
            </a:endParaRP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3DC74B0A-61EE-4BA6-AD8F-8BE39CD71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1144588"/>
            <a:ext cx="31575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Màng sinh chất</a:t>
            </a:r>
            <a:endParaRPr lang="en-US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yt1s.com - Tính khảm động của màng sinh chất_360p">
            <a:hlinkClick r:id="" action="ppaction://media"/>
            <a:extLst>
              <a:ext uri="{FF2B5EF4-FFF2-40B4-BE49-F238E27FC236}">
                <a16:creationId xmlns:a16="http://schemas.microsoft.com/office/drawing/2014/main" id="{88D1C755-2E1F-4B88-A0EA-AEAB27EC563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12686" y="1816688"/>
            <a:ext cx="9245600" cy="4830855"/>
          </a:xfrm>
          <a:prstGeom prst="rect">
            <a:avLst/>
          </a:prstGeom>
          <a:ln w="63500" cap="sq">
            <a:solidFill>
              <a:srgbClr val="FFFFFF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contourW="6350">
            <a:contourClr>
              <a:srgbClr val="000000"/>
            </a:contourClr>
          </a:sp3d>
        </p:spPr>
      </p:pic>
      <p:sp>
        <p:nvSpPr>
          <p:cNvPr id="44038" name="Rectangle 8">
            <a:extLst>
              <a:ext uri="{FF2B5EF4-FFF2-40B4-BE49-F238E27FC236}">
                <a16:creationId xmlns:a16="http://schemas.microsoft.com/office/drawing/2014/main" id="{CAC23273-1529-499A-940F-AC63DEB52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1235075"/>
            <a:ext cx="5797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khảm động của màng sinh chất</a:t>
            </a:r>
            <a:endParaRPr lang="en-US" altLang="en-US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Vai Trò Xét Nghiệm HLA Đánh Giá Đào Thải Sau Ghép Thận">
            <a:extLst>
              <a:ext uri="{FF2B5EF4-FFF2-40B4-BE49-F238E27FC236}">
                <a16:creationId xmlns:a16="http://schemas.microsoft.com/office/drawing/2014/main" id="{F7013A88-3126-4DDA-BED7-587D7D2B4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13" y="1698625"/>
            <a:ext cx="7850187" cy="45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5">
            <a:extLst>
              <a:ext uri="{FF2B5EF4-FFF2-40B4-BE49-F238E27FC236}">
                <a16:creationId xmlns:a16="http://schemas.microsoft.com/office/drawing/2014/main" id="{A01F9529-143C-43E2-9B8A-E69C6DAE5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1144588"/>
            <a:ext cx="31575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Màng sinh chất</a:t>
            </a:r>
            <a:endParaRPr lang="en-US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060" name="Rectangle 6">
            <a:extLst>
              <a:ext uri="{FF2B5EF4-FFF2-40B4-BE49-F238E27FC236}">
                <a16:creationId xmlns:a16="http://schemas.microsoft.com/office/drawing/2014/main" id="{FAC1068E-E69E-41CA-A689-7062D6BD8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1638"/>
            <a:ext cx="1219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MÀNG SINH CHẤT; CÁC CẤU TRÚC BÊN NGOÀI MÀNG SINH CHẤT.</a:t>
            </a:r>
            <a:endParaRPr lang="en-US" altLang="en-US" sz="2400" b="1">
              <a:solidFill>
                <a:srgbClr val="C00000"/>
              </a:solidFill>
            </a:endParaRPr>
          </a:p>
        </p:txBody>
      </p:sp>
      <p:sp>
        <p:nvSpPr>
          <p:cNvPr id="45061" name="Title 1">
            <a:extLst>
              <a:ext uri="{FF2B5EF4-FFF2-40B4-BE49-F238E27FC236}">
                <a16:creationId xmlns:a16="http://schemas.microsoft.com/office/drawing/2014/main" id="{BC17E854-67C0-4897-A19F-B3DD77F8CC6B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EA14E2-3E1E-4679-BD18-53B8570FD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" y="2441575"/>
            <a:ext cx="41179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Cấy ghép mô có thể xảy ra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 tượng đào thài là do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“dấu chuẩn”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glycoprotein trên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màng sinh chất</a:t>
            </a:r>
          </a:p>
        </p:txBody>
      </p:sp>
      <p:sp>
        <p:nvSpPr>
          <p:cNvPr id="45063" name="Rectangle 6">
            <a:extLst>
              <a:ext uri="{FF2B5EF4-FFF2-40B4-BE49-F238E27FC236}">
                <a16:creationId xmlns:a16="http://schemas.microsoft.com/office/drawing/2014/main" id="{E1580468-E656-4089-B8F7-209205EAC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F5A4738B-3671-48A8-9BC5-4F47249FE3E8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C0E427F-7A6B-420B-BD1F-DFA09EBF6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1638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VỀ MÀNG SINH CHẤT; CÁC CẤU TRÚC BÊN NGOÀI MÀNG SINH CHẤT.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CBC61C-99D7-496D-8D85-994C82CB3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1246188"/>
            <a:ext cx="66754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IV. Các cấu trúc bên ngoài màng sinh chất</a:t>
            </a:r>
            <a:endParaRPr lang="en-US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7D2AC-A25C-442B-BCBE-FF64AB810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2684463"/>
            <a:ext cx="554355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microtubules">
            <a:extLst>
              <a:ext uri="{FF2B5EF4-FFF2-40B4-BE49-F238E27FC236}">
                <a16:creationId xmlns:a16="http://schemas.microsoft.com/office/drawing/2014/main" id="{8C909C5F-F627-4DAA-96F7-B2515748D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2771775"/>
            <a:ext cx="5748338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7BC9076-63E5-4BC5-B94E-95B762BE3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525" y="1738313"/>
            <a:ext cx="9093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Yêu cầu: Đọc sách giáo khoa mục IV trang 50, quan sát hình,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thảo luận cặp đôi hoàn thành nội dung bảng nhóm 2</a:t>
            </a:r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079395"/>
              </p:ext>
            </p:extLst>
          </p:nvPr>
        </p:nvGraphicFramePr>
        <p:xfrm>
          <a:off x="326572" y="483327"/>
          <a:ext cx="11129554" cy="57999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1098">
                  <a:extLst>
                    <a:ext uri="{9D8B030D-6E8A-4147-A177-3AD203B41FA5}">
                      <a16:colId xmlns:a16="http://schemas.microsoft.com/office/drawing/2014/main" val="527791540"/>
                    </a:ext>
                  </a:extLst>
                </a:gridCol>
                <a:gridCol w="4179555">
                  <a:extLst>
                    <a:ext uri="{9D8B030D-6E8A-4147-A177-3AD203B41FA5}">
                      <a16:colId xmlns:a16="http://schemas.microsoft.com/office/drawing/2014/main" val="74305599"/>
                    </a:ext>
                  </a:extLst>
                </a:gridCol>
                <a:gridCol w="4448901">
                  <a:extLst>
                    <a:ext uri="{9D8B030D-6E8A-4147-A177-3AD203B41FA5}">
                      <a16:colId xmlns:a16="http://schemas.microsoft.com/office/drawing/2014/main" val="4129102982"/>
                    </a:ext>
                  </a:extLst>
                </a:gridCol>
              </a:tblGrid>
              <a:tr h="955679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trúc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4953673"/>
                  </a:ext>
                </a:extLst>
              </a:tr>
              <a:tr h="2259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0878239"/>
                  </a:ext>
                </a:extLst>
              </a:tr>
              <a:tr h="2585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 nền ngoại bào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6242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54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322398"/>
              </p:ext>
            </p:extLst>
          </p:nvPr>
        </p:nvGraphicFramePr>
        <p:xfrm>
          <a:off x="326572" y="483327"/>
          <a:ext cx="11129554" cy="57999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1098">
                  <a:extLst>
                    <a:ext uri="{9D8B030D-6E8A-4147-A177-3AD203B41FA5}">
                      <a16:colId xmlns:a16="http://schemas.microsoft.com/office/drawing/2014/main" val="527791540"/>
                    </a:ext>
                  </a:extLst>
                </a:gridCol>
                <a:gridCol w="4179555">
                  <a:extLst>
                    <a:ext uri="{9D8B030D-6E8A-4147-A177-3AD203B41FA5}">
                      <a16:colId xmlns:a16="http://schemas.microsoft.com/office/drawing/2014/main" val="74305599"/>
                    </a:ext>
                  </a:extLst>
                </a:gridCol>
                <a:gridCol w="4448901">
                  <a:extLst>
                    <a:ext uri="{9D8B030D-6E8A-4147-A177-3AD203B41FA5}">
                      <a16:colId xmlns:a16="http://schemas.microsoft.com/office/drawing/2014/main" val="4129102982"/>
                    </a:ext>
                  </a:extLst>
                </a:gridCol>
              </a:tblGrid>
              <a:tr h="955679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trúc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4953673"/>
                  </a:ext>
                </a:extLst>
              </a:tr>
              <a:tr h="2259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Tế bào thực vật: cấu tạo chủ yếu bằng xenlulôzơ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Tế bào nấm: cấu tạo bằng kitin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Bảo vệ tế bào.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Quy định hình dạng tế bào.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0878239"/>
                  </a:ext>
                </a:extLst>
              </a:tr>
              <a:tr h="2585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 nền ngoại bào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Chỉ có ở tế bào động vật và người.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Chủ yếu là sợi glicôprôtêin + chất vô cơ + chất hữu cơ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Liên kết các tế bào tạo thành mô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 indent="-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de-DE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 </a:t>
                      </a: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 bào thu nhận thông tin.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6242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3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953C47B9-575A-49A5-B9EC-C33B042E0ADF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BF95E076-1088-42F6-8E83-78764B33D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1638"/>
            <a:ext cx="1219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MÀNG SINH CHẤT; CÁC CẤU TRÚC BÊN NGOÀI MÀNG SINH CHẤT.</a:t>
            </a:r>
            <a:endParaRPr lang="en-US" altLang="en-US" sz="2400" b="1">
              <a:solidFill>
                <a:srgbClr val="C00000"/>
              </a:solidFill>
            </a:endParaRPr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0DC13966-110E-4593-B354-A66C1F491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1130300"/>
            <a:ext cx="66754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IV. Các cấu trúc bên ngoài màng sinh chất</a:t>
            </a:r>
            <a:endParaRPr lang="en-US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5187B6-90DB-49A8-9751-6F7FC6154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1887538"/>
            <a:ext cx="603885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59649C7-3013-4415-8C60-DEC51E4A4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1573213"/>
            <a:ext cx="64008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de-DE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 bào thực vật: cấu tạo chủ yếu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de-DE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 xenlulôzơ</a:t>
            </a:r>
            <a:endParaRPr lang="en-US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de-DE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Tế bào nấm: cấu tạo bằng kitin</a:t>
            </a:r>
            <a:endParaRPr lang="en-US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de-DE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Thành TB có chức năng bảo vệ và quy định hình dạng của TB</a:t>
            </a:r>
            <a:endParaRPr lang="en-US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0418" name="Picture 2" descr="Cải tiến trong dẫn xuất nấm men: Góp phần phát triển thủy sản bền vững –  Tạp chí Thủy sản Việt Nam">
            <a:extLst>
              <a:ext uri="{FF2B5EF4-FFF2-40B4-BE49-F238E27FC236}">
                <a16:creationId xmlns:a16="http://schemas.microsoft.com/office/drawing/2014/main" id="{0A833BF2-678F-4783-BD5B-CE3D0AAF1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4194175"/>
            <a:ext cx="71437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Rectangle 7">
            <a:extLst>
              <a:ext uri="{FF2B5EF4-FFF2-40B4-BE49-F238E27FC236}">
                <a16:creationId xmlns:a16="http://schemas.microsoft.com/office/drawing/2014/main" id="{5C801EEF-A6EF-48F3-9CDB-76A2E4D1E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388758-1258-4C8A-AAC8-29D75E17F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0913" y="239713"/>
            <a:ext cx="2243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/>
          </a:p>
        </p:txBody>
      </p:sp>
      <p:pic>
        <p:nvPicPr>
          <p:cNvPr id="3" name="Picture 2" descr="Cấu trúc và chức năng của tế bào bình thường | Vinmec">
            <a:extLst>
              <a:ext uri="{FF2B5EF4-FFF2-40B4-BE49-F238E27FC236}">
                <a16:creationId xmlns:a16="http://schemas.microsoft.com/office/drawing/2014/main" id="{D3CA9B09-4751-4C21-ADF0-6C283B736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6" r="20306"/>
          <a:stretch>
            <a:fillRect/>
          </a:stretch>
        </p:blipFill>
        <p:spPr bwMode="auto">
          <a:xfrm>
            <a:off x="255588" y="1612900"/>
            <a:ext cx="23177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ĐịNh Nghĩa Mạng lưới nội chất trơn TổNg Giá Trị CủA Khái NiệM Này. Đây Là  Gì Mạng lưới nội chất trơn">
            <a:extLst>
              <a:ext uri="{FF2B5EF4-FFF2-40B4-BE49-F238E27FC236}">
                <a16:creationId xmlns:a16="http://schemas.microsoft.com/office/drawing/2014/main" id="{DD7BCD85-2A4D-49C6-855F-1FA30FCC1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0"/>
          <a:stretch>
            <a:fillRect/>
          </a:stretch>
        </p:blipFill>
        <p:spPr bwMode="auto">
          <a:xfrm>
            <a:off x="2903538" y="1612900"/>
            <a:ext cx="206851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ĐịNh Nghĩa lưới nội chất thô TổNg Giá Trị CủA Khái NiệM Này. Đây Là Gì lưới  nội chất thô">
            <a:extLst>
              <a:ext uri="{FF2B5EF4-FFF2-40B4-BE49-F238E27FC236}">
                <a16:creationId xmlns:a16="http://schemas.microsoft.com/office/drawing/2014/main" id="{71115669-5845-4042-9A3B-D41B0E1FA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1408113"/>
            <a:ext cx="20193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Bộ máy gôngi 13 - Sinh học 10 - Nguyễn Văn Lương - Website BIOLOGY">
            <a:extLst>
              <a:ext uri="{FF2B5EF4-FFF2-40B4-BE49-F238E27FC236}">
                <a16:creationId xmlns:a16="http://schemas.microsoft.com/office/drawing/2014/main" id="{8C861886-E0A9-414B-99C3-2F54A61E6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" t="41228" r="30159" b="4129"/>
          <a:stretch>
            <a:fillRect/>
          </a:stretch>
        </p:blipFill>
        <p:spPr bwMode="auto">
          <a:xfrm>
            <a:off x="7170738" y="1408113"/>
            <a:ext cx="195897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ý thuyết Sinh học 10 Bài 8 + Bài 9: Tế bào nhân thực">
            <a:extLst>
              <a:ext uri="{FF2B5EF4-FFF2-40B4-BE49-F238E27FC236}">
                <a16:creationId xmlns:a16="http://schemas.microsoft.com/office/drawing/2014/main" id="{EB034E0A-6730-4503-AFF2-9770F6590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850" y="1408113"/>
            <a:ext cx="24733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Ơ ĐỒ CẤU TẠO TI THỂ - Sinh học 10 - Nguyễn Văn Tiệp - Website của Trường  THPT Trại Cau">
            <a:extLst>
              <a:ext uri="{FF2B5EF4-FFF2-40B4-BE49-F238E27FC236}">
                <a16:creationId xmlns:a16="http://schemas.microsoft.com/office/drawing/2014/main" id="{9412D948-3A67-4632-BC1C-489050BAA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411663"/>
            <a:ext cx="206375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hức năng của lục lạp là">
            <a:extLst>
              <a:ext uri="{FF2B5EF4-FFF2-40B4-BE49-F238E27FC236}">
                <a16:creationId xmlns:a16="http://schemas.microsoft.com/office/drawing/2014/main" id="{C95EED21-BA2D-4C31-8268-E8E0022F2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4411663"/>
            <a:ext cx="2176462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Khung xương tế bào - Sinh học 10 SNC - Nguyễn Lương Hùng - Thư viện Tư liệu  giáo dục">
            <a:extLst>
              <a:ext uri="{FF2B5EF4-FFF2-40B4-BE49-F238E27FC236}">
                <a16:creationId xmlns:a16="http://schemas.microsoft.com/office/drawing/2014/main" id="{D9A3B371-D0E3-465E-8912-4141EAC2D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1" b="10530"/>
          <a:stretch>
            <a:fillRect/>
          </a:stretch>
        </p:blipFill>
        <p:spPr bwMode="auto">
          <a:xfrm>
            <a:off x="5807075" y="4267200"/>
            <a:ext cx="2627313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ấu tạo tế bào sinh vật nhân thực(tiếp)">
            <a:extLst>
              <a:ext uri="{FF2B5EF4-FFF2-40B4-BE49-F238E27FC236}">
                <a16:creationId xmlns:a16="http://schemas.microsoft.com/office/drawing/2014/main" id="{725D10AD-4CE3-4EBC-A880-C5DB32C7E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4391025"/>
            <a:ext cx="2235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7B9CC-AE2C-4D70-A5EB-1FA459435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" y="658813"/>
            <a:ext cx="115379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b="1" dirty="0">
                <a:latin typeface="Times New Roman" panose="02020603050405020304" pitchFamily="18" charset="0"/>
                <a:cs typeface="Calibri" panose="020F0502020204030204" pitchFamily="34" charset="0"/>
              </a:rPr>
              <a:t>Phiếu bài tập </a:t>
            </a:r>
            <a:r>
              <a:rPr lang="pt-BR" altLang="en-US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pt-BR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Quan sát hình, ghi tên các thành phần và bào quan của TB nhân thực đúng với các hình sau:</a:t>
            </a:r>
            <a:endParaRPr lang="en-US" alt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2C1E3A-752A-4E2B-8D37-0B66BE695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3363" y="3595688"/>
            <a:ext cx="269557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Hình 1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…….........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795066-B974-434C-AC67-D995EE40A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525" y="3684588"/>
            <a:ext cx="2695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Hình 2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…….........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2E5F61-0F4B-4637-A397-D1CB5EAE1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563" y="3678238"/>
            <a:ext cx="2695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Hình 3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…….........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F810C1-6BE6-4BDD-B57F-B4F4B8167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738" y="3613150"/>
            <a:ext cx="26971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Hình 4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…….........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92C212-7B44-4A3D-A17F-D707D3CF9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6713" y="3567113"/>
            <a:ext cx="2695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Hình 5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…….........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5732C9-73B2-4BB7-AF2D-B492E0A75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3025" y="6145213"/>
            <a:ext cx="2695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Hình 6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…….........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CC45E-E7C3-4C79-99BC-955B51244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3538" y="6145213"/>
            <a:ext cx="2695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Hình 7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…….........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DD0135-2BE9-4D77-887E-4B7B8A21D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6145213"/>
            <a:ext cx="2695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Hình 8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…….........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8860D3-BBB0-4D7D-9383-63087E9FF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9525" y="6199188"/>
            <a:ext cx="2695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Hình 9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…….........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>
            <a:extLst>
              <a:ext uri="{FF2B5EF4-FFF2-40B4-BE49-F238E27FC236}">
                <a16:creationId xmlns:a16="http://schemas.microsoft.com/office/drawing/2014/main" id="{09C19FF7-C3F0-4996-91DC-888FC345C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0913" y="239713"/>
            <a:ext cx="2243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/>
          </a:p>
        </p:txBody>
      </p:sp>
      <p:pic>
        <p:nvPicPr>
          <p:cNvPr id="50179" name="Picture 2" descr="Cấu trúc và chức năng của tế bào bình thường | Vinmec">
            <a:extLst>
              <a:ext uri="{FF2B5EF4-FFF2-40B4-BE49-F238E27FC236}">
                <a16:creationId xmlns:a16="http://schemas.microsoft.com/office/drawing/2014/main" id="{35B88B8A-38C8-42B3-9C23-8FE4EF119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6" r="20306"/>
          <a:stretch>
            <a:fillRect/>
          </a:stretch>
        </p:blipFill>
        <p:spPr bwMode="auto">
          <a:xfrm>
            <a:off x="255588" y="1293813"/>
            <a:ext cx="231775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3" descr="ĐịNh Nghĩa Mạng lưới nội chất trơn TổNg Giá Trị CủA Khái NiệM Này. Đây Là  Gì Mạng lưới nội chất trơn">
            <a:extLst>
              <a:ext uri="{FF2B5EF4-FFF2-40B4-BE49-F238E27FC236}">
                <a16:creationId xmlns:a16="http://schemas.microsoft.com/office/drawing/2014/main" id="{648F109F-492F-44F5-AD84-5479AC6AF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0"/>
          <a:stretch>
            <a:fillRect/>
          </a:stretch>
        </p:blipFill>
        <p:spPr bwMode="auto">
          <a:xfrm>
            <a:off x="2903538" y="1293813"/>
            <a:ext cx="2068512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4" descr="ĐịNh Nghĩa lưới nội chất thô TổNg Giá Trị CủA Khái NiệM Này. Đây Là Gì lưới  nội chất thô">
            <a:extLst>
              <a:ext uri="{FF2B5EF4-FFF2-40B4-BE49-F238E27FC236}">
                <a16:creationId xmlns:a16="http://schemas.microsoft.com/office/drawing/2014/main" id="{0AEE13BB-DD04-4B94-B9E0-BAA85B06A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1089025"/>
            <a:ext cx="20193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5" descr="Bộ máy gôngi 13 - Sinh học 10 - Nguyễn Văn Lương - Website BIOLOGY">
            <a:extLst>
              <a:ext uri="{FF2B5EF4-FFF2-40B4-BE49-F238E27FC236}">
                <a16:creationId xmlns:a16="http://schemas.microsoft.com/office/drawing/2014/main" id="{A2B854DC-C996-45CA-9708-F8D51AAEA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" t="41228" r="30159" b="4129"/>
          <a:stretch>
            <a:fillRect/>
          </a:stretch>
        </p:blipFill>
        <p:spPr bwMode="auto">
          <a:xfrm>
            <a:off x="7170738" y="1089025"/>
            <a:ext cx="195897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6" descr="Lý thuyết Sinh học 10 Bài 8 + Bài 9: Tế bào nhân thực">
            <a:extLst>
              <a:ext uri="{FF2B5EF4-FFF2-40B4-BE49-F238E27FC236}">
                <a16:creationId xmlns:a16="http://schemas.microsoft.com/office/drawing/2014/main" id="{187D577A-7481-43D5-A130-2FF44EA95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850" y="1089025"/>
            <a:ext cx="24733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7" descr="SƠ ĐỒ CẤU TẠO TI THỂ - Sinh học 10 - Nguyễn Văn Tiệp - Website của Trường  THPT Trại Cau">
            <a:extLst>
              <a:ext uri="{FF2B5EF4-FFF2-40B4-BE49-F238E27FC236}">
                <a16:creationId xmlns:a16="http://schemas.microsoft.com/office/drawing/2014/main" id="{EAEF276E-D1D6-4010-8681-88FA7457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281488"/>
            <a:ext cx="206375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8" descr="Chức năng của lục lạp là">
            <a:extLst>
              <a:ext uri="{FF2B5EF4-FFF2-40B4-BE49-F238E27FC236}">
                <a16:creationId xmlns:a16="http://schemas.microsoft.com/office/drawing/2014/main" id="{22C182EF-90EF-413C-9A66-080FD6110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4281488"/>
            <a:ext cx="2176462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9" descr="Khung xương tế bào - Sinh học 10 SNC - Nguyễn Lương Hùng - Thư viện Tư liệu  giáo dục">
            <a:extLst>
              <a:ext uri="{FF2B5EF4-FFF2-40B4-BE49-F238E27FC236}">
                <a16:creationId xmlns:a16="http://schemas.microsoft.com/office/drawing/2014/main" id="{43058E67-49BC-4BDD-9F8D-AFB2FB501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1" b="10530"/>
          <a:stretch>
            <a:fillRect/>
          </a:stretch>
        </p:blipFill>
        <p:spPr bwMode="auto">
          <a:xfrm>
            <a:off x="5807075" y="4137025"/>
            <a:ext cx="2627313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11" descr="Cấu tạo tế bào sinh vật nhân thực(tiếp)">
            <a:extLst>
              <a:ext uri="{FF2B5EF4-FFF2-40B4-BE49-F238E27FC236}">
                <a16:creationId xmlns:a16="http://schemas.microsoft.com/office/drawing/2014/main" id="{B8C95F37-7931-4E2E-9D6A-E7CB8738D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4260850"/>
            <a:ext cx="2235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8" name="Rectangle 12">
            <a:extLst>
              <a:ext uri="{FF2B5EF4-FFF2-40B4-BE49-F238E27FC236}">
                <a16:creationId xmlns:a16="http://schemas.microsoft.com/office/drawing/2014/main" id="{01C06790-9647-44C3-B9E5-E8832B80A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" y="658813"/>
            <a:ext cx="11537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b="1" dirty="0">
                <a:latin typeface="Times New Roman" panose="02020603050405020304" pitchFamily="18" charset="0"/>
                <a:cs typeface="Calibri" panose="020F0502020204030204" pitchFamily="34" charset="0"/>
              </a:rPr>
              <a:t>Phiếu bài </a:t>
            </a:r>
            <a:r>
              <a:rPr lang="pt-BR" altLang="en-US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tập:</a:t>
            </a:r>
            <a:endParaRPr lang="en-US" alt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CCF087-FF2E-46CE-84EB-F55B02227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3363" y="3275013"/>
            <a:ext cx="2695576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Hình 1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Nhân TB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5AF2E6-8CCE-4EF5-A80A-823D2F930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525" y="3365500"/>
            <a:ext cx="2695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Hình 2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Lưới nội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chất trơn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70130F-2D08-49E6-B264-F7120EDA3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563" y="3300413"/>
            <a:ext cx="2695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Hình 3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Lưới nội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chất hạt.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D34C81-8F54-47FB-85B7-15EB3CC55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738" y="3292475"/>
            <a:ext cx="26971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Hình 4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Bộ máy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Golgi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9A4EFA-D5DE-42A9-8318-69EE34243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6713" y="3248025"/>
            <a:ext cx="2803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Hình 5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Ribosome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170A60-F142-4E89-B2B7-401B860C1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3025" y="6015038"/>
            <a:ext cx="2695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Hình 6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Ti thể.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4CFEF4-C84E-4E13-A1CC-FF3F69C8E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3538" y="6015038"/>
            <a:ext cx="2695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Hình 7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Lục lạp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C292BE-68CC-4AED-96CE-7D9552ED7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942013"/>
            <a:ext cx="2695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Hình 8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Khung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xương TB.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521BA0-65DA-4F37-A92C-A9078E237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9525" y="5981700"/>
            <a:ext cx="2695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Hình 9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Màng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sinh chất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46993CA4-5E9D-4D4C-8B2A-325BB1AE46EA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98AA99-A27C-481D-8660-66C4BA2BE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" y="2433638"/>
            <a:ext cx="112744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2.</a:t>
            </a: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Dựa vào hình 9.2, so sánh cấu tạo tế bào thực vật và tế bào động vật theo bảng sau: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68268B5-8DB4-4E4F-BD70-F682DE34C595}"/>
              </a:ext>
            </a:extLst>
          </p:cNvPr>
          <p:cNvGraphicFramePr>
            <a:graphicFrameLocks noGrp="1"/>
          </p:cNvGraphicFramePr>
          <p:nvPr/>
        </p:nvGraphicFramePr>
        <p:xfrm>
          <a:off x="220663" y="3338513"/>
          <a:ext cx="11718925" cy="35226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54288">
                  <a:extLst>
                    <a:ext uri="{9D8B030D-6E8A-4147-A177-3AD203B41FA5}">
                      <a16:colId xmlns:a16="http://schemas.microsoft.com/office/drawing/2014/main" val="2762590577"/>
                    </a:ext>
                  </a:extLst>
                </a:gridCol>
                <a:gridCol w="4173243">
                  <a:extLst>
                    <a:ext uri="{9D8B030D-6E8A-4147-A177-3AD203B41FA5}">
                      <a16:colId xmlns:a16="http://schemas.microsoft.com/office/drawing/2014/main" val="2052852081"/>
                    </a:ext>
                  </a:extLst>
                </a:gridCol>
                <a:gridCol w="4991394">
                  <a:extLst>
                    <a:ext uri="{9D8B030D-6E8A-4147-A177-3AD203B41FA5}">
                      <a16:colId xmlns:a16="http://schemas.microsoft.com/office/drawing/2014/main" val="2331478004"/>
                    </a:ext>
                  </a:extLst>
                </a:gridCol>
              </a:tblGrid>
              <a:tr h="44033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269045"/>
                  </a:ext>
                </a:extLst>
              </a:tr>
              <a:tr h="44033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93272"/>
                  </a:ext>
                </a:extLst>
              </a:tr>
              <a:tr h="4403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 BÀO THỰC VẬT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 BÀO ĐỘNG VẬT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3721521012"/>
                  </a:ext>
                </a:extLst>
              </a:tr>
              <a:tr h="4403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cellulose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2704847243"/>
                  </a:ext>
                </a:extLst>
              </a:tr>
              <a:tr h="4403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Lysosome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3275705573"/>
                  </a:ext>
                </a:extLst>
              </a:tr>
              <a:tr h="4403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 lạp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212279560"/>
                  </a:ext>
                </a:extLst>
              </a:tr>
              <a:tr h="4403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thể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230624568"/>
                  </a:ext>
                </a:extLst>
              </a:tr>
              <a:tr h="4403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bào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440654455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C0F17F65-07A8-4B0D-96B8-6FB5EE2B3A3D}"/>
              </a:ext>
            </a:extLst>
          </p:cNvPr>
          <p:cNvSpPr txBox="1">
            <a:spLocks/>
          </p:cNvSpPr>
          <p:nvPr/>
        </p:nvSpPr>
        <p:spPr>
          <a:xfrm>
            <a:off x="2847975" y="1006475"/>
            <a:ext cx="6727825" cy="563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TB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2B899E-DB53-4E96-8362-1B007359DA09}"/>
              </a:ext>
            </a:extLst>
          </p:cNvPr>
          <p:cNvSpPr txBox="1">
            <a:spLocks/>
          </p:cNvSpPr>
          <p:nvPr/>
        </p:nvSpPr>
        <p:spPr bwMode="auto">
          <a:xfrm>
            <a:off x="365125" y="1590675"/>
            <a:ext cx="114442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1.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Dựa vào hình tế bào nhân sơ và hình 9.2, hãy cho biết: Tên gọi “tế bào nhân thực” xuất phát từ đặc điểm nào của tế bào? 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604BEBE2-E200-4604-AEF7-8B9E4F1E4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5" y="488950"/>
            <a:ext cx="10515600" cy="5000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ĐẶC ĐIỂM CHUNG CỦA TẾ BÀO NHÂN THỰC</a:t>
            </a:r>
          </a:p>
        </p:txBody>
      </p:sp>
      <p:sp>
        <p:nvSpPr>
          <p:cNvPr id="6185" name="Rectangle 11">
            <a:extLst>
              <a:ext uri="{FF2B5EF4-FFF2-40B4-BE49-F238E27FC236}">
                <a16:creationId xmlns:a16="http://schemas.microsoft.com/office/drawing/2014/main" id="{8DD7F314-F0FD-4DE5-9CE6-BC76715A1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860FE48-7F95-4EE7-90ED-B865C1E65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013" y="0"/>
            <a:ext cx="4935537" cy="561975"/>
          </a:xfrm>
        </p:spPr>
        <p:txBody>
          <a:bodyPr/>
          <a:lstStyle/>
          <a:p>
            <a:pPr algn="ctr" eaLnBrk="1" hangingPunct="1"/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23EA03-C347-4CC0-AA21-A9D89D6F5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538" y="598488"/>
            <a:ext cx="10515600" cy="4984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ĐẶC ĐIỂM CHUNG CỦA TẾ BÀO NHÂN THỰC</a:t>
            </a: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26A59CA7-4910-4E1F-8572-2D7F30DD5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1133475"/>
            <a:ext cx="5341937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nguye\Downloads\z3598501157557_69e8f31662c68d974814eaaa248d5e38 (1).jpg">
            <a:extLst>
              <a:ext uri="{FF2B5EF4-FFF2-40B4-BE49-F238E27FC236}">
                <a16:creationId xmlns:a16="http://schemas.microsoft.com/office/drawing/2014/main" id="{BDF44F23-DD6A-470E-8FC5-8408CE637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254125"/>
            <a:ext cx="6126163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5">
            <a:extLst>
              <a:ext uri="{FF2B5EF4-FFF2-40B4-BE49-F238E27FC236}">
                <a16:creationId xmlns:a16="http://schemas.microsoft.com/office/drawing/2014/main" id="{E2D1A074-3928-4747-A57A-EB3F0CC91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F831DB95-1039-4439-A2B4-F7685D223F5C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47D4D91-4CCE-4378-A456-D7F940F1E5D2}"/>
              </a:ext>
            </a:extLst>
          </p:cNvPr>
          <p:cNvGraphicFramePr>
            <a:graphicFrameLocks noGrp="1"/>
          </p:cNvGraphicFramePr>
          <p:nvPr/>
        </p:nvGraphicFramePr>
        <p:xfrm>
          <a:off x="144463" y="2943225"/>
          <a:ext cx="11847512" cy="39131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86720">
                  <a:extLst>
                    <a:ext uri="{9D8B030D-6E8A-4147-A177-3AD203B41FA5}">
                      <a16:colId xmlns:a16="http://schemas.microsoft.com/office/drawing/2014/main" val="4044528893"/>
                    </a:ext>
                  </a:extLst>
                </a:gridCol>
                <a:gridCol w="5289068">
                  <a:extLst>
                    <a:ext uri="{9D8B030D-6E8A-4147-A177-3AD203B41FA5}">
                      <a16:colId xmlns:a16="http://schemas.microsoft.com/office/drawing/2014/main" val="4120563074"/>
                    </a:ext>
                  </a:extLst>
                </a:gridCol>
                <a:gridCol w="4971724">
                  <a:extLst>
                    <a:ext uri="{9D8B030D-6E8A-4147-A177-3AD203B41FA5}">
                      <a16:colId xmlns:a16="http://schemas.microsoft.com/office/drawing/2014/main" val="1117223590"/>
                    </a:ext>
                  </a:extLst>
                </a:gridCol>
              </a:tblGrid>
              <a:tr h="38574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Ribosome,…)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787417"/>
                  </a:ext>
                </a:extLst>
              </a:tr>
              <a:tr h="38574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856111"/>
                  </a:ext>
                </a:extLst>
              </a:tr>
              <a:tr h="385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 BÀO THỰC VẬT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 BÀO ĐỘNG VẬT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138173212"/>
                  </a:ext>
                </a:extLst>
              </a:tr>
              <a:tr h="7993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cellulose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cellulose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cellulose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2041320000"/>
                  </a:ext>
                </a:extLst>
              </a:tr>
              <a:tr h="3857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Lysosome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lysosome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lysosome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4271748414"/>
                  </a:ext>
                </a:extLst>
              </a:tr>
              <a:tr h="7993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lạp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lạp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có lục lạp </a:t>
                      </a: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thực hiện quang hợp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734844014"/>
                  </a:ext>
                </a:extLst>
              </a:tr>
              <a:tr h="3857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trung thể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2810936061"/>
                  </a:ext>
                </a:extLst>
              </a:tr>
              <a:tr h="3857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4094481209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55E2C13-2ADC-4C78-B53C-D43D7D132976}"/>
              </a:ext>
            </a:extLst>
          </p:cNvPr>
          <p:cNvSpPr txBox="1">
            <a:spLocks/>
          </p:cNvSpPr>
          <p:nvPr/>
        </p:nvSpPr>
        <p:spPr>
          <a:xfrm>
            <a:off x="2847975" y="981075"/>
            <a:ext cx="6727825" cy="563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PHIẾU HỌC TẬP SỐ 1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TB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DB75C7-3F38-466F-B6AD-AA67CE0F4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1557338"/>
            <a:ext cx="11744325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1.</a:t>
            </a: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tế bào nhân thực, nhân có cấu tạo hoàn chỉnh, được bao bọc bởi màng nhân, ngăn cách giữa môi trường trong nhân và tế bào chất.</a:t>
            </a:r>
          </a:p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2: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B3CCFC3E-9000-43EE-85C7-89854AE57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476250"/>
            <a:ext cx="10515600" cy="5000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ĐẶC ĐIỂM CHUNG CỦA TẾ BÀO NHÂN THỰC</a:t>
            </a:r>
          </a:p>
        </p:txBody>
      </p:sp>
      <p:sp>
        <p:nvSpPr>
          <p:cNvPr id="8232" name="Rectangle 8">
            <a:extLst>
              <a:ext uri="{FF2B5EF4-FFF2-40B4-BE49-F238E27FC236}">
                <a16:creationId xmlns:a16="http://schemas.microsoft.com/office/drawing/2014/main" id="{6244BA2E-56B6-40EB-8CBE-113DCBEEA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4E9A13FC-948A-4E48-96D4-3D6D6BD7E76E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409094D-471D-44BD-920D-3154864A1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476250"/>
            <a:ext cx="10515600" cy="5000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ĐẶC ĐIỂM CHUNG CỦA TẾ BÀO NHÂN THỰC</a:t>
            </a:r>
          </a:p>
        </p:txBody>
      </p:sp>
      <p:pic>
        <p:nvPicPr>
          <p:cNvPr id="33794" name="Picture 2" descr="Sinh Học 10 Bài 7: Tế bào nhân sơ">
            <a:extLst>
              <a:ext uri="{FF2B5EF4-FFF2-40B4-BE49-F238E27FC236}">
                <a16:creationId xmlns:a16="http://schemas.microsoft.com/office/drawing/2014/main" id="{17C7BEA0-DB42-4C9C-A9EB-863037126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917575"/>
            <a:ext cx="1061720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So sánh tế bào nhân sơ và nhân thực – VLOS">
            <a:extLst>
              <a:ext uri="{FF2B5EF4-FFF2-40B4-BE49-F238E27FC236}">
                <a16:creationId xmlns:a16="http://schemas.microsoft.com/office/drawing/2014/main" id="{BA5E5070-AFB6-4400-93E6-EDE697CC8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8" y="3513138"/>
            <a:ext cx="7504112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44BC592-EC22-449E-8FF8-5424AFB57E52}"/>
              </a:ext>
            </a:extLst>
          </p:cNvPr>
          <p:cNvSpPr txBox="1">
            <a:spLocks/>
          </p:cNvSpPr>
          <p:nvPr/>
        </p:nvSpPr>
        <p:spPr bwMode="auto">
          <a:xfrm>
            <a:off x="542925" y="3305175"/>
            <a:ext cx="4130675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đặc điểm chung của TB nhân thực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9223" name="Rectangle 6">
            <a:extLst>
              <a:ext uri="{FF2B5EF4-FFF2-40B4-BE49-F238E27FC236}">
                <a16:creationId xmlns:a16="http://schemas.microsoft.com/office/drawing/2014/main" id="{F28DCD38-ECCE-44CF-BB8E-94A042964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CC1DC5D1-2231-49FE-96EC-0E58D6FE4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013" y="0"/>
            <a:ext cx="4935537" cy="561975"/>
          </a:xfrm>
        </p:spPr>
        <p:txBody>
          <a:bodyPr/>
          <a:lstStyle/>
          <a:p>
            <a:pPr algn="ctr" eaLnBrk="1" hangingPunct="1"/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DC133D-01EF-4D71-9825-E40496E75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538" y="598488"/>
            <a:ext cx="10515600" cy="4984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ĐẶC ĐIỂM CHUNG CỦA TẾ BÀO NHÂN THỰC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0A069B6-A773-47E8-B354-AC3C16FE2CFF}"/>
              </a:ext>
            </a:extLst>
          </p:cNvPr>
          <p:cNvSpPr txBox="1">
            <a:spLocks/>
          </p:cNvSpPr>
          <p:nvPr/>
        </p:nvSpPr>
        <p:spPr bwMode="auto">
          <a:xfrm>
            <a:off x="-95250" y="1214438"/>
            <a:ext cx="11418888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 </a:t>
            </a: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 về đặc điểm chung của TB nhân thực: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Có kích thước lớn hơn TB nhân sơ.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Có cấu trúc phức tạp: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+ Có nhân tế bào, có màng nhân.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+ Có hệ thống màng chia TBC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thành các xoang riêng biệt.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+ Có nhiều bào quan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có màng bao bọc.</a:t>
            </a:r>
            <a:endParaRPr lang="en-US" altLang="en-US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5" name="Picture 6" descr="C:\Users\nguye\Downloads\z3598501157557_69e8f31662c68d974814eaaa248d5e38 (1).jpg">
            <a:extLst>
              <a:ext uri="{FF2B5EF4-FFF2-40B4-BE49-F238E27FC236}">
                <a16:creationId xmlns:a16="http://schemas.microsoft.com/office/drawing/2014/main" id="{B2B4D819-4793-4845-920F-2BA83C8BE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2233613"/>
            <a:ext cx="6021388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6">
            <a:extLst>
              <a:ext uri="{FF2B5EF4-FFF2-40B4-BE49-F238E27FC236}">
                <a16:creationId xmlns:a16="http://schemas.microsoft.com/office/drawing/2014/main" id="{73395293-7B65-4D13-B8BD-0C4B4D242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3001</Words>
  <Application>Microsoft Office PowerPoint</Application>
  <PresentationFormat>Widescreen</PresentationFormat>
  <Paragraphs>430</Paragraphs>
  <Slides>49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CHỦ ĐỀ: TẾ BÀO NHÂN THỰC (BÀI 9: TẾ BÀO NHÂN THỰC)</vt:lpstr>
      <vt:lpstr>BÀI 9: TẾ BÀO NHÂN THỰC</vt:lpstr>
      <vt:lpstr>PowerPoint Presentation</vt:lpstr>
      <vt:lpstr>BÀI 9: TẾ BÀO NHÂN THỰC</vt:lpstr>
      <vt:lpstr>PowerPoint Presentation</vt:lpstr>
      <vt:lpstr>PowerPoint Presentation</vt:lpstr>
      <vt:lpstr>BÀI 9: TẾ BÀO NHÂN THỰC</vt:lpstr>
      <vt:lpstr>BÀI 9: TẾ BÀO NHÂN THỰC</vt:lpstr>
      <vt:lpstr>PowerPoint Presentation</vt:lpstr>
      <vt:lpstr>BÀI 9: TẾ BÀO NHÂN THỰC</vt:lpstr>
      <vt:lpstr>BÀI 9: TẾ BÀO NHÂN THỰC</vt:lpstr>
      <vt:lpstr>BÀI 9: TẾ BÀO NHÂN THỰC</vt:lpstr>
      <vt:lpstr>BÀI 9: TẾ BÀO NHÂN THỰC</vt:lpstr>
      <vt:lpstr>BÀI 9: TẾ BÀO NHÂN THỰC</vt:lpstr>
      <vt:lpstr>BÀI 9: TẾ BÀO NHÂN THỰC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LXN</Manager>
  <Company>Du An- Mien Phi - 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 An- Mien Phi - STEM</dc:title>
  <dc:subject>Du An- Mien Phi - STEM</dc:subject>
  <dc:creator>Du An- Mien Phi - STEM</dc:creator>
  <cp:lastModifiedBy>Admin</cp:lastModifiedBy>
  <cp:revision>150</cp:revision>
  <dcterms:created xsi:type="dcterms:W3CDTF">2022-07-30T13:42:44Z</dcterms:created>
  <dcterms:modified xsi:type="dcterms:W3CDTF">2023-11-22T13:49:14Z</dcterms:modified>
  <cp:category>Du An- Mien Phi - STEM</cp:category>
</cp:coreProperties>
</file>