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4"/>
  </p:notesMasterIdLst>
  <p:sldIdLst>
    <p:sldId id="580" r:id="rId3"/>
    <p:sldId id="606" r:id="rId4"/>
    <p:sldId id="607" r:id="rId5"/>
    <p:sldId id="604" r:id="rId6"/>
    <p:sldId id="605" r:id="rId7"/>
    <p:sldId id="408" r:id="rId8"/>
    <p:sldId id="411" r:id="rId9"/>
    <p:sldId id="635" r:id="rId10"/>
    <p:sldId id="563" r:id="rId11"/>
    <p:sldId id="496" r:id="rId12"/>
    <p:sldId id="259" r:id="rId13"/>
    <p:sldId id="634" r:id="rId14"/>
    <p:sldId id="611" r:id="rId15"/>
    <p:sldId id="583" r:id="rId16"/>
    <p:sldId id="587" r:id="rId17"/>
    <p:sldId id="589" r:id="rId18"/>
    <p:sldId id="636" r:id="rId19"/>
    <p:sldId id="637" r:id="rId20"/>
    <p:sldId id="582" r:id="rId21"/>
    <p:sldId id="638" r:id="rId22"/>
    <p:sldId id="639" r:id="rId23"/>
    <p:sldId id="592" r:id="rId24"/>
    <p:sldId id="505" r:id="rId25"/>
    <p:sldId id="511" r:id="rId26"/>
    <p:sldId id="570" r:id="rId27"/>
    <p:sldId id="544" r:id="rId28"/>
    <p:sldId id="578" r:id="rId29"/>
    <p:sldId id="565" r:id="rId30"/>
    <p:sldId id="567" r:id="rId31"/>
    <p:sldId id="612" r:id="rId32"/>
    <p:sldId id="557" r:id="rId3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07E9"/>
    <a:srgbClr val="008000"/>
    <a:srgbClr val="223A9E"/>
    <a:srgbClr val="1818A8"/>
    <a:srgbClr val="336600"/>
    <a:srgbClr val="006600"/>
    <a:srgbClr val="00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p:restoredTop sz="92338"/>
  </p:normalViewPr>
  <p:slideViewPr>
    <p:cSldViewPr showGuides="1">
      <p:cViewPr varScale="1">
        <p:scale>
          <a:sx n="44" d="100"/>
          <a:sy n="44" d="100"/>
        </p:scale>
        <p:origin x="1254" y="60"/>
      </p:cViewPr>
      <p:guideLst>
        <p:guide orient="horz" pos="215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1#1" qsCatId="simple" csTypeId="urn:microsoft.com/office/officeart/2005/8/colors/accent1_2#1" csCatId="accent1" phldr="0"/>
      <dgm:spPr/>
    </dgm:pt>
    <dgm:pt modelId="{BEB4A0DE-FB16-4C4F-8DEA-03570694B93A}">
      <dgm:prSet phldrT="[Text]" phldr="0" custT="0"/>
      <dgm:spPr/>
      <dgm:t>
        <a:bodyPr vert="horz" wrap="square"/>
        <a:lstStyle/>
        <a:p>
          <a:pPr>
            <a:lnSpc>
              <a:spcPct val="100000"/>
            </a:lnSpc>
            <a:spcBef>
              <a:spcPct val="0"/>
            </a:spcBef>
            <a:spcAft>
              <a:spcPct val="35000"/>
            </a:spcAft>
          </a:pPr>
          <a:r>
            <a:rPr lang="vi-VN" altLang="en-US"/>
            <a:t>Đặc điểm chung của tế bào nhân sơ</a:t>
          </a:r>
        </a:p>
      </dgm:t>
    </dgm:pt>
    <dgm:pt modelId="{A1CD0B47-03FC-4535-A972-2673574CE2F3}" type="parTrans" cxnId="{E39958E0-B0AB-4AFA-B484-51E8486646A9}">
      <dgm:prSet/>
      <dgm:spPr/>
    </dgm:pt>
    <dgm:pt modelId="{66283CB7-69B8-41D5-A569-950515985F71}" type="sibTrans" cxnId="{E39958E0-B0AB-4AFA-B484-51E8486646A9}">
      <dgm:prSet/>
      <dgm:spPr/>
    </dgm:pt>
    <dgm:pt modelId="{11A5EA0A-517A-463B-9BA8-5EB54D7D10F8}">
      <dgm:prSet phldrT="[Text]" phldr="0" custT="0"/>
      <dgm:spPr/>
      <dgm:t>
        <a:bodyPr vert="horz" wrap="square"/>
        <a:lstStyle/>
        <a:p>
          <a:pPr>
            <a:lnSpc>
              <a:spcPct val="100000"/>
            </a:lnSpc>
            <a:spcBef>
              <a:spcPct val="0"/>
            </a:spcBef>
            <a:spcAft>
              <a:spcPct val="35000"/>
            </a:spcAft>
          </a:pPr>
          <a:r>
            <a:rPr lang="vi-VN" altLang="en-US"/>
            <a:t>Cấu tạo tế bào nhân sơ</a:t>
          </a:r>
        </a:p>
      </dgm:t>
    </dgm:pt>
    <dgm:pt modelId="{E2B15CF1-464F-45CC-BFE4-6F0AA417C19E}" type="parTrans" cxnId="{2AD8A79F-2405-4389-87A9-F4E31435B406}">
      <dgm:prSet/>
      <dgm:spPr/>
    </dgm:pt>
    <dgm:pt modelId="{4EA87785-B7B3-4F48-BB13-D91C5DEA8DC1}" type="sibTrans" cxnId="{2AD8A79F-2405-4389-87A9-F4E31435B406}">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2"/>
      <dgm:spPr/>
    </dgm:pt>
    <dgm:pt modelId="{5D3E6026-A697-4D8F-84B5-C5321A8528B3}" type="pres">
      <dgm:prSet presAssocID="{BEB4A0DE-FB16-4C4F-8DEA-03570694B93A}" presName="txShp" presStyleLbl="node1" presStyleIdx="0" presStyleCnt="2">
        <dgm:presLayoutVars>
          <dgm:bulletEnabled val="1"/>
        </dgm:presLayoutVars>
      </dgm:prSet>
      <dgm:spPr/>
      <dgm:t>
        <a:bodyPr/>
        <a:lstStyle/>
        <a:p>
          <a:endParaRPr lang="vi-VN"/>
        </a:p>
      </dgm:t>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2"/>
      <dgm:spPr/>
    </dgm:pt>
    <dgm:pt modelId="{DC27DDA6-73A4-45AF-8B52-70E594C6E063}" type="pres">
      <dgm:prSet presAssocID="{11A5EA0A-517A-463B-9BA8-5EB54D7D10F8}" presName="txShp" presStyleLbl="node1" presStyleIdx="1" presStyleCnt="2">
        <dgm:presLayoutVars>
          <dgm:bulletEnabled val="1"/>
        </dgm:presLayoutVars>
      </dgm:prSet>
      <dgm:spPr/>
      <dgm:t>
        <a:bodyPr/>
        <a:lstStyle/>
        <a:p>
          <a:endParaRPr lang="vi-VN"/>
        </a:p>
      </dgm:t>
    </dgm:pt>
  </dgm:ptLst>
  <dgm:cxnLst>
    <dgm:cxn modelId="{E39958E0-B0AB-4AFA-B484-51E8486646A9}" srcId="{800EE499-D129-484D-B5C0-D0F3AC30E8B1}" destId="{BEB4A0DE-FB16-4C4F-8DEA-03570694B93A}" srcOrd="0" destOrd="0" parTransId="{A1CD0B47-03FC-4535-A972-2673574CE2F3}" sibTransId="{66283CB7-69B8-41D5-A569-950515985F71}"/>
    <dgm:cxn modelId="{D2AD108C-FB06-421D-9842-57B923ABA922}" type="presOf" srcId="{11A5EA0A-517A-463B-9BA8-5EB54D7D10F8}" destId="{DC27DDA6-73A4-45AF-8B52-70E594C6E063}" srcOrd="0" destOrd="0" presId="urn:microsoft.com/office/officeart/2005/8/layout/vList3"/>
    <dgm:cxn modelId="{481ABF7E-7B0A-4C5D-8348-9239408D15C6}" type="presOf" srcId="{66283CB7-69B8-41D5-A569-950515985F71}" destId="{01F33C7F-4C3C-42D3-8542-4BC345A10B4C}" srcOrd="0" destOrd="0" presId="urn:microsoft.com/office/officeart/2005/8/layout/vList3"/>
    <dgm:cxn modelId="{26B1A6F6-3C85-4ACC-86F8-1A2ACBACEFEA}" type="presOf" srcId="{800EE499-D129-484D-B5C0-D0F3AC30E8B1}" destId="{3A30B1D0-F146-41C6-9373-8CC849B0566C}" srcOrd="0" destOrd="0" presId="urn:microsoft.com/office/officeart/2005/8/layout/vList3"/>
    <dgm:cxn modelId="{57059213-82D2-4FF8-8D82-F5C4FB489953}" type="presOf" srcId="{BEB4A0DE-FB16-4C4F-8DEA-03570694B93A}" destId="{5D3E6026-A697-4D8F-84B5-C5321A8528B3}" srcOrd="0" destOrd="0" presId="urn:microsoft.com/office/officeart/2005/8/layout/vList3"/>
    <dgm:cxn modelId="{2AD8A79F-2405-4389-87A9-F4E31435B406}" srcId="{800EE499-D129-484D-B5C0-D0F3AC30E8B1}" destId="{11A5EA0A-517A-463B-9BA8-5EB54D7D10F8}" srcOrd="1" destOrd="0" parTransId="{E2B15CF1-464F-45CC-BFE4-6F0AA417C19E}" sibTransId="{4EA87785-B7B3-4F48-BB13-D91C5DEA8DC1}"/>
    <dgm:cxn modelId="{F6FD764A-69F1-4AF4-BC8A-2DD2F38791A9}" type="presParOf" srcId="{3A30B1D0-F146-41C6-9373-8CC849B0566C}" destId="{65AAD8D9-A2BB-4BC0-ADC4-32A3E0934999}" srcOrd="0" destOrd="0" presId="urn:microsoft.com/office/officeart/2005/8/layout/vList3"/>
    <dgm:cxn modelId="{53614BD5-8E69-43A4-8103-813629C49D94}" type="presParOf" srcId="{65AAD8D9-A2BB-4BC0-ADC4-32A3E0934999}" destId="{F8DF891C-0D10-4055-A8A8-3FC34ADEDC5B}" srcOrd="0" destOrd="0" presId="urn:microsoft.com/office/officeart/2005/8/layout/vList3"/>
    <dgm:cxn modelId="{341A9C55-1B18-48F6-8AC4-E00FA183A7B2}" type="presParOf" srcId="{65AAD8D9-A2BB-4BC0-ADC4-32A3E0934999}" destId="{5D3E6026-A697-4D8F-84B5-C5321A8528B3}" srcOrd="1" destOrd="0" presId="urn:microsoft.com/office/officeart/2005/8/layout/vList3"/>
    <dgm:cxn modelId="{3F2C7F82-4181-4035-AE92-FD4BD950806D}" type="presParOf" srcId="{3A30B1D0-F146-41C6-9373-8CC849B0566C}" destId="{01F33C7F-4C3C-42D3-8542-4BC345A10B4C}" srcOrd="1" destOrd="0" presId="urn:microsoft.com/office/officeart/2005/8/layout/vList3"/>
    <dgm:cxn modelId="{59037011-E68C-4EBA-9C45-93DF5E317768}" type="presParOf" srcId="{3A30B1D0-F146-41C6-9373-8CC849B0566C}" destId="{5373068E-DCEB-4D3C-BFF1-43C34CE727FD}" srcOrd="2" destOrd="0" presId="urn:microsoft.com/office/officeart/2005/8/layout/vList3"/>
    <dgm:cxn modelId="{9807E00A-9B16-4222-BADC-17E569BA1F1E}" type="presParOf" srcId="{5373068E-DCEB-4D3C-BFF1-43C34CE727FD}" destId="{48C23F44-CDC2-4998-B9C4-F737C51D3228}" srcOrd="0" destOrd="0" presId="urn:microsoft.com/office/officeart/2005/8/layout/vList3"/>
    <dgm:cxn modelId="{568061EF-4631-4277-99CC-2F76AE3870F0}" type="presParOf" srcId="{5373068E-DCEB-4D3C-BFF1-43C34CE727FD}" destId="{DC27DDA6-73A4-45AF-8B52-70E594C6E06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1971307" y="359"/>
          <a:ext cx="6526682" cy="13094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441" tIns="133350" rIns="248920" bIns="133350" numCol="1" spcCol="1270" anchor="ctr" anchorCtr="0">
          <a:noAutofit/>
        </a:bodyPr>
        <a:lstStyle/>
        <a:p>
          <a:pPr lvl="0" algn="ctr" defTabSz="1555750">
            <a:lnSpc>
              <a:spcPct val="100000"/>
            </a:lnSpc>
            <a:spcBef>
              <a:spcPct val="0"/>
            </a:spcBef>
            <a:spcAft>
              <a:spcPct val="35000"/>
            </a:spcAft>
          </a:pPr>
          <a:r>
            <a:rPr lang="vi-VN" altLang="en-US" sz="3500" kern="1200"/>
            <a:t>Đặc điểm chung của tế bào nhân sơ</a:t>
          </a:r>
        </a:p>
      </dsp:txBody>
      <dsp:txXfrm rot="10800000">
        <a:off x="2298675" y="359"/>
        <a:ext cx="6199314" cy="1309473"/>
      </dsp:txXfrm>
    </dsp:sp>
    <dsp:sp modelId="{F8DF891C-0D10-4055-A8A8-3FC34ADEDC5B}">
      <dsp:nvSpPr>
        <dsp:cNvPr id="0" name=""/>
        <dsp:cNvSpPr/>
      </dsp:nvSpPr>
      <dsp:spPr>
        <a:xfrm>
          <a:off x="1316570" y="359"/>
          <a:ext cx="1309473" cy="130947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27DDA6-73A4-45AF-8B52-70E594C6E063}">
      <dsp:nvSpPr>
        <dsp:cNvPr id="0" name=""/>
        <dsp:cNvSpPr/>
      </dsp:nvSpPr>
      <dsp:spPr>
        <a:xfrm rot="10800000">
          <a:off x="1971307" y="1637201"/>
          <a:ext cx="6526682" cy="13094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441" tIns="133350" rIns="248920" bIns="133350" numCol="1" spcCol="1270" anchor="ctr" anchorCtr="0">
          <a:noAutofit/>
        </a:bodyPr>
        <a:lstStyle/>
        <a:p>
          <a:pPr lvl="0" algn="ctr" defTabSz="1555750">
            <a:lnSpc>
              <a:spcPct val="100000"/>
            </a:lnSpc>
            <a:spcBef>
              <a:spcPct val="0"/>
            </a:spcBef>
            <a:spcAft>
              <a:spcPct val="35000"/>
            </a:spcAft>
          </a:pPr>
          <a:r>
            <a:rPr lang="vi-VN" altLang="en-US" sz="3500" kern="1200"/>
            <a:t>Cấu tạo tế bào nhân sơ</a:t>
          </a:r>
        </a:p>
      </dsp:txBody>
      <dsp:txXfrm rot="10800000">
        <a:off x="2298675" y="1637201"/>
        <a:ext cx="6199314" cy="1309473"/>
      </dsp:txXfrm>
    </dsp:sp>
    <dsp:sp modelId="{48C23F44-CDC2-4998-B9C4-F737C51D3228}">
      <dsp:nvSpPr>
        <dsp:cNvPr id="0" name=""/>
        <dsp:cNvSpPr/>
      </dsp:nvSpPr>
      <dsp:spPr>
        <a:xfrm>
          <a:off x="1316570" y="1637201"/>
          <a:ext cx="1309473" cy="130947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D3FC9EF-8883-4B33-9BDC-053696672D57}" type="datetimeFigureOut">
              <a:rPr kumimoji="0" lang="en-US" sz="1200" b="0" i="0" u="none" strike="noStrike" kern="1200" cap="none" spc="0" normalizeH="0" baseline="0" noProof="0">
                <a:ln>
                  <a:noFill/>
                </a:ln>
                <a:solidFill>
                  <a:schemeClr val="tx1"/>
                </a:solidFill>
                <a:effectLst/>
                <a:uLnTx/>
                <a:uFillTx/>
                <a:latin typeface="+mn-lt"/>
                <a:ea typeface="+mn-ea"/>
                <a:cs typeface="+mn-cs"/>
              </a:rPr>
              <a:t>5/11/2023</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9CDE19D-DAB0-4643-859F-4A57904CCA88}" type="slidenum">
              <a:rPr kumimoji="0" lang="en-US" alt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7959826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182134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a:solidFill>
              <a:srgbClr val="000000">
                <a:alpha val="100000"/>
              </a:srgbClr>
            </a:solidFill>
            <a:miter lim="800000"/>
          </a:ln>
        </p:spPr>
      </p:sp>
      <p:sp>
        <p:nvSpPr>
          <p:cNvPr id="26627" name="Notes Placeholder 2"/>
          <p:cNvSpPr>
            <a:spLocks noGrp="1"/>
          </p:cNvSpPr>
          <p:nvPr>
            <p:ph type="body" idx="1"/>
          </p:nvPr>
        </p:nvSpPr>
        <p:spPr>
          <a:noFill/>
          <a:ln>
            <a:noFill/>
          </a:ln>
        </p:spPr>
        <p:txBody>
          <a:bodyPr wrap="square" lIns="91440" tIns="45720" rIns="91440" bIns="45720" anchor="t" anchorCtr="0"/>
          <a:lstStyle/>
          <a:p>
            <a:pPr lvl="0"/>
            <a:endParaRPr lang="vi-VN" altLang="en-US" dirty="0"/>
          </a:p>
        </p:txBody>
      </p:sp>
      <p:sp>
        <p:nvSpPr>
          <p:cNvPr id="266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latin typeface="Calibri" panose="020F0502020204030204" pitchFamily="34" charset="0"/>
              </a:rPr>
              <a:t>26</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40978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a:solidFill>
              <a:srgbClr val="000000">
                <a:alpha val="100000"/>
              </a:srgbClr>
            </a:solidFill>
            <a:miter lim="800000"/>
          </a:ln>
        </p:spPr>
      </p:sp>
      <p:sp>
        <p:nvSpPr>
          <p:cNvPr id="28675" name="Notes Placeholder 2"/>
          <p:cNvSpPr>
            <a:spLocks noGrp="1"/>
          </p:cNvSpPr>
          <p:nvPr>
            <p:ph type="body" idx="1"/>
          </p:nvPr>
        </p:nvSpPr>
        <p:spPr>
          <a:noFill/>
          <a:ln>
            <a:noFill/>
          </a:ln>
        </p:spPr>
        <p:txBody>
          <a:bodyPr wrap="square" lIns="91440" tIns="45720" rIns="91440" bIns="45720" anchor="t" anchorCtr="0"/>
          <a:lstStyle/>
          <a:p>
            <a:pPr lvl="0"/>
            <a:endParaRPr lang="en-US" altLang="en-US" dirty="0"/>
          </a:p>
        </p:txBody>
      </p:sp>
      <p:sp>
        <p:nvSpPr>
          <p:cNvPr id="286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27</a:t>
            </a:fld>
            <a:endParaRPr lang="en-US" altLang="en-US" sz="1200" dirty="0"/>
          </a:p>
        </p:txBody>
      </p:sp>
    </p:spTree>
    <p:extLst>
      <p:ext uri="{BB962C8B-B14F-4D97-AF65-F5344CB8AC3E}">
        <p14:creationId xmlns:p14="http://schemas.microsoft.com/office/powerpoint/2010/main" val="158634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a:solidFill>
              <a:srgbClr val="000000">
                <a:alpha val="100000"/>
              </a:srgbClr>
            </a:solidFill>
            <a:miter lim="800000"/>
          </a:ln>
        </p:spPr>
      </p:sp>
      <p:sp>
        <p:nvSpPr>
          <p:cNvPr id="27651"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en-US" sz="1200" dirty="0"/>
              <a:t>4</a:t>
            </a:fld>
            <a:endParaRPr lang="en-US" sz="1200" dirty="0"/>
          </a:p>
        </p:txBody>
      </p:sp>
    </p:spTree>
    <p:extLst>
      <p:ext uri="{BB962C8B-B14F-4D97-AF65-F5344CB8AC3E}">
        <p14:creationId xmlns:p14="http://schemas.microsoft.com/office/powerpoint/2010/main" val="425404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92109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hỗ dành sẵn cho Hình ảnh của Bản chiếu 1"/>
          <p:cNvSpPr>
            <a:spLocks noGrp="1" noRot="1" noChangeAspect="1" noTextEdit="1"/>
          </p:cNvSpPr>
          <p:nvPr>
            <p:ph type="sldImg"/>
          </p:nvPr>
        </p:nvSpPr>
        <p:spPr>
          <a:ln>
            <a:solidFill>
              <a:srgbClr val="000000">
                <a:alpha val="100000"/>
              </a:srgbClr>
            </a:solidFill>
            <a:miter lim="800000"/>
          </a:ln>
        </p:spPr>
      </p:sp>
      <p:sp>
        <p:nvSpPr>
          <p:cNvPr id="12291" name="Chỗ dành sẵn cho Ghi chú 2"/>
          <p:cNvSpPr>
            <a:spLocks noGrp="1"/>
          </p:cNvSpPr>
          <p:nvPr>
            <p:ph type="body" idx="1"/>
          </p:nvPr>
        </p:nvSpPr>
        <p:spPr>
          <a:noFill/>
          <a:ln>
            <a:noFill/>
          </a:ln>
        </p:spPr>
        <p:txBody>
          <a:bodyPr wrap="square" lIns="91440" tIns="45720" rIns="91440" bIns="45720" anchor="t" anchorCtr="0"/>
          <a:lstStyle/>
          <a:p>
            <a:pPr lvl="0"/>
            <a:endParaRPr lang="en-US" altLang="en-US" dirty="0"/>
          </a:p>
        </p:txBody>
      </p:sp>
      <p:sp>
        <p:nvSpPr>
          <p:cNvPr id="12292" name="Chỗ dành sẵn cho Số hiệu Bản chiếu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latin typeface="Calibri" panose="020F0502020204030204" pitchFamily="34" charset="0"/>
              </a:rPr>
              <a:t>14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407377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a:solidFill>
              <a:srgbClr val="000000">
                <a:alpha val="100000"/>
              </a:srgbClr>
            </a:solidFill>
            <a:miter lim="800000"/>
          </a:ln>
        </p:spPr>
      </p:sp>
      <p:sp>
        <p:nvSpPr>
          <p:cNvPr id="28675" name="Notes Placeholder 2"/>
          <p:cNvSpPr>
            <a:spLocks noGrp="1"/>
          </p:cNvSpPr>
          <p:nvPr>
            <p:ph type="body" idx="1"/>
          </p:nvPr>
        </p:nvSpPr>
        <p:spPr>
          <a:noFill/>
          <a:ln>
            <a:noFill/>
          </a:ln>
        </p:spPr>
        <p:txBody>
          <a:bodyPr wrap="square" lIns="91440" tIns="45720" rIns="91440" bIns="45720" anchor="t" anchorCtr="0"/>
          <a:lstStyle/>
          <a:p>
            <a:pPr lvl="0"/>
            <a:endParaRPr lang="en-US" altLang="en-US" dirty="0"/>
          </a:p>
        </p:txBody>
      </p:sp>
      <p:sp>
        <p:nvSpPr>
          <p:cNvPr id="286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17</a:t>
            </a:fld>
            <a:endParaRPr lang="en-US" altLang="en-US" sz="1200" dirty="0"/>
          </a:p>
        </p:txBody>
      </p:sp>
    </p:spTree>
    <p:extLst>
      <p:ext uri="{BB962C8B-B14F-4D97-AF65-F5344CB8AC3E}">
        <p14:creationId xmlns:p14="http://schemas.microsoft.com/office/powerpoint/2010/main" val="39579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00496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solidFill>
              <a:srgbClr val="000000">
                <a:alpha val="100000"/>
              </a:srgbClr>
            </a:solidFill>
            <a:miter lim="800000"/>
          </a:ln>
        </p:spPr>
      </p:sp>
      <p:sp>
        <p:nvSpPr>
          <p:cNvPr id="19459" name="Notes Placeholder 2"/>
          <p:cNvSpPr>
            <a:spLocks noGrp="1"/>
          </p:cNvSpPr>
          <p:nvPr>
            <p:ph type="body" idx="1"/>
          </p:nvPr>
        </p:nvSpPr>
        <p:spPr>
          <a:noFill/>
          <a:ln>
            <a:noFill/>
          </a:ln>
        </p:spPr>
        <p:txBody>
          <a:bodyPr wrap="square" lIns="91440" tIns="45720" rIns="91440" bIns="45720" anchor="t" anchorCtr="0"/>
          <a:lstStyle/>
          <a:p>
            <a:pPr lvl="0"/>
            <a:endParaRPr lang="vi-VN" altLang="en-US" dirty="0"/>
          </a:p>
        </p:txBody>
      </p:sp>
      <p:sp>
        <p:nvSpPr>
          <p:cNvPr id="194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latin typeface="Calibri" panose="020F0502020204030204" pitchFamily="34" charset="0"/>
              </a:rPr>
              <a:t>22</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88248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a:solidFill>
              <a:srgbClr val="000000">
                <a:alpha val="100000"/>
              </a:srgbClr>
            </a:solidFill>
            <a:miter lim="800000"/>
          </a:ln>
        </p:spPr>
      </p:sp>
      <p:sp>
        <p:nvSpPr>
          <p:cNvPr id="21507" name="Notes Placeholder 2"/>
          <p:cNvSpPr>
            <a:spLocks noGrp="1"/>
          </p:cNvSpPr>
          <p:nvPr>
            <p:ph type="body" idx="1"/>
          </p:nvPr>
        </p:nvSpPr>
        <p:spPr>
          <a:noFill/>
          <a:ln>
            <a:noFill/>
          </a:ln>
        </p:spPr>
        <p:txBody>
          <a:bodyPr wrap="square" lIns="91440" tIns="45720" rIns="91440" bIns="45720" anchor="t" anchorCtr="0"/>
          <a:lstStyle/>
          <a:p>
            <a:pPr lvl="0"/>
            <a:endParaRPr lang="vi-VN" altLang="en-US" dirty="0"/>
          </a:p>
        </p:txBody>
      </p:sp>
      <p:sp>
        <p:nvSpPr>
          <p:cNvPr id="215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latin typeface="Calibri" panose="020F0502020204030204" pitchFamily="34" charset="0"/>
              </a:rPr>
              <a:t>23</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36339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a:solidFill>
              <a:srgbClr val="000000">
                <a:alpha val="100000"/>
              </a:srgbClr>
            </a:solidFill>
            <a:miter lim="800000"/>
          </a:ln>
        </p:spPr>
      </p:sp>
      <p:sp>
        <p:nvSpPr>
          <p:cNvPr id="23555" name="Notes Placeholder 2"/>
          <p:cNvSpPr>
            <a:spLocks noGrp="1"/>
          </p:cNvSpPr>
          <p:nvPr>
            <p:ph type="body" idx="1"/>
          </p:nvPr>
        </p:nvSpPr>
        <p:spPr>
          <a:noFill/>
          <a:ln>
            <a:noFill/>
          </a:ln>
        </p:spPr>
        <p:txBody>
          <a:bodyPr wrap="square" lIns="91440" tIns="45720" rIns="91440" bIns="45720" anchor="t" anchorCtr="0"/>
          <a:lstStyle/>
          <a:p>
            <a:pPr lvl="0"/>
            <a:endParaRPr lang="vi-VN" altLang="en-US" dirty="0"/>
          </a:p>
        </p:txBody>
      </p:sp>
      <p:sp>
        <p:nvSpPr>
          <p:cNvPr id="235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latin typeface="Calibri" panose="020F0502020204030204" pitchFamily="34" charset="0"/>
              </a:rPr>
              <a:t>24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55641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EF28D7C-00BE-4DF9-8226-0183926425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5/11/2023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DC05AF9-F9EE-4909-B4D0-6D91D2BD717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slide" Target="slide1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l="25797" t="24444" r="28812" b="9892"/>
          <a:stretch>
            <a:fillRect/>
          </a:stretch>
        </p:blipFill>
        <p:spPr>
          <a:xfrm>
            <a:off x="323215" y="304800"/>
            <a:ext cx="8497570" cy="57619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287" y="857250"/>
            <a:ext cx="8610600" cy="523875"/>
          </a:xfrm>
          <a:prstGeom prst="rect">
            <a:avLst/>
          </a:prstGeom>
          <a:noFill/>
          <a:ln>
            <a:noFill/>
          </a:ln>
          <a:effec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sz="2800" b="1" dirty="0">
                <a:solidFill>
                  <a:schemeClr val="bg1"/>
                </a:solidFill>
                <a:latin typeface="Times New Roman" panose="02020603050405020304" pitchFamily="18" charset="0"/>
                <a:cs typeface="Times New Roman" panose="02020603050405020304" pitchFamily="18" charset="0"/>
              </a:rPr>
              <a:t>I. ĐẶC ĐIỂM CHUNG CỦA TẾ BÀO NHÂN SƠ</a:t>
            </a:r>
            <a:endParaRPr sz="2800" b="1" dirty="0">
              <a:solidFill>
                <a:schemeClr val="bg1"/>
              </a:solidFill>
              <a:latin typeface="Times New Roman" panose="02020603050405020304" pitchFamily="18" charset="0"/>
              <a:ea typeface="Times New Roman" panose="02020603050405020304" pitchFamily="18" charset="0"/>
            </a:endParaRPr>
          </a:p>
        </p:txBody>
      </p:sp>
      <p:sp>
        <p:nvSpPr>
          <p:cNvPr id="8196" name="Hộp Văn bản 2"/>
          <p:cNvSpPr txBox="1"/>
          <p:nvPr/>
        </p:nvSpPr>
        <p:spPr>
          <a:xfrm>
            <a:off x="152400" y="1606550"/>
            <a:ext cx="5176838" cy="661988"/>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 * Kích thước nhỏ (1-5 micrômet )</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sp>
        <p:nvSpPr>
          <p:cNvPr id="8197" name="Hộp Văn bản 5"/>
          <p:cNvSpPr txBox="1"/>
          <p:nvPr/>
        </p:nvSpPr>
        <p:spPr>
          <a:xfrm>
            <a:off x="2286000" y="2495550"/>
            <a:ext cx="6797675" cy="661988"/>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 Chưa có nhân ho</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n chỉnh</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sp>
        <p:nvSpPr>
          <p:cNvPr id="8198" name="Hộp Văn bản 7"/>
          <p:cNvSpPr txBox="1"/>
          <p:nvPr/>
        </p:nvSpPr>
        <p:spPr>
          <a:xfrm>
            <a:off x="2286000" y="3352800"/>
            <a:ext cx="6821488" cy="661988"/>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Tế b</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o chất  không có hệ thống nội m</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ng</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sp>
        <p:nvSpPr>
          <p:cNvPr id="8199" name="Hộp Văn bản 8"/>
          <p:cNvSpPr txBox="1"/>
          <p:nvPr/>
        </p:nvSpPr>
        <p:spPr>
          <a:xfrm>
            <a:off x="106363" y="3810000"/>
            <a:ext cx="1752600" cy="1308100"/>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 * Cấu tạo đơn giản</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sp>
        <p:nvSpPr>
          <p:cNvPr id="8200" name="Hộp Văn bản 10"/>
          <p:cNvSpPr txBox="1"/>
          <p:nvPr/>
        </p:nvSpPr>
        <p:spPr>
          <a:xfrm>
            <a:off x="2262188" y="4953000"/>
            <a:ext cx="6858000" cy="661988"/>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TBC không có các b</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o quan có m</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ng bao bọc</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sp>
        <p:nvSpPr>
          <p:cNvPr id="8201" name="Hộp Văn bản 11"/>
          <p:cNvSpPr txBox="1"/>
          <p:nvPr/>
        </p:nvSpPr>
        <p:spPr>
          <a:xfrm>
            <a:off x="2262188" y="4138613"/>
            <a:ext cx="6823075" cy="661987"/>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TBC  không có khung xương tế b</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o</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sp>
        <p:nvSpPr>
          <p:cNvPr id="8202" name="Hộp Văn bản 12"/>
          <p:cNvSpPr txBox="1"/>
          <p:nvPr/>
        </p:nvSpPr>
        <p:spPr>
          <a:xfrm>
            <a:off x="2262188" y="5791200"/>
            <a:ext cx="6845300" cy="661988"/>
          </a:xfrm>
          <a:prstGeom prst="rect">
            <a:avLst/>
          </a:prstGeom>
          <a:noFill/>
          <a:ln w="19050"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TBC chỉ  có ribôxôm v</a:t>
            </a:r>
            <a:r>
              <a:rPr lang="en-US" altLang="en-US" sz="2800" dirty="0">
                <a:solidFill>
                  <a:schemeClr val="bg1"/>
                </a:solidFill>
                <a:latin typeface="Times New Roman" panose="02020603050405020304" pitchFamily="18" charset="0"/>
                <a:ea typeface="Times New Roman" panose="02020603050405020304" pitchFamily="18" charset="0"/>
              </a:rPr>
              <a:t>à</a:t>
            </a:r>
            <a:r>
              <a:rPr lang="en-US" altLang="en-US" sz="2800" dirty="0">
                <a:solidFill>
                  <a:schemeClr val="bg1"/>
                </a:solidFill>
                <a:latin typeface="Times New Roman" panose="02020603050405020304" pitchFamily="18" charset="0"/>
                <a:cs typeface="Times New Roman" panose="02020603050405020304" pitchFamily="18" charset="0"/>
              </a:rPr>
              <a:t> các hạt dự trữ</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cxnSp>
        <p:nvCxnSpPr>
          <p:cNvPr id="5" name="Đường kết nối Mũi tên Thẳng 4"/>
          <p:cNvCxnSpPr>
            <a:stCxn id="8199" idx="3"/>
            <a:endCxn id="8197" idx="1"/>
          </p:cNvCxnSpPr>
          <p:nvPr/>
        </p:nvCxnSpPr>
        <p:spPr>
          <a:xfrm flipV="1">
            <a:off x="1858963" y="2825750"/>
            <a:ext cx="427038" cy="16383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Đường kết nối Mũi tên Thẳng 14"/>
          <p:cNvCxnSpPr>
            <a:endCxn id="8198" idx="1"/>
          </p:cNvCxnSpPr>
          <p:nvPr/>
        </p:nvCxnSpPr>
        <p:spPr>
          <a:xfrm flipV="1">
            <a:off x="2262188" y="3683000"/>
            <a:ext cx="23813" cy="331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Đường kết nối Mũi tên Thẳng 16"/>
          <p:cNvCxnSpPr>
            <a:stCxn id="8199" idx="3"/>
            <a:endCxn id="8198" idx="1"/>
          </p:cNvCxnSpPr>
          <p:nvPr/>
        </p:nvCxnSpPr>
        <p:spPr>
          <a:xfrm flipV="1">
            <a:off x="1858963" y="3683000"/>
            <a:ext cx="427038" cy="78105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Đường kết nối Mũi tên Thẳng 18"/>
          <p:cNvCxnSpPr>
            <a:stCxn id="8199" idx="3"/>
            <a:endCxn id="8201" idx="1"/>
          </p:cNvCxnSpPr>
          <p:nvPr/>
        </p:nvCxnSpPr>
        <p:spPr>
          <a:xfrm>
            <a:off x="1858963" y="4464050"/>
            <a:ext cx="403225" cy="635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Đường kết nối Mũi tên Thẳng 20"/>
          <p:cNvCxnSpPr>
            <a:stCxn id="8199" idx="3"/>
          </p:cNvCxnSpPr>
          <p:nvPr/>
        </p:nvCxnSpPr>
        <p:spPr>
          <a:xfrm>
            <a:off x="1858963" y="4464050"/>
            <a:ext cx="403225" cy="94615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Đường kết nối Mũi tên Thẳng 22"/>
          <p:cNvCxnSpPr>
            <a:stCxn id="8199" idx="3"/>
          </p:cNvCxnSpPr>
          <p:nvPr/>
        </p:nvCxnSpPr>
        <p:spPr>
          <a:xfrm>
            <a:off x="1858963" y="4464050"/>
            <a:ext cx="403225" cy="19145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25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barn(inVertical)">
                                      <p:cBhvr>
                                        <p:cTn id="12" dur="500"/>
                                        <p:tgtEl>
                                          <p:spTgt spid="8199"/>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barn(inVertical)">
                                      <p:cBhvr>
                                        <p:cTn id="18" dur="500"/>
                                        <p:tgtEl>
                                          <p:spTgt spid="819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50"/>
                                        <p:tgtEl>
                                          <p:spTgt spid="1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198"/>
                                        </p:tgtEl>
                                        <p:attrNameLst>
                                          <p:attrName>style.visibility</p:attrName>
                                        </p:attrNameLst>
                                      </p:cBhvr>
                                      <p:to>
                                        <p:strVal val="visible"/>
                                      </p:to>
                                    </p:set>
                                    <p:animEffect transition="in" filter="wheel(1)">
                                      <p:cBhvr>
                                        <p:cTn id="26" dur="250"/>
                                        <p:tgtEl>
                                          <p:spTgt spid="8198"/>
                                        </p:tgtEl>
                                      </p:cBhvr>
                                    </p:animEffect>
                                  </p:childTnLst>
                                </p:cTn>
                              </p:par>
                              <p:par>
                                <p:cTn id="27" presetID="21" presetClass="entr" presetSubtype="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heel(1)">
                                      <p:cBhvr>
                                        <p:cTn id="29" dur="250"/>
                                        <p:tgtEl>
                                          <p:spTgt spid="1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8201"/>
                                        </p:tgtEl>
                                        <p:attrNameLst>
                                          <p:attrName>style.visibility</p:attrName>
                                        </p:attrNameLst>
                                      </p:cBhvr>
                                      <p:to>
                                        <p:strVal val="visible"/>
                                      </p:to>
                                    </p:set>
                                    <p:animEffect transition="in" filter="wheel(1)">
                                      <p:cBhvr>
                                        <p:cTn id="32" dur="250"/>
                                        <p:tgtEl>
                                          <p:spTgt spid="8201"/>
                                        </p:tgtEl>
                                      </p:cBhvr>
                                    </p:animEffect>
                                  </p:childTnLst>
                                </p:cTn>
                              </p:par>
                              <p:par>
                                <p:cTn id="33" presetID="21" presetClass="entr" presetSubtype="1"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heel(1)">
                                      <p:cBhvr>
                                        <p:cTn id="35" dur="250"/>
                                        <p:tgtEl>
                                          <p:spTgt spid="21"/>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8200"/>
                                        </p:tgtEl>
                                        <p:attrNameLst>
                                          <p:attrName>style.visibility</p:attrName>
                                        </p:attrNameLst>
                                      </p:cBhvr>
                                      <p:to>
                                        <p:strVal val="visible"/>
                                      </p:to>
                                    </p:set>
                                    <p:animEffect transition="in" filter="wheel(1)">
                                      <p:cBhvr>
                                        <p:cTn id="38" dur="250"/>
                                        <p:tgtEl>
                                          <p:spTgt spid="8200"/>
                                        </p:tgtEl>
                                      </p:cBhvr>
                                    </p:animEffect>
                                  </p:childTnLst>
                                </p:cTn>
                              </p:par>
                              <p:par>
                                <p:cTn id="39" presetID="21" presetClass="entr" presetSubtype="1"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heel(1)">
                                      <p:cBhvr>
                                        <p:cTn id="41" dur="250"/>
                                        <p:tgtEl>
                                          <p:spTgt spid="23"/>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8202"/>
                                        </p:tgtEl>
                                        <p:attrNameLst>
                                          <p:attrName>style.visibility</p:attrName>
                                        </p:attrNameLst>
                                      </p:cBhvr>
                                      <p:to>
                                        <p:strVal val="visible"/>
                                      </p:to>
                                    </p:set>
                                    <p:animEffect transition="in" filter="wheel(1)">
                                      <p:cBhvr>
                                        <p:cTn id="44" dur="25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P spid="8198" grpId="0" animBg="1"/>
      <p:bldP spid="8199" grpId="0" animBg="1"/>
      <p:bldP spid="8200" grpId="0" animBg="1"/>
      <p:bldP spid="8201" grpId="0" animBg="1"/>
      <p:bldP spid="82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lum bright="70001" contrast="-70000"/>
          </a:blip>
          <a:stretch>
            <a:fillRect/>
          </a:stretch>
        </a:blipFill>
        <a:effectLst/>
      </p:bgPr>
    </p:bg>
    <p:spTree>
      <p:nvGrpSpPr>
        <p:cNvPr id="1" name=""/>
        <p:cNvGrpSpPr/>
        <p:nvPr/>
      </p:nvGrpSpPr>
      <p:grpSpPr>
        <a:xfrm>
          <a:off x="0" y="0"/>
          <a:ext cx="0" cy="0"/>
          <a:chOff x="0" y="0"/>
          <a:chExt cx="0" cy="0"/>
        </a:xfrm>
      </p:grpSpPr>
      <p:pic>
        <p:nvPicPr>
          <p:cNvPr id="2" name="Picture 2" descr="quet"/>
          <p:cNvPicPr>
            <a:picLocks noChangeAspect="1"/>
          </p:cNvPicPr>
          <p:nvPr/>
        </p:nvPicPr>
        <p:blipFill>
          <a:blip r:embed="rId3"/>
          <a:stretch>
            <a:fillRect/>
          </a:stretch>
        </p:blipFill>
        <p:spPr>
          <a:xfrm>
            <a:off x="484188" y="1828800"/>
            <a:ext cx="8255000" cy="3805238"/>
          </a:xfrm>
          <a:prstGeom prst="rect">
            <a:avLst/>
          </a:prstGeom>
          <a:noFill/>
          <a:ln w="9525">
            <a:noFill/>
          </a:ln>
        </p:spPr>
      </p:pic>
      <p:pic>
        <p:nvPicPr>
          <p:cNvPr id="3" name="Picture 2"/>
          <p:cNvPicPr>
            <a:picLocks noChangeAspect="1"/>
          </p:cNvPicPr>
          <p:nvPr/>
        </p:nvPicPr>
        <p:blipFill>
          <a:blip r:embed="rId4"/>
          <a:stretch>
            <a:fillRect/>
          </a:stretch>
        </p:blipFill>
        <p:spPr>
          <a:xfrm>
            <a:off x="2136775" y="142875"/>
            <a:ext cx="1223963" cy="2093913"/>
          </a:xfrm>
          <a:prstGeom prst="rect">
            <a:avLst/>
          </a:prstGeom>
          <a:noFill/>
          <a:ln w="9525">
            <a:noFill/>
          </a:ln>
        </p:spPr>
      </p:pic>
      <p:pic>
        <p:nvPicPr>
          <p:cNvPr id="4" name="Picture 3"/>
          <p:cNvPicPr>
            <a:picLocks noChangeAspect="1"/>
          </p:cNvPicPr>
          <p:nvPr/>
        </p:nvPicPr>
        <p:blipFill>
          <a:blip r:embed="rId5"/>
          <a:stretch>
            <a:fillRect/>
          </a:stretch>
        </p:blipFill>
        <p:spPr>
          <a:xfrm>
            <a:off x="4151313" y="304800"/>
            <a:ext cx="1539875" cy="1931988"/>
          </a:xfrm>
          <a:prstGeom prst="rect">
            <a:avLst/>
          </a:prstGeom>
          <a:noFill/>
          <a:ln w="9525">
            <a:noFill/>
          </a:ln>
        </p:spPr>
      </p:pic>
      <p:sp>
        <p:nvSpPr>
          <p:cNvPr id="7" name="Cloud Callout 6"/>
          <p:cNvSpPr/>
          <p:nvPr/>
        </p:nvSpPr>
        <p:spPr>
          <a:xfrm>
            <a:off x="1489075" y="-71437"/>
            <a:ext cx="2519363" cy="2460625"/>
          </a:xfrm>
          <a:prstGeom prst="cloudCallout">
            <a:avLst>
              <a:gd name="adj1" fmla="val -12641"/>
              <a:gd name="adj2" fmla="val 7545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Oval Callout 7"/>
          <p:cNvSpPr/>
          <p:nvPr/>
        </p:nvSpPr>
        <p:spPr>
          <a:xfrm>
            <a:off x="4106863" y="142875"/>
            <a:ext cx="1511300" cy="2330450"/>
          </a:xfrm>
          <a:prstGeom prst="wedgeEllipseCallout">
            <a:avLst>
              <a:gd name="adj1" fmla="val -56920"/>
              <a:gd name="adj2" fmla="val 66480"/>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Text Box 3"/>
          <p:cNvSpPr txBox="1"/>
          <p:nvPr/>
        </p:nvSpPr>
        <p:spPr>
          <a:xfrm>
            <a:off x="484188" y="5410200"/>
            <a:ext cx="8659812" cy="5857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Độ lớn các bậc cấu trúc của thế giới sống</a:t>
            </a:r>
            <a:endParaRPr lang="en-US" altLang="en-US" b="1" dirty="0">
              <a:solidFill>
                <a:srgbClr val="FF3300"/>
              </a:solidFill>
              <a:latin typeface="Times New Roman" panose="02020603050405020304" pitchFamily="18" charset="0"/>
              <a:ea typeface="Times New Roman" panose="02020603050405020304" pitchFamily="18" charset="0"/>
            </a:endParaRPr>
          </a:p>
        </p:txBody>
      </p:sp>
      <p:grpSp>
        <p:nvGrpSpPr>
          <p:cNvPr id="5" name="Group 19"/>
          <p:cNvGrpSpPr/>
          <p:nvPr/>
        </p:nvGrpSpPr>
        <p:grpSpPr>
          <a:xfrm>
            <a:off x="3589338" y="2286000"/>
            <a:ext cx="7937" cy="2247900"/>
            <a:chOff x="3588851" y="2781300"/>
            <a:chExt cx="9040" cy="2247900"/>
          </a:xfrm>
        </p:grpSpPr>
        <p:cxnSp>
          <p:nvCxnSpPr>
            <p:cNvPr id="11" name="Straight Connector 10"/>
            <p:cNvCxnSpPr/>
            <p:nvPr/>
          </p:nvCxnSpPr>
          <p:spPr>
            <a:xfrm>
              <a:off x="3588851" y="3733800"/>
              <a:ext cx="0" cy="1295400"/>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97891" y="2781300"/>
              <a:ext cx="0" cy="495300"/>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ppt_x"/>
                                          </p:val>
                                        </p:tav>
                                        <p:tav tm="100000">
                                          <p:val>
                                            <p:strVal val="#ppt_x"/>
                                          </p:val>
                                        </p:tav>
                                      </p:tavLst>
                                    </p:anim>
                                    <p:anim calcmode="lin" valueType="num">
                                      <p:cBhvr additive="base">
                                        <p:cTn id="1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26" presetID="42" presetClass="entr" presetSubtype="0" fill="hold" nodeType="withEffect">
                                  <p:stCondLst>
                                    <p:cond delay="5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par>
                                <p:cTn id="38" presetID="42"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l="27125" t="30009" r="44323" b="19546"/>
          <a:stretch>
            <a:fillRect/>
          </a:stretch>
        </p:blipFill>
        <p:spPr>
          <a:xfrm>
            <a:off x="485775" y="255905"/>
            <a:ext cx="8067675" cy="5260975"/>
          </a:xfrm>
          <a:prstGeom prst="rect">
            <a:avLst/>
          </a:prstGeom>
        </p:spPr>
      </p:pic>
      <p:sp>
        <p:nvSpPr>
          <p:cNvPr id="12" name="Rectangle 11"/>
          <p:cNvSpPr/>
          <p:nvPr/>
        </p:nvSpPr>
        <p:spPr>
          <a:xfrm>
            <a:off x="147003" y="5638800"/>
            <a:ext cx="8996363" cy="523875"/>
          </a:xfrm>
          <a:prstGeom prst="rect">
            <a:avLst/>
          </a:prstGeom>
        </p:spPr>
        <p:txBody>
          <a:bodyPr>
            <a:spAutoFit/>
          </a:bodyPr>
          <a:lstStyle/>
          <a:p>
            <a:pPr algn="ctr">
              <a:buFont typeface="Webdings" panose="05030102010509060703" pitchFamily="18" charset="2"/>
              <a:buChar char="6"/>
            </a:pPr>
            <a:r>
              <a:rPr sz="2800" b="1" dirty="0">
                <a:solidFill>
                  <a:srgbClr val="FF0000"/>
                </a:solidFill>
                <a:latin typeface="Times New Roman" panose="02020603050405020304" pitchFamily="18" charset="0"/>
                <a:cs typeface="Times New Roman" panose="02020603050405020304" pitchFamily="18" charset="0"/>
              </a:rPr>
              <a:t>Kích thước nhỏ đem lại ưu thế gì cho tế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o nhân sơ ? </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1+#ppt_w/2"/>
                                          </p:val>
                                        </p:tav>
                                        <p:tav tm="100000">
                                          <p:val>
                                            <p:strVal val="#ppt_x"/>
                                          </p:val>
                                        </p:tav>
                                      </p:tavLst>
                                    </p:anim>
                                    <p:anim calcmode="lin" valueType="num">
                                      <p:cBhvr additive="base">
                                        <p:cTn id="8" dur="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382000" cy="396938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2800" b="1" i="1" dirty="0">
                <a:solidFill>
                  <a:schemeClr val="tx1"/>
                </a:solidFill>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Kích th</a:t>
            </a:r>
            <a:r>
              <a:rPr lang="pt-BR" altLang="en-US" sz="2800" dirty="0">
                <a:solidFill>
                  <a:schemeClr val="tx1"/>
                </a:solidFill>
                <a:latin typeface="Times New Roman" panose="02020603050405020304" pitchFamily="18" charset="0"/>
                <a:cs typeface="Times New Roman" panose="02020603050405020304" pitchFamily="18" charset="0"/>
              </a:rPr>
              <a:t>ước nhỏ  </a:t>
            </a:r>
            <a:r>
              <a:rPr lang="en-US" alt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pt-BR" altLang="en-US" sz="2800" dirty="0">
                <a:solidFill>
                  <a:schemeClr val="tx1"/>
                </a:solidFill>
                <a:latin typeface="Times New Roman" panose="02020603050405020304" pitchFamily="18" charset="0"/>
                <a:cs typeface="Times New Roman" panose="02020603050405020304" pitchFamily="18" charset="0"/>
              </a:rPr>
              <a:t> tỷ lệ S/V lớn </a:t>
            </a:r>
            <a:r>
              <a:rPr lang="en-US" alt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pt-BR"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Lợi th</a:t>
            </a:r>
            <a:r>
              <a:rPr lang="vi-VN" altLang="en-US" sz="2800" dirty="0">
                <a:solidFill>
                  <a:schemeClr val="tx1"/>
                </a:solidFill>
                <a:latin typeface="Times New Roman" panose="02020603050405020304" pitchFamily="18" charset="0"/>
                <a:cs typeface="Times New Roman" panose="02020603050405020304" pitchFamily="18" charset="0"/>
              </a:rPr>
              <a:t>ế:</a:t>
            </a:r>
            <a:endParaRPr lang="en-US" altLang="en-US" sz="2800" dirty="0">
              <a:solidFill>
                <a:schemeClr val="tx1"/>
              </a:solidFill>
              <a:latin typeface="Times New Roman" panose="02020603050405020304" pitchFamily="18" charset="0"/>
              <a:cs typeface="Times New Roman" panose="02020603050405020304" pitchFamily="18" charset="0"/>
            </a:endParaRPr>
          </a:p>
          <a:p>
            <a:pPr marL="0" lvl="0" indent="0">
              <a:lnSpc>
                <a:spcPct val="150000"/>
              </a:lnSpc>
              <a:spcBef>
                <a:spcPct val="0"/>
              </a:spcBef>
              <a:buFontTx/>
              <a:buNone/>
            </a:pPr>
            <a:r>
              <a:rPr lang="pt-BR" altLang="en-US" sz="2800" dirty="0">
                <a:solidFill>
                  <a:schemeClr val="tx1"/>
                </a:solidFill>
                <a:latin typeface="Times New Roman" panose="02020603050405020304" pitchFamily="18" charset="0"/>
                <a:cs typeface="Times New Roman" panose="02020603050405020304" pitchFamily="18" charset="0"/>
              </a:rPr>
              <a:t>- Tốc độ trao đổi chất với môi trường qua m</a:t>
            </a:r>
            <a:r>
              <a:rPr lang="pt-BR" altLang="en-US" sz="2800" dirty="0">
                <a:solidFill>
                  <a:schemeClr val="tx1"/>
                </a:solidFill>
                <a:latin typeface="Times New Roman" panose="02020603050405020304" pitchFamily="18" charset="0"/>
                <a:ea typeface="Times New Roman" panose="02020603050405020304" pitchFamily="18" charset="0"/>
              </a:rPr>
              <a:t>à</a:t>
            </a:r>
            <a:r>
              <a:rPr lang="pt-BR" altLang="en-US" sz="2800" dirty="0">
                <a:solidFill>
                  <a:schemeClr val="tx1"/>
                </a:solidFill>
                <a:latin typeface="Times New Roman" panose="02020603050405020304" pitchFamily="18" charset="0"/>
                <a:cs typeface="Times New Roman" panose="02020603050405020304" pitchFamily="18" charset="0"/>
              </a:rPr>
              <a:t>ng nhanh</a:t>
            </a:r>
            <a:endParaRPr lang="en-US" altLang="en-US" sz="2800" dirty="0">
              <a:solidFill>
                <a:schemeClr val="tx1"/>
              </a:solidFill>
              <a:latin typeface="Times New Roman" panose="02020603050405020304" pitchFamily="18" charset="0"/>
              <a:cs typeface="Times New Roman" panose="02020603050405020304" pitchFamily="18" charset="0"/>
            </a:endParaRPr>
          </a:p>
          <a:p>
            <a:pPr marL="0" lvl="0" indent="0">
              <a:lnSpc>
                <a:spcPct val="150000"/>
              </a:lnSpc>
              <a:spcBef>
                <a:spcPct val="0"/>
              </a:spcBef>
              <a:buFontTx/>
              <a:buNone/>
            </a:pPr>
            <a:r>
              <a:rPr lang="pt-BR" altLang="en-US" sz="2800" dirty="0">
                <a:solidFill>
                  <a:schemeClr val="tx1"/>
                </a:solidFill>
                <a:latin typeface="Times New Roman" panose="02020603050405020304" pitchFamily="18" charset="0"/>
                <a:cs typeface="Times New Roman" panose="02020603050405020304" pitchFamily="18" charset="0"/>
              </a:rPr>
              <a:t>- Sự khuếch tán các chất từ nơi n</a:t>
            </a:r>
            <a:r>
              <a:rPr lang="pt-BR" altLang="en-US" sz="2800" dirty="0">
                <a:solidFill>
                  <a:schemeClr val="tx1"/>
                </a:solidFill>
                <a:latin typeface="Times New Roman" panose="02020603050405020304" pitchFamily="18" charset="0"/>
                <a:ea typeface="Times New Roman" panose="02020603050405020304" pitchFamily="18" charset="0"/>
              </a:rPr>
              <a:t>à</a:t>
            </a:r>
            <a:r>
              <a:rPr lang="pt-BR" altLang="en-US" sz="2800" dirty="0">
                <a:solidFill>
                  <a:schemeClr val="tx1"/>
                </a:solidFill>
                <a:latin typeface="Times New Roman" panose="02020603050405020304" pitchFamily="18" charset="0"/>
                <a:cs typeface="Times New Roman" panose="02020603050405020304" pitchFamily="18" charset="0"/>
              </a:rPr>
              <a:t>y đến nơi khác trong TB diễn ra nhanh hơn</a:t>
            </a:r>
            <a:endParaRPr lang="en-US" altLang="en-US" sz="2800" dirty="0">
              <a:solidFill>
                <a:schemeClr val="tx1"/>
              </a:solidFill>
              <a:latin typeface="Times New Roman" panose="02020603050405020304" pitchFamily="18" charset="0"/>
              <a:cs typeface="Times New Roman" panose="02020603050405020304" pitchFamily="18" charset="0"/>
            </a:endParaRPr>
          </a:p>
          <a:p>
            <a:pPr marL="0" lvl="0" indent="0">
              <a:lnSpc>
                <a:spcPct val="150000"/>
              </a:lnSpc>
              <a:spcBef>
                <a:spcPct val="0"/>
              </a:spcBef>
              <a:buFontTx/>
              <a:buNone/>
            </a:pPr>
            <a:r>
              <a:rPr lang="pt-BR" altLang="en-US" sz="2800" dirty="0">
                <a:solidFill>
                  <a:schemeClr val="tx1"/>
                </a:solidFill>
                <a:latin typeface="Times New Roman" panose="02020603050405020304" pitchFamily="18" charset="0"/>
                <a:cs typeface="Times New Roman" panose="02020603050405020304" pitchFamily="18" charset="0"/>
              </a:rPr>
              <a:t>- TB sinh trưởng, phát triển nhanh v</a:t>
            </a:r>
            <a:r>
              <a:rPr lang="pt-BR" altLang="en-US" sz="2800" dirty="0">
                <a:solidFill>
                  <a:schemeClr val="tx1"/>
                </a:solidFill>
                <a:latin typeface="Times New Roman" panose="02020603050405020304" pitchFamily="18" charset="0"/>
                <a:ea typeface="Times New Roman" panose="02020603050405020304" pitchFamily="18" charset="0"/>
              </a:rPr>
              <a:t>à</a:t>
            </a:r>
            <a:r>
              <a:rPr lang="pt-BR" altLang="en-US" sz="2800" dirty="0">
                <a:solidFill>
                  <a:schemeClr val="tx1"/>
                </a:solidFill>
                <a:latin typeface="Times New Roman" panose="02020603050405020304" pitchFamily="18" charset="0"/>
                <a:cs typeface="Times New Roman" panose="02020603050405020304" pitchFamily="18" charset="0"/>
              </a:rPr>
              <a:t> sinh sản nhanh </a:t>
            </a:r>
            <a:r>
              <a:rPr lang="en-US" altLang="en-US" sz="2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pt-BR" altLang="en-US" sz="2800" dirty="0">
                <a:solidFill>
                  <a:schemeClr val="tx1"/>
                </a:solidFill>
                <a:latin typeface="Times New Roman" panose="02020603050405020304" pitchFamily="18" charset="0"/>
                <a:cs typeface="Times New Roman" panose="02020603050405020304" pitchFamily="18" charset="0"/>
              </a:rPr>
              <a:t> vi khuẩn dễ thích ứng với môi trường.</a:t>
            </a:r>
            <a:endParaRPr lang="pt-BR" alt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5122863" y="730250"/>
            <a:ext cx="3729037" cy="2646363"/>
            <a:chOff x="5791200" y="533400"/>
            <a:chExt cx="3276600" cy="2573441"/>
          </a:xfrm>
        </p:grpSpPr>
        <p:pic>
          <p:nvPicPr>
            <p:cNvPr id="11278" name="Picture 8" descr="khuan lao.jpg"/>
            <p:cNvPicPr>
              <a:picLocks noChangeAspect="1"/>
            </p:cNvPicPr>
            <p:nvPr/>
          </p:nvPicPr>
          <p:blipFill>
            <a:blip r:embed="rId3"/>
            <a:stretch>
              <a:fillRect/>
            </a:stretch>
          </p:blipFill>
          <p:spPr>
            <a:xfrm>
              <a:off x="5791200" y="533400"/>
              <a:ext cx="2819400" cy="2133600"/>
            </a:xfrm>
            <a:prstGeom prst="rect">
              <a:avLst/>
            </a:prstGeom>
            <a:noFill/>
            <a:ln w="9525">
              <a:noFill/>
            </a:ln>
          </p:spPr>
        </p:pic>
        <p:sp>
          <p:nvSpPr>
            <p:cNvPr id="10" name="Title 1"/>
            <p:cNvSpPr txBox="1"/>
            <p:nvPr/>
          </p:nvSpPr>
          <p:spPr>
            <a:xfrm>
              <a:off x="6933616" y="2756408"/>
              <a:ext cx="2134184" cy="350433"/>
            </a:xfrm>
            <a:prstGeom prst="rect">
              <a:avLst/>
            </a:prstGeom>
          </p:spPr>
          <p:txBody>
            <a:bodyPr anchor="b"/>
            <a:lstStyle/>
            <a:p>
              <a:pPr marR="0" defTabSz="914400" fontAlgn="auto">
                <a:spcBef>
                  <a:spcPts val="0"/>
                </a:spcBef>
                <a:spcAft>
                  <a:spcPts val="0"/>
                </a:spcAft>
                <a:buClrTx/>
                <a:buSzTx/>
                <a:buFontTx/>
                <a:buNone/>
                <a:defRPr/>
              </a:pPr>
              <a:r>
                <a:rPr kumimoji="0" lang="vi-VN" sz="2400" b="1" kern="1200" cap="none" spc="0" normalizeH="0" baseline="0" noProof="0" dirty="0">
                  <a:solidFill>
                    <a:srgbClr val="002060"/>
                  </a:solidFill>
                  <a:effectLst>
                    <a:outerShdw blurRad="53975" dist="22860" dir="5400000" algn="tl" rotWithShape="0">
                      <a:srgbClr val="000000">
                        <a:alpha val="55000"/>
                      </a:srgbClr>
                    </a:outerShdw>
                  </a:effectLst>
                  <a:latin typeface="+mj-lt"/>
                  <a:ea typeface="+mj-ea"/>
                  <a:cs typeface="+mj-cs"/>
                </a:rPr>
                <a:t>Lao</a:t>
              </a:r>
            </a:p>
          </p:txBody>
        </p:sp>
      </p:grpSp>
      <p:grpSp>
        <p:nvGrpSpPr>
          <p:cNvPr id="7" name="Group 17"/>
          <p:cNvGrpSpPr/>
          <p:nvPr/>
        </p:nvGrpSpPr>
        <p:grpSpPr>
          <a:xfrm>
            <a:off x="609600" y="730250"/>
            <a:ext cx="4056063" cy="2687638"/>
            <a:chOff x="2971800" y="3313113"/>
            <a:chExt cx="3231933" cy="2687730"/>
          </a:xfrm>
        </p:grpSpPr>
        <p:sp>
          <p:nvSpPr>
            <p:cNvPr id="13" name="Title 1"/>
            <p:cNvSpPr txBox="1"/>
            <p:nvPr/>
          </p:nvSpPr>
          <p:spPr>
            <a:xfrm>
              <a:off x="3232379" y="5649993"/>
              <a:ext cx="2971354" cy="350850"/>
            </a:xfrm>
            <a:prstGeom prst="rect">
              <a:avLst/>
            </a:prstGeom>
          </p:spPr>
          <p:txBody>
            <a:bodyPr anchor="b"/>
            <a:lstStyle/>
            <a:p>
              <a:pPr marR="0" defTabSz="914400" fontAlgn="auto">
                <a:spcBef>
                  <a:spcPts val="0"/>
                </a:spcBef>
                <a:spcAft>
                  <a:spcPts val="0"/>
                </a:spcAft>
                <a:buClrTx/>
                <a:buSzTx/>
                <a:buFontTx/>
                <a:buNone/>
                <a:defRPr/>
              </a:pPr>
              <a:r>
                <a:rPr kumimoji="0" lang="vi-VN" sz="2400" b="1" kern="1200" cap="none" spc="0" normalizeH="0" baseline="0" noProof="0" dirty="0">
                  <a:solidFill>
                    <a:srgbClr val="002060"/>
                  </a:solidFill>
                  <a:effectLst>
                    <a:outerShdw blurRad="53975" dist="22860" dir="5400000" algn="tl" rotWithShape="0">
                      <a:srgbClr val="000000">
                        <a:alpha val="55000"/>
                      </a:srgbClr>
                    </a:outerShdw>
                  </a:effectLst>
                  <a:latin typeface="+mj-lt"/>
                  <a:ea typeface="+mj-ea"/>
                  <a:cs typeface="+mj-cs"/>
                </a:rPr>
                <a:t>Viêm màng não</a:t>
              </a:r>
            </a:p>
          </p:txBody>
        </p:sp>
        <p:pic>
          <p:nvPicPr>
            <p:cNvPr id="11277" name="Picture 15" descr="viem mang nao.jpg"/>
            <p:cNvPicPr>
              <a:picLocks noChangeAspect="1"/>
            </p:cNvPicPr>
            <p:nvPr/>
          </p:nvPicPr>
          <p:blipFill>
            <a:blip r:embed="rId4"/>
            <a:stretch>
              <a:fillRect/>
            </a:stretch>
          </p:blipFill>
          <p:spPr>
            <a:xfrm>
              <a:off x="2971800" y="3313113"/>
              <a:ext cx="2819400" cy="2133600"/>
            </a:xfrm>
            <a:prstGeom prst="rect">
              <a:avLst/>
            </a:prstGeom>
            <a:noFill/>
            <a:ln w="9525">
              <a:noFill/>
            </a:ln>
          </p:spPr>
        </p:pic>
      </p:grpSp>
      <p:sp>
        <p:nvSpPr>
          <p:cNvPr id="11268" name="Hộp Văn bản 24"/>
          <p:cNvSpPr txBox="1"/>
          <p:nvPr/>
        </p:nvSpPr>
        <p:spPr>
          <a:xfrm>
            <a:off x="1905000" y="144463"/>
            <a:ext cx="6437313"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3707E9"/>
                </a:solidFill>
                <a:latin typeface="Times New Roman" panose="02020603050405020304" pitchFamily="18" charset="0"/>
                <a:cs typeface="Arial" panose="020B0604020202020204" pitchFamily="34" charset="0"/>
              </a:rPr>
              <a:t>Một số loại vi khuẩn gây bệnh ở người</a:t>
            </a:r>
            <a:endParaRPr lang="en-US" altLang="en-US" sz="2800" dirty="0">
              <a:solidFill>
                <a:srgbClr val="3707E9"/>
              </a:solidFill>
              <a:latin typeface="Arial" panose="020B0604020202020204" pitchFamily="34" charset="0"/>
              <a:ea typeface="Arial" panose="020B0604020202020204" pitchFamily="34" charset="0"/>
            </a:endParaRPr>
          </a:p>
        </p:txBody>
      </p:sp>
      <p:sp>
        <p:nvSpPr>
          <p:cNvPr id="23" name="TextBox 2"/>
          <p:cNvSpPr txBox="1">
            <a:spLocks noChangeArrowheads="1"/>
          </p:cNvSpPr>
          <p:nvPr/>
        </p:nvSpPr>
        <p:spPr bwMode="auto">
          <a:xfrm>
            <a:off x="1457325" y="5816600"/>
            <a:ext cx="2782888" cy="830263"/>
          </a:xfrm>
          <a:prstGeom prst="rect">
            <a:avLst/>
          </a:prstGeom>
          <a:solidFill>
            <a:schemeClr val="bg1">
              <a:lumMod val="95000"/>
            </a:schemeClr>
          </a:solid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3707E9"/>
                </a:solidFill>
                <a:latin typeface="Times New Roman" panose="02020603050405020304" pitchFamily="18" charset="0"/>
                <a:cs typeface="Times New Roman" panose="02020603050405020304" pitchFamily="18" charset="0"/>
              </a:rPr>
              <a:t>Vi khuẩn HP gây viêm loét dạ d</a:t>
            </a:r>
            <a:r>
              <a:rPr lang="en-US" altLang="en-US" sz="2400" b="1" dirty="0">
                <a:solidFill>
                  <a:srgbClr val="3707E9"/>
                </a:solidFill>
                <a:latin typeface="Times New Roman" panose="02020603050405020304" pitchFamily="18" charset="0"/>
                <a:ea typeface="Times New Roman" panose="02020603050405020304" pitchFamily="18" charset="0"/>
              </a:rPr>
              <a:t>à</a:t>
            </a:r>
            <a:r>
              <a:rPr lang="en-US" altLang="en-US" sz="2400" b="1" dirty="0">
                <a:solidFill>
                  <a:srgbClr val="3707E9"/>
                </a:solidFill>
                <a:latin typeface="Times New Roman" panose="02020603050405020304" pitchFamily="18" charset="0"/>
                <a:cs typeface="Times New Roman" panose="02020603050405020304" pitchFamily="18" charset="0"/>
              </a:rPr>
              <a:t>y</a:t>
            </a:r>
            <a:endParaRPr lang="en-US" altLang="en-US" sz="2400" b="1" dirty="0">
              <a:solidFill>
                <a:srgbClr val="3707E9"/>
              </a:solidFill>
              <a:latin typeface="Times New Roman" panose="02020603050405020304" pitchFamily="18" charset="0"/>
              <a:ea typeface="Times New Roman" panose="02020603050405020304" pitchFamily="18" charset="0"/>
            </a:endParaRPr>
          </a:p>
        </p:txBody>
      </p:sp>
      <p:grpSp>
        <p:nvGrpSpPr>
          <p:cNvPr id="25" name="Group 3"/>
          <p:cNvGrpSpPr/>
          <p:nvPr/>
        </p:nvGrpSpPr>
        <p:grpSpPr>
          <a:xfrm>
            <a:off x="701675" y="3606800"/>
            <a:ext cx="3352800" cy="2209800"/>
            <a:chOff x="165649" y="3158698"/>
            <a:chExt cx="8288399" cy="3005992"/>
          </a:xfrm>
        </p:grpSpPr>
        <p:pic>
          <p:nvPicPr>
            <p:cNvPr id="11274" name="Picture 7"/>
            <p:cNvPicPr>
              <a:picLocks noChangeAspect="1"/>
            </p:cNvPicPr>
            <p:nvPr/>
          </p:nvPicPr>
          <p:blipFill>
            <a:blip r:embed="rId5"/>
            <a:stretch>
              <a:fillRect/>
            </a:stretch>
          </p:blipFill>
          <p:spPr>
            <a:xfrm>
              <a:off x="165649" y="3158698"/>
              <a:ext cx="3733800" cy="3005992"/>
            </a:xfrm>
            <a:prstGeom prst="rect">
              <a:avLst/>
            </a:prstGeom>
            <a:noFill/>
            <a:ln w="9525">
              <a:noFill/>
            </a:ln>
          </p:spPr>
        </p:pic>
        <p:pic>
          <p:nvPicPr>
            <p:cNvPr id="11275" name="Picture 8" descr="C:\Users\Administrator\Desktop\3.jpg"/>
            <p:cNvPicPr>
              <a:picLocks noChangeAspect="1"/>
            </p:cNvPicPr>
            <p:nvPr/>
          </p:nvPicPr>
          <p:blipFill>
            <a:blip r:embed="rId6"/>
            <a:stretch>
              <a:fillRect/>
            </a:stretch>
          </p:blipFill>
          <p:spPr>
            <a:xfrm>
              <a:off x="3986823" y="3256756"/>
              <a:ext cx="4467225" cy="2809875"/>
            </a:xfrm>
            <a:prstGeom prst="rect">
              <a:avLst/>
            </a:prstGeom>
            <a:noFill/>
            <a:ln w="9525">
              <a:noFill/>
            </a:ln>
          </p:spPr>
        </p:pic>
      </p:grpSp>
      <p:grpSp>
        <p:nvGrpSpPr>
          <p:cNvPr id="16" name="Group 18"/>
          <p:cNvGrpSpPr/>
          <p:nvPr/>
        </p:nvGrpSpPr>
        <p:grpSpPr>
          <a:xfrm>
            <a:off x="4665663" y="3678238"/>
            <a:ext cx="4191000" cy="2970212"/>
            <a:chOff x="5867400" y="3276600"/>
            <a:chExt cx="2743200" cy="2887951"/>
          </a:xfrm>
        </p:grpSpPr>
        <p:sp>
          <p:nvSpPr>
            <p:cNvPr id="17" name="Title 1"/>
            <p:cNvSpPr txBox="1"/>
            <p:nvPr/>
          </p:nvSpPr>
          <p:spPr>
            <a:xfrm>
              <a:off x="6213417" y="5814169"/>
              <a:ext cx="2133254" cy="350382"/>
            </a:xfrm>
            <a:prstGeom prst="rect">
              <a:avLst/>
            </a:prstGeom>
          </p:spPr>
          <p:txBody>
            <a:bodyPr anchor="b"/>
            <a:lstStyle/>
            <a:p>
              <a:pPr>
                <a:buNone/>
              </a:pPr>
              <a:r>
                <a:rPr lang="vi-VN" altLang="x-none" sz="2400" b="1" dirty="0">
                  <a:solidFill>
                    <a:srgbClr val="3707E9"/>
                  </a:solidFill>
                  <a:latin typeface="Times New Roman" panose="02020603050405020304" pitchFamily="18" charset="0"/>
                </a:rPr>
                <a:t>V</a:t>
              </a:r>
              <a:r>
                <a:rPr sz="2400" b="1" dirty="0">
                  <a:solidFill>
                    <a:srgbClr val="3707E9"/>
                  </a:solidFill>
                  <a:latin typeface="Calibri" panose="020F0502020204030204" pitchFamily="34" charset="0"/>
                </a:rPr>
                <a:t>i khuẩn gây v</a:t>
              </a:r>
              <a:r>
                <a:rPr lang="vi-VN" altLang="x-none" sz="2400" b="1" dirty="0">
                  <a:solidFill>
                    <a:srgbClr val="3707E9"/>
                  </a:solidFill>
                  <a:latin typeface="Times New Roman" panose="02020603050405020304" pitchFamily="18" charset="0"/>
                </a:rPr>
                <a:t>iêm phổi</a:t>
              </a:r>
            </a:p>
          </p:txBody>
        </p:sp>
        <p:pic>
          <p:nvPicPr>
            <p:cNvPr id="11273" name="Picture 16" descr="viem phoi.jpg"/>
            <p:cNvPicPr>
              <a:picLocks noChangeAspect="1"/>
            </p:cNvPicPr>
            <p:nvPr/>
          </p:nvPicPr>
          <p:blipFill>
            <a:blip r:embed="rId7"/>
            <a:stretch>
              <a:fillRect/>
            </a:stretch>
          </p:blipFill>
          <p:spPr>
            <a:xfrm>
              <a:off x="5867400" y="3276600"/>
              <a:ext cx="2743200" cy="2300288"/>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500"/>
                                        <p:tgtEl>
                                          <p:spTgt spid="2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495300" y="4986338"/>
            <a:ext cx="8153400" cy="1200150"/>
          </a:xfrm>
          <a:prstGeom prst="rect">
            <a:avLst/>
          </a:prstGeom>
          <a:noFill/>
          <a:ln w="9525">
            <a:noFill/>
            <a:miter lim="800000"/>
          </a:ln>
        </p:spPr>
        <p:txBody>
          <a:bodyPr>
            <a:spAutoFit/>
          </a:bodyPr>
          <a:lstStyle/>
          <a:p>
            <a:pPr>
              <a:buNone/>
            </a:pPr>
            <a:r>
              <a:rPr lang="vi-VN" altLang="x-none" sz="2400" b="1" dirty="0">
                <a:solidFill>
                  <a:srgbClr val="3707E9"/>
                </a:solidFill>
                <a:latin typeface="Times New Roman" panose="02020603050405020304" pitchFamily="18" charset="0"/>
              </a:rPr>
              <a:t>Vi khuẩn T-103 </a:t>
            </a:r>
            <a:r>
              <a:rPr lang="vi-VN" altLang="x-none" sz="2400" dirty="0">
                <a:solidFill>
                  <a:srgbClr val="3707E9"/>
                </a:solidFill>
                <a:latin typeface="Times New Roman" panose="02020603050405020304" pitchFamily="18" charset="0"/>
              </a:rPr>
              <a:t>giúp chuyển hóa giấy thành nhiên liệu đốt. Loại vi khuẩn này được tìm thấy trong chất thải động vật, có thể sản xuất nhiên liệu sinh học</a:t>
            </a:r>
            <a:endParaRPr sz="2400" dirty="0">
              <a:solidFill>
                <a:srgbClr val="3707E9"/>
              </a:solidFill>
              <a:latin typeface="Calibri" panose="020F0502020204030204" pitchFamily="34" charset="0"/>
            </a:endParaRPr>
          </a:p>
        </p:txBody>
      </p:sp>
      <p:pic>
        <p:nvPicPr>
          <p:cNvPr id="14339" name="Picture 2" descr="C:\Users\tanhongha\Desktop\vi-khuan-t-103.jpg"/>
          <p:cNvPicPr>
            <a:picLocks noChangeAspect="1"/>
          </p:cNvPicPr>
          <p:nvPr/>
        </p:nvPicPr>
        <p:blipFill>
          <a:blip r:embed="rId2"/>
          <a:stretch>
            <a:fillRect/>
          </a:stretch>
        </p:blipFill>
        <p:spPr>
          <a:xfrm>
            <a:off x="533400" y="152400"/>
            <a:ext cx="8229600" cy="48006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52400" y="5486400"/>
            <a:ext cx="8610600" cy="1200150"/>
          </a:xfrm>
          <a:prstGeom prst="rect">
            <a:avLst/>
          </a:prstGeom>
          <a:noFill/>
          <a:ln w="9525">
            <a:noFill/>
            <a:miter lim="800000"/>
          </a:ln>
        </p:spPr>
        <p:txBody>
          <a:bodyPr>
            <a:spAutoFit/>
          </a:bodyPr>
          <a:lstStyle/>
          <a:p>
            <a:pPr>
              <a:buNone/>
            </a:pPr>
            <a:r>
              <a:rPr lang="vi-VN" altLang="x-none" sz="2400" b="1" dirty="0">
                <a:solidFill>
                  <a:srgbClr val="3707E9"/>
                </a:solidFill>
                <a:latin typeface="Times New Roman" panose="02020603050405020304" pitchFamily="18" charset="0"/>
              </a:rPr>
              <a:t>Vi khuẩn Geobacter.</a:t>
            </a:r>
            <a:r>
              <a:rPr lang="vi-VN" altLang="x-none" sz="2400" dirty="0">
                <a:solidFill>
                  <a:srgbClr val="3707E9"/>
                </a:solidFill>
                <a:latin typeface="Times New Roman" panose="02020603050405020304" pitchFamily="18" charset="0"/>
              </a:rPr>
              <a:t> được sử dụng để giữ ổn định, ngăn chặn các chất độc hại như uranium phát triển rộng, hạn chế những hậu quả tai hại do các sự cố rò rỉ phóng xạ gây ra. </a:t>
            </a:r>
            <a:endParaRPr sz="2400" dirty="0">
              <a:solidFill>
                <a:srgbClr val="3707E9"/>
              </a:solidFill>
              <a:latin typeface="Calibri" panose="020F0502020204030204" pitchFamily="34" charset="0"/>
            </a:endParaRPr>
          </a:p>
        </p:txBody>
      </p:sp>
      <p:pic>
        <p:nvPicPr>
          <p:cNvPr id="15363" name="Picture 2" descr="C:\Users\tanhongha\Desktop\vi-khuan-geobacter.jpg"/>
          <p:cNvPicPr>
            <a:picLocks noChangeAspect="1"/>
          </p:cNvPicPr>
          <p:nvPr/>
        </p:nvPicPr>
        <p:blipFill>
          <a:blip r:embed="rId2"/>
          <a:stretch>
            <a:fillRect/>
          </a:stretch>
        </p:blipFill>
        <p:spPr>
          <a:xfrm>
            <a:off x="228600" y="254000"/>
            <a:ext cx="8458200" cy="5080000"/>
          </a:xfrm>
          <a:prstGeom prst="rect">
            <a:avLst/>
          </a:prstGeom>
          <a:noFill/>
          <a:ln w="9525">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au tao TB nhan so"/>
          <p:cNvPicPr>
            <a:picLocks noChangeAspect="1"/>
          </p:cNvPicPr>
          <p:nvPr/>
        </p:nvPicPr>
        <p:blipFill>
          <a:blip r:embed="rId3"/>
          <a:stretch>
            <a:fillRect/>
          </a:stretch>
        </p:blipFill>
        <p:spPr>
          <a:xfrm>
            <a:off x="1016000" y="920750"/>
            <a:ext cx="7848600" cy="5556250"/>
          </a:xfrm>
          <a:prstGeom prst="rect">
            <a:avLst/>
          </a:prstGeom>
          <a:noFill/>
          <a:ln w="9525">
            <a:noFill/>
          </a:ln>
        </p:spPr>
      </p:pic>
      <p:sp>
        <p:nvSpPr>
          <p:cNvPr id="27651" name="Text Box 5"/>
          <p:cNvSpPr txBox="1"/>
          <p:nvPr/>
        </p:nvSpPr>
        <p:spPr>
          <a:xfrm>
            <a:off x="304800" y="381000"/>
            <a:ext cx="2971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endParaRPr lang="en-US" altLang="en-US" sz="1800" dirty="0">
              <a:latin typeface="Arial" panose="020B0604020202020204" pitchFamily="34" charset="0"/>
              <a:ea typeface="Arial" panose="020B0604020202020204" pitchFamily="34" charset="0"/>
            </a:endParaRPr>
          </a:p>
        </p:txBody>
      </p:sp>
      <p:sp>
        <p:nvSpPr>
          <p:cNvPr id="190470" name="Rectangle 6"/>
          <p:cNvSpPr/>
          <p:nvPr/>
        </p:nvSpPr>
        <p:spPr>
          <a:xfrm>
            <a:off x="4343400" y="1447800"/>
            <a:ext cx="12192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2</a:t>
            </a:r>
            <a:endParaRPr lang="en-US" altLang="en-US" sz="1800" dirty="0">
              <a:latin typeface="Arial" panose="020B0604020202020204" pitchFamily="34" charset="0"/>
              <a:ea typeface="Arial" panose="020B0604020202020204" pitchFamily="34" charset="0"/>
            </a:endParaRPr>
          </a:p>
        </p:txBody>
      </p:sp>
      <p:sp>
        <p:nvSpPr>
          <p:cNvPr id="190471" name="Rectangle 7"/>
          <p:cNvSpPr/>
          <p:nvPr/>
        </p:nvSpPr>
        <p:spPr>
          <a:xfrm>
            <a:off x="3962400" y="2057400"/>
            <a:ext cx="9906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3</a:t>
            </a:r>
            <a:endParaRPr lang="en-US" altLang="en-US" sz="1800" dirty="0">
              <a:latin typeface="Arial" panose="020B0604020202020204" pitchFamily="34" charset="0"/>
              <a:ea typeface="Arial" panose="020B0604020202020204" pitchFamily="34" charset="0"/>
            </a:endParaRPr>
          </a:p>
        </p:txBody>
      </p:sp>
      <p:sp>
        <p:nvSpPr>
          <p:cNvPr id="190472" name="Rectangle 8"/>
          <p:cNvSpPr/>
          <p:nvPr/>
        </p:nvSpPr>
        <p:spPr>
          <a:xfrm>
            <a:off x="3276600" y="3352800"/>
            <a:ext cx="11430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4</a:t>
            </a:r>
            <a:endParaRPr lang="en-US" altLang="en-US" sz="1800" dirty="0">
              <a:latin typeface="Arial" panose="020B0604020202020204" pitchFamily="34" charset="0"/>
              <a:ea typeface="Arial" panose="020B0604020202020204" pitchFamily="34" charset="0"/>
            </a:endParaRPr>
          </a:p>
        </p:txBody>
      </p:sp>
      <p:sp>
        <p:nvSpPr>
          <p:cNvPr id="190473" name="Rectangle 9"/>
          <p:cNvSpPr/>
          <p:nvPr/>
        </p:nvSpPr>
        <p:spPr>
          <a:xfrm>
            <a:off x="2743200" y="4019550"/>
            <a:ext cx="5334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5</a:t>
            </a:r>
            <a:endParaRPr lang="en-US" altLang="en-US" sz="1800" dirty="0">
              <a:latin typeface="Arial" panose="020B0604020202020204" pitchFamily="34" charset="0"/>
              <a:ea typeface="Arial" panose="020B0604020202020204" pitchFamily="34" charset="0"/>
            </a:endParaRPr>
          </a:p>
        </p:txBody>
      </p:sp>
      <p:sp>
        <p:nvSpPr>
          <p:cNvPr id="190474" name="Rectangle 10"/>
          <p:cNvSpPr/>
          <p:nvPr/>
        </p:nvSpPr>
        <p:spPr>
          <a:xfrm>
            <a:off x="3962400" y="5257800"/>
            <a:ext cx="7620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6</a:t>
            </a:r>
            <a:endParaRPr lang="en-US" altLang="en-US" sz="1800" dirty="0">
              <a:latin typeface="Arial" panose="020B0604020202020204" pitchFamily="34" charset="0"/>
              <a:ea typeface="Arial" panose="020B0604020202020204" pitchFamily="34" charset="0"/>
            </a:endParaRPr>
          </a:p>
        </p:txBody>
      </p:sp>
      <p:sp>
        <p:nvSpPr>
          <p:cNvPr id="190475" name="Rectangle 11"/>
          <p:cNvSpPr/>
          <p:nvPr/>
        </p:nvSpPr>
        <p:spPr>
          <a:xfrm>
            <a:off x="4953000" y="5334000"/>
            <a:ext cx="1143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7</a:t>
            </a:r>
            <a:endParaRPr lang="en-US" altLang="en-US" sz="1800" dirty="0">
              <a:latin typeface="Arial" panose="020B0604020202020204" pitchFamily="34" charset="0"/>
              <a:ea typeface="Arial" panose="020B0604020202020204" pitchFamily="34" charset="0"/>
            </a:endParaRPr>
          </a:p>
        </p:txBody>
      </p:sp>
      <p:sp>
        <p:nvSpPr>
          <p:cNvPr id="190476" name="Rectangle 12"/>
          <p:cNvSpPr/>
          <p:nvPr/>
        </p:nvSpPr>
        <p:spPr>
          <a:xfrm>
            <a:off x="5486400" y="5715000"/>
            <a:ext cx="1447800" cy="381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8</a:t>
            </a:r>
            <a:endParaRPr lang="en-US" altLang="en-US" sz="1800" dirty="0">
              <a:latin typeface="Arial" panose="020B0604020202020204" pitchFamily="34" charset="0"/>
              <a:ea typeface="Arial" panose="020B0604020202020204" pitchFamily="34" charset="0"/>
            </a:endParaRPr>
          </a:p>
        </p:txBody>
      </p:sp>
      <p:sp>
        <p:nvSpPr>
          <p:cNvPr id="190477" name="Rectangle 13"/>
          <p:cNvSpPr/>
          <p:nvPr/>
        </p:nvSpPr>
        <p:spPr>
          <a:xfrm>
            <a:off x="6553200" y="5181600"/>
            <a:ext cx="12954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9</a:t>
            </a:r>
            <a:endParaRPr lang="en-US" altLang="en-US" sz="1800" dirty="0">
              <a:latin typeface="Arial" panose="020B0604020202020204" pitchFamily="34" charset="0"/>
              <a:ea typeface="Arial" panose="020B0604020202020204" pitchFamily="34" charset="0"/>
            </a:endParaRPr>
          </a:p>
        </p:txBody>
      </p:sp>
      <p:sp>
        <p:nvSpPr>
          <p:cNvPr id="190478" name="Rectangle 14"/>
          <p:cNvSpPr/>
          <p:nvPr/>
        </p:nvSpPr>
        <p:spPr>
          <a:xfrm>
            <a:off x="7239000" y="4724400"/>
            <a:ext cx="10668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10</a:t>
            </a:r>
            <a:endParaRPr lang="en-US" altLang="en-US" sz="1800" dirty="0">
              <a:latin typeface="Arial" panose="020B0604020202020204" pitchFamily="34" charset="0"/>
              <a:ea typeface="Arial" panose="020B0604020202020204" pitchFamily="34" charset="0"/>
            </a:endParaRPr>
          </a:p>
        </p:txBody>
      </p:sp>
      <p:sp>
        <p:nvSpPr>
          <p:cNvPr id="190479" name="Rectangle 15"/>
          <p:cNvSpPr/>
          <p:nvPr/>
        </p:nvSpPr>
        <p:spPr>
          <a:xfrm>
            <a:off x="5791200" y="1109663"/>
            <a:ext cx="1524000" cy="381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1</a:t>
            </a:r>
            <a:endParaRPr lang="en-US" altLang="en-US" sz="1800" dirty="0">
              <a:latin typeface="Arial" panose="020B0604020202020204" pitchFamily="34" charset="0"/>
              <a:ea typeface="Arial" panose="020B0604020202020204" pitchFamily="34" charset="0"/>
            </a:endParaRPr>
          </a:p>
        </p:txBody>
      </p:sp>
      <p:sp>
        <p:nvSpPr>
          <p:cNvPr id="190480" name="Text Box 16"/>
          <p:cNvSpPr txBox="1">
            <a:spLocks noChangeArrowheads="1"/>
          </p:cNvSpPr>
          <p:nvPr/>
        </p:nvSpPr>
        <p:spPr bwMode="auto">
          <a:xfrm>
            <a:off x="1143000" y="5953125"/>
            <a:ext cx="7696200" cy="523875"/>
          </a:xfrm>
          <a:prstGeom prst="rect">
            <a:avLst/>
          </a:prstGeom>
          <a:noFill/>
          <a:ln w="9525">
            <a:noFill/>
            <a:miter lim="800000"/>
          </a:ln>
          <a:effectLst/>
        </p:spPr>
        <p:txBody>
          <a:bodyPr>
            <a:spAutoFit/>
          </a:bodyPr>
          <a:lstStyle/>
          <a:p>
            <a:pPr eaLnBrk="1" hangingPunct="1">
              <a:spcBef>
                <a:spcPct val="50000"/>
              </a:spcBef>
              <a:buNone/>
            </a:pPr>
            <a:r>
              <a:rPr sz="2800" dirty="0">
                <a:solidFill>
                  <a:srgbClr val="1E1C11"/>
                </a:solidFill>
                <a:latin typeface="Times New Roman" panose="02020603050405020304" pitchFamily="18" charset="0"/>
                <a:cs typeface="Times New Roman" panose="02020603050405020304" pitchFamily="18" charset="0"/>
              </a:rPr>
              <a:t>Chú thích các chi </a:t>
            </a:r>
            <a:r>
              <a:rPr sz="2800" dirty="0" err="1">
                <a:solidFill>
                  <a:srgbClr val="1E1C11"/>
                </a:solidFill>
                <a:latin typeface="Times New Roman" panose="02020603050405020304" pitchFamily="18" charset="0"/>
                <a:cs typeface="Times New Roman" panose="02020603050405020304" pitchFamily="18" charset="0"/>
              </a:rPr>
              <a:t>tiết</a:t>
            </a:r>
            <a:r>
              <a:rPr sz="2800" dirty="0">
                <a:solidFill>
                  <a:srgbClr val="1E1C11"/>
                </a:solidFill>
                <a:latin typeface="Times New Roman" panose="02020603050405020304" pitchFamily="18" charset="0"/>
                <a:cs typeface="Times New Roman" panose="02020603050405020304" pitchFamily="18" charset="0"/>
              </a:rPr>
              <a:t> </a:t>
            </a:r>
            <a:r>
              <a:rPr sz="2800" dirty="0" smtClean="0">
                <a:solidFill>
                  <a:srgbClr val="1E1C11"/>
                </a:solidFill>
                <a:latin typeface="Times New Roman" panose="02020603050405020304" pitchFamily="18" charset="0"/>
                <a:cs typeface="Times New Roman" panose="02020603050405020304" pitchFamily="18" charset="0"/>
              </a:rPr>
              <a:t>1</a:t>
            </a:r>
            <a:r>
              <a:rPr lang="vi-VN" sz="2800" dirty="0" smtClean="0">
                <a:solidFill>
                  <a:srgbClr val="1E1C11"/>
                </a:solidFill>
                <a:latin typeface="Times New Roman" panose="02020603050405020304" pitchFamily="18" charset="0"/>
                <a:cs typeface="Times New Roman" panose="02020603050405020304" pitchFamily="18" charset="0"/>
              </a:rPr>
              <a:t> đến 10</a:t>
            </a:r>
            <a:r>
              <a:rPr sz="2800" dirty="0" smtClean="0">
                <a:solidFill>
                  <a:srgbClr val="1E1C11"/>
                </a:solidFill>
                <a:latin typeface="Times New Roman" panose="02020603050405020304" pitchFamily="18" charset="0"/>
                <a:cs typeface="Times New Roman" panose="02020603050405020304" pitchFamily="18" charset="0"/>
              </a:rPr>
              <a:t> </a:t>
            </a:r>
            <a:r>
              <a:rPr sz="2800" dirty="0">
                <a:solidFill>
                  <a:srgbClr val="1E1C11"/>
                </a:solidFill>
                <a:latin typeface="Times New Roman" panose="02020603050405020304" pitchFamily="18" charset="0"/>
                <a:cs typeface="Times New Roman" panose="02020603050405020304" pitchFamily="18" charset="0"/>
              </a:rPr>
              <a:t>trong hình sau.</a:t>
            </a:r>
            <a:endParaRPr sz="2800" dirty="0">
              <a:solidFill>
                <a:srgbClr val="1E1C11"/>
              </a:solidFill>
              <a:latin typeface="Times New Roman" panose="02020603050405020304" pitchFamily="18" charset="0"/>
              <a:ea typeface="Times New Roman" panose="02020603050405020304" pitchFamily="18" charset="0"/>
            </a:endParaRPr>
          </a:p>
        </p:txBody>
      </p:sp>
      <p:sp>
        <p:nvSpPr>
          <p:cNvPr id="27665" name="Slide Number Placeholder 16"/>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Verdana" panose="020B0604030504040204" pitchFamily="34" charset="0"/>
                <a:cs typeface="Arial" panose="020B0604020202020204" pitchFamily="34" charset="0"/>
              </a:rPr>
              <a:t>17</a:t>
            </a:fld>
            <a:endParaRPr lang="en-US" altLang="en-US" sz="1200" dirty="0">
              <a:latin typeface="Verdana" panose="020B0604030504040204" pitchFamily="34" charset="0"/>
              <a:ea typeface="Arial" panose="020B0604020202020204" pitchFamily="34" charset="0"/>
              <a:cs typeface="Arial" panose="020B0604020202020204" pitchFamily="34" charset="0"/>
            </a:endParaRPr>
          </a:p>
        </p:txBody>
      </p:sp>
      <p:sp>
        <p:nvSpPr>
          <p:cNvPr id="19" name="TextBox 2"/>
          <p:cNvSpPr txBox="1"/>
          <p:nvPr/>
        </p:nvSpPr>
        <p:spPr>
          <a:xfrm>
            <a:off x="381000" y="380683"/>
            <a:ext cx="5410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3707E9"/>
                </a:solidFill>
                <a:latin typeface="Times New Roman" panose="02020603050405020304" pitchFamily="18" charset="0"/>
                <a:cs typeface="Times New Roman" panose="02020603050405020304" pitchFamily="18" charset="0"/>
              </a:rPr>
              <a:t>II. CẤU TẠO TẾ BÀO NHÂN SƠ</a:t>
            </a:r>
            <a:endParaRPr lang="en-US" altLang="en-US" sz="2800" b="1" dirty="0">
              <a:solidFill>
                <a:srgbClr val="3707E9"/>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97163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250"/>
                                        <p:tgtEl>
                                          <p:spTgt spid="190479"/>
                                        </p:tgtEl>
                                        <p:attrNameLst>
                                          <p:attrName>ppt_x</p:attrName>
                                        </p:attrNameLst>
                                      </p:cBhvr>
                                      <p:tavLst>
                                        <p:tav tm="0">
                                          <p:val>
                                            <p:strVal val="ppt_x"/>
                                          </p:val>
                                        </p:tav>
                                        <p:tav tm="100000">
                                          <p:val>
                                            <p:strVal val="ppt_x"/>
                                          </p:val>
                                        </p:tav>
                                      </p:tavLst>
                                    </p:anim>
                                    <p:anim calcmode="lin" valueType="num">
                                      <p:cBhvr additive="base">
                                        <p:cTn id="7" dur="250"/>
                                        <p:tgtEl>
                                          <p:spTgt spid="190479"/>
                                        </p:tgtEl>
                                        <p:attrNameLst>
                                          <p:attrName>ppt_y</p:attrName>
                                        </p:attrNameLst>
                                      </p:cBhvr>
                                      <p:tavLst>
                                        <p:tav tm="0">
                                          <p:val>
                                            <p:strVal val="ppt_y"/>
                                          </p:val>
                                        </p:tav>
                                        <p:tav tm="100000">
                                          <p:val>
                                            <p:strVal val="1+ppt_h/2"/>
                                          </p:val>
                                        </p:tav>
                                      </p:tavLst>
                                    </p:anim>
                                    <p:set>
                                      <p:cBhvr>
                                        <p:cTn id="8" dur="1" fill="hold">
                                          <p:stCondLst>
                                            <p:cond delay="249"/>
                                          </p:stCondLst>
                                        </p:cTn>
                                        <p:tgtEl>
                                          <p:spTgt spid="19047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250"/>
                                        <p:tgtEl>
                                          <p:spTgt spid="190470"/>
                                        </p:tgtEl>
                                        <p:attrNameLst>
                                          <p:attrName>ppt_x</p:attrName>
                                        </p:attrNameLst>
                                      </p:cBhvr>
                                      <p:tavLst>
                                        <p:tav tm="0">
                                          <p:val>
                                            <p:strVal val="ppt_x"/>
                                          </p:val>
                                        </p:tav>
                                        <p:tav tm="100000">
                                          <p:val>
                                            <p:strVal val="ppt_x"/>
                                          </p:val>
                                        </p:tav>
                                      </p:tavLst>
                                    </p:anim>
                                    <p:anim calcmode="lin" valueType="num">
                                      <p:cBhvr additive="base">
                                        <p:cTn id="13" dur="250"/>
                                        <p:tgtEl>
                                          <p:spTgt spid="190470"/>
                                        </p:tgtEl>
                                        <p:attrNameLst>
                                          <p:attrName>ppt_y</p:attrName>
                                        </p:attrNameLst>
                                      </p:cBhvr>
                                      <p:tavLst>
                                        <p:tav tm="0">
                                          <p:val>
                                            <p:strVal val="ppt_y"/>
                                          </p:val>
                                        </p:tav>
                                        <p:tav tm="100000">
                                          <p:val>
                                            <p:strVal val="1+ppt_h/2"/>
                                          </p:val>
                                        </p:tav>
                                      </p:tavLst>
                                    </p:anim>
                                    <p:set>
                                      <p:cBhvr>
                                        <p:cTn id="14" dur="1" fill="hold">
                                          <p:stCondLst>
                                            <p:cond delay="249"/>
                                          </p:stCondLst>
                                        </p:cTn>
                                        <p:tgtEl>
                                          <p:spTgt spid="19047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250"/>
                                        <p:tgtEl>
                                          <p:spTgt spid="190471"/>
                                        </p:tgtEl>
                                        <p:attrNameLst>
                                          <p:attrName>ppt_x</p:attrName>
                                        </p:attrNameLst>
                                      </p:cBhvr>
                                      <p:tavLst>
                                        <p:tav tm="0">
                                          <p:val>
                                            <p:strVal val="ppt_x"/>
                                          </p:val>
                                        </p:tav>
                                        <p:tav tm="100000">
                                          <p:val>
                                            <p:strVal val="ppt_x"/>
                                          </p:val>
                                        </p:tav>
                                      </p:tavLst>
                                    </p:anim>
                                    <p:anim calcmode="lin" valueType="num">
                                      <p:cBhvr additive="base">
                                        <p:cTn id="19" dur="250"/>
                                        <p:tgtEl>
                                          <p:spTgt spid="190471"/>
                                        </p:tgtEl>
                                        <p:attrNameLst>
                                          <p:attrName>ppt_y</p:attrName>
                                        </p:attrNameLst>
                                      </p:cBhvr>
                                      <p:tavLst>
                                        <p:tav tm="0">
                                          <p:val>
                                            <p:strVal val="ppt_y"/>
                                          </p:val>
                                        </p:tav>
                                        <p:tav tm="100000">
                                          <p:val>
                                            <p:strVal val="1+ppt_h/2"/>
                                          </p:val>
                                        </p:tav>
                                      </p:tavLst>
                                    </p:anim>
                                    <p:set>
                                      <p:cBhvr>
                                        <p:cTn id="20" dur="1" fill="hold">
                                          <p:stCondLst>
                                            <p:cond delay="249"/>
                                          </p:stCondLst>
                                        </p:cTn>
                                        <p:tgtEl>
                                          <p:spTgt spid="19047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250"/>
                                        <p:tgtEl>
                                          <p:spTgt spid="190472"/>
                                        </p:tgtEl>
                                        <p:attrNameLst>
                                          <p:attrName>ppt_x</p:attrName>
                                        </p:attrNameLst>
                                      </p:cBhvr>
                                      <p:tavLst>
                                        <p:tav tm="0">
                                          <p:val>
                                            <p:strVal val="ppt_x"/>
                                          </p:val>
                                        </p:tav>
                                        <p:tav tm="100000">
                                          <p:val>
                                            <p:strVal val="ppt_x"/>
                                          </p:val>
                                        </p:tav>
                                      </p:tavLst>
                                    </p:anim>
                                    <p:anim calcmode="lin" valueType="num">
                                      <p:cBhvr additive="base">
                                        <p:cTn id="25" dur="250"/>
                                        <p:tgtEl>
                                          <p:spTgt spid="190472"/>
                                        </p:tgtEl>
                                        <p:attrNameLst>
                                          <p:attrName>ppt_y</p:attrName>
                                        </p:attrNameLst>
                                      </p:cBhvr>
                                      <p:tavLst>
                                        <p:tav tm="0">
                                          <p:val>
                                            <p:strVal val="ppt_y"/>
                                          </p:val>
                                        </p:tav>
                                        <p:tav tm="100000">
                                          <p:val>
                                            <p:strVal val="1+ppt_h/2"/>
                                          </p:val>
                                        </p:tav>
                                      </p:tavLst>
                                    </p:anim>
                                    <p:set>
                                      <p:cBhvr>
                                        <p:cTn id="26" dur="1" fill="hold">
                                          <p:stCondLst>
                                            <p:cond delay="249"/>
                                          </p:stCondLst>
                                        </p:cTn>
                                        <p:tgtEl>
                                          <p:spTgt spid="19047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250"/>
                                        <p:tgtEl>
                                          <p:spTgt spid="190473"/>
                                        </p:tgtEl>
                                        <p:attrNameLst>
                                          <p:attrName>ppt_x</p:attrName>
                                        </p:attrNameLst>
                                      </p:cBhvr>
                                      <p:tavLst>
                                        <p:tav tm="0">
                                          <p:val>
                                            <p:strVal val="ppt_x"/>
                                          </p:val>
                                        </p:tav>
                                        <p:tav tm="100000">
                                          <p:val>
                                            <p:strVal val="ppt_x"/>
                                          </p:val>
                                        </p:tav>
                                      </p:tavLst>
                                    </p:anim>
                                    <p:anim calcmode="lin" valueType="num">
                                      <p:cBhvr additive="base">
                                        <p:cTn id="31" dur="250"/>
                                        <p:tgtEl>
                                          <p:spTgt spid="190473"/>
                                        </p:tgtEl>
                                        <p:attrNameLst>
                                          <p:attrName>ppt_y</p:attrName>
                                        </p:attrNameLst>
                                      </p:cBhvr>
                                      <p:tavLst>
                                        <p:tav tm="0">
                                          <p:val>
                                            <p:strVal val="ppt_y"/>
                                          </p:val>
                                        </p:tav>
                                        <p:tav tm="100000">
                                          <p:val>
                                            <p:strVal val="1+ppt_h/2"/>
                                          </p:val>
                                        </p:tav>
                                      </p:tavLst>
                                    </p:anim>
                                    <p:set>
                                      <p:cBhvr>
                                        <p:cTn id="32" dur="1" fill="hold">
                                          <p:stCondLst>
                                            <p:cond delay="249"/>
                                          </p:stCondLst>
                                        </p:cTn>
                                        <p:tgtEl>
                                          <p:spTgt spid="19047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250"/>
                                        <p:tgtEl>
                                          <p:spTgt spid="190474"/>
                                        </p:tgtEl>
                                        <p:attrNameLst>
                                          <p:attrName>ppt_x</p:attrName>
                                        </p:attrNameLst>
                                      </p:cBhvr>
                                      <p:tavLst>
                                        <p:tav tm="0">
                                          <p:val>
                                            <p:strVal val="ppt_x"/>
                                          </p:val>
                                        </p:tav>
                                        <p:tav tm="100000">
                                          <p:val>
                                            <p:strVal val="ppt_x"/>
                                          </p:val>
                                        </p:tav>
                                      </p:tavLst>
                                    </p:anim>
                                    <p:anim calcmode="lin" valueType="num">
                                      <p:cBhvr additive="base">
                                        <p:cTn id="37" dur="250"/>
                                        <p:tgtEl>
                                          <p:spTgt spid="190474"/>
                                        </p:tgtEl>
                                        <p:attrNameLst>
                                          <p:attrName>ppt_y</p:attrName>
                                        </p:attrNameLst>
                                      </p:cBhvr>
                                      <p:tavLst>
                                        <p:tav tm="0">
                                          <p:val>
                                            <p:strVal val="ppt_y"/>
                                          </p:val>
                                        </p:tav>
                                        <p:tav tm="100000">
                                          <p:val>
                                            <p:strVal val="1+ppt_h/2"/>
                                          </p:val>
                                        </p:tav>
                                      </p:tavLst>
                                    </p:anim>
                                    <p:set>
                                      <p:cBhvr>
                                        <p:cTn id="38" dur="1" fill="hold">
                                          <p:stCondLst>
                                            <p:cond delay="249"/>
                                          </p:stCondLst>
                                        </p:cTn>
                                        <p:tgtEl>
                                          <p:spTgt spid="19047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250"/>
                                        <p:tgtEl>
                                          <p:spTgt spid="190475"/>
                                        </p:tgtEl>
                                        <p:attrNameLst>
                                          <p:attrName>ppt_x</p:attrName>
                                        </p:attrNameLst>
                                      </p:cBhvr>
                                      <p:tavLst>
                                        <p:tav tm="0">
                                          <p:val>
                                            <p:strVal val="ppt_x"/>
                                          </p:val>
                                        </p:tav>
                                        <p:tav tm="100000">
                                          <p:val>
                                            <p:strVal val="ppt_x"/>
                                          </p:val>
                                        </p:tav>
                                      </p:tavLst>
                                    </p:anim>
                                    <p:anim calcmode="lin" valueType="num">
                                      <p:cBhvr additive="base">
                                        <p:cTn id="43" dur="250"/>
                                        <p:tgtEl>
                                          <p:spTgt spid="190475"/>
                                        </p:tgtEl>
                                        <p:attrNameLst>
                                          <p:attrName>ppt_y</p:attrName>
                                        </p:attrNameLst>
                                      </p:cBhvr>
                                      <p:tavLst>
                                        <p:tav tm="0">
                                          <p:val>
                                            <p:strVal val="ppt_y"/>
                                          </p:val>
                                        </p:tav>
                                        <p:tav tm="100000">
                                          <p:val>
                                            <p:strVal val="1+ppt_h/2"/>
                                          </p:val>
                                        </p:tav>
                                      </p:tavLst>
                                    </p:anim>
                                    <p:set>
                                      <p:cBhvr>
                                        <p:cTn id="44" dur="1" fill="hold">
                                          <p:stCondLst>
                                            <p:cond delay="249"/>
                                          </p:stCondLst>
                                        </p:cTn>
                                        <p:tgtEl>
                                          <p:spTgt spid="19047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250"/>
                                        <p:tgtEl>
                                          <p:spTgt spid="190476"/>
                                        </p:tgtEl>
                                        <p:attrNameLst>
                                          <p:attrName>ppt_x</p:attrName>
                                        </p:attrNameLst>
                                      </p:cBhvr>
                                      <p:tavLst>
                                        <p:tav tm="0">
                                          <p:val>
                                            <p:strVal val="ppt_x"/>
                                          </p:val>
                                        </p:tav>
                                        <p:tav tm="100000">
                                          <p:val>
                                            <p:strVal val="ppt_x"/>
                                          </p:val>
                                        </p:tav>
                                      </p:tavLst>
                                    </p:anim>
                                    <p:anim calcmode="lin" valueType="num">
                                      <p:cBhvr additive="base">
                                        <p:cTn id="49" dur="250"/>
                                        <p:tgtEl>
                                          <p:spTgt spid="190476"/>
                                        </p:tgtEl>
                                        <p:attrNameLst>
                                          <p:attrName>ppt_y</p:attrName>
                                        </p:attrNameLst>
                                      </p:cBhvr>
                                      <p:tavLst>
                                        <p:tav tm="0">
                                          <p:val>
                                            <p:strVal val="ppt_y"/>
                                          </p:val>
                                        </p:tav>
                                        <p:tav tm="100000">
                                          <p:val>
                                            <p:strVal val="1+ppt_h/2"/>
                                          </p:val>
                                        </p:tav>
                                      </p:tavLst>
                                    </p:anim>
                                    <p:set>
                                      <p:cBhvr>
                                        <p:cTn id="50" dur="1" fill="hold">
                                          <p:stCondLst>
                                            <p:cond delay="249"/>
                                          </p:stCondLst>
                                        </p:cTn>
                                        <p:tgtEl>
                                          <p:spTgt spid="19047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250"/>
                                        <p:tgtEl>
                                          <p:spTgt spid="190477"/>
                                        </p:tgtEl>
                                        <p:attrNameLst>
                                          <p:attrName>ppt_x</p:attrName>
                                        </p:attrNameLst>
                                      </p:cBhvr>
                                      <p:tavLst>
                                        <p:tav tm="0">
                                          <p:val>
                                            <p:strVal val="ppt_x"/>
                                          </p:val>
                                        </p:tav>
                                        <p:tav tm="100000">
                                          <p:val>
                                            <p:strVal val="ppt_x"/>
                                          </p:val>
                                        </p:tav>
                                      </p:tavLst>
                                    </p:anim>
                                    <p:anim calcmode="lin" valueType="num">
                                      <p:cBhvr additive="base">
                                        <p:cTn id="55" dur="250"/>
                                        <p:tgtEl>
                                          <p:spTgt spid="190477"/>
                                        </p:tgtEl>
                                        <p:attrNameLst>
                                          <p:attrName>ppt_y</p:attrName>
                                        </p:attrNameLst>
                                      </p:cBhvr>
                                      <p:tavLst>
                                        <p:tav tm="0">
                                          <p:val>
                                            <p:strVal val="ppt_y"/>
                                          </p:val>
                                        </p:tav>
                                        <p:tav tm="100000">
                                          <p:val>
                                            <p:strVal val="1+ppt_h/2"/>
                                          </p:val>
                                        </p:tav>
                                      </p:tavLst>
                                    </p:anim>
                                    <p:set>
                                      <p:cBhvr>
                                        <p:cTn id="56" dur="1" fill="hold">
                                          <p:stCondLst>
                                            <p:cond delay="249"/>
                                          </p:stCondLst>
                                        </p:cTn>
                                        <p:tgtEl>
                                          <p:spTgt spid="19047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250"/>
                                        <p:tgtEl>
                                          <p:spTgt spid="190478"/>
                                        </p:tgtEl>
                                        <p:attrNameLst>
                                          <p:attrName>ppt_x</p:attrName>
                                        </p:attrNameLst>
                                      </p:cBhvr>
                                      <p:tavLst>
                                        <p:tav tm="0">
                                          <p:val>
                                            <p:strVal val="ppt_x"/>
                                          </p:val>
                                        </p:tav>
                                        <p:tav tm="100000">
                                          <p:val>
                                            <p:strVal val="ppt_x"/>
                                          </p:val>
                                        </p:tav>
                                      </p:tavLst>
                                    </p:anim>
                                    <p:anim calcmode="lin" valueType="num">
                                      <p:cBhvr additive="base">
                                        <p:cTn id="61" dur="250"/>
                                        <p:tgtEl>
                                          <p:spTgt spid="190478"/>
                                        </p:tgtEl>
                                        <p:attrNameLst>
                                          <p:attrName>ppt_y</p:attrName>
                                        </p:attrNameLst>
                                      </p:cBhvr>
                                      <p:tavLst>
                                        <p:tav tm="0">
                                          <p:val>
                                            <p:strVal val="ppt_y"/>
                                          </p:val>
                                        </p:tav>
                                        <p:tav tm="100000">
                                          <p:val>
                                            <p:strVal val="1+ppt_h/2"/>
                                          </p:val>
                                        </p:tav>
                                      </p:tavLst>
                                    </p:anim>
                                    <p:set>
                                      <p:cBhvr>
                                        <p:cTn id="62" dur="1" fill="hold">
                                          <p:stCondLst>
                                            <p:cond delay="249"/>
                                          </p:stCondLst>
                                        </p:cTn>
                                        <p:tgtEl>
                                          <p:spTgt spid="1904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3581400" y="3124200"/>
            <a:ext cx="1143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chemeClr val="accent4">
                  <a:lumMod val="50000"/>
                </a:schemeClr>
              </a:solidFill>
              <a:effectLst/>
              <a:uLnTx/>
              <a:uFillTx/>
              <a:latin typeface="Times New Roman" panose="02020603050405020304" pitchFamily="18" charset="0"/>
              <a:ea typeface="+mn-ea"/>
              <a:cs typeface="Times New Roman" panose="02020603050405020304" pitchFamily="18" charset="0"/>
            </a:endParaRPr>
          </a:p>
        </p:txBody>
      </p:sp>
      <p:sp>
        <p:nvSpPr>
          <p:cNvPr id="16390" name="TextBox 2"/>
          <p:cNvSpPr txBox="1"/>
          <p:nvPr/>
        </p:nvSpPr>
        <p:spPr>
          <a:xfrm>
            <a:off x="381000" y="380683"/>
            <a:ext cx="5410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3707E9"/>
                </a:solidFill>
                <a:latin typeface="Times New Roman" panose="02020603050405020304" pitchFamily="18" charset="0"/>
                <a:cs typeface="Times New Roman" panose="02020603050405020304" pitchFamily="18" charset="0"/>
              </a:rPr>
              <a:t>II. CẤU TẠO TẾ BÀO NHÂN SƠ</a:t>
            </a:r>
            <a:endParaRPr lang="en-US" altLang="en-US" sz="2800" b="1" dirty="0">
              <a:solidFill>
                <a:srgbClr val="3707E9"/>
              </a:solidFill>
              <a:latin typeface="Times New Roman" panose="02020603050405020304" pitchFamily="18" charset="0"/>
              <a:ea typeface="Times New Roman" panose="02020603050405020304" pitchFamily="18" charset="0"/>
            </a:endParaRPr>
          </a:p>
        </p:txBody>
      </p:sp>
      <p:pic>
        <p:nvPicPr>
          <p:cNvPr id="3" name="Content Placeholder 1"/>
          <p:cNvPicPr>
            <a:picLocks noGrp="1" noChangeAspect="1"/>
          </p:cNvPicPr>
          <p:nvPr>
            <p:ph sz="half" idx="2"/>
          </p:nvPr>
        </p:nvPicPr>
        <p:blipFill>
          <a:blip r:embed="rId3"/>
          <a:srcRect l="26888" t="40975" r="46737" b="26627"/>
          <a:stretch>
            <a:fillRect/>
          </a:stretch>
        </p:blipFill>
        <p:spPr>
          <a:xfrm>
            <a:off x="762001" y="1892935"/>
            <a:ext cx="7696200" cy="4340225"/>
          </a:xfrm>
          <a:prstGeom prst="rect">
            <a:avLst/>
          </a:prstGeom>
          <a:noFill/>
          <a:ln w="9525">
            <a:noFill/>
          </a:ln>
        </p:spPr>
      </p:pic>
    </p:spTree>
    <p:extLst>
      <p:ext uri="{BB962C8B-B14F-4D97-AF65-F5344CB8AC3E}">
        <p14:creationId xmlns:p14="http://schemas.microsoft.com/office/powerpoint/2010/main" val="843596224"/>
      </p:ext>
    </p:extLst>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graphicFrame>
        <p:nvGraphicFramePr>
          <p:cNvPr id="17410" name="Table 17409"/>
          <p:cNvGraphicFramePr/>
          <p:nvPr/>
        </p:nvGraphicFramePr>
        <p:xfrm>
          <a:off x="0" y="762000"/>
          <a:ext cx="9144000" cy="5749925"/>
        </p:xfrm>
        <a:graphic>
          <a:graphicData uri="http://schemas.openxmlformats.org/drawingml/2006/table">
            <a:tbl>
              <a:tblPr/>
              <a:tblGrid>
                <a:gridCol w="2503488">
                  <a:extLst>
                    <a:ext uri="{9D8B030D-6E8A-4147-A177-3AD203B41FA5}">
                      <a16:colId xmlns:a16="http://schemas.microsoft.com/office/drawing/2014/main" val="20000"/>
                    </a:ext>
                  </a:extLst>
                </a:gridCol>
                <a:gridCol w="2451100">
                  <a:extLst>
                    <a:ext uri="{9D8B030D-6E8A-4147-A177-3AD203B41FA5}">
                      <a16:colId xmlns:a16="http://schemas.microsoft.com/office/drawing/2014/main" val="20001"/>
                    </a:ext>
                  </a:extLst>
                </a:gridCol>
                <a:gridCol w="2436812">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884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Các TP cấu trúc</a:t>
                      </a:r>
                    </a:p>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TB nhân sơ</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Cấu tạo</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Chức năng</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b="1" dirty="0">
                          <a:solidFill>
                            <a:srgbClr val="3707E9"/>
                          </a:solidFill>
                          <a:latin typeface="Times New Roman" panose="02020603050405020304" pitchFamily="18" charset="0"/>
                          <a:cs typeface="Times New Roman" panose="02020603050405020304" pitchFamily="18" charset="0"/>
                        </a:rPr>
                        <a:t>Phân công nhóm</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11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Vỏ nhầy</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1</a:t>
                      </a:r>
                    </a:p>
                    <a:p>
                      <a:pPr lvl="0" algn="ctr" eaLnBrk="1" hangingPunct="1">
                        <a:spcBef>
                          <a:spcPts val="600"/>
                        </a:spcBef>
                        <a:spcAft>
                          <a:spcPts val="600"/>
                        </a:spcAft>
                        <a:buNone/>
                      </a:pP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842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Lông, roi</a:t>
                      </a:r>
                      <a:endParaRPr lang="en-US" altLang="en-US" sz="2400" b="1" dirty="0">
                        <a:solidFill>
                          <a:srgbClr val="3707E9"/>
                        </a:solidFill>
                        <a:latin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vMerge="1">
                  <a:txBody>
                    <a:bodyPr/>
                    <a:lstStyle/>
                    <a:p>
                      <a:endParaRPr lang="vi-V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2"/>
                  </a:ext>
                </a:extLst>
              </a:tr>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Th</a:t>
                      </a:r>
                      <a:r>
                        <a:rPr lang="en-AU" altLang="en-US" sz="2400" b="1" dirty="0">
                          <a:solidFill>
                            <a:srgbClr val="3707E9"/>
                          </a:solidFill>
                          <a:latin typeface="Times New Roman" panose="02020603050405020304" pitchFamily="18" charset="0"/>
                          <a:ea typeface="Times New Roman" panose="02020603050405020304" pitchFamily="18" charset="0"/>
                        </a:rPr>
                        <a:t>à</a:t>
                      </a:r>
                      <a:r>
                        <a:rPr lang="en-AU" altLang="en-US" sz="2400" b="1" dirty="0">
                          <a:solidFill>
                            <a:srgbClr val="3707E9"/>
                          </a:solidFill>
                          <a:latin typeface="Times New Roman" panose="02020603050405020304" pitchFamily="18" charset="0"/>
                          <a:cs typeface="Times New Roman" panose="02020603050405020304" pitchFamily="18" charset="0"/>
                        </a:rPr>
                        <a:t>nh tế b</a:t>
                      </a:r>
                      <a:r>
                        <a:rPr lang="en-AU" altLang="en-US" sz="2400" b="1" dirty="0">
                          <a:solidFill>
                            <a:srgbClr val="3707E9"/>
                          </a:solidFill>
                          <a:latin typeface="Times New Roman" panose="02020603050405020304" pitchFamily="18" charset="0"/>
                          <a:ea typeface="Times New Roman" panose="02020603050405020304" pitchFamily="18" charset="0"/>
                        </a:rPr>
                        <a:t>à</a:t>
                      </a:r>
                      <a:r>
                        <a:rPr lang="en-AU" altLang="en-US" sz="2400" b="1" dirty="0">
                          <a:solidFill>
                            <a:srgbClr val="3707E9"/>
                          </a:solidFill>
                          <a:latin typeface="Times New Roman" panose="02020603050405020304" pitchFamily="18" charset="0"/>
                          <a:cs typeface="Times New Roman" panose="02020603050405020304" pitchFamily="18" charset="0"/>
                        </a:rPr>
                        <a:t>o</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2</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270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b="1" dirty="0">
                          <a:solidFill>
                            <a:srgbClr val="3707E9"/>
                          </a:solidFill>
                          <a:latin typeface="Times New Roman" panose="02020603050405020304" pitchFamily="18" charset="0"/>
                          <a:cs typeface="Times New Roman" panose="02020603050405020304" pitchFamily="18" charset="0"/>
                        </a:rPr>
                        <a:t>M</a:t>
                      </a:r>
                      <a:r>
                        <a:rPr lang="en-US" altLang="en-US" sz="2400" b="1" dirty="0">
                          <a:solidFill>
                            <a:srgbClr val="3707E9"/>
                          </a:solidFill>
                          <a:latin typeface="Times New Roman" panose="02020603050405020304" pitchFamily="18" charset="0"/>
                          <a:ea typeface="Times New Roman" panose="02020603050405020304" pitchFamily="18" charset="0"/>
                        </a:rPr>
                        <a:t>à</a:t>
                      </a:r>
                      <a:r>
                        <a:rPr lang="en-US" altLang="en-US" sz="2400" b="1" dirty="0">
                          <a:solidFill>
                            <a:srgbClr val="3707E9"/>
                          </a:solidFill>
                          <a:latin typeface="Times New Roman" panose="02020603050405020304" pitchFamily="18" charset="0"/>
                          <a:cs typeface="Times New Roman" panose="02020603050405020304" pitchFamily="18" charset="0"/>
                        </a:rPr>
                        <a:t>ng sinh chất</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vMerge="1">
                  <a:txBody>
                    <a:bodyPr/>
                    <a:lstStyle/>
                    <a:p>
                      <a:endParaRPr lang="vi-V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4"/>
                  </a:ext>
                </a:extLst>
              </a:tr>
              <a:tr h="884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Tế b</a:t>
                      </a:r>
                      <a:r>
                        <a:rPr lang="en-AU" altLang="en-US" sz="2400" b="1" dirty="0">
                          <a:solidFill>
                            <a:srgbClr val="3707E9"/>
                          </a:solidFill>
                          <a:latin typeface="Times New Roman" panose="02020603050405020304" pitchFamily="18" charset="0"/>
                          <a:ea typeface="Times New Roman" panose="02020603050405020304" pitchFamily="18" charset="0"/>
                        </a:rPr>
                        <a:t>à</a:t>
                      </a:r>
                      <a:r>
                        <a:rPr lang="en-AU" altLang="en-US" sz="2400" b="1" dirty="0">
                          <a:solidFill>
                            <a:srgbClr val="3707E9"/>
                          </a:solidFill>
                          <a:latin typeface="Times New Roman" panose="02020603050405020304" pitchFamily="18" charset="0"/>
                          <a:cs typeface="Times New Roman" panose="02020603050405020304" pitchFamily="18" charset="0"/>
                        </a:rPr>
                        <a:t>o chất</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3</a:t>
                      </a:r>
                    </a:p>
                    <a:p>
                      <a:pPr lvl="0" algn="ctr" eaLnBrk="1" hangingPunct="1">
                        <a:spcBef>
                          <a:spcPts val="600"/>
                        </a:spcBef>
                        <a:spcAft>
                          <a:spcPts val="600"/>
                        </a:spcAft>
                        <a:buNone/>
                      </a:pP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270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Vùng nhân</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4</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17450" name="TextBox 1"/>
          <p:cNvSpPr txBox="1"/>
          <p:nvPr/>
        </p:nvSpPr>
        <p:spPr>
          <a:xfrm>
            <a:off x="3200400" y="-4762"/>
            <a:ext cx="466725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dirty="0">
                <a:solidFill>
                  <a:schemeClr val="bg1"/>
                </a:solidFill>
                <a:latin typeface="Times New Roman" panose="02020603050405020304" pitchFamily="18" charset="0"/>
                <a:cs typeface="Times New Roman" panose="02020603050405020304" pitchFamily="18" charset="0"/>
              </a:rPr>
              <a:t>Phiếu học tập số 2</a:t>
            </a:r>
            <a:endParaRPr lang="en-US" altLang="en-US"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916305" y="0"/>
            <a:ext cx="7311390" cy="6000750"/>
          </a:xfrm>
          <a:prstGeom prst="rect">
            <a:avLst/>
          </a:prstGeom>
          <a:noFill/>
          <a:ln w="9525">
            <a:noFill/>
          </a:ln>
        </p:spPr>
      </p:pic>
      <p:sp>
        <p:nvSpPr>
          <p:cNvPr id="10255" name="Text Box 15"/>
          <p:cNvSpPr txBox="1">
            <a:spLocks noChangeArrowheads="1"/>
          </p:cNvSpPr>
          <p:nvPr/>
        </p:nvSpPr>
        <p:spPr bwMode="auto">
          <a:xfrm>
            <a:off x="457200" y="5562600"/>
            <a:ext cx="7625080" cy="895533"/>
          </a:xfrm>
          <a:prstGeom prst="cloudCallout">
            <a:avLst/>
          </a:prstGeom>
          <a:solidFill>
            <a:schemeClr val="accent5">
              <a:lumMod val="20000"/>
              <a:lumOff val="80000"/>
            </a:schemeClr>
          </a:solidFill>
          <a:ln>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vi-VN" altLang="en-US" dirty="0">
                <a:solidFill>
                  <a:srgbClr val="FF0000"/>
                </a:solidFill>
                <a:latin typeface="Times New Roman" panose="02020603050405020304" pitchFamily="18" charset="0"/>
                <a:cs typeface="Times New Roman" panose="02020603050405020304" pitchFamily="18" charset="0"/>
              </a:rPr>
              <a:t>Ăn sữa chua có tác dụng gì</a:t>
            </a:r>
            <a:r>
              <a:rPr lang="en-US" altLang="en-US"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 calcmode="lin" valueType="num">
                                      <p:cBhvr additive="base">
                                        <p:cTn id="7" dur="500" fill="hold"/>
                                        <p:tgtEl>
                                          <p:spTgt spid="10255"/>
                                        </p:tgtEl>
                                        <p:attrNameLst>
                                          <p:attrName>ppt_x</p:attrName>
                                        </p:attrNameLst>
                                      </p:cBhvr>
                                      <p:tavLst>
                                        <p:tav tm="0">
                                          <p:val>
                                            <p:strVal val="#ppt_x"/>
                                          </p:val>
                                        </p:tav>
                                        <p:tav tm="100000">
                                          <p:val>
                                            <p:strVal val="#ppt_x"/>
                                          </p:val>
                                        </p:tav>
                                      </p:tavLst>
                                    </p:anim>
                                    <p:anim calcmode="lin" valueType="num">
                                      <p:cBhvr additive="base">
                                        <p:cTn id="8" dur="500" fill="hold"/>
                                        <p:tgtEl>
                                          <p:spTgt spid="10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animBg="1"/>
      <p:bldP spid="1025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Table 17409"/>
          <p:cNvGraphicFramePr/>
          <p:nvPr/>
        </p:nvGraphicFramePr>
        <p:xfrm>
          <a:off x="0" y="762000"/>
          <a:ext cx="9144000" cy="5749925"/>
        </p:xfrm>
        <a:graphic>
          <a:graphicData uri="http://schemas.openxmlformats.org/drawingml/2006/table">
            <a:tbl>
              <a:tblPr/>
              <a:tblGrid>
                <a:gridCol w="2503488">
                  <a:extLst>
                    <a:ext uri="{9D8B030D-6E8A-4147-A177-3AD203B41FA5}">
                      <a16:colId xmlns:a16="http://schemas.microsoft.com/office/drawing/2014/main" val="20000"/>
                    </a:ext>
                  </a:extLst>
                </a:gridCol>
                <a:gridCol w="2451100">
                  <a:extLst>
                    <a:ext uri="{9D8B030D-6E8A-4147-A177-3AD203B41FA5}">
                      <a16:colId xmlns:a16="http://schemas.microsoft.com/office/drawing/2014/main" val="20001"/>
                    </a:ext>
                  </a:extLst>
                </a:gridCol>
                <a:gridCol w="2436812">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884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Các TP cấu trúc</a:t>
                      </a:r>
                    </a:p>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TB nhân sơ</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Cấu tạo</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Chức năng</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b="1" dirty="0">
                          <a:solidFill>
                            <a:srgbClr val="3707E9"/>
                          </a:solidFill>
                          <a:latin typeface="Times New Roman" panose="02020603050405020304" pitchFamily="18" charset="0"/>
                          <a:cs typeface="Times New Roman" panose="02020603050405020304" pitchFamily="18" charset="0"/>
                        </a:rPr>
                        <a:t>Phân công nhóm</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11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Vỏ nhầy</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1</a:t>
                      </a:r>
                    </a:p>
                    <a:p>
                      <a:pPr lvl="0" algn="ctr" eaLnBrk="1" hangingPunct="1">
                        <a:spcBef>
                          <a:spcPts val="600"/>
                        </a:spcBef>
                        <a:spcAft>
                          <a:spcPts val="600"/>
                        </a:spcAft>
                        <a:buNone/>
                      </a:pP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842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Lông, roi</a:t>
                      </a:r>
                      <a:endParaRPr lang="en-US" altLang="en-US" sz="2400" b="1" dirty="0">
                        <a:solidFill>
                          <a:srgbClr val="3707E9"/>
                        </a:solidFill>
                        <a:latin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vMerge="1">
                  <a:txBody>
                    <a:bodyPr/>
                    <a:lstStyle/>
                    <a:p>
                      <a:endParaRPr lang="vi-V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2"/>
                  </a:ext>
                </a:extLst>
              </a:tr>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Th</a:t>
                      </a:r>
                      <a:r>
                        <a:rPr lang="en-AU" altLang="en-US" sz="2400" b="1" dirty="0">
                          <a:solidFill>
                            <a:srgbClr val="3707E9"/>
                          </a:solidFill>
                          <a:latin typeface="Times New Roman" panose="02020603050405020304" pitchFamily="18" charset="0"/>
                          <a:ea typeface="Times New Roman" panose="02020603050405020304" pitchFamily="18" charset="0"/>
                        </a:rPr>
                        <a:t>à</a:t>
                      </a:r>
                      <a:r>
                        <a:rPr lang="en-AU" altLang="en-US" sz="2400" b="1" dirty="0">
                          <a:solidFill>
                            <a:srgbClr val="3707E9"/>
                          </a:solidFill>
                          <a:latin typeface="Times New Roman" panose="02020603050405020304" pitchFamily="18" charset="0"/>
                          <a:cs typeface="Times New Roman" panose="02020603050405020304" pitchFamily="18" charset="0"/>
                        </a:rPr>
                        <a:t>nh tế b</a:t>
                      </a:r>
                      <a:r>
                        <a:rPr lang="en-AU" altLang="en-US" sz="2400" b="1" dirty="0">
                          <a:solidFill>
                            <a:srgbClr val="3707E9"/>
                          </a:solidFill>
                          <a:latin typeface="Times New Roman" panose="02020603050405020304" pitchFamily="18" charset="0"/>
                          <a:ea typeface="Times New Roman" panose="02020603050405020304" pitchFamily="18" charset="0"/>
                        </a:rPr>
                        <a:t>à</a:t>
                      </a:r>
                      <a:r>
                        <a:rPr lang="en-AU" altLang="en-US" sz="2400" b="1" dirty="0">
                          <a:solidFill>
                            <a:srgbClr val="3707E9"/>
                          </a:solidFill>
                          <a:latin typeface="Times New Roman" panose="02020603050405020304" pitchFamily="18" charset="0"/>
                          <a:cs typeface="Times New Roman" panose="02020603050405020304" pitchFamily="18" charset="0"/>
                        </a:rPr>
                        <a:t>o</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2</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270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b="1" dirty="0">
                          <a:solidFill>
                            <a:srgbClr val="3707E9"/>
                          </a:solidFill>
                          <a:latin typeface="Times New Roman" panose="02020603050405020304" pitchFamily="18" charset="0"/>
                          <a:cs typeface="Times New Roman" panose="02020603050405020304" pitchFamily="18" charset="0"/>
                        </a:rPr>
                        <a:t>M</a:t>
                      </a:r>
                      <a:r>
                        <a:rPr lang="en-US" altLang="en-US" sz="2400" b="1" dirty="0">
                          <a:solidFill>
                            <a:srgbClr val="3707E9"/>
                          </a:solidFill>
                          <a:latin typeface="Times New Roman" panose="02020603050405020304" pitchFamily="18" charset="0"/>
                          <a:ea typeface="Times New Roman" panose="02020603050405020304" pitchFamily="18" charset="0"/>
                        </a:rPr>
                        <a:t>à</a:t>
                      </a:r>
                      <a:r>
                        <a:rPr lang="en-US" altLang="en-US" sz="2400" b="1" dirty="0">
                          <a:solidFill>
                            <a:srgbClr val="3707E9"/>
                          </a:solidFill>
                          <a:latin typeface="Times New Roman" panose="02020603050405020304" pitchFamily="18" charset="0"/>
                          <a:cs typeface="Times New Roman" panose="02020603050405020304" pitchFamily="18" charset="0"/>
                        </a:rPr>
                        <a:t>ng sinh chất</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vMerge="1">
                  <a:txBody>
                    <a:bodyPr/>
                    <a:lstStyle/>
                    <a:p>
                      <a:endParaRPr lang="vi-V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4"/>
                  </a:ext>
                </a:extLst>
              </a:tr>
              <a:tr h="884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Tế b</a:t>
                      </a:r>
                      <a:r>
                        <a:rPr lang="en-AU" altLang="en-US" sz="2400" b="1" dirty="0">
                          <a:solidFill>
                            <a:srgbClr val="3707E9"/>
                          </a:solidFill>
                          <a:latin typeface="Times New Roman" panose="02020603050405020304" pitchFamily="18" charset="0"/>
                          <a:ea typeface="Times New Roman" panose="02020603050405020304" pitchFamily="18" charset="0"/>
                        </a:rPr>
                        <a:t>à</a:t>
                      </a:r>
                      <a:r>
                        <a:rPr lang="en-AU" altLang="en-US" sz="2400" b="1" dirty="0">
                          <a:solidFill>
                            <a:srgbClr val="3707E9"/>
                          </a:solidFill>
                          <a:latin typeface="Times New Roman" panose="02020603050405020304" pitchFamily="18" charset="0"/>
                          <a:cs typeface="Times New Roman" panose="02020603050405020304" pitchFamily="18" charset="0"/>
                        </a:rPr>
                        <a:t>o chất</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3</a:t>
                      </a:r>
                    </a:p>
                    <a:p>
                      <a:pPr lvl="0" algn="ctr" eaLnBrk="1" hangingPunct="1">
                        <a:spcBef>
                          <a:spcPts val="600"/>
                        </a:spcBef>
                        <a:spcAft>
                          <a:spcPts val="600"/>
                        </a:spcAft>
                        <a:buNone/>
                      </a:pP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270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b="1" dirty="0">
                          <a:solidFill>
                            <a:srgbClr val="3707E9"/>
                          </a:solidFill>
                          <a:latin typeface="Times New Roman" panose="02020603050405020304" pitchFamily="18" charset="0"/>
                          <a:cs typeface="Times New Roman" panose="02020603050405020304" pitchFamily="18" charset="0"/>
                        </a:rPr>
                        <a:t>Vùng nhân</a:t>
                      </a:r>
                      <a:endParaRPr lang="en-US" altLang="en-US" sz="2400" b="1"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2400" dirty="0">
                          <a:solidFill>
                            <a:srgbClr val="3707E9"/>
                          </a:solidFill>
                          <a:latin typeface="Times New Roman" panose="02020603050405020304" pitchFamily="18" charset="0"/>
                          <a:cs typeface="Times New Roman" panose="02020603050405020304" pitchFamily="18" charset="0"/>
                        </a:rPr>
                        <a:t> </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2400" dirty="0">
                          <a:solidFill>
                            <a:srgbClr val="3707E9"/>
                          </a:solidFill>
                          <a:latin typeface="Times New Roman" panose="02020603050405020304" pitchFamily="18" charset="0"/>
                          <a:cs typeface="Times New Roman" panose="02020603050405020304" pitchFamily="18" charset="0"/>
                        </a:rPr>
                        <a:t>Nhóm 4</a:t>
                      </a:r>
                      <a:endParaRPr lang="en-US" altLang="en-US" sz="2400" dirty="0">
                        <a:solidFill>
                          <a:srgbClr val="3707E9"/>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17450" name="TextBox 1"/>
          <p:cNvSpPr txBox="1"/>
          <p:nvPr/>
        </p:nvSpPr>
        <p:spPr>
          <a:xfrm>
            <a:off x="3200400" y="-4762"/>
            <a:ext cx="466725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dirty="0">
                <a:solidFill>
                  <a:schemeClr val="bg1"/>
                </a:solidFill>
                <a:latin typeface="Times New Roman" panose="02020603050405020304" pitchFamily="18" charset="0"/>
                <a:cs typeface="Times New Roman" panose="02020603050405020304" pitchFamily="18" charset="0"/>
              </a:rPr>
              <a:t>Phiếu học tập số 2</a:t>
            </a:r>
            <a:endParaRPr lang="en-US" altLang="en-US"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770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Table 17409"/>
          <p:cNvGraphicFramePr/>
          <p:nvPr>
            <p:extLst>
              <p:ext uri="{D42A27DB-BD31-4B8C-83A1-F6EECF244321}">
                <p14:modId xmlns:p14="http://schemas.microsoft.com/office/powerpoint/2010/main" val="2266899536"/>
              </p:ext>
            </p:extLst>
          </p:nvPr>
        </p:nvGraphicFramePr>
        <p:xfrm>
          <a:off x="152400" y="152400"/>
          <a:ext cx="8763001" cy="6683294"/>
        </p:xfrm>
        <a:graphic>
          <a:graphicData uri="http://schemas.openxmlformats.org/drawingml/2006/table">
            <a:tbl>
              <a:tblPr/>
              <a:tblGrid>
                <a:gridCol w="16764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962401">
                  <a:extLst>
                    <a:ext uri="{9D8B030D-6E8A-4147-A177-3AD203B41FA5}">
                      <a16:colId xmlns:a16="http://schemas.microsoft.com/office/drawing/2014/main" val="20002"/>
                    </a:ext>
                  </a:extLst>
                </a:gridCol>
              </a:tblGrid>
              <a:tr h="64427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Các TP </a:t>
                      </a:r>
                      <a:r>
                        <a:rPr lang="en-AU" altLang="en-US" sz="1800" b="1" dirty="0" err="1">
                          <a:solidFill>
                            <a:schemeClr val="tx1"/>
                          </a:solidFill>
                          <a:latin typeface="Times New Roman" panose="02020603050405020304" pitchFamily="18" charset="0"/>
                          <a:cs typeface="Times New Roman" panose="02020603050405020304" pitchFamily="18" charset="0"/>
                        </a:rPr>
                        <a:t>cấu</a:t>
                      </a:r>
                      <a:r>
                        <a:rPr lang="en-AU" altLang="en-US" sz="1800" b="1" dirty="0">
                          <a:solidFill>
                            <a:schemeClr val="tx1"/>
                          </a:solidFill>
                          <a:latin typeface="Times New Roman" panose="02020603050405020304" pitchFamily="18" charset="0"/>
                          <a:cs typeface="Times New Roman" panose="02020603050405020304" pitchFamily="18" charset="0"/>
                        </a:rPr>
                        <a:t> </a:t>
                      </a:r>
                      <a:r>
                        <a:rPr lang="en-AU" altLang="en-US" sz="1800" b="1" dirty="0" err="1" smtClean="0">
                          <a:solidFill>
                            <a:schemeClr val="tx1"/>
                          </a:solidFill>
                          <a:latin typeface="Times New Roman" panose="02020603050405020304" pitchFamily="18" charset="0"/>
                          <a:cs typeface="Times New Roman" panose="02020603050405020304" pitchFamily="18" charset="0"/>
                        </a:rPr>
                        <a:t>trúc</a:t>
                      </a:r>
                      <a:endParaRPr lang="en-AU" altLang="en-US" sz="1800" b="1"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Cấu tạo</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Chức năng</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5112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Vỏ nhầy</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lang="en-US" altLang="en-US" sz="1800" dirty="0" err="1" smtClean="0">
                          <a:solidFill>
                            <a:schemeClr val="tx1"/>
                          </a:solidFill>
                          <a:latin typeface="Times New Roman" panose="02020603050405020304" pitchFamily="18" charset="0"/>
                          <a:cs typeface="Times New Roman" panose="02020603050405020304" pitchFamily="18" charset="0"/>
                        </a:rPr>
                        <a:t>Gồm</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prôtêin</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saccarit</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nước</a:t>
                      </a:r>
                      <a:endParaRPr lang="en-US" altLang="en-US" sz="1800" dirty="0" smtClean="0">
                        <a:solidFill>
                          <a:schemeClr val="tx1"/>
                        </a:solidFill>
                        <a:latin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L</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err="1" smtClean="0">
                          <a:solidFill>
                            <a:schemeClr val="tx1"/>
                          </a:solidFill>
                          <a:latin typeface="Times New Roman" panose="02020603050405020304" pitchFamily="18" charset="0"/>
                          <a:cs typeface="Times New Roman" panose="02020603050405020304" pitchFamily="18" charset="0"/>
                        </a:rPr>
                        <a:t>m</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tăng</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sức</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bảo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vệ</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tế</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err="1" smtClean="0">
                          <a:solidFill>
                            <a:schemeClr val="tx1"/>
                          </a:solidFill>
                          <a:latin typeface="Times New Roman" panose="02020603050405020304" pitchFamily="18" charset="0"/>
                          <a:cs typeface="Times New Roman" panose="02020603050405020304" pitchFamily="18" charset="0"/>
                        </a:rPr>
                        <a:t>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bám</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dính</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v</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err="1" smtClean="0">
                          <a:solidFill>
                            <a:schemeClr val="tx1"/>
                          </a:solidFill>
                          <a:latin typeface="Times New Roman" panose="02020603050405020304" pitchFamily="18" charset="0"/>
                          <a:cs typeface="Times New Roman" panose="02020603050405020304" pitchFamily="18" charset="0"/>
                        </a:rPr>
                        <a:t>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các</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bề</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mặt</a:t>
                      </a:r>
                      <a:r>
                        <a:rPr lang="en-US" altLang="en-US" sz="1800" dirty="0" smtClean="0">
                          <a:solidFill>
                            <a:schemeClr val="tx1"/>
                          </a:solidFill>
                          <a:latin typeface="Times New Roman" panose="02020603050405020304" pitchFamily="18" charset="0"/>
                          <a:cs typeface="Times New Roman" panose="02020603050405020304" pitchFamily="18" charset="0"/>
                        </a:rPr>
                        <a:t>.</a:t>
                      </a:r>
                      <a:endParaRPr lang="en-US" alt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7116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Lông, roi</a:t>
                      </a:r>
                      <a:endParaRPr lang="en-US" altLang="en-US" sz="1800" b="1" dirty="0">
                        <a:solidFill>
                          <a:schemeClr val="tx1"/>
                        </a:solidFill>
                        <a:latin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lang="en-US" altLang="en-US" sz="1800" dirty="0" err="1" smtClean="0">
                          <a:solidFill>
                            <a:schemeClr val="tx1"/>
                          </a:solidFill>
                          <a:latin typeface="Times New Roman" panose="02020603050405020304" pitchFamily="18" charset="0"/>
                          <a:cs typeface="Times New Roman" panose="02020603050405020304" pitchFamily="18" charset="0"/>
                        </a:rPr>
                        <a:t>từ</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prôtêin</a:t>
                      </a:r>
                      <a:endParaRPr lang="en-US" alt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lvl="0" indent="0">
                        <a:spcBef>
                          <a:spcPct val="0"/>
                        </a:spcBef>
                        <a:buFontTx/>
                        <a:buNone/>
                      </a:pP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Roi</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giúp</a:t>
                      </a:r>
                      <a:r>
                        <a:rPr lang="en-US" altLang="en-US" sz="1800" dirty="0" smtClean="0">
                          <a:solidFill>
                            <a:schemeClr val="tx1"/>
                          </a:solidFill>
                          <a:latin typeface="Times New Roman" panose="02020603050405020304" pitchFamily="18" charset="0"/>
                          <a:cs typeface="Times New Roman" panose="02020603050405020304" pitchFamily="18" charset="0"/>
                        </a:rPr>
                        <a:t> vi </a:t>
                      </a:r>
                      <a:r>
                        <a:rPr lang="en-US" altLang="en-US" sz="1800" dirty="0" err="1" smtClean="0">
                          <a:solidFill>
                            <a:schemeClr val="tx1"/>
                          </a:solidFill>
                          <a:latin typeface="Times New Roman" panose="02020603050405020304" pitchFamily="18" charset="0"/>
                          <a:cs typeface="Times New Roman" panose="02020603050405020304" pitchFamily="18" charset="0"/>
                        </a:rPr>
                        <a:t>khuẩn</a:t>
                      </a:r>
                      <a:r>
                        <a:rPr lang="en-US" altLang="en-US" sz="1800" dirty="0" smtClean="0">
                          <a:solidFill>
                            <a:schemeClr val="tx1"/>
                          </a:solidFill>
                          <a:latin typeface="Times New Roman" panose="02020603050405020304" pitchFamily="18" charset="0"/>
                          <a:cs typeface="Times New Roman" panose="02020603050405020304" pitchFamily="18" charset="0"/>
                        </a:rPr>
                        <a:t> di </a:t>
                      </a:r>
                      <a:r>
                        <a:rPr lang="en-US" altLang="en-US" sz="1800" dirty="0" err="1" smtClean="0">
                          <a:solidFill>
                            <a:schemeClr val="tx1"/>
                          </a:solidFill>
                          <a:latin typeface="Times New Roman" panose="02020603050405020304" pitchFamily="18" charset="0"/>
                          <a:cs typeface="Times New Roman" panose="02020603050405020304" pitchFamily="18" charset="0"/>
                        </a:rPr>
                        <a:t>chuyển</a:t>
                      </a:r>
                      <a:endParaRPr lang="en-US" altLang="en-US" sz="1800" dirty="0" smtClean="0">
                        <a:solidFill>
                          <a:schemeClr val="tx1"/>
                        </a:solidFill>
                        <a:latin typeface="Times New Roman" panose="02020603050405020304" pitchFamily="18" charset="0"/>
                        <a:cs typeface="Times New Roman" panose="02020603050405020304" pitchFamily="18" charset="0"/>
                      </a:endParaRPr>
                    </a:p>
                    <a:p>
                      <a:pPr marL="0" lvl="0" indent="0">
                        <a:spcBef>
                          <a:spcPct val="0"/>
                        </a:spcBef>
                        <a:buFontTx/>
                        <a:buNone/>
                      </a:pP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Lông</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giúp</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bám</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lên</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bề</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mặt</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tế</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b</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err="1" smtClean="0">
                          <a:solidFill>
                            <a:schemeClr val="tx1"/>
                          </a:solidFill>
                          <a:latin typeface="Times New Roman" panose="02020603050405020304" pitchFamily="18" charset="0"/>
                          <a:cs typeface="Times New Roman" panose="02020603050405020304" pitchFamily="18" charset="0"/>
                        </a:rPr>
                        <a:t>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chủ</a:t>
                      </a:r>
                      <a:r>
                        <a:rPr lang="en-US" altLang="en-US" sz="1800" dirty="0" smtClean="0">
                          <a:solidFill>
                            <a:schemeClr val="tx1"/>
                          </a:solidFill>
                          <a:latin typeface="Times New Roman" panose="02020603050405020304" pitchFamily="18" charset="0"/>
                          <a:cs typeface="Times New Roman" panose="02020603050405020304" pitchFamily="18" charset="0"/>
                        </a:rPr>
                        <a:t>.</a:t>
                      </a:r>
                      <a:endParaRPr lang="en-US" alt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9950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Th</a:t>
                      </a:r>
                      <a:r>
                        <a:rPr lang="en-AU"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AU" altLang="en-US" sz="1800" b="1" dirty="0">
                          <a:solidFill>
                            <a:schemeClr val="tx1"/>
                          </a:solidFill>
                          <a:latin typeface="Times New Roman" panose="02020603050405020304" pitchFamily="18" charset="0"/>
                          <a:cs typeface="Times New Roman" panose="02020603050405020304" pitchFamily="18" charset="0"/>
                        </a:rPr>
                        <a:t>nh tế b</a:t>
                      </a:r>
                      <a:r>
                        <a:rPr lang="en-AU"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AU" altLang="en-US" sz="1800" b="1" dirty="0">
                          <a:solidFill>
                            <a:schemeClr val="tx1"/>
                          </a:solidFill>
                          <a:latin typeface="Times New Roman" panose="02020603050405020304" pitchFamily="18" charset="0"/>
                          <a:cs typeface="Times New Roman" panose="02020603050405020304" pitchFamily="18" charset="0"/>
                        </a:rPr>
                        <a:t>o</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a:spcBef>
                          <a:spcPct val="0"/>
                        </a:spcBef>
                        <a:buFontTx/>
                        <a:buChar char="-"/>
                      </a:pPr>
                      <a:r>
                        <a:rPr lang="de-DE" sz="1800" b="0" i="0" u="none" kern="1200" baseline="0" dirty="0" smtClean="0">
                          <a:solidFill>
                            <a:schemeClr val="tx1"/>
                          </a:solidFill>
                          <a:effectLst/>
                          <a:latin typeface="Times New Roman" panose="02020603050405020304" pitchFamily="18" charset="0"/>
                          <a:ea typeface="+mn-ea"/>
                          <a:cs typeface="Times New Roman" panose="02020603050405020304" pitchFamily="18" charset="0"/>
                        </a:rPr>
                        <a:t>Chứa peptidolican</a:t>
                      </a:r>
                    </a:p>
                    <a:p>
                      <a:pPr marL="342900" lvl="0" indent="-342900">
                        <a:spcBef>
                          <a:spcPct val="0"/>
                        </a:spcBef>
                        <a:buFontTx/>
                        <a:buChar char="-"/>
                      </a:pP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Khi</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nhuộm</a:t>
                      </a:r>
                      <a:r>
                        <a:rPr lang="en-US" altLang="en-US" sz="1800" dirty="0" smtClean="0">
                          <a:solidFill>
                            <a:schemeClr val="tx1"/>
                          </a:solidFill>
                          <a:latin typeface="Times New Roman" panose="02020603050405020304" pitchFamily="18" charset="0"/>
                          <a:cs typeface="Times New Roman" panose="02020603050405020304" pitchFamily="18" charset="0"/>
                        </a:rPr>
                        <a:t> Gram </a:t>
                      </a:r>
                      <a:r>
                        <a:rPr lang="en-US" altLang="en-US" sz="1800" dirty="0" err="1" smtClean="0">
                          <a:solidFill>
                            <a:schemeClr val="tx1"/>
                          </a:solidFill>
                          <a:latin typeface="Times New Roman" panose="02020603050405020304" pitchFamily="18" charset="0"/>
                          <a:cs typeface="Times New Roman" panose="02020603050405020304" pitchFamily="18" charset="0"/>
                        </a:rPr>
                        <a:t>thì</a:t>
                      </a:r>
                      <a:r>
                        <a:rPr lang="en-US" altLang="en-US" sz="1800" dirty="0" smtClean="0">
                          <a:solidFill>
                            <a:schemeClr val="tx1"/>
                          </a:solidFill>
                          <a:latin typeface="Times New Roman" panose="02020603050405020304" pitchFamily="18" charset="0"/>
                          <a:cs typeface="Times New Roman" panose="02020603050405020304" pitchFamily="18" charset="0"/>
                        </a:rPr>
                        <a:t> VK</a:t>
                      </a:r>
                    </a:p>
                    <a:p>
                      <a:pPr marL="342900" lvl="0" indent="-342900">
                        <a:spcBef>
                          <a:spcPct val="0"/>
                        </a:spcBef>
                        <a:buNone/>
                      </a:pPr>
                      <a:r>
                        <a:rPr lang="en-US" altLang="en-US" sz="1800" dirty="0" smtClean="0">
                          <a:solidFill>
                            <a:schemeClr val="tx1"/>
                          </a:solidFill>
                          <a:latin typeface="Times New Roman" panose="02020603050405020304" pitchFamily="18" charset="0"/>
                          <a:cs typeface="Times New Roman" panose="02020603050405020304" pitchFamily="18" charset="0"/>
                        </a:rPr>
                        <a:t>Gram </a:t>
                      </a:r>
                      <a:r>
                        <a:rPr lang="en-US" altLang="en-US" sz="1800" dirty="0" err="1" smtClean="0">
                          <a:solidFill>
                            <a:schemeClr val="tx1"/>
                          </a:solidFill>
                          <a:latin typeface="Times New Roman" panose="02020603050405020304" pitchFamily="18" charset="0"/>
                          <a:cs typeface="Times New Roman" panose="02020603050405020304" pitchFamily="18" charset="0"/>
                        </a:rPr>
                        <a:t>dương</a:t>
                      </a:r>
                      <a:r>
                        <a:rPr lang="en-US" altLang="en-US" sz="1800" baseline="300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cho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m</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err="1" smtClean="0">
                          <a:solidFill>
                            <a:schemeClr val="tx1"/>
                          </a:solidFill>
                          <a:latin typeface="Times New Roman" panose="02020603050405020304" pitchFamily="18" charset="0"/>
                          <a:cs typeface="Times New Roman" panose="02020603050405020304" pitchFamily="18" charset="0"/>
                        </a:rPr>
                        <a:t>u</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tím</a:t>
                      </a:r>
                      <a:r>
                        <a:rPr lang="en-US" altLang="en-US" sz="1800" dirty="0" smtClean="0">
                          <a:solidFill>
                            <a:schemeClr val="tx1"/>
                          </a:solidFill>
                          <a:latin typeface="Times New Roman" panose="02020603050405020304" pitchFamily="18" charset="0"/>
                          <a:cs typeface="Times New Roman" panose="02020603050405020304" pitchFamily="18" charset="0"/>
                        </a:rPr>
                        <a:t>.</a:t>
                      </a:r>
                    </a:p>
                    <a:p>
                      <a:pPr marL="342900" lvl="0" indent="-342900">
                        <a:spcBef>
                          <a:spcPct val="0"/>
                        </a:spcBef>
                        <a:buNone/>
                      </a:pPr>
                      <a:r>
                        <a:rPr lang="en-US" altLang="en-US" sz="1800" dirty="0" smtClean="0">
                          <a:solidFill>
                            <a:schemeClr val="tx1"/>
                          </a:solidFill>
                          <a:latin typeface="Times New Roman" panose="02020603050405020304" pitchFamily="18" charset="0"/>
                          <a:cs typeface="Times New Roman" panose="02020603050405020304" pitchFamily="18" charset="0"/>
                        </a:rPr>
                        <a:t>VK Gram </a:t>
                      </a:r>
                      <a:r>
                        <a:rPr lang="en-US" altLang="en-US" sz="1800" dirty="0" err="1" smtClean="0">
                          <a:solidFill>
                            <a:schemeClr val="tx1"/>
                          </a:solidFill>
                          <a:latin typeface="Times New Roman" panose="02020603050405020304" pitchFamily="18" charset="0"/>
                          <a:cs typeface="Times New Roman" panose="02020603050405020304" pitchFamily="18" charset="0"/>
                        </a:rPr>
                        <a:t>âm</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cho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m</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err="1" smtClean="0">
                          <a:solidFill>
                            <a:schemeClr val="tx1"/>
                          </a:solidFill>
                          <a:latin typeface="Times New Roman" panose="02020603050405020304" pitchFamily="18" charset="0"/>
                          <a:cs typeface="Times New Roman" panose="02020603050405020304" pitchFamily="18" charset="0"/>
                        </a:rPr>
                        <a:t>u</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đỏ</a:t>
                      </a:r>
                      <a:endParaRPr lang="en-US" alt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de-DE" sz="1800" b="0" i="0" u="none"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AU" altLang="en-US" sz="1800" dirty="0" smtClean="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de-DE" sz="1800" b="0" i="0" u="none" kern="1200" baseline="0" dirty="0" smtClean="0">
                          <a:solidFill>
                            <a:schemeClr val="tx1"/>
                          </a:solidFill>
                          <a:effectLst/>
                          <a:latin typeface="Times New Roman" panose="02020603050405020304" pitchFamily="18" charset="0"/>
                          <a:ea typeface="+mn-ea"/>
                          <a:cs typeface="Times New Roman" panose="02020603050405020304" pitchFamily="18" charset="0"/>
                        </a:rPr>
                        <a:t>quy định hình dạng, bảo vệ tế bào</a:t>
                      </a: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1086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US" altLang="en-US" sz="1800" b="1" dirty="0">
                          <a:solidFill>
                            <a:schemeClr val="tx1"/>
                          </a:solidFill>
                          <a:latin typeface="Times New Roman" panose="02020603050405020304" pitchFamily="18" charset="0"/>
                          <a:cs typeface="Times New Roman" panose="02020603050405020304" pitchFamily="18" charset="0"/>
                        </a:rPr>
                        <a:t>M</a:t>
                      </a:r>
                      <a:r>
                        <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b="1" dirty="0">
                          <a:solidFill>
                            <a:schemeClr val="tx1"/>
                          </a:solidFill>
                          <a:latin typeface="Times New Roman" panose="02020603050405020304" pitchFamily="18" charset="0"/>
                          <a:cs typeface="Times New Roman" panose="02020603050405020304" pitchFamily="18" charset="0"/>
                        </a:rPr>
                        <a:t>ng sinh chất</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lang="en-US" altLang="en-US" sz="1800" dirty="0" smtClean="0">
                          <a:solidFill>
                            <a:schemeClr val="tx1"/>
                          </a:solidFill>
                          <a:latin typeface="Times New Roman" panose="02020603050405020304" pitchFamily="18" charset="0"/>
                          <a:cs typeface="Times New Roman" panose="02020603050405020304" pitchFamily="18" charset="0"/>
                        </a:rPr>
                        <a:t>2 </a:t>
                      </a:r>
                      <a:r>
                        <a:rPr lang="en-US" altLang="en-US" sz="1800" dirty="0" err="1" smtClean="0">
                          <a:solidFill>
                            <a:schemeClr val="tx1"/>
                          </a:solidFill>
                          <a:latin typeface="Times New Roman" panose="02020603050405020304" pitchFamily="18" charset="0"/>
                          <a:cs typeface="Times New Roman" panose="02020603050405020304" pitchFamily="18" charset="0"/>
                        </a:rPr>
                        <a:t>lớp</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phôtpholipit</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v</a:t>
                      </a:r>
                      <a:r>
                        <a:rPr lang="en-US"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prôtêin</a:t>
                      </a:r>
                      <a:endParaRPr lang="en-US" alt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lang="en-US" altLang="en-US" sz="1800" dirty="0" err="1" smtClean="0">
                          <a:solidFill>
                            <a:schemeClr val="tx1"/>
                          </a:solidFill>
                          <a:latin typeface="Times New Roman" panose="02020603050405020304" pitchFamily="18" charset="0"/>
                          <a:cs typeface="Times New Roman" panose="02020603050405020304" pitchFamily="18" charset="0"/>
                        </a:rPr>
                        <a:t>Trao</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đổi</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chất</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với</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môi</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trường</a:t>
                      </a:r>
                      <a:endParaRPr lang="en-US" altLang="en-US" sz="1800" dirty="0" smtClean="0">
                        <a:solidFill>
                          <a:schemeClr val="tx1"/>
                        </a:solidFill>
                        <a:latin typeface="Times New Roman" panose="02020603050405020304" pitchFamily="18" charset="0"/>
                        <a:cs typeface="Times New Roman" panose="02020603050405020304" pitchFamily="18" charset="0"/>
                      </a:endParaRP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1086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Tế b</a:t>
                      </a:r>
                      <a:r>
                        <a:rPr lang="en-AU"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AU" altLang="en-US" sz="1800" b="1" dirty="0">
                          <a:solidFill>
                            <a:schemeClr val="tx1"/>
                          </a:solidFill>
                          <a:latin typeface="Times New Roman" panose="02020603050405020304" pitchFamily="18" charset="0"/>
                          <a:cs typeface="Times New Roman" panose="02020603050405020304" pitchFamily="18" charset="0"/>
                        </a:rPr>
                        <a:t>o chất</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lang="nl-NL" altLang="en-US" sz="1800" dirty="0" smtClean="0">
                          <a:solidFill>
                            <a:schemeClr val="tx1"/>
                          </a:solidFill>
                          <a:latin typeface="Times New Roman" panose="02020603050405020304" pitchFamily="18" charset="0"/>
                          <a:cs typeface="Times New Roman" panose="02020603050405020304" pitchFamily="18" charset="0"/>
                        </a:rPr>
                        <a:t>Chỉ có b</a:t>
                      </a:r>
                      <a:r>
                        <a:rPr lang="nl-NL" alt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nl-NL" altLang="en-US" sz="1800" dirty="0" smtClean="0">
                          <a:solidFill>
                            <a:schemeClr val="tx1"/>
                          </a:solidFill>
                          <a:latin typeface="Times New Roman" panose="02020603050405020304" pitchFamily="18" charset="0"/>
                          <a:cs typeface="Times New Roman" panose="02020603050405020304" pitchFamily="18" charset="0"/>
                        </a:rPr>
                        <a:t>o tương</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ribôxôm</a:t>
                      </a:r>
                      <a:r>
                        <a:rPr lang="en-US" altLang="en-US" sz="1800" dirty="0" smtClean="0">
                          <a:solidFill>
                            <a:schemeClr val="tx1"/>
                          </a:solidFill>
                          <a:latin typeface="Times New Roman" panose="02020603050405020304" pitchFamily="18" charset="0"/>
                          <a:cs typeface="Times New Roman" panose="02020603050405020304" pitchFamily="18" charset="0"/>
                        </a:rPr>
                        <a:t>.</a:t>
                      </a:r>
                    </a:p>
                    <a:p>
                      <a:pPr lvl="0" algn="ctr" eaLnBrk="1" hangingPunct="1">
                        <a:spcBef>
                          <a:spcPts val="600"/>
                        </a:spcBef>
                        <a:spcAft>
                          <a:spcPts val="600"/>
                        </a:spcAft>
                        <a:buNone/>
                      </a:pP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de-DE" sz="1800" b="0" i="0" u="none" kern="1200" baseline="0" dirty="0" smtClean="0">
                          <a:solidFill>
                            <a:schemeClr val="tx1"/>
                          </a:solidFill>
                          <a:effectLst/>
                          <a:latin typeface="Times New Roman" panose="02020603050405020304" pitchFamily="18" charset="0"/>
                          <a:ea typeface="+mn-ea"/>
                          <a:cs typeface="Times New Roman" panose="02020603050405020304" pitchFamily="18" charset="0"/>
                        </a:rPr>
                        <a:t>Nơi thực hiện các quá trình chuyển hóa, tổng hợp protein</a:t>
                      </a: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645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en-AU" altLang="en-US" sz="1800" b="1" dirty="0">
                          <a:solidFill>
                            <a:schemeClr val="tx1"/>
                          </a:solidFill>
                          <a:latin typeface="Times New Roman" panose="02020603050405020304" pitchFamily="18" charset="0"/>
                          <a:cs typeface="Times New Roman" panose="02020603050405020304" pitchFamily="18" charset="0"/>
                        </a:rPr>
                        <a:t>Vùng nhân</a:t>
                      </a:r>
                      <a:endParaRPr lang="en-US" alt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lvl="0" indent="0">
                        <a:spcBef>
                          <a:spcPct val="0"/>
                        </a:spcBef>
                        <a:buFontTx/>
                        <a:buNone/>
                      </a:pP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Không</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có</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m</a:t>
                      </a:r>
                      <a:r>
                        <a:rPr lang="en-AU" alt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en-AU" altLang="en-US" sz="1800" dirty="0" err="1" smtClean="0">
                          <a:solidFill>
                            <a:schemeClr val="tx1"/>
                          </a:solidFill>
                          <a:latin typeface="Times New Roman" panose="02020603050405020304" pitchFamily="18" charset="0"/>
                          <a:cs typeface="Times New Roman" panose="02020603050405020304" pitchFamily="18" charset="0"/>
                        </a:rPr>
                        <a:t>ng</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nhân</a:t>
                      </a:r>
                      <a:r>
                        <a:rPr lang="en-AU" altLang="en-US" sz="1800" dirty="0" smtClean="0">
                          <a:solidFill>
                            <a:schemeClr val="tx1"/>
                          </a:solidFill>
                          <a:latin typeface="Times New Roman" panose="02020603050405020304" pitchFamily="18" charset="0"/>
                          <a:cs typeface="Times New Roman" panose="02020603050405020304" pitchFamily="18" charset="0"/>
                        </a:rPr>
                        <a:t>.</a:t>
                      </a:r>
                      <a:endParaRPr lang="en-US" altLang="en-US" sz="1800" dirty="0" smtClean="0">
                        <a:solidFill>
                          <a:schemeClr val="tx1"/>
                        </a:solidFill>
                        <a:latin typeface="Times New Roman" panose="02020603050405020304" pitchFamily="18" charset="0"/>
                        <a:cs typeface="Times New Roman" panose="02020603050405020304" pitchFamily="18" charset="0"/>
                      </a:endParaRPr>
                    </a:p>
                    <a:p>
                      <a:pPr marL="0" lvl="0" indent="0">
                        <a:spcBef>
                          <a:spcPct val="0"/>
                        </a:spcBef>
                        <a:buFontTx/>
                        <a:buNone/>
                      </a:pP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Chỉ</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có</a:t>
                      </a:r>
                      <a:r>
                        <a:rPr lang="en-AU" altLang="en-US" sz="1800" dirty="0" smtClean="0">
                          <a:solidFill>
                            <a:schemeClr val="tx1"/>
                          </a:solidFill>
                          <a:latin typeface="Times New Roman" panose="02020603050405020304" pitchFamily="18" charset="0"/>
                          <a:cs typeface="Times New Roman" panose="02020603050405020304" pitchFamily="18" charset="0"/>
                        </a:rPr>
                        <a:t> 1 </a:t>
                      </a:r>
                      <a:r>
                        <a:rPr lang="en-AU" altLang="en-US" sz="1800" dirty="0" err="1" smtClean="0">
                          <a:solidFill>
                            <a:schemeClr val="tx1"/>
                          </a:solidFill>
                          <a:latin typeface="Times New Roman" panose="02020603050405020304" pitchFamily="18" charset="0"/>
                          <a:cs typeface="Times New Roman" panose="02020603050405020304" pitchFamily="18" charset="0"/>
                        </a:rPr>
                        <a:t>phân</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tử</a:t>
                      </a:r>
                      <a:r>
                        <a:rPr lang="en-AU" altLang="en-US" sz="1800" dirty="0" smtClean="0">
                          <a:solidFill>
                            <a:schemeClr val="tx1"/>
                          </a:solidFill>
                          <a:latin typeface="Times New Roman" panose="02020603050405020304" pitchFamily="18" charset="0"/>
                          <a:cs typeface="Times New Roman" panose="02020603050405020304" pitchFamily="18" charset="0"/>
                        </a:rPr>
                        <a:t> ADN </a:t>
                      </a:r>
                      <a:r>
                        <a:rPr lang="en-AU" altLang="en-US" sz="1800" dirty="0" err="1" smtClean="0">
                          <a:solidFill>
                            <a:schemeClr val="tx1"/>
                          </a:solidFill>
                          <a:latin typeface="Times New Roman" panose="02020603050405020304" pitchFamily="18" charset="0"/>
                          <a:cs typeface="Times New Roman" panose="02020603050405020304" pitchFamily="18" charset="0"/>
                        </a:rPr>
                        <a:t>trần</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mạch</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kép</a:t>
                      </a:r>
                      <a:r>
                        <a:rPr lang="en-AU" altLang="en-US" sz="1800" dirty="0" smtClean="0">
                          <a:solidFill>
                            <a:schemeClr val="tx1"/>
                          </a:solidFill>
                          <a:latin typeface="Times New Roman" panose="02020603050405020304" pitchFamily="18" charset="0"/>
                          <a:cs typeface="Times New Roman" panose="02020603050405020304" pitchFamily="18" charset="0"/>
                        </a:rPr>
                        <a:t> </a:t>
                      </a:r>
                      <a:r>
                        <a:rPr lang="en-AU" altLang="en-US" sz="1800" dirty="0" err="1" smtClean="0">
                          <a:solidFill>
                            <a:schemeClr val="tx1"/>
                          </a:solidFill>
                          <a:latin typeface="Times New Roman" panose="02020603050405020304" pitchFamily="18" charset="0"/>
                          <a:cs typeface="Times New Roman" panose="02020603050405020304" pitchFamily="18" charset="0"/>
                        </a:rPr>
                        <a:t>dạngvòng</a:t>
                      </a: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600"/>
                        </a:spcBef>
                        <a:spcAft>
                          <a:spcPts val="600"/>
                        </a:spcAft>
                        <a:buNone/>
                      </a:pPr>
                      <a:r>
                        <a:rPr lang="de-DE" sz="1800" b="0" i="0" u="none" kern="1200" baseline="0" dirty="0" smtClean="0">
                          <a:solidFill>
                            <a:schemeClr val="tx1"/>
                          </a:solidFill>
                          <a:effectLst/>
                          <a:latin typeface="Times New Roman" panose="02020603050405020304" pitchFamily="18" charset="0"/>
                          <a:ea typeface="+mn-ea"/>
                          <a:cs typeface="Times New Roman" panose="02020603050405020304" pitchFamily="18" charset="0"/>
                        </a:rPr>
                        <a:t>Chứa thông tin di truyền, kiểm soát mọi hoạt động sống</a:t>
                      </a:r>
                      <a:r>
                        <a:rPr lang="en-AU" altLang="en-US" sz="1800" dirty="0">
                          <a:solidFill>
                            <a:schemeClr val="tx1"/>
                          </a:solidFill>
                          <a:latin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6214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4" name="Picture 2" descr="cabg006"/>
          <p:cNvPicPr>
            <a:picLocks noChangeAspect="1" noChangeArrowheads="1"/>
          </p:cNvPicPr>
          <p:nvPr/>
        </p:nvPicPr>
        <p:blipFill>
          <a:blip r:embed="rId3"/>
          <a:srcRect/>
          <a:stretch>
            <a:fillRect/>
          </a:stretch>
        </p:blipFill>
        <p:spPr bwMode="auto">
          <a:xfrm>
            <a:off x="0" y="0"/>
            <a:ext cx="9144000" cy="6858000"/>
          </a:xfrm>
          <a:prstGeom prst="rect">
            <a:avLst/>
          </a:prstGeom>
          <a:ln w="9525">
            <a:noFill/>
            <a:miter lim="800000"/>
            <a:headEnd/>
            <a:tailEnd/>
          </a:ln>
        </p:spPr>
        <p:style>
          <a:lnRef idx="0">
            <a:scrgbClr r="0" g="0" b="0"/>
          </a:lnRef>
          <a:fillRef idx="1001">
            <a:schemeClr val="lt1"/>
          </a:fillRef>
          <a:effectRef idx="0">
            <a:scrgbClr r="0" g="0" b="0"/>
          </a:effectRef>
          <a:fontRef idx="major"/>
        </p:style>
      </p:pic>
      <p:graphicFrame>
        <p:nvGraphicFramePr>
          <p:cNvPr id="18435" name="Table 18434"/>
          <p:cNvGraphicFramePr/>
          <p:nvPr/>
        </p:nvGraphicFramePr>
        <p:xfrm>
          <a:off x="76200" y="0"/>
          <a:ext cx="9067800" cy="3611880"/>
        </p:xfrm>
        <a:graphic>
          <a:graphicData uri="http://schemas.openxmlformats.org/drawingml/2006/table">
            <a:tbl>
              <a:tblPr/>
              <a:tblGrid>
                <a:gridCol w="1795463">
                  <a:extLst>
                    <a:ext uri="{9D8B030D-6E8A-4147-A177-3AD203B41FA5}">
                      <a16:colId xmlns:a16="http://schemas.microsoft.com/office/drawing/2014/main" val="20000"/>
                    </a:ext>
                  </a:extLst>
                </a:gridCol>
                <a:gridCol w="3386137">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1031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dirty="0">
                          <a:solidFill>
                            <a:srgbClr val="3707E9"/>
                          </a:solidFill>
                          <a:latin typeface="Times New Roman" panose="02020603050405020304" pitchFamily="18" charset="0"/>
                          <a:cs typeface="Calibri" panose="020F0502020204030204" pitchFamily="34" charset="0"/>
                        </a:rPr>
                        <a:t>Các TP </a:t>
                      </a:r>
                    </a:p>
                    <a:p>
                      <a:pPr lvl="0" algn="ctr" eaLnBrk="1" hangingPunct="1">
                        <a:lnSpc>
                          <a:spcPct val="150000"/>
                        </a:lnSpc>
                        <a:buNone/>
                      </a:pPr>
                      <a:r>
                        <a:rPr sz="2400" dirty="0">
                          <a:solidFill>
                            <a:srgbClr val="3707E9"/>
                          </a:solidFill>
                          <a:latin typeface="Times New Roman" panose="02020603050405020304" pitchFamily="18" charset="0"/>
                          <a:cs typeface="Calibri" panose="020F0502020204030204" pitchFamily="34" charset="0"/>
                        </a:rPr>
                        <a:t>cấu trúc</a:t>
                      </a: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Cấu tạo</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Chức năng</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85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Vỏ nh</a:t>
                      </a:r>
                      <a:r>
                        <a:rPr sz="2400" b="1" dirty="0">
                          <a:solidFill>
                            <a:srgbClr val="3707E9"/>
                          </a:solidFill>
                          <a:latin typeface="Times New Roman" panose="02020603050405020304" pitchFamily="18" charset="0"/>
                          <a:ea typeface="Calibri" panose="020F0502020204030204" pitchFamily="34" charset="0"/>
                        </a:rPr>
                        <a:t>à</a:t>
                      </a:r>
                      <a:r>
                        <a:rPr sz="2400" b="1" dirty="0">
                          <a:solidFill>
                            <a:srgbClr val="3707E9"/>
                          </a:solidFill>
                          <a:latin typeface="Times New Roman" panose="02020603050405020304" pitchFamily="18" charset="0"/>
                          <a:cs typeface="Calibri" panose="020F0502020204030204" pitchFamily="34" charset="0"/>
                        </a:rPr>
                        <a:t>y</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160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Lông, roi</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sz="2400" dirty="0">
                        <a:solidFill>
                          <a:srgbClr val="3707E9"/>
                        </a:solidFill>
                        <a:latin typeface="Times New Roman" panose="02020603050405020304" pitchFamily="18" charset="0"/>
                        <a:cs typeface="Calibri" panose="020F0502020204030204" pitchFamily="34" charset="0"/>
                      </a:endParaRPr>
                    </a:p>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473" name="Rectangle 10"/>
          <p:cNvSpPr/>
          <p:nvPr/>
        </p:nvSpPr>
        <p:spPr>
          <a:xfrm>
            <a:off x="2060575" y="2239963"/>
            <a:ext cx="3352800" cy="1179512"/>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3707E9"/>
                </a:solidFill>
                <a:latin typeface="Times New Roman" panose="02020603050405020304" pitchFamily="18" charset="0"/>
                <a:cs typeface="Times New Roman" panose="02020603050405020304" pitchFamily="18" charset="0"/>
              </a:rPr>
              <a:t>Cấu tạo từ prôtêin</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18474" name="Rectangle 10"/>
          <p:cNvSpPr/>
          <p:nvPr/>
        </p:nvSpPr>
        <p:spPr>
          <a:xfrm>
            <a:off x="5259388" y="2049463"/>
            <a:ext cx="4097337" cy="1179512"/>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a:t>
            </a:r>
            <a:r>
              <a:rPr lang="en-US" altLang="en-US" sz="2400" dirty="0">
                <a:solidFill>
                  <a:srgbClr val="3707E9"/>
                </a:solidFill>
                <a:latin typeface="Times New Roman" panose="02020603050405020304" pitchFamily="18" charset="0"/>
                <a:cs typeface="Times New Roman" panose="02020603050405020304" pitchFamily="18" charset="0"/>
              </a:rPr>
              <a:t> Roi: giúp vi khuẩn di chuyển</a:t>
            </a:r>
          </a:p>
          <a:p>
            <a:pPr marL="0" lvl="0" indent="0">
              <a:spcBef>
                <a:spcPct val="0"/>
              </a:spcBef>
              <a:buFontTx/>
              <a:buNone/>
            </a:pPr>
            <a:r>
              <a:rPr lang="en-US" altLang="en-US" sz="2400" dirty="0">
                <a:solidFill>
                  <a:srgbClr val="3707E9"/>
                </a:solidFill>
                <a:latin typeface="Times New Roman" panose="02020603050405020304" pitchFamily="18" charset="0"/>
                <a:cs typeface="Times New Roman" panose="02020603050405020304" pitchFamily="18" charset="0"/>
              </a:rPr>
              <a:t>- Lông: giúp bám lên bề mặt tế b</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o chủ.</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16" name="Right Arrow 15">
            <a:hlinkClick r:id="" action="ppaction://noaction"/>
          </p:cNvPr>
          <p:cNvSpPr/>
          <p:nvPr/>
        </p:nvSpPr>
        <p:spPr>
          <a:xfrm>
            <a:off x="8915400" y="6248400"/>
            <a:ext cx="228600" cy="152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0"/>
          <p:cNvSpPr/>
          <p:nvPr/>
        </p:nvSpPr>
        <p:spPr>
          <a:xfrm>
            <a:off x="2151063" y="1066800"/>
            <a:ext cx="3262312" cy="98266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en-US" altLang="en-US" sz="2400" dirty="0">
                <a:solidFill>
                  <a:srgbClr val="3707E9"/>
                </a:solidFill>
                <a:latin typeface="Times New Roman" panose="02020603050405020304" pitchFamily="18" charset="0"/>
                <a:cs typeface="Times New Roman" panose="02020603050405020304" pitchFamily="18" charset="0"/>
              </a:rPr>
              <a:t>Gồm  prôtêin,  saccarit, nước</a:t>
            </a:r>
          </a:p>
          <a:p>
            <a:pPr marL="0" lvl="0" indent="0">
              <a:spcBef>
                <a:spcPct val="0"/>
              </a:spcBef>
              <a:buFontTx/>
              <a:buNone/>
            </a:pP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15" name="Rectangle 10"/>
          <p:cNvSpPr/>
          <p:nvPr/>
        </p:nvSpPr>
        <p:spPr>
          <a:xfrm>
            <a:off x="5262563" y="1066800"/>
            <a:ext cx="4022725" cy="12954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3707E9"/>
                </a:solidFill>
                <a:latin typeface="Times New Roman" panose="02020603050405020304" pitchFamily="18" charset="0"/>
                <a:cs typeface="Times New Roman" panose="02020603050405020304" pitchFamily="18" charset="0"/>
              </a:rPr>
              <a:t>- L</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m tăng sức bảo vệ tế b</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o, bám dính v</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o các bề mặt.</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20" name="Rectangle 19"/>
          <p:cNvSpPr/>
          <p:nvPr/>
        </p:nvSpPr>
        <p:spPr>
          <a:xfrm>
            <a:off x="1028700" y="4038600"/>
            <a:ext cx="7086600" cy="275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 name="Content Placeholder 1"/>
          <p:cNvPicPr>
            <a:picLocks noGrp="1" noChangeAspect="1"/>
          </p:cNvPicPr>
          <p:nvPr>
            <p:ph idx="1"/>
          </p:nvPr>
        </p:nvPicPr>
        <p:blipFill>
          <a:blip r:embed="rId4"/>
          <a:srcRect l="26888" t="41349" r="46737" b="26627"/>
          <a:stretch>
            <a:fillRect/>
          </a:stretch>
        </p:blipFill>
        <p:spPr>
          <a:xfrm>
            <a:off x="974090" y="3963035"/>
            <a:ext cx="7914005" cy="283210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50" fill="hold"/>
                                        <p:tgtEl>
                                          <p:spTgt spid="13"/>
                                        </p:tgtEl>
                                        <p:attrNameLst>
                                          <p:attrName>ppt_x</p:attrName>
                                        </p:attrNameLst>
                                      </p:cBhvr>
                                      <p:tavLst>
                                        <p:tav tm="0">
                                          <p:val>
                                            <p:strVal val="#ppt_x"/>
                                          </p:val>
                                        </p:tav>
                                        <p:tav tm="100000">
                                          <p:val>
                                            <p:strVal val="#ppt_x"/>
                                          </p:val>
                                        </p:tav>
                                      </p:tavLst>
                                    </p:anim>
                                    <p:anim calcmode="lin" valueType="num">
                                      <p:cBhvr additive="base">
                                        <p:cTn id="8" dur="2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2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25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473"/>
                                        </p:tgtEl>
                                        <p:attrNameLst>
                                          <p:attrName>style.visibility</p:attrName>
                                        </p:attrNameLst>
                                      </p:cBhvr>
                                      <p:to>
                                        <p:strVal val="visible"/>
                                      </p:to>
                                    </p:set>
                                    <p:animEffect transition="in" filter="fade">
                                      <p:cBhvr>
                                        <p:cTn id="23" dur="250"/>
                                        <p:tgtEl>
                                          <p:spTgt spid="1847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474"/>
                                        </p:tgtEl>
                                        <p:attrNameLst>
                                          <p:attrName>style.visibility</p:attrName>
                                        </p:attrNameLst>
                                      </p:cBhvr>
                                      <p:to>
                                        <p:strVal val="visible"/>
                                      </p:to>
                                    </p:set>
                                    <p:animEffect transition="in" filter="fade">
                                      <p:cBhvr>
                                        <p:cTn id="28" dur="500"/>
                                        <p:tgtEl>
                                          <p:spTgt spid="18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3" grpId="0"/>
      <p:bldP spid="18474" grpId="0"/>
      <p:bldP spid="13" grpId="0"/>
      <p:bldP spid="15" grpId="0"/>
      <p:bldP spid="2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abg006"/>
          <p:cNvPicPr>
            <a:picLocks noChangeAspect="1" noChangeArrowheads="1"/>
          </p:cNvPicPr>
          <p:nvPr/>
        </p:nvPicPr>
        <p:blipFill>
          <a:blip r:embed="rId3"/>
          <a:srcRect/>
          <a:stretch>
            <a:fillRect/>
          </a:stretch>
        </p:blipFill>
        <p:spPr bwMode="auto">
          <a:xfrm>
            <a:off x="0" y="0"/>
            <a:ext cx="9144000" cy="6858000"/>
          </a:xfrm>
          <a:prstGeom prst="rect">
            <a:avLst/>
          </a:prstGeom>
          <a:ln w="9525">
            <a:noFill/>
            <a:miter lim="800000"/>
            <a:headEnd/>
            <a:tailEnd/>
          </a:ln>
        </p:spPr>
        <p:style>
          <a:lnRef idx="0">
            <a:scrgbClr r="0" g="0" b="0"/>
          </a:lnRef>
          <a:fillRef idx="1001">
            <a:schemeClr val="lt1"/>
          </a:fillRef>
          <a:effectRef idx="0">
            <a:scrgbClr r="0" g="0" b="0"/>
          </a:effectRef>
          <a:fontRef idx="major"/>
        </p:style>
      </p:pic>
      <p:graphicFrame>
        <p:nvGraphicFramePr>
          <p:cNvPr id="20483" name="Table 20482"/>
          <p:cNvGraphicFramePr/>
          <p:nvPr/>
        </p:nvGraphicFramePr>
        <p:xfrm>
          <a:off x="0" y="0"/>
          <a:ext cx="9144000" cy="2566988"/>
        </p:xfrm>
        <a:graphic>
          <a:graphicData uri="http://schemas.openxmlformats.org/drawingml/2006/table">
            <a:tbl>
              <a:tblPr/>
              <a:tblGrid>
                <a:gridCol w="1731963">
                  <a:extLst>
                    <a:ext uri="{9D8B030D-6E8A-4147-A177-3AD203B41FA5}">
                      <a16:colId xmlns:a16="http://schemas.microsoft.com/office/drawing/2014/main" val="20000"/>
                    </a:ext>
                  </a:extLst>
                </a:gridCol>
                <a:gridCol w="3946525">
                  <a:extLst>
                    <a:ext uri="{9D8B030D-6E8A-4147-A177-3AD203B41FA5}">
                      <a16:colId xmlns:a16="http://schemas.microsoft.com/office/drawing/2014/main" val="20001"/>
                    </a:ext>
                  </a:extLst>
                </a:gridCol>
                <a:gridCol w="3465512">
                  <a:extLst>
                    <a:ext uri="{9D8B030D-6E8A-4147-A177-3AD203B41FA5}">
                      <a16:colId xmlns:a16="http://schemas.microsoft.com/office/drawing/2014/main" val="20002"/>
                    </a:ext>
                  </a:extLst>
                </a:gridCol>
              </a:tblGrid>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Các TP </a:t>
                      </a:r>
                    </a:p>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cấu trúc</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Cấu tạo</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Chức năng</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351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Th</a:t>
                      </a:r>
                      <a:r>
                        <a:rPr sz="2400" b="1" dirty="0">
                          <a:solidFill>
                            <a:srgbClr val="3707E9"/>
                          </a:solidFill>
                          <a:latin typeface="Times New Roman" panose="02020603050405020304" pitchFamily="18" charset="0"/>
                          <a:ea typeface="Calibri" panose="020F0502020204030204" pitchFamily="34" charset="0"/>
                        </a:rPr>
                        <a:t>à</a:t>
                      </a:r>
                      <a:r>
                        <a:rPr sz="2400" b="1" dirty="0">
                          <a:solidFill>
                            <a:srgbClr val="3707E9"/>
                          </a:solidFill>
                          <a:latin typeface="Times New Roman" panose="02020603050405020304" pitchFamily="18" charset="0"/>
                          <a:cs typeface="Calibri" panose="020F0502020204030204" pitchFamily="34" charset="0"/>
                        </a:rPr>
                        <a:t>nh tế b</a:t>
                      </a:r>
                      <a:r>
                        <a:rPr sz="2400" b="1" dirty="0">
                          <a:solidFill>
                            <a:srgbClr val="3707E9"/>
                          </a:solidFill>
                          <a:latin typeface="Times New Roman" panose="02020603050405020304" pitchFamily="18" charset="0"/>
                          <a:ea typeface="Calibri" panose="020F0502020204030204" pitchFamily="34" charset="0"/>
                        </a:rPr>
                        <a:t>à</a:t>
                      </a:r>
                      <a:r>
                        <a:rPr sz="2400" b="1" dirty="0">
                          <a:solidFill>
                            <a:srgbClr val="3707E9"/>
                          </a:solidFill>
                          <a:latin typeface="Times New Roman" panose="02020603050405020304" pitchFamily="18" charset="0"/>
                          <a:cs typeface="Calibri" panose="020F0502020204030204" pitchFamily="34" charset="0"/>
                        </a:rPr>
                        <a:t>o</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467" name="Rectangle 10"/>
          <p:cNvSpPr>
            <a:spLocks noChangeArrowheads="1"/>
          </p:cNvSpPr>
          <p:nvPr/>
        </p:nvSpPr>
        <p:spPr bwMode="auto">
          <a:xfrm>
            <a:off x="1808163" y="1104900"/>
            <a:ext cx="3733800" cy="1600200"/>
          </a:xfrm>
          <a:prstGeom prst="rect">
            <a:avLst/>
          </a:prstGeom>
          <a:no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spcBef>
                <a:spcPct val="0"/>
              </a:spcBef>
              <a:buFontTx/>
              <a:buChar char="-"/>
            </a:pPr>
            <a:r>
              <a:rPr lang="en-US" altLang="en-US" sz="2400" dirty="0">
                <a:solidFill>
                  <a:srgbClr val="3707E9"/>
                </a:solidFill>
                <a:latin typeface="Times New Roman" panose="02020603050405020304" pitchFamily="18" charset="0"/>
                <a:cs typeface="Times New Roman" panose="02020603050405020304" pitchFamily="18" charset="0"/>
              </a:rPr>
              <a:t>Khi nhuộm Gram thì VK</a:t>
            </a:r>
          </a:p>
          <a:p>
            <a:pPr marL="342900" lvl="0" indent="-342900">
              <a:spcBef>
                <a:spcPct val="0"/>
              </a:spcBef>
              <a:buNone/>
            </a:pPr>
            <a:r>
              <a:rPr lang="en-US" altLang="en-US" sz="2400" dirty="0">
                <a:solidFill>
                  <a:srgbClr val="3707E9"/>
                </a:solidFill>
                <a:latin typeface="Times New Roman" panose="02020603050405020304" pitchFamily="18" charset="0"/>
                <a:cs typeface="Times New Roman" panose="02020603050405020304" pitchFamily="18" charset="0"/>
              </a:rPr>
              <a:t>Gram dương</a:t>
            </a:r>
            <a:r>
              <a:rPr lang="en-US" altLang="en-US" sz="2400" baseline="30000" dirty="0">
                <a:solidFill>
                  <a:srgbClr val="3707E9"/>
                </a:solidFill>
                <a:latin typeface="Times New Roman" panose="02020603050405020304" pitchFamily="18" charset="0"/>
                <a:cs typeface="Times New Roman" panose="02020603050405020304" pitchFamily="18" charset="0"/>
              </a:rPr>
              <a:t>  </a:t>
            </a:r>
            <a:r>
              <a:rPr lang="en-US" altLang="en-US" sz="2400" dirty="0">
                <a:solidFill>
                  <a:srgbClr val="3707E9"/>
                </a:solidFill>
                <a:latin typeface="Times New Roman" panose="02020603050405020304" pitchFamily="18" charset="0"/>
                <a:cs typeface="Times New Roman" panose="02020603050405020304" pitchFamily="18" charset="0"/>
              </a:rPr>
              <a:t>cho m</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u tím.</a:t>
            </a:r>
          </a:p>
          <a:p>
            <a:pPr marL="342900" lvl="0" indent="-342900">
              <a:spcBef>
                <a:spcPct val="0"/>
              </a:spcBef>
              <a:buNone/>
            </a:pPr>
            <a:r>
              <a:rPr lang="en-US" altLang="en-US" sz="2400" dirty="0">
                <a:solidFill>
                  <a:srgbClr val="3707E9"/>
                </a:solidFill>
                <a:latin typeface="Times New Roman" panose="02020603050405020304" pitchFamily="18" charset="0"/>
                <a:cs typeface="Times New Roman" panose="02020603050405020304" pitchFamily="18" charset="0"/>
              </a:rPr>
              <a:t>VK Gram âm cho m</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u đỏ</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43" name="Date Placeholder 42"/>
          <p:cNvSpPr txBox="1">
            <a:spLocks noGrp="1"/>
          </p:cNvSpPr>
          <p:nvPr>
            <p:ph type="dt" sz="half" idx="10"/>
          </p:nvPr>
        </p:nvSpPr>
        <p:spPr>
          <a:no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www.themegallery.com</a:t>
            </a:r>
          </a:p>
        </p:txBody>
      </p:sp>
      <p:sp>
        <p:nvSpPr>
          <p:cNvPr id="20499" name="Slide Number Placeholder 43"/>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solidFill>
                  <a:srgbClr val="898989"/>
                </a:solidFill>
                <a:cs typeface="Arial" panose="020B0604020202020204" pitchFamily="34" charset="0"/>
              </a:rPr>
              <a:t>23</a:t>
            </a:fld>
            <a:endParaRPr lang="en-US" altLang="en-US" sz="1200" dirty="0">
              <a:solidFill>
                <a:srgbClr val="898989"/>
              </a:solidFill>
              <a:ea typeface="Arial" panose="020B0604020202020204" pitchFamily="34" charset="0"/>
              <a:cs typeface="Arial" panose="020B0604020202020204" pitchFamily="34" charset="0"/>
            </a:endParaRPr>
          </a:p>
        </p:txBody>
      </p:sp>
      <p:sp>
        <p:nvSpPr>
          <p:cNvPr id="45" name="Footer Placeholder 4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Company Name</a:t>
            </a:r>
          </a:p>
        </p:txBody>
      </p:sp>
      <p:grpSp>
        <p:nvGrpSpPr>
          <p:cNvPr id="2" name="Group 24"/>
          <p:cNvGrpSpPr/>
          <p:nvPr/>
        </p:nvGrpSpPr>
        <p:grpSpPr>
          <a:xfrm>
            <a:off x="457200" y="2743200"/>
            <a:ext cx="8305800" cy="4084638"/>
            <a:chOff x="261" y="-153"/>
            <a:chExt cx="3923" cy="3873"/>
          </a:xfrm>
        </p:grpSpPr>
        <p:pic>
          <p:nvPicPr>
            <p:cNvPr id="20514" name="Picture 25"/>
            <p:cNvPicPr>
              <a:picLocks noChangeAspect="1"/>
            </p:cNvPicPr>
            <p:nvPr/>
          </p:nvPicPr>
          <p:blipFill>
            <a:blip r:embed="rId4"/>
            <a:stretch>
              <a:fillRect/>
            </a:stretch>
          </p:blipFill>
          <p:spPr>
            <a:xfrm>
              <a:off x="261" y="0"/>
              <a:ext cx="3105" cy="3521"/>
            </a:xfrm>
            <a:prstGeom prst="rect">
              <a:avLst/>
            </a:prstGeom>
            <a:noFill/>
            <a:ln w="9525">
              <a:noFill/>
            </a:ln>
          </p:spPr>
        </p:pic>
        <p:sp>
          <p:nvSpPr>
            <p:cNvPr id="20515" name="Rectangle 26"/>
            <p:cNvSpPr/>
            <p:nvPr/>
          </p:nvSpPr>
          <p:spPr>
            <a:xfrm>
              <a:off x="2763" y="2387"/>
              <a:ext cx="1421" cy="63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US" altLang="en-US" sz="2600" dirty="0">
                  <a:latin typeface="Times New Roman" panose="02020603050405020304" pitchFamily="18" charset="0"/>
                  <a:cs typeface="Arial" panose="020B0604020202020204" pitchFamily="34" charset="0"/>
                </a:rPr>
                <a:t>M</a:t>
              </a:r>
              <a:r>
                <a:rPr lang="en-US" altLang="en-US" sz="2600" dirty="0">
                  <a:latin typeface="Times New Roman" panose="02020603050405020304" pitchFamily="18" charset="0"/>
                  <a:ea typeface="Arial" panose="020B0604020202020204" pitchFamily="34" charset="0"/>
                </a:rPr>
                <a:t>à</a:t>
              </a:r>
              <a:r>
                <a:rPr lang="en-US" altLang="en-US" sz="2600" dirty="0">
                  <a:latin typeface="Times New Roman" panose="02020603050405020304" pitchFamily="18" charset="0"/>
                  <a:cs typeface="Arial" panose="020B0604020202020204" pitchFamily="34" charset="0"/>
                </a:rPr>
                <a:t>ng sinh chất</a:t>
              </a:r>
              <a:endParaRPr lang="en-US" altLang="en-US" sz="2600" dirty="0">
                <a:latin typeface="Times New Roman" panose="02020603050405020304" pitchFamily="18" charset="0"/>
                <a:ea typeface="Arial" panose="020B0604020202020204" pitchFamily="34" charset="0"/>
              </a:endParaRPr>
            </a:p>
          </p:txBody>
        </p:sp>
        <p:sp>
          <p:nvSpPr>
            <p:cNvPr id="20516" name="Rectangle 27"/>
            <p:cNvSpPr/>
            <p:nvPr/>
          </p:nvSpPr>
          <p:spPr>
            <a:xfrm>
              <a:off x="2721" y="936"/>
              <a:ext cx="1463" cy="63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US" altLang="en-US" sz="2600" dirty="0">
                  <a:latin typeface="Times New Roman" panose="02020603050405020304" pitchFamily="18" charset="0"/>
                  <a:cs typeface="Arial" panose="020B0604020202020204" pitchFamily="34" charset="0"/>
                </a:rPr>
                <a:t>Th</a:t>
              </a:r>
              <a:r>
                <a:rPr lang="en-US" altLang="en-US" sz="2600" dirty="0">
                  <a:latin typeface="Times New Roman" panose="02020603050405020304" pitchFamily="18" charset="0"/>
                  <a:ea typeface="Arial" panose="020B0604020202020204" pitchFamily="34" charset="0"/>
                </a:rPr>
                <a:t>à</a:t>
              </a:r>
              <a:r>
                <a:rPr lang="en-US" altLang="en-US" sz="2600" dirty="0">
                  <a:latin typeface="Times New Roman" panose="02020603050405020304" pitchFamily="18" charset="0"/>
                  <a:cs typeface="Arial" panose="020B0604020202020204" pitchFamily="34" charset="0"/>
                </a:rPr>
                <a:t>nh tế b</a:t>
              </a:r>
              <a:r>
                <a:rPr lang="en-US" altLang="en-US" sz="2600" dirty="0">
                  <a:latin typeface="Times New Roman" panose="02020603050405020304" pitchFamily="18" charset="0"/>
                  <a:ea typeface="Arial" panose="020B0604020202020204" pitchFamily="34" charset="0"/>
                </a:rPr>
                <a:t>à</a:t>
              </a:r>
              <a:r>
                <a:rPr lang="en-US" altLang="en-US" sz="2600" dirty="0">
                  <a:latin typeface="Times New Roman" panose="02020603050405020304" pitchFamily="18" charset="0"/>
                  <a:cs typeface="Arial" panose="020B0604020202020204" pitchFamily="34" charset="0"/>
                </a:rPr>
                <a:t>o</a:t>
              </a:r>
              <a:endParaRPr lang="en-US" altLang="en-US" sz="2600" dirty="0">
                <a:latin typeface="Times New Roman" panose="02020603050405020304" pitchFamily="18" charset="0"/>
                <a:ea typeface="Arial" panose="020B0604020202020204" pitchFamily="34" charset="0"/>
              </a:endParaRPr>
            </a:p>
          </p:txBody>
        </p:sp>
        <p:sp>
          <p:nvSpPr>
            <p:cNvPr id="20517" name="Line 28"/>
            <p:cNvSpPr/>
            <p:nvPr/>
          </p:nvSpPr>
          <p:spPr>
            <a:xfrm flipV="1">
              <a:off x="2064" y="29"/>
              <a:ext cx="1043" cy="408"/>
            </a:xfrm>
            <a:prstGeom prst="line">
              <a:avLst/>
            </a:prstGeom>
            <a:ln w="28575" cap="flat" cmpd="sng">
              <a:solidFill>
                <a:schemeClr val="tx1"/>
              </a:solidFill>
              <a:prstDash val="solid"/>
              <a:headEnd type="none" w="med" len="med"/>
              <a:tailEnd type="none" w="med" len="med"/>
            </a:ln>
          </p:spPr>
        </p:sp>
        <p:sp>
          <p:nvSpPr>
            <p:cNvPr id="20518" name="Line 29"/>
            <p:cNvSpPr/>
            <p:nvPr/>
          </p:nvSpPr>
          <p:spPr>
            <a:xfrm flipV="1">
              <a:off x="2472" y="29"/>
              <a:ext cx="635" cy="499"/>
            </a:xfrm>
            <a:prstGeom prst="line">
              <a:avLst/>
            </a:prstGeom>
            <a:ln w="28575" cap="flat" cmpd="sng">
              <a:solidFill>
                <a:schemeClr val="tx1"/>
              </a:solidFill>
              <a:prstDash val="solid"/>
              <a:headEnd type="none" w="med" len="med"/>
              <a:tailEnd type="none" w="med" len="med"/>
            </a:ln>
          </p:spPr>
        </p:sp>
        <p:sp>
          <p:nvSpPr>
            <p:cNvPr id="20519" name="Rectangle 30"/>
            <p:cNvSpPr/>
            <p:nvPr/>
          </p:nvSpPr>
          <p:spPr>
            <a:xfrm>
              <a:off x="2933" y="-153"/>
              <a:ext cx="1230" cy="437"/>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latin typeface="Times New Roman" panose="02020603050405020304" pitchFamily="18" charset="0"/>
                  <a:cs typeface="Arial" panose="020B0604020202020204" pitchFamily="34" charset="0"/>
                </a:rPr>
                <a:t>Peptiđôglican</a:t>
              </a:r>
              <a:endParaRPr lang="en-US" altLang="en-US" sz="2400" dirty="0">
                <a:latin typeface="Times New Roman" panose="02020603050405020304" pitchFamily="18" charset="0"/>
                <a:ea typeface="Arial" panose="020B0604020202020204" pitchFamily="34" charset="0"/>
              </a:endParaRPr>
            </a:p>
          </p:txBody>
        </p:sp>
        <p:sp>
          <p:nvSpPr>
            <p:cNvPr id="20520" name="Rectangle 31"/>
            <p:cNvSpPr/>
            <p:nvPr/>
          </p:nvSpPr>
          <p:spPr>
            <a:xfrm>
              <a:off x="1171" y="3266"/>
              <a:ext cx="2122" cy="454"/>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800" dirty="0">
                  <a:solidFill>
                    <a:schemeClr val="tx2"/>
                  </a:solidFill>
                  <a:latin typeface="Times New Roman" panose="02020603050405020304" pitchFamily="18" charset="0"/>
                  <a:cs typeface="Arial" panose="020B0604020202020204" pitchFamily="34" charset="0"/>
                  <a:hlinkClick r:id="rId5" action="ppaction://hlinksldjump"/>
                </a:rPr>
                <a:t>Mô hình cấu trúc th</a:t>
              </a:r>
              <a:r>
                <a:rPr lang="en-US" altLang="en-US" sz="2800" dirty="0">
                  <a:solidFill>
                    <a:schemeClr val="tx2"/>
                  </a:solidFill>
                  <a:latin typeface="Times New Roman" panose="02020603050405020304" pitchFamily="18" charset="0"/>
                  <a:ea typeface="Arial" panose="020B0604020202020204" pitchFamily="34" charset="0"/>
                  <a:hlinkClick r:id="rId5" action="ppaction://hlinksldjump"/>
                </a:rPr>
                <a:t>à</a:t>
              </a:r>
              <a:r>
                <a:rPr lang="en-US" altLang="en-US" sz="2800" dirty="0">
                  <a:solidFill>
                    <a:schemeClr val="tx2"/>
                  </a:solidFill>
                  <a:latin typeface="Times New Roman" panose="02020603050405020304" pitchFamily="18" charset="0"/>
                  <a:cs typeface="Arial" panose="020B0604020202020204" pitchFamily="34" charset="0"/>
                  <a:hlinkClick r:id="rId5" action="ppaction://hlinksldjump"/>
                </a:rPr>
                <a:t>nh tế b</a:t>
              </a:r>
              <a:r>
                <a:rPr lang="en-US" altLang="en-US" sz="2800" dirty="0">
                  <a:solidFill>
                    <a:schemeClr val="tx2"/>
                  </a:solidFill>
                  <a:latin typeface="Times New Roman" panose="02020603050405020304" pitchFamily="18" charset="0"/>
                  <a:ea typeface="Arial" panose="020B0604020202020204" pitchFamily="34" charset="0"/>
                  <a:hlinkClick r:id="rId5" action="ppaction://hlinksldjump"/>
                </a:rPr>
                <a:t>à</a:t>
              </a:r>
              <a:r>
                <a:rPr lang="en-US" altLang="en-US" sz="2800" dirty="0">
                  <a:solidFill>
                    <a:schemeClr val="tx2"/>
                  </a:solidFill>
                  <a:latin typeface="Times New Roman" panose="02020603050405020304" pitchFamily="18" charset="0"/>
                  <a:cs typeface="Arial" panose="020B0604020202020204" pitchFamily="34" charset="0"/>
                  <a:hlinkClick r:id="rId5" action="ppaction://hlinksldjump"/>
                </a:rPr>
                <a:t>o</a:t>
              </a:r>
              <a:endParaRPr lang="en-US" altLang="en-US" sz="2800" dirty="0">
                <a:solidFill>
                  <a:schemeClr val="tx2"/>
                </a:solidFill>
                <a:latin typeface="Times New Roman" panose="02020603050405020304" pitchFamily="18" charset="0"/>
                <a:ea typeface="Arial" panose="020B0604020202020204" pitchFamily="34" charset="0"/>
              </a:endParaRPr>
            </a:p>
          </p:txBody>
        </p:sp>
      </p:grpSp>
      <p:sp>
        <p:nvSpPr>
          <p:cNvPr id="18" name="Text Box 11"/>
          <p:cNvSpPr txBox="1"/>
          <p:nvPr/>
        </p:nvSpPr>
        <p:spPr>
          <a:xfrm>
            <a:off x="304800" y="2590800"/>
            <a:ext cx="8458200" cy="3154363"/>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b="1" i="1" dirty="0">
                <a:solidFill>
                  <a:srgbClr val="FF0000"/>
                </a:solidFill>
                <a:latin typeface="Times New Roman" panose="02020603050405020304" pitchFamily="18" charset="0"/>
                <a:cs typeface="Arial" panose="020B0604020202020204" pitchFamily="34" charset="0"/>
              </a:rPr>
              <a:t>Dựa v</a:t>
            </a:r>
            <a:r>
              <a:rPr lang="en-US" altLang="en-US" b="1" i="1" dirty="0">
                <a:solidFill>
                  <a:srgbClr val="FF0000"/>
                </a:solidFill>
                <a:latin typeface="Times New Roman" panose="02020603050405020304" pitchFamily="18" charset="0"/>
                <a:ea typeface="Arial" panose="020B0604020202020204" pitchFamily="34" charset="0"/>
              </a:rPr>
              <a:t>à</a:t>
            </a:r>
            <a:r>
              <a:rPr lang="en-US" altLang="en-US" b="1" i="1" dirty="0">
                <a:solidFill>
                  <a:srgbClr val="FF0000"/>
                </a:solidFill>
                <a:latin typeface="Times New Roman" panose="02020603050405020304" pitchFamily="18" charset="0"/>
                <a:cs typeface="Arial" panose="020B0604020202020204" pitchFamily="34" charset="0"/>
              </a:rPr>
              <a:t>o cấu trúc, th</a:t>
            </a:r>
            <a:r>
              <a:rPr lang="en-US" altLang="en-US" b="1" i="1" dirty="0">
                <a:solidFill>
                  <a:srgbClr val="FF0000"/>
                </a:solidFill>
                <a:latin typeface="Times New Roman" panose="02020603050405020304" pitchFamily="18" charset="0"/>
                <a:ea typeface="Arial" panose="020B0604020202020204" pitchFamily="34" charset="0"/>
              </a:rPr>
              <a:t>à</a:t>
            </a:r>
            <a:r>
              <a:rPr lang="en-US" altLang="en-US" b="1" i="1" dirty="0">
                <a:solidFill>
                  <a:srgbClr val="FF0000"/>
                </a:solidFill>
                <a:latin typeface="Times New Roman" panose="02020603050405020304" pitchFamily="18" charset="0"/>
                <a:cs typeface="Arial" panose="020B0604020202020204" pitchFamily="34" charset="0"/>
              </a:rPr>
              <a:t>nh phần hoá học của th</a:t>
            </a:r>
            <a:r>
              <a:rPr lang="en-US" altLang="en-US" b="1" i="1" dirty="0">
                <a:solidFill>
                  <a:srgbClr val="FF0000"/>
                </a:solidFill>
                <a:latin typeface="Times New Roman" panose="02020603050405020304" pitchFamily="18" charset="0"/>
                <a:ea typeface="Arial" panose="020B0604020202020204" pitchFamily="34" charset="0"/>
              </a:rPr>
              <a:t>à</a:t>
            </a:r>
            <a:r>
              <a:rPr lang="en-US" altLang="en-US" b="1" i="1" dirty="0">
                <a:solidFill>
                  <a:srgbClr val="FF0000"/>
                </a:solidFill>
                <a:latin typeface="Times New Roman" panose="02020603050405020304" pitchFamily="18" charset="0"/>
                <a:cs typeface="Arial" panose="020B0604020202020204" pitchFamily="34" charset="0"/>
              </a:rPr>
              <a:t>nh tế b</a:t>
            </a:r>
            <a:r>
              <a:rPr lang="en-US" altLang="en-US" b="1" i="1" dirty="0">
                <a:solidFill>
                  <a:srgbClr val="FF0000"/>
                </a:solidFill>
                <a:latin typeface="Times New Roman" panose="02020603050405020304" pitchFamily="18" charset="0"/>
                <a:ea typeface="Arial" panose="020B0604020202020204" pitchFamily="34" charset="0"/>
              </a:rPr>
              <a:t>à</a:t>
            </a:r>
            <a:r>
              <a:rPr lang="en-US" altLang="en-US" b="1" i="1" dirty="0">
                <a:solidFill>
                  <a:srgbClr val="FF0000"/>
                </a:solidFill>
                <a:latin typeface="Times New Roman" panose="02020603050405020304" pitchFamily="18" charset="0"/>
                <a:cs typeface="Arial" panose="020B0604020202020204" pitchFamily="34" charset="0"/>
              </a:rPr>
              <a:t>o, người ta chia vi khuẩn l</a:t>
            </a:r>
            <a:r>
              <a:rPr lang="en-US" altLang="en-US" b="1" i="1" dirty="0">
                <a:solidFill>
                  <a:srgbClr val="FF0000"/>
                </a:solidFill>
                <a:latin typeface="Times New Roman" panose="02020603050405020304" pitchFamily="18" charset="0"/>
                <a:ea typeface="Arial" panose="020B0604020202020204" pitchFamily="34" charset="0"/>
              </a:rPr>
              <a:t>à</a:t>
            </a:r>
            <a:r>
              <a:rPr lang="en-US" altLang="en-US" b="1" i="1" dirty="0">
                <a:solidFill>
                  <a:srgbClr val="FF0000"/>
                </a:solidFill>
                <a:latin typeface="Times New Roman" panose="02020603050405020304" pitchFamily="18" charset="0"/>
                <a:cs typeface="Arial" panose="020B0604020202020204" pitchFamily="34" charset="0"/>
              </a:rPr>
              <a:t>m 2 loại.</a:t>
            </a:r>
            <a:endParaRPr lang="en-US" altLang="en-US" sz="1800" dirty="0">
              <a:latin typeface="Times New Roman" panose="02020603050405020304" pitchFamily="18" charset="0"/>
              <a:cs typeface="Arial" panose="020B0604020202020204" pitchFamily="34" charset="0"/>
            </a:endParaRPr>
          </a:p>
          <a:p>
            <a:pPr marL="0" lvl="0" indent="0">
              <a:spcBef>
                <a:spcPct val="50000"/>
              </a:spcBef>
              <a:buFontTx/>
              <a:buNone/>
            </a:pPr>
            <a:endParaRPr lang="en-US" altLang="en-US" sz="1800" dirty="0">
              <a:latin typeface="Times New Roman" panose="02020603050405020304" pitchFamily="18" charset="0"/>
              <a:cs typeface="Arial" panose="020B0604020202020204" pitchFamily="34" charset="0"/>
            </a:endParaRPr>
          </a:p>
          <a:p>
            <a:pPr marL="0" lvl="0" indent="0">
              <a:spcBef>
                <a:spcPct val="50000"/>
              </a:spcBef>
              <a:buFontTx/>
              <a:buNone/>
            </a:pPr>
            <a:endParaRPr lang="en-US" altLang="en-US" sz="1800" dirty="0">
              <a:latin typeface="Times New Roman" panose="02020603050405020304" pitchFamily="18" charset="0"/>
              <a:cs typeface="Arial" panose="020B0604020202020204" pitchFamily="34" charset="0"/>
            </a:endParaRPr>
          </a:p>
          <a:p>
            <a:pPr marL="0" lvl="0" indent="0">
              <a:spcBef>
                <a:spcPct val="50000"/>
              </a:spcBef>
              <a:buFontTx/>
              <a:buNone/>
            </a:pPr>
            <a:endParaRPr lang="en-US" altLang="en-US" sz="1800" dirty="0">
              <a:latin typeface="Times New Roman" panose="02020603050405020304" pitchFamily="18" charset="0"/>
              <a:cs typeface="Arial" panose="020B0604020202020204" pitchFamily="34" charset="0"/>
            </a:endParaRPr>
          </a:p>
          <a:p>
            <a:pPr marL="0" lvl="0" indent="0">
              <a:spcBef>
                <a:spcPct val="50000"/>
              </a:spcBef>
              <a:buFontTx/>
              <a:buNone/>
            </a:pPr>
            <a:endParaRPr lang="en-US" altLang="en-US" sz="1800" dirty="0">
              <a:latin typeface="Times New Roman" panose="02020603050405020304" pitchFamily="18" charset="0"/>
              <a:cs typeface="Arial" panose="020B0604020202020204" pitchFamily="34" charset="0"/>
            </a:endParaRPr>
          </a:p>
          <a:p>
            <a:pPr marL="0" lvl="0" indent="0">
              <a:spcBef>
                <a:spcPct val="50000"/>
              </a:spcBef>
              <a:buFontTx/>
              <a:buNone/>
            </a:pPr>
            <a:endParaRPr lang="vi-VN" altLang="en-US" sz="1800" dirty="0">
              <a:latin typeface="Times New Roman" panose="02020603050405020304" pitchFamily="18" charset="0"/>
              <a:ea typeface="Arial" panose="020B0604020202020204" pitchFamily="34" charset="0"/>
            </a:endParaRPr>
          </a:p>
        </p:txBody>
      </p:sp>
      <p:grpSp>
        <p:nvGrpSpPr>
          <p:cNvPr id="3" name="Group 28"/>
          <p:cNvGrpSpPr/>
          <p:nvPr/>
        </p:nvGrpSpPr>
        <p:grpSpPr>
          <a:xfrm>
            <a:off x="0" y="2730500"/>
            <a:ext cx="9144000" cy="3489325"/>
            <a:chOff x="0" y="2743200"/>
            <a:chExt cx="9144000" cy="3886200"/>
          </a:xfrm>
        </p:grpSpPr>
        <p:pic>
          <p:nvPicPr>
            <p:cNvPr id="20512" name="Picture 2"/>
            <p:cNvPicPr>
              <a:picLocks noChangeAspect="1"/>
            </p:cNvPicPr>
            <p:nvPr/>
          </p:nvPicPr>
          <p:blipFill>
            <a:blip r:embed="rId6"/>
            <a:stretch>
              <a:fillRect/>
            </a:stretch>
          </p:blipFill>
          <p:spPr>
            <a:xfrm>
              <a:off x="0" y="2803525"/>
              <a:ext cx="5410200" cy="3749675"/>
            </a:xfrm>
            <a:prstGeom prst="rect">
              <a:avLst/>
            </a:prstGeom>
            <a:noFill/>
            <a:ln w="9525">
              <a:noFill/>
            </a:ln>
          </p:spPr>
        </p:pic>
        <p:sp>
          <p:nvSpPr>
            <p:cNvPr id="28" name="Rectangle 27"/>
            <p:cNvSpPr/>
            <p:nvPr/>
          </p:nvSpPr>
          <p:spPr>
            <a:xfrm>
              <a:off x="5410200" y="2743200"/>
              <a:ext cx="37338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707E9"/>
                </a:solidFill>
                <a:effectLst/>
                <a:uLnTx/>
                <a:uFillTx/>
                <a:latin typeface="+mn-lt"/>
                <a:ea typeface="+mn-ea"/>
                <a:cs typeface="+mn-cs"/>
              </a:endParaRPr>
            </a:p>
          </p:txBody>
        </p:sp>
      </p:grpSp>
      <p:sp>
        <p:nvSpPr>
          <p:cNvPr id="21" name="Text Box 4"/>
          <p:cNvSpPr txBox="1"/>
          <p:nvPr/>
        </p:nvSpPr>
        <p:spPr>
          <a:xfrm>
            <a:off x="5035550" y="3203575"/>
            <a:ext cx="186848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3707E9"/>
                </a:solidFill>
                <a:latin typeface="Times New Roman" panose="02020603050405020304" pitchFamily="18" charset="0"/>
                <a:cs typeface="Arial" panose="020B0604020202020204" pitchFamily="34" charset="0"/>
              </a:rPr>
              <a:t>Nhuộm Gram</a:t>
            </a:r>
            <a:endParaRPr lang="en-US" altLang="en-US" sz="2400" dirty="0">
              <a:solidFill>
                <a:srgbClr val="3707E9"/>
              </a:solidFill>
              <a:latin typeface="Times New Roman" panose="02020603050405020304" pitchFamily="18" charset="0"/>
              <a:ea typeface="Arial" panose="020B0604020202020204" pitchFamily="34" charset="0"/>
            </a:endParaRPr>
          </a:p>
        </p:txBody>
      </p:sp>
      <p:sp>
        <p:nvSpPr>
          <p:cNvPr id="20" name="Line 3"/>
          <p:cNvSpPr/>
          <p:nvPr/>
        </p:nvSpPr>
        <p:spPr>
          <a:xfrm>
            <a:off x="5105400" y="3870325"/>
            <a:ext cx="1905000" cy="0"/>
          </a:xfrm>
          <a:prstGeom prst="line">
            <a:avLst/>
          </a:prstGeom>
          <a:ln w="57150" cap="flat" cmpd="sng">
            <a:solidFill>
              <a:schemeClr val="tx1"/>
            </a:solidFill>
            <a:prstDash val="solid"/>
            <a:headEnd type="none" w="med" len="med"/>
            <a:tailEnd type="triangle" w="med" len="med"/>
          </a:ln>
        </p:spPr>
      </p:sp>
      <p:sp>
        <p:nvSpPr>
          <p:cNvPr id="24" name="Text Box 7"/>
          <p:cNvSpPr txBox="1"/>
          <p:nvPr/>
        </p:nvSpPr>
        <p:spPr>
          <a:xfrm>
            <a:off x="5105400" y="5243513"/>
            <a:ext cx="186848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3707E9"/>
                </a:solidFill>
                <a:latin typeface="Times New Roman" panose="02020603050405020304" pitchFamily="18" charset="0"/>
                <a:cs typeface="Arial" panose="020B0604020202020204" pitchFamily="34" charset="0"/>
              </a:rPr>
              <a:t>Nhuộm Gram</a:t>
            </a:r>
            <a:endParaRPr lang="en-US" altLang="en-US" sz="2400" dirty="0">
              <a:solidFill>
                <a:srgbClr val="3707E9"/>
              </a:solidFill>
              <a:latin typeface="Times New Roman" panose="02020603050405020304" pitchFamily="18" charset="0"/>
              <a:ea typeface="Arial" panose="020B0604020202020204" pitchFamily="34" charset="0"/>
            </a:endParaRPr>
          </a:p>
        </p:txBody>
      </p:sp>
      <p:sp>
        <p:nvSpPr>
          <p:cNvPr id="23" name="Line 6"/>
          <p:cNvSpPr/>
          <p:nvPr/>
        </p:nvSpPr>
        <p:spPr>
          <a:xfrm>
            <a:off x="5181600" y="5851525"/>
            <a:ext cx="1905000" cy="0"/>
          </a:xfrm>
          <a:prstGeom prst="line">
            <a:avLst/>
          </a:prstGeom>
          <a:ln w="57150" cap="flat" cmpd="sng">
            <a:solidFill>
              <a:schemeClr val="tx1"/>
            </a:solidFill>
            <a:prstDash val="solid"/>
            <a:headEnd type="none" w="med" len="med"/>
            <a:tailEnd type="triangle" w="med" len="med"/>
          </a:ln>
        </p:spPr>
      </p:sp>
      <p:sp>
        <p:nvSpPr>
          <p:cNvPr id="22" name="Text Box 5"/>
          <p:cNvSpPr txBox="1"/>
          <p:nvPr/>
        </p:nvSpPr>
        <p:spPr>
          <a:xfrm>
            <a:off x="7391400" y="3559175"/>
            <a:ext cx="815975" cy="519113"/>
          </a:xfrm>
          <a:prstGeom prst="rect">
            <a:avLst/>
          </a:prstGeom>
          <a:solidFill>
            <a:srgbClr val="DCC2C9"/>
          </a:solid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9900FF"/>
                </a:solidFill>
                <a:latin typeface="Times New Roman" panose="02020603050405020304" pitchFamily="18" charset="0"/>
                <a:cs typeface="Arial" panose="020B0604020202020204" pitchFamily="34" charset="0"/>
              </a:rPr>
              <a:t>Tím</a:t>
            </a:r>
            <a:endParaRPr lang="en-US" altLang="en-US" sz="2800" b="1" dirty="0">
              <a:solidFill>
                <a:srgbClr val="9900FF"/>
              </a:solidFill>
              <a:latin typeface="Times New Roman" panose="02020603050405020304" pitchFamily="18" charset="0"/>
              <a:ea typeface="Arial" panose="020B0604020202020204" pitchFamily="34" charset="0"/>
            </a:endParaRPr>
          </a:p>
        </p:txBody>
      </p:sp>
      <p:sp>
        <p:nvSpPr>
          <p:cNvPr id="25" name="Text Box 8"/>
          <p:cNvSpPr txBox="1"/>
          <p:nvPr/>
        </p:nvSpPr>
        <p:spPr>
          <a:xfrm>
            <a:off x="7375525" y="5413375"/>
            <a:ext cx="690563" cy="588963"/>
          </a:xfrm>
          <a:prstGeom prst="rect">
            <a:avLst/>
          </a:prstGeom>
          <a:solidFill>
            <a:srgbClr val="FF0000"/>
          </a:solidFill>
          <a:ln w="9525" cap="flat" cmpd="sng">
            <a:solidFill>
              <a:srgbClr val="FF00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b="1" dirty="0">
                <a:latin typeface="Times New Roman" panose="02020603050405020304" pitchFamily="18" charset="0"/>
                <a:cs typeface="Arial" panose="020B0604020202020204" pitchFamily="34" charset="0"/>
              </a:rPr>
              <a:t>Đỏ</a:t>
            </a:r>
            <a:endParaRPr lang="en-US" altLang="en-US" b="1" dirty="0">
              <a:latin typeface="Times New Roman" panose="02020603050405020304" pitchFamily="18" charset="0"/>
              <a:ea typeface="Arial" panose="020B0604020202020204" pitchFamily="34" charset="0"/>
            </a:endParaRPr>
          </a:p>
        </p:txBody>
      </p:sp>
      <p:sp>
        <p:nvSpPr>
          <p:cNvPr id="27" name="TextBox 26"/>
          <p:cNvSpPr txBox="1"/>
          <p:nvPr/>
        </p:nvSpPr>
        <p:spPr>
          <a:xfrm>
            <a:off x="1830388" y="728663"/>
            <a:ext cx="3979862" cy="4302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3707E9"/>
                </a:solidFill>
                <a:latin typeface="Times New Roman" panose="02020603050405020304" pitchFamily="18" charset="0"/>
                <a:cs typeface="Times New Roman" panose="02020603050405020304" pitchFamily="18" charset="0"/>
              </a:rPr>
              <a:t>Cấu tạo từ Peptiđôglican.</a:t>
            </a:r>
            <a:endParaRPr lang="en-US" altLang="en-US" sz="2200" dirty="0">
              <a:solidFill>
                <a:srgbClr val="3707E9"/>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5634038" y="766763"/>
            <a:ext cx="3700462" cy="14462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Char char="-"/>
            </a:pP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3707E9"/>
                </a:solidFill>
                <a:latin typeface="Times New Roman" panose="02020603050405020304" pitchFamily="18" charset="0"/>
                <a:cs typeface="Times New Roman" panose="02020603050405020304" pitchFamily="18" charset="0"/>
              </a:rPr>
              <a:t>Bảo vệ tế b</a:t>
            </a:r>
            <a:r>
              <a:rPr lang="en-US" altLang="en-US" sz="2200" dirty="0">
                <a:solidFill>
                  <a:srgbClr val="3707E9"/>
                </a:solidFill>
                <a:latin typeface="Times New Roman" panose="02020603050405020304" pitchFamily="18" charset="0"/>
                <a:ea typeface="Times New Roman" panose="02020603050405020304" pitchFamily="18" charset="0"/>
              </a:rPr>
              <a:t>à</a:t>
            </a:r>
            <a:r>
              <a:rPr lang="en-US" altLang="en-US" sz="2200" dirty="0">
                <a:solidFill>
                  <a:srgbClr val="3707E9"/>
                </a:solidFill>
                <a:latin typeface="Times New Roman" panose="02020603050405020304" pitchFamily="18" charset="0"/>
                <a:cs typeface="Times New Roman" panose="02020603050405020304" pitchFamily="18" charset="0"/>
              </a:rPr>
              <a:t>o</a:t>
            </a:r>
          </a:p>
          <a:p>
            <a:pPr marL="0" lvl="0" indent="0" algn="just">
              <a:spcBef>
                <a:spcPct val="0"/>
              </a:spcBef>
              <a:buFontTx/>
              <a:buChar char="-"/>
            </a:pPr>
            <a:r>
              <a:rPr lang="en-US" altLang="en-US" sz="2200" dirty="0">
                <a:solidFill>
                  <a:srgbClr val="3707E9"/>
                </a:solidFill>
                <a:latin typeface="Times New Roman" panose="02020603050405020304" pitchFamily="18" charset="0"/>
                <a:cs typeface="Times New Roman" panose="02020603050405020304" pitchFamily="18" charset="0"/>
              </a:rPr>
              <a:t> Quy định hình dạng tế b</a:t>
            </a:r>
            <a:r>
              <a:rPr lang="en-US" altLang="en-US" sz="2200" dirty="0">
                <a:solidFill>
                  <a:srgbClr val="3707E9"/>
                </a:solidFill>
                <a:latin typeface="Times New Roman" panose="02020603050405020304" pitchFamily="18" charset="0"/>
                <a:ea typeface="Times New Roman" panose="02020603050405020304" pitchFamily="18" charset="0"/>
              </a:rPr>
              <a:t>à</a:t>
            </a:r>
            <a:r>
              <a:rPr lang="en-US" altLang="en-US" sz="2200" dirty="0">
                <a:solidFill>
                  <a:srgbClr val="3707E9"/>
                </a:solidFill>
                <a:latin typeface="Times New Roman" panose="02020603050405020304" pitchFamily="18" charset="0"/>
                <a:cs typeface="Times New Roman" panose="02020603050405020304" pitchFamily="18" charset="0"/>
              </a:rPr>
              <a:t>o</a:t>
            </a:r>
          </a:p>
          <a:p>
            <a:pPr marL="0" lvl="0" indent="0" algn="just">
              <a:spcBef>
                <a:spcPct val="0"/>
              </a:spcBef>
              <a:buFontTx/>
              <a:buNone/>
            </a:pPr>
            <a:endParaRPr lang="en-US" altLang="en-US" sz="2200" dirty="0">
              <a:solidFill>
                <a:srgbClr val="3707E9"/>
              </a:solidFill>
              <a:latin typeface="Times New Roman" panose="02020603050405020304" pitchFamily="18" charset="0"/>
              <a:cs typeface="Times New Roman" panose="02020603050405020304" pitchFamily="18" charset="0"/>
            </a:endParaRPr>
          </a:p>
          <a:p>
            <a:pPr marL="0" lvl="0" indent="0">
              <a:spcBef>
                <a:spcPct val="0"/>
              </a:spcBef>
              <a:buFontTx/>
              <a:buNone/>
            </a:pPr>
            <a:endParaRPr lang="en-US" altLang="en-US" sz="2200" dirty="0">
              <a:latin typeface="Times New Roman" panose="02020603050405020304" pitchFamily="18" charset="0"/>
              <a:ea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ssolv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diamond(in)">
                                      <p:cBhvr>
                                        <p:cTn id="53" dur="20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dissolv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dissolv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8467">
                                            <p:txEl>
                                              <p:pRg st="0" end="0"/>
                                            </p:txEl>
                                          </p:spTgt>
                                        </p:tgtEl>
                                        <p:attrNameLst>
                                          <p:attrName>style.visibility</p:attrName>
                                        </p:attrNameLst>
                                      </p:cBhvr>
                                      <p:to>
                                        <p:strVal val="visible"/>
                                      </p:to>
                                    </p:set>
                                    <p:animEffect transition="in" filter="dissolve">
                                      <p:cBhvr>
                                        <p:cTn id="71" dur="500"/>
                                        <p:tgtEl>
                                          <p:spTgt spid="18467">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18467">
                                            <p:txEl>
                                              <p:pRg st="1" end="1"/>
                                            </p:txEl>
                                          </p:spTgt>
                                        </p:tgtEl>
                                        <p:attrNameLst>
                                          <p:attrName>style.visibility</p:attrName>
                                        </p:attrNameLst>
                                      </p:cBhvr>
                                      <p:to>
                                        <p:strVal val="visible"/>
                                      </p:to>
                                    </p:set>
                                    <p:animEffect transition="in" filter="dissolve">
                                      <p:cBhvr>
                                        <p:cTn id="76" dur="500"/>
                                        <p:tgtEl>
                                          <p:spTgt spid="18467">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18467">
                                            <p:txEl>
                                              <p:pRg st="2" end="2"/>
                                            </p:txEl>
                                          </p:spTgt>
                                        </p:tgtEl>
                                        <p:attrNameLst>
                                          <p:attrName>style.visibility</p:attrName>
                                        </p:attrNameLst>
                                      </p:cBhvr>
                                      <p:to>
                                        <p:strVal val="visible"/>
                                      </p:to>
                                    </p:set>
                                    <p:animEffect transition="in" filter="dissolve">
                                      <p:cBhvr>
                                        <p:cTn id="81" dur="500"/>
                                        <p:tgtEl>
                                          <p:spTgt spid="18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1" grpId="0"/>
      <p:bldP spid="24" grpId="0"/>
      <p:bldP spid="22" grpId="0" animBg="1"/>
      <p:bldP spid="25" grpId="0" animBg="1"/>
      <p:bldP spid="2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abg006"/>
          <p:cNvPicPr>
            <a:picLocks noChangeAspect="1" noChangeArrowheads="1"/>
          </p:cNvPicPr>
          <p:nvPr/>
        </p:nvPicPr>
        <p:blipFill>
          <a:blip r:embed="rId3"/>
          <a:srcRect/>
          <a:stretch>
            <a:fillRect/>
          </a:stretch>
        </p:blipFill>
        <p:spPr bwMode="auto">
          <a:xfrm>
            <a:off x="0" y="0"/>
            <a:ext cx="9144000" cy="6858000"/>
          </a:xfrm>
          <a:prstGeom prst="rect">
            <a:avLst/>
          </a:prstGeom>
          <a:ln w="9525">
            <a:noFill/>
            <a:miter lim="800000"/>
            <a:headEnd/>
            <a:tailEnd/>
          </a:ln>
        </p:spPr>
        <p:style>
          <a:lnRef idx="0">
            <a:scrgbClr r="0" g="0" b="0"/>
          </a:lnRef>
          <a:fillRef idx="1001">
            <a:schemeClr val="lt1"/>
          </a:fillRef>
          <a:effectRef idx="0">
            <a:scrgbClr r="0" g="0" b="0"/>
          </a:effectRef>
          <a:fontRef idx="major"/>
        </p:style>
      </p:pic>
      <p:graphicFrame>
        <p:nvGraphicFramePr>
          <p:cNvPr id="22531" name="Table 22530"/>
          <p:cNvGraphicFramePr/>
          <p:nvPr/>
        </p:nvGraphicFramePr>
        <p:xfrm>
          <a:off x="38100" y="9525"/>
          <a:ext cx="9067800" cy="3205798"/>
        </p:xfrm>
        <a:graphic>
          <a:graphicData uri="http://schemas.openxmlformats.org/drawingml/2006/table">
            <a:tbl>
              <a:tblPr/>
              <a:tblGrid>
                <a:gridCol w="1795463">
                  <a:extLst>
                    <a:ext uri="{9D8B030D-6E8A-4147-A177-3AD203B41FA5}">
                      <a16:colId xmlns:a16="http://schemas.microsoft.com/office/drawing/2014/main" val="20000"/>
                    </a:ext>
                  </a:extLst>
                </a:gridCol>
                <a:gridCol w="3386137">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12033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800" dirty="0">
                          <a:solidFill>
                            <a:srgbClr val="3707E9"/>
                          </a:solidFill>
                          <a:latin typeface="Times New Roman" panose="02020603050405020304" pitchFamily="18" charset="0"/>
                          <a:cs typeface="Calibri" panose="020F0502020204030204" pitchFamily="34" charset="0"/>
                        </a:rPr>
                        <a:t>Các TP </a:t>
                      </a:r>
                    </a:p>
                    <a:p>
                      <a:pPr lvl="0" algn="ctr" eaLnBrk="1" hangingPunct="1">
                        <a:lnSpc>
                          <a:spcPct val="150000"/>
                        </a:lnSpc>
                        <a:buNone/>
                      </a:pPr>
                      <a:r>
                        <a:rPr sz="2800" dirty="0">
                          <a:solidFill>
                            <a:srgbClr val="3707E9"/>
                          </a:solidFill>
                          <a:latin typeface="Times New Roman" panose="02020603050405020304" pitchFamily="18" charset="0"/>
                          <a:cs typeface="Calibri" panose="020F0502020204030204" pitchFamily="34" charset="0"/>
                        </a:rPr>
                        <a:t>cấu trúc</a:t>
                      </a:r>
                      <a:endParaRPr lang="en-US" sz="28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800" b="1" dirty="0">
                          <a:solidFill>
                            <a:srgbClr val="3707E9"/>
                          </a:solidFill>
                          <a:latin typeface="Times New Roman" panose="02020603050405020304" pitchFamily="18" charset="0"/>
                          <a:cs typeface="Calibri" panose="020F0502020204030204" pitchFamily="34" charset="0"/>
                        </a:rPr>
                        <a:t>Cấu tạo</a:t>
                      </a:r>
                      <a:endParaRPr lang="en-US" sz="28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800" b="1" dirty="0">
                          <a:solidFill>
                            <a:srgbClr val="3707E9"/>
                          </a:solidFill>
                          <a:latin typeface="Times New Roman" panose="02020603050405020304" pitchFamily="18" charset="0"/>
                          <a:cs typeface="Calibri" panose="020F0502020204030204" pitchFamily="34" charset="0"/>
                        </a:rPr>
                        <a:t>Chức năng</a:t>
                      </a:r>
                      <a:endParaRPr lang="en-US" sz="28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56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800" b="1" dirty="0">
                          <a:solidFill>
                            <a:srgbClr val="3707E9"/>
                          </a:solidFill>
                          <a:latin typeface="Times New Roman" panose="02020603050405020304" pitchFamily="18" charset="0"/>
                          <a:cs typeface="Calibri" panose="020F0502020204030204" pitchFamily="34" charset="0"/>
                        </a:rPr>
                        <a:t>M</a:t>
                      </a:r>
                      <a:r>
                        <a:rPr sz="2800" b="1" dirty="0">
                          <a:solidFill>
                            <a:srgbClr val="3707E9"/>
                          </a:solidFill>
                          <a:latin typeface="Times New Roman" panose="02020603050405020304" pitchFamily="18" charset="0"/>
                          <a:ea typeface="Calibri" panose="020F0502020204030204" pitchFamily="34" charset="0"/>
                        </a:rPr>
                        <a:t>à</a:t>
                      </a:r>
                      <a:r>
                        <a:rPr sz="2800" b="1" dirty="0">
                          <a:solidFill>
                            <a:srgbClr val="3707E9"/>
                          </a:solidFill>
                          <a:latin typeface="Times New Roman" panose="02020603050405020304" pitchFamily="18" charset="0"/>
                          <a:cs typeface="Calibri" panose="020F0502020204030204" pitchFamily="34" charset="0"/>
                        </a:rPr>
                        <a:t>ng sinh chất</a:t>
                      </a:r>
                      <a:endParaRPr lang="en-US" sz="28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8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sz="2800" dirty="0">
                        <a:solidFill>
                          <a:srgbClr val="3707E9"/>
                        </a:solidFill>
                        <a:latin typeface="Times New Roman" panose="02020603050405020304" pitchFamily="18" charset="0"/>
                        <a:cs typeface="Calibri" panose="020F0502020204030204" pitchFamily="34" charset="0"/>
                      </a:endParaRPr>
                    </a:p>
                    <a:p>
                      <a:pPr lvl="0" algn="ctr" eaLnBrk="1" hangingPunct="1">
                        <a:lnSpc>
                          <a:spcPct val="150000"/>
                        </a:lnSpc>
                        <a:buNone/>
                      </a:pPr>
                      <a:endParaRPr lang="en-US" sz="28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473" name="Rectangle 10"/>
          <p:cNvSpPr/>
          <p:nvPr/>
        </p:nvSpPr>
        <p:spPr>
          <a:xfrm>
            <a:off x="2097088" y="1125538"/>
            <a:ext cx="3352800" cy="1177925"/>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3707E9"/>
                </a:solidFill>
                <a:latin typeface="Times New Roman" panose="02020603050405020304" pitchFamily="18" charset="0"/>
                <a:cs typeface="Times New Roman" panose="02020603050405020304" pitchFamily="18" charset="0"/>
              </a:rPr>
              <a:t>2 lớp phôtpholipit v</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 prôtêin</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18474" name="Rectangle 10"/>
          <p:cNvSpPr/>
          <p:nvPr/>
        </p:nvSpPr>
        <p:spPr>
          <a:xfrm>
            <a:off x="5410200" y="1282700"/>
            <a:ext cx="3727450" cy="117951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a:t>
            </a:r>
            <a:r>
              <a:rPr lang="en-US" altLang="en-US" sz="2400" dirty="0">
                <a:solidFill>
                  <a:srgbClr val="3707E9"/>
                </a:solidFill>
                <a:latin typeface="Times New Roman" panose="02020603050405020304" pitchFamily="18" charset="0"/>
                <a:cs typeface="Times New Roman" panose="02020603050405020304" pitchFamily="18" charset="0"/>
              </a:rPr>
              <a:t>Trao đổi chất với môi trường</a:t>
            </a:r>
          </a:p>
          <a:p>
            <a:pPr marL="0" lvl="0" indent="0">
              <a:spcBef>
                <a:spcPct val="0"/>
              </a:spcBef>
              <a:buFontTx/>
              <a:buNone/>
            </a:pPr>
            <a:r>
              <a:rPr lang="en-US" altLang="en-US" sz="2400" dirty="0">
                <a:solidFill>
                  <a:srgbClr val="3707E9"/>
                </a:solidFill>
                <a:latin typeface="Times New Roman" panose="02020603050405020304" pitchFamily="18" charset="0"/>
                <a:cs typeface="Times New Roman" panose="02020603050405020304" pitchFamily="18" charset="0"/>
              </a:rPr>
              <a:t>-L</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 mảnh giữ tạo mezôxôm giúp phân chia tế b</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o.</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16" name="Right Arrow 15">
            <a:hlinkClick r:id="" action="ppaction://noaction"/>
          </p:cNvPr>
          <p:cNvSpPr/>
          <p:nvPr/>
        </p:nvSpPr>
        <p:spPr>
          <a:xfrm>
            <a:off x="8915400" y="6248400"/>
            <a:ext cx="228600" cy="152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0"/>
          <p:cNvSpPr/>
          <p:nvPr/>
        </p:nvSpPr>
        <p:spPr>
          <a:xfrm>
            <a:off x="1989138" y="1044575"/>
            <a:ext cx="3497262" cy="12954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15" name="Rectangle 10"/>
          <p:cNvSpPr/>
          <p:nvPr/>
        </p:nvSpPr>
        <p:spPr>
          <a:xfrm>
            <a:off x="5262563" y="1066800"/>
            <a:ext cx="4022725" cy="12954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2400" dirty="0">
              <a:solidFill>
                <a:srgbClr val="3707E9"/>
              </a:solidFill>
              <a:latin typeface="Times New Roman" panose="02020603050405020304" pitchFamily="18" charset="0"/>
              <a:ea typeface="Times New Roman" panose="02020603050405020304" pitchFamily="18" charset="0"/>
            </a:endParaRPr>
          </a:p>
        </p:txBody>
      </p:sp>
      <p:sp>
        <p:nvSpPr>
          <p:cNvPr id="20" name="Rectangle 19"/>
          <p:cNvSpPr/>
          <p:nvPr/>
        </p:nvSpPr>
        <p:spPr>
          <a:xfrm>
            <a:off x="1066800" y="4102100"/>
            <a:ext cx="7086600" cy="275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2551" name="Picture 2"/>
          <p:cNvPicPr>
            <a:picLocks noChangeAspect="1"/>
          </p:cNvPicPr>
          <p:nvPr/>
        </p:nvPicPr>
        <p:blipFill>
          <a:blip r:embed="rId4"/>
          <a:stretch>
            <a:fillRect/>
          </a:stretch>
        </p:blipFill>
        <p:spPr>
          <a:xfrm>
            <a:off x="53975" y="3219450"/>
            <a:ext cx="9067800" cy="3789363"/>
          </a:xfrm>
          <a:prstGeom prst="rect">
            <a:avLst/>
          </a:prstGeom>
          <a:noFill/>
          <a:ln w="9525">
            <a:noFill/>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50" fill="hold"/>
                                        <p:tgtEl>
                                          <p:spTgt spid="13"/>
                                        </p:tgtEl>
                                        <p:attrNameLst>
                                          <p:attrName>ppt_x</p:attrName>
                                        </p:attrNameLst>
                                      </p:cBhvr>
                                      <p:tavLst>
                                        <p:tav tm="0">
                                          <p:val>
                                            <p:strVal val="#ppt_x"/>
                                          </p:val>
                                        </p:tav>
                                        <p:tav tm="100000">
                                          <p:val>
                                            <p:strVal val="#ppt_x"/>
                                          </p:val>
                                        </p:tav>
                                      </p:tavLst>
                                    </p:anim>
                                    <p:anim calcmode="lin" valueType="num">
                                      <p:cBhvr additive="base">
                                        <p:cTn id="8" dur="2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nodePh="1">
                                  <p:stCondLst>
                                    <p:cond delay="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2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25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473"/>
                                        </p:tgtEl>
                                        <p:attrNameLst>
                                          <p:attrName>style.visibility</p:attrName>
                                        </p:attrNameLst>
                                      </p:cBhvr>
                                      <p:to>
                                        <p:strVal val="visible"/>
                                      </p:to>
                                    </p:set>
                                    <p:animEffect transition="in" filter="fade">
                                      <p:cBhvr>
                                        <p:cTn id="23" dur="250"/>
                                        <p:tgtEl>
                                          <p:spTgt spid="1847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474"/>
                                        </p:tgtEl>
                                        <p:attrNameLst>
                                          <p:attrName>style.visibility</p:attrName>
                                        </p:attrNameLst>
                                      </p:cBhvr>
                                      <p:to>
                                        <p:strVal val="visible"/>
                                      </p:to>
                                    </p:set>
                                    <p:animEffect transition="in" filter="fade">
                                      <p:cBhvr>
                                        <p:cTn id="28" dur="500"/>
                                        <p:tgtEl>
                                          <p:spTgt spid="18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3" grpId="0"/>
      <p:bldP spid="18474" grpId="0"/>
      <p:bldP spid="13" grpId="0"/>
      <p:bldP spid="15" grpId="0"/>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Table 24577"/>
          <p:cNvGraphicFramePr/>
          <p:nvPr/>
        </p:nvGraphicFramePr>
        <p:xfrm>
          <a:off x="76200" y="-9525"/>
          <a:ext cx="8915400" cy="2743200"/>
        </p:xfrm>
        <a:graphic>
          <a:graphicData uri="http://schemas.openxmlformats.org/drawingml/2006/table">
            <a:tbl>
              <a:tblPr/>
              <a:tblGrid>
                <a:gridCol w="1763713">
                  <a:extLst>
                    <a:ext uri="{9D8B030D-6E8A-4147-A177-3AD203B41FA5}">
                      <a16:colId xmlns:a16="http://schemas.microsoft.com/office/drawing/2014/main" val="20000"/>
                    </a:ext>
                  </a:extLst>
                </a:gridCol>
                <a:gridCol w="3900487">
                  <a:extLst>
                    <a:ext uri="{9D8B030D-6E8A-4147-A177-3AD203B41FA5}">
                      <a16:colId xmlns:a16="http://schemas.microsoft.com/office/drawing/2014/main" val="20001"/>
                    </a:ext>
                  </a:extLst>
                </a:gridCol>
                <a:gridCol w="3251200">
                  <a:extLst>
                    <a:ext uri="{9D8B030D-6E8A-4147-A177-3AD203B41FA5}">
                      <a16:colId xmlns:a16="http://schemas.microsoft.com/office/drawing/2014/main" val="20002"/>
                    </a:ext>
                  </a:extLst>
                </a:gridCol>
              </a:tblGrid>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Các TP</a:t>
                      </a:r>
                    </a:p>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cấu trúc</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Cấu tạo</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Chức năng</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113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Tế b</a:t>
                      </a:r>
                      <a:r>
                        <a:rPr sz="2400" b="1" dirty="0">
                          <a:solidFill>
                            <a:srgbClr val="3707E9"/>
                          </a:solidFill>
                          <a:latin typeface="Times New Roman" panose="02020603050405020304" pitchFamily="18" charset="0"/>
                          <a:ea typeface="Calibri" panose="020F0502020204030204" pitchFamily="34" charset="0"/>
                        </a:rPr>
                        <a:t>à</a:t>
                      </a:r>
                      <a:r>
                        <a:rPr sz="2400" b="1" dirty="0">
                          <a:solidFill>
                            <a:srgbClr val="3707E9"/>
                          </a:solidFill>
                          <a:latin typeface="Times New Roman" panose="02020603050405020304" pitchFamily="18" charset="0"/>
                          <a:cs typeface="Calibri" panose="020F0502020204030204" pitchFamily="34" charset="0"/>
                        </a:rPr>
                        <a:t>o chất</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Box 5"/>
          <p:cNvSpPr txBox="1"/>
          <p:nvPr/>
        </p:nvSpPr>
        <p:spPr>
          <a:xfrm>
            <a:off x="1752600" y="749300"/>
            <a:ext cx="4114800" cy="2427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nl-NL" altLang="en-US" sz="2400" dirty="0">
                <a:solidFill>
                  <a:srgbClr val="3707E9"/>
                </a:solidFill>
                <a:latin typeface="Times New Roman" panose="02020603050405020304" pitchFamily="18" charset="0"/>
                <a:cs typeface="Times New Roman" panose="02020603050405020304" pitchFamily="18" charset="0"/>
              </a:rPr>
              <a:t>- Chỉ có b</a:t>
            </a:r>
            <a:r>
              <a:rPr lang="nl-NL" altLang="en-US" sz="2400" dirty="0">
                <a:solidFill>
                  <a:srgbClr val="3707E9"/>
                </a:solidFill>
                <a:latin typeface="Times New Roman" panose="02020603050405020304" pitchFamily="18" charset="0"/>
                <a:ea typeface="Times New Roman" panose="02020603050405020304" pitchFamily="18" charset="0"/>
              </a:rPr>
              <a:t>à</a:t>
            </a:r>
            <a:r>
              <a:rPr lang="nl-NL" altLang="en-US" sz="2400" dirty="0">
                <a:solidFill>
                  <a:srgbClr val="3707E9"/>
                </a:solidFill>
                <a:latin typeface="Times New Roman" panose="02020603050405020304" pitchFamily="18" charset="0"/>
                <a:cs typeface="Times New Roman" panose="02020603050405020304" pitchFamily="18" charset="0"/>
              </a:rPr>
              <a:t>o tương</a:t>
            </a:r>
            <a:r>
              <a:rPr lang="en-US" altLang="en-US" sz="2400" dirty="0">
                <a:solidFill>
                  <a:srgbClr val="3707E9"/>
                </a:solidFill>
                <a:latin typeface="Times New Roman" panose="02020603050405020304" pitchFamily="18" charset="0"/>
                <a:cs typeface="Times New Roman" panose="02020603050405020304" pitchFamily="18" charset="0"/>
              </a:rPr>
              <a:t>, ribôxôm.</a:t>
            </a:r>
          </a:p>
          <a:p>
            <a:pPr marL="0" lvl="0" indent="0">
              <a:spcBef>
                <a:spcPct val="0"/>
              </a:spcBef>
              <a:buNone/>
            </a:pPr>
            <a:r>
              <a:rPr lang="en-US" altLang="en-US" sz="2400" dirty="0">
                <a:solidFill>
                  <a:srgbClr val="3707E9"/>
                </a:solidFill>
                <a:latin typeface="Times New Roman" panose="02020603050405020304" pitchFamily="18" charset="0"/>
                <a:cs typeface="Times New Roman" panose="02020603050405020304" pitchFamily="18" charset="0"/>
              </a:rPr>
              <a:t>- Trong TBC của 1 số vi khuẩn  có các  hạt dự trữ v</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 1 số phân tử plasmit mạch kép dạng vòng nhỏ. </a:t>
            </a:r>
          </a:p>
          <a:p>
            <a:pPr marL="0" lvl="0" indent="0" algn="ctr" eaLnBrk="1" hangingPunct="1">
              <a:lnSpc>
                <a:spcPct val="150000"/>
              </a:lnSpc>
              <a:spcBef>
                <a:spcPct val="0"/>
              </a:spcBef>
              <a:buFontTx/>
              <a:buNone/>
            </a:pPr>
            <a:endParaRPr lang="en-US" altLang="en-US" sz="2400" dirty="0">
              <a:latin typeface="Times New Roman" panose="02020603050405020304" pitchFamily="18" charset="0"/>
              <a:ea typeface="Times New Roman" panose="02020603050405020304" pitchFamily="18" charset="0"/>
            </a:endParaRPr>
          </a:p>
        </p:txBody>
      </p:sp>
      <p:sp>
        <p:nvSpPr>
          <p:cNvPr id="7" name="TextBox 6"/>
          <p:cNvSpPr txBox="1"/>
          <p:nvPr/>
        </p:nvSpPr>
        <p:spPr>
          <a:xfrm>
            <a:off x="5748338" y="674688"/>
            <a:ext cx="34290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400" dirty="0">
                <a:solidFill>
                  <a:srgbClr val="3707E9"/>
                </a:solidFill>
                <a:latin typeface="Times New Roman" panose="02020603050405020304" pitchFamily="18" charset="0"/>
                <a:cs typeface="Times New Roman" panose="02020603050405020304" pitchFamily="18" charset="0"/>
              </a:rPr>
              <a:t>L</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 nơi tổng hợp prôtêin</a:t>
            </a:r>
          </a:p>
          <a:p>
            <a:pPr marL="0" lvl="0" indent="0" eaLnBrk="1" hangingPunct="1">
              <a:spcBef>
                <a:spcPct val="0"/>
              </a:spcBef>
              <a:buNone/>
            </a:pPr>
            <a:r>
              <a:rPr lang="en-US" altLang="en-US" sz="2400" dirty="0">
                <a:solidFill>
                  <a:srgbClr val="3707E9"/>
                </a:solidFill>
                <a:latin typeface="Times New Roman" panose="02020603050405020304" pitchFamily="18" charset="0"/>
                <a:cs typeface="Times New Roman" panose="02020603050405020304" pitchFamily="18" charset="0"/>
              </a:rPr>
              <a:t> v</a:t>
            </a:r>
            <a:r>
              <a:rPr lang="en-US" altLang="en-US" sz="2400" dirty="0">
                <a:solidFill>
                  <a:srgbClr val="3707E9"/>
                </a:solidFill>
                <a:latin typeface="Times New Roman" panose="02020603050405020304" pitchFamily="18" charset="0"/>
                <a:ea typeface="Times New Roman" panose="02020603050405020304" pitchFamily="18" charset="0"/>
              </a:rPr>
              <a:t>à</a:t>
            </a:r>
            <a:r>
              <a:rPr lang="en-US" altLang="en-US" sz="2400" dirty="0">
                <a:solidFill>
                  <a:srgbClr val="3707E9"/>
                </a:solidFill>
                <a:latin typeface="Times New Roman" panose="02020603050405020304" pitchFamily="18" charset="0"/>
                <a:cs typeface="Times New Roman" panose="02020603050405020304" pitchFamily="18" charset="0"/>
              </a:rPr>
              <a:t> diễn ra các hoạt động sống của TB.</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pic>
        <p:nvPicPr>
          <p:cNvPr id="3" name="Content Placeholder 1"/>
          <p:cNvPicPr>
            <a:picLocks noGrp="1" noChangeAspect="1"/>
          </p:cNvPicPr>
          <p:nvPr>
            <p:ph sz="half" idx="2"/>
          </p:nvPr>
        </p:nvPicPr>
        <p:blipFill>
          <a:blip r:embed="rId2"/>
          <a:srcRect l="26888" t="40975" r="46737" b="26627"/>
          <a:stretch>
            <a:fillRect/>
          </a:stretch>
        </p:blipFill>
        <p:spPr>
          <a:xfrm>
            <a:off x="914400" y="3016885"/>
            <a:ext cx="7673975" cy="399034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Table 25601"/>
          <p:cNvGraphicFramePr/>
          <p:nvPr/>
        </p:nvGraphicFramePr>
        <p:xfrm>
          <a:off x="0" y="0"/>
          <a:ext cx="9144000" cy="2257425"/>
        </p:xfrm>
        <a:graphic>
          <a:graphicData uri="http://schemas.openxmlformats.org/drawingml/2006/table">
            <a:tbl>
              <a:tblPr/>
              <a:tblGrid>
                <a:gridCol w="1847850">
                  <a:extLst>
                    <a:ext uri="{9D8B030D-6E8A-4147-A177-3AD203B41FA5}">
                      <a16:colId xmlns:a16="http://schemas.microsoft.com/office/drawing/2014/main" val="20000"/>
                    </a:ext>
                  </a:extLst>
                </a:gridCol>
                <a:gridCol w="3697288">
                  <a:extLst>
                    <a:ext uri="{9D8B030D-6E8A-4147-A177-3AD203B41FA5}">
                      <a16:colId xmlns:a16="http://schemas.microsoft.com/office/drawing/2014/main" val="20001"/>
                    </a:ext>
                  </a:extLst>
                </a:gridCol>
                <a:gridCol w="3598862">
                  <a:extLst>
                    <a:ext uri="{9D8B030D-6E8A-4147-A177-3AD203B41FA5}">
                      <a16:colId xmlns:a16="http://schemas.microsoft.com/office/drawing/2014/main" val="20002"/>
                    </a:ext>
                  </a:extLst>
                </a:gridCol>
              </a:tblGrid>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Các TP </a:t>
                      </a:r>
                    </a:p>
                    <a:p>
                      <a:pPr lvl="0" algn="ctr" eaLnBrk="1" hangingPunct="1">
                        <a:buNone/>
                      </a:pPr>
                      <a:r>
                        <a:rPr sz="2400" b="1" dirty="0">
                          <a:solidFill>
                            <a:srgbClr val="3707E9"/>
                          </a:solidFill>
                          <a:latin typeface="Times New Roman" panose="02020603050405020304" pitchFamily="18" charset="0"/>
                          <a:cs typeface="Calibri" panose="020F0502020204030204" pitchFamily="34" charset="0"/>
                        </a:rPr>
                        <a:t>cấu trúc</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Cấu tạo</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Chức năng</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255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sz="2400" b="1" dirty="0">
                          <a:solidFill>
                            <a:srgbClr val="3707E9"/>
                          </a:solidFill>
                          <a:latin typeface="Times New Roman" panose="02020603050405020304" pitchFamily="18" charset="0"/>
                          <a:cs typeface="Calibri" panose="020F0502020204030204" pitchFamily="34" charset="0"/>
                        </a:rPr>
                        <a:t>Vùng nhân</a:t>
                      </a:r>
                      <a:endParaRPr lang="en-US" sz="2400" b="1"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endParaRPr lang="en-US" sz="2400" dirty="0">
                        <a:solidFill>
                          <a:srgbClr val="3707E9"/>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5616" name="Rectangle 10"/>
          <p:cNvSpPr/>
          <p:nvPr/>
        </p:nvSpPr>
        <p:spPr>
          <a:xfrm>
            <a:off x="1447800" y="725488"/>
            <a:ext cx="2057400" cy="1636712"/>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400" dirty="0">
              <a:solidFill>
                <a:srgbClr val="000000"/>
              </a:solidFill>
              <a:latin typeface="Times New Roman" panose="02020603050405020304" pitchFamily="18" charset="0"/>
              <a:ea typeface="Times New Roman" panose="02020603050405020304" pitchFamily="18" charset="0"/>
            </a:endParaRPr>
          </a:p>
        </p:txBody>
      </p:sp>
      <p:sp>
        <p:nvSpPr>
          <p:cNvPr id="25617" name="Rectangle 10"/>
          <p:cNvSpPr/>
          <p:nvPr/>
        </p:nvSpPr>
        <p:spPr>
          <a:xfrm>
            <a:off x="3429000" y="685800"/>
            <a:ext cx="2971800" cy="20574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400" dirty="0">
              <a:solidFill>
                <a:srgbClr val="000000"/>
              </a:solidFill>
              <a:latin typeface="Times New Roman" panose="02020603050405020304" pitchFamily="18" charset="0"/>
              <a:ea typeface="Times New Roman" panose="02020603050405020304" pitchFamily="18" charset="0"/>
            </a:endParaRPr>
          </a:p>
        </p:txBody>
      </p:sp>
      <p:sp>
        <p:nvSpPr>
          <p:cNvPr id="25618" name="Rectangle 10"/>
          <p:cNvSpPr/>
          <p:nvPr/>
        </p:nvSpPr>
        <p:spPr>
          <a:xfrm>
            <a:off x="3429000" y="2667000"/>
            <a:ext cx="2743200" cy="95091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400" dirty="0">
              <a:solidFill>
                <a:srgbClr val="000000"/>
              </a:solidFill>
              <a:latin typeface="Times New Roman" panose="02020603050405020304" pitchFamily="18" charset="0"/>
              <a:ea typeface="Times New Roman" panose="02020603050405020304" pitchFamily="18" charset="0"/>
            </a:endParaRPr>
          </a:p>
        </p:txBody>
      </p:sp>
      <p:sp>
        <p:nvSpPr>
          <p:cNvPr id="25619" name="Rectangle 10"/>
          <p:cNvSpPr/>
          <p:nvPr/>
        </p:nvSpPr>
        <p:spPr>
          <a:xfrm>
            <a:off x="6324600" y="2667000"/>
            <a:ext cx="2819400" cy="12954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400" dirty="0">
              <a:solidFill>
                <a:srgbClr val="000000"/>
              </a:solidFill>
              <a:latin typeface="Times New Roman" panose="02020603050405020304" pitchFamily="18" charset="0"/>
              <a:ea typeface="Times New Roman" panose="02020603050405020304" pitchFamily="18" charset="0"/>
            </a:endParaRPr>
          </a:p>
        </p:txBody>
      </p:sp>
      <p:sp>
        <p:nvSpPr>
          <p:cNvPr id="25620" name="Rectangle 10"/>
          <p:cNvSpPr/>
          <p:nvPr/>
        </p:nvSpPr>
        <p:spPr>
          <a:xfrm>
            <a:off x="3429000" y="3925888"/>
            <a:ext cx="3352800" cy="1179512"/>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2400" dirty="0">
              <a:solidFill>
                <a:srgbClr val="000000"/>
              </a:solidFill>
              <a:latin typeface="Times New Roman" panose="02020603050405020304" pitchFamily="18" charset="0"/>
              <a:ea typeface="Times New Roman" panose="02020603050405020304" pitchFamily="18" charset="0"/>
            </a:endParaRPr>
          </a:p>
        </p:txBody>
      </p:sp>
      <p:sp>
        <p:nvSpPr>
          <p:cNvPr id="11" name="Right Arrow 10">
            <a:hlinkClick r:id="" action="ppaction://noaction"/>
          </p:cNvPr>
          <p:cNvSpPr/>
          <p:nvPr/>
        </p:nvSpPr>
        <p:spPr>
          <a:xfrm>
            <a:off x="8763000" y="6324600"/>
            <a:ext cx="46038" cy="152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TextBox 11"/>
          <p:cNvSpPr txBox="1"/>
          <p:nvPr/>
        </p:nvSpPr>
        <p:spPr>
          <a:xfrm>
            <a:off x="2514600" y="2674938"/>
            <a:ext cx="1905000" cy="369887"/>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1800" b="1" dirty="0">
                <a:solidFill>
                  <a:srgbClr val="3707E9"/>
                </a:solidFill>
                <a:latin typeface="Times New Roman" panose="02020603050405020304" pitchFamily="18" charset="0"/>
                <a:cs typeface="Times New Roman" panose="02020603050405020304" pitchFamily="18" charset="0"/>
              </a:rPr>
              <a:t>VÙNG NHÂN</a:t>
            </a:r>
            <a:endParaRPr lang="en-US" altLang="en-US" sz="1800" b="1" dirty="0">
              <a:solidFill>
                <a:srgbClr val="3707E9"/>
              </a:solidFill>
              <a:latin typeface="Times New Roman" panose="02020603050405020304" pitchFamily="18" charset="0"/>
              <a:ea typeface="Times New Roman" panose="02020603050405020304" pitchFamily="18" charset="0"/>
            </a:endParaRPr>
          </a:p>
        </p:txBody>
      </p:sp>
      <p:grpSp>
        <p:nvGrpSpPr>
          <p:cNvPr id="2" name="Group 7"/>
          <p:cNvGrpSpPr/>
          <p:nvPr/>
        </p:nvGrpSpPr>
        <p:grpSpPr>
          <a:xfrm>
            <a:off x="5867400" y="2941638"/>
            <a:ext cx="3276600" cy="3916362"/>
            <a:chOff x="336" y="768"/>
            <a:chExt cx="1968" cy="1248"/>
          </a:xfrm>
        </p:grpSpPr>
        <p:pic>
          <p:nvPicPr>
            <p:cNvPr id="25629" name="Picture 8" descr="hinh 21"/>
            <p:cNvPicPr>
              <a:picLocks noChangeAspect="1"/>
            </p:cNvPicPr>
            <p:nvPr/>
          </p:nvPicPr>
          <p:blipFill>
            <a:blip r:embed="rId3"/>
            <a:stretch>
              <a:fillRect/>
            </a:stretch>
          </p:blipFill>
          <p:spPr>
            <a:xfrm>
              <a:off x="336" y="768"/>
              <a:ext cx="1968" cy="1248"/>
            </a:xfrm>
            <a:prstGeom prst="rect">
              <a:avLst/>
            </a:prstGeom>
            <a:noFill/>
            <a:ln w="28575" cap="flat" cmpd="sng">
              <a:solidFill>
                <a:schemeClr val="bg1"/>
              </a:solidFill>
              <a:prstDash val="solid"/>
              <a:miter/>
              <a:headEnd type="none" w="med" len="med"/>
              <a:tailEnd type="none" w="med" len="med"/>
            </a:ln>
          </p:spPr>
        </p:pic>
        <p:sp>
          <p:nvSpPr>
            <p:cNvPr id="25630" name="Line 9"/>
            <p:cNvSpPr/>
            <p:nvPr/>
          </p:nvSpPr>
          <p:spPr>
            <a:xfrm>
              <a:off x="1728" y="1344"/>
              <a:ext cx="144" cy="0"/>
            </a:xfrm>
            <a:prstGeom prst="line">
              <a:avLst/>
            </a:prstGeom>
            <a:ln w="38100" cap="flat" cmpd="sng">
              <a:solidFill>
                <a:schemeClr val="tx1"/>
              </a:solidFill>
              <a:prstDash val="solid"/>
              <a:headEnd type="none" w="med" len="med"/>
              <a:tailEnd type="triangle" w="med" len="med"/>
            </a:ln>
          </p:spPr>
        </p:sp>
      </p:grpSp>
      <p:sp>
        <p:nvSpPr>
          <p:cNvPr id="5" name="TextBox 4"/>
          <p:cNvSpPr txBox="1"/>
          <p:nvPr/>
        </p:nvSpPr>
        <p:spPr>
          <a:xfrm>
            <a:off x="2019300" y="665163"/>
            <a:ext cx="3467100" cy="1570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AU" altLang="en-US" sz="2400" dirty="0">
                <a:latin typeface="Times New Roman" panose="02020603050405020304" pitchFamily="18" charset="0"/>
                <a:cs typeface="Times New Roman" panose="02020603050405020304" pitchFamily="18" charset="0"/>
              </a:rPr>
              <a:t>- </a:t>
            </a:r>
            <a:r>
              <a:rPr lang="en-AU" altLang="en-US" sz="2400" dirty="0">
                <a:solidFill>
                  <a:srgbClr val="3707E9"/>
                </a:solidFill>
                <a:latin typeface="Times New Roman" panose="02020603050405020304" pitchFamily="18" charset="0"/>
                <a:cs typeface="Times New Roman" panose="02020603050405020304" pitchFamily="18" charset="0"/>
              </a:rPr>
              <a:t>Không có m</a:t>
            </a:r>
            <a:r>
              <a:rPr lang="en-AU" altLang="en-US" sz="2400" dirty="0">
                <a:solidFill>
                  <a:srgbClr val="3707E9"/>
                </a:solidFill>
                <a:latin typeface="Times New Roman" panose="02020603050405020304" pitchFamily="18" charset="0"/>
                <a:ea typeface="Times New Roman" panose="02020603050405020304" pitchFamily="18" charset="0"/>
              </a:rPr>
              <a:t>à</a:t>
            </a:r>
            <a:r>
              <a:rPr lang="en-AU" altLang="en-US" sz="2400" dirty="0">
                <a:solidFill>
                  <a:srgbClr val="3707E9"/>
                </a:solidFill>
                <a:latin typeface="Times New Roman" panose="02020603050405020304" pitchFamily="18" charset="0"/>
                <a:cs typeface="Times New Roman" panose="02020603050405020304" pitchFamily="18" charset="0"/>
              </a:rPr>
              <a:t>ng nhân.</a:t>
            </a:r>
            <a:endParaRPr lang="en-US" altLang="en-US" sz="2400" dirty="0">
              <a:solidFill>
                <a:srgbClr val="3707E9"/>
              </a:solidFill>
              <a:latin typeface="Times New Roman" panose="02020603050405020304" pitchFamily="18" charset="0"/>
              <a:cs typeface="Times New Roman" panose="02020603050405020304" pitchFamily="18" charset="0"/>
            </a:endParaRPr>
          </a:p>
          <a:p>
            <a:pPr marL="0" lvl="0" indent="0">
              <a:spcBef>
                <a:spcPct val="0"/>
              </a:spcBef>
              <a:buFontTx/>
              <a:buNone/>
            </a:pPr>
            <a:r>
              <a:rPr lang="en-AU" altLang="en-US" sz="2400" dirty="0">
                <a:solidFill>
                  <a:srgbClr val="3707E9"/>
                </a:solidFill>
                <a:latin typeface="Times New Roman" panose="02020603050405020304" pitchFamily="18" charset="0"/>
                <a:cs typeface="Times New Roman" panose="02020603050405020304" pitchFamily="18" charset="0"/>
              </a:rPr>
              <a:t>- Chỉ có 1 phân tử ADN trần mạch kép dạngvòng.</a:t>
            </a:r>
            <a:endParaRPr lang="en-US" altLang="en-US" sz="2400" dirty="0">
              <a:solidFill>
                <a:srgbClr val="3707E9"/>
              </a:solidFill>
              <a:latin typeface="Times New Roman" panose="02020603050405020304" pitchFamily="18" charset="0"/>
              <a:cs typeface="Times New Roman" panose="02020603050405020304" pitchFamily="18" charset="0"/>
            </a:endParaRPr>
          </a:p>
          <a:p>
            <a:pPr marL="0" lvl="0" indent="0">
              <a:spcBef>
                <a:spcPct val="0"/>
              </a:spcBef>
              <a:buFontTx/>
              <a:buNone/>
            </a:pPr>
            <a:endParaRPr lang="en-US" altLang="en-US" sz="2400" dirty="0">
              <a:latin typeface="Times New Roman" panose="02020603050405020304" pitchFamily="18" charset="0"/>
              <a:ea typeface="Times New Roman" panose="02020603050405020304" pitchFamily="18" charset="0"/>
            </a:endParaRPr>
          </a:p>
        </p:txBody>
      </p:sp>
      <p:sp>
        <p:nvSpPr>
          <p:cNvPr id="6" name="TextBox 5"/>
          <p:cNvSpPr txBox="1"/>
          <p:nvPr/>
        </p:nvSpPr>
        <p:spPr>
          <a:xfrm>
            <a:off x="5486400" y="685800"/>
            <a:ext cx="3581400" cy="1570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AU" altLang="en-US" sz="2400" dirty="0">
                <a:latin typeface="Times New Roman" panose="02020603050405020304" pitchFamily="18" charset="0"/>
                <a:cs typeface="Times New Roman" panose="02020603050405020304" pitchFamily="18" charset="0"/>
              </a:rPr>
              <a:t>- </a:t>
            </a:r>
            <a:r>
              <a:rPr lang="en-AU" altLang="en-US" sz="2400" dirty="0">
                <a:solidFill>
                  <a:srgbClr val="3707E9"/>
                </a:solidFill>
                <a:latin typeface="Times New Roman" panose="02020603050405020304" pitchFamily="18" charset="0"/>
                <a:cs typeface="Times New Roman" panose="02020603050405020304" pitchFamily="18" charset="0"/>
              </a:rPr>
              <a:t>Mang thông tin di truyền</a:t>
            </a:r>
            <a:endParaRPr lang="en-US" altLang="en-US" sz="2400" dirty="0">
              <a:solidFill>
                <a:srgbClr val="3707E9"/>
              </a:solidFill>
              <a:latin typeface="Times New Roman" panose="02020603050405020304" pitchFamily="18" charset="0"/>
              <a:cs typeface="Times New Roman" panose="02020603050405020304" pitchFamily="18" charset="0"/>
            </a:endParaRPr>
          </a:p>
          <a:p>
            <a:pPr marL="0" lvl="0" indent="0">
              <a:spcBef>
                <a:spcPct val="0"/>
              </a:spcBef>
              <a:buFontTx/>
              <a:buNone/>
            </a:pPr>
            <a:r>
              <a:rPr lang="en-AU" altLang="en-US" sz="2400" dirty="0">
                <a:solidFill>
                  <a:srgbClr val="3707E9"/>
                </a:solidFill>
                <a:latin typeface="Times New Roman" panose="02020603050405020304" pitchFamily="18" charset="0"/>
                <a:cs typeface="Times New Roman" panose="02020603050405020304" pitchFamily="18" charset="0"/>
              </a:rPr>
              <a:t>- Điều khiển mọi hoạt động sống của tế b</a:t>
            </a:r>
            <a:r>
              <a:rPr lang="en-AU" altLang="en-US" sz="2400" dirty="0">
                <a:solidFill>
                  <a:srgbClr val="3707E9"/>
                </a:solidFill>
                <a:latin typeface="Times New Roman" panose="02020603050405020304" pitchFamily="18" charset="0"/>
                <a:ea typeface="Times New Roman" panose="02020603050405020304" pitchFamily="18" charset="0"/>
              </a:rPr>
              <a:t>à</a:t>
            </a:r>
            <a:r>
              <a:rPr lang="en-AU" altLang="en-US" sz="2400" dirty="0">
                <a:solidFill>
                  <a:srgbClr val="3707E9"/>
                </a:solidFill>
                <a:latin typeface="Times New Roman" panose="02020603050405020304" pitchFamily="18" charset="0"/>
                <a:cs typeface="Times New Roman" panose="02020603050405020304" pitchFamily="18" charset="0"/>
              </a:rPr>
              <a:t>o.</a:t>
            </a:r>
            <a:endParaRPr lang="en-US" altLang="en-US" sz="2400" dirty="0">
              <a:solidFill>
                <a:srgbClr val="3707E9"/>
              </a:solidFill>
              <a:latin typeface="Times New Roman" panose="02020603050405020304" pitchFamily="18" charset="0"/>
              <a:cs typeface="Times New Roman" panose="02020603050405020304" pitchFamily="18" charset="0"/>
            </a:endParaRPr>
          </a:p>
          <a:p>
            <a:pPr marL="0" lvl="0" indent="0">
              <a:spcBef>
                <a:spcPct val="0"/>
              </a:spcBef>
              <a:buFontTx/>
              <a:buNone/>
            </a:pPr>
            <a:endParaRPr lang="en-US" altLang="en-US" sz="2400" dirty="0">
              <a:latin typeface="Times New Roman" panose="02020603050405020304" pitchFamily="18" charset="0"/>
              <a:ea typeface="Times New Roman" panose="02020603050405020304" pitchFamily="18" charset="0"/>
            </a:endParaRPr>
          </a:p>
        </p:txBody>
      </p:sp>
      <p:sp>
        <p:nvSpPr>
          <p:cNvPr id="18" name="TextBox 11"/>
          <p:cNvSpPr txBox="1"/>
          <p:nvPr/>
        </p:nvSpPr>
        <p:spPr>
          <a:xfrm>
            <a:off x="6854825" y="2406650"/>
            <a:ext cx="990600" cy="36830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1800" b="1" dirty="0">
                <a:solidFill>
                  <a:srgbClr val="FF0000"/>
                </a:solidFill>
                <a:latin typeface="Arial" panose="020B0604020202020204" pitchFamily="34" charset="0"/>
                <a:cs typeface="Arial" panose="020B0604020202020204" pitchFamily="34" charset="0"/>
              </a:rPr>
              <a:t>AND </a:t>
            </a:r>
            <a:endParaRPr lang="en-US" altLang="en-US" sz="1800" b="1" dirty="0">
              <a:solidFill>
                <a:srgbClr val="FF0000"/>
              </a:solidFill>
              <a:latin typeface="Arial" panose="020B0604020202020204" pitchFamily="34" charset="0"/>
              <a:ea typeface="Arial" panose="020B0604020202020204" pitchFamily="34" charset="0"/>
            </a:endParaRPr>
          </a:p>
        </p:txBody>
      </p:sp>
      <p:pic>
        <p:nvPicPr>
          <p:cNvPr id="3" name="Content Placeholder 1"/>
          <p:cNvPicPr>
            <a:picLocks noGrp="1" noChangeAspect="1"/>
          </p:cNvPicPr>
          <p:nvPr>
            <p:ph sz="half" idx="2"/>
          </p:nvPr>
        </p:nvPicPr>
        <p:blipFill>
          <a:blip r:embed="rId4"/>
          <a:srcRect l="26888" t="40975" r="46737" b="26627"/>
          <a:stretch>
            <a:fillRect/>
          </a:stretch>
        </p:blipFill>
        <p:spPr>
          <a:xfrm>
            <a:off x="914400" y="2406650"/>
            <a:ext cx="4311015" cy="4168775"/>
          </a:xfrm>
          <a:prstGeom prst="rect">
            <a:avLst/>
          </a:prstGeom>
          <a:noFill/>
          <a:ln w="9525">
            <a:noFill/>
          </a:ln>
        </p:spPr>
      </p:pic>
      <p:sp>
        <p:nvSpPr>
          <p:cNvPr id="4" name="Line 21"/>
          <p:cNvSpPr/>
          <p:nvPr/>
        </p:nvSpPr>
        <p:spPr>
          <a:xfrm>
            <a:off x="3429000" y="4343400"/>
            <a:ext cx="2590800" cy="76200"/>
          </a:xfrm>
          <a:prstGeom prst="line">
            <a:avLst/>
          </a:prstGeom>
          <a:ln w="38100" cap="flat" cmpd="sng">
            <a:solidFill>
              <a:schemeClr val="tx1"/>
            </a:solidFill>
            <a:prstDash val="solid"/>
            <a:headEnd type="none" w="med" len="med"/>
            <a:tailEnd type="triangle" w="med" len="med"/>
          </a:ln>
        </p:spPr>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au tao TB nhan so"/>
          <p:cNvPicPr>
            <a:picLocks noChangeAspect="1"/>
          </p:cNvPicPr>
          <p:nvPr/>
        </p:nvPicPr>
        <p:blipFill>
          <a:blip r:embed="rId3"/>
          <a:stretch>
            <a:fillRect/>
          </a:stretch>
        </p:blipFill>
        <p:spPr>
          <a:xfrm>
            <a:off x="1016000" y="920750"/>
            <a:ext cx="7848600" cy="5556250"/>
          </a:xfrm>
          <a:prstGeom prst="rect">
            <a:avLst/>
          </a:prstGeom>
          <a:noFill/>
          <a:ln w="9525">
            <a:noFill/>
          </a:ln>
        </p:spPr>
      </p:pic>
      <p:sp>
        <p:nvSpPr>
          <p:cNvPr id="27651" name="Text Box 5"/>
          <p:cNvSpPr txBox="1"/>
          <p:nvPr/>
        </p:nvSpPr>
        <p:spPr>
          <a:xfrm>
            <a:off x="304800" y="381000"/>
            <a:ext cx="2971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endParaRPr lang="en-US" altLang="en-US" sz="1800" dirty="0">
              <a:latin typeface="Arial" panose="020B0604020202020204" pitchFamily="34" charset="0"/>
              <a:ea typeface="Arial" panose="020B0604020202020204" pitchFamily="34" charset="0"/>
            </a:endParaRPr>
          </a:p>
        </p:txBody>
      </p:sp>
      <p:sp>
        <p:nvSpPr>
          <p:cNvPr id="190470" name="Rectangle 6"/>
          <p:cNvSpPr/>
          <p:nvPr/>
        </p:nvSpPr>
        <p:spPr>
          <a:xfrm>
            <a:off x="4343400" y="1447800"/>
            <a:ext cx="12192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2</a:t>
            </a:r>
            <a:endParaRPr lang="en-US" altLang="en-US" sz="1800" dirty="0">
              <a:latin typeface="Arial" panose="020B0604020202020204" pitchFamily="34" charset="0"/>
              <a:ea typeface="Arial" panose="020B0604020202020204" pitchFamily="34" charset="0"/>
            </a:endParaRPr>
          </a:p>
        </p:txBody>
      </p:sp>
      <p:sp>
        <p:nvSpPr>
          <p:cNvPr id="190471" name="Rectangle 7"/>
          <p:cNvSpPr/>
          <p:nvPr/>
        </p:nvSpPr>
        <p:spPr>
          <a:xfrm>
            <a:off x="3962400" y="2057400"/>
            <a:ext cx="9906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3</a:t>
            </a:r>
            <a:endParaRPr lang="en-US" altLang="en-US" sz="1800" dirty="0">
              <a:latin typeface="Arial" panose="020B0604020202020204" pitchFamily="34" charset="0"/>
              <a:ea typeface="Arial" panose="020B0604020202020204" pitchFamily="34" charset="0"/>
            </a:endParaRPr>
          </a:p>
        </p:txBody>
      </p:sp>
      <p:sp>
        <p:nvSpPr>
          <p:cNvPr id="190472" name="Rectangle 8"/>
          <p:cNvSpPr/>
          <p:nvPr/>
        </p:nvSpPr>
        <p:spPr>
          <a:xfrm>
            <a:off x="3276600" y="3352800"/>
            <a:ext cx="11430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4</a:t>
            </a:r>
            <a:endParaRPr lang="en-US" altLang="en-US" sz="1800" dirty="0">
              <a:latin typeface="Arial" panose="020B0604020202020204" pitchFamily="34" charset="0"/>
              <a:ea typeface="Arial" panose="020B0604020202020204" pitchFamily="34" charset="0"/>
            </a:endParaRPr>
          </a:p>
        </p:txBody>
      </p:sp>
      <p:sp>
        <p:nvSpPr>
          <p:cNvPr id="190473" name="Rectangle 9"/>
          <p:cNvSpPr/>
          <p:nvPr/>
        </p:nvSpPr>
        <p:spPr>
          <a:xfrm>
            <a:off x="2743200" y="4019550"/>
            <a:ext cx="5334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5</a:t>
            </a:r>
            <a:endParaRPr lang="en-US" altLang="en-US" sz="1800" dirty="0">
              <a:latin typeface="Arial" panose="020B0604020202020204" pitchFamily="34" charset="0"/>
              <a:ea typeface="Arial" panose="020B0604020202020204" pitchFamily="34" charset="0"/>
            </a:endParaRPr>
          </a:p>
        </p:txBody>
      </p:sp>
      <p:sp>
        <p:nvSpPr>
          <p:cNvPr id="190474" name="Rectangle 10"/>
          <p:cNvSpPr/>
          <p:nvPr/>
        </p:nvSpPr>
        <p:spPr>
          <a:xfrm>
            <a:off x="3962400" y="5257800"/>
            <a:ext cx="7620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6</a:t>
            </a:r>
            <a:endParaRPr lang="en-US" altLang="en-US" sz="1800" dirty="0">
              <a:latin typeface="Arial" panose="020B0604020202020204" pitchFamily="34" charset="0"/>
              <a:ea typeface="Arial" panose="020B0604020202020204" pitchFamily="34" charset="0"/>
            </a:endParaRPr>
          </a:p>
        </p:txBody>
      </p:sp>
      <p:sp>
        <p:nvSpPr>
          <p:cNvPr id="190475" name="Rectangle 11"/>
          <p:cNvSpPr/>
          <p:nvPr/>
        </p:nvSpPr>
        <p:spPr>
          <a:xfrm>
            <a:off x="4953000" y="5334000"/>
            <a:ext cx="11430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7</a:t>
            </a:r>
            <a:endParaRPr lang="en-US" altLang="en-US" sz="1800" dirty="0">
              <a:latin typeface="Arial" panose="020B0604020202020204" pitchFamily="34" charset="0"/>
              <a:ea typeface="Arial" panose="020B0604020202020204" pitchFamily="34" charset="0"/>
            </a:endParaRPr>
          </a:p>
        </p:txBody>
      </p:sp>
      <p:sp>
        <p:nvSpPr>
          <p:cNvPr id="190476" name="Rectangle 12"/>
          <p:cNvSpPr/>
          <p:nvPr/>
        </p:nvSpPr>
        <p:spPr>
          <a:xfrm>
            <a:off x="5486400" y="5715000"/>
            <a:ext cx="1447800" cy="381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8</a:t>
            </a:r>
            <a:endParaRPr lang="en-US" altLang="en-US" sz="1800" dirty="0">
              <a:latin typeface="Arial" panose="020B0604020202020204" pitchFamily="34" charset="0"/>
              <a:ea typeface="Arial" panose="020B0604020202020204" pitchFamily="34" charset="0"/>
            </a:endParaRPr>
          </a:p>
        </p:txBody>
      </p:sp>
      <p:sp>
        <p:nvSpPr>
          <p:cNvPr id="190477" name="Rectangle 13"/>
          <p:cNvSpPr/>
          <p:nvPr/>
        </p:nvSpPr>
        <p:spPr>
          <a:xfrm>
            <a:off x="6553200" y="5181600"/>
            <a:ext cx="12954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9</a:t>
            </a:r>
            <a:endParaRPr lang="en-US" altLang="en-US" sz="1800" dirty="0">
              <a:latin typeface="Arial" panose="020B0604020202020204" pitchFamily="34" charset="0"/>
              <a:ea typeface="Arial" panose="020B0604020202020204" pitchFamily="34" charset="0"/>
            </a:endParaRPr>
          </a:p>
        </p:txBody>
      </p:sp>
      <p:sp>
        <p:nvSpPr>
          <p:cNvPr id="190478" name="Rectangle 14"/>
          <p:cNvSpPr/>
          <p:nvPr/>
        </p:nvSpPr>
        <p:spPr>
          <a:xfrm>
            <a:off x="7239000" y="4724400"/>
            <a:ext cx="10668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10</a:t>
            </a:r>
            <a:endParaRPr lang="en-US" altLang="en-US" sz="1800" dirty="0">
              <a:latin typeface="Arial" panose="020B0604020202020204" pitchFamily="34" charset="0"/>
              <a:ea typeface="Arial" panose="020B0604020202020204" pitchFamily="34" charset="0"/>
            </a:endParaRPr>
          </a:p>
        </p:txBody>
      </p:sp>
      <p:sp>
        <p:nvSpPr>
          <p:cNvPr id="190479" name="Rectangle 15"/>
          <p:cNvSpPr/>
          <p:nvPr/>
        </p:nvSpPr>
        <p:spPr>
          <a:xfrm>
            <a:off x="5791200" y="1109663"/>
            <a:ext cx="1524000" cy="381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1800" dirty="0">
                <a:latin typeface="Arial" panose="020B0604020202020204" pitchFamily="34" charset="0"/>
                <a:cs typeface="Arial" panose="020B0604020202020204" pitchFamily="34" charset="0"/>
              </a:rPr>
              <a:t>1</a:t>
            </a:r>
            <a:endParaRPr lang="en-US" altLang="en-US" sz="1800" dirty="0">
              <a:latin typeface="Arial" panose="020B0604020202020204" pitchFamily="34" charset="0"/>
              <a:ea typeface="Arial" panose="020B0604020202020204" pitchFamily="34" charset="0"/>
            </a:endParaRPr>
          </a:p>
        </p:txBody>
      </p:sp>
      <p:sp>
        <p:nvSpPr>
          <p:cNvPr id="190480" name="Text Box 16"/>
          <p:cNvSpPr txBox="1">
            <a:spLocks noChangeArrowheads="1"/>
          </p:cNvSpPr>
          <p:nvPr/>
        </p:nvSpPr>
        <p:spPr bwMode="auto">
          <a:xfrm>
            <a:off x="1143000" y="5953125"/>
            <a:ext cx="7696200" cy="523875"/>
          </a:xfrm>
          <a:prstGeom prst="rect">
            <a:avLst/>
          </a:prstGeom>
          <a:noFill/>
          <a:ln w="9525">
            <a:noFill/>
            <a:miter lim="800000"/>
          </a:ln>
          <a:effectLst/>
        </p:spPr>
        <p:txBody>
          <a:bodyPr>
            <a:spAutoFit/>
          </a:bodyPr>
          <a:lstStyle/>
          <a:p>
            <a:pPr eaLnBrk="1" hangingPunct="1">
              <a:spcBef>
                <a:spcPct val="50000"/>
              </a:spcBef>
              <a:buNone/>
            </a:pPr>
            <a:r>
              <a:rPr sz="2800" dirty="0">
                <a:solidFill>
                  <a:srgbClr val="1E1C11"/>
                </a:solidFill>
                <a:latin typeface="Times New Roman" panose="02020603050405020304" pitchFamily="18" charset="0"/>
                <a:cs typeface="Times New Roman" panose="02020603050405020304" pitchFamily="18" charset="0"/>
              </a:rPr>
              <a:t>Chú thích các chi tiết 1,2,3</a:t>
            </a:r>
            <a:r>
              <a:rPr sz="2800" dirty="0">
                <a:solidFill>
                  <a:srgbClr val="1E1C11"/>
                </a:solidFill>
                <a:latin typeface="Times New Roman" panose="02020603050405020304" pitchFamily="18" charset="0"/>
                <a:ea typeface="Times New Roman" panose="02020603050405020304" pitchFamily="18" charset="0"/>
              </a:rPr>
              <a:t>…</a:t>
            </a:r>
            <a:r>
              <a:rPr sz="2800" dirty="0">
                <a:solidFill>
                  <a:srgbClr val="1E1C11"/>
                </a:solidFill>
                <a:latin typeface="Times New Roman" panose="02020603050405020304" pitchFamily="18" charset="0"/>
                <a:cs typeface="Times New Roman" panose="02020603050405020304" pitchFamily="18" charset="0"/>
              </a:rPr>
              <a:t>. trong hình sau.</a:t>
            </a:r>
            <a:endParaRPr sz="2800" dirty="0">
              <a:solidFill>
                <a:srgbClr val="1E1C11"/>
              </a:solidFill>
              <a:latin typeface="Times New Roman" panose="02020603050405020304" pitchFamily="18" charset="0"/>
              <a:ea typeface="Times New Roman" panose="02020603050405020304" pitchFamily="18" charset="0"/>
            </a:endParaRPr>
          </a:p>
        </p:txBody>
      </p:sp>
      <p:sp>
        <p:nvSpPr>
          <p:cNvPr id="190481" name="Rectangle 17"/>
          <p:cNvSpPr>
            <a:spLocks noChangeArrowheads="1"/>
          </p:cNvSpPr>
          <p:nvPr/>
        </p:nvSpPr>
        <p:spPr bwMode="auto">
          <a:xfrm>
            <a:off x="3113088" y="152400"/>
            <a:ext cx="2819400" cy="758825"/>
          </a:xfrm>
          <a:prstGeom prst="rect">
            <a:avLst/>
          </a:prstGeom>
          <a:solidFill>
            <a:srgbClr val="FBFCC8"/>
          </a:solidFill>
          <a:ln w="9525">
            <a:noFill/>
            <a:miter lim="800000"/>
          </a:ln>
          <a:effectLst/>
        </p:spPr>
        <p:txBody>
          <a:bodyPr anchor="b"/>
          <a:lstStyle/>
          <a:p>
            <a:pPr algn="ctr" eaLnBrk="1" hangingPunct="1">
              <a:lnSpc>
                <a:spcPct val="90000"/>
              </a:lnSpc>
              <a:buNone/>
            </a:pPr>
            <a:r>
              <a:rPr sz="4000" dirty="0">
                <a:solidFill>
                  <a:srgbClr val="FFC000"/>
                </a:solidFill>
                <a:effectLst>
                  <a:outerShdw blurRad="38100" dist="38100" dir="2700000">
                    <a:srgbClr val="C0C0C0"/>
                  </a:outerShdw>
                </a:effectLst>
                <a:latin typeface="Times New Roman" panose="02020603050405020304" pitchFamily="18" charset="0"/>
                <a:cs typeface="Times New Roman" panose="02020603050405020304" pitchFamily="18" charset="0"/>
              </a:rPr>
              <a:t>CỦNG CỐ</a:t>
            </a:r>
            <a:endParaRPr sz="4000" dirty="0">
              <a:solidFill>
                <a:srgbClr val="FFC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6" name="Date Placeholder 15"/>
          <p:cNvSpPr txBox="1">
            <a:spLocks noGrp="1"/>
          </p:cNvSpPr>
          <p:nvPr>
            <p:ph type="dt" sz="half" idx="10"/>
          </p:nvPr>
        </p:nvSpPr>
        <p:spPr>
          <a:no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www.themegallery.com</a:t>
            </a:r>
          </a:p>
        </p:txBody>
      </p:sp>
      <p:sp>
        <p:nvSpPr>
          <p:cNvPr id="27665" name="Slide Number Placeholder 16"/>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Verdana" panose="020B0604030504040204" pitchFamily="34" charset="0"/>
                <a:cs typeface="Arial" panose="020B0604020202020204" pitchFamily="34" charset="0"/>
              </a:rPr>
              <a:t>27</a:t>
            </a:fld>
            <a:endParaRPr lang="en-US" altLang="en-US" sz="1200" dirty="0">
              <a:latin typeface="Verdana" panose="020B0604030504040204" pitchFamily="34" charset="0"/>
              <a:ea typeface="Arial" panose="020B0604020202020204" pitchFamily="34" charset="0"/>
              <a:cs typeface="Arial" panose="020B0604020202020204" pitchFamily="34" charset="0"/>
            </a:endParaRPr>
          </a:p>
        </p:txBody>
      </p:sp>
      <p:sp>
        <p:nvSpPr>
          <p:cNvPr id="18" name="Footer Placeholder 17"/>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Company Name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250"/>
                                        <p:tgtEl>
                                          <p:spTgt spid="190479"/>
                                        </p:tgtEl>
                                        <p:attrNameLst>
                                          <p:attrName>ppt_x</p:attrName>
                                        </p:attrNameLst>
                                      </p:cBhvr>
                                      <p:tavLst>
                                        <p:tav tm="0">
                                          <p:val>
                                            <p:strVal val="ppt_x"/>
                                          </p:val>
                                        </p:tav>
                                        <p:tav tm="100000">
                                          <p:val>
                                            <p:strVal val="ppt_x"/>
                                          </p:val>
                                        </p:tav>
                                      </p:tavLst>
                                    </p:anim>
                                    <p:anim calcmode="lin" valueType="num">
                                      <p:cBhvr additive="base">
                                        <p:cTn id="7" dur="250"/>
                                        <p:tgtEl>
                                          <p:spTgt spid="190479"/>
                                        </p:tgtEl>
                                        <p:attrNameLst>
                                          <p:attrName>ppt_y</p:attrName>
                                        </p:attrNameLst>
                                      </p:cBhvr>
                                      <p:tavLst>
                                        <p:tav tm="0">
                                          <p:val>
                                            <p:strVal val="ppt_y"/>
                                          </p:val>
                                        </p:tav>
                                        <p:tav tm="100000">
                                          <p:val>
                                            <p:strVal val="1+ppt_h/2"/>
                                          </p:val>
                                        </p:tav>
                                      </p:tavLst>
                                    </p:anim>
                                    <p:set>
                                      <p:cBhvr>
                                        <p:cTn id="8" dur="1" fill="hold">
                                          <p:stCondLst>
                                            <p:cond delay="249"/>
                                          </p:stCondLst>
                                        </p:cTn>
                                        <p:tgtEl>
                                          <p:spTgt spid="19047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250"/>
                                        <p:tgtEl>
                                          <p:spTgt spid="190470"/>
                                        </p:tgtEl>
                                        <p:attrNameLst>
                                          <p:attrName>ppt_x</p:attrName>
                                        </p:attrNameLst>
                                      </p:cBhvr>
                                      <p:tavLst>
                                        <p:tav tm="0">
                                          <p:val>
                                            <p:strVal val="ppt_x"/>
                                          </p:val>
                                        </p:tav>
                                        <p:tav tm="100000">
                                          <p:val>
                                            <p:strVal val="ppt_x"/>
                                          </p:val>
                                        </p:tav>
                                      </p:tavLst>
                                    </p:anim>
                                    <p:anim calcmode="lin" valueType="num">
                                      <p:cBhvr additive="base">
                                        <p:cTn id="13" dur="250"/>
                                        <p:tgtEl>
                                          <p:spTgt spid="190470"/>
                                        </p:tgtEl>
                                        <p:attrNameLst>
                                          <p:attrName>ppt_y</p:attrName>
                                        </p:attrNameLst>
                                      </p:cBhvr>
                                      <p:tavLst>
                                        <p:tav tm="0">
                                          <p:val>
                                            <p:strVal val="ppt_y"/>
                                          </p:val>
                                        </p:tav>
                                        <p:tav tm="100000">
                                          <p:val>
                                            <p:strVal val="1+ppt_h/2"/>
                                          </p:val>
                                        </p:tav>
                                      </p:tavLst>
                                    </p:anim>
                                    <p:set>
                                      <p:cBhvr>
                                        <p:cTn id="14" dur="1" fill="hold">
                                          <p:stCondLst>
                                            <p:cond delay="249"/>
                                          </p:stCondLst>
                                        </p:cTn>
                                        <p:tgtEl>
                                          <p:spTgt spid="19047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250"/>
                                        <p:tgtEl>
                                          <p:spTgt spid="190471"/>
                                        </p:tgtEl>
                                        <p:attrNameLst>
                                          <p:attrName>ppt_x</p:attrName>
                                        </p:attrNameLst>
                                      </p:cBhvr>
                                      <p:tavLst>
                                        <p:tav tm="0">
                                          <p:val>
                                            <p:strVal val="ppt_x"/>
                                          </p:val>
                                        </p:tav>
                                        <p:tav tm="100000">
                                          <p:val>
                                            <p:strVal val="ppt_x"/>
                                          </p:val>
                                        </p:tav>
                                      </p:tavLst>
                                    </p:anim>
                                    <p:anim calcmode="lin" valueType="num">
                                      <p:cBhvr additive="base">
                                        <p:cTn id="19" dur="250"/>
                                        <p:tgtEl>
                                          <p:spTgt spid="190471"/>
                                        </p:tgtEl>
                                        <p:attrNameLst>
                                          <p:attrName>ppt_y</p:attrName>
                                        </p:attrNameLst>
                                      </p:cBhvr>
                                      <p:tavLst>
                                        <p:tav tm="0">
                                          <p:val>
                                            <p:strVal val="ppt_y"/>
                                          </p:val>
                                        </p:tav>
                                        <p:tav tm="100000">
                                          <p:val>
                                            <p:strVal val="1+ppt_h/2"/>
                                          </p:val>
                                        </p:tav>
                                      </p:tavLst>
                                    </p:anim>
                                    <p:set>
                                      <p:cBhvr>
                                        <p:cTn id="20" dur="1" fill="hold">
                                          <p:stCondLst>
                                            <p:cond delay="249"/>
                                          </p:stCondLst>
                                        </p:cTn>
                                        <p:tgtEl>
                                          <p:spTgt spid="19047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250"/>
                                        <p:tgtEl>
                                          <p:spTgt spid="190472"/>
                                        </p:tgtEl>
                                        <p:attrNameLst>
                                          <p:attrName>ppt_x</p:attrName>
                                        </p:attrNameLst>
                                      </p:cBhvr>
                                      <p:tavLst>
                                        <p:tav tm="0">
                                          <p:val>
                                            <p:strVal val="ppt_x"/>
                                          </p:val>
                                        </p:tav>
                                        <p:tav tm="100000">
                                          <p:val>
                                            <p:strVal val="ppt_x"/>
                                          </p:val>
                                        </p:tav>
                                      </p:tavLst>
                                    </p:anim>
                                    <p:anim calcmode="lin" valueType="num">
                                      <p:cBhvr additive="base">
                                        <p:cTn id="25" dur="250"/>
                                        <p:tgtEl>
                                          <p:spTgt spid="190472"/>
                                        </p:tgtEl>
                                        <p:attrNameLst>
                                          <p:attrName>ppt_y</p:attrName>
                                        </p:attrNameLst>
                                      </p:cBhvr>
                                      <p:tavLst>
                                        <p:tav tm="0">
                                          <p:val>
                                            <p:strVal val="ppt_y"/>
                                          </p:val>
                                        </p:tav>
                                        <p:tav tm="100000">
                                          <p:val>
                                            <p:strVal val="1+ppt_h/2"/>
                                          </p:val>
                                        </p:tav>
                                      </p:tavLst>
                                    </p:anim>
                                    <p:set>
                                      <p:cBhvr>
                                        <p:cTn id="26" dur="1" fill="hold">
                                          <p:stCondLst>
                                            <p:cond delay="249"/>
                                          </p:stCondLst>
                                        </p:cTn>
                                        <p:tgtEl>
                                          <p:spTgt spid="19047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250"/>
                                        <p:tgtEl>
                                          <p:spTgt spid="190473"/>
                                        </p:tgtEl>
                                        <p:attrNameLst>
                                          <p:attrName>ppt_x</p:attrName>
                                        </p:attrNameLst>
                                      </p:cBhvr>
                                      <p:tavLst>
                                        <p:tav tm="0">
                                          <p:val>
                                            <p:strVal val="ppt_x"/>
                                          </p:val>
                                        </p:tav>
                                        <p:tav tm="100000">
                                          <p:val>
                                            <p:strVal val="ppt_x"/>
                                          </p:val>
                                        </p:tav>
                                      </p:tavLst>
                                    </p:anim>
                                    <p:anim calcmode="lin" valueType="num">
                                      <p:cBhvr additive="base">
                                        <p:cTn id="31" dur="250"/>
                                        <p:tgtEl>
                                          <p:spTgt spid="190473"/>
                                        </p:tgtEl>
                                        <p:attrNameLst>
                                          <p:attrName>ppt_y</p:attrName>
                                        </p:attrNameLst>
                                      </p:cBhvr>
                                      <p:tavLst>
                                        <p:tav tm="0">
                                          <p:val>
                                            <p:strVal val="ppt_y"/>
                                          </p:val>
                                        </p:tav>
                                        <p:tav tm="100000">
                                          <p:val>
                                            <p:strVal val="1+ppt_h/2"/>
                                          </p:val>
                                        </p:tav>
                                      </p:tavLst>
                                    </p:anim>
                                    <p:set>
                                      <p:cBhvr>
                                        <p:cTn id="32" dur="1" fill="hold">
                                          <p:stCondLst>
                                            <p:cond delay="249"/>
                                          </p:stCondLst>
                                        </p:cTn>
                                        <p:tgtEl>
                                          <p:spTgt spid="19047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250"/>
                                        <p:tgtEl>
                                          <p:spTgt spid="190474"/>
                                        </p:tgtEl>
                                        <p:attrNameLst>
                                          <p:attrName>ppt_x</p:attrName>
                                        </p:attrNameLst>
                                      </p:cBhvr>
                                      <p:tavLst>
                                        <p:tav tm="0">
                                          <p:val>
                                            <p:strVal val="ppt_x"/>
                                          </p:val>
                                        </p:tav>
                                        <p:tav tm="100000">
                                          <p:val>
                                            <p:strVal val="ppt_x"/>
                                          </p:val>
                                        </p:tav>
                                      </p:tavLst>
                                    </p:anim>
                                    <p:anim calcmode="lin" valueType="num">
                                      <p:cBhvr additive="base">
                                        <p:cTn id="37" dur="250"/>
                                        <p:tgtEl>
                                          <p:spTgt spid="190474"/>
                                        </p:tgtEl>
                                        <p:attrNameLst>
                                          <p:attrName>ppt_y</p:attrName>
                                        </p:attrNameLst>
                                      </p:cBhvr>
                                      <p:tavLst>
                                        <p:tav tm="0">
                                          <p:val>
                                            <p:strVal val="ppt_y"/>
                                          </p:val>
                                        </p:tav>
                                        <p:tav tm="100000">
                                          <p:val>
                                            <p:strVal val="1+ppt_h/2"/>
                                          </p:val>
                                        </p:tav>
                                      </p:tavLst>
                                    </p:anim>
                                    <p:set>
                                      <p:cBhvr>
                                        <p:cTn id="38" dur="1" fill="hold">
                                          <p:stCondLst>
                                            <p:cond delay="249"/>
                                          </p:stCondLst>
                                        </p:cTn>
                                        <p:tgtEl>
                                          <p:spTgt spid="19047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250"/>
                                        <p:tgtEl>
                                          <p:spTgt spid="190475"/>
                                        </p:tgtEl>
                                        <p:attrNameLst>
                                          <p:attrName>ppt_x</p:attrName>
                                        </p:attrNameLst>
                                      </p:cBhvr>
                                      <p:tavLst>
                                        <p:tav tm="0">
                                          <p:val>
                                            <p:strVal val="ppt_x"/>
                                          </p:val>
                                        </p:tav>
                                        <p:tav tm="100000">
                                          <p:val>
                                            <p:strVal val="ppt_x"/>
                                          </p:val>
                                        </p:tav>
                                      </p:tavLst>
                                    </p:anim>
                                    <p:anim calcmode="lin" valueType="num">
                                      <p:cBhvr additive="base">
                                        <p:cTn id="43" dur="250"/>
                                        <p:tgtEl>
                                          <p:spTgt spid="190475"/>
                                        </p:tgtEl>
                                        <p:attrNameLst>
                                          <p:attrName>ppt_y</p:attrName>
                                        </p:attrNameLst>
                                      </p:cBhvr>
                                      <p:tavLst>
                                        <p:tav tm="0">
                                          <p:val>
                                            <p:strVal val="ppt_y"/>
                                          </p:val>
                                        </p:tav>
                                        <p:tav tm="100000">
                                          <p:val>
                                            <p:strVal val="1+ppt_h/2"/>
                                          </p:val>
                                        </p:tav>
                                      </p:tavLst>
                                    </p:anim>
                                    <p:set>
                                      <p:cBhvr>
                                        <p:cTn id="44" dur="1" fill="hold">
                                          <p:stCondLst>
                                            <p:cond delay="249"/>
                                          </p:stCondLst>
                                        </p:cTn>
                                        <p:tgtEl>
                                          <p:spTgt spid="19047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250"/>
                                        <p:tgtEl>
                                          <p:spTgt spid="190476"/>
                                        </p:tgtEl>
                                        <p:attrNameLst>
                                          <p:attrName>ppt_x</p:attrName>
                                        </p:attrNameLst>
                                      </p:cBhvr>
                                      <p:tavLst>
                                        <p:tav tm="0">
                                          <p:val>
                                            <p:strVal val="ppt_x"/>
                                          </p:val>
                                        </p:tav>
                                        <p:tav tm="100000">
                                          <p:val>
                                            <p:strVal val="ppt_x"/>
                                          </p:val>
                                        </p:tav>
                                      </p:tavLst>
                                    </p:anim>
                                    <p:anim calcmode="lin" valueType="num">
                                      <p:cBhvr additive="base">
                                        <p:cTn id="49" dur="250"/>
                                        <p:tgtEl>
                                          <p:spTgt spid="190476"/>
                                        </p:tgtEl>
                                        <p:attrNameLst>
                                          <p:attrName>ppt_y</p:attrName>
                                        </p:attrNameLst>
                                      </p:cBhvr>
                                      <p:tavLst>
                                        <p:tav tm="0">
                                          <p:val>
                                            <p:strVal val="ppt_y"/>
                                          </p:val>
                                        </p:tav>
                                        <p:tav tm="100000">
                                          <p:val>
                                            <p:strVal val="1+ppt_h/2"/>
                                          </p:val>
                                        </p:tav>
                                      </p:tavLst>
                                    </p:anim>
                                    <p:set>
                                      <p:cBhvr>
                                        <p:cTn id="50" dur="1" fill="hold">
                                          <p:stCondLst>
                                            <p:cond delay="249"/>
                                          </p:stCondLst>
                                        </p:cTn>
                                        <p:tgtEl>
                                          <p:spTgt spid="19047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250"/>
                                        <p:tgtEl>
                                          <p:spTgt spid="190477"/>
                                        </p:tgtEl>
                                        <p:attrNameLst>
                                          <p:attrName>ppt_x</p:attrName>
                                        </p:attrNameLst>
                                      </p:cBhvr>
                                      <p:tavLst>
                                        <p:tav tm="0">
                                          <p:val>
                                            <p:strVal val="ppt_x"/>
                                          </p:val>
                                        </p:tav>
                                        <p:tav tm="100000">
                                          <p:val>
                                            <p:strVal val="ppt_x"/>
                                          </p:val>
                                        </p:tav>
                                      </p:tavLst>
                                    </p:anim>
                                    <p:anim calcmode="lin" valueType="num">
                                      <p:cBhvr additive="base">
                                        <p:cTn id="55" dur="250"/>
                                        <p:tgtEl>
                                          <p:spTgt spid="190477"/>
                                        </p:tgtEl>
                                        <p:attrNameLst>
                                          <p:attrName>ppt_y</p:attrName>
                                        </p:attrNameLst>
                                      </p:cBhvr>
                                      <p:tavLst>
                                        <p:tav tm="0">
                                          <p:val>
                                            <p:strVal val="ppt_y"/>
                                          </p:val>
                                        </p:tav>
                                        <p:tav tm="100000">
                                          <p:val>
                                            <p:strVal val="1+ppt_h/2"/>
                                          </p:val>
                                        </p:tav>
                                      </p:tavLst>
                                    </p:anim>
                                    <p:set>
                                      <p:cBhvr>
                                        <p:cTn id="56" dur="1" fill="hold">
                                          <p:stCondLst>
                                            <p:cond delay="249"/>
                                          </p:stCondLst>
                                        </p:cTn>
                                        <p:tgtEl>
                                          <p:spTgt spid="19047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250"/>
                                        <p:tgtEl>
                                          <p:spTgt spid="190478"/>
                                        </p:tgtEl>
                                        <p:attrNameLst>
                                          <p:attrName>ppt_x</p:attrName>
                                        </p:attrNameLst>
                                      </p:cBhvr>
                                      <p:tavLst>
                                        <p:tav tm="0">
                                          <p:val>
                                            <p:strVal val="ppt_x"/>
                                          </p:val>
                                        </p:tav>
                                        <p:tav tm="100000">
                                          <p:val>
                                            <p:strVal val="ppt_x"/>
                                          </p:val>
                                        </p:tav>
                                      </p:tavLst>
                                    </p:anim>
                                    <p:anim calcmode="lin" valueType="num">
                                      <p:cBhvr additive="base">
                                        <p:cTn id="61" dur="250"/>
                                        <p:tgtEl>
                                          <p:spTgt spid="190478"/>
                                        </p:tgtEl>
                                        <p:attrNameLst>
                                          <p:attrName>ppt_y</p:attrName>
                                        </p:attrNameLst>
                                      </p:cBhvr>
                                      <p:tavLst>
                                        <p:tav tm="0">
                                          <p:val>
                                            <p:strVal val="ppt_y"/>
                                          </p:val>
                                        </p:tav>
                                        <p:tav tm="100000">
                                          <p:val>
                                            <p:strVal val="1+ppt_h/2"/>
                                          </p:val>
                                        </p:tav>
                                      </p:tavLst>
                                    </p:anim>
                                    <p:set>
                                      <p:cBhvr>
                                        <p:cTn id="62" dur="1" fill="hold">
                                          <p:stCondLst>
                                            <p:cond delay="249"/>
                                          </p:stCondLst>
                                        </p:cTn>
                                        <p:tgtEl>
                                          <p:spTgt spid="1904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9698" name="Rectangle 1"/>
          <p:cNvSpPr/>
          <p:nvPr/>
        </p:nvSpPr>
        <p:spPr>
          <a:xfrm>
            <a:off x="139700" y="762000"/>
            <a:ext cx="9080500" cy="2092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nl-NL" altLang="en-US" sz="2600" b="1" i="1" dirty="0">
                <a:solidFill>
                  <a:schemeClr val="bg1"/>
                </a:solidFill>
                <a:latin typeface="Times New Roman" panose="02020603050405020304" pitchFamily="18" charset="0"/>
                <a:cs typeface="Times New Roman" panose="02020603050405020304" pitchFamily="18" charset="0"/>
              </a:rPr>
              <a:t>Câu 1: Tất cả các loại tế b</a:t>
            </a:r>
            <a:r>
              <a:rPr lang="nl-NL" altLang="en-US" sz="2600" b="1" i="1" dirty="0">
                <a:solidFill>
                  <a:schemeClr val="bg1"/>
                </a:solidFill>
                <a:latin typeface="Times New Roman" panose="02020603050405020304" pitchFamily="18" charset="0"/>
                <a:ea typeface="Times New Roman" panose="02020603050405020304" pitchFamily="18" charset="0"/>
              </a:rPr>
              <a:t>à</a:t>
            </a:r>
            <a:r>
              <a:rPr lang="nl-NL" altLang="en-US" sz="2600" b="1" i="1" dirty="0">
                <a:solidFill>
                  <a:schemeClr val="bg1"/>
                </a:solidFill>
                <a:latin typeface="Times New Roman" panose="02020603050405020304" pitchFamily="18" charset="0"/>
                <a:cs typeface="Times New Roman" panose="02020603050405020304" pitchFamily="18" charset="0"/>
              </a:rPr>
              <a:t>o đều được cấu tạo 3 th</a:t>
            </a:r>
            <a:r>
              <a:rPr lang="nl-NL" altLang="en-US" sz="2600" b="1" i="1" dirty="0">
                <a:solidFill>
                  <a:schemeClr val="bg1"/>
                </a:solidFill>
                <a:latin typeface="Times New Roman" panose="02020603050405020304" pitchFamily="18" charset="0"/>
                <a:ea typeface="Times New Roman" panose="02020603050405020304" pitchFamily="18" charset="0"/>
              </a:rPr>
              <a:t>à</a:t>
            </a:r>
            <a:r>
              <a:rPr lang="nl-NL" altLang="en-US" sz="2600" b="1" i="1" dirty="0">
                <a:solidFill>
                  <a:schemeClr val="bg1"/>
                </a:solidFill>
                <a:latin typeface="Times New Roman" panose="02020603050405020304" pitchFamily="18" charset="0"/>
                <a:cs typeface="Times New Roman" panose="02020603050405020304" pitchFamily="18" charset="0"/>
              </a:rPr>
              <a:t>nh phần l</a:t>
            </a:r>
            <a:r>
              <a:rPr lang="nl-NL" altLang="en-US" sz="2600" b="1" i="1" dirty="0">
                <a:solidFill>
                  <a:schemeClr val="bg1"/>
                </a:solidFill>
                <a:latin typeface="Times New Roman" panose="02020603050405020304" pitchFamily="18" charset="0"/>
                <a:ea typeface="Times New Roman" panose="02020603050405020304" pitchFamily="18" charset="0"/>
              </a:rPr>
              <a:t>à</a:t>
            </a:r>
            <a:r>
              <a:rPr lang="nl-NL" altLang="en-US" sz="2600" b="1" i="1" dirty="0">
                <a:solidFill>
                  <a:schemeClr val="bg1"/>
                </a:solidFill>
                <a:latin typeface="Times New Roman" panose="02020603050405020304" pitchFamily="18" charset="0"/>
                <a:cs typeface="Times New Roman" panose="02020603050405020304" pitchFamily="18" charset="0"/>
              </a:rPr>
              <a:t>:</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A. M</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ng sinh chất, chất tế b</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o, vùng nhân hoặc nhân. </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B. M</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ng sinh chất, vùng nhân hoặc nhân(ch</a:t>
            </a:r>
            <a:r>
              <a:rPr lang="en-US" altLang="en-US" sz="2600" dirty="0">
                <a:solidFill>
                  <a:schemeClr val="bg1"/>
                </a:solidFill>
                <a:latin typeface="Times New Roman" panose="02020603050405020304" pitchFamily="18" charset="0"/>
                <a:cs typeface="Times New Roman" panose="02020603050405020304" pitchFamily="18" charset="0"/>
              </a:rPr>
              <a:t>ứa</a:t>
            </a:r>
            <a:r>
              <a:rPr lang="nl-NL" altLang="en-US" sz="2600" dirty="0">
                <a:solidFill>
                  <a:schemeClr val="bg1"/>
                </a:solidFill>
                <a:latin typeface="Times New Roman" panose="02020603050405020304" pitchFamily="18" charset="0"/>
                <a:cs typeface="Times New Roman" panose="02020603050405020304" pitchFamily="18" charset="0"/>
              </a:rPr>
              <a:t> NST).</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C. M</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ng sinh chất, chất tế b</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o, các b</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o quan.</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D. Chất tế b</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o, vùng nhân hoặc nhân, NST.</a:t>
            </a:r>
            <a:endParaRPr lang="en-US" altLang="en-US" sz="2600" dirty="0">
              <a:solidFill>
                <a:schemeClr val="bg1"/>
              </a:solidFill>
              <a:latin typeface="Times New Roman" panose="02020603050405020304" pitchFamily="18" charset="0"/>
              <a:ea typeface="Times New Roman" panose="02020603050405020304" pitchFamily="18" charset="0"/>
            </a:endParaRPr>
          </a:p>
        </p:txBody>
      </p:sp>
      <p:sp>
        <p:nvSpPr>
          <p:cNvPr id="2" name="Rectangle 1"/>
          <p:cNvSpPr/>
          <p:nvPr/>
        </p:nvSpPr>
        <p:spPr>
          <a:xfrm>
            <a:off x="2895600" y="-3629"/>
            <a:ext cx="2830903" cy="6463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uLnTx/>
                <a:uFillTx/>
                <a:latin typeface="Times New Roman" panose="02020603050405020304" pitchFamily="18" charset="0"/>
                <a:ea typeface="+mn-ea"/>
                <a:cs typeface="Times New Roman" panose="02020603050405020304" pitchFamily="18" charset="0"/>
              </a:rPr>
              <a:t>LUYỆN TẬP</a:t>
            </a:r>
          </a:p>
        </p:txBody>
      </p:sp>
      <p:sp>
        <p:nvSpPr>
          <p:cNvPr id="3" name="Rectangle 2"/>
          <p:cNvSpPr/>
          <p:nvPr/>
        </p:nvSpPr>
        <p:spPr>
          <a:xfrm>
            <a:off x="139700" y="1639888"/>
            <a:ext cx="533400" cy="4603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a:t>
            </a:r>
          </a:p>
        </p:txBody>
      </p:sp>
      <p:sp>
        <p:nvSpPr>
          <p:cNvPr id="29701" name="Rectangle 1"/>
          <p:cNvSpPr/>
          <p:nvPr/>
        </p:nvSpPr>
        <p:spPr>
          <a:xfrm>
            <a:off x="0" y="2974975"/>
            <a:ext cx="9296400" cy="28924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nl-NL" altLang="en-US" sz="2600" b="1" i="1" dirty="0">
                <a:solidFill>
                  <a:schemeClr val="bg1"/>
                </a:solidFill>
                <a:latin typeface="Times New Roman" panose="02020603050405020304" pitchFamily="18" charset="0"/>
                <a:cs typeface="Times New Roman" panose="02020603050405020304" pitchFamily="18" charset="0"/>
              </a:rPr>
              <a:t>Câu 2: Tế b</a:t>
            </a:r>
            <a:r>
              <a:rPr lang="nl-NL" altLang="en-US" sz="2600" b="1" i="1" dirty="0">
                <a:solidFill>
                  <a:schemeClr val="bg1"/>
                </a:solidFill>
                <a:latin typeface="Times New Roman" panose="02020603050405020304" pitchFamily="18" charset="0"/>
                <a:ea typeface="Times New Roman" panose="02020603050405020304" pitchFamily="18" charset="0"/>
              </a:rPr>
              <a:t>à</a:t>
            </a:r>
            <a:r>
              <a:rPr lang="nl-NL" altLang="en-US" sz="2600" b="1" i="1" dirty="0">
                <a:solidFill>
                  <a:schemeClr val="bg1"/>
                </a:solidFill>
                <a:latin typeface="Times New Roman" panose="02020603050405020304" pitchFamily="18" charset="0"/>
                <a:cs typeface="Times New Roman" panose="02020603050405020304" pitchFamily="18" charset="0"/>
              </a:rPr>
              <a:t>o nhân sơ có đặc điểm nổi bật gì ?</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A. Kích thước nhỏ, chưa có nhân ho</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 chỉnh, vùng nhân chứa ADN kết hợp với prôtein v</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 histôn.</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B. Kích thước nhỏ, không có m</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ng nhân, có ribôxôm nhưng không có các b</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o quan có m</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ng bao bọc.</a:t>
            </a:r>
            <a:r>
              <a:rPr lang="nl-NL" altLang="en-US" sz="2600" u="sng" dirty="0">
                <a:solidFill>
                  <a:schemeClr val="bg1"/>
                </a:solidFill>
                <a:latin typeface="Times New Roman" panose="02020603050405020304" pitchFamily="18" charset="0"/>
                <a:cs typeface="Times New Roman" panose="02020603050405020304" pitchFamily="18" charset="0"/>
              </a:rPr>
              <a:t> </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C. Kích thước nhỏ, chưa có nhân ho</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 chỉnh không có ribôxôm.</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D. Kích thước nhỏ, không có m</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ng nhân, không có các b</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o quan.</a:t>
            </a:r>
            <a:endParaRPr lang="en-US" altLang="en-US" sz="2600" dirty="0">
              <a:solidFill>
                <a:schemeClr val="bg1"/>
              </a:solidFill>
              <a:latin typeface="Times New Roman" panose="02020603050405020304" pitchFamily="18" charset="0"/>
              <a:ea typeface="Times New Roman" panose="02020603050405020304" pitchFamily="18" charset="0"/>
            </a:endParaRPr>
          </a:p>
        </p:txBody>
      </p:sp>
      <p:sp>
        <p:nvSpPr>
          <p:cNvPr id="6" name="Rectangle 3"/>
          <p:cNvSpPr/>
          <p:nvPr/>
        </p:nvSpPr>
        <p:spPr>
          <a:xfrm>
            <a:off x="19050" y="4189413"/>
            <a:ext cx="533400" cy="4619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72">
                                          <p:stCondLst>
                                            <p:cond delay="0"/>
                                          </p:stCondLst>
                                        </p:cTn>
                                        <p:tgtEl>
                                          <p:spTgt spid="6"/>
                                        </p:tgtEl>
                                      </p:cBhvr>
                                    </p:animEffect>
                                    <p:anim calcmode="lin" valueType="num">
                                      <p:cBhvr>
                                        <p:cTn id="26" dur="22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8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83" tmFilter="0, 0; 0.125,0.2665; 0.25,0.4; 0.375,0.465; 0.5,0.5;  0.625,0.535; 0.75,0.6; 0.875,0.7335; 1,1">
                                          <p:stCondLst>
                                            <p:cond delay="83"/>
                                          </p:stCondLst>
                                        </p:cTn>
                                        <p:tgtEl>
                                          <p:spTgt spid="6"/>
                                        </p:tgtEl>
                                        <p:attrNameLst>
                                          <p:attrName>ppt_y</p:attrName>
                                        </p:attrNameLst>
                                      </p:cBhvr>
                                      <p:tavLst>
                                        <p:tav tm="0" fmla="#ppt_y-sin(pi*$)/9">
                                          <p:val>
                                            <p:fltVal val="0"/>
                                          </p:val>
                                        </p:tav>
                                        <p:tav tm="100000">
                                          <p:val>
                                            <p:fltVal val="1"/>
                                          </p:val>
                                        </p:tav>
                                      </p:tavLst>
                                    </p:anim>
                                    <p:anim calcmode="lin" valueType="num">
                                      <p:cBhvr>
                                        <p:cTn id="29" dur="41" tmFilter="0, 0; 0.125,0.2665; 0.25,0.4; 0.375,0.465; 0.5,0.5;  0.625,0.535; 0.75,0.6; 0.875,0.7335; 1,1">
                                          <p:stCondLst>
                                            <p:cond delay="166"/>
                                          </p:stCondLst>
                                        </p:cTn>
                                        <p:tgtEl>
                                          <p:spTgt spid="6"/>
                                        </p:tgtEl>
                                        <p:attrNameLst>
                                          <p:attrName>ppt_y</p:attrName>
                                        </p:attrNameLst>
                                      </p:cBhvr>
                                      <p:tavLst>
                                        <p:tav tm="0" fmla="#ppt_y-sin(pi*$)/27">
                                          <p:val>
                                            <p:fltVal val="0"/>
                                          </p:val>
                                        </p:tav>
                                        <p:tav tm="100000">
                                          <p:val>
                                            <p:fltVal val="1"/>
                                          </p:val>
                                        </p:tav>
                                      </p:tavLst>
                                    </p:anim>
                                    <p:anim calcmode="lin" valueType="num">
                                      <p:cBhvr>
                                        <p:cTn id="30" dur="21" tmFilter="0, 0; 0.125,0.2665; 0.25,0.4; 0.375,0.465; 0.5,0.5;  0.625,0.535; 0.75,0.6; 0.875,0.7335; 1,1">
                                          <p:stCondLst>
                                            <p:cond delay="207"/>
                                          </p:stCondLst>
                                        </p:cTn>
                                        <p:tgtEl>
                                          <p:spTgt spid="6"/>
                                        </p:tgtEl>
                                        <p:attrNameLst>
                                          <p:attrName>ppt_y</p:attrName>
                                        </p:attrNameLst>
                                      </p:cBhvr>
                                      <p:tavLst>
                                        <p:tav tm="0" fmla="#ppt_y-sin(pi*$)/81">
                                          <p:val>
                                            <p:fltVal val="0"/>
                                          </p:val>
                                        </p:tav>
                                        <p:tav tm="100000">
                                          <p:val>
                                            <p:fltVal val="1"/>
                                          </p:val>
                                        </p:tav>
                                      </p:tavLst>
                                    </p:anim>
                                    <p:animScale>
                                      <p:cBhvr>
                                        <p:cTn id="31" dur="3">
                                          <p:stCondLst>
                                            <p:cond delay="81"/>
                                          </p:stCondLst>
                                        </p:cTn>
                                        <p:tgtEl>
                                          <p:spTgt spid="6"/>
                                        </p:tgtEl>
                                      </p:cBhvr>
                                      <p:to x="100000" y="60000"/>
                                    </p:animScale>
                                    <p:animScale>
                                      <p:cBhvr>
                                        <p:cTn id="32" dur="21" decel="50000">
                                          <p:stCondLst>
                                            <p:cond delay="85"/>
                                          </p:stCondLst>
                                        </p:cTn>
                                        <p:tgtEl>
                                          <p:spTgt spid="6"/>
                                        </p:tgtEl>
                                      </p:cBhvr>
                                      <p:to x="100000" y="100000"/>
                                    </p:animScale>
                                    <p:animScale>
                                      <p:cBhvr>
                                        <p:cTn id="33" dur="3">
                                          <p:stCondLst>
                                            <p:cond delay="164"/>
                                          </p:stCondLst>
                                        </p:cTn>
                                        <p:tgtEl>
                                          <p:spTgt spid="6"/>
                                        </p:tgtEl>
                                      </p:cBhvr>
                                      <p:to x="100000" y="80000"/>
                                    </p:animScale>
                                    <p:animScale>
                                      <p:cBhvr>
                                        <p:cTn id="34" dur="21" decel="50000">
                                          <p:stCondLst>
                                            <p:cond delay="167"/>
                                          </p:stCondLst>
                                        </p:cTn>
                                        <p:tgtEl>
                                          <p:spTgt spid="6"/>
                                        </p:tgtEl>
                                      </p:cBhvr>
                                      <p:to x="100000" y="100000"/>
                                    </p:animScale>
                                    <p:animScale>
                                      <p:cBhvr>
                                        <p:cTn id="35" dur="3">
                                          <p:stCondLst>
                                            <p:cond delay="205"/>
                                          </p:stCondLst>
                                        </p:cTn>
                                        <p:tgtEl>
                                          <p:spTgt spid="6"/>
                                        </p:tgtEl>
                                      </p:cBhvr>
                                      <p:to x="100000" y="90000"/>
                                    </p:animScale>
                                    <p:animScale>
                                      <p:cBhvr>
                                        <p:cTn id="36" dur="21" decel="50000">
                                          <p:stCondLst>
                                            <p:cond delay="208"/>
                                          </p:stCondLst>
                                        </p:cTn>
                                        <p:tgtEl>
                                          <p:spTgt spid="6"/>
                                        </p:tgtEl>
                                      </p:cBhvr>
                                      <p:to x="100000" y="100000"/>
                                    </p:animScale>
                                    <p:animScale>
                                      <p:cBhvr>
                                        <p:cTn id="37" dur="3">
                                          <p:stCondLst>
                                            <p:cond delay="226"/>
                                          </p:stCondLst>
                                        </p:cTn>
                                        <p:tgtEl>
                                          <p:spTgt spid="6"/>
                                        </p:tgtEl>
                                      </p:cBhvr>
                                      <p:to x="100000" y="95000"/>
                                    </p:animScale>
                                    <p:animScale>
                                      <p:cBhvr>
                                        <p:cTn id="38" dur="21" decel="50000">
                                          <p:stCondLst>
                                            <p:cond delay="229"/>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0722" name="Rectangle 1"/>
          <p:cNvSpPr/>
          <p:nvPr/>
        </p:nvSpPr>
        <p:spPr>
          <a:xfrm>
            <a:off x="85725" y="609600"/>
            <a:ext cx="9144000" cy="18208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nl-NL" altLang="en-US" sz="2600" b="1" i="1" dirty="0">
                <a:solidFill>
                  <a:schemeClr val="bg1"/>
                </a:solidFill>
                <a:latin typeface="Times New Roman" panose="02020603050405020304" pitchFamily="18" charset="0"/>
                <a:cs typeface="Times New Roman" panose="02020603050405020304" pitchFamily="18" charset="0"/>
              </a:rPr>
              <a:t>Câu 3: M</a:t>
            </a:r>
            <a:r>
              <a:rPr lang="nl-NL" altLang="en-US" sz="2600" b="1" i="1" dirty="0">
                <a:solidFill>
                  <a:schemeClr val="bg1"/>
                </a:solidFill>
                <a:latin typeface="Times New Roman" panose="02020603050405020304" pitchFamily="18" charset="0"/>
                <a:ea typeface="Times New Roman" panose="02020603050405020304" pitchFamily="18" charset="0"/>
              </a:rPr>
              <a:t>à</a:t>
            </a:r>
            <a:r>
              <a:rPr lang="nl-NL" altLang="en-US" sz="2600" b="1" i="1" dirty="0">
                <a:solidFill>
                  <a:schemeClr val="bg1"/>
                </a:solidFill>
                <a:latin typeface="Times New Roman" panose="02020603050405020304" pitchFamily="18" charset="0"/>
                <a:cs typeface="Times New Roman" panose="02020603050405020304" pitchFamily="18" charset="0"/>
              </a:rPr>
              <a:t>ng sinh chất của vi khuẩn được cấu tạo từ 2 lớp:</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lnSpc>
                <a:spcPct val="150000"/>
              </a:lnSpc>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A. Phôtpholipit v</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 ribôxôm.	B.  Ribôxôm v</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 peptiđôglican.</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lnSpc>
                <a:spcPct val="150000"/>
              </a:lnSpc>
              <a:spcBef>
                <a:spcPct val="0"/>
              </a:spcBef>
              <a:buFontTx/>
              <a:buNone/>
            </a:pPr>
            <a:r>
              <a:rPr lang="nl-NL" altLang="en-US" sz="2600" dirty="0">
                <a:solidFill>
                  <a:schemeClr val="bg1"/>
                </a:solidFill>
                <a:latin typeface="Times New Roman" panose="02020603050405020304" pitchFamily="18" charset="0"/>
                <a:cs typeface="Times New Roman" panose="02020603050405020304" pitchFamily="18" charset="0"/>
              </a:rPr>
              <a:t>C. Peptiđôglican v</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 prôtein.	D.Phôtpholipit v</a:t>
            </a:r>
            <a:r>
              <a:rPr lang="nl-NL" altLang="en-US" sz="2600" dirty="0">
                <a:solidFill>
                  <a:schemeClr val="bg1"/>
                </a:solidFill>
                <a:latin typeface="Times New Roman" panose="02020603050405020304" pitchFamily="18" charset="0"/>
                <a:ea typeface="Times New Roman" panose="02020603050405020304" pitchFamily="18" charset="0"/>
              </a:rPr>
              <a:t>à</a:t>
            </a:r>
            <a:r>
              <a:rPr lang="nl-NL" altLang="en-US" sz="2600" dirty="0">
                <a:solidFill>
                  <a:schemeClr val="bg1"/>
                </a:solidFill>
                <a:latin typeface="Times New Roman" panose="02020603050405020304" pitchFamily="18" charset="0"/>
                <a:cs typeface="Times New Roman" panose="02020603050405020304" pitchFamily="18" charset="0"/>
              </a:rPr>
              <a:t> prôtein.  </a:t>
            </a:r>
            <a:endParaRPr lang="en-US" altLang="en-US" sz="2600" dirty="0">
              <a:solidFill>
                <a:schemeClr val="bg1"/>
              </a:solidFill>
              <a:latin typeface="Times New Roman" panose="02020603050405020304" pitchFamily="18" charset="0"/>
              <a:ea typeface="Times New Roman" panose="02020603050405020304" pitchFamily="18" charset="0"/>
            </a:endParaRPr>
          </a:p>
        </p:txBody>
      </p:sp>
      <p:sp>
        <p:nvSpPr>
          <p:cNvPr id="3" name="Rectangle 2"/>
          <p:cNvSpPr/>
          <p:nvPr/>
        </p:nvSpPr>
        <p:spPr>
          <a:xfrm>
            <a:off x="2286000" y="-36286"/>
            <a:ext cx="4108818" cy="923329"/>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Arial" panose="020B0604020202020204" pitchFamily="34" charset="0"/>
                <a:ea typeface="+mn-ea"/>
                <a:cs typeface="Arial" panose="020B0604020202020204" pitchFamily="34" charset="0"/>
              </a:rPr>
              <a:t>LUYỆN TẬP</a:t>
            </a:r>
          </a:p>
        </p:txBody>
      </p:sp>
      <p:sp>
        <p:nvSpPr>
          <p:cNvPr id="4" name="Rectangle 3"/>
          <p:cNvSpPr/>
          <p:nvPr/>
        </p:nvSpPr>
        <p:spPr>
          <a:xfrm>
            <a:off x="4546600" y="1968500"/>
            <a:ext cx="533400" cy="4619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a:t>
            </a:r>
          </a:p>
        </p:txBody>
      </p:sp>
      <p:sp>
        <p:nvSpPr>
          <p:cNvPr id="30725" name="Rectangle 1"/>
          <p:cNvSpPr/>
          <p:nvPr/>
        </p:nvSpPr>
        <p:spPr>
          <a:xfrm>
            <a:off x="85725" y="2590800"/>
            <a:ext cx="9144000" cy="3221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600" b="1" i="1" dirty="0">
                <a:solidFill>
                  <a:schemeClr val="bg1"/>
                </a:solidFill>
                <a:latin typeface="Times New Roman" panose="02020603050405020304" pitchFamily="18" charset="0"/>
                <a:cs typeface="Times New Roman" panose="02020603050405020304" pitchFamily="18" charset="0"/>
              </a:rPr>
              <a:t>Câu 4: Vi khuẩn có cấu tạo đơn giản v</a:t>
            </a:r>
            <a:r>
              <a:rPr lang="en-US" altLang="en-US" sz="2600" b="1" i="1" dirty="0">
                <a:solidFill>
                  <a:schemeClr val="bg1"/>
                </a:solidFill>
                <a:latin typeface="Times New Roman" panose="02020603050405020304" pitchFamily="18" charset="0"/>
                <a:ea typeface="Times New Roman" panose="02020603050405020304" pitchFamily="18" charset="0"/>
              </a:rPr>
              <a:t>à</a:t>
            </a:r>
            <a:r>
              <a:rPr lang="en-US" altLang="en-US" sz="2600" b="1" i="1" dirty="0">
                <a:solidFill>
                  <a:schemeClr val="bg1"/>
                </a:solidFill>
                <a:latin typeface="Times New Roman" panose="02020603050405020304" pitchFamily="18" charset="0"/>
                <a:cs typeface="Times New Roman" panose="02020603050405020304" pitchFamily="18" charset="0"/>
              </a:rPr>
              <a:t> kích thước cơ thể nhỏ sẽ có ưu thế:</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lvl="0" indent="0">
              <a:lnSpc>
                <a:spcPct val="150000"/>
              </a:lnSpc>
              <a:spcBef>
                <a:spcPct val="0"/>
              </a:spcBef>
              <a:buFontTx/>
              <a:buNone/>
            </a:pPr>
            <a:r>
              <a:rPr lang="en-US" altLang="en-US" sz="2600" dirty="0">
                <a:solidFill>
                  <a:schemeClr val="bg1"/>
                </a:solidFill>
                <a:latin typeface="Times New Roman" panose="02020603050405020304" pitchFamily="18" charset="0"/>
                <a:cs typeface="Times New Roman" panose="02020603050405020304" pitchFamily="18" charset="0"/>
              </a:rPr>
              <a:t>A. Hạn chế được sự tấn công của tế b</a:t>
            </a:r>
            <a:r>
              <a:rPr lang="en-US" altLang="en-US" sz="2600" dirty="0">
                <a:solidFill>
                  <a:schemeClr val="bg1"/>
                </a:solidFill>
                <a:latin typeface="Times New Roman" panose="02020603050405020304" pitchFamily="18" charset="0"/>
                <a:ea typeface="Times New Roman" panose="02020603050405020304" pitchFamily="18" charset="0"/>
              </a:rPr>
              <a:t>à</a:t>
            </a:r>
            <a:r>
              <a:rPr lang="en-US" altLang="en-US" sz="2600" dirty="0">
                <a:solidFill>
                  <a:schemeClr val="bg1"/>
                </a:solidFill>
                <a:latin typeface="Times New Roman" panose="02020603050405020304" pitchFamily="18" charset="0"/>
                <a:cs typeface="Times New Roman" panose="02020603050405020304" pitchFamily="18" charset="0"/>
              </a:rPr>
              <a:t>o bạch cầu.</a:t>
            </a:r>
          </a:p>
          <a:p>
            <a:pPr marL="0" lvl="0" indent="0">
              <a:lnSpc>
                <a:spcPct val="150000"/>
              </a:lnSpc>
              <a:spcBef>
                <a:spcPct val="0"/>
              </a:spcBef>
              <a:buFontTx/>
              <a:buNone/>
            </a:pPr>
            <a:r>
              <a:rPr lang="en-US" altLang="en-US" sz="2600" dirty="0">
                <a:solidFill>
                  <a:schemeClr val="bg1"/>
                </a:solidFill>
                <a:latin typeface="Times New Roman" panose="02020603050405020304" pitchFamily="18" charset="0"/>
                <a:cs typeface="Times New Roman" panose="02020603050405020304" pitchFamily="18" charset="0"/>
              </a:rPr>
              <a:t>B. Dễ phát tán v</a:t>
            </a:r>
            <a:r>
              <a:rPr lang="en-US" altLang="en-US" sz="2600" dirty="0">
                <a:solidFill>
                  <a:schemeClr val="bg1"/>
                </a:solidFill>
                <a:latin typeface="Times New Roman" panose="02020603050405020304" pitchFamily="18" charset="0"/>
                <a:ea typeface="Times New Roman" panose="02020603050405020304" pitchFamily="18" charset="0"/>
              </a:rPr>
              <a:t>à</a:t>
            </a:r>
            <a:r>
              <a:rPr lang="en-US" altLang="en-US" sz="2600" dirty="0">
                <a:solidFill>
                  <a:schemeClr val="bg1"/>
                </a:solidFill>
                <a:latin typeface="Times New Roman" panose="02020603050405020304" pitchFamily="18" charset="0"/>
                <a:cs typeface="Times New Roman" panose="02020603050405020304" pitchFamily="18" charset="0"/>
              </a:rPr>
              <a:t> phân bố hẹp.</a:t>
            </a:r>
          </a:p>
          <a:p>
            <a:pPr marL="0" lvl="0" indent="0">
              <a:lnSpc>
                <a:spcPct val="150000"/>
              </a:lnSpc>
              <a:spcBef>
                <a:spcPct val="0"/>
              </a:spcBef>
              <a:buFontTx/>
              <a:buNone/>
            </a:pPr>
            <a:r>
              <a:rPr lang="en-US" altLang="en-US" sz="2600" dirty="0">
                <a:solidFill>
                  <a:schemeClr val="bg1"/>
                </a:solidFill>
                <a:latin typeface="Times New Roman" panose="02020603050405020304" pitchFamily="18" charset="0"/>
                <a:cs typeface="Times New Roman" panose="02020603050405020304" pitchFamily="18" charset="0"/>
              </a:rPr>
              <a:t>C Trao đổi chất mạnh v</a:t>
            </a:r>
            <a:r>
              <a:rPr lang="en-US" altLang="en-US" sz="2600" dirty="0">
                <a:solidFill>
                  <a:schemeClr val="bg1"/>
                </a:solidFill>
                <a:latin typeface="Times New Roman" panose="02020603050405020304" pitchFamily="18" charset="0"/>
                <a:ea typeface="Times New Roman" panose="02020603050405020304" pitchFamily="18" charset="0"/>
              </a:rPr>
              <a:t>à</a:t>
            </a:r>
            <a:r>
              <a:rPr lang="en-US" altLang="en-US" sz="2600" dirty="0">
                <a:solidFill>
                  <a:schemeClr val="bg1"/>
                </a:solidFill>
                <a:latin typeface="Times New Roman" panose="02020603050405020304" pitchFamily="18" charset="0"/>
                <a:cs typeface="Times New Roman" panose="02020603050405020304" pitchFamily="18" charset="0"/>
              </a:rPr>
              <a:t> có tốc độ phân chia nhanh.  </a:t>
            </a:r>
          </a:p>
          <a:p>
            <a:pPr marL="0" lvl="0" indent="0">
              <a:lnSpc>
                <a:spcPct val="150000"/>
              </a:lnSpc>
              <a:spcBef>
                <a:spcPct val="0"/>
              </a:spcBef>
              <a:buFontTx/>
              <a:buNone/>
            </a:pPr>
            <a:r>
              <a:rPr lang="en-US" altLang="en-US" sz="2600" dirty="0">
                <a:solidFill>
                  <a:schemeClr val="bg1"/>
                </a:solidFill>
                <a:latin typeface="Times New Roman" panose="02020603050405020304" pitchFamily="18" charset="0"/>
                <a:cs typeface="Times New Roman" panose="02020603050405020304" pitchFamily="18" charset="0"/>
              </a:rPr>
              <a:t>D.Thích hợp với đời sống kí sinh.</a:t>
            </a:r>
            <a:endParaRPr lang="en-US" altLang="en-US" sz="2600" dirty="0">
              <a:solidFill>
                <a:schemeClr val="bg1"/>
              </a:solidFill>
              <a:latin typeface="Times New Roman" panose="02020603050405020304" pitchFamily="18" charset="0"/>
              <a:ea typeface="Times New Roman" panose="02020603050405020304" pitchFamily="18" charset="0"/>
            </a:endParaRPr>
          </a:p>
        </p:txBody>
      </p:sp>
      <p:sp>
        <p:nvSpPr>
          <p:cNvPr id="6" name="Rectangle 2"/>
          <p:cNvSpPr/>
          <p:nvPr/>
        </p:nvSpPr>
        <p:spPr>
          <a:xfrm>
            <a:off x="85725" y="4800600"/>
            <a:ext cx="533400" cy="4619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2"/>
                                          </p:stCondLst>
                                        </p:cTn>
                                        <p:tgtEl>
                                          <p:spTgt spid="4"/>
                                        </p:tgtEl>
                                      </p:cBhvr>
                                      <p:to x="100000" y="60000"/>
                                    </p:animScale>
                                    <p:animScale>
                                      <p:cBhvr>
                                        <p:cTn id="14" dur="41"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1" decel="50000">
                                          <p:stCondLst>
                                            <p:cond delay="335"/>
                                          </p:stCondLst>
                                        </p:cTn>
                                        <p:tgtEl>
                                          <p:spTgt spid="4"/>
                                        </p:tgtEl>
                                      </p:cBhvr>
                                      <p:to x="100000" y="100000"/>
                                    </p:animScale>
                                    <p:animScale>
                                      <p:cBhvr>
                                        <p:cTn id="17" dur="7">
                                          <p:stCondLst>
                                            <p:cond delay="410"/>
                                          </p:stCondLst>
                                        </p:cTn>
                                        <p:tgtEl>
                                          <p:spTgt spid="4"/>
                                        </p:tgtEl>
                                      </p:cBhvr>
                                      <p:to x="100000" y="90000"/>
                                    </p:animScale>
                                    <p:animScale>
                                      <p:cBhvr>
                                        <p:cTn id="18" dur="41"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1" decel="50000">
                                          <p:stCondLst>
                                            <p:cond delay="459"/>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145">
                                          <p:stCondLst>
                                            <p:cond delay="0"/>
                                          </p:stCondLst>
                                        </p:cTn>
                                        <p:tgtEl>
                                          <p:spTgt spid="6"/>
                                        </p:tgtEl>
                                      </p:cBhvr>
                                    </p:animEffect>
                                    <p:anim calcmode="lin" valueType="num">
                                      <p:cBhvr>
                                        <p:cTn id="26"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31" dur="7">
                                          <p:stCondLst>
                                            <p:cond delay="162"/>
                                          </p:stCondLst>
                                        </p:cTn>
                                        <p:tgtEl>
                                          <p:spTgt spid="6"/>
                                        </p:tgtEl>
                                      </p:cBhvr>
                                      <p:to x="100000" y="60000"/>
                                    </p:animScale>
                                    <p:animScale>
                                      <p:cBhvr>
                                        <p:cTn id="32" dur="41" decel="50000">
                                          <p:stCondLst>
                                            <p:cond delay="169"/>
                                          </p:stCondLst>
                                        </p:cTn>
                                        <p:tgtEl>
                                          <p:spTgt spid="6"/>
                                        </p:tgtEl>
                                      </p:cBhvr>
                                      <p:to x="100000" y="100000"/>
                                    </p:animScale>
                                    <p:animScale>
                                      <p:cBhvr>
                                        <p:cTn id="33" dur="7">
                                          <p:stCondLst>
                                            <p:cond delay="328"/>
                                          </p:stCondLst>
                                        </p:cTn>
                                        <p:tgtEl>
                                          <p:spTgt spid="6"/>
                                        </p:tgtEl>
                                      </p:cBhvr>
                                      <p:to x="100000" y="80000"/>
                                    </p:animScale>
                                    <p:animScale>
                                      <p:cBhvr>
                                        <p:cTn id="34" dur="41" decel="50000">
                                          <p:stCondLst>
                                            <p:cond delay="335"/>
                                          </p:stCondLst>
                                        </p:cTn>
                                        <p:tgtEl>
                                          <p:spTgt spid="6"/>
                                        </p:tgtEl>
                                      </p:cBhvr>
                                      <p:to x="100000" y="100000"/>
                                    </p:animScale>
                                    <p:animScale>
                                      <p:cBhvr>
                                        <p:cTn id="35" dur="7">
                                          <p:stCondLst>
                                            <p:cond delay="410"/>
                                          </p:stCondLst>
                                        </p:cTn>
                                        <p:tgtEl>
                                          <p:spTgt spid="6"/>
                                        </p:tgtEl>
                                      </p:cBhvr>
                                      <p:to x="100000" y="90000"/>
                                    </p:animScale>
                                    <p:animScale>
                                      <p:cBhvr>
                                        <p:cTn id="36" dur="41" decel="50000">
                                          <p:stCondLst>
                                            <p:cond delay="417"/>
                                          </p:stCondLst>
                                        </p:cTn>
                                        <p:tgtEl>
                                          <p:spTgt spid="6"/>
                                        </p:tgtEl>
                                      </p:cBhvr>
                                      <p:to x="100000" y="100000"/>
                                    </p:animScale>
                                    <p:animScale>
                                      <p:cBhvr>
                                        <p:cTn id="37" dur="7">
                                          <p:stCondLst>
                                            <p:cond delay="452"/>
                                          </p:stCondLst>
                                        </p:cTn>
                                        <p:tgtEl>
                                          <p:spTgt spid="6"/>
                                        </p:tgtEl>
                                      </p:cBhvr>
                                      <p:to x="100000" y="95000"/>
                                    </p:animScale>
                                    <p:animScale>
                                      <p:cBhvr>
                                        <p:cTn id="38" dur="41" decel="50000">
                                          <p:stCondLst>
                                            <p:cond delay="459"/>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p:nvPr/>
        </p:nvSpPr>
        <p:spPr>
          <a:xfrm>
            <a:off x="304800" y="4586288"/>
            <a:ext cx="8648700" cy="19399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vi-VN" altLang="en-US" sz="2400" b="1" dirty="0">
                <a:solidFill>
                  <a:srgbClr val="3707E9"/>
                </a:solidFill>
                <a:latin typeface="Times New Roman" panose="02020603050405020304" pitchFamily="18" charset="0"/>
                <a:cs typeface="Times New Roman" panose="02020603050405020304" pitchFamily="18" charset="0"/>
              </a:rPr>
              <a:t>Probiotic</a:t>
            </a:r>
            <a:r>
              <a:rPr lang="vi-VN" altLang="en-US" sz="2400" dirty="0">
                <a:solidFill>
                  <a:srgbClr val="3707E9"/>
                </a:solidFill>
                <a:latin typeface="Times New Roman" panose="02020603050405020304" pitchFamily="18" charset="0"/>
                <a:cs typeface="Times New Roman" panose="02020603050405020304" pitchFamily="18" charset="0"/>
              </a:rPr>
              <a:t> l</a:t>
            </a:r>
            <a:r>
              <a:rPr lang="vi-VN" altLang="en-US" sz="2400" dirty="0">
                <a:solidFill>
                  <a:srgbClr val="3707E9"/>
                </a:solidFill>
                <a:latin typeface="Times New Roman" panose="02020603050405020304" pitchFamily="18" charset="0"/>
                <a:ea typeface="Times New Roman" panose="02020603050405020304" pitchFamily="18" charset="0"/>
              </a:rPr>
              <a:t>à</a:t>
            </a:r>
            <a:r>
              <a:rPr lang="vi-VN" altLang="en-US" sz="2400" dirty="0">
                <a:solidFill>
                  <a:srgbClr val="3707E9"/>
                </a:solidFill>
                <a:latin typeface="Times New Roman" panose="02020603050405020304" pitchFamily="18" charset="0"/>
                <a:cs typeface="Times New Roman" panose="02020603050405020304" pitchFamily="18" charset="0"/>
              </a:rPr>
              <a:t> loại vi khuẩn có lợi giúp tăng cường sức khỏe hệ tiêu hóa. Đây l</a:t>
            </a:r>
            <a:r>
              <a:rPr lang="vi-VN" altLang="en-US" sz="2400" dirty="0">
                <a:solidFill>
                  <a:srgbClr val="3707E9"/>
                </a:solidFill>
                <a:latin typeface="Times New Roman" panose="02020603050405020304" pitchFamily="18" charset="0"/>
                <a:ea typeface="Times New Roman" panose="02020603050405020304" pitchFamily="18" charset="0"/>
              </a:rPr>
              <a:t>à</a:t>
            </a:r>
            <a:r>
              <a:rPr lang="vi-VN" altLang="en-US" sz="2400" dirty="0">
                <a:solidFill>
                  <a:srgbClr val="3707E9"/>
                </a:solidFill>
                <a:latin typeface="Times New Roman" panose="02020603050405020304" pitchFamily="18" charset="0"/>
                <a:cs typeface="Times New Roman" panose="02020603050405020304" pitchFamily="18" charset="0"/>
              </a:rPr>
              <a:t> những vi sinh vật sống có lợi tự nhiên được tìm thấy trong ruột. Khi v</a:t>
            </a:r>
            <a:r>
              <a:rPr lang="vi-VN" altLang="en-US" sz="2400" dirty="0">
                <a:solidFill>
                  <a:srgbClr val="3707E9"/>
                </a:solidFill>
                <a:latin typeface="Times New Roman" panose="02020603050405020304" pitchFamily="18" charset="0"/>
                <a:ea typeface="Times New Roman" panose="02020603050405020304" pitchFamily="18" charset="0"/>
              </a:rPr>
              <a:t>à</a:t>
            </a:r>
            <a:r>
              <a:rPr lang="vi-VN" altLang="en-US" sz="2400" dirty="0">
                <a:solidFill>
                  <a:srgbClr val="3707E9"/>
                </a:solidFill>
                <a:latin typeface="Times New Roman" panose="02020603050405020304" pitchFamily="18" charset="0"/>
                <a:cs typeface="Times New Roman" panose="02020603050405020304" pitchFamily="18" charset="0"/>
              </a:rPr>
              <a:t>o trong ruột, nó phá vỡ các thực phẩm m</a:t>
            </a:r>
            <a:r>
              <a:rPr lang="vi-VN" altLang="en-US" sz="2400" dirty="0">
                <a:solidFill>
                  <a:srgbClr val="3707E9"/>
                </a:solidFill>
                <a:latin typeface="Times New Roman" panose="02020603050405020304" pitchFamily="18" charset="0"/>
                <a:ea typeface="Times New Roman" panose="02020603050405020304" pitchFamily="18" charset="0"/>
              </a:rPr>
              <a:t>à</a:t>
            </a:r>
            <a:r>
              <a:rPr lang="vi-VN" altLang="en-US" sz="2400" dirty="0">
                <a:solidFill>
                  <a:srgbClr val="3707E9"/>
                </a:solidFill>
                <a:latin typeface="Times New Roman" panose="02020603050405020304" pitchFamily="18" charset="0"/>
                <a:cs typeface="Times New Roman" panose="02020603050405020304" pitchFamily="18" charset="0"/>
              </a:rPr>
              <a:t> chúng ta ăn để cung cấp một nguồn năng lượng cho các tế b</a:t>
            </a:r>
            <a:r>
              <a:rPr lang="vi-VN" altLang="en-US" sz="2400" dirty="0">
                <a:solidFill>
                  <a:srgbClr val="3707E9"/>
                </a:solidFill>
                <a:latin typeface="Times New Roman" panose="02020603050405020304" pitchFamily="18" charset="0"/>
                <a:ea typeface="Times New Roman" panose="02020603050405020304" pitchFamily="18" charset="0"/>
              </a:rPr>
              <a:t>à</a:t>
            </a:r>
            <a:r>
              <a:rPr lang="vi-VN" altLang="en-US" sz="2400" dirty="0">
                <a:solidFill>
                  <a:srgbClr val="3707E9"/>
                </a:solidFill>
                <a:latin typeface="Times New Roman" panose="02020603050405020304" pitchFamily="18" charset="0"/>
                <a:cs typeface="Times New Roman" panose="02020603050405020304" pitchFamily="18" charset="0"/>
              </a:rPr>
              <a:t>o trong ruột, từ đó tăng cường hệ thống miễn dịch v</a:t>
            </a:r>
            <a:r>
              <a:rPr lang="vi-VN" altLang="en-US" sz="2400" dirty="0">
                <a:solidFill>
                  <a:srgbClr val="3707E9"/>
                </a:solidFill>
                <a:latin typeface="Times New Roman" panose="02020603050405020304" pitchFamily="18" charset="0"/>
                <a:ea typeface="Times New Roman" panose="02020603050405020304" pitchFamily="18" charset="0"/>
              </a:rPr>
              <a:t>à</a:t>
            </a:r>
            <a:r>
              <a:rPr lang="vi-VN" altLang="en-US" sz="2400" dirty="0">
                <a:solidFill>
                  <a:srgbClr val="3707E9"/>
                </a:solidFill>
                <a:latin typeface="Times New Roman" panose="02020603050405020304" pitchFamily="18" charset="0"/>
                <a:cs typeface="Times New Roman" panose="02020603050405020304" pitchFamily="18" charset="0"/>
              </a:rPr>
              <a:t> giúp ngăn ngừa nhiễm trùng.</a:t>
            </a:r>
            <a:endParaRPr lang="en-US" altLang="en-US" sz="2400" dirty="0">
              <a:solidFill>
                <a:srgbClr val="3707E9"/>
              </a:solidFill>
              <a:latin typeface="Times New Roman" panose="02020603050405020304" pitchFamily="18" charset="0"/>
              <a:ea typeface="Times New Roman" panose="02020603050405020304" pitchFamily="18" charset="0"/>
            </a:endParaRPr>
          </a:p>
        </p:txBody>
      </p:sp>
      <p:grpSp>
        <p:nvGrpSpPr>
          <p:cNvPr id="2" name="Group 5"/>
          <p:cNvGrpSpPr/>
          <p:nvPr/>
        </p:nvGrpSpPr>
        <p:grpSpPr>
          <a:xfrm>
            <a:off x="304800" y="685800"/>
            <a:ext cx="8610600" cy="3810000"/>
            <a:chOff x="304800" y="685800"/>
            <a:chExt cx="8610600" cy="3810000"/>
          </a:xfrm>
        </p:grpSpPr>
        <p:pic>
          <p:nvPicPr>
            <p:cNvPr id="13317" name="Picture 3" descr="C:\Users\tanhongha\Desktop\lợi khuẩn brobiotic.jpg"/>
            <p:cNvPicPr>
              <a:picLocks noChangeAspect="1"/>
            </p:cNvPicPr>
            <p:nvPr/>
          </p:nvPicPr>
          <p:blipFill>
            <a:blip r:embed="rId2"/>
            <a:stretch>
              <a:fillRect/>
            </a:stretch>
          </p:blipFill>
          <p:spPr>
            <a:xfrm>
              <a:off x="4876800" y="762000"/>
              <a:ext cx="4038600" cy="3733800"/>
            </a:xfrm>
            <a:prstGeom prst="rect">
              <a:avLst/>
            </a:prstGeom>
            <a:noFill/>
            <a:ln w="9525">
              <a:noFill/>
            </a:ln>
          </p:spPr>
        </p:pic>
        <p:pic>
          <p:nvPicPr>
            <p:cNvPr id="13318" name="Picture 4" descr="C:\Users\tanhongha\Desktop\probiotic.jpg"/>
            <p:cNvPicPr>
              <a:picLocks noChangeAspect="1"/>
            </p:cNvPicPr>
            <p:nvPr/>
          </p:nvPicPr>
          <p:blipFill>
            <a:blip r:embed="rId3"/>
            <a:stretch>
              <a:fillRect/>
            </a:stretch>
          </p:blipFill>
          <p:spPr>
            <a:xfrm>
              <a:off x="304800" y="685800"/>
              <a:ext cx="4267200" cy="3810000"/>
            </a:xfrm>
            <a:prstGeom prst="rect">
              <a:avLst/>
            </a:prstGeom>
            <a:noFill/>
            <a:ln w="9525">
              <a:noFill/>
            </a:ln>
          </p:spPr>
        </p:pic>
      </p:grpSp>
      <p:sp>
        <p:nvSpPr>
          <p:cNvPr id="5" name="TextBox 4"/>
          <p:cNvSpPr txBox="1"/>
          <p:nvPr/>
        </p:nvSpPr>
        <p:spPr>
          <a:xfrm>
            <a:off x="3124200" y="71438"/>
            <a:ext cx="3962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dirty="0">
                <a:solidFill>
                  <a:srgbClr val="3707E9"/>
                </a:solidFill>
                <a:latin typeface="Times New Roman" panose="02020603050405020304" pitchFamily="18" charset="0"/>
                <a:cs typeface="Times New Roman" panose="02020603050405020304" pitchFamily="18" charset="0"/>
              </a:rPr>
              <a:t>VI KHUẨN CÓ LỢI</a:t>
            </a:r>
            <a:endParaRPr lang="en-US" altLang="en-US" sz="2800" dirty="0">
              <a:solidFill>
                <a:srgbClr val="3707E9"/>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5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9938"/>
                                        </p:tgtEl>
                                        <p:attrNameLst>
                                          <p:attrName>style.visibility</p:attrName>
                                        </p:attrNameLst>
                                      </p:cBhvr>
                                      <p:to>
                                        <p:strVal val="visible"/>
                                      </p:to>
                                    </p:set>
                                    <p:animEffect transition="in" filter="plus(in)">
                                      <p:cBhvr>
                                        <p:cTn id="18"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31698" t="32824" r="32563" b="30491"/>
          <a:stretch>
            <a:fillRect/>
          </a:stretch>
        </p:blipFill>
        <p:spPr>
          <a:xfrm>
            <a:off x="152400" y="969645"/>
            <a:ext cx="8754110" cy="5588000"/>
          </a:xfrm>
          <a:prstGeom prst="rect">
            <a:avLst/>
          </a:prstGeom>
        </p:spPr>
      </p:pic>
      <p:sp>
        <p:nvSpPr>
          <p:cNvPr id="4" name="Rectangle 2"/>
          <p:cNvSpPr/>
          <p:nvPr/>
        </p:nvSpPr>
        <p:spPr>
          <a:xfrm>
            <a:off x="2633641" y="-60"/>
            <a:ext cx="3877985" cy="9233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Arial" panose="020B0604020202020204" pitchFamily="34" charset="0"/>
                <a:ea typeface="+mn-ea"/>
                <a:cs typeface="Arial" panose="020B0604020202020204" pitchFamily="34" charset="0"/>
              </a:rPr>
              <a:t>VẬN DỤNG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p:nvPr/>
        </p:nvSpPr>
        <p:spPr>
          <a:xfrm>
            <a:off x="1665288" y="777875"/>
            <a:ext cx="7467600" cy="156966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50000"/>
              </a:lnSpc>
              <a:spcBef>
                <a:spcPct val="0"/>
              </a:spcBef>
              <a:buFontTx/>
              <a:buNone/>
            </a:pPr>
            <a:r>
              <a:rPr lang="nl-NL" altLang="en-US" dirty="0" smtClean="0">
                <a:latin typeface="Times New Roman" panose="02020603050405020304" pitchFamily="18" charset="0"/>
                <a:cs typeface="Times New Roman" panose="02020603050405020304" pitchFamily="18" charset="0"/>
              </a:rPr>
              <a:t>- </a:t>
            </a:r>
            <a:r>
              <a:rPr lang="nl-NL" altLang="en-US" dirty="0">
                <a:latin typeface="Times New Roman" panose="02020603050405020304" pitchFamily="18" charset="0"/>
                <a:cs typeface="Times New Roman" panose="02020603050405020304" pitchFamily="18" charset="0"/>
              </a:rPr>
              <a:t>Học b</a:t>
            </a:r>
            <a:r>
              <a:rPr lang="nl-NL" altLang="en-US" dirty="0">
                <a:latin typeface="Times New Roman" panose="02020603050405020304" pitchFamily="18" charset="0"/>
                <a:ea typeface="Times New Roman" panose="02020603050405020304" pitchFamily="18" charset="0"/>
              </a:rPr>
              <a:t>à</a:t>
            </a:r>
            <a:r>
              <a:rPr lang="nl-NL" altLang="en-US" dirty="0">
                <a:latin typeface="Times New Roman" panose="02020603050405020304" pitchFamily="18" charset="0"/>
                <a:cs typeface="Times New Roman" panose="02020603050405020304" pitchFamily="18" charset="0"/>
              </a:rPr>
              <a:t>i v</a:t>
            </a:r>
            <a:r>
              <a:rPr lang="nl-NL" altLang="en-US" dirty="0">
                <a:latin typeface="Times New Roman" panose="02020603050405020304" pitchFamily="18" charset="0"/>
                <a:ea typeface="Times New Roman" panose="02020603050405020304" pitchFamily="18" charset="0"/>
              </a:rPr>
              <a:t>à</a:t>
            </a:r>
            <a:r>
              <a:rPr lang="nl-NL" altLang="en-US" dirty="0">
                <a:latin typeface="Times New Roman" panose="02020603050405020304" pitchFamily="18" charset="0"/>
                <a:cs typeface="Times New Roman" panose="02020603050405020304" pitchFamily="18" charset="0"/>
              </a:rPr>
              <a:t> trả lời các câu </a:t>
            </a:r>
            <a:r>
              <a:rPr lang="nl-NL" altLang="en-US">
                <a:latin typeface="Times New Roman" panose="02020603050405020304" pitchFamily="18" charset="0"/>
                <a:cs typeface="Times New Roman" panose="02020603050405020304" pitchFamily="18" charset="0"/>
              </a:rPr>
              <a:t>hỏi </a:t>
            </a:r>
            <a:r>
              <a:rPr lang="nl-NL" altLang="en-US" smtClean="0">
                <a:latin typeface="Times New Roman" panose="02020603050405020304" pitchFamily="18" charset="0"/>
                <a:cs typeface="Times New Roman" panose="02020603050405020304" pitchFamily="18" charset="0"/>
              </a:rPr>
              <a:t>vận dụng</a:t>
            </a:r>
            <a:endParaRPr lang="nl-NL" altLang="en-US" dirty="0">
              <a:latin typeface="Times New Roman" panose="02020603050405020304" pitchFamily="18" charset="0"/>
              <a:cs typeface="Times New Roman" panose="02020603050405020304" pitchFamily="18" charset="0"/>
            </a:endParaRPr>
          </a:p>
          <a:p>
            <a:pPr marL="0" lvl="0" indent="0" algn="just">
              <a:lnSpc>
                <a:spcPct val="150000"/>
              </a:lnSpc>
              <a:spcBef>
                <a:spcPct val="0"/>
              </a:spcBef>
              <a:buFontTx/>
              <a:buNone/>
            </a:pPr>
            <a:r>
              <a:rPr lang="nl-NL" altLang="en-US"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ea typeface="Times New Roman" panose="02020603050405020304" pitchFamily="18" charset="0"/>
            </a:endParaRPr>
          </a:p>
        </p:txBody>
      </p:sp>
      <p:pic>
        <p:nvPicPr>
          <p:cNvPr id="32771" name="Picture 4"/>
          <p:cNvPicPr>
            <a:picLocks noChangeAspect="1"/>
          </p:cNvPicPr>
          <p:nvPr/>
        </p:nvPicPr>
        <p:blipFill>
          <a:blip r:embed="rId2"/>
          <a:stretch>
            <a:fillRect/>
          </a:stretch>
        </p:blipFill>
        <p:spPr>
          <a:xfrm>
            <a:off x="304800" y="152400"/>
            <a:ext cx="1655763" cy="1860550"/>
          </a:xfrm>
          <a:prstGeom prst="rect">
            <a:avLst/>
          </a:prstGeom>
          <a:noFill/>
          <a:ln w="9525">
            <a:noFill/>
          </a:ln>
        </p:spPr>
      </p:pic>
      <p:sp>
        <p:nvSpPr>
          <p:cNvPr id="5" name="Rectangle 4"/>
          <p:cNvSpPr/>
          <p:nvPr/>
        </p:nvSpPr>
        <p:spPr>
          <a:xfrm>
            <a:off x="3351914" y="228600"/>
            <a:ext cx="3889206" cy="52322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0"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uLnTx/>
                <a:uFillTx/>
                <a:latin typeface="Times New Roman" panose="02020603050405020304" pitchFamily="18" charset="0"/>
                <a:ea typeface="+mn-ea"/>
                <a:cs typeface="Times New Roman" panose="02020603050405020304" pitchFamily="18" charset="0"/>
              </a:rPr>
              <a:t>HƯỚNG DẪN VỀ NHÀ</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8" descr="daisyth[1]"/>
          <p:cNvPicPr>
            <a:picLocks noChangeAspect="1"/>
          </p:cNvPicPr>
          <p:nvPr/>
        </p:nvPicPr>
        <p:blipFill>
          <a:blip r:embed="rId3"/>
          <a:stretch>
            <a:fillRect/>
          </a:stretch>
        </p:blipFill>
        <p:spPr>
          <a:xfrm>
            <a:off x="0" y="0"/>
            <a:ext cx="1123950" cy="1343025"/>
          </a:xfrm>
          <a:prstGeom prst="rect">
            <a:avLst/>
          </a:prstGeom>
          <a:noFill/>
          <a:ln w="9525">
            <a:noFill/>
          </a:ln>
        </p:spPr>
      </p:pic>
      <p:pic>
        <p:nvPicPr>
          <p:cNvPr id="14340" name="Picture 9" descr="flower2DivWHT[1]"/>
          <p:cNvPicPr>
            <a:picLocks noChangeAspect="1"/>
          </p:cNvPicPr>
          <p:nvPr/>
        </p:nvPicPr>
        <p:blipFill>
          <a:blip r:embed="rId4"/>
          <a:stretch>
            <a:fillRect/>
          </a:stretch>
        </p:blipFill>
        <p:spPr>
          <a:xfrm>
            <a:off x="1162050" y="152400"/>
            <a:ext cx="6324600" cy="571500"/>
          </a:xfrm>
          <a:prstGeom prst="rect">
            <a:avLst/>
          </a:prstGeom>
          <a:noFill/>
          <a:ln w="9525">
            <a:noFill/>
          </a:ln>
        </p:spPr>
      </p:pic>
      <p:pic>
        <p:nvPicPr>
          <p:cNvPr id="14341" name="Picture 10" descr="flower2DivWHT[1]"/>
          <p:cNvPicPr>
            <a:picLocks noChangeAspect="1"/>
          </p:cNvPicPr>
          <p:nvPr/>
        </p:nvPicPr>
        <p:blipFill>
          <a:blip r:embed="rId4"/>
          <a:stretch>
            <a:fillRect/>
          </a:stretch>
        </p:blipFill>
        <p:spPr>
          <a:xfrm>
            <a:off x="1295400" y="6096000"/>
            <a:ext cx="6629400" cy="474663"/>
          </a:xfrm>
          <a:prstGeom prst="rect">
            <a:avLst/>
          </a:prstGeom>
          <a:noFill/>
          <a:ln w="9525">
            <a:noFill/>
          </a:ln>
        </p:spPr>
      </p:pic>
      <p:pic>
        <p:nvPicPr>
          <p:cNvPr id="14342" name="Picture 11" descr="flower2DivWHT[1]"/>
          <p:cNvPicPr>
            <a:picLocks noChangeAspect="1"/>
          </p:cNvPicPr>
          <p:nvPr/>
        </p:nvPicPr>
        <p:blipFill>
          <a:blip r:embed="rId4"/>
          <a:stretch>
            <a:fillRect/>
          </a:stretch>
        </p:blipFill>
        <p:spPr>
          <a:xfrm rot="-5400000">
            <a:off x="-2017712" y="3389313"/>
            <a:ext cx="4953000" cy="765175"/>
          </a:xfrm>
          <a:prstGeom prst="rect">
            <a:avLst/>
          </a:prstGeom>
          <a:noFill/>
          <a:ln w="9525">
            <a:noFill/>
          </a:ln>
        </p:spPr>
      </p:pic>
      <p:pic>
        <p:nvPicPr>
          <p:cNvPr id="14343" name="Picture 12" descr="flower2DivWHT[1]"/>
          <p:cNvPicPr>
            <a:picLocks noChangeAspect="1"/>
          </p:cNvPicPr>
          <p:nvPr/>
        </p:nvPicPr>
        <p:blipFill>
          <a:blip r:embed="rId4"/>
          <a:stretch>
            <a:fillRect/>
          </a:stretch>
        </p:blipFill>
        <p:spPr>
          <a:xfrm rot="5400000">
            <a:off x="5521325" y="2706688"/>
            <a:ext cx="6019800" cy="604837"/>
          </a:xfrm>
          <a:prstGeom prst="rect">
            <a:avLst/>
          </a:prstGeom>
          <a:noFill/>
          <a:ln w="9525">
            <a:noFill/>
          </a:ln>
        </p:spPr>
      </p:pic>
      <p:pic>
        <p:nvPicPr>
          <p:cNvPr id="14344" name="Picture 8" descr="daisyth[1]"/>
          <p:cNvPicPr>
            <a:picLocks noChangeAspect="1"/>
          </p:cNvPicPr>
          <p:nvPr/>
        </p:nvPicPr>
        <p:blipFill>
          <a:blip r:embed="rId3"/>
          <a:stretch>
            <a:fillRect/>
          </a:stretch>
        </p:blipFill>
        <p:spPr>
          <a:xfrm>
            <a:off x="7772400" y="5791200"/>
            <a:ext cx="1123950" cy="1066800"/>
          </a:xfrm>
          <a:prstGeom prst="rect">
            <a:avLst/>
          </a:prstGeom>
          <a:noFill/>
          <a:ln w="9525">
            <a:noFill/>
          </a:ln>
        </p:spPr>
      </p:pic>
      <p:sp>
        <p:nvSpPr>
          <p:cNvPr id="3" name="Text Box 4"/>
          <p:cNvSpPr txBox="1"/>
          <p:nvPr/>
        </p:nvSpPr>
        <p:spPr>
          <a:xfrm>
            <a:off x="323850" y="1695450"/>
            <a:ext cx="8343900" cy="1198880"/>
          </a:xfrm>
          <a:prstGeom prst="rect">
            <a:avLst/>
          </a:prstGeom>
          <a:noFill/>
          <a:ln w="9525">
            <a:noFill/>
          </a:ln>
        </p:spPr>
        <p:txBody>
          <a:bodyPr>
            <a:spAutoFit/>
          </a:bodyPr>
          <a:lstStyle/>
          <a:p>
            <a:pPr algn="ctr" eaLnBrk="0" hangingPunct="0"/>
            <a:r>
              <a:rPr sz="3600" u="sng">
                <a:solidFill>
                  <a:srgbClr val="003399"/>
                </a:solidFill>
                <a:latin typeface="Times New Roman" panose="02020603050405020304" pitchFamily="18" charset="0"/>
                <a:cs typeface="Times New Roman" panose="02020603050405020304" pitchFamily="18" charset="0"/>
              </a:rPr>
              <a:t>CHƯƠNG II. CẤU TRÚC CỦA TẾ BÀO</a:t>
            </a:r>
          </a:p>
          <a:p>
            <a:pPr algn="ctr" eaLnBrk="0" hangingPunct="0"/>
            <a:r>
              <a:rPr sz="3600" b="1" u="sng" err="1">
                <a:solidFill>
                  <a:srgbClr val="FF0000"/>
                </a:solidFill>
                <a:latin typeface="Times New Roman" panose="02020603050405020304" pitchFamily="18" charset="0"/>
                <a:cs typeface="Times New Roman" panose="02020603050405020304" pitchFamily="18" charset="0"/>
              </a:rPr>
              <a:t>B</a:t>
            </a:r>
            <a:r>
              <a:rPr sz="3600" b="1" u="sng" err="1">
                <a:solidFill>
                  <a:srgbClr val="FF0000"/>
                </a:solidFill>
                <a:latin typeface="Times New Roman" panose="02020603050405020304" pitchFamily="18" charset="0"/>
                <a:ea typeface="Times New Roman" panose="02020603050405020304" pitchFamily="18" charset="0"/>
              </a:rPr>
              <a:t>à</a:t>
            </a:r>
            <a:r>
              <a:rPr sz="3600" b="1" u="sng" err="1">
                <a:solidFill>
                  <a:srgbClr val="FF0000"/>
                </a:solidFill>
                <a:latin typeface="Times New Roman" panose="02020603050405020304" pitchFamily="18" charset="0"/>
                <a:cs typeface="Times New Roman" panose="02020603050405020304" pitchFamily="18" charset="0"/>
              </a:rPr>
              <a:t>i</a:t>
            </a:r>
            <a:r>
              <a:rPr sz="3600" b="1" u="sng">
                <a:solidFill>
                  <a:srgbClr val="FF0000"/>
                </a:solidFill>
                <a:latin typeface="Times New Roman" panose="02020603050405020304" pitchFamily="18" charset="0"/>
                <a:cs typeface="Times New Roman" panose="02020603050405020304" pitchFamily="18" charset="0"/>
              </a:rPr>
              <a:t> </a:t>
            </a:r>
            <a:r>
              <a:rPr lang="vi-VN" sz="3600" b="1" u="sng">
                <a:solidFill>
                  <a:srgbClr val="FF0000"/>
                </a:solidFill>
                <a:latin typeface="Times New Roman" panose="02020603050405020304" pitchFamily="18" charset="0"/>
                <a:cs typeface="Times New Roman" panose="02020603050405020304" pitchFamily="18" charset="0"/>
              </a:rPr>
              <a:t>8</a:t>
            </a:r>
            <a:r>
              <a:rPr sz="3600" b="1" u="sng">
                <a:solidFill>
                  <a:srgbClr val="FF0000"/>
                </a:solidFill>
                <a:latin typeface="Times New Roman" panose="02020603050405020304" pitchFamily="18" charset="0"/>
                <a:cs typeface="Times New Roman" panose="02020603050405020304" pitchFamily="18" charset="0"/>
              </a:rPr>
              <a:t>: </a:t>
            </a:r>
            <a:r>
              <a:rPr lang="vi-VN" sz="3600" b="1" u="sng">
                <a:solidFill>
                  <a:srgbClr val="FF0000"/>
                </a:solidFill>
                <a:latin typeface="Times New Roman" panose="02020603050405020304" pitchFamily="18" charset="0"/>
                <a:cs typeface="Times New Roman" panose="02020603050405020304" pitchFamily="18" charset="0"/>
              </a:rPr>
              <a:t>TẾ BÀO NHÂN SƠ</a:t>
            </a:r>
          </a:p>
        </p:txBody>
      </p:sp>
      <p:sp>
        <p:nvSpPr>
          <p:cNvPr id="10" name="Date Placeholder 9"/>
          <p:cNvSpPr txBox="1">
            <a:spLocks noGrp="1"/>
          </p:cNvSpPr>
          <p:nvPr>
            <p:ph type="dt" sz="half" idx="2"/>
          </p:nvPr>
        </p:nvSpPr>
        <p:spPr>
          <a:noFill/>
        </p:spPr>
        <p:txBody>
          <a:bodyPr anchor="b"/>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smtClean="0">
                <a:ln>
                  <a:noFill/>
                </a:ln>
                <a:solidFill>
                  <a:schemeClr val="bg2">
                    <a:shade val="50000"/>
                  </a:schemeClr>
                </a:solidFill>
                <a:effectLst/>
                <a:uLnTx/>
                <a:uFillTx/>
                <a:latin typeface="Arial" panose="020B0604020202020204" pitchFamily="34" charset="0"/>
                <a:ea typeface="+mn-ea"/>
                <a:cs typeface="Arial" panose="020B0604020202020204" pitchFamily="34" charset="0"/>
              </a:rPr>
              <a:t>www.themegallery.com</a:t>
            </a: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Arial" panose="020B0604020202020204" pitchFamily="34" charset="0"/>
            </a:endParaRPr>
          </a:p>
        </p:txBody>
      </p:sp>
      <p:sp>
        <p:nvSpPr>
          <p:cNvPr id="11" name="Slide Number Placeholder 10"/>
          <p:cNvSpPr txBox="1">
            <a:spLocks noGrp="1"/>
          </p:cNvSpPr>
          <p:nvPr>
            <p:ph type="sldNum" sz="quarter" idx="4"/>
          </p:nvPr>
        </p:nvSpPr>
        <p:spPr>
          <a:noFill/>
        </p:spPr>
        <p:txBody>
          <a:bodyPr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r" eaLnBrk="1" hangingPunct="1"/>
            <a:fld id="{9A0DB2DC-4C9A-4742-B13C-FB6460FD3503}" type="slidenum">
              <a:rPr lang="en-US" sz="1000">
                <a:solidFill>
                  <a:srgbClr val="A7A399"/>
                </a:solidFill>
              </a:rPr>
              <a:t>4</a:t>
            </a:fld>
            <a:endParaRPr lang="en-US" sz="1000">
              <a:solidFill>
                <a:srgbClr val="A7A399"/>
              </a:solidFill>
            </a:endParaRPr>
          </a:p>
        </p:txBody>
      </p:sp>
      <p:sp>
        <p:nvSpPr>
          <p:cNvPr id="12" name="Footer Placeholder 11"/>
          <p:cNvSpPr txBox="1">
            <a:spLocks noGrp="1"/>
          </p:cNvSpPr>
          <p:nvPr>
            <p:ph type="ftr" sz="quarter" idx="3"/>
          </p:nvPr>
        </p:nvSpPr>
        <p:spPr>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smtClean="0">
                <a:ln>
                  <a:noFill/>
                </a:ln>
                <a:solidFill>
                  <a:schemeClr val="bg2">
                    <a:shade val="50000"/>
                  </a:schemeClr>
                </a:solidFill>
                <a:effectLst/>
                <a:uLnTx/>
                <a:uFillTx/>
                <a:latin typeface="Arial" panose="020B0604020202020204" pitchFamily="34" charset="0"/>
                <a:ea typeface="+mn-ea"/>
                <a:cs typeface="Arial" panose="020B0604020202020204" pitchFamily="34" charset="0"/>
              </a:rPr>
              <a:t>Company Name</a:t>
            </a: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36905" y="1995805"/>
          <a:ext cx="9814560" cy="2947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p:cNvSpPr txBox="1"/>
          <p:nvPr/>
        </p:nvSpPr>
        <p:spPr>
          <a:xfrm>
            <a:off x="3276600" y="838200"/>
            <a:ext cx="3023870" cy="768350"/>
          </a:xfrm>
          <a:prstGeom prst="rect">
            <a:avLst/>
          </a:prstGeom>
          <a:noFill/>
        </p:spPr>
        <p:txBody>
          <a:bodyPr wrap="none" rtlCol="0">
            <a:spAutoFit/>
          </a:bodyPr>
          <a:lstStyle/>
          <a:p>
            <a:r>
              <a:rPr lang="vi-VN" altLang="en-US" sz="4400" b="1" dirty="0">
                <a:solidFill>
                  <a:srgbClr val="FF0000"/>
                </a:solidFill>
                <a:latin typeface="Times New Roman" panose="02020603050405020304" pitchFamily="18" charset="0"/>
                <a:cs typeface="Times New Roman" panose="02020603050405020304" pitchFamily="18" charset="0"/>
              </a:rPr>
              <a:t>NỘI DUNG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p:nvPr/>
        </p:nvSpPr>
        <p:spPr>
          <a:xfrm>
            <a:off x="0" y="152400"/>
            <a:ext cx="87630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endParaRPr lang="en-US" altLang="en-US" b="1" dirty="0">
              <a:solidFill>
                <a:srgbClr val="FF3300"/>
              </a:solidFill>
              <a:latin typeface="Times New Roman" panose="02020603050405020304" pitchFamily="18" charset="0"/>
              <a:ea typeface="Arial" panose="020B0604020202020204" pitchFamily="34" charset="0"/>
            </a:endParaRPr>
          </a:p>
        </p:txBody>
      </p:sp>
      <p:sp>
        <p:nvSpPr>
          <p:cNvPr id="4099" name="Text Box 14"/>
          <p:cNvSpPr txBox="1"/>
          <p:nvPr/>
        </p:nvSpPr>
        <p:spPr>
          <a:xfrm>
            <a:off x="1752600" y="304800"/>
            <a:ext cx="6096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endParaRPr lang="en-US" altLang="en-US" sz="1800" dirty="0">
              <a:latin typeface="Arial" panose="020B0604020202020204" pitchFamily="34" charset="0"/>
              <a:ea typeface="Arial" panose="020B0604020202020204" pitchFamily="34" charset="0"/>
            </a:endParaRPr>
          </a:p>
        </p:txBody>
      </p:sp>
      <p:grpSp>
        <p:nvGrpSpPr>
          <p:cNvPr id="2" name="Group 16"/>
          <p:cNvGrpSpPr/>
          <p:nvPr/>
        </p:nvGrpSpPr>
        <p:grpSpPr>
          <a:xfrm>
            <a:off x="304800" y="457200"/>
            <a:ext cx="8814435" cy="5715000"/>
            <a:chOff x="152400" y="990600"/>
            <a:chExt cx="8991600" cy="5715000"/>
          </a:xfrm>
        </p:grpSpPr>
        <p:grpSp>
          <p:nvGrpSpPr>
            <p:cNvPr id="4103" name="Group 27"/>
            <p:cNvGrpSpPr/>
            <p:nvPr/>
          </p:nvGrpSpPr>
          <p:grpSpPr>
            <a:xfrm>
              <a:off x="152400" y="990600"/>
              <a:ext cx="8991600" cy="5257800"/>
              <a:chOff x="96" y="624"/>
              <a:chExt cx="5664" cy="3312"/>
            </a:xfrm>
          </p:grpSpPr>
          <p:grpSp>
            <p:nvGrpSpPr>
              <p:cNvPr id="4105" name="Group 26"/>
              <p:cNvGrpSpPr/>
              <p:nvPr/>
            </p:nvGrpSpPr>
            <p:grpSpPr>
              <a:xfrm>
                <a:off x="96" y="624"/>
                <a:ext cx="5664" cy="3312"/>
                <a:chOff x="96" y="624"/>
                <a:chExt cx="5664" cy="3312"/>
              </a:xfrm>
            </p:grpSpPr>
            <p:pic>
              <p:nvPicPr>
                <p:cNvPr id="4107" name="Picture 8" descr="TB thuc vat (plant_cell)"/>
                <p:cNvPicPr>
                  <a:picLocks noChangeAspect="1"/>
                </p:cNvPicPr>
                <p:nvPr/>
              </p:nvPicPr>
              <p:blipFill>
                <a:blip r:embed="rId2"/>
                <a:stretch>
                  <a:fillRect/>
                </a:stretch>
              </p:blipFill>
              <p:spPr>
                <a:xfrm>
                  <a:off x="2880" y="1200"/>
                  <a:ext cx="2880" cy="2736"/>
                </a:xfrm>
                <a:prstGeom prst="rect">
                  <a:avLst/>
                </a:prstGeom>
                <a:noFill/>
                <a:ln w="9525">
                  <a:noFill/>
                </a:ln>
              </p:spPr>
            </p:pic>
            <p:sp>
              <p:nvSpPr>
                <p:cNvPr id="4108" name="Text Box 9"/>
                <p:cNvSpPr txBox="1"/>
                <p:nvPr/>
              </p:nvSpPr>
              <p:spPr>
                <a:xfrm>
                  <a:off x="96" y="624"/>
                  <a:ext cx="225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endParaRPr lang="en-US" altLang="en-US" sz="2400" dirty="0">
                    <a:latin typeface="Times New Roman" panose="02020603050405020304" pitchFamily="18" charset="0"/>
                    <a:ea typeface="Arial" panose="020B0604020202020204" pitchFamily="34" charset="0"/>
                  </a:endParaRPr>
                </a:p>
              </p:txBody>
            </p:sp>
            <p:sp>
              <p:nvSpPr>
                <p:cNvPr id="4109" name="Text Box 16"/>
                <p:cNvSpPr txBox="1"/>
                <p:nvPr/>
              </p:nvSpPr>
              <p:spPr>
                <a:xfrm>
                  <a:off x="528" y="624"/>
                  <a:ext cx="1872" cy="32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800" dirty="0">
                      <a:solidFill>
                        <a:srgbClr val="3707E9"/>
                      </a:solidFill>
                      <a:latin typeface="Times New Roman" panose="02020603050405020304" pitchFamily="18" charset="0"/>
                      <a:cs typeface="Times New Roman" panose="02020603050405020304" pitchFamily="18" charset="0"/>
                    </a:rPr>
                    <a:t>Tế b</a:t>
                  </a:r>
                  <a:r>
                    <a:rPr lang="en-US" altLang="en-US" sz="2800" dirty="0">
                      <a:solidFill>
                        <a:srgbClr val="3707E9"/>
                      </a:solidFill>
                      <a:latin typeface="Times New Roman" panose="02020603050405020304" pitchFamily="18" charset="0"/>
                      <a:ea typeface="Times New Roman" panose="02020603050405020304" pitchFamily="18" charset="0"/>
                    </a:rPr>
                    <a:t>à</a:t>
                  </a:r>
                  <a:r>
                    <a:rPr lang="en-US" altLang="en-US" sz="2800" dirty="0">
                      <a:solidFill>
                        <a:srgbClr val="3707E9"/>
                      </a:solidFill>
                      <a:latin typeface="Times New Roman" panose="02020603050405020304" pitchFamily="18" charset="0"/>
                      <a:cs typeface="Times New Roman" panose="02020603050405020304" pitchFamily="18" charset="0"/>
                    </a:rPr>
                    <a:t>o nhân sơ</a:t>
                  </a:r>
                  <a:endParaRPr lang="en-US" altLang="en-US" sz="2800" dirty="0">
                    <a:solidFill>
                      <a:srgbClr val="3707E9"/>
                    </a:solidFill>
                    <a:latin typeface="Times New Roman" panose="02020603050405020304" pitchFamily="18" charset="0"/>
                    <a:ea typeface="Times New Roman" panose="02020603050405020304" pitchFamily="18" charset="0"/>
                  </a:endParaRPr>
                </a:p>
              </p:txBody>
            </p:sp>
          </p:grpSp>
          <p:sp>
            <p:nvSpPr>
              <p:cNvPr id="4106" name="Text Box 17"/>
              <p:cNvSpPr txBox="1"/>
              <p:nvPr/>
            </p:nvSpPr>
            <p:spPr>
              <a:xfrm>
                <a:off x="3312" y="624"/>
                <a:ext cx="2112" cy="32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800" dirty="0">
                    <a:solidFill>
                      <a:srgbClr val="3707E9"/>
                    </a:solidFill>
                    <a:latin typeface="Times New Roman" panose="02020603050405020304" pitchFamily="18" charset="0"/>
                    <a:cs typeface="Times New Roman" panose="02020603050405020304" pitchFamily="18" charset="0"/>
                  </a:rPr>
                  <a:t>Tế b</a:t>
                </a:r>
                <a:r>
                  <a:rPr lang="en-US" altLang="en-US" sz="2800" dirty="0">
                    <a:solidFill>
                      <a:srgbClr val="3707E9"/>
                    </a:solidFill>
                    <a:latin typeface="Times New Roman" panose="02020603050405020304" pitchFamily="18" charset="0"/>
                    <a:ea typeface="Times New Roman" panose="02020603050405020304" pitchFamily="18" charset="0"/>
                  </a:rPr>
                  <a:t>à</a:t>
                </a:r>
                <a:r>
                  <a:rPr lang="en-US" altLang="en-US" sz="2800" dirty="0">
                    <a:solidFill>
                      <a:srgbClr val="3707E9"/>
                    </a:solidFill>
                    <a:latin typeface="Times New Roman" panose="02020603050405020304" pitchFamily="18" charset="0"/>
                    <a:cs typeface="Times New Roman" panose="02020603050405020304" pitchFamily="18" charset="0"/>
                  </a:rPr>
                  <a:t>o nhân thực</a:t>
                </a:r>
                <a:endParaRPr lang="en-US" altLang="en-US" sz="2800" dirty="0">
                  <a:solidFill>
                    <a:srgbClr val="3707E9"/>
                  </a:solidFill>
                  <a:latin typeface="Times New Roman" panose="02020603050405020304" pitchFamily="18" charset="0"/>
                  <a:ea typeface="Times New Roman" panose="02020603050405020304" pitchFamily="18" charset="0"/>
                </a:endParaRPr>
              </a:p>
            </p:txBody>
          </p:sp>
        </p:grpSp>
        <p:pic>
          <p:nvPicPr>
            <p:cNvPr id="4104" name="Picture 15" descr="C:\Users\tanhongha\Desktop\1.jpg"/>
            <p:cNvPicPr>
              <a:picLocks noChangeAspect="1"/>
            </p:cNvPicPr>
            <p:nvPr/>
          </p:nvPicPr>
          <p:blipFill>
            <a:blip r:embed="rId3"/>
            <a:stretch>
              <a:fillRect/>
            </a:stretch>
          </p:blipFill>
          <p:spPr>
            <a:xfrm>
              <a:off x="228600" y="1905000"/>
              <a:ext cx="4286250" cy="4800600"/>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p:nvPr/>
        </p:nvSpPr>
        <p:spPr>
          <a:xfrm>
            <a:off x="3671888" y="265113"/>
            <a:ext cx="5243512" cy="863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3600" b="1" dirty="0">
              <a:latin typeface="Times New Roman" panose="02020603050405020304" pitchFamily="18" charset="0"/>
              <a:ea typeface="Times New Roman" panose="02020603050405020304" pitchFamily="18" charset="0"/>
            </a:endParaRPr>
          </a:p>
        </p:txBody>
      </p:sp>
      <p:sp>
        <p:nvSpPr>
          <p:cNvPr id="5123" name="WordArt 16"/>
          <p:cNvSpPr>
            <a:spLocks noTextEdit="1"/>
          </p:cNvSpPr>
          <p:nvPr/>
        </p:nvSpPr>
        <p:spPr>
          <a:xfrm>
            <a:off x="2057400" y="152400"/>
            <a:ext cx="5113338" cy="1439863"/>
          </a:xfrm>
          <a:prstGeom prst="rect">
            <a:avLst/>
          </a:prstGeom>
        </p:spPr>
        <p:txBody>
          <a:bodyPr wrap="none" fromWordArt="1">
            <a:prstTxWarp prst="textPlain">
              <a:avLst>
                <a:gd name="adj" fmla="val 50000"/>
              </a:avLst>
            </a:prstTxWarp>
            <a:normAutofit/>
          </a:bodyPr>
          <a:lstStyle/>
          <a:p>
            <a:pPr algn="ctr"/>
            <a:endParaRPr lang="en-US" sz="3600" b="1">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762000" y="265113"/>
            <a:ext cx="7086600" cy="4635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3707E9"/>
                </a:solidFill>
                <a:latin typeface="Times New Roman" panose="02020603050405020304" pitchFamily="18" charset="0"/>
                <a:cs typeface="Times New Roman" panose="02020603050405020304" pitchFamily="18" charset="0"/>
              </a:rPr>
              <a:t>I. ĐẶC ĐIỂM CHUNG CỦA TẾ BÀO NHÂN SƠ</a:t>
            </a:r>
            <a:endParaRPr lang="en-US" altLang="en-US" sz="2400" b="1" dirty="0">
              <a:solidFill>
                <a:srgbClr val="3707E9"/>
              </a:solidFill>
              <a:latin typeface="Arial" panose="020B0604020202020204" pitchFamily="34" charset="0"/>
              <a:ea typeface="Arial" panose="020B0604020202020204" pitchFamily="34" charset="0"/>
            </a:endParaRPr>
          </a:p>
        </p:txBody>
      </p:sp>
      <p:sp>
        <p:nvSpPr>
          <p:cNvPr id="7" name="Rectangle 5"/>
          <p:cNvSpPr>
            <a:spLocks noChangeArrowheads="1"/>
          </p:cNvSpPr>
          <p:nvPr/>
        </p:nvSpPr>
        <p:spPr bwMode="auto">
          <a:xfrm>
            <a:off x="1524000" y="5421313"/>
            <a:ext cx="6919913" cy="1462711"/>
          </a:xfrm>
          <a:prstGeom prst="cloudCallout">
            <a:avLst/>
          </a:prstGeom>
          <a:solidFill>
            <a:schemeClr val="accent1">
              <a:lumMod val="20000"/>
              <a:lumOff val="80000"/>
            </a:schemeClr>
          </a:solid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Quan sát hình </a:t>
            </a:r>
            <a:r>
              <a:rPr lang="vi-VN" altLang="en-US" sz="2800" dirty="0">
                <a:solidFill>
                  <a:srgbClr val="FF0000"/>
                </a:solidFill>
                <a:latin typeface="Times New Roman" panose="02020603050405020304" pitchFamily="18" charset="0"/>
                <a:cs typeface="Times New Roman" panose="02020603050405020304" pitchFamily="18" charset="0"/>
              </a:rPr>
              <a:t>8</a:t>
            </a:r>
            <a:r>
              <a:rPr lang="en-US" altLang="en-US" sz="2800" dirty="0">
                <a:solidFill>
                  <a:srgbClr val="FF0000"/>
                </a:solidFill>
                <a:latin typeface="Times New Roman" panose="02020603050405020304" pitchFamily="18" charset="0"/>
                <a:cs typeface="Times New Roman" panose="02020603050405020304" pitchFamily="18" charset="0"/>
              </a:rPr>
              <a:t>.</a:t>
            </a:r>
            <a:r>
              <a:rPr lang="vi-VN" altLang="en-US" sz="2800" dirty="0">
                <a:solidFill>
                  <a:srgbClr val="FF0000"/>
                </a:solidFill>
                <a:latin typeface="Times New Roman" panose="02020603050405020304" pitchFamily="18" charset="0"/>
                <a:cs typeface="Times New Roman" panose="02020603050405020304" pitchFamily="18" charset="0"/>
              </a:rPr>
              <a:t>3</a:t>
            </a:r>
            <a:r>
              <a:rPr lang="en-US" altLang="en-US" sz="2800" dirty="0">
                <a:solidFill>
                  <a:srgbClr val="FF0000"/>
                </a:solidFill>
                <a:latin typeface="Times New Roman" panose="02020603050405020304" pitchFamily="18" charset="0"/>
                <a:cs typeface="Times New Roman" panose="02020603050405020304" pitchFamily="18" charset="0"/>
              </a:rPr>
              <a:t> SGK T </a:t>
            </a:r>
            <a:r>
              <a:rPr lang="vi-VN" altLang="en-US" sz="2800" dirty="0">
                <a:solidFill>
                  <a:srgbClr val="FF0000"/>
                </a:solidFill>
                <a:latin typeface="Times New Roman" panose="02020603050405020304" pitchFamily="18" charset="0"/>
                <a:cs typeface="Times New Roman" panose="02020603050405020304" pitchFamily="18" charset="0"/>
              </a:rPr>
              <a:t>40</a:t>
            </a:r>
            <a:r>
              <a:rPr lang="en-US" altLang="en-US" sz="2800" dirty="0">
                <a:solidFill>
                  <a:srgbClr val="FF0000"/>
                </a:solidFill>
                <a:latin typeface="Times New Roman" panose="02020603050405020304" pitchFamily="18" charset="0"/>
                <a:cs typeface="Times New Roman" panose="02020603050405020304" pitchFamily="18" charset="0"/>
              </a:rPr>
              <a:t> v</a:t>
            </a:r>
            <a:r>
              <a:rPr lang="en-US" altLang="en-US" sz="2800" dirty="0">
                <a:solidFill>
                  <a:srgbClr val="FF0000"/>
                </a:solidFill>
                <a:latin typeface="Times New Roman" panose="02020603050405020304" pitchFamily="18" charset="0"/>
                <a:ea typeface="Times New Roman" panose="02020603050405020304" pitchFamily="18" charset="0"/>
              </a:rPr>
              <a:t>à</a:t>
            </a:r>
            <a:r>
              <a:rPr lang="en-US" altLang="en-US" sz="2800" dirty="0">
                <a:solidFill>
                  <a:srgbClr val="FF0000"/>
                </a:solidFill>
                <a:latin typeface="Times New Roman" panose="02020603050405020304" pitchFamily="18" charset="0"/>
                <a:cs typeface="Times New Roman" panose="02020603050405020304" pitchFamily="18" charset="0"/>
              </a:rPr>
              <a:t> ho</a:t>
            </a:r>
            <a:r>
              <a:rPr lang="en-US" altLang="en-US" sz="2800" dirty="0">
                <a:solidFill>
                  <a:srgbClr val="FF0000"/>
                </a:solidFill>
                <a:latin typeface="Times New Roman" panose="02020603050405020304" pitchFamily="18" charset="0"/>
                <a:ea typeface="Times New Roman" panose="02020603050405020304" pitchFamily="18" charset="0"/>
              </a:rPr>
              <a:t>à</a:t>
            </a:r>
            <a:r>
              <a:rPr lang="en-US" altLang="en-US" sz="2800" dirty="0">
                <a:solidFill>
                  <a:srgbClr val="FF0000"/>
                </a:solidFill>
                <a:latin typeface="Times New Roman" panose="02020603050405020304" pitchFamily="18" charset="0"/>
                <a:cs typeface="Times New Roman" panose="02020603050405020304" pitchFamily="18" charset="0"/>
              </a:rPr>
              <a:t>n th</a:t>
            </a:r>
            <a:r>
              <a:rPr lang="en-US" altLang="en-US" sz="2800" dirty="0">
                <a:solidFill>
                  <a:srgbClr val="FF0000"/>
                </a:solidFill>
                <a:latin typeface="Times New Roman" panose="02020603050405020304" pitchFamily="18" charset="0"/>
                <a:ea typeface="Times New Roman" panose="02020603050405020304" pitchFamily="18" charset="0"/>
              </a:rPr>
              <a:t>à</a:t>
            </a:r>
            <a:r>
              <a:rPr lang="en-US" altLang="en-US" sz="2800" dirty="0">
                <a:solidFill>
                  <a:srgbClr val="FF0000"/>
                </a:solidFill>
                <a:latin typeface="Times New Roman" panose="02020603050405020304" pitchFamily="18" charset="0"/>
                <a:cs typeface="Times New Roman" panose="02020603050405020304" pitchFamily="18" charset="0"/>
              </a:rPr>
              <a:t>nh bảng sau đây.</a:t>
            </a:r>
            <a:endParaRPr lang="en-US" altLang="en-US" sz="2800" dirty="0">
              <a:solidFill>
                <a:srgbClr val="FF0000"/>
              </a:solidFill>
              <a:latin typeface="Times New Roman" panose="02020603050405020304" pitchFamily="18" charset="0"/>
              <a:ea typeface="Times New Roman" panose="02020603050405020304" pitchFamily="18" charset="0"/>
            </a:endParaRPr>
          </a:p>
        </p:txBody>
      </p:sp>
      <p:pic>
        <p:nvPicPr>
          <p:cNvPr id="3" name="Content Placeholder 1"/>
          <p:cNvPicPr>
            <a:picLocks noChangeAspect="1"/>
          </p:cNvPicPr>
          <p:nvPr/>
        </p:nvPicPr>
        <p:blipFill>
          <a:blip r:embed="rId2"/>
          <a:srcRect l="26888" t="40975" r="46737" b="26627"/>
          <a:stretch>
            <a:fillRect/>
          </a:stretch>
        </p:blipFill>
        <p:spPr>
          <a:xfrm>
            <a:off x="457200" y="904875"/>
            <a:ext cx="7833360" cy="4340225"/>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5032" t="10287" r="24270" b="51752"/>
          <a:stretch/>
        </p:blipFill>
        <p:spPr bwMode="auto">
          <a:xfrm>
            <a:off x="533400" y="990600"/>
            <a:ext cx="8458200" cy="5486400"/>
          </a:xfrm>
          <a:prstGeom prst="rect">
            <a:avLst/>
          </a:prstGeom>
          <a:ln>
            <a:noFill/>
          </a:ln>
          <a:extLst>
            <a:ext uri="{53640926-AAD7-44D8-BBD7-CCE9431645EC}">
              <a14:shadowObscured xmlns:a14="http://schemas.microsoft.com/office/drawing/2010/main"/>
            </a:ext>
          </a:extLst>
        </p:spPr>
      </p:pic>
      <p:sp>
        <p:nvSpPr>
          <p:cNvPr id="3" name="TextBox 1"/>
          <p:cNvSpPr txBox="1"/>
          <p:nvPr/>
        </p:nvSpPr>
        <p:spPr>
          <a:xfrm>
            <a:off x="2590800" y="228600"/>
            <a:ext cx="29337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Phiếu học tập số 1</a:t>
            </a:r>
            <a:endParaRPr lang="en-US" altLang="en-US" sz="28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8157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3"/>
          <p:cNvSpPr txBox="1"/>
          <p:nvPr/>
        </p:nvSpPr>
        <p:spPr>
          <a:xfrm>
            <a:off x="4572000" y="5943600"/>
            <a:ext cx="23622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en-US" altLang="en-US" sz="1800" dirty="0">
              <a:latin typeface="Arial" panose="020B0604020202020204" pitchFamily="34" charset="0"/>
              <a:ea typeface="Arial" panose="020B0604020202020204" pitchFamily="34" charset="0"/>
            </a:endParaRPr>
          </a:p>
        </p:txBody>
      </p:sp>
      <p:graphicFrame>
        <p:nvGraphicFramePr>
          <p:cNvPr id="7171" name="Table 7170"/>
          <p:cNvGraphicFramePr/>
          <p:nvPr/>
        </p:nvGraphicFramePr>
        <p:xfrm>
          <a:off x="190500" y="838200"/>
          <a:ext cx="8763000" cy="5715000"/>
        </p:xfrm>
        <a:graphic>
          <a:graphicData uri="http://schemas.openxmlformats.org/drawingml/2006/table">
            <a:tbl>
              <a:tblPr/>
              <a:tblGrid>
                <a:gridCol w="66675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tblGrid>
              <a:tr h="628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Đặc điểm</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Có</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Không</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270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Nhân tế b</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o ho</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n chỉnh</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28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Kích thước nhỏ</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3176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Hệ thống nội m</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ng v</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 các b</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o quan có m</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ng bao bọc</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28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Ti thể</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28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Khung xương tế b</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o</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6270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Th</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nh tế b</a:t>
                      </a:r>
                      <a:r>
                        <a:rPr sz="2400" b="1" dirty="0">
                          <a:solidFill>
                            <a:srgbClr val="FFFFFF"/>
                          </a:solidFill>
                          <a:latin typeface="Times New Roman" panose="02020603050405020304" pitchFamily="18" charset="0"/>
                          <a:ea typeface="Times New Roman" panose="02020603050405020304" pitchFamily="18" charset="0"/>
                        </a:rPr>
                        <a:t>à</a:t>
                      </a:r>
                      <a:r>
                        <a:rPr sz="2400" b="1" dirty="0">
                          <a:solidFill>
                            <a:srgbClr val="FFFFFF"/>
                          </a:solidFill>
                          <a:latin typeface="Times New Roman" panose="02020603050405020304" pitchFamily="18" charset="0"/>
                          <a:cs typeface="Times New Roman" panose="02020603050405020304" pitchFamily="18" charset="0"/>
                        </a:rPr>
                        <a:t>o</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628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b="1" dirty="0">
                          <a:solidFill>
                            <a:srgbClr val="FFFFFF"/>
                          </a:solidFill>
                          <a:latin typeface="Times New Roman" panose="02020603050405020304" pitchFamily="18" charset="0"/>
                          <a:cs typeface="Times New Roman" panose="02020603050405020304" pitchFamily="18" charset="0"/>
                        </a:rPr>
                        <a:t>Ribôxôm</a:t>
                      </a:r>
                      <a:endParaRPr lang="en-US" sz="2400" b="1" dirty="0">
                        <a:solidFill>
                          <a:srgbClr val="FFFFFF"/>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600"/>
                        </a:spcBef>
                        <a:spcAft>
                          <a:spcPts val="600"/>
                        </a:spcAft>
                        <a:buNone/>
                        <a:tabLst>
                          <a:tab pos="179705" algn="l"/>
                        </a:tabLst>
                      </a:pPr>
                      <a:r>
                        <a:rPr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bl>
          </a:graphicData>
        </a:graphic>
      </p:graphicFrame>
      <p:sp>
        <p:nvSpPr>
          <p:cNvPr id="7209" name="Rectangle 5"/>
          <p:cNvSpPr/>
          <p:nvPr/>
        </p:nvSpPr>
        <p:spPr>
          <a:xfrm>
            <a:off x="0" y="0"/>
            <a:ext cx="70866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0070C0"/>
                </a:solidFill>
                <a:latin typeface="Times New Roman" panose="02020603050405020304" pitchFamily="18" charset="0"/>
                <a:cs typeface="Times New Roman" panose="02020603050405020304" pitchFamily="18" charset="0"/>
              </a:rPr>
              <a:t>I. ĐẶC ĐIỂM CHUNG CỦA TẾ BÀO NHÂN SƠ</a:t>
            </a:r>
            <a:endParaRPr lang="en-US" altLang="en-US" sz="2400" dirty="0">
              <a:solidFill>
                <a:srgbClr val="0070C0"/>
              </a:solidFill>
              <a:latin typeface="Arial" panose="020B0604020202020204" pitchFamily="34" charset="0"/>
              <a:ea typeface="Arial" panose="020B0604020202020204" pitchFamily="34" charset="0"/>
            </a:endParaRPr>
          </a:p>
        </p:txBody>
      </p:sp>
      <p:sp>
        <p:nvSpPr>
          <p:cNvPr id="2" name="TextBox 1"/>
          <p:cNvSpPr txBox="1"/>
          <p:nvPr/>
        </p:nvSpPr>
        <p:spPr>
          <a:xfrm>
            <a:off x="8077200" y="1371600"/>
            <a:ext cx="533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6921500" y="2047875"/>
            <a:ext cx="533400" cy="522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8077200" y="2971800"/>
            <a:ext cx="533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8088313" y="4038600"/>
            <a:ext cx="587375"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8115300" y="4657725"/>
            <a:ext cx="533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6921500" y="5181600"/>
            <a:ext cx="533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6934200" y="5867400"/>
            <a:ext cx="533400" cy="522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pic>
        <p:nvPicPr>
          <p:cNvPr id="3" name="Content Placeholder 1"/>
          <p:cNvPicPr>
            <a:picLocks noGrp="1" noChangeAspect="1"/>
          </p:cNvPicPr>
          <p:nvPr>
            <p:ph sz="half" idx="2"/>
          </p:nvPr>
        </p:nvPicPr>
        <p:blipFill>
          <a:blip r:embed="rId2"/>
          <a:srcRect l="26888" t="40975" r="46737" b="26627"/>
          <a:stretch>
            <a:fillRect/>
          </a:stretch>
        </p:blipFill>
        <p:spPr>
          <a:xfrm>
            <a:off x="4147185" y="3515360"/>
            <a:ext cx="2699385" cy="2717800"/>
          </a:xfrm>
          <a:prstGeom prst="rect">
            <a:avLst/>
          </a:prstGeom>
          <a:noFill/>
          <a:ln w="9525">
            <a:noFill/>
          </a:ln>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anim calcmode="lin" valueType="num">
                                      <p:cBhvr>
                                        <p:cTn id="15" dur="250" fill="hold"/>
                                        <p:tgtEl>
                                          <p:spTgt spid="7"/>
                                        </p:tgtEl>
                                        <p:attrNameLst>
                                          <p:attrName>ppt_x</p:attrName>
                                        </p:attrNameLst>
                                      </p:cBhvr>
                                      <p:tavLst>
                                        <p:tav tm="0">
                                          <p:val>
                                            <p:strVal val="#ppt_x"/>
                                          </p:val>
                                        </p:tav>
                                        <p:tav tm="100000">
                                          <p:val>
                                            <p:strVal val="#ppt_x"/>
                                          </p:val>
                                        </p:tav>
                                      </p:tavLst>
                                    </p:anim>
                                    <p:anim calcmode="lin" valueType="num">
                                      <p:cBhvr>
                                        <p:cTn id="16"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anim calcmode="lin" valueType="num">
                                      <p:cBhvr>
                                        <p:cTn id="22" dur="250" fill="hold"/>
                                        <p:tgtEl>
                                          <p:spTgt spid="8"/>
                                        </p:tgtEl>
                                        <p:attrNameLst>
                                          <p:attrName>ppt_x</p:attrName>
                                        </p:attrNameLst>
                                      </p:cBhvr>
                                      <p:tavLst>
                                        <p:tav tm="0">
                                          <p:val>
                                            <p:strVal val="#ppt_x"/>
                                          </p:val>
                                        </p:tav>
                                        <p:tav tm="100000">
                                          <p:val>
                                            <p:strVal val="#ppt_x"/>
                                          </p:val>
                                        </p:tav>
                                      </p:tavLst>
                                    </p:anim>
                                    <p:anim calcmode="lin" valueType="num">
                                      <p:cBhvr>
                                        <p:cTn id="23"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anim calcmode="lin" valueType="num">
                                      <p:cBhvr>
                                        <p:cTn id="29" dur="250" fill="hold"/>
                                        <p:tgtEl>
                                          <p:spTgt spid="9"/>
                                        </p:tgtEl>
                                        <p:attrNameLst>
                                          <p:attrName>ppt_x</p:attrName>
                                        </p:attrNameLst>
                                      </p:cBhvr>
                                      <p:tavLst>
                                        <p:tav tm="0">
                                          <p:val>
                                            <p:strVal val="#ppt_x"/>
                                          </p:val>
                                        </p:tav>
                                        <p:tav tm="100000">
                                          <p:val>
                                            <p:strVal val="#ppt_x"/>
                                          </p:val>
                                        </p:tav>
                                      </p:tavLst>
                                    </p:anim>
                                    <p:anim calcmode="lin" valueType="num">
                                      <p:cBhvr>
                                        <p:cTn id="30"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50"/>
                                        <p:tgtEl>
                                          <p:spTgt spid="11"/>
                                        </p:tgtEl>
                                      </p:cBhvr>
                                    </p:animEffect>
                                    <p:anim calcmode="lin" valueType="num">
                                      <p:cBhvr>
                                        <p:cTn id="43" dur="250" fill="hold"/>
                                        <p:tgtEl>
                                          <p:spTgt spid="11"/>
                                        </p:tgtEl>
                                        <p:attrNameLst>
                                          <p:attrName>ppt_x</p:attrName>
                                        </p:attrNameLst>
                                      </p:cBhvr>
                                      <p:tavLst>
                                        <p:tav tm="0">
                                          <p:val>
                                            <p:strVal val="#ppt_x"/>
                                          </p:val>
                                        </p:tav>
                                        <p:tav tm="100000">
                                          <p:val>
                                            <p:strVal val="#ppt_x"/>
                                          </p:val>
                                        </p:tav>
                                      </p:tavLst>
                                    </p:anim>
                                    <p:anim calcmode="lin" valueType="num">
                                      <p:cBhvr>
                                        <p:cTn id="44"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50"/>
                                        <p:tgtEl>
                                          <p:spTgt spid="12"/>
                                        </p:tgtEl>
                                      </p:cBhvr>
                                    </p:animEffect>
                                    <p:anim calcmode="lin" valueType="num">
                                      <p:cBhvr>
                                        <p:cTn id="50" dur="250" fill="hold"/>
                                        <p:tgtEl>
                                          <p:spTgt spid="12"/>
                                        </p:tgtEl>
                                        <p:attrNameLst>
                                          <p:attrName>ppt_x</p:attrName>
                                        </p:attrNameLst>
                                      </p:cBhvr>
                                      <p:tavLst>
                                        <p:tav tm="0">
                                          <p:val>
                                            <p:strVal val="#ppt_x"/>
                                          </p:val>
                                        </p:tav>
                                        <p:tav tm="100000">
                                          <p:val>
                                            <p:strVal val="#ppt_x"/>
                                          </p:val>
                                        </p:tav>
                                      </p:tavLst>
                                    </p:anim>
                                    <p:anim calcmode="lin" valueType="num">
                                      <p:cBhvr>
                                        <p:cTn id="51"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118</TotalTime>
  <Words>1365</Words>
  <Application>Microsoft Office PowerPoint</Application>
  <PresentationFormat>On-screen Show (4:3)</PresentationFormat>
  <Paragraphs>289</Paragraphs>
  <Slides>31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Times New Roman</vt:lpstr>
      <vt:lpstr>Verdana</vt:lpstr>
      <vt:lpstr>Webdings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dc:title>
  <dc:creator>HP</dc:creator>
  <cp:lastModifiedBy>Admin</cp:lastModifiedBy>
  <cp:revision>657</cp:revision>
  <dcterms:created xsi:type="dcterms:W3CDTF">2014-09-30T15:32:00Z</dcterms:created>
  <dcterms:modified xsi:type="dcterms:W3CDTF">2023-11-05T14:14:23Z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5B23843BAFDF406F98695C914627075E</vt:lpwstr>
  </property>
  <property fmtid="{D5CDD505-2E9C-101B-9397-08002B2CF9AE}" pid="3" name="KSOProductBuildVer">
    <vt:lpwstr>1033-11.2.0.11191</vt:lpwstr>
  </property>
</Properties>
</file>