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31"/>
  </p:notesMasterIdLst>
  <p:sldIdLst>
    <p:sldId id="270" r:id="rId2"/>
    <p:sldId id="313" r:id="rId3"/>
    <p:sldId id="258" r:id="rId4"/>
    <p:sldId id="316" r:id="rId5"/>
    <p:sldId id="317" r:id="rId6"/>
    <p:sldId id="320" r:id="rId7"/>
    <p:sldId id="321" r:id="rId8"/>
    <p:sldId id="318" r:id="rId9"/>
    <p:sldId id="322" r:id="rId10"/>
    <p:sldId id="323" r:id="rId11"/>
    <p:sldId id="319" r:id="rId12"/>
    <p:sldId id="324" r:id="rId13"/>
    <p:sldId id="325" r:id="rId14"/>
    <p:sldId id="314" r:id="rId15"/>
    <p:sldId id="326" r:id="rId16"/>
    <p:sldId id="327" r:id="rId17"/>
    <p:sldId id="328" r:id="rId18"/>
    <p:sldId id="329" r:id="rId19"/>
    <p:sldId id="330" r:id="rId20"/>
    <p:sldId id="331" r:id="rId21"/>
    <p:sldId id="332" r:id="rId22"/>
    <p:sldId id="333" r:id="rId23"/>
    <p:sldId id="335" r:id="rId24"/>
    <p:sldId id="336" r:id="rId25"/>
    <p:sldId id="337" r:id="rId26"/>
    <p:sldId id="339" r:id="rId27"/>
    <p:sldId id="340" r:id="rId28"/>
    <p:sldId id="341" r:id="rId29"/>
    <p:sldId id="343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805"/>
    <a:srgbClr val="5994EF"/>
    <a:srgbClr val="0080FF"/>
    <a:srgbClr val="FFFFFF"/>
    <a:srgbClr val="DCEFFE"/>
    <a:srgbClr val="CA3021"/>
    <a:srgbClr val="DE818C"/>
    <a:srgbClr val="49AEFE"/>
    <a:srgbClr val="92CEFF"/>
    <a:srgbClr val="48A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Kiểu Trung bình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Kiểu Sáng 3 - Màu chủ đề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48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788BD6-B60F-4B83-9353-3D208400ABA5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82434-AA72-4EA5-87C5-FD80737C1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977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BDF0F-44FA-44BD-918A-728A523DC761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7CAF3-80DA-4FDF-BFA3-2F35133B2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960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BDF0F-44FA-44BD-918A-728A523DC761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7CAF3-80DA-4FDF-BFA3-2F35133B2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81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BDF0F-44FA-44BD-918A-728A523DC761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7CAF3-80DA-4FDF-BFA3-2F35133B2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20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BDF0F-44FA-44BD-918A-728A523DC761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7CAF3-80DA-4FDF-BFA3-2F35133B2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354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BDF0F-44FA-44BD-918A-728A523DC761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7CAF3-80DA-4FDF-BFA3-2F35133B2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315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BDF0F-44FA-44BD-918A-728A523DC761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7CAF3-80DA-4FDF-BFA3-2F35133B2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413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BDF0F-44FA-44BD-918A-728A523DC761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7CAF3-80DA-4FDF-BFA3-2F35133B2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577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BDF0F-44FA-44BD-918A-728A523DC761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7CAF3-80DA-4FDF-BFA3-2F35133B2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337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BDF0F-44FA-44BD-918A-728A523DC761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7CAF3-80DA-4FDF-BFA3-2F35133B2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13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BDF0F-44FA-44BD-918A-728A523DC761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7CAF3-80DA-4FDF-BFA3-2F35133B2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755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BDF0F-44FA-44BD-918A-728A523DC761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7CAF3-80DA-4FDF-BFA3-2F35133B2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781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BDF0F-44FA-44BD-918A-728A523DC761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7CAF3-80DA-4FDF-BFA3-2F35133B2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046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6" descr="D:\2012_2013\CHUYENMON\HoiGiang_23092012\Hinh bai 4 _ Sinh10\05_disaccharid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135" y="4182425"/>
            <a:ext cx="2573338" cy="244316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9860707" y="4396598"/>
            <a:ext cx="1500187" cy="2052637"/>
            <a:chOff x="2928926" y="3786190"/>
            <a:chExt cx="1500198" cy="2053066"/>
          </a:xfrm>
        </p:grpSpPr>
        <p:pic>
          <p:nvPicPr>
            <p:cNvPr id="21" name="Picture 5" descr="D:\2012_2013\CHUYENMON\HoiGiang_23092012\Hinh bai 4 _ Sinh10\phospholipid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926" y="3786190"/>
              <a:ext cx="1426955" cy="1376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Box 14"/>
            <p:cNvSpPr txBox="1">
              <a:spLocks noChangeArrowheads="1"/>
            </p:cNvSpPr>
            <p:nvPr/>
          </p:nvSpPr>
          <p:spPr bwMode="auto">
            <a:xfrm>
              <a:off x="3071802" y="5500702"/>
              <a:ext cx="135732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Photpholipit</a:t>
              </a:r>
              <a:endParaRPr lang="vi-VN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Group 20"/>
          <p:cNvGrpSpPr>
            <a:grpSpLocks/>
          </p:cNvGrpSpPr>
          <p:nvPr/>
        </p:nvGrpSpPr>
        <p:grpSpPr bwMode="auto">
          <a:xfrm>
            <a:off x="6330999" y="1122550"/>
            <a:ext cx="2614612" cy="2513012"/>
            <a:chOff x="4572000" y="3643314"/>
            <a:chExt cx="2615183" cy="2513601"/>
          </a:xfrm>
        </p:grpSpPr>
        <p:pic>
          <p:nvPicPr>
            <p:cNvPr id="24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3643314"/>
              <a:ext cx="2615183" cy="1643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Box 16"/>
            <p:cNvSpPr txBox="1">
              <a:spLocks noChangeArrowheads="1"/>
            </p:cNvSpPr>
            <p:nvPr/>
          </p:nvSpPr>
          <p:spPr bwMode="auto">
            <a:xfrm>
              <a:off x="5000628" y="5572140"/>
              <a:ext cx="185738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 bậc cấu trúc của prôtêin</a:t>
              </a:r>
              <a:endParaRPr lang="vi-VN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Group 21"/>
          <p:cNvGrpSpPr>
            <a:grpSpLocks/>
          </p:cNvGrpSpPr>
          <p:nvPr/>
        </p:nvGrpSpPr>
        <p:grpSpPr bwMode="auto">
          <a:xfrm>
            <a:off x="9373597" y="791551"/>
            <a:ext cx="2047875" cy="3357562"/>
            <a:chOff x="7096125" y="3000372"/>
            <a:chExt cx="2047875" cy="3357586"/>
          </a:xfrm>
        </p:grpSpPr>
        <p:pic>
          <p:nvPicPr>
            <p:cNvPr id="27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6125" y="3000372"/>
              <a:ext cx="2047875" cy="2638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Box 18"/>
            <p:cNvSpPr txBox="1">
              <a:spLocks noChangeArrowheads="1"/>
            </p:cNvSpPr>
            <p:nvPr/>
          </p:nvSpPr>
          <p:spPr bwMode="auto">
            <a:xfrm>
              <a:off x="7286612" y="5773183"/>
              <a:ext cx="185738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Cấu trúc không gian của ADN</a:t>
              </a:r>
              <a:endParaRPr lang="vi-VN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Rounded Rectangle 3">
            <a:extLst>
              <a:ext uri="{FF2B5EF4-FFF2-40B4-BE49-F238E27FC236}">
                <a16:creationId xmlns:a16="http://schemas.microsoft.com/office/drawing/2014/main" id="{DEAAD678-B395-44AC-9836-44ED4B482534}"/>
              </a:ext>
            </a:extLst>
          </p:cNvPr>
          <p:cNvSpPr/>
          <p:nvPr/>
        </p:nvSpPr>
        <p:spPr>
          <a:xfrm>
            <a:off x="1663831" y="0"/>
            <a:ext cx="10266912" cy="112255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XÁC ĐỊNH MỘT SỐ THÀNH PHẦN HÓA HỌC CỦA TẾ BÀO</a:t>
            </a:r>
            <a:endParaRPr lang="en-US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23">
            <a:extLst>
              <a:ext uri="{FF2B5EF4-FFF2-40B4-BE49-F238E27FC236}">
                <a16:creationId xmlns:a16="http://schemas.microsoft.com/office/drawing/2014/main" id="{07C3AD22-22B7-41E8-8A7A-265E9EFD8D40}"/>
              </a:ext>
            </a:extLst>
          </p:cNvPr>
          <p:cNvGrpSpPr/>
          <p:nvPr/>
        </p:nvGrpSpPr>
        <p:grpSpPr>
          <a:xfrm>
            <a:off x="76839" y="-190482"/>
            <a:ext cx="1798398" cy="1503513"/>
            <a:chOff x="1127687" y="-91737"/>
            <a:chExt cx="1480002" cy="1306024"/>
          </a:xfrm>
        </p:grpSpPr>
        <p:pic>
          <p:nvPicPr>
            <p:cNvPr id="15" name="Picture 21">
              <a:extLst>
                <a:ext uri="{FF2B5EF4-FFF2-40B4-BE49-F238E27FC236}">
                  <a16:creationId xmlns:a16="http://schemas.microsoft.com/office/drawing/2014/main" id="{C7D0195B-C3F6-4233-ADAD-C61043F33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7687" y="-91737"/>
              <a:ext cx="1306024" cy="1306024"/>
            </a:xfrm>
            <a:prstGeom prst="rect">
              <a:avLst/>
            </a:prstGeom>
          </p:spPr>
        </p:pic>
        <p:sp>
          <p:nvSpPr>
            <p:cNvPr id="16" name="TextBox 22">
              <a:extLst>
                <a:ext uri="{FF2B5EF4-FFF2-40B4-BE49-F238E27FC236}">
                  <a16:creationId xmlns:a16="http://schemas.microsoft.com/office/drawing/2014/main" id="{CCFD2D7B-992D-4ACC-93BD-4906988263CA}"/>
                </a:ext>
              </a:extLst>
            </p:cNvPr>
            <p:cNvSpPr txBox="1"/>
            <p:nvPr/>
          </p:nvSpPr>
          <p:spPr>
            <a:xfrm>
              <a:off x="1415759" y="360279"/>
              <a:ext cx="1191930" cy="4010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7</a:t>
              </a:r>
              <a:endPara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2532" name="Picture 4" descr="Các thiết bị phòng thí nghiệm quan trọng cần có. - Công Ty TNHH Kỹ Thuật  SNC SCIENTIFIC">
            <a:extLst>
              <a:ext uri="{FF2B5EF4-FFF2-40B4-BE49-F238E27FC236}">
                <a16:creationId xmlns:a16="http://schemas.microsoft.com/office/drawing/2014/main" id="{4E62EBD1-1350-4E0E-A6A4-4F414FEA1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93" y="1335936"/>
            <a:ext cx="5502321" cy="519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50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83570" y="6154925"/>
            <a:ext cx="5908430" cy="703075"/>
          </a:xfrm>
          <a:prstGeom prst="rect">
            <a:avLst/>
          </a:prstGeom>
          <a:solidFill>
            <a:srgbClr val="498B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0" y="-2178"/>
            <a:ext cx="12192000" cy="14465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vi-VN" altLang="vi-VN" sz="4400" b="1" ker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Đề xuất giả thuyết và phương án chứng minh giả thuyết</a:t>
            </a:r>
            <a:endParaRPr lang="en-US" altLang="vi-VN" sz="4400" b="1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B18665A4-C72B-481B-930E-858E34EF8D20}"/>
              </a:ext>
            </a:extLst>
          </p:cNvPr>
          <p:cNvSpPr/>
          <p:nvPr/>
        </p:nvSpPr>
        <p:spPr>
          <a:xfrm>
            <a:off x="1059459" y="1798266"/>
            <a:ext cx="4572001" cy="142277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>
                <a:latin typeface="Times New Roman" panose="02020603050405020304" pitchFamily="18" charset="0"/>
                <a:cs typeface="Times New Roman" panose="02020603050405020304" pitchFamily="18" charset="0"/>
              </a:rPr>
              <a:t>3  nhóm báo cáo kết quả </a:t>
            </a:r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347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83570" y="6154925"/>
            <a:ext cx="5908430" cy="703075"/>
          </a:xfrm>
          <a:prstGeom prst="rect">
            <a:avLst/>
          </a:prstGeom>
          <a:solidFill>
            <a:srgbClr val="498B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141402" y="0"/>
            <a:ext cx="7324627" cy="120032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vi-VN" altLang="vi-VN" sz="3600" b="1" ker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Đề xuất giả thuyết và phương án chứng minh giả thuyết</a:t>
            </a:r>
            <a:endParaRPr lang="en-US" altLang="vi-VN" sz="3600" b="1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Bảng 6">
            <a:extLst>
              <a:ext uri="{FF2B5EF4-FFF2-40B4-BE49-F238E27FC236}">
                <a16:creationId xmlns:a16="http://schemas.microsoft.com/office/drawing/2014/main" id="{A9954F1A-57C4-469E-A3F2-8692344A9B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6179538"/>
              </p:ext>
            </p:extLst>
          </p:nvPr>
        </p:nvGraphicFramePr>
        <p:xfrm>
          <a:off x="449704" y="1299479"/>
          <a:ext cx="11626031" cy="545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0304">
                  <a:extLst>
                    <a:ext uri="{9D8B030D-6E8A-4147-A177-3AD203B41FA5}">
                      <a16:colId xmlns:a16="http://schemas.microsoft.com/office/drawing/2014/main" val="2953569502"/>
                    </a:ext>
                  </a:extLst>
                </a:gridCol>
                <a:gridCol w="3799002">
                  <a:extLst>
                    <a:ext uri="{9D8B030D-6E8A-4147-A177-3AD203B41FA5}">
                      <a16:colId xmlns:a16="http://schemas.microsoft.com/office/drawing/2014/main" val="894463680"/>
                    </a:ext>
                  </a:extLst>
                </a:gridCol>
                <a:gridCol w="3393650">
                  <a:extLst>
                    <a:ext uri="{9D8B030D-6E8A-4147-A177-3AD203B41FA5}">
                      <a16:colId xmlns:a16="http://schemas.microsoft.com/office/drawing/2014/main" val="1594226392"/>
                    </a:ext>
                  </a:extLst>
                </a:gridCol>
                <a:gridCol w="3403075">
                  <a:extLst>
                    <a:ext uri="{9D8B030D-6E8A-4147-A177-3AD203B41FA5}">
                      <a16:colId xmlns:a16="http://schemas.microsoft.com/office/drawing/2014/main" val="3727223297"/>
                    </a:ext>
                  </a:extLst>
                </a:gridCol>
              </a:tblGrid>
              <a:tr h="1082013">
                <a:tc>
                  <a:txBody>
                    <a:bodyPr/>
                    <a:lstStyle/>
                    <a:p>
                      <a:pPr algn="ctr"/>
                      <a:endParaRPr lang="vi-VN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vi-VN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vi-VN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 HUỐNG 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GIẢ THUYẾT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 ÁN KIỂM CHỨNG GIẢ THUYẾT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9086435"/>
                  </a:ext>
                </a:extLst>
              </a:tr>
              <a:tr h="1886716">
                <a:tc>
                  <a:txBody>
                    <a:bodyPr/>
                    <a:lstStyle/>
                    <a:p>
                      <a:pPr algn="ctr"/>
                      <a:endParaRPr lang="vi-VN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vi-VN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3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 mệt mỏi, người ta có thể ăn các loại quả chín sẽ cảm thấy đỡ mệt</a:t>
                      </a:r>
                      <a:endParaRPr lang="en-US" sz="3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4587726"/>
                  </a:ext>
                </a:extLst>
              </a:tr>
              <a:tr h="1886716">
                <a:tc>
                  <a:txBody>
                    <a:bodyPr/>
                    <a:lstStyle/>
                    <a:p>
                      <a:pPr algn="ctr"/>
                      <a:endParaRPr lang="vi-VN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vi-VN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3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 chế tạo hồ dán tinh bột tại nhà, người ta có thể dùng bột gạo, bột mì</a:t>
                      </a:r>
                      <a:endParaRPr lang="en-US" sz="3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4792864"/>
                  </a:ext>
                </a:extLst>
              </a:tr>
            </a:tbl>
          </a:graphicData>
        </a:graphic>
      </p:graphicFrame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2D3ACF12-B244-4DD2-97EC-60146B098194}"/>
              </a:ext>
            </a:extLst>
          </p:cNvPr>
          <p:cNvSpPr/>
          <p:nvPr/>
        </p:nvSpPr>
        <p:spPr>
          <a:xfrm>
            <a:off x="9373387" y="244853"/>
            <a:ext cx="2123814" cy="45822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FF00"/>
                </a:solidFill>
                <a:latin typeface="+mj-lt"/>
              </a:rPr>
              <a:t>NHÓM 1</a:t>
            </a:r>
            <a:endParaRPr lang="en-US" sz="2800" b="1">
              <a:solidFill>
                <a:srgbClr val="FFFF00"/>
              </a:solidFill>
              <a:latin typeface="+mj-lt"/>
            </a:endParaRPr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4AC6C6FD-DC94-440B-AFAF-5336C1540469}"/>
              </a:ext>
            </a:extLst>
          </p:cNvPr>
          <p:cNvSpPr/>
          <p:nvPr/>
        </p:nvSpPr>
        <p:spPr>
          <a:xfrm>
            <a:off x="5448693" y="2786158"/>
            <a:ext cx="3054284" cy="18288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Trong các loại quả chín có glucose</a:t>
            </a:r>
            <a:endParaRPr 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372BD629-7953-4955-B16F-ECF610F49C61}"/>
              </a:ext>
            </a:extLst>
          </p:cNvPr>
          <p:cNvSpPr/>
          <p:nvPr/>
        </p:nvSpPr>
        <p:spPr>
          <a:xfrm>
            <a:off x="8792688" y="2812802"/>
            <a:ext cx="3054284" cy="18288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Glucose có tính khử nên có thể dùng chất có tính oxi hoá để nhận biết.</a:t>
            </a:r>
            <a:endParaRPr lang="en-US" sz="2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55D065C7-A67D-4296-9F7B-16FB3EC4335D}"/>
              </a:ext>
            </a:extLst>
          </p:cNvPr>
          <p:cNvSpPr/>
          <p:nvPr/>
        </p:nvSpPr>
        <p:spPr>
          <a:xfrm>
            <a:off x="5448693" y="4866067"/>
            <a:ext cx="3054284" cy="18288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vi-VN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Trong gạo, bột mì,... có chứa tinh bột..</a:t>
            </a:r>
          </a:p>
          <a:p>
            <a:pPr algn="just"/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A72DBAEF-EAD1-4EC7-87CB-EB10262CD70D}"/>
              </a:ext>
            </a:extLst>
          </p:cNvPr>
          <p:cNvSpPr/>
          <p:nvPr/>
        </p:nvSpPr>
        <p:spPr>
          <a:xfrm>
            <a:off x="8762214" y="4903791"/>
            <a:ext cx="3054284" cy="18288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Dùng lodine để kiểm tra sự có mặt của tinh bột.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5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83570" y="6154925"/>
            <a:ext cx="5908430" cy="703075"/>
          </a:xfrm>
          <a:prstGeom prst="rect">
            <a:avLst/>
          </a:prstGeom>
          <a:solidFill>
            <a:srgbClr val="498B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141402" y="0"/>
            <a:ext cx="7324627" cy="120032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vi-VN" altLang="vi-VN" sz="3600" b="1" ker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Đề xuất giả thuyết và phương án chứng minh giả thuyết</a:t>
            </a:r>
            <a:endParaRPr lang="en-US" altLang="vi-VN" sz="3600" b="1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Bảng 6">
            <a:extLst>
              <a:ext uri="{FF2B5EF4-FFF2-40B4-BE49-F238E27FC236}">
                <a16:creationId xmlns:a16="http://schemas.microsoft.com/office/drawing/2014/main" id="{A9954F1A-57C4-469E-A3F2-8692344A9B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9978700"/>
              </p:ext>
            </p:extLst>
          </p:nvPr>
        </p:nvGraphicFramePr>
        <p:xfrm>
          <a:off x="449704" y="1299479"/>
          <a:ext cx="11626031" cy="545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0304">
                  <a:extLst>
                    <a:ext uri="{9D8B030D-6E8A-4147-A177-3AD203B41FA5}">
                      <a16:colId xmlns:a16="http://schemas.microsoft.com/office/drawing/2014/main" val="2953569502"/>
                    </a:ext>
                  </a:extLst>
                </a:gridCol>
                <a:gridCol w="3799002">
                  <a:extLst>
                    <a:ext uri="{9D8B030D-6E8A-4147-A177-3AD203B41FA5}">
                      <a16:colId xmlns:a16="http://schemas.microsoft.com/office/drawing/2014/main" val="894463680"/>
                    </a:ext>
                  </a:extLst>
                </a:gridCol>
                <a:gridCol w="3393650">
                  <a:extLst>
                    <a:ext uri="{9D8B030D-6E8A-4147-A177-3AD203B41FA5}">
                      <a16:colId xmlns:a16="http://schemas.microsoft.com/office/drawing/2014/main" val="1594226392"/>
                    </a:ext>
                  </a:extLst>
                </a:gridCol>
                <a:gridCol w="3403075">
                  <a:extLst>
                    <a:ext uri="{9D8B030D-6E8A-4147-A177-3AD203B41FA5}">
                      <a16:colId xmlns:a16="http://schemas.microsoft.com/office/drawing/2014/main" val="3727223297"/>
                    </a:ext>
                  </a:extLst>
                </a:gridCol>
              </a:tblGrid>
              <a:tr h="1082013">
                <a:tc>
                  <a:txBody>
                    <a:bodyPr/>
                    <a:lstStyle/>
                    <a:p>
                      <a:pPr algn="ctr"/>
                      <a:r>
                        <a:rPr lang="vi-VN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 HUỐNG 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GIẢ THUYẾT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 ÁN CHỨNG MINH GIẢ THUYẾT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9086435"/>
                  </a:ext>
                </a:extLst>
              </a:tr>
              <a:tr h="1886716">
                <a:tc>
                  <a:txBody>
                    <a:bodyPr/>
                    <a:lstStyle/>
                    <a:p>
                      <a:pPr algn="ctr"/>
                      <a:endParaRPr lang="vi-VN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vi-VN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3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 quá nhiều thực phẩm thịt, cá, trứng, sữa … Có nguy cơ mắc bệnh Guot. </a:t>
                      </a:r>
                      <a:endParaRPr lang="en-US" sz="3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4587726"/>
                  </a:ext>
                </a:extLst>
              </a:tr>
              <a:tr h="1886716">
                <a:tc>
                  <a:txBody>
                    <a:bodyPr/>
                    <a:lstStyle/>
                    <a:p>
                      <a:pPr algn="ctr"/>
                      <a:endParaRPr lang="vi-VN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vi-VN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3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 ta sử dụng hạt lạc, mè, đậu nành… để làm nguyên liệu sản xuất dầu thực vật</a:t>
                      </a:r>
                      <a:endParaRPr lang="en-US" sz="3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4792864"/>
                  </a:ext>
                </a:extLst>
              </a:tr>
            </a:tbl>
          </a:graphicData>
        </a:graphic>
      </p:graphicFrame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2D3ACF12-B244-4DD2-97EC-60146B098194}"/>
              </a:ext>
            </a:extLst>
          </p:cNvPr>
          <p:cNvSpPr/>
          <p:nvPr/>
        </p:nvSpPr>
        <p:spPr>
          <a:xfrm>
            <a:off x="9373387" y="244853"/>
            <a:ext cx="2123814" cy="45822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FF00"/>
                </a:solidFill>
                <a:latin typeface="+mj-lt"/>
              </a:rPr>
              <a:t>NHÓM 2</a:t>
            </a:r>
            <a:endParaRPr lang="en-US" sz="2800" b="1">
              <a:solidFill>
                <a:srgbClr val="FFFF00"/>
              </a:solidFill>
              <a:latin typeface="+mj-lt"/>
            </a:endParaRPr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4AC6C6FD-DC94-440B-AFAF-5336C1540469}"/>
              </a:ext>
            </a:extLst>
          </p:cNvPr>
          <p:cNvSpPr/>
          <p:nvPr/>
        </p:nvSpPr>
        <p:spPr>
          <a:xfrm>
            <a:off x="5448693" y="2767296"/>
            <a:ext cx="3054284" cy="18288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Nếu ăn quá thừa protein sẽ tăng nguy cơ mắc bệnh Gout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372BD629-7953-4955-B16F-ECF610F49C61}"/>
              </a:ext>
            </a:extLst>
          </p:cNvPr>
          <p:cNvSpPr/>
          <p:nvPr/>
        </p:nvSpPr>
        <p:spPr>
          <a:xfrm>
            <a:off x="8908152" y="2812802"/>
            <a:ext cx="3054284" cy="18288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Dùng CuSO, đề kiểm tra sự có mặt của protein.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55D065C7-A67D-4296-9F7B-16FB3EC4335D}"/>
              </a:ext>
            </a:extLst>
          </p:cNvPr>
          <p:cNvSpPr/>
          <p:nvPr/>
        </p:nvSpPr>
        <p:spPr>
          <a:xfrm>
            <a:off x="5448693" y="4866067"/>
            <a:ext cx="3054284" cy="18288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Trong hạt lạc (đậu phộng) hoặc mè, đậu nành... có chứa lipid.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A72DBAEF-EAD1-4EC7-87CB-EB10262CD70D}"/>
              </a:ext>
            </a:extLst>
          </p:cNvPr>
          <p:cNvSpPr/>
          <p:nvPr/>
        </p:nvSpPr>
        <p:spPr>
          <a:xfrm>
            <a:off x="8908152" y="4875596"/>
            <a:ext cx="3054284" cy="18288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Dùng Sudan III để kiểm tra sự có mặt của lipid.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92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83570" y="6154925"/>
            <a:ext cx="5908430" cy="703075"/>
          </a:xfrm>
          <a:prstGeom prst="rect">
            <a:avLst/>
          </a:prstGeom>
          <a:solidFill>
            <a:srgbClr val="498B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141402" y="0"/>
            <a:ext cx="7324627" cy="120032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vi-VN" altLang="vi-VN" sz="3600" b="1" ker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Đề xuất giả thuyết và phương án chứng minh giả thuyết</a:t>
            </a:r>
            <a:endParaRPr lang="en-US" altLang="vi-VN" sz="3600" b="1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Bảng 6">
            <a:extLst>
              <a:ext uri="{FF2B5EF4-FFF2-40B4-BE49-F238E27FC236}">
                <a16:creationId xmlns:a16="http://schemas.microsoft.com/office/drawing/2014/main" id="{A9954F1A-57C4-469E-A3F2-8692344A9B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2626822"/>
              </p:ext>
            </p:extLst>
          </p:nvPr>
        </p:nvGraphicFramePr>
        <p:xfrm>
          <a:off x="449704" y="1299479"/>
          <a:ext cx="11626031" cy="5300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0304">
                  <a:extLst>
                    <a:ext uri="{9D8B030D-6E8A-4147-A177-3AD203B41FA5}">
                      <a16:colId xmlns:a16="http://schemas.microsoft.com/office/drawing/2014/main" val="2953569502"/>
                    </a:ext>
                  </a:extLst>
                </a:gridCol>
                <a:gridCol w="3799002">
                  <a:extLst>
                    <a:ext uri="{9D8B030D-6E8A-4147-A177-3AD203B41FA5}">
                      <a16:colId xmlns:a16="http://schemas.microsoft.com/office/drawing/2014/main" val="894463680"/>
                    </a:ext>
                  </a:extLst>
                </a:gridCol>
                <a:gridCol w="3393650">
                  <a:extLst>
                    <a:ext uri="{9D8B030D-6E8A-4147-A177-3AD203B41FA5}">
                      <a16:colId xmlns:a16="http://schemas.microsoft.com/office/drawing/2014/main" val="1594226392"/>
                    </a:ext>
                  </a:extLst>
                </a:gridCol>
                <a:gridCol w="3403075">
                  <a:extLst>
                    <a:ext uri="{9D8B030D-6E8A-4147-A177-3AD203B41FA5}">
                      <a16:colId xmlns:a16="http://schemas.microsoft.com/office/drawing/2014/main" val="3727223297"/>
                    </a:ext>
                  </a:extLst>
                </a:gridCol>
              </a:tblGrid>
              <a:tr h="1082013">
                <a:tc>
                  <a:txBody>
                    <a:bodyPr/>
                    <a:lstStyle/>
                    <a:p>
                      <a:pPr algn="ctr"/>
                      <a:r>
                        <a:rPr lang="vi-VN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 HUỐNG 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GIẢ THUYẾT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 ÁN CHỨNG MINH GIẢ THUYẾT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9086435"/>
                  </a:ext>
                </a:extLst>
              </a:tr>
              <a:tr h="1886716">
                <a:tc>
                  <a:txBody>
                    <a:bodyPr/>
                    <a:lstStyle/>
                    <a:p>
                      <a:pPr algn="ctr"/>
                      <a:endParaRPr lang="vi-VN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vi-VN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vi-VN" sz="3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vi-VN" sz="3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 tươi để lâu ngày sẽ dần bị héo và khô. </a:t>
                      </a:r>
                      <a:endParaRPr lang="en-US" sz="3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4587726"/>
                  </a:ext>
                </a:extLst>
              </a:tr>
              <a:tr h="1886716">
                <a:tc>
                  <a:txBody>
                    <a:bodyPr/>
                    <a:lstStyle/>
                    <a:p>
                      <a:pPr algn="ctr"/>
                      <a:endParaRPr lang="vi-VN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vi-VN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3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 nhiều các loại rau củ giúp cơ thể tăng cường đề kháng, cung cấp vitamin….</a:t>
                      </a:r>
                      <a:endParaRPr lang="en-US" sz="3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4792864"/>
                  </a:ext>
                </a:extLst>
              </a:tr>
            </a:tbl>
          </a:graphicData>
        </a:graphic>
      </p:graphicFrame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2D3ACF12-B244-4DD2-97EC-60146B098194}"/>
              </a:ext>
            </a:extLst>
          </p:cNvPr>
          <p:cNvSpPr/>
          <p:nvPr/>
        </p:nvSpPr>
        <p:spPr>
          <a:xfrm>
            <a:off x="9373387" y="244853"/>
            <a:ext cx="2123814" cy="45822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FF00"/>
                </a:solidFill>
                <a:latin typeface="+mj-lt"/>
              </a:rPr>
              <a:t>NHÓM 3</a:t>
            </a:r>
            <a:endParaRPr lang="en-US" sz="2800" b="1">
              <a:solidFill>
                <a:srgbClr val="FFFF00"/>
              </a:solidFill>
              <a:latin typeface="+mj-lt"/>
            </a:endParaRPr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4AC6C6FD-DC94-440B-AFAF-5336C1540469}"/>
              </a:ext>
            </a:extLst>
          </p:cNvPr>
          <p:cNvSpPr/>
          <p:nvPr/>
        </p:nvSpPr>
        <p:spPr>
          <a:xfrm>
            <a:off x="5448693" y="2681886"/>
            <a:ext cx="3054284" cy="18288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Khi để lâu ngày, nước trong là thoát ra làm lá bị khô.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372BD629-7953-4955-B16F-ECF610F49C61}"/>
              </a:ext>
            </a:extLst>
          </p:cNvPr>
          <p:cNvSpPr/>
          <p:nvPr/>
        </p:nvSpPr>
        <p:spPr>
          <a:xfrm>
            <a:off x="8908152" y="2681886"/>
            <a:ext cx="3054284" cy="18288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Dùng tác nhân nhiệt độ để kiểm tra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sự có mặt của nước.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55D065C7-A67D-4296-9F7B-16FB3EC4335D}"/>
              </a:ext>
            </a:extLst>
          </p:cNvPr>
          <p:cNvSpPr/>
          <p:nvPr/>
        </p:nvSpPr>
        <p:spPr>
          <a:xfrm>
            <a:off x="5448693" y="4695246"/>
            <a:ext cx="3054284" cy="18288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Trong các loại rau, củ có chứa nhiều muối khoảng.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A72DBAEF-EAD1-4EC7-87CB-EB10262CD70D}"/>
              </a:ext>
            </a:extLst>
          </p:cNvPr>
          <p:cNvSpPr/>
          <p:nvPr/>
        </p:nvSpPr>
        <p:spPr>
          <a:xfrm>
            <a:off x="8908152" y="4740752"/>
            <a:ext cx="3054284" cy="18288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Sử dụng các chất hoá học cho phản ứng đặc trưng với các ion khoáng để kiểm tra sự có mặt của chúng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72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83570" y="6154925"/>
            <a:ext cx="5908430" cy="703075"/>
          </a:xfrm>
          <a:prstGeom prst="rect">
            <a:avLst/>
          </a:prstGeom>
          <a:solidFill>
            <a:srgbClr val="498B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0" y="0"/>
            <a:ext cx="12192000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FFCC00"/>
              </a:buClr>
              <a:buSzPct val="120000"/>
            </a:pPr>
            <a:r>
              <a:rPr lang="vi-VN" altLang="vi-VN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Thiết kế thí nghiệm kiểm chứng giả thuyết</a:t>
            </a:r>
            <a:endParaRPr lang="en-US" altLang="vi-VN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Top 5 địa chỉ cung cấp hóa chất phòng thí nghiệm uy tín nhất Việt Nam -  Toplist.vn">
            <a:extLst>
              <a:ext uri="{FF2B5EF4-FFF2-40B4-BE49-F238E27FC236}">
                <a16:creationId xmlns:a16="http://schemas.microsoft.com/office/drawing/2014/main" id="{72E151D4-46E5-42D7-9A24-8C05DB314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431" y="772997"/>
            <a:ext cx="6283570" cy="608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EBF3C8B9-E0CD-46EC-9531-29F87FE113A3}"/>
              </a:ext>
            </a:extLst>
          </p:cNvPr>
          <p:cNvSpPr/>
          <p:nvPr/>
        </p:nvSpPr>
        <p:spPr>
          <a:xfrm>
            <a:off x="1140794" y="4058027"/>
            <a:ext cx="3092475" cy="117726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Các nhóm tiến hành thí nghiệm </a:t>
            </a:r>
          </a:p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6" name="Picture 4" descr="Tuyệt chiêu gia tăng khách hàng từ lời kêu gọi hành động trên website">
            <a:extLst>
              <a:ext uri="{FF2B5EF4-FFF2-40B4-BE49-F238E27FC236}">
                <a16:creationId xmlns:a16="http://schemas.microsoft.com/office/drawing/2014/main" id="{F69BA33C-8A3B-432A-A3DE-30A5A4AA3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8641"/>
            <a:ext cx="3850143" cy="278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113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83570" y="6154925"/>
            <a:ext cx="5908430" cy="703075"/>
          </a:xfrm>
          <a:prstGeom prst="rect">
            <a:avLst/>
          </a:prstGeom>
          <a:solidFill>
            <a:srgbClr val="498B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0" y="0"/>
            <a:ext cx="12192000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FFCC00"/>
              </a:buClr>
              <a:buSzPct val="120000"/>
            </a:pPr>
            <a:r>
              <a:rPr lang="vi-VN" altLang="vi-VN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Thiết kế thí nghiệm kiểm chứng giả thuyết</a:t>
            </a:r>
            <a:endParaRPr lang="en-US" altLang="vi-VN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4E44ADEC-4B68-4749-9873-92E021F9B8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1740" y="582596"/>
            <a:ext cx="12333740" cy="58477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vi-VN" sz="36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vi-VN" altLang="vi-VN" sz="36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vi-VN" sz="36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 nghiệm xác định sự có mặt của glucose trong tế bào</a:t>
            </a:r>
          </a:p>
          <a:p>
            <a:pPr eaLnBrk="1" hangingPunct="1">
              <a:defRPr/>
            </a:pPr>
            <a:endParaRPr lang="en-US" altLang="vi-VN" sz="36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eaLnBrk="1" hangingPunct="1">
              <a:defRPr/>
            </a:pPr>
            <a:endParaRPr lang="en-US" altLang="vi-VN" sz="36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0488DCD7-2A54-4E66-BF46-FF90185FC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961" y="1421286"/>
            <a:ext cx="9405444" cy="2594532"/>
          </a:xfrm>
          <a:prstGeom prst="rect">
            <a:avLst/>
          </a:prstGeom>
        </p:spPr>
      </p:pic>
      <p:pic>
        <p:nvPicPr>
          <p:cNvPr id="24578" name="Picture 2" descr="Cách đặt câu hỏi và cách sử dụng câu hỏi">
            <a:extLst>
              <a:ext uri="{FF2B5EF4-FFF2-40B4-BE49-F238E27FC236}">
                <a16:creationId xmlns:a16="http://schemas.microsoft.com/office/drawing/2014/main" id="{12735610-2E4E-4AEA-9A5B-09C803871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08" y="3969987"/>
            <a:ext cx="4395492" cy="288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Nhóm 9">
            <a:extLst>
              <a:ext uri="{FF2B5EF4-FFF2-40B4-BE49-F238E27FC236}">
                <a16:creationId xmlns:a16="http://schemas.microsoft.com/office/drawing/2014/main" id="{F35B9AE8-5BA4-4CDC-839F-9D603EF72F0D}"/>
              </a:ext>
            </a:extLst>
          </p:cNvPr>
          <p:cNvGrpSpPr/>
          <p:nvPr/>
        </p:nvGrpSpPr>
        <p:grpSpPr>
          <a:xfrm>
            <a:off x="5652693" y="3049740"/>
            <a:ext cx="6362799" cy="2964561"/>
            <a:chOff x="5652693" y="3049740"/>
            <a:chExt cx="6362799" cy="2964561"/>
          </a:xfrm>
        </p:grpSpPr>
        <p:sp>
          <p:nvSpPr>
            <p:cNvPr id="6" name="Bong bóng Ý nghĩ: Hình đám mây 5">
              <a:extLst>
                <a:ext uri="{FF2B5EF4-FFF2-40B4-BE49-F238E27FC236}">
                  <a16:creationId xmlns:a16="http://schemas.microsoft.com/office/drawing/2014/main" id="{A338425D-9524-4A18-ADAA-FCC0AEB84905}"/>
                </a:ext>
              </a:extLst>
            </p:cNvPr>
            <p:cNvSpPr/>
            <p:nvPr/>
          </p:nvSpPr>
          <p:spPr>
            <a:xfrm>
              <a:off x="5652693" y="3049740"/>
              <a:ext cx="6362799" cy="2964561"/>
            </a:xfrm>
            <a:prstGeom prst="cloudCallout">
              <a:avLst>
                <a:gd name="adj1" fmla="val -95718"/>
                <a:gd name="adj2" fmla="val -1175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>
                <a:buAutoNum type="arabicPeriod"/>
              </a:pPr>
              <a:endPara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Hộp Văn bản 8">
              <a:extLst>
                <a:ext uri="{FF2B5EF4-FFF2-40B4-BE49-F238E27FC236}">
                  <a16:creationId xmlns:a16="http://schemas.microsoft.com/office/drawing/2014/main" id="{C7FD3CF3-5BB9-4960-A3D6-5C8AEB43F60B}"/>
                </a:ext>
              </a:extLst>
            </p:cNvPr>
            <p:cNvSpPr txBox="1"/>
            <p:nvPr/>
          </p:nvSpPr>
          <p:spPr>
            <a:xfrm>
              <a:off x="6283570" y="3567334"/>
              <a:ext cx="5353023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ctr">
                <a:buAutoNum type="arabicPeriod"/>
              </a:pPr>
              <a:r>
                <a:rPr lang="vi-VN" sz="24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Tại sao phải dùng quả nho hoặc quả chuối?</a:t>
              </a:r>
            </a:p>
            <a:p>
              <a:pPr marL="342900" indent="-342900" algn="ctr">
                <a:buAutoNum type="arabicPeriod"/>
              </a:pPr>
              <a:r>
                <a:rPr lang="vi-VN" sz="24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Tại sao phải nghiền nhỏ để lấy dịch lọc</a:t>
              </a:r>
            </a:p>
            <a:p>
              <a:pPr marL="342900" indent="-342900" algn="ctr">
                <a:buFontTx/>
                <a:buAutoNum type="arabicPeriod"/>
              </a:pPr>
              <a:r>
                <a:rPr lang="en-US" sz="240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Thuốc thử Benedict có vai trò gì?</a:t>
              </a:r>
            </a:p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9102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83570" y="6154925"/>
            <a:ext cx="5908430" cy="703075"/>
          </a:xfrm>
          <a:prstGeom prst="rect">
            <a:avLst/>
          </a:prstGeom>
          <a:solidFill>
            <a:srgbClr val="498B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0" y="0"/>
            <a:ext cx="12192000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FFCC00"/>
              </a:buClr>
              <a:buSzPct val="120000"/>
            </a:pPr>
            <a:r>
              <a:rPr lang="vi-VN" altLang="vi-VN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Thiết kế thí nghiệm kiểm chứng giả thuyết</a:t>
            </a:r>
            <a:endParaRPr lang="en-US" altLang="vi-VN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4E44ADEC-4B68-4749-9873-92E021F9B8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1740" y="582596"/>
            <a:ext cx="12333740" cy="58477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vi-VN" sz="36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vi-VN" altLang="vi-VN" sz="36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vi-VN" sz="36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 nghiệm xác định sự có mặt của glucose trong tế bào</a:t>
            </a:r>
          </a:p>
          <a:p>
            <a:pPr eaLnBrk="1" hangingPunct="1">
              <a:defRPr/>
            </a:pPr>
            <a:endParaRPr lang="en-US" altLang="vi-VN" sz="36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eaLnBrk="1" hangingPunct="1">
              <a:defRPr/>
            </a:pPr>
            <a:endParaRPr lang="en-US" altLang="vi-VN" sz="36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Bảng 2">
            <a:extLst>
              <a:ext uri="{FF2B5EF4-FFF2-40B4-BE49-F238E27FC236}">
                <a16:creationId xmlns:a16="http://schemas.microsoft.com/office/drawing/2014/main" id="{B638F353-11F4-4083-AC88-6E950643A6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084930"/>
              </p:ext>
            </p:extLst>
          </p:nvPr>
        </p:nvGraphicFramePr>
        <p:xfrm>
          <a:off x="763572" y="1501133"/>
          <a:ext cx="11029363" cy="43717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5971">
                  <a:extLst>
                    <a:ext uri="{9D8B030D-6E8A-4147-A177-3AD203B41FA5}">
                      <a16:colId xmlns:a16="http://schemas.microsoft.com/office/drawing/2014/main" val="4085974791"/>
                    </a:ext>
                  </a:extLst>
                </a:gridCol>
                <a:gridCol w="1072829">
                  <a:extLst>
                    <a:ext uri="{9D8B030D-6E8A-4147-A177-3AD203B41FA5}">
                      <a16:colId xmlns:a16="http://schemas.microsoft.com/office/drawing/2014/main" val="334127172"/>
                    </a:ext>
                  </a:extLst>
                </a:gridCol>
                <a:gridCol w="1072829">
                  <a:extLst>
                    <a:ext uri="{9D8B030D-6E8A-4147-A177-3AD203B41FA5}">
                      <a16:colId xmlns:a16="http://schemas.microsoft.com/office/drawing/2014/main" val="1093419261"/>
                    </a:ext>
                  </a:extLst>
                </a:gridCol>
                <a:gridCol w="1219777">
                  <a:extLst>
                    <a:ext uri="{9D8B030D-6E8A-4147-A177-3AD203B41FA5}">
                      <a16:colId xmlns:a16="http://schemas.microsoft.com/office/drawing/2014/main" val="4231638033"/>
                    </a:ext>
                  </a:extLst>
                </a:gridCol>
                <a:gridCol w="1219777">
                  <a:extLst>
                    <a:ext uri="{9D8B030D-6E8A-4147-A177-3AD203B41FA5}">
                      <a16:colId xmlns:a16="http://schemas.microsoft.com/office/drawing/2014/main" val="1099369950"/>
                    </a:ext>
                  </a:extLst>
                </a:gridCol>
                <a:gridCol w="1071636">
                  <a:extLst>
                    <a:ext uri="{9D8B030D-6E8A-4147-A177-3AD203B41FA5}">
                      <a16:colId xmlns:a16="http://schemas.microsoft.com/office/drawing/2014/main" val="2356222628"/>
                    </a:ext>
                  </a:extLst>
                </a:gridCol>
                <a:gridCol w="1071636">
                  <a:extLst>
                    <a:ext uri="{9D8B030D-6E8A-4147-A177-3AD203B41FA5}">
                      <a16:colId xmlns:a16="http://schemas.microsoft.com/office/drawing/2014/main" val="1669979943"/>
                    </a:ext>
                  </a:extLst>
                </a:gridCol>
                <a:gridCol w="1071636">
                  <a:extLst>
                    <a:ext uri="{9D8B030D-6E8A-4147-A177-3AD203B41FA5}">
                      <a16:colId xmlns:a16="http://schemas.microsoft.com/office/drawing/2014/main" val="3294132914"/>
                    </a:ext>
                  </a:extLst>
                </a:gridCol>
                <a:gridCol w="1071636">
                  <a:extLst>
                    <a:ext uri="{9D8B030D-6E8A-4147-A177-3AD203B41FA5}">
                      <a16:colId xmlns:a16="http://schemas.microsoft.com/office/drawing/2014/main" val="2035998206"/>
                    </a:ext>
                  </a:extLst>
                </a:gridCol>
                <a:gridCol w="1071636">
                  <a:extLst>
                    <a:ext uri="{9D8B030D-6E8A-4147-A177-3AD203B41FA5}">
                      <a16:colId xmlns:a16="http://schemas.microsoft.com/office/drawing/2014/main" val="2613895873"/>
                    </a:ext>
                  </a:extLst>
                </a:gridCol>
              </a:tblGrid>
              <a:tr h="2060553">
                <a:tc gridSpan="10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MẪU PHIẾU SỐ 3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 quả thực hiện nghiên cứu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 thực hiện:…………………………………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nghiên cứu:……………………………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629190"/>
                  </a:ext>
                </a:extLst>
              </a:tr>
              <a:tr h="115640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Dung dich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Nước cất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Dung dịch glucose 30%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Dịch chiết nước nho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98022"/>
                  </a:ext>
                </a:extLst>
              </a:tr>
              <a:tr h="577403"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Kết quả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Lần 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Lần 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Lần 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 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 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 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 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 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 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2424641"/>
                  </a:ext>
                </a:extLst>
              </a:tr>
              <a:tr h="5774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99767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84479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D41E83D1-371E-4429-AC9A-DC6EBBC5D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767" y="1254772"/>
            <a:ext cx="9848181" cy="2171938"/>
          </a:xfrm>
          <a:prstGeom prst="rect">
            <a:avLst/>
          </a:prstGeom>
        </p:spPr>
      </p:pic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0" y="0"/>
            <a:ext cx="12192000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FFCC00"/>
              </a:buClr>
              <a:buSzPct val="120000"/>
            </a:pPr>
            <a:r>
              <a:rPr lang="vi-VN" altLang="vi-VN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Thiết kế thí nghiệm kiểm chứng giả thuyết</a:t>
            </a:r>
            <a:endParaRPr lang="en-US" altLang="vi-VN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4E44ADEC-4B68-4749-9873-92E021F9B8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1740" y="582596"/>
            <a:ext cx="12333740" cy="58477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vi-VN" sz="36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3.2 </a:t>
            </a:r>
            <a:r>
              <a:rPr lang="en-US" sz="36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 nghiệm xác định sự có mặt của </a:t>
            </a:r>
            <a:r>
              <a:rPr lang="vi-VN" sz="36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 bột</a:t>
            </a:r>
            <a:r>
              <a:rPr lang="en-US" sz="36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trong tế bào</a:t>
            </a:r>
          </a:p>
          <a:p>
            <a:pPr eaLnBrk="1" hangingPunct="1">
              <a:defRPr/>
            </a:pPr>
            <a:endParaRPr lang="en-US" altLang="vi-VN" sz="36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eaLnBrk="1" hangingPunct="1">
              <a:defRPr/>
            </a:pPr>
            <a:endParaRPr lang="en-US" altLang="vi-VN" sz="36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78" name="Picture 2" descr="Cách đặt câu hỏi và cách sử dụng câu hỏi">
            <a:extLst>
              <a:ext uri="{FF2B5EF4-FFF2-40B4-BE49-F238E27FC236}">
                <a16:creationId xmlns:a16="http://schemas.microsoft.com/office/drawing/2014/main" id="{12735610-2E4E-4AEA-9A5B-09C803871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3" y="3250159"/>
            <a:ext cx="5363940" cy="352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C028A495-DDED-4DA8-B175-DFD41496A601}"/>
              </a:ext>
            </a:extLst>
          </p:cNvPr>
          <p:cNvSpPr/>
          <p:nvPr/>
        </p:nvSpPr>
        <p:spPr>
          <a:xfrm>
            <a:off x="5464459" y="3304717"/>
            <a:ext cx="5712643" cy="1335036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vi-VN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 sao phải dùng mẫu vật là củ khoai tây? Có thể thay thế khoai tây bằng mẫu vật nào khác không? </a:t>
            </a:r>
            <a:endParaRPr lang="en-US" sz="24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id="{6F2C7806-2EFB-4B29-9D51-B06588125CB2}"/>
              </a:ext>
            </a:extLst>
          </p:cNvPr>
          <p:cNvSpPr/>
          <p:nvPr/>
        </p:nvSpPr>
        <p:spPr>
          <a:xfrm>
            <a:off x="5464459" y="5105738"/>
            <a:ext cx="5712643" cy="133503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vi-VN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 thực hiện thí nghiệm này nên dùng tế bào thực vật hay tế bào động vật? Tại sao?</a:t>
            </a:r>
            <a:endParaRPr lang="en-US" sz="24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ED0CBD20-C154-45F5-AAB3-EB9AE16D69D0}"/>
              </a:ext>
            </a:extLst>
          </p:cNvPr>
          <p:cNvSpPr/>
          <p:nvPr/>
        </p:nvSpPr>
        <p:spPr>
          <a:xfrm>
            <a:off x="5435052" y="5012320"/>
            <a:ext cx="4745896" cy="1118664"/>
          </a:xfrm>
          <a:prstGeom prst="roundRect">
            <a:avLst/>
          </a:prstGeom>
          <a:solidFill>
            <a:srgbClr val="008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vi-VN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Thuốc thử Lugol có vai trò gì?</a:t>
            </a:r>
            <a:endParaRPr lang="en-US" sz="24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ình chữ nhật: Góc Tròn 18">
            <a:extLst>
              <a:ext uri="{FF2B5EF4-FFF2-40B4-BE49-F238E27FC236}">
                <a16:creationId xmlns:a16="http://schemas.microsoft.com/office/drawing/2014/main" id="{3F3C42F2-6594-4C66-BD63-3562423CDFEF}"/>
              </a:ext>
            </a:extLst>
          </p:cNvPr>
          <p:cNvSpPr/>
          <p:nvPr/>
        </p:nvSpPr>
        <p:spPr>
          <a:xfrm>
            <a:off x="5464459" y="3250159"/>
            <a:ext cx="3629609" cy="1335036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vi-VN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Việc nghiền nhỏ khoai tây có ý nghĩa gì? </a:t>
            </a:r>
            <a:endParaRPr lang="en-US" sz="24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64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6" grpId="0" animBg="1"/>
      <p:bldP spid="16" grpId="1" animBg="1"/>
      <p:bldP spid="17" grpId="0" animBg="1"/>
      <p:bldP spid="17" grpId="1" animBg="1"/>
      <p:bldP spid="19" grpId="0" animBg="1"/>
      <p:bldP spid="19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83570" y="6154925"/>
            <a:ext cx="5908430" cy="703075"/>
          </a:xfrm>
          <a:prstGeom prst="rect">
            <a:avLst/>
          </a:prstGeom>
          <a:solidFill>
            <a:srgbClr val="498B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0" y="0"/>
            <a:ext cx="12192000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FFCC00"/>
              </a:buClr>
              <a:buSzPct val="120000"/>
            </a:pPr>
            <a:r>
              <a:rPr lang="vi-VN" altLang="vi-VN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Thiết kế thí nghiệm kiểm chứng giả thuyết</a:t>
            </a:r>
            <a:endParaRPr lang="en-US" altLang="vi-VN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4E44ADEC-4B68-4749-9873-92E021F9B8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1740" y="582596"/>
            <a:ext cx="12333740" cy="58477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vi-VN" sz="36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3.2 </a:t>
            </a:r>
            <a:r>
              <a:rPr lang="en-US" sz="36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 nghiệm xác định sự có mặt của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 bột</a:t>
            </a:r>
            <a:r>
              <a:rPr lang="en-US" sz="36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trong tế bào</a:t>
            </a:r>
          </a:p>
          <a:p>
            <a:pPr eaLnBrk="1" hangingPunct="1">
              <a:defRPr/>
            </a:pPr>
            <a:endParaRPr lang="en-US" altLang="vi-VN" sz="36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eaLnBrk="1" hangingPunct="1">
              <a:defRPr/>
            </a:pPr>
            <a:endParaRPr lang="en-US" altLang="vi-VN" sz="36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Bảng 2">
            <a:extLst>
              <a:ext uri="{FF2B5EF4-FFF2-40B4-BE49-F238E27FC236}">
                <a16:creationId xmlns:a16="http://schemas.microsoft.com/office/drawing/2014/main" id="{B638F353-11F4-4083-AC88-6E950643A6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21841"/>
              </p:ext>
            </p:extLst>
          </p:nvPr>
        </p:nvGraphicFramePr>
        <p:xfrm>
          <a:off x="763572" y="1501133"/>
          <a:ext cx="11029363" cy="43717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5971">
                  <a:extLst>
                    <a:ext uri="{9D8B030D-6E8A-4147-A177-3AD203B41FA5}">
                      <a16:colId xmlns:a16="http://schemas.microsoft.com/office/drawing/2014/main" val="4085974791"/>
                    </a:ext>
                  </a:extLst>
                </a:gridCol>
                <a:gridCol w="1072829">
                  <a:extLst>
                    <a:ext uri="{9D8B030D-6E8A-4147-A177-3AD203B41FA5}">
                      <a16:colId xmlns:a16="http://schemas.microsoft.com/office/drawing/2014/main" val="334127172"/>
                    </a:ext>
                  </a:extLst>
                </a:gridCol>
                <a:gridCol w="1072829">
                  <a:extLst>
                    <a:ext uri="{9D8B030D-6E8A-4147-A177-3AD203B41FA5}">
                      <a16:colId xmlns:a16="http://schemas.microsoft.com/office/drawing/2014/main" val="1093419261"/>
                    </a:ext>
                  </a:extLst>
                </a:gridCol>
                <a:gridCol w="1219777">
                  <a:extLst>
                    <a:ext uri="{9D8B030D-6E8A-4147-A177-3AD203B41FA5}">
                      <a16:colId xmlns:a16="http://schemas.microsoft.com/office/drawing/2014/main" val="4231638033"/>
                    </a:ext>
                  </a:extLst>
                </a:gridCol>
                <a:gridCol w="1219777">
                  <a:extLst>
                    <a:ext uri="{9D8B030D-6E8A-4147-A177-3AD203B41FA5}">
                      <a16:colId xmlns:a16="http://schemas.microsoft.com/office/drawing/2014/main" val="1099369950"/>
                    </a:ext>
                  </a:extLst>
                </a:gridCol>
                <a:gridCol w="1071636">
                  <a:extLst>
                    <a:ext uri="{9D8B030D-6E8A-4147-A177-3AD203B41FA5}">
                      <a16:colId xmlns:a16="http://schemas.microsoft.com/office/drawing/2014/main" val="2356222628"/>
                    </a:ext>
                  </a:extLst>
                </a:gridCol>
                <a:gridCol w="1071636">
                  <a:extLst>
                    <a:ext uri="{9D8B030D-6E8A-4147-A177-3AD203B41FA5}">
                      <a16:colId xmlns:a16="http://schemas.microsoft.com/office/drawing/2014/main" val="1669979943"/>
                    </a:ext>
                  </a:extLst>
                </a:gridCol>
                <a:gridCol w="1071636">
                  <a:extLst>
                    <a:ext uri="{9D8B030D-6E8A-4147-A177-3AD203B41FA5}">
                      <a16:colId xmlns:a16="http://schemas.microsoft.com/office/drawing/2014/main" val="3294132914"/>
                    </a:ext>
                  </a:extLst>
                </a:gridCol>
                <a:gridCol w="1071636">
                  <a:extLst>
                    <a:ext uri="{9D8B030D-6E8A-4147-A177-3AD203B41FA5}">
                      <a16:colId xmlns:a16="http://schemas.microsoft.com/office/drawing/2014/main" val="2035998206"/>
                    </a:ext>
                  </a:extLst>
                </a:gridCol>
                <a:gridCol w="1071636">
                  <a:extLst>
                    <a:ext uri="{9D8B030D-6E8A-4147-A177-3AD203B41FA5}">
                      <a16:colId xmlns:a16="http://schemas.microsoft.com/office/drawing/2014/main" val="2613895873"/>
                    </a:ext>
                  </a:extLst>
                </a:gridCol>
              </a:tblGrid>
              <a:tr h="2060553">
                <a:tc gridSpan="10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MẪU PHIẾU SỐ 4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 quả thực hiện nghiên cứu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 thực hiện:…………………………………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nghiên cứu:……………………………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629190"/>
                  </a:ext>
                </a:extLst>
              </a:tr>
              <a:tr h="115640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Dung dich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Nước cất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Hồ tinh bột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Dịch chiết khoai tây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98022"/>
                  </a:ext>
                </a:extLst>
              </a:tr>
              <a:tr h="577403"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Kết quả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Lần 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Lần 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Lần 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 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 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 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 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 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 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2424641"/>
                  </a:ext>
                </a:extLst>
              </a:tr>
              <a:tr h="5774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99767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97912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0" y="0"/>
            <a:ext cx="12192000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FFCC00"/>
              </a:buClr>
              <a:buSzPct val="120000"/>
            </a:pPr>
            <a:r>
              <a:rPr lang="vi-VN" altLang="vi-VN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Thiết kế thí nghiệm kiểm chứng giả thuyết</a:t>
            </a:r>
            <a:endParaRPr lang="en-US" altLang="vi-VN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4E44ADEC-4B68-4749-9873-92E021F9B8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1740" y="582596"/>
            <a:ext cx="12333740" cy="58477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vi-VN" sz="36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3.3 </a:t>
            </a:r>
            <a:r>
              <a:rPr lang="en-US" sz="36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 nghiệm xác định sự có mặt của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protein</a:t>
            </a:r>
            <a:r>
              <a:rPr lang="en-US" sz="36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trong tế bào</a:t>
            </a:r>
          </a:p>
          <a:p>
            <a:pPr eaLnBrk="1" hangingPunct="1">
              <a:defRPr/>
            </a:pPr>
            <a:endParaRPr lang="en-US" altLang="vi-VN" sz="36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eaLnBrk="1" hangingPunct="1">
              <a:defRPr/>
            </a:pPr>
            <a:endParaRPr lang="en-US" altLang="vi-VN" sz="36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id="{6F2C7806-2EFB-4B29-9D51-B06588125CB2}"/>
              </a:ext>
            </a:extLst>
          </p:cNvPr>
          <p:cNvSpPr/>
          <p:nvPr/>
        </p:nvSpPr>
        <p:spPr>
          <a:xfrm>
            <a:off x="6576818" y="4546858"/>
            <a:ext cx="3698395" cy="123850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endParaRPr lang="en-US"/>
          </a:p>
          <a:p>
            <a:pPr algn="ctr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Dung dịch CuSO</a:t>
            </a:r>
            <a:r>
              <a:rPr lang="en-US" sz="2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1% có vai trò gì?</a:t>
            </a:r>
          </a:p>
          <a:p>
            <a:pPr marL="0" marR="0" algn="just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endParaRPr lang="vi-VN" sz="24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A5FD4C94-9858-4F01-B151-8F0613C81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622" y="1201872"/>
            <a:ext cx="9415681" cy="1959230"/>
          </a:xfrm>
          <a:prstGeom prst="rect">
            <a:avLst/>
          </a:prstGeom>
        </p:spPr>
      </p:pic>
      <p:sp>
        <p:nvSpPr>
          <p:cNvPr id="4" name="Bong bóng Ý nghĩ: Hình đám mây 3">
            <a:extLst>
              <a:ext uri="{FF2B5EF4-FFF2-40B4-BE49-F238E27FC236}">
                <a16:creationId xmlns:a16="http://schemas.microsoft.com/office/drawing/2014/main" id="{83E048A1-261E-410C-A9A5-7FA8CCD1D11B}"/>
              </a:ext>
            </a:extLst>
          </p:cNvPr>
          <p:cNvSpPr/>
          <p:nvPr/>
        </p:nvSpPr>
        <p:spPr>
          <a:xfrm>
            <a:off x="6162040" y="2587628"/>
            <a:ext cx="4527953" cy="1442301"/>
          </a:xfrm>
          <a:prstGeom prst="cloudCallout">
            <a:avLst>
              <a:gd name="adj1" fmla="val -124909"/>
              <a:gd name="adj2" fmla="val 6053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Tại sao phải sử dụng mẫu vật là lòng trắng trứng gà?</a:t>
            </a:r>
            <a:endParaRPr lang="en-US" sz="2400"/>
          </a:p>
        </p:txBody>
      </p:sp>
      <p:pic>
        <p:nvPicPr>
          <p:cNvPr id="28676" name="Picture 4" descr="Kỹ thuật đặt câu hỏi | Hiệp Sĩ Top">
            <a:extLst>
              <a:ext uri="{FF2B5EF4-FFF2-40B4-BE49-F238E27FC236}">
                <a16:creationId xmlns:a16="http://schemas.microsoft.com/office/drawing/2014/main" id="{B5457E80-96D2-4E4D-AF9D-D1017658B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22" y="3337089"/>
            <a:ext cx="3390601" cy="33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25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431819" y="172645"/>
            <a:ext cx="10266912" cy="112255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XÁC ĐỊNH MỘT SỐ THÀNH PHẦN </a:t>
            </a:r>
          </a:p>
          <a:p>
            <a:pPr algn="ctr">
              <a:defRPr/>
            </a:pPr>
            <a:r>
              <a:rPr lang="en-US" sz="36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HÓA HỌC CỦA TẾ BÀO</a:t>
            </a:r>
            <a:endParaRPr lang="en-US" sz="3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0" y="1376216"/>
            <a:ext cx="12200613" cy="0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627798" y="-10143"/>
            <a:ext cx="2661314" cy="1562635"/>
            <a:chOff x="1127687" y="-91737"/>
            <a:chExt cx="1568481" cy="1306024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7687" y="-91737"/>
              <a:ext cx="1306024" cy="1306024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504238" y="289231"/>
              <a:ext cx="1191930" cy="4010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7</a:t>
              </a:r>
              <a:endPara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Right Triangle 26"/>
          <p:cNvSpPr/>
          <p:nvPr/>
        </p:nvSpPr>
        <p:spPr>
          <a:xfrm rot="16200000">
            <a:off x="9595341" y="4261339"/>
            <a:ext cx="2848708" cy="2344613"/>
          </a:xfrm>
          <a:prstGeom prst="rtTriangle">
            <a:avLst/>
          </a:prstGeom>
          <a:solidFill>
            <a:srgbClr val="B2DF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6EF69A8D-B3A8-44F3-BC3E-CB12F0E41B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2131" y="2681554"/>
            <a:ext cx="4941686" cy="3139321"/>
          </a:xfrm>
          <a:prstGeom prst="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600" b="1">
                <a:solidFill>
                  <a:srgbClr val="FFFF00"/>
                </a:solidFill>
              </a:rPr>
              <a:t>Giao nhiệm vụ: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3600">
                <a:solidFill>
                  <a:schemeClr val="bg1"/>
                </a:solidFill>
              </a:rPr>
              <a:t>Nhóm 1: tình huống a,b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3600">
                <a:solidFill>
                  <a:schemeClr val="bg1"/>
                </a:solidFill>
              </a:rPr>
              <a:t>Nhóm 2: tình huống c,d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3600">
                <a:solidFill>
                  <a:schemeClr val="bg1"/>
                </a:solidFill>
              </a:rPr>
              <a:t>Nhóm 3: tình huống e, g</a:t>
            </a:r>
            <a:endParaRPr lang="en-US" altLang="vi-VN" sz="3600" dirty="0">
              <a:solidFill>
                <a:schemeClr val="bg1"/>
              </a:solidFill>
            </a:endParaRP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C9B22DDC-1854-4FE6-AC7C-D002CA40BD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112" y="1633513"/>
            <a:ext cx="5802888" cy="533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vi-VN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vi-VN" sz="36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Quan sát để trải nghiệm</a:t>
            </a:r>
            <a:endParaRPr lang="en-US" altLang="vi-VN" sz="36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eaLnBrk="1" hangingPunct="1">
              <a:defRPr/>
            </a:pPr>
            <a:endParaRPr lang="en-US" altLang="vi-VN" sz="36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0C551E98-E144-43E4-B0F9-8961326DF4CC}"/>
              </a:ext>
            </a:extLst>
          </p:cNvPr>
          <p:cNvSpPr/>
          <p:nvPr/>
        </p:nvSpPr>
        <p:spPr>
          <a:xfrm>
            <a:off x="8123018" y="2763441"/>
            <a:ext cx="3575713" cy="163113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Thời g</a:t>
            </a:r>
            <a:r>
              <a:rPr lang="vi-VN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ian: 3 phút</a:t>
            </a:r>
            <a:endParaRPr 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27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83570" y="6154925"/>
            <a:ext cx="5908430" cy="703075"/>
          </a:xfrm>
          <a:prstGeom prst="rect">
            <a:avLst/>
          </a:prstGeom>
          <a:solidFill>
            <a:srgbClr val="498B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0" y="0"/>
            <a:ext cx="12192000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FFCC00"/>
              </a:buClr>
              <a:buSzPct val="120000"/>
            </a:pPr>
            <a:r>
              <a:rPr lang="vi-VN" altLang="vi-VN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Thiết kế thí nghiệm kiểm chứng giả thuyết</a:t>
            </a:r>
            <a:endParaRPr lang="en-US" altLang="vi-VN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4E44ADEC-4B68-4749-9873-92E021F9B8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1740" y="582596"/>
            <a:ext cx="12333740" cy="58477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vi-VN" sz="36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3.3 </a:t>
            </a:r>
            <a:r>
              <a:rPr lang="en-US" sz="36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 nghiệm xác định sự có mặt của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 bột</a:t>
            </a:r>
            <a:r>
              <a:rPr lang="en-US" sz="36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trong tế bào</a:t>
            </a:r>
          </a:p>
          <a:p>
            <a:pPr eaLnBrk="1" hangingPunct="1">
              <a:defRPr/>
            </a:pPr>
            <a:endParaRPr lang="en-US" altLang="vi-VN" sz="36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eaLnBrk="1" hangingPunct="1">
              <a:defRPr/>
            </a:pPr>
            <a:endParaRPr lang="en-US" altLang="vi-VN" sz="36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Bảng 2">
            <a:extLst>
              <a:ext uri="{FF2B5EF4-FFF2-40B4-BE49-F238E27FC236}">
                <a16:creationId xmlns:a16="http://schemas.microsoft.com/office/drawing/2014/main" id="{B638F353-11F4-4083-AC88-6E950643A6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2218007"/>
              </p:ext>
            </p:extLst>
          </p:nvPr>
        </p:nvGraphicFramePr>
        <p:xfrm>
          <a:off x="763572" y="1501133"/>
          <a:ext cx="11029363" cy="43717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5971">
                  <a:extLst>
                    <a:ext uri="{9D8B030D-6E8A-4147-A177-3AD203B41FA5}">
                      <a16:colId xmlns:a16="http://schemas.microsoft.com/office/drawing/2014/main" val="4085974791"/>
                    </a:ext>
                  </a:extLst>
                </a:gridCol>
                <a:gridCol w="1072829">
                  <a:extLst>
                    <a:ext uri="{9D8B030D-6E8A-4147-A177-3AD203B41FA5}">
                      <a16:colId xmlns:a16="http://schemas.microsoft.com/office/drawing/2014/main" val="334127172"/>
                    </a:ext>
                  </a:extLst>
                </a:gridCol>
                <a:gridCol w="1072829">
                  <a:extLst>
                    <a:ext uri="{9D8B030D-6E8A-4147-A177-3AD203B41FA5}">
                      <a16:colId xmlns:a16="http://schemas.microsoft.com/office/drawing/2014/main" val="1093419261"/>
                    </a:ext>
                  </a:extLst>
                </a:gridCol>
                <a:gridCol w="1219777">
                  <a:extLst>
                    <a:ext uri="{9D8B030D-6E8A-4147-A177-3AD203B41FA5}">
                      <a16:colId xmlns:a16="http://schemas.microsoft.com/office/drawing/2014/main" val="4231638033"/>
                    </a:ext>
                  </a:extLst>
                </a:gridCol>
                <a:gridCol w="1219777">
                  <a:extLst>
                    <a:ext uri="{9D8B030D-6E8A-4147-A177-3AD203B41FA5}">
                      <a16:colId xmlns:a16="http://schemas.microsoft.com/office/drawing/2014/main" val="1099369950"/>
                    </a:ext>
                  </a:extLst>
                </a:gridCol>
                <a:gridCol w="1071636">
                  <a:extLst>
                    <a:ext uri="{9D8B030D-6E8A-4147-A177-3AD203B41FA5}">
                      <a16:colId xmlns:a16="http://schemas.microsoft.com/office/drawing/2014/main" val="2356222628"/>
                    </a:ext>
                  </a:extLst>
                </a:gridCol>
                <a:gridCol w="1071636">
                  <a:extLst>
                    <a:ext uri="{9D8B030D-6E8A-4147-A177-3AD203B41FA5}">
                      <a16:colId xmlns:a16="http://schemas.microsoft.com/office/drawing/2014/main" val="1669979943"/>
                    </a:ext>
                  </a:extLst>
                </a:gridCol>
                <a:gridCol w="1071636">
                  <a:extLst>
                    <a:ext uri="{9D8B030D-6E8A-4147-A177-3AD203B41FA5}">
                      <a16:colId xmlns:a16="http://schemas.microsoft.com/office/drawing/2014/main" val="3294132914"/>
                    </a:ext>
                  </a:extLst>
                </a:gridCol>
                <a:gridCol w="1071636">
                  <a:extLst>
                    <a:ext uri="{9D8B030D-6E8A-4147-A177-3AD203B41FA5}">
                      <a16:colId xmlns:a16="http://schemas.microsoft.com/office/drawing/2014/main" val="2035998206"/>
                    </a:ext>
                  </a:extLst>
                </a:gridCol>
                <a:gridCol w="1071636">
                  <a:extLst>
                    <a:ext uri="{9D8B030D-6E8A-4147-A177-3AD203B41FA5}">
                      <a16:colId xmlns:a16="http://schemas.microsoft.com/office/drawing/2014/main" val="2613895873"/>
                    </a:ext>
                  </a:extLst>
                </a:gridCol>
              </a:tblGrid>
              <a:tr h="2060553">
                <a:tc gridSpan="10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MẪU PHIẾU SỐ 5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 quả thực hiện nghiên cứu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 thực hiện:…………………………………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nghiên cứu:……………………………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629190"/>
                  </a:ext>
                </a:extLst>
              </a:tr>
              <a:tr h="115640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Dung dich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Nước cất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Sữa bò tươi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Lòng trắng trứng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98022"/>
                  </a:ext>
                </a:extLst>
              </a:tr>
              <a:tr h="577403"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Kết quả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Lần 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Lần 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Lần 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 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 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 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 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 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 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2424641"/>
                  </a:ext>
                </a:extLst>
              </a:tr>
              <a:tr h="5774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99767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00656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0" y="0"/>
            <a:ext cx="12192000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FFCC00"/>
              </a:buClr>
              <a:buSzPct val="120000"/>
            </a:pPr>
            <a:r>
              <a:rPr lang="vi-VN" altLang="vi-VN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Thiết kế thí nghiệm kiểm chứng giả thuyết</a:t>
            </a:r>
            <a:endParaRPr lang="en-US" altLang="vi-VN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4E44ADEC-4B68-4749-9873-92E021F9B8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1740" y="582596"/>
            <a:ext cx="12333740" cy="58477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vi-VN" sz="36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3.4 </a:t>
            </a:r>
            <a:r>
              <a:rPr lang="en-US" sz="36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 nghiệm xác định sự có mặt của lipit trong tế bào</a:t>
            </a:r>
          </a:p>
          <a:p>
            <a:pPr eaLnBrk="1" hangingPunct="1">
              <a:defRPr/>
            </a:pPr>
            <a:endParaRPr lang="en-US" altLang="vi-VN" sz="36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eaLnBrk="1" hangingPunct="1">
              <a:defRPr/>
            </a:pPr>
            <a:endParaRPr lang="en-US" altLang="vi-VN" sz="36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id="{6F2C7806-2EFB-4B29-9D51-B06588125CB2}"/>
              </a:ext>
            </a:extLst>
          </p:cNvPr>
          <p:cNvSpPr/>
          <p:nvPr/>
        </p:nvSpPr>
        <p:spPr>
          <a:xfrm>
            <a:off x="3863638" y="4861603"/>
            <a:ext cx="3698395" cy="159291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Tại sao phải nghiền nhỏ hạt lạc với rượu trắng mà không dùng nước?</a:t>
            </a:r>
            <a:endParaRPr lang="vi-VN" sz="32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9C9DEE9D-1E39-47C5-876D-48E1488BF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622" y="1167370"/>
            <a:ext cx="10065512" cy="2261629"/>
          </a:xfrm>
          <a:prstGeom prst="rect">
            <a:avLst/>
          </a:prstGeom>
        </p:spPr>
      </p:pic>
      <p:sp>
        <p:nvSpPr>
          <p:cNvPr id="4" name="Bong bóng Ý nghĩ: Hình đám mây 3">
            <a:extLst>
              <a:ext uri="{FF2B5EF4-FFF2-40B4-BE49-F238E27FC236}">
                <a16:creationId xmlns:a16="http://schemas.microsoft.com/office/drawing/2014/main" id="{83E048A1-261E-410C-A9A5-7FA8CCD1D11B}"/>
              </a:ext>
            </a:extLst>
          </p:cNvPr>
          <p:cNvSpPr/>
          <p:nvPr/>
        </p:nvSpPr>
        <p:spPr>
          <a:xfrm>
            <a:off x="6096000" y="2656564"/>
            <a:ext cx="4914454" cy="1802530"/>
          </a:xfrm>
          <a:prstGeom prst="cloudCallout">
            <a:avLst>
              <a:gd name="adj1" fmla="val -124909"/>
              <a:gd name="adj2" fmla="val 6053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Tại sao phải sử dụng hạt lạc làm mẫu vật? Có thể thay thế hạt lạc bằng mẫu vật nào?</a:t>
            </a:r>
          </a:p>
        </p:txBody>
      </p:sp>
      <p:pic>
        <p:nvPicPr>
          <p:cNvPr id="28676" name="Picture 4" descr="Kỹ thuật đặt câu hỏi | Hiệp Sĩ Top">
            <a:extLst>
              <a:ext uri="{FF2B5EF4-FFF2-40B4-BE49-F238E27FC236}">
                <a16:creationId xmlns:a16="http://schemas.microsoft.com/office/drawing/2014/main" id="{B5457E80-96D2-4E4D-AF9D-D1017658B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22" y="3337089"/>
            <a:ext cx="3390601" cy="33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D0DFB80D-FA69-4AA9-8D0D-AF090814D645}"/>
              </a:ext>
            </a:extLst>
          </p:cNvPr>
          <p:cNvSpPr/>
          <p:nvPr/>
        </p:nvSpPr>
        <p:spPr>
          <a:xfrm>
            <a:off x="8209105" y="5071379"/>
            <a:ext cx="3698395" cy="123850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Dung dịch Sudan III có vai trò gì?</a:t>
            </a:r>
            <a:endParaRPr lang="vi-VN" sz="44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68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83570" y="6154925"/>
            <a:ext cx="5908430" cy="703075"/>
          </a:xfrm>
          <a:prstGeom prst="rect">
            <a:avLst/>
          </a:prstGeom>
          <a:solidFill>
            <a:srgbClr val="498B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0" y="0"/>
            <a:ext cx="12192000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FFCC00"/>
              </a:buClr>
              <a:buSzPct val="120000"/>
            </a:pPr>
            <a:r>
              <a:rPr lang="vi-VN" altLang="vi-VN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Thiết kế thí nghiệm kiểm chứng giả thuyết</a:t>
            </a:r>
            <a:endParaRPr lang="en-US" altLang="vi-VN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4E44ADEC-4B68-4749-9873-92E021F9B8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1740" y="582596"/>
            <a:ext cx="12333740" cy="58477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vi-VN" sz="36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3.4 </a:t>
            </a:r>
            <a:r>
              <a:rPr lang="en-US" sz="36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 nghiệm xác định sự có mặt của </a:t>
            </a:r>
            <a:r>
              <a:rPr lang="en-US" sz="3600" b="1" u="sng">
                <a:solidFill>
                  <a:srgbClr val="5994E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LIPIT</a:t>
            </a:r>
            <a:r>
              <a:rPr lang="en-US" sz="36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trong tế bào</a:t>
            </a:r>
          </a:p>
          <a:p>
            <a:pPr eaLnBrk="1" hangingPunct="1">
              <a:defRPr/>
            </a:pPr>
            <a:endParaRPr lang="en-US" altLang="vi-VN" sz="36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eaLnBrk="1" hangingPunct="1">
              <a:defRPr/>
            </a:pPr>
            <a:endParaRPr lang="en-US" altLang="vi-VN" sz="36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Bảng 2">
            <a:extLst>
              <a:ext uri="{FF2B5EF4-FFF2-40B4-BE49-F238E27FC236}">
                <a16:creationId xmlns:a16="http://schemas.microsoft.com/office/drawing/2014/main" id="{B638F353-11F4-4083-AC88-6E950643A6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58505"/>
              </p:ext>
            </p:extLst>
          </p:nvPr>
        </p:nvGraphicFramePr>
        <p:xfrm>
          <a:off x="763572" y="1501133"/>
          <a:ext cx="11029363" cy="43717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5971">
                  <a:extLst>
                    <a:ext uri="{9D8B030D-6E8A-4147-A177-3AD203B41FA5}">
                      <a16:colId xmlns:a16="http://schemas.microsoft.com/office/drawing/2014/main" val="4085974791"/>
                    </a:ext>
                  </a:extLst>
                </a:gridCol>
                <a:gridCol w="1072829">
                  <a:extLst>
                    <a:ext uri="{9D8B030D-6E8A-4147-A177-3AD203B41FA5}">
                      <a16:colId xmlns:a16="http://schemas.microsoft.com/office/drawing/2014/main" val="334127172"/>
                    </a:ext>
                  </a:extLst>
                </a:gridCol>
                <a:gridCol w="1072829">
                  <a:extLst>
                    <a:ext uri="{9D8B030D-6E8A-4147-A177-3AD203B41FA5}">
                      <a16:colId xmlns:a16="http://schemas.microsoft.com/office/drawing/2014/main" val="1093419261"/>
                    </a:ext>
                  </a:extLst>
                </a:gridCol>
                <a:gridCol w="1219777">
                  <a:extLst>
                    <a:ext uri="{9D8B030D-6E8A-4147-A177-3AD203B41FA5}">
                      <a16:colId xmlns:a16="http://schemas.microsoft.com/office/drawing/2014/main" val="4231638033"/>
                    </a:ext>
                  </a:extLst>
                </a:gridCol>
                <a:gridCol w="1219777">
                  <a:extLst>
                    <a:ext uri="{9D8B030D-6E8A-4147-A177-3AD203B41FA5}">
                      <a16:colId xmlns:a16="http://schemas.microsoft.com/office/drawing/2014/main" val="1099369950"/>
                    </a:ext>
                  </a:extLst>
                </a:gridCol>
                <a:gridCol w="1071636">
                  <a:extLst>
                    <a:ext uri="{9D8B030D-6E8A-4147-A177-3AD203B41FA5}">
                      <a16:colId xmlns:a16="http://schemas.microsoft.com/office/drawing/2014/main" val="2356222628"/>
                    </a:ext>
                  </a:extLst>
                </a:gridCol>
                <a:gridCol w="1071636">
                  <a:extLst>
                    <a:ext uri="{9D8B030D-6E8A-4147-A177-3AD203B41FA5}">
                      <a16:colId xmlns:a16="http://schemas.microsoft.com/office/drawing/2014/main" val="1669979943"/>
                    </a:ext>
                  </a:extLst>
                </a:gridCol>
                <a:gridCol w="1071636">
                  <a:extLst>
                    <a:ext uri="{9D8B030D-6E8A-4147-A177-3AD203B41FA5}">
                      <a16:colId xmlns:a16="http://schemas.microsoft.com/office/drawing/2014/main" val="3294132914"/>
                    </a:ext>
                  </a:extLst>
                </a:gridCol>
                <a:gridCol w="1071636">
                  <a:extLst>
                    <a:ext uri="{9D8B030D-6E8A-4147-A177-3AD203B41FA5}">
                      <a16:colId xmlns:a16="http://schemas.microsoft.com/office/drawing/2014/main" val="2035998206"/>
                    </a:ext>
                  </a:extLst>
                </a:gridCol>
                <a:gridCol w="1071636">
                  <a:extLst>
                    <a:ext uri="{9D8B030D-6E8A-4147-A177-3AD203B41FA5}">
                      <a16:colId xmlns:a16="http://schemas.microsoft.com/office/drawing/2014/main" val="2613895873"/>
                    </a:ext>
                  </a:extLst>
                </a:gridCol>
              </a:tblGrid>
              <a:tr h="2060553">
                <a:tc gridSpan="10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MẪU PHIẾU SỐ 6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 quả thực hiện nghiên cứu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 thực hiện:…………………………………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nghiên cứu:……………………………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629190"/>
                  </a:ext>
                </a:extLst>
              </a:tr>
              <a:tr h="115640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Dung dich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Nước cất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Dầu thực vật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Dịch lọc từ hạt lạc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98022"/>
                  </a:ext>
                </a:extLst>
              </a:tr>
              <a:tr h="577403"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Kết quả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Lần 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Lần 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Lần 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 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 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 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 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 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 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2424641"/>
                  </a:ext>
                </a:extLst>
              </a:tr>
              <a:tr h="5774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99767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92287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0" y="0"/>
            <a:ext cx="12192000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FFCC00"/>
              </a:buClr>
              <a:buSzPct val="120000"/>
            </a:pPr>
            <a:r>
              <a:rPr lang="vi-VN" altLang="vi-VN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Thiết kế thí nghiệm kiểm chứng giả thuyết</a:t>
            </a:r>
            <a:endParaRPr lang="en-US" altLang="vi-VN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4E44ADEC-4B68-4749-9873-92E021F9B8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1740" y="582596"/>
            <a:ext cx="12333740" cy="58477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vi-VN" sz="36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3.5 </a:t>
            </a:r>
            <a:r>
              <a:rPr lang="en-US" sz="36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 nghiệm xác định sự có mặt của </a:t>
            </a:r>
            <a:r>
              <a:rPr lang="en-US" sz="3600" b="1" u="sng">
                <a:solidFill>
                  <a:srgbClr val="5994E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trong tế bào</a:t>
            </a:r>
          </a:p>
          <a:p>
            <a:pPr eaLnBrk="1" hangingPunct="1">
              <a:defRPr/>
            </a:pPr>
            <a:endParaRPr lang="en-US" altLang="vi-VN" sz="36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eaLnBrk="1" hangingPunct="1">
              <a:defRPr/>
            </a:pPr>
            <a:endParaRPr lang="en-US" altLang="vi-VN" sz="36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id="{6F2C7806-2EFB-4B29-9D51-B06588125CB2}"/>
              </a:ext>
            </a:extLst>
          </p:cNvPr>
          <p:cNvSpPr/>
          <p:nvPr/>
        </p:nvSpPr>
        <p:spPr>
          <a:xfrm>
            <a:off x="5720718" y="5032389"/>
            <a:ext cx="3698395" cy="159291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Việc dùng máy sấy ở Bước 2 có ý nghĩa gì?</a:t>
            </a:r>
          </a:p>
        </p:txBody>
      </p:sp>
      <p:pic>
        <p:nvPicPr>
          <p:cNvPr id="28676" name="Picture 4" descr="Kỹ thuật đặt câu hỏi | Hiệp Sĩ Top">
            <a:extLst>
              <a:ext uri="{FF2B5EF4-FFF2-40B4-BE49-F238E27FC236}">
                <a16:creationId xmlns:a16="http://schemas.microsoft.com/office/drawing/2014/main" id="{B5457E80-96D2-4E4D-AF9D-D1017658B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34" y="3429000"/>
            <a:ext cx="3390601" cy="33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EE2828B3-D326-45C6-9097-494EE4DF7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347" y="1420105"/>
            <a:ext cx="9591479" cy="1920712"/>
          </a:xfrm>
          <a:prstGeom prst="rect">
            <a:avLst/>
          </a:prstGeom>
        </p:spPr>
      </p:pic>
      <p:sp>
        <p:nvSpPr>
          <p:cNvPr id="4" name="Bong bóng Ý nghĩ: Hình đám mây 3">
            <a:extLst>
              <a:ext uri="{FF2B5EF4-FFF2-40B4-BE49-F238E27FC236}">
                <a16:creationId xmlns:a16="http://schemas.microsoft.com/office/drawing/2014/main" id="{83E048A1-261E-410C-A9A5-7FA8CCD1D11B}"/>
              </a:ext>
            </a:extLst>
          </p:cNvPr>
          <p:cNvSpPr/>
          <p:nvPr/>
        </p:nvSpPr>
        <p:spPr>
          <a:xfrm>
            <a:off x="6879924" y="3059073"/>
            <a:ext cx="4914454" cy="1802530"/>
          </a:xfrm>
          <a:prstGeom prst="cloudCallout">
            <a:avLst>
              <a:gd name="adj1" fmla="val -124909"/>
              <a:gd name="adj2" fmla="val 6053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 Tại sao phải sử        dụng lá cây còn tươi?</a:t>
            </a:r>
          </a:p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93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83570" y="6154925"/>
            <a:ext cx="5908430" cy="703075"/>
          </a:xfrm>
          <a:prstGeom prst="rect">
            <a:avLst/>
          </a:prstGeom>
          <a:solidFill>
            <a:srgbClr val="498B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0" y="0"/>
            <a:ext cx="12192000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FFCC00"/>
              </a:buClr>
              <a:buSzPct val="120000"/>
            </a:pPr>
            <a:r>
              <a:rPr lang="vi-VN" altLang="vi-VN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Thiết kế thí nghiệm kiểm chứng giả thuyết</a:t>
            </a:r>
            <a:endParaRPr lang="en-US" altLang="vi-VN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4E44ADEC-4B68-4749-9873-92E021F9B8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1740" y="582596"/>
            <a:ext cx="12333740" cy="58477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vi-VN" sz="36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3.5 </a:t>
            </a:r>
            <a:r>
              <a:rPr lang="en-US" sz="36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 nghiệm xác định sự có mặt của </a:t>
            </a:r>
            <a:r>
              <a:rPr lang="en-US" sz="3600" b="1" u="sng">
                <a:solidFill>
                  <a:srgbClr val="5994E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trong tế bào</a:t>
            </a:r>
          </a:p>
          <a:p>
            <a:pPr eaLnBrk="1" hangingPunct="1">
              <a:defRPr/>
            </a:pPr>
            <a:endParaRPr lang="en-US" altLang="vi-VN" sz="36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eaLnBrk="1" hangingPunct="1">
              <a:defRPr/>
            </a:pPr>
            <a:endParaRPr lang="en-US" altLang="vi-VN" sz="36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Bảng 2">
            <a:extLst>
              <a:ext uri="{FF2B5EF4-FFF2-40B4-BE49-F238E27FC236}">
                <a16:creationId xmlns:a16="http://schemas.microsoft.com/office/drawing/2014/main" id="{B638F353-11F4-4083-AC88-6E950643A6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756797"/>
              </p:ext>
            </p:extLst>
          </p:nvPr>
        </p:nvGraphicFramePr>
        <p:xfrm>
          <a:off x="631596" y="1501133"/>
          <a:ext cx="11161341" cy="43717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7104">
                  <a:extLst>
                    <a:ext uri="{9D8B030D-6E8A-4147-A177-3AD203B41FA5}">
                      <a16:colId xmlns:a16="http://schemas.microsoft.com/office/drawing/2014/main" val="4085974791"/>
                    </a:ext>
                  </a:extLst>
                </a:gridCol>
                <a:gridCol w="1098814">
                  <a:extLst>
                    <a:ext uri="{9D8B030D-6E8A-4147-A177-3AD203B41FA5}">
                      <a16:colId xmlns:a16="http://schemas.microsoft.com/office/drawing/2014/main" val="334127172"/>
                    </a:ext>
                  </a:extLst>
                </a:gridCol>
                <a:gridCol w="1098814">
                  <a:extLst>
                    <a:ext uri="{9D8B030D-6E8A-4147-A177-3AD203B41FA5}">
                      <a16:colId xmlns:a16="http://schemas.microsoft.com/office/drawing/2014/main" val="1093419261"/>
                    </a:ext>
                  </a:extLst>
                </a:gridCol>
                <a:gridCol w="1249322">
                  <a:extLst>
                    <a:ext uri="{9D8B030D-6E8A-4147-A177-3AD203B41FA5}">
                      <a16:colId xmlns:a16="http://schemas.microsoft.com/office/drawing/2014/main" val="4231638033"/>
                    </a:ext>
                  </a:extLst>
                </a:gridCol>
                <a:gridCol w="1249322">
                  <a:extLst>
                    <a:ext uri="{9D8B030D-6E8A-4147-A177-3AD203B41FA5}">
                      <a16:colId xmlns:a16="http://schemas.microsoft.com/office/drawing/2014/main" val="1099369950"/>
                    </a:ext>
                  </a:extLst>
                </a:gridCol>
                <a:gridCol w="1097593">
                  <a:extLst>
                    <a:ext uri="{9D8B030D-6E8A-4147-A177-3AD203B41FA5}">
                      <a16:colId xmlns:a16="http://schemas.microsoft.com/office/drawing/2014/main" val="2356222628"/>
                    </a:ext>
                  </a:extLst>
                </a:gridCol>
                <a:gridCol w="1097593">
                  <a:extLst>
                    <a:ext uri="{9D8B030D-6E8A-4147-A177-3AD203B41FA5}">
                      <a16:colId xmlns:a16="http://schemas.microsoft.com/office/drawing/2014/main" val="1669979943"/>
                    </a:ext>
                  </a:extLst>
                </a:gridCol>
                <a:gridCol w="1097593">
                  <a:extLst>
                    <a:ext uri="{9D8B030D-6E8A-4147-A177-3AD203B41FA5}">
                      <a16:colId xmlns:a16="http://schemas.microsoft.com/office/drawing/2014/main" val="3294132914"/>
                    </a:ext>
                  </a:extLst>
                </a:gridCol>
                <a:gridCol w="1097593">
                  <a:extLst>
                    <a:ext uri="{9D8B030D-6E8A-4147-A177-3AD203B41FA5}">
                      <a16:colId xmlns:a16="http://schemas.microsoft.com/office/drawing/2014/main" val="2035998206"/>
                    </a:ext>
                  </a:extLst>
                </a:gridCol>
                <a:gridCol w="1097593">
                  <a:extLst>
                    <a:ext uri="{9D8B030D-6E8A-4147-A177-3AD203B41FA5}">
                      <a16:colId xmlns:a16="http://schemas.microsoft.com/office/drawing/2014/main" val="2613895873"/>
                    </a:ext>
                  </a:extLst>
                </a:gridCol>
              </a:tblGrid>
              <a:tr h="2060553">
                <a:tc gridSpan="10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MẪU PHIẾU SỐ 7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 quả thực hiện nghiên cứu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 thực hiện:…………………………………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nghiên cứu:……………………………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629190"/>
                  </a:ext>
                </a:extLst>
              </a:tr>
              <a:tr h="115640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Dung dịch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Cắt ngang thân cây nha đam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Đun mẫu lá còn tươi trên ngọn lửa đèn cồn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Sấy mẫu lá còn tươi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98022"/>
                  </a:ext>
                </a:extLst>
              </a:tr>
              <a:tr h="577403"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Kết quả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Lần 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Lần 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Lần 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 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 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 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 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 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 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2424641"/>
                  </a:ext>
                </a:extLst>
              </a:tr>
              <a:tr h="5774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99767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03417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0" y="0"/>
            <a:ext cx="12192000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FFCC00"/>
              </a:buClr>
              <a:buSzPct val="120000"/>
            </a:pPr>
            <a:r>
              <a:rPr lang="vi-VN" altLang="vi-VN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Thiết kế thí nghiệm kiểm chứng giả thuyết</a:t>
            </a:r>
            <a:endParaRPr lang="en-US" altLang="vi-VN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4E44ADEC-4B68-4749-9873-92E021F9B8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1740" y="582596"/>
            <a:ext cx="12333740" cy="58477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vi-VN" sz="36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3.6 </a:t>
            </a:r>
            <a:r>
              <a:rPr lang="en-US" sz="36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 nghiệm xác định sự có mặt của </a:t>
            </a:r>
            <a:r>
              <a:rPr lang="en-US" sz="3600" b="1" u="sng">
                <a:solidFill>
                  <a:srgbClr val="5994E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 TỐ KHOÁNG</a:t>
            </a:r>
            <a:r>
              <a:rPr lang="en-US" sz="36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trong tế bào</a:t>
            </a:r>
          </a:p>
          <a:p>
            <a:pPr eaLnBrk="1" hangingPunct="1">
              <a:defRPr/>
            </a:pPr>
            <a:endParaRPr lang="en-US" altLang="vi-VN" sz="36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eaLnBrk="1" hangingPunct="1">
              <a:defRPr/>
            </a:pPr>
            <a:endParaRPr lang="en-US" altLang="vi-VN" sz="36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E29ABB82-CE8F-435A-ACA7-D83AA719D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9328"/>
            <a:ext cx="7953375" cy="5078671"/>
          </a:xfrm>
          <a:prstGeom prst="rect">
            <a:avLst/>
          </a:prstGeom>
        </p:spPr>
      </p:pic>
      <p:sp>
        <p:nvSpPr>
          <p:cNvPr id="4" name="Bong bóng Ý nghĩ: Hình đám mây 3">
            <a:extLst>
              <a:ext uri="{FF2B5EF4-FFF2-40B4-BE49-F238E27FC236}">
                <a16:creationId xmlns:a16="http://schemas.microsoft.com/office/drawing/2014/main" id="{83E048A1-261E-410C-A9A5-7FA8CCD1D11B}"/>
              </a:ext>
            </a:extLst>
          </p:cNvPr>
          <p:cNvSpPr/>
          <p:nvPr/>
        </p:nvSpPr>
        <p:spPr>
          <a:xfrm>
            <a:off x="7511063" y="2334407"/>
            <a:ext cx="4423271" cy="2189185"/>
          </a:xfrm>
          <a:prstGeom prst="cloudCallout">
            <a:avLst>
              <a:gd name="adj1" fmla="val -38015"/>
              <a:gd name="adj2" fmla="val 1190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 Tại sao phải giã nhuyễn lá cây?</a:t>
            </a:r>
          </a:p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id="{6F2C7806-2EFB-4B29-9D51-B06588125CB2}"/>
              </a:ext>
            </a:extLst>
          </p:cNvPr>
          <p:cNvSpPr/>
          <p:nvPr/>
        </p:nvSpPr>
        <p:spPr>
          <a:xfrm>
            <a:off x="7873500" y="4682490"/>
            <a:ext cx="3698395" cy="159291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Việc đun sôi khối chất ở Bước 2 có ý nghĩa gì?</a:t>
            </a:r>
          </a:p>
        </p:txBody>
      </p:sp>
    </p:spTree>
    <p:extLst>
      <p:ext uri="{BB962C8B-B14F-4D97-AF65-F5344CB8AC3E}">
        <p14:creationId xmlns:p14="http://schemas.microsoft.com/office/powerpoint/2010/main" val="325669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0" y="0"/>
            <a:ext cx="12192000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FFCC00"/>
              </a:buClr>
              <a:buSzPct val="120000"/>
            </a:pPr>
            <a:r>
              <a:rPr lang="vi-VN" altLang="vi-VN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Thiết kế thí nghiệm kiểm chứng giả thuyết</a:t>
            </a:r>
            <a:endParaRPr lang="en-US" altLang="vi-VN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4E44ADEC-4B68-4749-9873-92E021F9B8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1740" y="582596"/>
            <a:ext cx="12333740" cy="58477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vi-VN" sz="36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3.6 </a:t>
            </a:r>
            <a:r>
              <a:rPr lang="en-US" sz="36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 nghiệm xác định sự có mặt của </a:t>
            </a:r>
            <a:r>
              <a:rPr lang="en-US" sz="3600" b="1" u="sng">
                <a:solidFill>
                  <a:srgbClr val="5994E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 TỐ KHOÁNG</a:t>
            </a:r>
            <a:r>
              <a:rPr lang="en-US" sz="36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trong tế bào</a:t>
            </a:r>
          </a:p>
          <a:p>
            <a:pPr eaLnBrk="1" hangingPunct="1">
              <a:defRPr/>
            </a:pPr>
            <a:endParaRPr lang="en-US" altLang="vi-VN" sz="36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eaLnBrk="1" hangingPunct="1">
              <a:defRPr/>
            </a:pPr>
            <a:endParaRPr lang="en-US" altLang="vi-VN" sz="36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0920F2D0-308E-4CB9-AD31-F9D241F4E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800"/>
            <a:ext cx="6268825" cy="5029200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BEE24537-D59B-4A33-8E98-E00FC2DE0E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3093" y="1894788"/>
            <a:ext cx="5828907" cy="496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7343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0" y="0"/>
            <a:ext cx="12192000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FFCC00"/>
              </a:buClr>
              <a:buSzPct val="120000"/>
            </a:pPr>
            <a:r>
              <a:rPr lang="en-US" altLang="vi-VN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 Thảo luận dựa trên kết quả thí nghiệm</a:t>
            </a:r>
            <a:endParaRPr lang="en-US" altLang="vi-VN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Bảng 5">
            <a:extLst>
              <a:ext uri="{FF2B5EF4-FFF2-40B4-BE49-F238E27FC236}">
                <a16:creationId xmlns:a16="http://schemas.microsoft.com/office/drawing/2014/main" id="{18C29410-68F1-4260-A2EF-79FDBC742A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155156"/>
              </p:ext>
            </p:extLst>
          </p:nvPr>
        </p:nvGraphicFramePr>
        <p:xfrm>
          <a:off x="641126" y="860551"/>
          <a:ext cx="10909747" cy="54222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81465">
                  <a:extLst>
                    <a:ext uri="{9D8B030D-6E8A-4147-A177-3AD203B41FA5}">
                      <a16:colId xmlns:a16="http://schemas.microsoft.com/office/drawing/2014/main" val="3698417093"/>
                    </a:ext>
                  </a:extLst>
                </a:gridCol>
                <a:gridCol w="2181465">
                  <a:extLst>
                    <a:ext uri="{9D8B030D-6E8A-4147-A177-3AD203B41FA5}">
                      <a16:colId xmlns:a16="http://schemas.microsoft.com/office/drawing/2014/main" val="3151948544"/>
                    </a:ext>
                  </a:extLst>
                </a:gridCol>
                <a:gridCol w="2181465">
                  <a:extLst>
                    <a:ext uri="{9D8B030D-6E8A-4147-A177-3AD203B41FA5}">
                      <a16:colId xmlns:a16="http://schemas.microsoft.com/office/drawing/2014/main" val="2804973405"/>
                    </a:ext>
                  </a:extLst>
                </a:gridCol>
                <a:gridCol w="2182676">
                  <a:extLst>
                    <a:ext uri="{9D8B030D-6E8A-4147-A177-3AD203B41FA5}">
                      <a16:colId xmlns:a16="http://schemas.microsoft.com/office/drawing/2014/main" val="1396315487"/>
                    </a:ext>
                  </a:extLst>
                </a:gridCol>
                <a:gridCol w="2182676">
                  <a:extLst>
                    <a:ext uri="{9D8B030D-6E8A-4147-A177-3AD203B41FA5}">
                      <a16:colId xmlns:a16="http://schemas.microsoft.com/office/drawing/2014/main" val="814262823"/>
                    </a:ext>
                  </a:extLst>
                </a:gridCol>
              </a:tblGrid>
              <a:tr h="3011762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MẪU PHIẾU SỐ 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Biên bản thảo luận kết quả phân tích dữ liệu và kết luận vấn đề nghiên cứu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 thực hiện: …………………………………………………………………..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nghiên cứu:……………………………………………………………..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5110238"/>
                  </a:ext>
                </a:extLst>
              </a:tr>
              <a:tr h="122378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STT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Nội dung giả thuyết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 quả phân tích dữ liệu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 giá giả thuyết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 luận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64943598"/>
                  </a:ext>
                </a:extLst>
              </a:tr>
              <a:tr h="59335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…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20549534"/>
                  </a:ext>
                </a:extLst>
              </a:tr>
              <a:tr h="59335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…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…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03678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91518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0" y="0"/>
            <a:ext cx="12192000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FFCC00"/>
              </a:buClr>
              <a:buSzPct val="120000"/>
            </a:pPr>
            <a:r>
              <a:rPr lang="en-US" altLang="vi-VN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 Báo cáo kết quả thí nghiệm</a:t>
            </a:r>
            <a:endParaRPr lang="en-US" altLang="vi-VN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058256CF-72CB-4088-858C-2271908F0A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888" y="754144"/>
            <a:ext cx="11133055" cy="610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904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0" y="0"/>
            <a:ext cx="12192000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FFCC00"/>
              </a:buClr>
              <a:buSzPct val="120000"/>
            </a:pPr>
            <a:r>
              <a:rPr lang="en-US" altLang="vi-VN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 Báo cáo kết quả thí nghiệm</a:t>
            </a:r>
            <a:endParaRPr lang="en-US" altLang="vi-VN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2" name="Picture 2" descr="Chuẩn bị cho bài thuyết trình | Chùa Thạnh Lâm">
            <a:extLst>
              <a:ext uri="{FF2B5EF4-FFF2-40B4-BE49-F238E27FC236}">
                <a16:creationId xmlns:a16="http://schemas.microsoft.com/office/drawing/2014/main" id="{746F9554-7A50-4012-A7AD-208272475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632" y="1881432"/>
            <a:ext cx="4274414" cy="425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BEBEA92F-1E39-4A43-A1C7-2A14E2E296CA}"/>
              </a:ext>
            </a:extLst>
          </p:cNvPr>
          <p:cNvSpPr txBox="1"/>
          <p:nvPr/>
        </p:nvSpPr>
        <p:spPr>
          <a:xfrm>
            <a:off x="6096000" y="2121030"/>
            <a:ext cx="546754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>
                <a:solidFill>
                  <a:srgbClr val="E6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nhóm báo cáo kết quả</a:t>
            </a:r>
          </a:p>
        </p:txBody>
      </p:sp>
    </p:spTree>
    <p:extLst>
      <p:ext uri="{BB962C8B-B14F-4D97-AF65-F5344CB8AC3E}">
        <p14:creationId xmlns:p14="http://schemas.microsoft.com/office/powerpoint/2010/main" val="776067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83570" y="6154925"/>
            <a:ext cx="5908430" cy="703075"/>
          </a:xfrm>
          <a:prstGeom prst="rect">
            <a:avLst/>
          </a:prstGeom>
          <a:solidFill>
            <a:srgbClr val="498B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0" y="-2178"/>
            <a:ext cx="12192000" cy="76944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vi-VN" sz="4400" b="1" ker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Quan sát để trải nghiệm</a:t>
            </a:r>
            <a:endParaRPr lang="en-US" altLang="vi-VN" sz="4400" b="1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Bảng 2">
            <a:extLst>
              <a:ext uri="{FF2B5EF4-FFF2-40B4-BE49-F238E27FC236}">
                <a16:creationId xmlns:a16="http://schemas.microsoft.com/office/drawing/2014/main" id="{6BA4A866-E587-46EE-954F-E0F7FCBADF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1692148"/>
              </p:ext>
            </p:extLst>
          </p:nvPr>
        </p:nvGraphicFramePr>
        <p:xfrm>
          <a:off x="504967" y="1146411"/>
          <a:ext cx="11409528" cy="48722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03176">
                  <a:extLst>
                    <a:ext uri="{9D8B030D-6E8A-4147-A177-3AD203B41FA5}">
                      <a16:colId xmlns:a16="http://schemas.microsoft.com/office/drawing/2014/main" val="3505808497"/>
                    </a:ext>
                  </a:extLst>
                </a:gridCol>
                <a:gridCol w="3803176">
                  <a:extLst>
                    <a:ext uri="{9D8B030D-6E8A-4147-A177-3AD203B41FA5}">
                      <a16:colId xmlns:a16="http://schemas.microsoft.com/office/drawing/2014/main" val="1082726888"/>
                    </a:ext>
                  </a:extLst>
                </a:gridCol>
                <a:gridCol w="3803176">
                  <a:extLst>
                    <a:ext uri="{9D8B030D-6E8A-4147-A177-3AD203B41FA5}">
                      <a16:colId xmlns:a16="http://schemas.microsoft.com/office/drawing/2014/main" val="3880761158"/>
                    </a:ext>
                  </a:extLst>
                </a:gridCol>
              </a:tblGrid>
              <a:tr h="2082560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MẪU PHIẾU SỐ 1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Biên bản thảo luận đặt câu hỏi nêu vấn đề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 thực hiện: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860025"/>
                  </a:ext>
                </a:extLst>
              </a:tr>
              <a:tr h="697423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Tình huống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thảo luận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0573320"/>
                  </a:ext>
                </a:extLst>
              </a:tr>
              <a:tr h="6974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vấn đề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hỏi giả định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29490736"/>
                  </a:ext>
                </a:extLst>
              </a:tr>
              <a:tr h="6974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1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72733337"/>
                  </a:ext>
                </a:extLst>
              </a:tr>
              <a:tr h="6974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2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29623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2563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83570" y="6154925"/>
            <a:ext cx="5908430" cy="703075"/>
          </a:xfrm>
          <a:prstGeom prst="rect">
            <a:avLst/>
          </a:prstGeom>
          <a:solidFill>
            <a:srgbClr val="498B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0" y="-2178"/>
            <a:ext cx="12192000" cy="76944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vi-VN" sz="4400" b="1" ker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Quan sát để trải nghiệm</a:t>
            </a:r>
            <a:endParaRPr lang="en-US" altLang="vi-VN" sz="4400" b="1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DD348C4D-EBC5-4AF8-A10D-63E739F892F3}"/>
              </a:ext>
            </a:extLst>
          </p:cNvPr>
          <p:cNvSpPr/>
          <p:nvPr/>
        </p:nvSpPr>
        <p:spPr>
          <a:xfrm>
            <a:off x="3576415" y="2006221"/>
            <a:ext cx="4572001" cy="142277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>
                <a:latin typeface="Times New Roman" panose="02020603050405020304" pitchFamily="18" charset="0"/>
                <a:cs typeface="Times New Roman" panose="02020603050405020304" pitchFamily="18" charset="0"/>
              </a:rPr>
              <a:t>3  nhóm báo cáo kết quả </a:t>
            </a:r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48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83570" y="6154925"/>
            <a:ext cx="5908430" cy="703075"/>
          </a:xfrm>
          <a:prstGeom prst="rect">
            <a:avLst/>
          </a:prstGeom>
          <a:solidFill>
            <a:srgbClr val="498B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0" y="-2178"/>
            <a:ext cx="12192000" cy="76944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vi-VN" sz="4400" b="1" ker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Quan sát để trải nghiệm</a:t>
            </a:r>
            <a:endParaRPr lang="en-US" altLang="vi-VN" sz="4400" b="1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Bảng 6">
            <a:extLst>
              <a:ext uri="{FF2B5EF4-FFF2-40B4-BE49-F238E27FC236}">
                <a16:creationId xmlns:a16="http://schemas.microsoft.com/office/drawing/2014/main" id="{C7B1CCCB-E335-41B7-BE34-2868651470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0747034"/>
              </p:ext>
            </p:extLst>
          </p:nvPr>
        </p:nvGraphicFramePr>
        <p:xfrm>
          <a:off x="449704" y="1299479"/>
          <a:ext cx="11626031" cy="51663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0304">
                  <a:extLst>
                    <a:ext uri="{9D8B030D-6E8A-4147-A177-3AD203B41FA5}">
                      <a16:colId xmlns:a16="http://schemas.microsoft.com/office/drawing/2014/main" val="2953569502"/>
                    </a:ext>
                  </a:extLst>
                </a:gridCol>
                <a:gridCol w="3799002">
                  <a:extLst>
                    <a:ext uri="{9D8B030D-6E8A-4147-A177-3AD203B41FA5}">
                      <a16:colId xmlns:a16="http://schemas.microsoft.com/office/drawing/2014/main" val="894463680"/>
                    </a:ext>
                  </a:extLst>
                </a:gridCol>
                <a:gridCol w="3393650">
                  <a:extLst>
                    <a:ext uri="{9D8B030D-6E8A-4147-A177-3AD203B41FA5}">
                      <a16:colId xmlns:a16="http://schemas.microsoft.com/office/drawing/2014/main" val="1594226392"/>
                    </a:ext>
                  </a:extLst>
                </a:gridCol>
                <a:gridCol w="3403075">
                  <a:extLst>
                    <a:ext uri="{9D8B030D-6E8A-4147-A177-3AD203B41FA5}">
                      <a16:colId xmlns:a16="http://schemas.microsoft.com/office/drawing/2014/main" val="3727223297"/>
                    </a:ext>
                  </a:extLst>
                </a:gridCol>
              </a:tblGrid>
              <a:tr h="1082013">
                <a:tc>
                  <a:txBody>
                    <a:bodyPr/>
                    <a:lstStyle/>
                    <a:p>
                      <a:pPr algn="ctr"/>
                      <a:r>
                        <a:rPr lang="vi-VN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 HUỐNG 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VẤN ĐỀ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HỎI GIẢ ĐỊNH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9086435"/>
                  </a:ext>
                </a:extLst>
              </a:tr>
              <a:tr h="1886716">
                <a:tc>
                  <a:txBody>
                    <a:bodyPr/>
                    <a:lstStyle/>
                    <a:p>
                      <a:pPr algn="ctr"/>
                      <a:endParaRPr lang="vi-VN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vi-VN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3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 mệt mỏi, người ta có thể ăn các loại quả chín sẽ cảm thấy đỡ mệt</a:t>
                      </a:r>
                      <a:endParaRPr lang="en-US" sz="3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4587726"/>
                  </a:ext>
                </a:extLst>
              </a:tr>
              <a:tr h="1886716">
                <a:tc>
                  <a:txBody>
                    <a:bodyPr/>
                    <a:lstStyle/>
                    <a:p>
                      <a:pPr algn="ctr"/>
                      <a:endParaRPr lang="vi-VN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vi-VN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3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 chế tạo hồ dán tinh bột tại nhà, người ta có thể dùng bột gạo, bột mì</a:t>
                      </a:r>
                      <a:endParaRPr lang="en-US" sz="3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4792864"/>
                  </a:ext>
                </a:extLst>
              </a:tr>
            </a:tbl>
          </a:graphicData>
        </a:graphic>
      </p:graphicFrame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3F467B10-5AAB-47EA-B471-EFC982B6D976}"/>
              </a:ext>
            </a:extLst>
          </p:cNvPr>
          <p:cNvSpPr/>
          <p:nvPr/>
        </p:nvSpPr>
        <p:spPr>
          <a:xfrm>
            <a:off x="5448693" y="2488676"/>
            <a:ext cx="3054284" cy="18288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 loại quả chín có thể cung cấp năng lượng cho cơ thể.</a:t>
            </a:r>
            <a:endParaRPr lang="en-US" sz="2800" b="1"/>
          </a:p>
        </p:txBody>
      </p: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C421541C-50E4-4D2C-9B3E-3A3690550D9C}"/>
              </a:ext>
            </a:extLst>
          </p:cNvPr>
          <p:cNvSpPr/>
          <p:nvPr/>
        </p:nvSpPr>
        <p:spPr>
          <a:xfrm>
            <a:off x="8928754" y="2488676"/>
            <a:ext cx="3054284" cy="18288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 nào trong quả chín có vai trò cung cấp năng lượng cho tế bào?</a:t>
            </a:r>
            <a:endParaRPr lang="vi-VN" sz="2800" b="1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8E2D3434-A7F6-4FA6-9A1F-7AB28A6F75EE}"/>
              </a:ext>
            </a:extLst>
          </p:cNvPr>
          <p:cNvSpPr/>
          <p:nvPr/>
        </p:nvSpPr>
        <p:spPr>
          <a:xfrm>
            <a:off x="5448693" y="4499240"/>
            <a:ext cx="3054284" cy="18288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Gạo, bột mì... được dùng làm nguyên liệu để tạo hồ tinh bột.</a:t>
            </a:r>
            <a:endParaRPr lang="vi-VN" sz="2800" b="1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Hình chữ nhật: Góc Tròn 19">
            <a:extLst>
              <a:ext uri="{FF2B5EF4-FFF2-40B4-BE49-F238E27FC236}">
                <a16:creationId xmlns:a16="http://schemas.microsoft.com/office/drawing/2014/main" id="{E1DFD6A8-261A-4395-A1A6-D7685DADF2D4}"/>
              </a:ext>
            </a:extLst>
          </p:cNvPr>
          <p:cNvSpPr/>
          <p:nvPr/>
        </p:nvSpPr>
        <p:spPr>
          <a:xfrm>
            <a:off x="8928754" y="4481325"/>
            <a:ext cx="3054284" cy="18288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 phải trong gạo, bột mì... có chứa tinh bột?</a:t>
            </a:r>
            <a:endParaRPr lang="vi-VN" sz="2800" b="1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Hình chữ nhật: Góc Tròn 21">
            <a:extLst>
              <a:ext uri="{FF2B5EF4-FFF2-40B4-BE49-F238E27FC236}">
                <a16:creationId xmlns:a16="http://schemas.microsoft.com/office/drawing/2014/main" id="{09F16769-3A0A-4BE4-9F37-66C525954271}"/>
              </a:ext>
            </a:extLst>
          </p:cNvPr>
          <p:cNvSpPr/>
          <p:nvPr/>
        </p:nvSpPr>
        <p:spPr>
          <a:xfrm>
            <a:off x="116265" y="804260"/>
            <a:ext cx="2123814" cy="45822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FF00"/>
                </a:solidFill>
                <a:latin typeface="+mj-lt"/>
              </a:rPr>
              <a:t>NHÓM 1</a:t>
            </a:r>
            <a:endParaRPr lang="en-US" sz="2800" b="1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5609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7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83570" y="6154925"/>
            <a:ext cx="5908430" cy="703075"/>
          </a:xfrm>
          <a:prstGeom prst="rect">
            <a:avLst/>
          </a:prstGeom>
          <a:solidFill>
            <a:srgbClr val="498B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0" y="-2178"/>
            <a:ext cx="12192000" cy="76944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vi-VN" sz="4400" b="1" ker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Quan sát để trải nghiệm</a:t>
            </a:r>
            <a:endParaRPr lang="en-US" altLang="vi-VN" sz="4400" b="1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Bảng 6">
            <a:extLst>
              <a:ext uri="{FF2B5EF4-FFF2-40B4-BE49-F238E27FC236}">
                <a16:creationId xmlns:a16="http://schemas.microsoft.com/office/drawing/2014/main" id="{C7B1CCCB-E335-41B7-BE34-2868651470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860796"/>
              </p:ext>
            </p:extLst>
          </p:nvPr>
        </p:nvGraphicFramePr>
        <p:xfrm>
          <a:off x="449704" y="1299479"/>
          <a:ext cx="11626031" cy="51663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0304">
                  <a:extLst>
                    <a:ext uri="{9D8B030D-6E8A-4147-A177-3AD203B41FA5}">
                      <a16:colId xmlns:a16="http://schemas.microsoft.com/office/drawing/2014/main" val="2953569502"/>
                    </a:ext>
                  </a:extLst>
                </a:gridCol>
                <a:gridCol w="3799002">
                  <a:extLst>
                    <a:ext uri="{9D8B030D-6E8A-4147-A177-3AD203B41FA5}">
                      <a16:colId xmlns:a16="http://schemas.microsoft.com/office/drawing/2014/main" val="894463680"/>
                    </a:ext>
                  </a:extLst>
                </a:gridCol>
                <a:gridCol w="3393650">
                  <a:extLst>
                    <a:ext uri="{9D8B030D-6E8A-4147-A177-3AD203B41FA5}">
                      <a16:colId xmlns:a16="http://schemas.microsoft.com/office/drawing/2014/main" val="1594226392"/>
                    </a:ext>
                  </a:extLst>
                </a:gridCol>
                <a:gridCol w="3403075">
                  <a:extLst>
                    <a:ext uri="{9D8B030D-6E8A-4147-A177-3AD203B41FA5}">
                      <a16:colId xmlns:a16="http://schemas.microsoft.com/office/drawing/2014/main" val="3727223297"/>
                    </a:ext>
                  </a:extLst>
                </a:gridCol>
              </a:tblGrid>
              <a:tr h="1082013">
                <a:tc>
                  <a:txBody>
                    <a:bodyPr/>
                    <a:lstStyle/>
                    <a:p>
                      <a:pPr algn="ctr"/>
                      <a:r>
                        <a:rPr lang="vi-VN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 HUỐNG 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VẤN ĐỀ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HỎI GIẢ ĐỊNH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9086435"/>
                  </a:ext>
                </a:extLst>
              </a:tr>
              <a:tr h="1886716">
                <a:tc>
                  <a:txBody>
                    <a:bodyPr/>
                    <a:lstStyle/>
                    <a:p>
                      <a:pPr algn="ctr"/>
                      <a:endParaRPr lang="vi-VN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vi-VN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3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 quá nhiều thực phẩm thịt, cá, trứng, sữa … Có nguy cơ mắc bệnh Guot. </a:t>
                      </a:r>
                      <a:endParaRPr lang="en-US" sz="3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4587726"/>
                  </a:ext>
                </a:extLst>
              </a:tr>
              <a:tr h="1886716">
                <a:tc>
                  <a:txBody>
                    <a:bodyPr/>
                    <a:lstStyle/>
                    <a:p>
                      <a:pPr algn="ctr"/>
                      <a:endParaRPr lang="vi-VN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vi-VN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3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 ta sử dụng hạt lạc, mè, đậu nanh… để làm nguyên liệu sản xuất dầu thực vật</a:t>
                      </a:r>
                      <a:endParaRPr lang="en-US" sz="3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4792864"/>
                  </a:ext>
                </a:extLst>
              </a:tr>
            </a:tbl>
          </a:graphicData>
        </a:graphic>
      </p:graphicFrame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3F467B10-5AAB-47EA-B471-EFC982B6D976}"/>
              </a:ext>
            </a:extLst>
          </p:cNvPr>
          <p:cNvSpPr/>
          <p:nvPr/>
        </p:nvSpPr>
        <p:spPr>
          <a:xfrm>
            <a:off x="5448693" y="2488676"/>
            <a:ext cx="3054284" cy="18288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Ăn quá nhiều thịt, cá, trứng, sữa,… làm tăng nguy cơ mắc bệnh Gout.</a:t>
            </a:r>
          </a:p>
        </p:txBody>
      </p: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C421541C-50E4-4D2C-9B3E-3A3690550D9C}"/>
              </a:ext>
            </a:extLst>
          </p:cNvPr>
          <p:cNvSpPr/>
          <p:nvPr/>
        </p:nvSpPr>
        <p:spPr>
          <a:xfrm>
            <a:off x="8928754" y="2488676"/>
            <a:ext cx="3054284" cy="18288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Chất nào trong thịt cá, trứng, sữa,... gây ra bệnh Gout?</a:t>
            </a:r>
            <a:endParaRPr lang="vi-VN" sz="2800" b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8E2D3434-A7F6-4FA6-9A1F-7AB28A6F75EE}"/>
              </a:ext>
            </a:extLst>
          </p:cNvPr>
          <p:cNvSpPr/>
          <p:nvPr/>
        </p:nvSpPr>
        <p:spPr>
          <a:xfrm>
            <a:off x="5448693" y="4499240"/>
            <a:ext cx="3054284" cy="18288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Hạt lạc (đậu phộng) hoặc mè, đậu nành.... được dùng làm nguyên liệu sản xuất dầu thực vật.</a:t>
            </a:r>
            <a:endParaRPr lang="vi-VN" sz="2400" b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Hình chữ nhật: Góc Tròn 19">
            <a:extLst>
              <a:ext uri="{FF2B5EF4-FFF2-40B4-BE49-F238E27FC236}">
                <a16:creationId xmlns:a16="http://schemas.microsoft.com/office/drawing/2014/main" id="{E1DFD6A8-261A-4395-A1A6-D7685DADF2D4}"/>
              </a:ext>
            </a:extLst>
          </p:cNvPr>
          <p:cNvSpPr/>
          <p:nvPr/>
        </p:nvSpPr>
        <p:spPr>
          <a:xfrm>
            <a:off x="8928754" y="4481325"/>
            <a:ext cx="3054284" cy="18288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Chất nào trong hạt lạc (đậu phộng) hoặc mè, đậu nành.... được dùng làm nguyên liệu sản xuất dầu thực vật?</a:t>
            </a:r>
            <a:endParaRPr lang="vi-VN" sz="2000" b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Hình chữ nhật: Góc Tròn 21">
            <a:extLst>
              <a:ext uri="{FF2B5EF4-FFF2-40B4-BE49-F238E27FC236}">
                <a16:creationId xmlns:a16="http://schemas.microsoft.com/office/drawing/2014/main" id="{09F16769-3A0A-4BE4-9F37-66C525954271}"/>
              </a:ext>
            </a:extLst>
          </p:cNvPr>
          <p:cNvSpPr/>
          <p:nvPr/>
        </p:nvSpPr>
        <p:spPr>
          <a:xfrm>
            <a:off x="116265" y="804260"/>
            <a:ext cx="2123814" cy="45822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FF00"/>
                </a:solidFill>
                <a:latin typeface="+mj-lt"/>
              </a:rPr>
              <a:t>NHÓM 2</a:t>
            </a:r>
            <a:endParaRPr lang="en-US" sz="2800" b="1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2819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7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83570" y="6154925"/>
            <a:ext cx="5908430" cy="703075"/>
          </a:xfrm>
          <a:prstGeom prst="rect">
            <a:avLst/>
          </a:prstGeom>
          <a:solidFill>
            <a:srgbClr val="498B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0" y="-2178"/>
            <a:ext cx="12192000" cy="76944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vi-VN" sz="4400" b="1" ker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Quan sát để trải nghiệm</a:t>
            </a:r>
            <a:endParaRPr lang="en-US" altLang="vi-VN" sz="4400" b="1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Bảng 6">
            <a:extLst>
              <a:ext uri="{FF2B5EF4-FFF2-40B4-BE49-F238E27FC236}">
                <a16:creationId xmlns:a16="http://schemas.microsoft.com/office/drawing/2014/main" id="{C7B1CCCB-E335-41B7-BE34-2868651470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952958"/>
              </p:ext>
            </p:extLst>
          </p:nvPr>
        </p:nvGraphicFramePr>
        <p:xfrm>
          <a:off x="449704" y="1299479"/>
          <a:ext cx="11626031" cy="50108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0304">
                  <a:extLst>
                    <a:ext uri="{9D8B030D-6E8A-4147-A177-3AD203B41FA5}">
                      <a16:colId xmlns:a16="http://schemas.microsoft.com/office/drawing/2014/main" val="2953569502"/>
                    </a:ext>
                  </a:extLst>
                </a:gridCol>
                <a:gridCol w="3799002">
                  <a:extLst>
                    <a:ext uri="{9D8B030D-6E8A-4147-A177-3AD203B41FA5}">
                      <a16:colId xmlns:a16="http://schemas.microsoft.com/office/drawing/2014/main" val="894463680"/>
                    </a:ext>
                  </a:extLst>
                </a:gridCol>
                <a:gridCol w="3393650">
                  <a:extLst>
                    <a:ext uri="{9D8B030D-6E8A-4147-A177-3AD203B41FA5}">
                      <a16:colId xmlns:a16="http://schemas.microsoft.com/office/drawing/2014/main" val="1594226392"/>
                    </a:ext>
                  </a:extLst>
                </a:gridCol>
                <a:gridCol w="3403075">
                  <a:extLst>
                    <a:ext uri="{9D8B030D-6E8A-4147-A177-3AD203B41FA5}">
                      <a16:colId xmlns:a16="http://schemas.microsoft.com/office/drawing/2014/main" val="3727223297"/>
                    </a:ext>
                  </a:extLst>
                </a:gridCol>
              </a:tblGrid>
              <a:tr h="1082013">
                <a:tc>
                  <a:txBody>
                    <a:bodyPr/>
                    <a:lstStyle/>
                    <a:p>
                      <a:pPr algn="ctr"/>
                      <a:r>
                        <a:rPr lang="vi-VN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 HUỐNG 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VẤN ĐỀ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HỎI GIẢ ĐỊNH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9086435"/>
                  </a:ext>
                </a:extLst>
              </a:tr>
              <a:tr h="1886716">
                <a:tc>
                  <a:txBody>
                    <a:bodyPr/>
                    <a:lstStyle/>
                    <a:p>
                      <a:pPr algn="ctr"/>
                      <a:endParaRPr lang="vi-VN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vi-VN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vi-VN" sz="3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vi-VN" sz="3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 tươi để lâu ngày sẽ dần bị héo và khô. </a:t>
                      </a:r>
                      <a:endParaRPr lang="en-US" sz="3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4587726"/>
                  </a:ext>
                </a:extLst>
              </a:tr>
              <a:tr h="1886716">
                <a:tc>
                  <a:txBody>
                    <a:bodyPr/>
                    <a:lstStyle/>
                    <a:p>
                      <a:pPr algn="ctr"/>
                      <a:endParaRPr lang="vi-VN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vi-VN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3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 nhiều các loại rau củ giúp cơ thể tăng cường đề kháng, cung cấp vitamin….</a:t>
                      </a:r>
                      <a:endParaRPr lang="en-US" sz="3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4792864"/>
                  </a:ext>
                </a:extLst>
              </a:tr>
            </a:tbl>
          </a:graphicData>
        </a:graphic>
      </p:graphicFrame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3F467B10-5AAB-47EA-B471-EFC982B6D976}"/>
              </a:ext>
            </a:extLst>
          </p:cNvPr>
          <p:cNvSpPr/>
          <p:nvPr/>
        </p:nvSpPr>
        <p:spPr>
          <a:xfrm>
            <a:off x="5448693" y="2440863"/>
            <a:ext cx="3054284" cy="18288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Lá tươi để lâu ngày sẽ dần bị héo và khô.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C421541C-50E4-4D2C-9B3E-3A3690550D9C}"/>
              </a:ext>
            </a:extLst>
          </p:cNvPr>
          <p:cNvSpPr/>
          <p:nvPr/>
        </p:nvSpPr>
        <p:spPr>
          <a:xfrm>
            <a:off x="8928754" y="2440863"/>
            <a:ext cx="3054284" cy="18288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Khi để lá tươi lâu ngày, có phải các chất chứa trong lá đã mất đi?</a:t>
            </a:r>
            <a:endParaRPr lang="vi-VN" sz="2800" b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8E2D3434-A7F6-4FA6-9A1F-7AB28A6F75EE}"/>
              </a:ext>
            </a:extLst>
          </p:cNvPr>
          <p:cNvSpPr/>
          <p:nvPr/>
        </p:nvSpPr>
        <p:spPr>
          <a:xfrm>
            <a:off x="5448693" y="4317476"/>
            <a:ext cx="3054284" cy="201056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Các loại rau, củ giúp cơ thể tăng cường sức đề kháng, cung cấp vitamin,…</a:t>
            </a:r>
            <a:endParaRPr lang="vi-VN" sz="2600" b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Hình chữ nhật: Góc Tròn 19">
            <a:extLst>
              <a:ext uri="{FF2B5EF4-FFF2-40B4-BE49-F238E27FC236}">
                <a16:creationId xmlns:a16="http://schemas.microsoft.com/office/drawing/2014/main" id="{E1DFD6A8-261A-4395-A1A6-D7685DADF2D4}"/>
              </a:ext>
            </a:extLst>
          </p:cNvPr>
          <p:cNvSpPr/>
          <p:nvPr/>
        </p:nvSpPr>
        <p:spPr>
          <a:xfrm>
            <a:off x="8928754" y="4481325"/>
            <a:ext cx="3054284" cy="18288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Các loại rau, củ đã cung cấp những chất gì cho cơ thể?</a:t>
            </a:r>
            <a:endParaRPr lang="vi-VN" sz="2800" b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Hình chữ nhật: Góc Tròn 21">
            <a:extLst>
              <a:ext uri="{FF2B5EF4-FFF2-40B4-BE49-F238E27FC236}">
                <a16:creationId xmlns:a16="http://schemas.microsoft.com/office/drawing/2014/main" id="{09F16769-3A0A-4BE4-9F37-66C525954271}"/>
              </a:ext>
            </a:extLst>
          </p:cNvPr>
          <p:cNvSpPr/>
          <p:nvPr/>
        </p:nvSpPr>
        <p:spPr>
          <a:xfrm>
            <a:off x="116265" y="804260"/>
            <a:ext cx="2123814" cy="45822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FF00"/>
                </a:solidFill>
                <a:latin typeface="+mj-lt"/>
              </a:rPr>
              <a:t>NHÓM 3</a:t>
            </a:r>
            <a:endParaRPr lang="en-US" sz="2800" b="1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9164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7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83570" y="6154925"/>
            <a:ext cx="5908430" cy="703075"/>
          </a:xfrm>
          <a:prstGeom prst="rect">
            <a:avLst/>
          </a:prstGeom>
          <a:solidFill>
            <a:srgbClr val="498B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0" y="-2178"/>
            <a:ext cx="12192000" cy="14465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vi-VN" altLang="vi-VN" sz="4400" b="1" ker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Đề xuất giả thuyết và phương án chứng minh giả thuyết</a:t>
            </a:r>
            <a:endParaRPr lang="en-US" altLang="vi-VN" sz="4400" b="1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DD348C4D-EBC5-4AF8-A10D-63E739F892F3}"/>
              </a:ext>
            </a:extLst>
          </p:cNvPr>
          <p:cNvSpPr/>
          <p:nvPr/>
        </p:nvSpPr>
        <p:spPr>
          <a:xfrm>
            <a:off x="786082" y="1807692"/>
            <a:ext cx="9347269" cy="364872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>
                <a:latin typeface="Times New Roman" panose="02020603050405020304" pitchFamily="18" charset="0"/>
                <a:cs typeface="Times New Roman" panose="02020603050405020304" pitchFamily="18" charset="0"/>
              </a:rPr>
              <a:t>3  nhóm đề xuất giả thuyết với các tình huống đồng thời đề xuất phương án chứng minh giả thuyết tương ứng với các tình huống</a:t>
            </a:r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92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83570" y="6154925"/>
            <a:ext cx="5908430" cy="703075"/>
          </a:xfrm>
          <a:prstGeom prst="rect">
            <a:avLst/>
          </a:prstGeom>
          <a:solidFill>
            <a:srgbClr val="498B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0" y="-2178"/>
            <a:ext cx="12192000" cy="14465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vi-VN" altLang="vi-VN" sz="4400" b="1" ker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Đề xuất giả thuyết và phương án chứng minh giả thuyết</a:t>
            </a:r>
            <a:endParaRPr lang="en-US" altLang="vi-VN" sz="4400" b="1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Bảng 4">
            <a:extLst>
              <a:ext uri="{FF2B5EF4-FFF2-40B4-BE49-F238E27FC236}">
                <a16:creationId xmlns:a16="http://schemas.microsoft.com/office/drawing/2014/main" id="{5EB013E1-0402-49B6-8D05-5CF7812C3F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174448"/>
              </p:ext>
            </p:extLst>
          </p:nvPr>
        </p:nvGraphicFramePr>
        <p:xfrm>
          <a:off x="424207" y="1725105"/>
          <a:ext cx="11170761" cy="43457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4585">
                  <a:extLst>
                    <a:ext uri="{9D8B030D-6E8A-4147-A177-3AD203B41FA5}">
                      <a16:colId xmlns:a16="http://schemas.microsoft.com/office/drawing/2014/main" val="2740775957"/>
                    </a:ext>
                  </a:extLst>
                </a:gridCol>
                <a:gridCol w="4566422">
                  <a:extLst>
                    <a:ext uri="{9D8B030D-6E8A-4147-A177-3AD203B41FA5}">
                      <a16:colId xmlns:a16="http://schemas.microsoft.com/office/drawing/2014/main" val="2290549391"/>
                    </a:ext>
                  </a:extLst>
                </a:gridCol>
                <a:gridCol w="5029754">
                  <a:extLst>
                    <a:ext uri="{9D8B030D-6E8A-4147-A177-3AD203B41FA5}">
                      <a16:colId xmlns:a16="http://schemas.microsoft.com/office/drawing/2014/main" val="1734137199"/>
                    </a:ext>
                  </a:extLst>
                </a:gridCol>
              </a:tblGrid>
              <a:tr h="12691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 huống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thảo luận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0362784"/>
                  </a:ext>
                </a:extLst>
              </a:tr>
              <a:tr h="6153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giả thuyết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 án kiếm chứng giả thuyết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51959463"/>
                  </a:ext>
                </a:extLst>
              </a:tr>
              <a:tr h="61533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…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27379698"/>
                  </a:ext>
                </a:extLst>
              </a:tr>
              <a:tr h="6153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 án được lựa chọn...</a:t>
                      </a:r>
                      <a:endParaRPr lang="en-US" sz="360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6690533"/>
                  </a:ext>
                </a:extLst>
              </a:tr>
              <a:tr h="61533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…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5355181"/>
                  </a:ext>
                </a:extLst>
              </a:tr>
              <a:tr h="6153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 án được lựa chọn:…</a:t>
                      </a:r>
                      <a:endParaRPr lang="en-US" sz="360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51371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4973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3536</TotalTime>
  <Words>1902</Words>
  <Application>Microsoft Office PowerPoint</Application>
  <PresentationFormat>Widescreen</PresentationFormat>
  <Paragraphs>353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LXN</Manager>
  <Company>Du AN-Mien Phi - TV 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 AN-Mien Phi - TV STEM</dc:title>
  <dc:subject>Du AN-Mien Phi - TV STEM</dc:subject>
  <dc:creator>Du AN-Mien Phi - TV STEM</dc:creator>
  <cp:lastModifiedBy>Nghiêm Xuân</cp:lastModifiedBy>
  <cp:revision>186</cp:revision>
  <dcterms:created xsi:type="dcterms:W3CDTF">2021-08-23T13:18:01Z</dcterms:created>
  <dcterms:modified xsi:type="dcterms:W3CDTF">2022-08-11T08:31:22Z</dcterms:modified>
  <cp:category>Du AN-Mien Phi - TV STEM</cp:category>
</cp:coreProperties>
</file>