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1"/>
  </p:notesMasterIdLst>
  <p:sldIdLst>
    <p:sldId id="353" r:id="rId3"/>
    <p:sldId id="393" r:id="rId4"/>
    <p:sldId id="391" r:id="rId5"/>
    <p:sldId id="392" r:id="rId6"/>
    <p:sldId id="375" r:id="rId7"/>
    <p:sldId id="256" r:id="rId8"/>
    <p:sldId id="394" r:id="rId9"/>
    <p:sldId id="523" r:id="rId10"/>
    <p:sldId id="359" r:id="rId11"/>
    <p:sldId id="524" r:id="rId12"/>
    <p:sldId id="360" r:id="rId13"/>
    <p:sldId id="386" r:id="rId14"/>
    <p:sldId id="525" r:id="rId15"/>
    <p:sldId id="361" r:id="rId16"/>
    <p:sldId id="384" r:id="rId17"/>
    <p:sldId id="363" r:id="rId18"/>
    <p:sldId id="387" r:id="rId19"/>
    <p:sldId id="526" r:id="rId20"/>
    <p:sldId id="380" r:id="rId21"/>
    <p:sldId id="366" r:id="rId22"/>
    <p:sldId id="367" r:id="rId23"/>
    <p:sldId id="388" r:id="rId24"/>
    <p:sldId id="369" r:id="rId25"/>
    <p:sldId id="370" r:id="rId26"/>
    <p:sldId id="381" r:id="rId27"/>
    <p:sldId id="372" r:id="rId28"/>
    <p:sldId id="373" r:id="rId29"/>
    <p:sldId id="389" r:id="rId30"/>
  </p:sldIdLst>
  <p:sldSz cx="6858000" cy="5143500"/>
  <p:notesSz cx="6858000" cy="9144000"/>
  <p:embeddedFontLst>
    <p:embeddedFont>
      <p:font typeface="Calibri" panose="020F0502020204030204" pitchFamily="34" charset="0"/>
      <p:regular r:id="rId32"/>
      <p:bold r:id="rId33"/>
      <p:italic r:id="rId34"/>
      <p:boldItalic r:id="rId35"/>
    </p:embeddedFont>
    <p:embeddedFont>
      <p:font typeface="HP001" panose="020B0604020202020204" charset="0"/>
      <p:regular r:id="rId36"/>
      <p:bold r:id="rId37"/>
    </p:embeddedFont>
    <p:embeddedFont>
      <p:font typeface="HP001 4 hàng" panose="020B0604020202020204" charset="0"/>
      <p:regular r:id="rId38"/>
      <p:bold r:id="rId39"/>
    </p:embeddedFont>
    <p:embeddedFont>
      <p:font typeface="Kalam" panose="020B0604020202020204" charset="0"/>
      <p:regular r:id="rId40"/>
      <p:bold r:id="rId41"/>
    </p:embeddedFont>
    <p:embeddedFont>
      <p:font typeface="Calibri Light" panose="020F0302020204030204" pitchFamily="34" charset="0"/>
      <p:regular r:id="rId42"/>
      <p:italic r:id="rId43"/>
    </p:embeddedFont>
    <p:embeddedFont>
      <p:font typeface="Montserrat" panose="020B0604020202020204" charset="0"/>
      <p:regular r:id="rId44"/>
      <p:bold r:id="rId45"/>
      <p:italic r:id="rId46"/>
      <p:boldItalic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2818" autoAdjust="0"/>
  </p:normalViewPr>
  <p:slideViewPr>
    <p:cSldViewPr snapToGrid="0">
      <p:cViewPr varScale="1">
        <p:scale>
          <a:sx n="89" d="100"/>
          <a:sy n="89"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684692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6" name="Footer Placeholder 5">
            <a:extLst>
              <a:ext uri="{FF2B5EF4-FFF2-40B4-BE49-F238E27FC236}">
                <a16:creationId xmlns=""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8" name="Footer Placeholder 7">
            <a:extLst>
              <a:ext uri="{FF2B5EF4-FFF2-40B4-BE49-F238E27FC236}">
                <a16:creationId xmlns=""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4" name="Footer Placeholder 3">
            <a:extLst>
              <a:ext uri="{FF2B5EF4-FFF2-40B4-BE49-F238E27FC236}">
                <a16:creationId xmlns=""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3" name="Footer Placeholder 2">
            <a:extLst>
              <a:ext uri="{FF2B5EF4-FFF2-40B4-BE49-F238E27FC236}">
                <a16:creationId xmlns=""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6" name="Footer Placeholder 5">
            <a:extLst>
              <a:ext uri="{FF2B5EF4-FFF2-40B4-BE49-F238E27FC236}">
                <a16:creationId xmlns=""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6" name="Footer Placeholder 5">
            <a:extLst>
              <a:ext uri="{FF2B5EF4-FFF2-40B4-BE49-F238E27FC236}">
                <a16:creationId xmlns=""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24/4/2023</a:t>
            </a:fld>
            <a:endParaRPr lang="en-US"/>
          </a:p>
        </p:txBody>
      </p:sp>
      <p:sp>
        <p:nvSpPr>
          <p:cNvPr id="5" name="Footer Placeholder 4">
            <a:extLst>
              <a:ext uri="{FF2B5EF4-FFF2-40B4-BE49-F238E27FC236}">
                <a16:creationId xmlns=""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1.jpg"/><Relationship Id="rId5" Type="http://schemas.openxmlformats.org/officeDocument/2006/relationships/image" Target="../media/image30.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2.png"/><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slideLayout" Target="../slideLayouts/slideLayout4.xml"/><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8.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3294A48-5128-4508-BFB7-94AD3F5984A4}"/>
              </a:ext>
            </a:extLst>
          </p:cNvPr>
          <p:cNvSpPr txBox="1"/>
          <p:nvPr/>
        </p:nvSpPr>
        <p:spPr>
          <a:xfrm>
            <a:off x="660999" y="1138975"/>
            <a:ext cx="5421302" cy="1200329"/>
          </a:xfrm>
          <a:prstGeom prst="rect">
            <a:avLst/>
          </a:prstGeom>
          <a:noFill/>
        </p:spPr>
        <p:txBody>
          <a:bodyPr wrap="square" rtlCol="0">
            <a:spAutoFit/>
          </a:bodyPr>
          <a:lstStyle/>
          <a:p>
            <a:pPr algn="ctr"/>
            <a:r>
              <a:rPr lang="en-US" sz="3600" b="1" dirty="0">
                <a:solidFill>
                  <a:srgbClr val="FF0000"/>
                </a:solidFill>
                <a:latin typeface="UTM Cookies" panose="02040603050506020204" pitchFamily="18" charset="0"/>
              </a:rPr>
              <a:t>BÀI 25: </a:t>
            </a:r>
            <a:endParaRPr lang="en-US" sz="3600" b="1" dirty="0" smtClean="0">
              <a:solidFill>
                <a:srgbClr val="FF0000"/>
              </a:solidFill>
              <a:latin typeface="UTM Cookies" panose="02040603050506020204" pitchFamily="18" charset="0"/>
            </a:endParaRPr>
          </a:p>
          <a:p>
            <a:pPr algn="ctr"/>
            <a:r>
              <a:rPr lang="en-US" sz="3600" b="1" dirty="0" smtClean="0">
                <a:solidFill>
                  <a:srgbClr val="FF0000"/>
                </a:solidFill>
                <a:latin typeface="UTM Cookies" panose="02040603050506020204" pitchFamily="18" charset="0"/>
              </a:rPr>
              <a:t>ĐẤT </a:t>
            </a:r>
            <a:r>
              <a:rPr lang="en-US" sz="3600" b="1" dirty="0">
                <a:solidFill>
                  <a:srgbClr val="FF0000"/>
                </a:solidFill>
                <a:latin typeface="UTM Cookies" panose="02040603050506020204" pitchFamily="18" charset="0"/>
              </a:rPr>
              <a:t>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 xmlns:a16="http://schemas.microsoft.com/office/drawing/2014/main" id="{9DC896DB-F00F-4B35-AA0E-25BACE8F3BB7}"/>
              </a:ext>
            </a:extLst>
          </p:cNvPr>
          <p:cNvSpPr txBox="1"/>
          <p:nvPr/>
        </p:nvSpPr>
        <p:spPr>
          <a:xfrm>
            <a:off x="1488487" y="11733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 xmlns:a16="http://schemas.microsoft.com/office/drawing/2014/main" id="{08BFB91A-685F-44FB-AD48-BF57E4B0D61A}"/>
              </a:ext>
            </a:extLst>
          </p:cNvPr>
          <p:cNvSpPr txBox="1"/>
          <p:nvPr/>
        </p:nvSpPr>
        <p:spPr>
          <a:xfrm>
            <a:off x="3003874" y="3268344"/>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 xmlns:a16="http://schemas.microsoft.com/office/drawing/2014/main" id="{BA4736CC-CD28-4F38-BB7A-B660EC7B3FEF}"/>
              </a:ext>
            </a:extLst>
          </p:cNvPr>
          <p:cNvGrpSpPr/>
          <p:nvPr/>
        </p:nvGrpSpPr>
        <p:grpSpPr>
          <a:xfrm>
            <a:off x="2852306" y="3079219"/>
            <a:ext cx="385691" cy="646331"/>
            <a:chOff x="3381838" y="2889107"/>
            <a:chExt cx="385691" cy="646331"/>
          </a:xfrm>
        </p:grpSpPr>
        <p:sp>
          <p:nvSpPr>
            <p:cNvPr id="18" name="Oval 17">
              <a:extLst>
                <a:ext uri="{FF2B5EF4-FFF2-40B4-BE49-F238E27FC236}">
                  <a16:creationId xmlns=""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19" name="Rectangle 18">
              <a:extLst>
                <a:ext uri="{FF2B5EF4-FFF2-40B4-BE49-F238E27FC236}">
                  <a16:creationId xmlns=""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x-none"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62226B8-7748-445A-A52F-A09A55B1D360}"/>
              </a:ext>
            </a:extLst>
          </p:cNvPr>
          <p:cNvSpPr txBox="1"/>
          <p:nvPr/>
        </p:nvSpPr>
        <p:spPr>
          <a:xfrm>
            <a:off x="131166" y="411451"/>
            <a:ext cx="6557310" cy="50783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3. </a:t>
            </a:r>
            <a:r>
              <a:rPr lang="vi-VN" sz="18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8"/>
            <a:ext cx="2090031" cy="16368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6432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69" y="3243264"/>
            <a:ext cx="2090031" cy="14212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731" y="3295688"/>
            <a:ext cx="1974463" cy="13687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816" y="1032441"/>
            <a:ext cx="1338471" cy="16432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7C32363-112E-46E7-93E7-B8582312DA01}"/>
              </a:ext>
            </a:extLst>
          </p:cNvPr>
          <p:cNvSpPr/>
          <p:nvPr/>
        </p:nvSpPr>
        <p:spPr>
          <a:xfrm>
            <a:off x="1016031" y="2750177"/>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 xmlns:a16="http://schemas.microsoft.com/office/drawing/2014/main" id="{B37F30D1-C7BB-4147-8FF7-0876FE82D631}"/>
              </a:ext>
            </a:extLst>
          </p:cNvPr>
          <p:cNvSpPr/>
          <p:nvPr/>
        </p:nvSpPr>
        <p:spPr>
          <a:xfrm>
            <a:off x="3318122" y="2737598"/>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 xmlns:a16="http://schemas.microsoft.com/office/drawing/2014/main" id="{64BEF960-0659-47EA-AB93-D8B96E2099AE}"/>
              </a:ext>
            </a:extLst>
          </p:cNvPr>
          <p:cNvSpPr/>
          <p:nvPr/>
        </p:nvSpPr>
        <p:spPr>
          <a:xfrm>
            <a:off x="1016031" y="4755076"/>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 xmlns:a16="http://schemas.microsoft.com/office/drawing/2014/main" id="{39A0160A-D9AE-4336-9F70-BF800452C89B}"/>
              </a:ext>
            </a:extLst>
          </p:cNvPr>
          <p:cNvSpPr/>
          <p:nvPr/>
        </p:nvSpPr>
        <p:spPr>
          <a:xfrm>
            <a:off x="4169637" y="476079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 xmlns:a16="http://schemas.microsoft.com/office/drawing/2014/main" id="{A69B9220-33D7-43C2-A17C-4567052F01E2}"/>
              </a:ext>
            </a:extLst>
          </p:cNvPr>
          <p:cNvSpPr/>
          <p:nvPr/>
        </p:nvSpPr>
        <p:spPr>
          <a:xfrm>
            <a:off x="4957338" y="2772160"/>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
        <p:nvSpPr>
          <p:cNvPr id="15" name="Rectangle: Rounded Corners 14">
            <a:extLst>
              <a:ext uri="{FF2B5EF4-FFF2-40B4-BE49-F238E27FC236}">
                <a16:creationId xmlns="" xmlns:a16="http://schemas.microsoft.com/office/drawing/2014/main" id="{F73205D0-ED34-4580-811F-9451B60AB9F4}"/>
              </a:ext>
            </a:extLst>
          </p:cNvPr>
          <p:cNvSpPr/>
          <p:nvPr/>
        </p:nvSpPr>
        <p:spPr>
          <a:xfrm>
            <a:off x="1644022" y="38089"/>
            <a:ext cx="2142488"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20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0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20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0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20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0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20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in)">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circle(in)">
                                      <p:cBhvr>
                                        <p:cTn id="27" dur="2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circle(in)">
                                      <p:cBhvr>
                                        <p:cTn id="37" dur="20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circle(in)">
                                      <p:cBhvr>
                                        <p:cTn id="47" dur="20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082"/>
                                        </p:tgtEl>
                                        <p:attrNameLst>
                                          <p:attrName>style.visibility</p:attrName>
                                        </p:attrNameLst>
                                      </p:cBhvr>
                                      <p:to>
                                        <p:strVal val="visible"/>
                                      </p:to>
                                    </p:set>
                                    <p:animEffect transition="in" filter="circle(in)">
                                      <p:cBhvr>
                                        <p:cTn id="57"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DBF8305-1486-4CF3-A94B-82DF39152316}"/>
              </a:ext>
            </a:extLst>
          </p:cNvPr>
          <p:cNvSpPr txBox="1"/>
          <p:nvPr/>
        </p:nvSpPr>
        <p:spPr>
          <a:xfrm>
            <a:off x="222777" y="575955"/>
            <a:ext cx="6596647" cy="600164"/>
          </a:xfrm>
          <a:prstGeom prst="rect">
            <a:avLst/>
          </a:prstGeom>
          <a:noFill/>
        </p:spPr>
        <p:txBody>
          <a:bodyPr wrap="square" rtlCol="0">
            <a:spAutoFit/>
          </a:bodyPr>
          <a:lstStyle/>
          <a:p>
            <a:pPr algn="just">
              <a:lnSpc>
                <a:spcPct val="150000"/>
              </a:lnSpc>
            </a:pPr>
            <a:r>
              <a:rPr lang="vi-VN" sz="2200" b="1" dirty="0">
                <a:solidFill>
                  <a:schemeClr val="accent6">
                    <a:lumMod val="75000"/>
                  </a:schemeClr>
                </a:solidFill>
                <a:latin typeface="UTM Avo" panose="02040603050506020204" pitchFamily="18" charset="0"/>
              </a:rPr>
              <a:t>4. </a:t>
            </a:r>
            <a:r>
              <a:rPr lang="vi-VN" sz="2200" dirty="0">
                <a:latin typeface="UTM Avo" panose="02040603050506020204" pitchFamily="18" charset="0"/>
              </a:rPr>
              <a:t>Kể tên các mùa trong năm của ba miền đất nước.</a:t>
            </a:r>
          </a:p>
        </p:txBody>
      </p:sp>
      <p:sp>
        <p:nvSpPr>
          <p:cNvPr id="3" name="Rectangle: Rounded Corners 2">
            <a:extLst>
              <a:ext uri="{FF2B5EF4-FFF2-40B4-BE49-F238E27FC236}">
                <a16:creationId xmlns=""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19693C21-BEA9-4140-A05B-B12D1D62C372}"/>
              </a:ext>
            </a:extLst>
          </p:cNvPr>
          <p:cNvSpPr txBox="1"/>
          <p:nvPr/>
        </p:nvSpPr>
        <p:spPr>
          <a:xfrm>
            <a:off x="341220" y="1318461"/>
            <a:ext cx="6008209" cy="430887"/>
          </a:xfrm>
          <a:prstGeom prst="rect">
            <a:avLst/>
          </a:prstGeom>
          <a:noFill/>
        </p:spPr>
        <p:txBody>
          <a:bodyPr wrap="square" rtlCol="0">
            <a:spAutoFit/>
          </a:bodyPr>
          <a:lstStyle/>
          <a:p>
            <a:r>
              <a:rPr lang="vi-VN" sz="2200" dirty="0">
                <a:solidFill>
                  <a:srgbClr val="002060"/>
                </a:solidFill>
              </a:rPr>
              <a:t>- Ba </a:t>
            </a:r>
            <a:r>
              <a:rPr lang="vi-VN" sz="2200" dirty="0" err="1">
                <a:solidFill>
                  <a:srgbClr val="002060"/>
                </a:solidFill>
              </a:rPr>
              <a:t>miền</a:t>
            </a:r>
            <a:r>
              <a:rPr lang="vi-VN" sz="2200" dirty="0">
                <a:solidFill>
                  <a:srgbClr val="002060"/>
                </a:solidFill>
              </a:rPr>
              <a:t> </a:t>
            </a:r>
            <a:r>
              <a:rPr lang="vi-VN" sz="2200" dirty="0" err="1">
                <a:solidFill>
                  <a:srgbClr val="002060"/>
                </a:solidFill>
              </a:rPr>
              <a:t>đất</a:t>
            </a:r>
            <a:r>
              <a:rPr lang="vi-VN" sz="2200" dirty="0">
                <a:solidFill>
                  <a:srgbClr val="002060"/>
                </a:solidFill>
              </a:rPr>
              <a:t> </a:t>
            </a:r>
            <a:r>
              <a:rPr lang="vi-VN" sz="2200" dirty="0" err="1">
                <a:solidFill>
                  <a:srgbClr val="002060"/>
                </a:solidFill>
              </a:rPr>
              <a:t>nước</a:t>
            </a:r>
            <a:r>
              <a:rPr lang="vi-VN" sz="2200" dirty="0">
                <a:solidFill>
                  <a:srgbClr val="002060"/>
                </a:solidFill>
              </a:rPr>
              <a:t> </a:t>
            </a:r>
            <a:r>
              <a:rPr lang="vi-VN" sz="2200" dirty="0" err="1">
                <a:solidFill>
                  <a:srgbClr val="002060"/>
                </a:solidFill>
              </a:rPr>
              <a:t>là</a:t>
            </a:r>
            <a:r>
              <a:rPr lang="vi-VN" sz="2200" dirty="0">
                <a:solidFill>
                  <a:srgbClr val="002060"/>
                </a:solidFill>
              </a:rPr>
              <a:t> </a:t>
            </a:r>
            <a:r>
              <a:rPr lang="vi-VN" sz="2200" dirty="0" err="1">
                <a:solidFill>
                  <a:srgbClr val="002060"/>
                </a:solidFill>
              </a:rPr>
              <a:t>những</a:t>
            </a:r>
            <a:r>
              <a:rPr lang="vi-VN" sz="2200" dirty="0">
                <a:solidFill>
                  <a:srgbClr val="002060"/>
                </a:solidFill>
              </a:rPr>
              <a:t> </a:t>
            </a:r>
            <a:r>
              <a:rPr lang="vi-VN" sz="2200" dirty="0" err="1">
                <a:solidFill>
                  <a:srgbClr val="002060"/>
                </a:solidFill>
              </a:rPr>
              <a:t>miền</a:t>
            </a:r>
            <a:r>
              <a:rPr lang="vi-VN" sz="2200" dirty="0">
                <a:solidFill>
                  <a:srgbClr val="002060"/>
                </a:solidFill>
              </a:rPr>
              <a:t> </a:t>
            </a:r>
            <a:r>
              <a:rPr lang="vi-VN" sz="2200" dirty="0" err="1">
                <a:solidFill>
                  <a:srgbClr val="002060"/>
                </a:solidFill>
              </a:rPr>
              <a:t>nào</a:t>
            </a:r>
            <a:r>
              <a:rPr lang="vi-VN" sz="2200" dirty="0">
                <a:solidFill>
                  <a:srgbClr val="002060"/>
                </a:solidFill>
              </a:rPr>
              <a:t>?</a:t>
            </a:r>
            <a:endParaRPr lang="en-US" sz="2200" dirty="0">
              <a:solidFill>
                <a:srgbClr val="002060"/>
              </a:solidFill>
            </a:endParaRPr>
          </a:p>
        </p:txBody>
      </p:sp>
      <p:sp>
        <p:nvSpPr>
          <p:cNvPr id="5" name="TextBox 4">
            <a:extLst>
              <a:ext uri="{FF2B5EF4-FFF2-40B4-BE49-F238E27FC236}">
                <a16:creationId xmlns="" xmlns:a16="http://schemas.microsoft.com/office/drawing/2014/main" id="{AED0C6D0-D0A3-40DE-9758-07839ED38926}"/>
              </a:ext>
            </a:extLst>
          </p:cNvPr>
          <p:cNvSpPr txBox="1"/>
          <p:nvPr/>
        </p:nvSpPr>
        <p:spPr>
          <a:xfrm>
            <a:off x="222777" y="1922826"/>
            <a:ext cx="6233015" cy="707886"/>
          </a:xfrm>
          <a:prstGeom prst="rect">
            <a:avLst/>
          </a:prstGeom>
          <a:noFill/>
        </p:spPr>
        <p:txBody>
          <a:bodyPr wrap="square" rtlCol="0">
            <a:spAutoFit/>
          </a:bodyPr>
          <a:lstStyle/>
          <a:p>
            <a:r>
              <a:rPr lang="vi-VN" sz="2000" dirty="0">
                <a:solidFill>
                  <a:srgbClr val="C00000"/>
                </a:solidFill>
              </a:rPr>
              <a:t> </a:t>
            </a:r>
            <a:r>
              <a:rPr lang="vi-VN" sz="2000" dirty="0">
                <a:solidFill>
                  <a:srgbClr val="C00000"/>
                </a:solidFill>
                <a:sym typeface="Wingdings" panose="05000000000000000000" pitchFamily="2" charset="2"/>
              </a:rPr>
              <a:t></a:t>
            </a:r>
            <a:r>
              <a:rPr lang="vi-VN" sz="2000" dirty="0">
                <a:solidFill>
                  <a:srgbClr val="C00000"/>
                </a:solidFill>
              </a:rPr>
              <a:t>Ba </a:t>
            </a:r>
            <a:r>
              <a:rPr lang="vi-VN" sz="2000" dirty="0" err="1">
                <a:solidFill>
                  <a:srgbClr val="C00000"/>
                </a:solidFill>
              </a:rPr>
              <a:t>miền</a:t>
            </a:r>
            <a:r>
              <a:rPr lang="vi-VN" sz="2000" dirty="0">
                <a:solidFill>
                  <a:srgbClr val="C00000"/>
                </a:solidFill>
              </a:rPr>
              <a:t> </a:t>
            </a:r>
            <a:r>
              <a:rPr lang="vi-VN" sz="2000" dirty="0" err="1">
                <a:solidFill>
                  <a:srgbClr val="C00000"/>
                </a:solidFill>
              </a:rPr>
              <a:t>đất</a:t>
            </a:r>
            <a:r>
              <a:rPr lang="vi-VN" sz="2000" dirty="0">
                <a:solidFill>
                  <a:srgbClr val="C00000"/>
                </a:solidFill>
              </a:rPr>
              <a:t> </a:t>
            </a:r>
            <a:r>
              <a:rPr lang="vi-VN" sz="2000" dirty="0" err="1">
                <a:solidFill>
                  <a:srgbClr val="C00000"/>
                </a:solidFill>
              </a:rPr>
              <a:t>nước</a:t>
            </a:r>
            <a:r>
              <a:rPr lang="vi-VN" sz="2000" dirty="0">
                <a:solidFill>
                  <a:srgbClr val="C00000"/>
                </a:solidFill>
              </a:rPr>
              <a:t> </a:t>
            </a:r>
            <a:r>
              <a:rPr lang="vi-VN" sz="2000" dirty="0" err="1">
                <a:solidFill>
                  <a:srgbClr val="C00000"/>
                </a:solidFill>
              </a:rPr>
              <a:t>đó</a:t>
            </a:r>
            <a:r>
              <a:rPr lang="vi-VN" sz="2000" dirty="0">
                <a:solidFill>
                  <a:srgbClr val="C00000"/>
                </a:solidFill>
              </a:rPr>
              <a:t> </a:t>
            </a:r>
            <a:r>
              <a:rPr lang="vi-VN" sz="2000" dirty="0" err="1">
                <a:solidFill>
                  <a:srgbClr val="C00000"/>
                </a:solidFill>
              </a:rPr>
              <a:t>là</a:t>
            </a:r>
            <a:r>
              <a:rPr lang="vi-VN" sz="2000" dirty="0">
                <a:solidFill>
                  <a:srgbClr val="C00000"/>
                </a:solidFill>
              </a:rPr>
              <a:t> : </a:t>
            </a:r>
            <a:r>
              <a:rPr lang="vi-VN" sz="2000" dirty="0" err="1">
                <a:solidFill>
                  <a:srgbClr val="C00000"/>
                </a:solidFill>
              </a:rPr>
              <a:t>Miền</a:t>
            </a:r>
            <a:r>
              <a:rPr lang="vi-VN" sz="2000" dirty="0">
                <a:solidFill>
                  <a:srgbClr val="C00000"/>
                </a:solidFill>
              </a:rPr>
              <a:t> </a:t>
            </a:r>
            <a:r>
              <a:rPr lang="vi-VN" sz="2000" dirty="0" err="1">
                <a:solidFill>
                  <a:srgbClr val="C00000"/>
                </a:solidFill>
              </a:rPr>
              <a:t>Bắc</a:t>
            </a:r>
            <a:r>
              <a:rPr lang="vi-VN" sz="2000" dirty="0">
                <a:solidFill>
                  <a:srgbClr val="C00000"/>
                </a:solidFill>
              </a:rPr>
              <a:t>, </a:t>
            </a:r>
            <a:r>
              <a:rPr lang="vi-VN" sz="2000" dirty="0" err="1">
                <a:solidFill>
                  <a:srgbClr val="C00000"/>
                </a:solidFill>
              </a:rPr>
              <a:t>miền</a:t>
            </a:r>
            <a:r>
              <a:rPr lang="vi-VN" sz="2000" dirty="0">
                <a:solidFill>
                  <a:srgbClr val="C00000"/>
                </a:solidFill>
              </a:rPr>
              <a:t> Trung </a:t>
            </a:r>
            <a:r>
              <a:rPr lang="vi-VN" sz="2000" dirty="0" err="1">
                <a:solidFill>
                  <a:srgbClr val="C00000"/>
                </a:solidFill>
              </a:rPr>
              <a:t>và</a:t>
            </a:r>
            <a:r>
              <a:rPr lang="vi-VN" sz="2000" dirty="0">
                <a:solidFill>
                  <a:srgbClr val="C00000"/>
                </a:solidFill>
              </a:rPr>
              <a:t> </a:t>
            </a:r>
            <a:r>
              <a:rPr lang="vi-VN" sz="2000" dirty="0" err="1">
                <a:solidFill>
                  <a:srgbClr val="C00000"/>
                </a:solidFill>
              </a:rPr>
              <a:t>miền</a:t>
            </a:r>
            <a:r>
              <a:rPr lang="vi-VN" sz="2000" dirty="0">
                <a:solidFill>
                  <a:srgbClr val="C00000"/>
                </a:solidFill>
              </a:rPr>
              <a:t> Nam</a:t>
            </a:r>
            <a:endParaRPr lang="en-US" sz="2000" dirty="0">
              <a:solidFill>
                <a:srgbClr val="C00000"/>
              </a:solidFill>
            </a:endParaRPr>
          </a:p>
        </p:txBody>
      </p:sp>
      <p:sp>
        <p:nvSpPr>
          <p:cNvPr id="6" name="TextBox 5">
            <a:extLst>
              <a:ext uri="{FF2B5EF4-FFF2-40B4-BE49-F238E27FC236}">
                <a16:creationId xmlns="" xmlns:a16="http://schemas.microsoft.com/office/drawing/2014/main" id="{E8C6C501-E394-41EA-B108-2D860E008D2C}"/>
              </a:ext>
            </a:extLst>
          </p:cNvPr>
          <p:cNvSpPr txBox="1"/>
          <p:nvPr/>
        </p:nvSpPr>
        <p:spPr>
          <a:xfrm>
            <a:off x="292175" y="2630712"/>
            <a:ext cx="6596647" cy="646331"/>
          </a:xfrm>
          <a:prstGeom prst="rect">
            <a:avLst/>
          </a:prstGeom>
          <a:noFill/>
        </p:spPr>
        <p:txBody>
          <a:bodyPr wrap="square" rtlCol="0">
            <a:spAutoFit/>
          </a:bodyPr>
          <a:lstStyle/>
          <a:p>
            <a:pPr algn="just">
              <a:lnSpc>
                <a:spcPct val="150000"/>
              </a:lnSpc>
            </a:pPr>
            <a:r>
              <a:rPr lang="vi-VN" sz="2400" dirty="0">
                <a:latin typeface="UTM Avo" panose="02040603050506020204" pitchFamily="18" charset="0"/>
              </a:rPr>
              <a:t>- </a:t>
            </a:r>
            <a:r>
              <a:rPr lang="vi-VN" sz="2400" dirty="0" err="1">
                <a:latin typeface="UTM Avo" panose="02040603050506020204" pitchFamily="18" charset="0"/>
              </a:rPr>
              <a:t>Mỗi</a:t>
            </a:r>
            <a:r>
              <a:rPr lang="vi-VN" sz="2400" dirty="0">
                <a:latin typeface="UTM Avo" panose="02040603050506020204" pitchFamily="18" charset="0"/>
              </a:rPr>
              <a:t> </a:t>
            </a:r>
            <a:r>
              <a:rPr lang="vi-VN" sz="2400" dirty="0" err="1">
                <a:latin typeface="UTM Avo" panose="02040603050506020204" pitchFamily="18" charset="0"/>
              </a:rPr>
              <a:t>miền</a:t>
            </a:r>
            <a:r>
              <a:rPr lang="vi-VN" sz="2400" dirty="0">
                <a:latin typeface="UTM Avo" panose="02040603050506020204" pitchFamily="18" charset="0"/>
              </a:rPr>
              <a:t> </a:t>
            </a:r>
            <a:r>
              <a:rPr lang="vi-VN" sz="2400" dirty="0" err="1">
                <a:latin typeface="UTM Avo" panose="02040603050506020204" pitchFamily="18" charset="0"/>
              </a:rPr>
              <a:t>đất</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a:t>
            </a:r>
            <a:r>
              <a:rPr lang="vi-VN" sz="2400" dirty="0" err="1">
                <a:latin typeface="UTM Avo" panose="02040603050506020204" pitchFamily="18" charset="0"/>
              </a:rPr>
              <a:t>có</a:t>
            </a:r>
            <a:r>
              <a:rPr lang="vi-VN" sz="2400" dirty="0">
                <a:latin typeface="UTM Avo" panose="02040603050506020204" pitchFamily="18" charset="0"/>
              </a:rPr>
              <a:t> </a:t>
            </a:r>
            <a:r>
              <a:rPr lang="vi-VN" sz="2400" dirty="0" err="1">
                <a:latin typeface="UTM Avo" panose="02040603050506020204" pitchFamily="18" charset="0"/>
              </a:rPr>
              <a:t>các</a:t>
            </a:r>
            <a:r>
              <a:rPr lang="vi-VN" sz="2400" dirty="0">
                <a:latin typeface="UTM Avo" panose="02040603050506020204" pitchFamily="18" charset="0"/>
              </a:rPr>
              <a:t> </a:t>
            </a:r>
            <a:r>
              <a:rPr lang="vi-VN" sz="2400" dirty="0" err="1">
                <a:latin typeface="UTM Avo" panose="02040603050506020204" pitchFamily="18" charset="0"/>
              </a:rPr>
              <a:t>mùa</a:t>
            </a:r>
            <a:r>
              <a:rPr lang="vi-VN" sz="2400" dirty="0">
                <a:latin typeface="UTM Avo" panose="02040603050506020204" pitchFamily="18" charset="0"/>
              </a:rPr>
              <a:t> </a:t>
            </a:r>
            <a:r>
              <a:rPr lang="vi-VN" sz="2400" dirty="0" err="1">
                <a:latin typeface="UTM Avo" panose="02040603050506020204" pitchFamily="18" charset="0"/>
              </a:rPr>
              <a:t>nào</a:t>
            </a:r>
            <a:r>
              <a:rPr lang="vi-VN" sz="2400" dirty="0">
                <a:latin typeface="UTM Avo" panose="02040603050506020204" pitchFamily="18" charset="0"/>
              </a:rPr>
              <a:t> ?</a:t>
            </a:r>
          </a:p>
        </p:txBody>
      </p:sp>
      <p:sp>
        <p:nvSpPr>
          <p:cNvPr id="7" name="TextBox 6"/>
          <p:cNvSpPr txBox="1"/>
          <p:nvPr/>
        </p:nvSpPr>
        <p:spPr>
          <a:xfrm>
            <a:off x="472611" y="3387280"/>
            <a:ext cx="6154220" cy="1015663"/>
          </a:xfrm>
          <a:prstGeom prst="rect">
            <a:avLst/>
          </a:prstGeom>
          <a:noFill/>
        </p:spPr>
        <p:txBody>
          <a:bodyPr wrap="square" rtlCol="0">
            <a:spAutoFit/>
          </a:bodyPr>
          <a:lstStyle/>
          <a:p>
            <a:r>
              <a:rPr lang="en-US" sz="2000" dirty="0" err="1" smtClean="0">
                <a:solidFill>
                  <a:srgbClr val="C00000"/>
                </a:solidFill>
              </a:rPr>
              <a:t>Miền</a:t>
            </a:r>
            <a:r>
              <a:rPr lang="en-US" sz="2000" dirty="0">
                <a:solidFill>
                  <a:srgbClr val="C00000"/>
                </a:solidFill>
              </a:rPr>
              <a:t> </a:t>
            </a:r>
            <a:r>
              <a:rPr lang="en-US" sz="2000" dirty="0" err="1" smtClean="0">
                <a:solidFill>
                  <a:srgbClr val="C00000"/>
                </a:solidFill>
              </a:rPr>
              <a:t>Bắc</a:t>
            </a:r>
            <a:r>
              <a:rPr lang="en-US" sz="2000" dirty="0">
                <a:solidFill>
                  <a:srgbClr val="C00000"/>
                </a:solidFill>
              </a:rPr>
              <a:t> </a:t>
            </a:r>
            <a:r>
              <a:rPr lang="en-US" sz="2000" dirty="0" err="1" smtClean="0">
                <a:solidFill>
                  <a:srgbClr val="C00000"/>
                </a:solidFill>
              </a:rPr>
              <a:t>và</a:t>
            </a:r>
            <a:r>
              <a:rPr lang="en-US" sz="2000" dirty="0">
                <a:solidFill>
                  <a:srgbClr val="C00000"/>
                </a:solidFill>
              </a:rPr>
              <a:t> </a:t>
            </a:r>
            <a:r>
              <a:rPr lang="en-US" sz="2000" dirty="0" err="1" smtClean="0">
                <a:solidFill>
                  <a:srgbClr val="C00000"/>
                </a:solidFill>
              </a:rPr>
              <a:t>miền</a:t>
            </a:r>
            <a:r>
              <a:rPr lang="en-US" sz="2000" dirty="0" smtClean="0">
                <a:solidFill>
                  <a:srgbClr val="C00000"/>
                </a:solidFill>
              </a:rPr>
              <a:t> </a:t>
            </a:r>
            <a:r>
              <a:rPr lang="en-US" sz="2000" dirty="0" err="1" smtClean="0">
                <a:solidFill>
                  <a:srgbClr val="C00000"/>
                </a:solidFill>
              </a:rPr>
              <a:t>Trung</a:t>
            </a:r>
            <a:r>
              <a:rPr lang="en-US" sz="2000" dirty="0">
                <a:solidFill>
                  <a:srgbClr val="C00000"/>
                </a:solidFill>
              </a:rPr>
              <a:t> </a:t>
            </a:r>
            <a:r>
              <a:rPr lang="en-US" sz="2000" dirty="0" err="1" smtClean="0">
                <a:solidFill>
                  <a:srgbClr val="C00000"/>
                </a:solidFill>
              </a:rPr>
              <a:t>một</a:t>
            </a:r>
            <a:r>
              <a:rPr lang="en-US" sz="2000" dirty="0">
                <a:solidFill>
                  <a:srgbClr val="C00000"/>
                </a:solidFill>
              </a:rPr>
              <a:t> </a:t>
            </a:r>
            <a:r>
              <a:rPr lang="en-US" sz="2000" dirty="0" err="1" smtClean="0">
                <a:solidFill>
                  <a:srgbClr val="C00000"/>
                </a:solidFill>
              </a:rPr>
              <a:t>năm</a:t>
            </a:r>
            <a:r>
              <a:rPr lang="en-US" sz="2000" dirty="0">
                <a:solidFill>
                  <a:srgbClr val="C00000"/>
                </a:solidFill>
              </a:rPr>
              <a:t> </a:t>
            </a:r>
            <a:r>
              <a:rPr lang="en-US" sz="2000" dirty="0" err="1" smtClean="0">
                <a:solidFill>
                  <a:srgbClr val="C00000"/>
                </a:solidFill>
              </a:rPr>
              <a:t>có</a:t>
            </a:r>
            <a:r>
              <a:rPr lang="en-US" sz="2000" dirty="0">
                <a:solidFill>
                  <a:srgbClr val="C00000"/>
                </a:solidFill>
              </a:rPr>
              <a:t> </a:t>
            </a:r>
            <a:r>
              <a:rPr lang="en-US" sz="2000" dirty="0" err="1" smtClean="0">
                <a:solidFill>
                  <a:srgbClr val="C00000"/>
                </a:solidFill>
              </a:rPr>
              <a:t>bốn</a:t>
            </a:r>
            <a:r>
              <a:rPr lang="en-US" sz="2000" dirty="0">
                <a:solidFill>
                  <a:srgbClr val="C00000"/>
                </a:solidFill>
              </a:rPr>
              <a:t> </a:t>
            </a:r>
            <a:r>
              <a:rPr lang="en-US" sz="2000" dirty="0" err="1" smtClean="0">
                <a:solidFill>
                  <a:srgbClr val="C00000"/>
                </a:solidFill>
              </a:rPr>
              <a:t>mùa</a:t>
            </a:r>
            <a:r>
              <a:rPr lang="en-US" sz="2000" dirty="0">
                <a:solidFill>
                  <a:srgbClr val="C00000"/>
                </a:solidFill>
              </a:rPr>
              <a:t>: </a:t>
            </a:r>
            <a:r>
              <a:rPr lang="en-US" sz="2000" dirty="0" err="1" smtClean="0">
                <a:solidFill>
                  <a:srgbClr val="C00000"/>
                </a:solidFill>
              </a:rPr>
              <a:t>xuân</a:t>
            </a:r>
            <a:r>
              <a:rPr lang="en-US" sz="2000" dirty="0">
                <a:solidFill>
                  <a:srgbClr val="C00000"/>
                </a:solidFill>
              </a:rPr>
              <a:t>, </a:t>
            </a:r>
            <a:r>
              <a:rPr lang="en-US" sz="2000" dirty="0" err="1" smtClean="0">
                <a:solidFill>
                  <a:srgbClr val="C00000"/>
                </a:solidFill>
              </a:rPr>
              <a:t>hạ</a:t>
            </a:r>
            <a:r>
              <a:rPr lang="en-US" sz="2000" dirty="0" smtClean="0">
                <a:solidFill>
                  <a:srgbClr val="C00000"/>
                </a:solidFill>
              </a:rPr>
              <a:t>, </a:t>
            </a:r>
            <a:r>
              <a:rPr lang="en-US" sz="2000" dirty="0" err="1" smtClean="0">
                <a:solidFill>
                  <a:srgbClr val="C00000"/>
                </a:solidFill>
              </a:rPr>
              <a:t>thu</a:t>
            </a:r>
            <a:r>
              <a:rPr lang="en-US" sz="2000" dirty="0">
                <a:solidFill>
                  <a:srgbClr val="C00000"/>
                </a:solidFill>
              </a:rPr>
              <a:t>, </a:t>
            </a:r>
            <a:r>
              <a:rPr lang="en-US" sz="2000" dirty="0" err="1" smtClean="0">
                <a:solidFill>
                  <a:srgbClr val="C00000"/>
                </a:solidFill>
              </a:rPr>
              <a:t>đông</a:t>
            </a:r>
            <a:r>
              <a:rPr lang="en-US" sz="2000" dirty="0" smtClean="0">
                <a:solidFill>
                  <a:srgbClr val="C00000"/>
                </a:solidFill>
              </a:rPr>
              <a:t>.</a:t>
            </a:r>
          </a:p>
          <a:p>
            <a:r>
              <a:rPr lang="en-US" sz="2000" dirty="0" err="1" smtClean="0">
                <a:solidFill>
                  <a:srgbClr val="C00000"/>
                </a:solidFill>
              </a:rPr>
              <a:t>Miền</a:t>
            </a:r>
            <a:r>
              <a:rPr lang="en-US" sz="2000" dirty="0">
                <a:solidFill>
                  <a:srgbClr val="C00000"/>
                </a:solidFill>
              </a:rPr>
              <a:t> Nam </a:t>
            </a:r>
            <a:r>
              <a:rPr lang="en-US" sz="2000" dirty="0" err="1" smtClean="0">
                <a:solidFill>
                  <a:srgbClr val="C00000"/>
                </a:solidFill>
              </a:rPr>
              <a:t>có</a:t>
            </a:r>
            <a:r>
              <a:rPr lang="en-US" sz="2000" dirty="0" smtClean="0">
                <a:solidFill>
                  <a:srgbClr val="C00000"/>
                </a:solidFill>
              </a:rPr>
              <a:t> </a:t>
            </a:r>
            <a:r>
              <a:rPr lang="en-US" sz="2000" dirty="0" err="1" smtClean="0">
                <a:solidFill>
                  <a:srgbClr val="C00000"/>
                </a:solidFill>
              </a:rPr>
              <a:t>hai</a:t>
            </a:r>
            <a:r>
              <a:rPr lang="en-US" sz="2000" dirty="0">
                <a:solidFill>
                  <a:srgbClr val="C00000"/>
                </a:solidFill>
              </a:rPr>
              <a:t> </a:t>
            </a:r>
            <a:r>
              <a:rPr lang="en-US" sz="2000" dirty="0" err="1" smtClean="0">
                <a:solidFill>
                  <a:srgbClr val="C00000"/>
                </a:solidFill>
              </a:rPr>
              <a:t>mùa</a:t>
            </a:r>
            <a:r>
              <a:rPr lang="en-US" sz="2000" dirty="0">
                <a:solidFill>
                  <a:srgbClr val="C00000"/>
                </a:solidFill>
              </a:rPr>
              <a:t>: </a:t>
            </a:r>
            <a:r>
              <a:rPr lang="en-US" sz="2000" dirty="0" err="1" smtClean="0">
                <a:solidFill>
                  <a:srgbClr val="C00000"/>
                </a:solidFill>
              </a:rPr>
              <a:t>mùa</a:t>
            </a:r>
            <a:r>
              <a:rPr lang="en-US" sz="2000" dirty="0" smtClean="0">
                <a:solidFill>
                  <a:srgbClr val="C00000"/>
                </a:solidFill>
              </a:rPr>
              <a:t> m</a:t>
            </a:r>
            <a:r>
              <a:rPr lang="vi-VN" sz="2000" dirty="0" smtClean="0">
                <a:solidFill>
                  <a:srgbClr val="C00000"/>
                </a:solidFill>
              </a:rPr>
              <a:t>ư</a:t>
            </a:r>
            <a:r>
              <a:rPr lang="en-US" sz="2000" dirty="0">
                <a:solidFill>
                  <a:srgbClr val="C00000"/>
                </a:solidFill>
              </a:rPr>
              <a:t>a </a:t>
            </a:r>
            <a:r>
              <a:rPr lang="en-US" sz="2000" dirty="0" err="1" smtClean="0">
                <a:solidFill>
                  <a:srgbClr val="C00000"/>
                </a:solidFill>
              </a:rPr>
              <a:t>và</a:t>
            </a:r>
            <a:r>
              <a:rPr lang="en-US" sz="2000" dirty="0">
                <a:solidFill>
                  <a:srgbClr val="C00000"/>
                </a:solidFill>
              </a:rPr>
              <a:t> </a:t>
            </a:r>
            <a:r>
              <a:rPr lang="en-US" sz="2000" dirty="0" err="1" smtClean="0">
                <a:solidFill>
                  <a:srgbClr val="C00000"/>
                </a:solidFill>
              </a:rPr>
              <a:t>mùa</a:t>
            </a:r>
            <a:r>
              <a:rPr lang="en-US" sz="2000" dirty="0">
                <a:solidFill>
                  <a:srgbClr val="C00000"/>
                </a:solidFill>
              </a:rPr>
              <a:t> </a:t>
            </a:r>
            <a:r>
              <a:rPr lang="en-US" sz="2000" dirty="0" err="1">
                <a:solidFill>
                  <a:srgbClr val="C00000"/>
                </a:solidFill>
              </a:rPr>
              <a:t>khô</a:t>
            </a:r>
            <a:endParaRPr lang="en-US" sz="2000" dirty="0">
              <a:solidFill>
                <a:srgbClr val="C00000"/>
              </a:solidFill>
            </a:endParaRP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
        <p:nvSpPr>
          <p:cNvPr id="12" name="Rectangle: Rounded Corners 11">
            <a:extLst>
              <a:ext uri="{FF2B5EF4-FFF2-40B4-BE49-F238E27FC236}">
                <a16:creationId xmlns=""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21" name="Rectangle 20">
              <a:extLst>
                <a:ext uri="{FF2B5EF4-FFF2-40B4-BE49-F238E27FC236}">
                  <a16:creationId xmlns=""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x-none"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33E36AB-714E-4BC3-850C-E6AC6384CFB5}"/>
              </a:ext>
            </a:extLst>
          </p:cNvPr>
          <p:cNvSpPr txBox="1"/>
          <p:nvPr/>
        </p:nvSpPr>
        <p:spPr>
          <a:xfrm>
            <a:off x="1407125" y="685693"/>
            <a:ext cx="4860111" cy="553998"/>
          </a:xfrm>
          <a:prstGeom prst="rect">
            <a:avLst/>
          </a:prstGeom>
          <a:noFill/>
        </p:spPr>
        <p:txBody>
          <a:bodyPr wrap="square" rtlCol="0">
            <a:spAutoFit/>
          </a:bodyPr>
          <a:lstStyle/>
          <a:p>
            <a:pPr algn="just">
              <a:lnSpc>
                <a:spcPct val="150000"/>
              </a:lnSpc>
            </a:pPr>
            <a:r>
              <a:rPr lang="en-US" sz="2000" b="1" dirty="0">
                <a:solidFill>
                  <a:schemeClr val="accent6">
                    <a:lumMod val="75000"/>
                  </a:schemeClr>
                </a:solidFill>
                <a:latin typeface="UTM Avo" panose="02040603050506020204" pitchFamily="18" charset="0"/>
              </a:rPr>
              <a:t>1</a:t>
            </a:r>
            <a:r>
              <a:rPr lang="vi-VN" sz="2000" b="1" dirty="0">
                <a:solidFill>
                  <a:schemeClr val="accent6">
                    <a:lumMod val="75000"/>
                  </a:schemeClr>
                </a:solidFill>
                <a:latin typeface="UTM Avo" panose="02040603050506020204" pitchFamily="18" charset="0"/>
              </a:rPr>
              <a:t>. </a:t>
            </a:r>
            <a:r>
              <a:rPr lang="vi-VN" sz="2000" dirty="0">
                <a:latin typeface="UTM Avo" panose="02040603050506020204" pitchFamily="18" charset="0"/>
              </a:rPr>
              <a:t>Tìm các tên riêng có trong bài đọc.</a:t>
            </a:r>
          </a:p>
        </p:txBody>
      </p:sp>
      <p:sp>
        <p:nvSpPr>
          <p:cNvPr id="6" name="TextBox 5">
            <a:extLst>
              <a:ext uri="{FF2B5EF4-FFF2-40B4-BE49-F238E27FC236}">
                <a16:creationId xmlns="" xmlns:a16="http://schemas.microsoft.com/office/drawing/2014/main" id="{2144B66A-1474-4AC1-B8EA-4B5BE03610B5}"/>
              </a:ext>
            </a:extLst>
          </p:cNvPr>
          <p:cNvSpPr txBox="1"/>
          <p:nvPr/>
        </p:nvSpPr>
        <p:spPr>
          <a:xfrm>
            <a:off x="1370982" y="17356"/>
            <a:ext cx="5276397" cy="461665"/>
          </a:xfrm>
          <a:prstGeom prst="rect">
            <a:avLst/>
          </a:prstGeom>
          <a:noFill/>
        </p:spPr>
        <p:txBody>
          <a:bodyPr wrap="square" rtlCol="0">
            <a:spAutoFit/>
          </a:bodyPr>
          <a:lstStyle/>
          <a:p>
            <a:r>
              <a:rPr lang="vi-VN" sz="2400" dirty="0" smtClean="0">
                <a:solidFill>
                  <a:srgbClr val="C00000"/>
                </a:solidFill>
                <a:latin typeface="UTM Cookies" panose="02040603050506020204" pitchFamily="18" charset="0"/>
              </a:rPr>
              <a:t>LUYỆN</a:t>
            </a:r>
            <a:r>
              <a:rPr lang="en-US" sz="2400" dirty="0">
                <a:solidFill>
                  <a:srgbClr val="C00000"/>
                </a:solidFill>
                <a:latin typeface="UTM Cookies" panose="02040603050506020204" pitchFamily="18" charset="0"/>
              </a:rPr>
              <a:t> </a:t>
            </a:r>
            <a:r>
              <a:rPr lang="en-US" sz="2400" dirty="0" smtClean="0">
                <a:solidFill>
                  <a:srgbClr val="C00000"/>
                </a:solidFill>
                <a:latin typeface="UTM Cookies" panose="02040603050506020204" pitchFamily="18" charset="0"/>
              </a:rPr>
              <a:t>TẬP </a:t>
            </a:r>
            <a:r>
              <a:rPr lang="en-US" sz="2400" dirty="0">
                <a:solidFill>
                  <a:srgbClr val="C00000"/>
                </a:solidFill>
                <a:latin typeface="UTM Cookies" panose="02040603050506020204" pitchFamily="18" charset="0"/>
              </a:rPr>
              <a:t>THEO VĂN </a:t>
            </a:r>
            <a:r>
              <a:rPr lang="en-US" sz="2400" dirty="0" smtClean="0">
                <a:solidFill>
                  <a:srgbClr val="C00000"/>
                </a:solidFill>
                <a:latin typeface="UTM Cookies" panose="02040603050506020204" pitchFamily="18" charset="0"/>
              </a:rPr>
              <a:t>BẢN </a:t>
            </a:r>
            <a:r>
              <a:rPr lang="en-US" sz="2400" dirty="0" err="1" smtClean="0">
                <a:solidFill>
                  <a:srgbClr val="C00000"/>
                </a:solidFill>
                <a:latin typeface="UTM Cookies" panose="02040603050506020204" pitchFamily="18" charset="0"/>
              </a:rPr>
              <a:t>ĐỌC</a:t>
            </a:r>
            <a:r>
              <a:rPr lang="en-US" sz="2400" dirty="0" err="1" smtClean="0">
                <a:solidFill>
                  <a:schemeClr val="accent2"/>
                </a:solidFill>
                <a:latin typeface="UTM Cookies" panose="02040603050506020204" pitchFamily="18" charset="0"/>
              </a:rPr>
              <a:t>Lu</a:t>
            </a:r>
            <a:r>
              <a:rPr lang="vi-VN" sz="2400" dirty="0" smtClean="0">
                <a:solidFill>
                  <a:schemeClr val="accent2"/>
                </a:solidFill>
                <a:latin typeface="UTM Cookies" panose="02040603050506020204" pitchFamily="18" charset="0"/>
              </a:rPr>
              <a:t>ỆN </a:t>
            </a:r>
            <a:endParaRPr lang="en-US" sz="2400" dirty="0">
              <a:solidFill>
                <a:schemeClr val="accent2"/>
              </a:solidFill>
              <a:latin typeface="UTM Cookies" panose="02040603050506020204" pitchFamily="18" charset="0"/>
            </a:endParaRPr>
          </a:p>
        </p:txBody>
      </p:sp>
      <p:pic>
        <p:nvPicPr>
          <p:cNvPr id="28" name="Picture 27">
            <a:extLst>
              <a:ext uri="{FF2B5EF4-FFF2-40B4-BE49-F238E27FC236}">
                <a16:creationId xmlns=""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56995" y="47025"/>
            <a:ext cx="1319082" cy="1304243"/>
          </a:xfrm>
          <a:prstGeom prst="ellipse">
            <a:avLst/>
          </a:prstGeom>
        </p:spPr>
      </p:pic>
      <p:sp>
        <p:nvSpPr>
          <p:cNvPr id="18" name="Rectangle 17">
            <a:extLst>
              <a:ext uri="{FF2B5EF4-FFF2-40B4-BE49-F238E27FC236}">
                <a16:creationId xmlns="" xmlns:a16="http://schemas.microsoft.com/office/drawing/2014/main" id="{23BFB306-6754-4690-A075-C9F5C089900D}"/>
              </a:ext>
            </a:extLst>
          </p:cNvPr>
          <p:cNvSpPr/>
          <p:nvPr/>
        </p:nvSpPr>
        <p:spPr>
          <a:xfrm>
            <a:off x="1469566" y="1265079"/>
            <a:ext cx="1191353"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Việt Nam</a:t>
            </a:r>
            <a:endParaRPr lang="vi-VN" sz="2000" dirty="0">
              <a:solidFill>
                <a:srgbClr val="C00000"/>
              </a:solidFill>
            </a:endParaRPr>
          </a:p>
        </p:txBody>
      </p:sp>
      <p:sp>
        <p:nvSpPr>
          <p:cNvPr id="78" name="Rectangle 77">
            <a:extLst>
              <a:ext uri="{FF2B5EF4-FFF2-40B4-BE49-F238E27FC236}">
                <a16:creationId xmlns="" xmlns:a16="http://schemas.microsoft.com/office/drawing/2014/main" id="{57F26CCF-C7DC-4182-A76F-7171CE2ECC66}"/>
              </a:ext>
            </a:extLst>
          </p:cNvPr>
          <p:cNvSpPr/>
          <p:nvPr/>
        </p:nvSpPr>
        <p:spPr>
          <a:xfrm>
            <a:off x="1469566" y="1764459"/>
            <a:ext cx="923651"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Hà Nội</a:t>
            </a:r>
            <a:endParaRPr lang="vi-VN" sz="2000" dirty="0">
              <a:solidFill>
                <a:srgbClr val="C00000"/>
              </a:solidFill>
            </a:endParaRPr>
          </a:p>
        </p:txBody>
      </p:sp>
      <p:sp>
        <p:nvSpPr>
          <p:cNvPr id="79" name="Rectangle 78">
            <a:extLst>
              <a:ext uri="{FF2B5EF4-FFF2-40B4-BE49-F238E27FC236}">
                <a16:creationId xmlns="" xmlns:a16="http://schemas.microsoft.com/office/drawing/2014/main" id="{E490E8DF-7994-491E-8B7C-32A442062C51}"/>
              </a:ext>
            </a:extLst>
          </p:cNvPr>
          <p:cNvSpPr/>
          <p:nvPr/>
        </p:nvSpPr>
        <p:spPr>
          <a:xfrm>
            <a:off x="1469928" y="2224068"/>
            <a:ext cx="1638590"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Hai Bà Trưng</a:t>
            </a:r>
            <a:endParaRPr lang="vi-VN" sz="2000" dirty="0">
              <a:solidFill>
                <a:srgbClr val="C00000"/>
              </a:solidFill>
            </a:endParaRPr>
          </a:p>
        </p:txBody>
      </p:sp>
      <p:sp>
        <p:nvSpPr>
          <p:cNvPr id="80" name="Rectangle 79">
            <a:extLst>
              <a:ext uri="{FF2B5EF4-FFF2-40B4-BE49-F238E27FC236}">
                <a16:creationId xmlns="" xmlns:a16="http://schemas.microsoft.com/office/drawing/2014/main" id="{EDC033BD-2972-4DC0-87C1-0CA91050FC5D}"/>
              </a:ext>
            </a:extLst>
          </p:cNvPr>
          <p:cNvSpPr/>
          <p:nvPr/>
        </p:nvSpPr>
        <p:spPr>
          <a:xfrm>
            <a:off x="1469566" y="2676225"/>
            <a:ext cx="1117614"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Bà Triệu</a:t>
            </a:r>
            <a:endParaRPr lang="vi-VN" sz="2000" dirty="0">
              <a:solidFill>
                <a:srgbClr val="C00000"/>
              </a:solidFill>
            </a:endParaRPr>
          </a:p>
        </p:txBody>
      </p:sp>
      <p:sp>
        <p:nvSpPr>
          <p:cNvPr id="81" name="Rectangle 80">
            <a:extLst>
              <a:ext uri="{FF2B5EF4-FFF2-40B4-BE49-F238E27FC236}">
                <a16:creationId xmlns="" xmlns:a16="http://schemas.microsoft.com/office/drawing/2014/main" id="{A40610C2-B005-4BFF-AEBD-331DE051D4DA}"/>
              </a:ext>
            </a:extLst>
          </p:cNvPr>
          <p:cNvSpPr/>
          <p:nvPr/>
        </p:nvSpPr>
        <p:spPr>
          <a:xfrm>
            <a:off x="1425319" y="3204107"/>
            <a:ext cx="1859805"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Trần Hưng Đạo</a:t>
            </a:r>
            <a:endParaRPr lang="vi-VN" sz="2000" dirty="0">
              <a:solidFill>
                <a:srgbClr val="C00000"/>
              </a:solidFill>
            </a:endParaRPr>
          </a:p>
        </p:txBody>
      </p:sp>
      <p:sp>
        <p:nvSpPr>
          <p:cNvPr id="82" name="Rectangle 81">
            <a:extLst>
              <a:ext uri="{FF2B5EF4-FFF2-40B4-BE49-F238E27FC236}">
                <a16:creationId xmlns="" xmlns:a16="http://schemas.microsoft.com/office/drawing/2014/main" id="{F69E94AB-A94D-4769-8AF4-5A50682DB6FE}"/>
              </a:ext>
            </a:extLst>
          </p:cNvPr>
          <p:cNvSpPr/>
          <p:nvPr/>
        </p:nvSpPr>
        <p:spPr>
          <a:xfrm>
            <a:off x="4322784" y="1279143"/>
            <a:ext cx="1612942"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Quang Trung</a:t>
            </a:r>
            <a:endParaRPr lang="vi-VN" sz="2000" dirty="0">
              <a:solidFill>
                <a:srgbClr val="C00000"/>
              </a:solidFill>
            </a:endParaRPr>
          </a:p>
        </p:txBody>
      </p:sp>
      <p:sp>
        <p:nvSpPr>
          <p:cNvPr id="83" name="Rectangle 82">
            <a:extLst>
              <a:ext uri="{FF2B5EF4-FFF2-40B4-BE49-F238E27FC236}">
                <a16:creationId xmlns="" xmlns:a16="http://schemas.microsoft.com/office/drawing/2014/main" id="{7DC01DF0-F75B-4DB5-8702-93A308E11D62}"/>
              </a:ext>
            </a:extLst>
          </p:cNvPr>
          <p:cNvSpPr/>
          <p:nvPr/>
        </p:nvSpPr>
        <p:spPr>
          <a:xfrm>
            <a:off x="4322784" y="1764459"/>
            <a:ext cx="1527982"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Hồ Chí Minh</a:t>
            </a:r>
            <a:endParaRPr lang="vi-VN" sz="2000" dirty="0">
              <a:solidFill>
                <a:srgbClr val="C00000"/>
              </a:solidFill>
            </a:endParaRPr>
          </a:p>
        </p:txBody>
      </p:sp>
      <p:sp>
        <p:nvSpPr>
          <p:cNvPr id="84" name="Rectangle 83">
            <a:extLst>
              <a:ext uri="{FF2B5EF4-FFF2-40B4-BE49-F238E27FC236}">
                <a16:creationId xmlns="" xmlns:a16="http://schemas.microsoft.com/office/drawing/2014/main" id="{D5775551-6E67-4032-8916-9F8319D151D0}"/>
              </a:ext>
            </a:extLst>
          </p:cNvPr>
          <p:cNvSpPr/>
          <p:nvPr/>
        </p:nvSpPr>
        <p:spPr>
          <a:xfrm>
            <a:off x="4322784" y="2224068"/>
            <a:ext cx="580608"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Bắc</a:t>
            </a:r>
            <a:endParaRPr lang="vi-VN" sz="2000" dirty="0">
              <a:solidFill>
                <a:srgbClr val="C00000"/>
              </a:solidFill>
            </a:endParaRPr>
          </a:p>
        </p:txBody>
      </p:sp>
      <p:sp>
        <p:nvSpPr>
          <p:cNvPr id="85" name="Rectangle 84">
            <a:extLst>
              <a:ext uri="{FF2B5EF4-FFF2-40B4-BE49-F238E27FC236}">
                <a16:creationId xmlns="" xmlns:a16="http://schemas.microsoft.com/office/drawing/2014/main" id="{F7161CF6-B1DC-4284-9F68-EB6D072429B3}"/>
              </a:ext>
            </a:extLst>
          </p:cNvPr>
          <p:cNvSpPr/>
          <p:nvPr/>
        </p:nvSpPr>
        <p:spPr>
          <a:xfrm>
            <a:off x="4276136" y="2676225"/>
            <a:ext cx="853119"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Trung</a:t>
            </a:r>
            <a:endParaRPr lang="vi-VN" sz="2000" dirty="0">
              <a:solidFill>
                <a:srgbClr val="C00000"/>
              </a:solidFill>
            </a:endParaRPr>
          </a:p>
        </p:txBody>
      </p:sp>
      <p:sp>
        <p:nvSpPr>
          <p:cNvPr id="86" name="Rectangle 85">
            <a:extLst>
              <a:ext uri="{FF2B5EF4-FFF2-40B4-BE49-F238E27FC236}">
                <a16:creationId xmlns="" xmlns:a16="http://schemas.microsoft.com/office/drawing/2014/main" id="{F70B8A1F-2A38-4A2B-AB6B-E09EE9E92BE0}"/>
              </a:ext>
            </a:extLst>
          </p:cNvPr>
          <p:cNvSpPr/>
          <p:nvPr/>
        </p:nvSpPr>
        <p:spPr>
          <a:xfrm>
            <a:off x="4322784" y="3187881"/>
            <a:ext cx="697628" cy="400110"/>
          </a:xfrm>
          <a:prstGeom prst="rect">
            <a:avLst/>
          </a:prstGeom>
        </p:spPr>
        <p:txBody>
          <a:bodyPr wrap="none">
            <a:spAutoFit/>
          </a:bodyPr>
          <a:lstStyle/>
          <a:p>
            <a:pPr algn="ctr"/>
            <a:r>
              <a:rPr lang="vi-VN" sz="2000" dirty="0">
                <a:solidFill>
                  <a:srgbClr val="C00000"/>
                </a:solidFill>
                <a:latin typeface="UTM Avo" panose="02040603050506020204" pitchFamily="18" charset="0"/>
              </a:rPr>
              <a:t>Nam</a:t>
            </a:r>
            <a:endParaRPr lang="vi-VN" sz="20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3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barn(inVertical)">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barn(inVertical)">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arn(inVertical)">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arn(inVertical)">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barn(inVertical)">
                                          <p:cBhvr>
                                            <p:cTn id="5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barn(inVertical)">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barn(inVertical)">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arn(inVertical)">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arn(inVertical)">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barn(inVertical)">
                                          <p:cBhvr>
                                            <p:cTn id="5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 xmlns:a16="http://schemas.microsoft.com/office/drawing/2014/main" id="{C9B9796F-EB0B-44A2-9C95-B672D6C5E02A}"/>
              </a:ext>
            </a:extLst>
          </p:cNvPr>
          <p:cNvSpPr txBox="1"/>
          <p:nvPr/>
        </p:nvSpPr>
        <p:spPr>
          <a:xfrm>
            <a:off x="414401" y="159365"/>
            <a:ext cx="6171840" cy="1015663"/>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2. </a:t>
            </a:r>
            <a:r>
              <a:rPr lang="vi-VN" sz="2000" dirty="0">
                <a:latin typeface="UTM Avo" panose="02040603050506020204" pitchFamily="18" charset="0"/>
              </a:rPr>
              <a:t>Dùng từ </a:t>
            </a:r>
            <a:r>
              <a:rPr lang="vi-VN" sz="2000" i="1" dirty="0">
                <a:latin typeface="UTM Avo" panose="02040603050506020204" pitchFamily="18" charset="0"/>
              </a:rPr>
              <a:t>là </a:t>
            </a:r>
            <a:r>
              <a:rPr lang="vi-VN" sz="20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398F75ED-F794-4AAD-9830-BD3184418A59}"/>
              </a:ext>
            </a:extLst>
          </p:cNvPr>
          <p:cNvSpPr txBox="1"/>
          <p:nvPr/>
        </p:nvSpPr>
        <p:spPr>
          <a:xfrm>
            <a:off x="500741" y="3301065"/>
            <a:ext cx="5858216" cy="497059"/>
          </a:xfrm>
          <a:prstGeom prst="rect">
            <a:avLst/>
          </a:prstGeom>
          <a:noFill/>
        </p:spPr>
        <p:txBody>
          <a:bodyPr wrap="square" rtlCol="0">
            <a:spAutoFit/>
          </a:bodyPr>
          <a:lstStyle/>
          <a:p>
            <a:pPr algn="just">
              <a:lnSpc>
                <a:spcPct val="150000"/>
              </a:lnSpc>
            </a:pPr>
            <a:r>
              <a:rPr lang="vi-VN" sz="2000" dirty="0">
                <a:solidFill>
                  <a:srgbClr val="C00000"/>
                </a:solidFill>
                <a:latin typeface="UTM Avo" panose="02040603050506020204" pitchFamily="18" charset="0"/>
                <a:sym typeface="Wingdings" panose="05000000000000000000" pitchFamily="2" charset="2"/>
              </a:rPr>
              <a:t> </a:t>
            </a:r>
            <a:r>
              <a:rPr lang="vi-VN" sz="2000" dirty="0">
                <a:solidFill>
                  <a:srgbClr val="C0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ACFF14B5-8D69-4880-8302-F31EA64AFEB7}"/>
              </a:ext>
            </a:extLst>
          </p:cNvPr>
          <p:cNvSpPr txBox="1"/>
          <p:nvPr/>
        </p:nvSpPr>
        <p:spPr>
          <a:xfrm>
            <a:off x="499892" y="3852135"/>
            <a:ext cx="5858216" cy="497059"/>
          </a:xfrm>
          <a:prstGeom prst="rect">
            <a:avLst/>
          </a:prstGeom>
          <a:noFill/>
        </p:spPr>
        <p:txBody>
          <a:bodyPr wrap="square" rtlCol="0">
            <a:spAutoFit/>
          </a:bodyPr>
          <a:lstStyle/>
          <a:p>
            <a:pPr algn="just">
              <a:lnSpc>
                <a:spcPct val="150000"/>
              </a:lnSpc>
            </a:pPr>
            <a:r>
              <a:rPr lang="vi-VN" sz="2000" dirty="0">
                <a:solidFill>
                  <a:schemeClr val="accent5">
                    <a:lumMod val="50000"/>
                  </a:schemeClr>
                </a:solidFill>
                <a:latin typeface="UTM Avo" panose="02040603050506020204" pitchFamily="18" charset="0"/>
                <a:sym typeface="Wingdings" panose="05000000000000000000" pitchFamily="2" charset="2"/>
              </a:rPr>
              <a:t> </a:t>
            </a:r>
            <a:r>
              <a:rPr lang="vi-VN" sz="2000" dirty="0">
                <a:solidFill>
                  <a:schemeClr val="accent5">
                    <a:lumMod val="50000"/>
                  </a:schemeClr>
                </a:solidFill>
                <a:latin typeface="UTM Avo" panose="02040603050506020204" pitchFamily="18" charset="0"/>
              </a:rPr>
              <a:t>Thủ đô nước mình là Hà Nội.</a:t>
            </a:r>
          </a:p>
        </p:txBody>
      </p:sp>
      <p:cxnSp>
        <p:nvCxnSpPr>
          <p:cNvPr id="15" name="Straight Connector 14">
            <a:extLst>
              <a:ext uri="{FF2B5EF4-FFF2-40B4-BE49-F238E27FC236}">
                <a16:creationId xmlns=""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CAAEFBBC-A7F5-4D37-958E-FC5DB1ECE363}"/>
              </a:ext>
            </a:extLst>
          </p:cNvPr>
          <p:cNvSpPr txBox="1"/>
          <p:nvPr/>
        </p:nvSpPr>
        <p:spPr>
          <a:xfrm>
            <a:off x="499892" y="4318631"/>
            <a:ext cx="5858216" cy="497059"/>
          </a:xfrm>
          <a:prstGeom prst="rect">
            <a:avLst/>
          </a:prstGeom>
          <a:noFill/>
        </p:spPr>
        <p:txBody>
          <a:bodyPr wrap="square" rtlCol="0">
            <a:spAutoFit/>
          </a:bodyPr>
          <a:lstStyle/>
          <a:p>
            <a:pPr algn="just">
              <a:lnSpc>
                <a:spcPct val="150000"/>
              </a:lnSpc>
            </a:pPr>
            <a:r>
              <a:rPr lang="vi-VN" sz="2000" dirty="0">
                <a:solidFill>
                  <a:srgbClr val="0070C0"/>
                </a:solidFill>
                <a:latin typeface="UTM Avo" panose="02040603050506020204" pitchFamily="18" charset="0"/>
                <a:sym typeface="Wingdings" panose="05000000000000000000" pitchFamily="2" charset="2"/>
              </a:rPr>
              <a:t> </a:t>
            </a:r>
            <a:r>
              <a:rPr lang="vi-VN" sz="2000" dirty="0">
                <a:solidFill>
                  <a:srgbClr val="0070C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273" y="989754"/>
            <a:ext cx="1515158" cy="461665"/>
          </a:xfrm>
          <a:prstGeom prst="rect">
            <a:avLst/>
          </a:prstGeom>
        </p:spPr>
        <p:txBody>
          <a:bodyPr wrap="none">
            <a:spAutoFit/>
          </a:bodyPr>
          <a:lstStyle/>
          <a:p>
            <a:r>
              <a:rPr lang="en-US" sz="2400" b="1" dirty="0" err="1">
                <a:solidFill>
                  <a:srgbClr val="C00000"/>
                </a:solidFill>
                <a:latin typeface="BlinkMacSystemFont"/>
              </a:rPr>
              <a:t>Nội</a:t>
            </a:r>
            <a:r>
              <a:rPr lang="en-US" sz="2400" b="1" dirty="0">
                <a:solidFill>
                  <a:srgbClr val="C00000"/>
                </a:solidFill>
                <a:latin typeface="BlinkMacSystemFont"/>
              </a:rPr>
              <a:t> dung</a:t>
            </a:r>
            <a:endParaRPr lang="en-US" sz="2400" dirty="0">
              <a:solidFill>
                <a:srgbClr val="C00000"/>
              </a:solidFill>
            </a:endParaRPr>
          </a:p>
        </p:txBody>
      </p:sp>
      <p:sp>
        <p:nvSpPr>
          <p:cNvPr id="3" name="Rectangle 2"/>
          <p:cNvSpPr/>
          <p:nvPr/>
        </p:nvSpPr>
        <p:spPr>
          <a:xfrm>
            <a:off x="575353" y="1719847"/>
            <a:ext cx="5650786" cy="1938992"/>
          </a:xfrm>
          <a:prstGeom prst="rect">
            <a:avLst/>
          </a:prstGeom>
        </p:spPr>
        <p:txBody>
          <a:bodyPr wrap="square">
            <a:spAutoFit/>
          </a:bodyPr>
          <a:lstStyle/>
          <a:p>
            <a:pPr algn="just"/>
            <a:r>
              <a:rPr lang="en-US" sz="2400" dirty="0" smtClean="0">
                <a:solidFill>
                  <a:srgbClr val="363636"/>
                </a:solidFill>
                <a:latin typeface="BlinkMacSystemFont"/>
              </a:rPr>
              <a:t>   </a:t>
            </a:r>
            <a:r>
              <a:rPr lang="vi-VN" sz="2400" dirty="0" smtClean="0">
                <a:solidFill>
                  <a:srgbClr val="363636"/>
                </a:solidFill>
                <a:latin typeface="BlinkMacSystemFont"/>
              </a:rPr>
              <a:t>Việt </a:t>
            </a:r>
            <a:r>
              <a:rPr lang="vi-VN" sz="2400" dirty="0">
                <a:solidFill>
                  <a:srgbClr val="363636"/>
                </a:solidFill>
                <a:latin typeface="BlinkMacSystemFont"/>
              </a:rPr>
              <a:t>Nam là đất nước tươi đẹp của chúng mình. Hà Nội là thủ đô của nước ta. Nước chúng ta có truyền thống ngàn năm lịch sử anh hùng, khí hậu mỗi miền đa dạng, có nền văn hóa đặc sắc.</a:t>
            </a:r>
            <a:endParaRPr lang="en-US" sz="2400" dirty="0"/>
          </a:p>
        </p:txBody>
      </p:sp>
    </p:spTree>
    <p:extLst>
      <p:ext uri="{BB962C8B-B14F-4D97-AF65-F5344CB8AC3E}">
        <p14:creationId xmlns:p14="http://schemas.microsoft.com/office/powerpoint/2010/main" val="67519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491C9EF8-72BA-4B72-9A68-78B0D07CF670}"/>
              </a:ext>
            </a:extLst>
          </p:cNvPr>
          <p:cNvGrpSpPr/>
          <p:nvPr/>
        </p:nvGrpSpPr>
        <p:grpSpPr>
          <a:xfrm>
            <a:off x="899742" y="701461"/>
            <a:ext cx="4946925" cy="3381655"/>
            <a:chOff x="1339475" y="1373208"/>
            <a:chExt cx="4946925" cy="3381655"/>
          </a:xfrm>
        </p:grpSpPr>
        <p:grpSp>
          <p:nvGrpSpPr>
            <p:cNvPr id="22" name="Group 21">
              <a:extLst>
                <a:ext uri="{FF2B5EF4-FFF2-40B4-BE49-F238E27FC236}">
                  <a16:creationId xmlns="" xmlns:a16="http://schemas.microsoft.com/office/drawing/2014/main" id="{0CE7965E-15E4-4539-8F73-1221C485FF86}"/>
                </a:ext>
              </a:extLst>
            </p:cNvPr>
            <p:cNvGrpSpPr/>
            <p:nvPr/>
          </p:nvGrpSpPr>
          <p:grpSpPr>
            <a:xfrm>
              <a:off x="1339475" y="1373208"/>
              <a:ext cx="4822963" cy="3318271"/>
              <a:chOff x="1612755" y="1246613"/>
              <a:chExt cx="4822963" cy="3318271"/>
            </a:xfrm>
          </p:grpSpPr>
          <p:pic>
            <p:nvPicPr>
              <p:cNvPr id="24" name="Picture 23">
                <a:extLst>
                  <a:ext uri="{FF2B5EF4-FFF2-40B4-BE49-F238E27FC236}">
                    <a16:creationId xmlns=""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612755" y="1246613"/>
                <a:ext cx="4822963" cy="3318271"/>
              </a:xfrm>
              <a:prstGeom prst="rect">
                <a:avLst/>
              </a:prstGeom>
            </p:spPr>
          </p:pic>
          <p:sp>
            <p:nvSpPr>
              <p:cNvPr id="25" name="TextBox 24">
                <a:extLst>
                  <a:ext uri="{FF2B5EF4-FFF2-40B4-BE49-F238E27FC236}">
                    <a16:creationId xmlns=""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54029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DBCC267-D1DB-4DC3-A9FE-B6A6D3DF95F5}"/>
              </a:ext>
            </a:extLst>
          </p:cNvPr>
          <p:cNvSpPr txBox="1"/>
          <p:nvPr/>
        </p:nvSpPr>
        <p:spPr>
          <a:xfrm>
            <a:off x="1401418" y="2066330"/>
            <a:ext cx="4412974" cy="923330"/>
          </a:xfrm>
          <a:prstGeom prst="rect">
            <a:avLst/>
          </a:prstGeom>
          <a:noFill/>
        </p:spPr>
        <p:txBody>
          <a:bodyPr wrap="square" rtlCol="0">
            <a:spAutoFit/>
          </a:bodyPr>
          <a:lstStyle/>
          <a:p>
            <a:r>
              <a:rPr lang="en-US" sz="5400" b="1" dirty="0" err="1">
                <a:solidFill>
                  <a:srgbClr val="FF0000"/>
                </a:solidFill>
              </a:rPr>
              <a:t>Khởi</a:t>
            </a:r>
            <a:r>
              <a:rPr lang="en-US" sz="5400" b="1" dirty="0">
                <a:solidFill>
                  <a:srgbClr val="FF0000"/>
                </a:solidFill>
              </a:rPr>
              <a:t> </a:t>
            </a:r>
            <a:r>
              <a:rPr lang="en-US" sz="5400" b="1" dirty="0" err="1">
                <a:solidFill>
                  <a:srgbClr val="FF0000"/>
                </a:solidFill>
              </a:rPr>
              <a:t>động</a:t>
            </a:r>
            <a:endParaRPr lang="en-US" sz="5400" b="1" dirty="0">
              <a:solidFill>
                <a:srgbClr val="FF0000"/>
              </a:solidFill>
            </a:endParaRPr>
          </a:p>
        </p:txBody>
      </p:sp>
    </p:spTree>
    <p:extLst>
      <p:ext uri="{BB962C8B-B14F-4D97-AF65-F5344CB8AC3E}">
        <p14:creationId xmlns:p14="http://schemas.microsoft.com/office/powerpoint/2010/main" val="665579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 xmlns:a16="http://schemas.microsoft.com/office/drawing/2014/main" id="{8A76E32E-EFD7-43A2-8BE1-2CC33F1F21FD}"/>
              </a:ext>
            </a:extLst>
          </p:cNvPr>
          <p:cNvSpPr txBox="1"/>
          <p:nvPr/>
        </p:nvSpPr>
        <p:spPr>
          <a:xfrm>
            <a:off x="1561671" y="480126"/>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 xmlns:a16="http://schemas.microsoft.com/office/drawing/2014/main" id="{CCA66F75-794B-4C19-8614-87E015BBE1F5}"/>
              </a:ext>
            </a:extLst>
          </p:cNvPr>
          <p:cNvSpPr txBox="1"/>
          <p:nvPr/>
        </p:nvSpPr>
        <p:spPr>
          <a:xfrm>
            <a:off x="1826772" y="313909"/>
            <a:ext cx="3996648"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172648" y="212726"/>
            <a:ext cx="1389023" cy="1304243"/>
          </a:xfrm>
          <a:prstGeom prst="ellipse">
            <a:avLst/>
          </a:prstGeom>
        </p:spPr>
      </p:pic>
      <p:pic>
        <p:nvPicPr>
          <p:cNvPr id="3" name="Picture 2" descr="A picture containing athletic game, sport&#10;&#10;Description automatically generated">
            <a:extLst>
              <a:ext uri="{FF2B5EF4-FFF2-40B4-BE49-F238E27FC236}">
                <a16:creationId xmlns="" xmlns:a16="http://schemas.microsoft.com/office/drawing/2014/main" id="{C0027D12-8F78-473A-AC3E-427568C97B1C}"/>
              </a:ext>
            </a:extLst>
          </p:cNvPr>
          <p:cNvPicPr>
            <a:picLocks noChangeAspect="1"/>
          </p:cNvPicPr>
          <p:nvPr/>
        </p:nvPicPr>
        <p:blipFill rotWithShape="1">
          <a:blip r:embed="rId5"/>
          <a:srcRect l="52377"/>
          <a:stretch/>
        </p:blipFill>
        <p:spPr>
          <a:xfrm>
            <a:off x="731126" y="1839969"/>
            <a:ext cx="2656777" cy="2627745"/>
          </a:xfrm>
          <a:prstGeom prst="rect">
            <a:avLst/>
          </a:prstGeom>
        </p:spPr>
      </p:pic>
      <p:pic>
        <p:nvPicPr>
          <p:cNvPr id="5" name="Picture 4" descr="Diagram&#10;&#10;Description automatically generated">
            <a:extLst>
              <a:ext uri="{FF2B5EF4-FFF2-40B4-BE49-F238E27FC236}">
                <a16:creationId xmlns=""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968934" y="2290716"/>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vừa)</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 xmlns:a16="http://schemas.microsoft.com/office/drawing/2014/main" id="{FC754FE6-469E-432F-8768-2B969E42EFAB}"/>
              </a:ext>
            </a:extLst>
          </p:cNvPr>
          <p:cNvGrpSpPr/>
          <p:nvPr/>
        </p:nvGrpSpPr>
        <p:grpSpPr>
          <a:xfrm>
            <a:off x="235854" y="1009082"/>
            <a:ext cx="6372918" cy="826314"/>
            <a:chOff x="328872" y="2049957"/>
            <a:chExt cx="6372918" cy="826314"/>
          </a:xfrm>
        </p:grpSpPr>
        <p:pic>
          <p:nvPicPr>
            <p:cNvPr id="9" name="Picture 8">
              <a:extLst>
                <a:ext uri="{FF2B5EF4-FFF2-40B4-BE49-F238E27FC236}">
                  <a16:creationId xmlns=""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 xmlns:a16="http://schemas.microsoft.com/office/drawing/2014/main" id="{70586EF1-CA11-4F32-82A9-5E06B7A286ED}"/>
                </a:ext>
              </a:extLst>
            </p:cNvPr>
            <p:cNvSpPr txBox="1"/>
            <p:nvPr/>
          </p:nvSpPr>
          <p:spPr>
            <a:xfrm>
              <a:off x="424373" y="2334107"/>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 xmlns:a16="http://schemas.microsoft.com/office/drawing/2014/main" id="{60FE1D14-1F8A-460B-AE3A-5248B91830EC}"/>
              </a:ext>
            </a:extLst>
          </p:cNvPr>
          <p:cNvSpPr txBox="1"/>
          <p:nvPr/>
        </p:nvSpPr>
        <p:spPr>
          <a:xfrm>
            <a:off x="594071" y="2136063"/>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 xmlns:a16="http://schemas.microsoft.com/office/drawing/2014/main" id="{8D73E842-C79A-43ED-93DD-4C0ED0056686}"/>
              </a:ext>
            </a:extLst>
          </p:cNvPr>
          <p:cNvSpPr txBox="1"/>
          <p:nvPr/>
        </p:nvSpPr>
        <p:spPr>
          <a:xfrm>
            <a:off x="594071" y="3153891"/>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 xmlns:a16="http://schemas.microsoft.com/office/drawing/2014/main" id="{B16B698B-31A4-4BB7-9E24-D4B02BD2ADF2}"/>
              </a:ext>
            </a:extLst>
          </p:cNvPr>
          <p:cNvSpPr txBox="1"/>
          <p:nvPr/>
        </p:nvSpPr>
        <p:spPr>
          <a:xfrm>
            <a:off x="986318" y="2538794"/>
            <a:ext cx="1335888" cy="43858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smtClean="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smtClean="0">
                <a:solidFill>
                  <a:schemeClr val="accent6">
                    <a:lumMod val="75000"/>
                  </a:schemeClr>
                </a:solidFill>
                <a:latin typeface="UTM Avo" panose="02040603050506020204" pitchFamily="18" charset="0"/>
                <a:ea typeface="HP001" panose="020B0603050302020204" pitchFamily="34" charset="0"/>
              </a:rPr>
              <a:t>, </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 xmlns:a16="http://schemas.microsoft.com/office/drawing/2014/main" id="{F165350D-A3F4-44FE-A5E1-390A38EA53AC}"/>
              </a:ext>
            </a:extLst>
          </p:cNvPr>
          <p:cNvSpPr txBox="1"/>
          <p:nvPr/>
        </p:nvSpPr>
        <p:spPr>
          <a:xfrm>
            <a:off x="738174" y="4006454"/>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201825" y="116563"/>
            <a:ext cx="784493" cy="643621"/>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48149" y="0"/>
            <a:ext cx="1319082" cy="780747"/>
          </a:xfrm>
          <a:prstGeom prst="ellipse">
            <a:avLst/>
          </a:prstGeom>
        </p:spPr>
      </p:pic>
      <p:pic>
        <p:nvPicPr>
          <p:cNvPr id="2" name="Picture 1">
            <a:extLst>
              <a:ext uri="{FF2B5EF4-FFF2-40B4-BE49-F238E27FC236}">
                <a16:creationId xmlns=""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493325" y="955809"/>
            <a:ext cx="5887092" cy="1703085"/>
          </a:xfrm>
          <a:prstGeom prst="rect">
            <a:avLst/>
          </a:prstGeom>
        </p:spPr>
      </p:pic>
      <p:pic>
        <p:nvPicPr>
          <p:cNvPr id="12" name="Picture 11">
            <a:extLst>
              <a:ext uri="{FF2B5EF4-FFF2-40B4-BE49-F238E27FC236}">
                <a16:creationId xmlns=""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89" y="2995014"/>
            <a:ext cx="5542175" cy="1936582"/>
          </a:xfrm>
          <a:prstGeom prst="rect">
            <a:avLst/>
          </a:prstGeom>
        </p:spPr>
      </p:pic>
      <p:pic>
        <p:nvPicPr>
          <p:cNvPr id="3" name="[Thần thoại sử Việt] - Truyền thuyết Thánh Gióng">
            <a:hlinkClick r:id="" action="ppaction://media"/>
            <a:extLst>
              <a:ext uri="{FF2B5EF4-FFF2-40B4-BE49-F238E27FC236}">
                <a16:creationId xmlns=""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8535" y="1226633"/>
            <a:ext cx="5092482" cy="2864521"/>
          </a:xfrm>
          <a:prstGeom prst="rect">
            <a:avLst/>
          </a:prstGeom>
        </p:spPr>
      </p:pic>
      <p:sp>
        <p:nvSpPr>
          <p:cNvPr id="14" name="TextBox 13">
            <a:extLst>
              <a:ext uri="{FF2B5EF4-FFF2-40B4-BE49-F238E27FC236}">
                <a16:creationId xmlns="" xmlns:a16="http://schemas.microsoft.com/office/drawing/2014/main" id="{4D3AA807-2DCC-48E4-AC94-AB911CA05AD3}"/>
              </a:ext>
            </a:extLst>
          </p:cNvPr>
          <p:cNvSpPr txBox="1"/>
          <p:nvPr/>
        </p:nvSpPr>
        <p:spPr>
          <a:xfrm>
            <a:off x="1727115" y="331799"/>
            <a:ext cx="5815502" cy="496931"/>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1. </a:t>
            </a:r>
            <a:r>
              <a:rPr lang="en-US" sz="2000" dirty="0">
                <a:latin typeface="UTM Avo" panose="02040603050506020204" pitchFamily="18" charset="0"/>
              </a:rPr>
              <a:t>Nghe </a:t>
            </a:r>
            <a:r>
              <a:rPr lang="vi-VN" sz="2000" dirty="0">
                <a:latin typeface="UTM Avo" panose="02040603050506020204" pitchFamily="18" charset="0"/>
              </a:rPr>
              <a:t>kể chuyện</a:t>
            </a:r>
            <a:r>
              <a:rPr lang="en-US" sz="2000" dirty="0">
                <a:latin typeface="UTM Avo" panose="02040603050506020204" pitchFamily="18" charset="0"/>
              </a:rPr>
              <a:t>.</a:t>
            </a:r>
            <a:endParaRPr lang="vi-VN" sz="20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4961" y="666784"/>
            <a:ext cx="3549469" cy="2902163"/>
          </a:xfrm>
          <a:prstGeom prst="rect">
            <a:avLst/>
          </a:prstGeom>
        </p:spPr>
      </p:pic>
      <p:sp>
        <p:nvSpPr>
          <p:cNvPr id="3" name="TextBox 2">
            <a:extLst>
              <a:ext uri="{FF2B5EF4-FFF2-40B4-BE49-F238E27FC236}">
                <a16:creationId xmlns="" xmlns:a16="http://schemas.microsoft.com/office/drawing/2014/main" id="{9F278260-FFCE-492B-930D-7A39236C34FF}"/>
              </a:ext>
            </a:extLst>
          </p:cNvPr>
          <p:cNvSpPr txBox="1"/>
          <p:nvPr/>
        </p:nvSpPr>
        <p:spPr>
          <a:xfrm>
            <a:off x="834767" y="156064"/>
            <a:ext cx="6470494" cy="498663"/>
          </a:xfrm>
          <a:prstGeom prst="rect">
            <a:avLst/>
          </a:prstGeom>
          <a:noFill/>
        </p:spPr>
        <p:txBody>
          <a:bodyPr wrap="square" rtlCol="0">
            <a:spAutoFit/>
          </a:bodyPr>
          <a:lstStyle/>
          <a:p>
            <a:pPr>
              <a:lnSpc>
                <a:spcPct val="150000"/>
              </a:lnSpc>
            </a:pPr>
            <a:r>
              <a:rPr lang="vi-VN" sz="2000" b="1" dirty="0">
                <a:latin typeface="Times New Roman" panose="02020603050405020304" pitchFamily="18" charset="0"/>
                <a:cs typeface="Times New Roman" panose="02020603050405020304" pitchFamily="18" charset="0"/>
              </a:rPr>
              <a:t>Đoán xem các bạn nhỏ trong tranh đang </a:t>
            </a:r>
            <a:r>
              <a:rPr lang="vi-VN" sz="2000" b="1" dirty="0" err="1">
                <a:latin typeface="Times New Roman" panose="02020603050405020304" pitchFamily="18" charset="0"/>
                <a:cs typeface="Times New Roman" panose="02020603050405020304" pitchFamily="18" charset="0"/>
              </a:rPr>
              <a:t>nói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gì</a:t>
            </a:r>
            <a:r>
              <a:rPr lang="en-US" sz="20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
        <p:nvSpPr>
          <p:cNvPr id="5" name="Rectangle 4"/>
          <p:cNvSpPr/>
          <p:nvPr/>
        </p:nvSpPr>
        <p:spPr>
          <a:xfrm>
            <a:off x="3614562" y="854699"/>
            <a:ext cx="1486304" cy="369332"/>
          </a:xfrm>
          <a:prstGeom prst="rect">
            <a:avLst/>
          </a:prstGeom>
        </p:spPr>
        <p:txBody>
          <a:bodyPr wrap="none">
            <a:spAutoFit/>
          </a:bodyPr>
          <a:lstStyle/>
          <a:p>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Tranh</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vẽ</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gì</a:t>
            </a:r>
            <a:r>
              <a:rPr lang="en-US" sz="1800" dirty="0">
                <a:solidFill>
                  <a:srgbClr val="363636"/>
                </a:solidFill>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6" name="Rectangle 5"/>
          <p:cNvSpPr/>
          <p:nvPr/>
        </p:nvSpPr>
        <p:spPr>
          <a:xfrm>
            <a:off x="3444508" y="2067689"/>
            <a:ext cx="2919146" cy="646331"/>
          </a:xfrm>
          <a:prstGeom prst="rect">
            <a:avLst/>
          </a:prstGeom>
        </p:spPr>
        <p:txBody>
          <a:bodyPr wrap="square">
            <a:spAutoFit/>
          </a:bodyPr>
          <a:lstStyle/>
          <a:p>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Tay</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bạn</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smtClean="0">
                <a:solidFill>
                  <a:srgbClr val="363636"/>
                </a:solidFill>
                <a:latin typeface="Times New Roman" panose="02020603050405020304" pitchFamily="18" charset="0"/>
                <a:cs typeface="Times New Roman" panose="02020603050405020304" pitchFamily="18" charset="0"/>
              </a:rPr>
              <a:t>nam</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smtClean="0">
                <a:solidFill>
                  <a:srgbClr val="363636"/>
                </a:solidFill>
                <a:latin typeface="Times New Roman" panose="02020603050405020304" pitchFamily="18" charset="0"/>
                <a:cs typeface="Times New Roman" panose="02020603050405020304" pitchFamily="18" charset="0"/>
              </a:rPr>
              <a:t>áo</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kẻ</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đang</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chỉ</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vào</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đâu</a:t>
            </a:r>
            <a:r>
              <a:rPr lang="en-US" sz="1800" dirty="0" smtClean="0">
                <a:solidFill>
                  <a:srgbClr val="363636"/>
                </a:solidFill>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7" name="Rectangle 6"/>
          <p:cNvSpPr/>
          <p:nvPr/>
        </p:nvSpPr>
        <p:spPr>
          <a:xfrm>
            <a:off x="2998839" y="3476364"/>
            <a:ext cx="3512500" cy="369332"/>
          </a:xfrm>
          <a:prstGeom prst="rect">
            <a:avLst/>
          </a:prstGeom>
        </p:spPr>
        <p:txBody>
          <a:bodyPr wrap="none">
            <a:spAutoFit/>
          </a:bodyPr>
          <a:lstStyle/>
          <a:p>
            <a:r>
              <a:rPr lang="en-US" sz="1800" dirty="0">
                <a:solidFill>
                  <a:srgbClr val="363636"/>
                </a:solidFill>
                <a:latin typeface="Times New Roman" panose="02020603050405020304" pitchFamily="18" charset="0"/>
                <a:cs typeface="Times New Roman" panose="02020603050405020304" pitchFamily="18" charset="0"/>
              </a:rPr>
              <a:t>- Theo </a:t>
            </a:r>
            <a:r>
              <a:rPr lang="en-US" sz="1800" dirty="0" err="1">
                <a:solidFill>
                  <a:srgbClr val="363636"/>
                </a:solidFill>
                <a:latin typeface="Times New Roman" panose="02020603050405020304" pitchFamily="18" charset="0"/>
                <a:cs typeface="Times New Roman" panose="02020603050405020304" pitchFamily="18" charset="0"/>
              </a:rPr>
              <a:t>em</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bạn</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nam</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ấy</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đang</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nói</a:t>
            </a:r>
            <a:r>
              <a:rPr lang="en-US" sz="1800" dirty="0">
                <a:solidFill>
                  <a:srgbClr val="363636"/>
                </a:solidFill>
                <a:latin typeface="Times New Roman" panose="02020603050405020304" pitchFamily="18" charset="0"/>
                <a:cs typeface="Times New Roman" panose="02020603050405020304" pitchFamily="18" charset="0"/>
              </a:rPr>
              <a:t> </a:t>
            </a:r>
            <a:r>
              <a:rPr lang="en-US" sz="1800" dirty="0" err="1">
                <a:solidFill>
                  <a:srgbClr val="363636"/>
                </a:solidFill>
                <a:latin typeface="Times New Roman" panose="02020603050405020304" pitchFamily="18" charset="0"/>
                <a:cs typeface="Times New Roman" panose="02020603050405020304" pitchFamily="18" charset="0"/>
              </a:rPr>
              <a:t>gì</a:t>
            </a:r>
            <a:r>
              <a:rPr lang="en-US" sz="1800" dirty="0">
                <a:solidFill>
                  <a:srgbClr val="363636"/>
                </a:solidFill>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8" name="Rectangle 7"/>
          <p:cNvSpPr/>
          <p:nvPr/>
        </p:nvSpPr>
        <p:spPr>
          <a:xfrm>
            <a:off x="3386366" y="1252464"/>
            <a:ext cx="3429000" cy="646331"/>
          </a:xfrm>
          <a:prstGeom prst="rect">
            <a:avLst/>
          </a:prstGeom>
        </p:spPr>
        <p:txBody>
          <a:bodyPr>
            <a:spAutoFit/>
          </a:bodyPr>
          <a:lstStyle/>
          <a:p>
            <a:r>
              <a:rPr lang="en-US" sz="1800" dirty="0" err="1">
                <a:solidFill>
                  <a:srgbClr val="7030A0"/>
                </a:solidFill>
                <a:latin typeface="Times New Roman" panose="02020603050405020304" pitchFamily="18" charset="0"/>
                <a:cs typeface="Times New Roman" panose="02020603050405020304" pitchFamily="18" charset="0"/>
              </a:rPr>
              <a:t>Tranh</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vẽ</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ba</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bạn</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nhỏ</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đang</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cùng</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nhau</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nghiên</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cứu</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quả</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địa</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cầu</a:t>
            </a:r>
            <a:endParaRPr lang="en-US" sz="1800" dirty="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542565" y="2784269"/>
            <a:ext cx="3066865" cy="646331"/>
          </a:xfrm>
          <a:prstGeom prst="rect">
            <a:avLst/>
          </a:prstGeom>
        </p:spPr>
        <p:txBody>
          <a:bodyPr wrap="square">
            <a:spAutoFit/>
          </a:bodyPr>
          <a:lstStyle/>
          <a:p>
            <a:r>
              <a:rPr lang="vi-VN" sz="1800" dirty="0">
                <a:solidFill>
                  <a:schemeClr val="accent4">
                    <a:lumMod val="50000"/>
                  </a:schemeClr>
                </a:solidFill>
                <a:latin typeface="Times New Roman" panose="02020603050405020304" pitchFamily="18" charset="0"/>
                <a:cs typeface="Times New Roman" panose="02020603050405020304" pitchFamily="18" charset="0"/>
              </a:rPr>
              <a:t>Bạn nam đang chỉ tay vào </a:t>
            </a:r>
            <a:r>
              <a:rPr lang="en-US" sz="1800" dirty="0" err="1" smtClean="0">
                <a:solidFill>
                  <a:schemeClr val="accent4">
                    <a:lumMod val="50000"/>
                  </a:schemeClr>
                </a:solidFill>
                <a:latin typeface="Times New Roman" panose="02020603050405020304" pitchFamily="18" charset="0"/>
                <a:cs typeface="Times New Roman" panose="02020603050405020304" pitchFamily="18" charset="0"/>
              </a:rPr>
              <a:t>bản</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smtClean="0">
                <a:solidFill>
                  <a:schemeClr val="accent4">
                    <a:lumMod val="50000"/>
                  </a:schemeClr>
                </a:solidFill>
                <a:latin typeface="Times New Roman" panose="02020603050405020304" pitchFamily="18" charset="0"/>
                <a:cs typeface="Times New Roman" panose="02020603050405020304" pitchFamily="18" charset="0"/>
              </a:rPr>
              <a:t>đồ</a:t>
            </a:r>
            <a:r>
              <a:rPr lang="en-US" sz="1800" dirty="0" smtClean="0">
                <a:solidFill>
                  <a:schemeClr val="accent4">
                    <a:lumMod val="50000"/>
                  </a:schemeClr>
                </a:solidFill>
                <a:latin typeface="Times New Roman" panose="02020603050405020304" pitchFamily="18" charset="0"/>
                <a:cs typeface="Times New Roman" panose="02020603050405020304" pitchFamily="18" charset="0"/>
              </a:rPr>
              <a:t> </a:t>
            </a:r>
            <a:r>
              <a:rPr lang="vi-VN" sz="1800" dirty="0" smtClean="0">
                <a:solidFill>
                  <a:schemeClr val="accent4">
                    <a:lumMod val="50000"/>
                  </a:schemeClr>
                </a:solidFill>
                <a:latin typeface="Times New Roman" panose="02020603050405020304" pitchFamily="18" charset="0"/>
                <a:cs typeface="Times New Roman" panose="02020603050405020304" pitchFamily="18" charset="0"/>
              </a:rPr>
              <a:t>đất </a:t>
            </a:r>
            <a:r>
              <a:rPr lang="vi-VN" sz="1800" dirty="0">
                <a:solidFill>
                  <a:schemeClr val="accent4">
                    <a:lumMod val="50000"/>
                  </a:schemeClr>
                </a:solidFill>
                <a:latin typeface="Times New Roman" panose="02020603050405020304" pitchFamily="18" charset="0"/>
                <a:cs typeface="Times New Roman" panose="02020603050405020304" pitchFamily="18" charset="0"/>
              </a:rPr>
              <a:t>nước Việt Nam.</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41658" y="3992908"/>
            <a:ext cx="3921996" cy="646331"/>
          </a:xfrm>
          <a:prstGeom prst="rect">
            <a:avLst/>
          </a:prstGeom>
        </p:spPr>
        <p:txBody>
          <a:bodyPr wrap="square">
            <a:spAutoFit/>
          </a:bodyPr>
          <a:lstStyle/>
          <a:p>
            <a:r>
              <a:rPr lang="en-US" sz="1800" dirty="0" err="1" smtClean="0">
                <a:solidFill>
                  <a:srgbClr val="C00000"/>
                </a:solidFill>
                <a:latin typeface="Times New Roman" panose="02020603050405020304" pitchFamily="18" charset="0"/>
                <a:cs typeface="Times New Roman" panose="02020603050405020304" pitchFamily="18" charset="0"/>
              </a:rPr>
              <a:t>Đây</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là</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bản</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đồ</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đát</a:t>
            </a:r>
            <a:r>
              <a:rPr lang="en-US" sz="1800" dirty="0" smtClean="0">
                <a:solidFill>
                  <a:srgbClr val="C00000"/>
                </a:solidFill>
                <a:latin typeface="Times New Roman" panose="02020603050405020304" pitchFamily="18" charset="0"/>
                <a:cs typeface="Times New Roman" panose="02020603050405020304" pitchFamily="18" charset="0"/>
              </a:rPr>
              <a:t> n</a:t>
            </a:r>
            <a:r>
              <a:rPr lang="vi-VN" sz="1800" dirty="0" smtClean="0">
                <a:solidFill>
                  <a:srgbClr val="C00000"/>
                </a:solidFill>
                <a:latin typeface="Times New Roman" panose="02020603050405020304" pitchFamily="18" charset="0"/>
                <a:cs typeface="Times New Roman" panose="02020603050405020304" pitchFamily="18" charset="0"/>
              </a:rPr>
              <a:t>ướ</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chúng</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mình</a:t>
            </a:r>
            <a:r>
              <a:rPr lang="en-US" sz="1800" dirty="0">
                <a:solidFill>
                  <a:srgbClr val="C00000"/>
                </a:solidFill>
                <a:latin typeface="Times New Roman" panose="02020603050405020304" pitchFamily="18" charset="0"/>
                <a:cs typeface="Times New Roman" panose="02020603050405020304" pitchFamily="18" charset="0"/>
              </a:rPr>
              <a:t> - </a:t>
            </a:r>
            <a:r>
              <a:rPr lang="en-US" sz="1800" dirty="0" err="1" smtClean="0">
                <a:solidFill>
                  <a:srgbClr val="C00000"/>
                </a:solidFill>
                <a:latin typeface="Times New Roman" panose="02020603050405020304" pitchFamily="18" charset="0"/>
                <a:cs typeface="Times New Roman" panose="02020603050405020304" pitchFamily="18" charset="0"/>
              </a:rPr>
              <a:t>đất</a:t>
            </a:r>
            <a:r>
              <a:rPr lang="en-US" sz="1800" dirty="0" smtClean="0">
                <a:solidFill>
                  <a:srgbClr val="C00000"/>
                </a:solidFill>
                <a:latin typeface="Times New Roman" panose="02020603050405020304" pitchFamily="18" charset="0"/>
                <a:cs typeface="Times New Roman" panose="02020603050405020304" pitchFamily="18" charset="0"/>
              </a:rPr>
              <a:t> n</a:t>
            </a:r>
            <a:r>
              <a:rPr lang="vi-VN" sz="1800" dirty="0" smtClean="0">
                <a:solidFill>
                  <a:srgbClr val="C00000"/>
                </a:solidFill>
                <a:latin typeface="Times New Roman" panose="02020603050405020304" pitchFamily="18" charset="0"/>
                <a:cs typeface="Times New Roman" panose="02020603050405020304" pitchFamily="18" charset="0"/>
              </a:rPr>
              <a:t>ước</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smtClean="0">
                <a:solidFill>
                  <a:srgbClr val="C00000"/>
                </a:solidFill>
                <a:latin typeface="Times New Roman" panose="02020603050405020304" pitchFamily="18" charset="0"/>
                <a:cs typeface="Times New Roman" panose="02020603050405020304" pitchFamily="18" charset="0"/>
              </a:rPr>
              <a:t>Việt</a:t>
            </a:r>
            <a:r>
              <a:rPr lang="en-US" sz="1800" dirty="0" smtClean="0">
                <a:solidFill>
                  <a:srgbClr val="C00000"/>
                </a:solidFill>
                <a:latin typeface="Times New Roman" panose="02020603050405020304" pitchFamily="18" charset="0"/>
                <a:cs typeface="Times New Roman" panose="02020603050405020304" pitchFamily="18" charset="0"/>
              </a:rPr>
              <a:t> Nam.</a:t>
            </a:r>
            <a:endParaRPr lang="en-US" sz="1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C30872C-D8A3-4A7F-9E85-000BF32829FE}"/>
              </a:ext>
            </a:extLst>
          </p:cNvPr>
          <p:cNvSpPr txBox="1"/>
          <p:nvPr/>
        </p:nvSpPr>
        <p:spPr>
          <a:xfrm>
            <a:off x="1585291" y="1133060"/>
            <a:ext cx="3687417" cy="2123658"/>
          </a:xfrm>
          <a:prstGeom prst="rect">
            <a:avLst/>
          </a:prstGeom>
          <a:noFill/>
        </p:spPr>
        <p:txBody>
          <a:bodyPr wrap="square" rtlCol="0">
            <a:spAutoFit/>
          </a:bodyPr>
          <a:lstStyle/>
          <a:p>
            <a:pPr algn="ctr"/>
            <a:r>
              <a:rPr lang="en-US" sz="6600" b="1" dirty="0" err="1">
                <a:solidFill>
                  <a:srgbClr val="FF0000"/>
                </a:solidFill>
              </a:rPr>
              <a:t>Tiết</a:t>
            </a:r>
            <a:r>
              <a:rPr lang="en-US" sz="6600" b="1" dirty="0">
                <a:solidFill>
                  <a:srgbClr val="FF0000"/>
                </a:solidFill>
              </a:rPr>
              <a:t> 1- 2 </a:t>
            </a:r>
          </a:p>
          <a:p>
            <a:pPr algn="ctr"/>
            <a:r>
              <a:rPr lang="en-US" sz="6600" b="1" dirty="0">
                <a:solidFill>
                  <a:srgbClr val="FF0000"/>
                </a:solidFill>
              </a:rPr>
              <a:t>ĐỌC</a:t>
            </a:r>
          </a:p>
        </p:txBody>
      </p:sp>
    </p:spTree>
    <p:extLst>
      <p:ext uri="{BB962C8B-B14F-4D97-AF65-F5344CB8AC3E}">
        <p14:creationId xmlns:p14="http://schemas.microsoft.com/office/powerpoint/2010/main" val="1629755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DB0D57-E4C1-4E80-8664-1A0205E2CF88}"/>
              </a:ext>
            </a:extLst>
          </p:cNvPr>
          <p:cNvSpPr txBox="1"/>
          <p:nvPr/>
        </p:nvSpPr>
        <p:spPr>
          <a:xfrm>
            <a:off x="478957" y="975072"/>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 xmlns:a16="http://schemas.microsoft.com/office/drawing/2014/main" id="{9D0F22DC-6D72-483F-8FD5-D3D31A098AA8}"/>
              </a:ext>
            </a:extLst>
          </p:cNvPr>
          <p:cNvGrpSpPr/>
          <p:nvPr/>
        </p:nvGrpSpPr>
        <p:grpSpPr>
          <a:xfrm>
            <a:off x="581706" y="174824"/>
            <a:ext cx="1305582" cy="525172"/>
            <a:chOff x="635794" y="14285"/>
            <a:chExt cx="1305582" cy="525172"/>
          </a:xfrm>
        </p:grpSpPr>
        <p:sp>
          <p:nvSpPr>
            <p:cNvPr id="4" name="TextBox 3">
              <a:extLst>
                <a:ext uri="{FF2B5EF4-FFF2-40B4-BE49-F238E27FC236}">
                  <a16:creationId xmlns=""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 xmlns:a16="http://schemas.microsoft.com/office/drawing/2014/main" id="{9DC896DB-F00F-4B35-AA0E-25BACE8F3BB7}"/>
              </a:ext>
            </a:extLst>
          </p:cNvPr>
          <p:cNvSpPr txBox="1"/>
          <p:nvPr/>
        </p:nvSpPr>
        <p:spPr>
          <a:xfrm>
            <a:off x="1720540" y="50935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 xmlns:a16="http://schemas.microsoft.com/office/drawing/2014/main" id="{DCF2D411-EBC8-45A1-8EA3-AEE9CFBB13EA}"/>
              </a:ext>
            </a:extLst>
          </p:cNvPr>
          <p:cNvSpPr txBox="1"/>
          <p:nvPr/>
        </p:nvSpPr>
        <p:spPr>
          <a:xfrm>
            <a:off x="4833870" y="210456"/>
            <a:ext cx="1648016" cy="461665"/>
          </a:xfrm>
          <a:prstGeom prst="rect">
            <a:avLst/>
          </a:prstGeom>
          <a:solidFill>
            <a:schemeClr val="accent1">
              <a:lumMod val="60000"/>
              <a:lumOff val="40000"/>
            </a:schemeClr>
          </a:solidFill>
        </p:spPr>
        <p:txBody>
          <a:bodyPr wrap="square" rtlCol="0">
            <a:spAutoFit/>
          </a:bodyPr>
          <a:lstStyle/>
          <a:p>
            <a:r>
              <a:rPr lang="vi-VN" sz="2400" b="1" dirty="0">
                <a:solidFill>
                  <a:srgbClr val="FF0000"/>
                </a:solidFill>
              </a:rPr>
              <a:t>ĐỌC MẪU</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Rạng</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danh</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Đất</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Lễ</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 xmlns:a16="http://schemas.microsoft.com/office/drawing/2014/main" id="{9DC896DB-F00F-4B35-AA0E-25BACE8F3BB7}"/>
              </a:ext>
            </a:extLst>
          </p:cNvPr>
          <p:cNvSpPr txBox="1"/>
          <p:nvPr/>
        </p:nvSpPr>
        <p:spPr>
          <a:xfrm>
            <a:off x="1720540" y="16244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 xmlns:a16="http://schemas.microsoft.com/office/drawing/2014/main" id="{08BFB91A-685F-44FB-AD48-BF57E4B0D61A}"/>
              </a:ext>
            </a:extLst>
          </p:cNvPr>
          <p:cNvSpPr txBox="1"/>
          <p:nvPr/>
        </p:nvSpPr>
        <p:spPr>
          <a:xfrm>
            <a:off x="3033069" y="3079219"/>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 xmlns:a16="http://schemas.microsoft.com/office/drawing/2014/main" id="{BA4736CC-CD28-4F38-BB7A-B660EC7B3FEF}"/>
              </a:ext>
            </a:extLst>
          </p:cNvPr>
          <p:cNvGrpSpPr/>
          <p:nvPr/>
        </p:nvGrpSpPr>
        <p:grpSpPr>
          <a:xfrm>
            <a:off x="2864995" y="2865704"/>
            <a:ext cx="385691" cy="646331"/>
            <a:chOff x="3381838" y="2889107"/>
            <a:chExt cx="385691" cy="646331"/>
          </a:xfrm>
        </p:grpSpPr>
        <p:sp>
          <p:nvSpPr>
            <p:cNvPr id="18" name="Oval 17">
              <a:extLst>
                <a:ext uri="{FF2B5EF4-FFF2-40B4-BE49-F238E27FC236}">
                  <a16:creationId xmlns=""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19" name="Rectangle 18">
              <a:extLst>
                <a:ext uri="{FF2B5EF4-FFF2-40B4-BE49-F238E27FC236}">
                  <a16:creationId xmlns=""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x-none"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408784" y="213051"/>
            <a:ext cx="1204847" cy="1092113"/>
          </a:xfrm>
          <a:prstGeom prst="rect">
            <a:avLst/>
          </a:prstGeom>
        </p:spPr>
      </p:pic>
      <p:sp>
        <p:nvSpPr>
          <p:cNvPr id="9" name="Rectangle: Rounded Corners 8">
            <a:extLst>
              <a:ext uri="{FF2B5EF4-FFF2-40B4-BE49-F238E27FC236}">
                <a16:creationId xmlns="" xmlns:a16="http://schemas.microsoft.com/office/drawing/2014/main" id="{21065EC9-B276-4E9A-A357-CBFB0E6BB85B}"/>
              </a:ext>
            </a:extLst>
          </p:cNvPr>
          <p:cNvSpPr/>
          <p:nvPr/>
        </p:nvSpPr>
        <p:spPr>
          <a:xfrm>
            <a:off x="1613631" y="527951"/>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câu</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 xmlns:a16="http://schemas.microsoft.com/office/drawing/2014/main" id="{98067CAC-FBEB-4D4A-9F81-8EEE1FFAA7CC}"/>
              </a:ext>
            </a:extLst>
          </p:cNvPr>
          <p:cNvSpPr txBox="1"/>
          <p:nvPr/>
        </p:nvSpPr>
        <p:spPr>
          <a:xfrm>
            <a:off x="408783" y="1602254"/>
            <a:ext cx="6141103" cy="1938992"/>
          </a:xfrm>
          <a:prstGeom prst="rect">
            <a:avLst/>
          </a:prstGeom>
          <a:noFill/>
        </p:spPr>
        <p:txBody>
          <a:bodyPr wrap="square">
            <a:spAutoFit/>
          </a:bodyPr>
          <a:lstStyle/>
          <a:p>
            <a:pPr indent="171450" algn="just"/>
            <a:r>
              <a:rPr lang="vi-VN" sz="2400" dirty="0">
                <a:latin typeface="UTM Avo" panose="02040603050506020204" pitchFamily="18" charset="0"/>
              </a:rPr>
              <a:t>  </a:t>
            </a:r>
            <a:r>
              <a:rPr lang="vi-VN" sz="2400" dirty="0" err="1">
                <a:latin typeface="UTM Avo" panose="02040603050506020204" pitchFamily="18" charset="0"/>
              </a:rPr>
              <a:t>Việt</a:t>
            </a:r>
            <a:r>
              <a:rPr lang="vi-VN" sz="2400" dirty="0">
                <a:latin typeface="UTM Avo" panose="02040603050506020204" pitchFamily="18" charset="0"/>
              </a:rPr>
              <a:t> Nam </a:t>
            </a:r>
            <a:r>
              <a:rPr lang="vi-VN" sz="2400" dirty="0" err="1">
                <a:latin typeface="UTM Avo" panose="02040603050506020204" pitchFamily="18" charset="0"/>
              </a:rPr>
              <a:t>có</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a:t>
            </a:r>
            <a:r>
              <a:rPr lang="vi-VN" sz="2400" dirty="0" err="1">
                <a:latin typeface="UTM Avo" panose="02040603050506020204" pitchFamily="18" charset="0"/>
              </a:rPr>
              <a:t>vị</a:t>
            </a:r>
            <a:r>
              <a:rPr lang="vi-VN" sz="2400" dirty="0">
                <a:latin typeface="UTM Avo" panose="02040603050506020204" pitchFamily="18" charset="0"/>
              </a:rPr>
              <a:t> anh </a:t>
            </a:r>
            <a:r>
              <a:rPr lang="vi-VN" sz="2400" dirty="0" err="1">
                <a:latin typeface="UTM Avo" panose="02040603050506020204" pitchFamily="18" charset="0"/>
              </a:rPr>
              <a:t>hùng</a:t>
            </a:r>
            <a:r>
              <a:rPr lang="vi-VN" sz="2400" dirty="0">
                <a:latin typeface="UTM Avo" panose="02040603050506020204" pitchFamily="18" charset="0"/>
              </a:rPr>
              <a:t> </a:t>
            </a:r>
            <a:r>
              <a:rPr lang="vi-VN" sz="2400" dirty="0" err="1">
                <a:latin typeface="UTM Avo" panose="02040603050506020204" pitchFamily="18" charset="0"/>
              </a:rPr>
              <a:t>có</a:t>
            </a:r>
            <a:r>
              <a:rPr lang="vi-VN" sz="2400" dirty="0">
                <a:latin typeface="UTM Avo" panose="02040603050506020204" pitchFamily="18" charset="0"/>
              </a:rPr>
              <a:t> công </a:t>
            </a:r>
            <a:r>
              <a:rPr lang="vi-VN" sz="2400" dirty="0" err="1">
                <a:latin typeface="UTM Avo" panose="02040603050506020204" pitchFamily="18" charset="0"/>
              </a:rPr>
              <a:t>lớn</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đất</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như </a:t>
            </a:r>
            <a:r>
              <a:rPr lang="vi-VN" sz="2400" b="1" dirty="0">
                <a:solidFill>
                  <a:srgbClr val="00B050"/>
                </a:solidFill>
                <a:latin typeface="UTM Avo" panose="02040603050506020204" pitchFamily="18" charset="0"/>
              </a:rPr>
              <a:t>Hai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Trưng,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Triệu</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Trần</a:t>
            </a:r>
            <a:r>
              <a:rPr lang="vi-VN" sz="2400" b="1" dirty="0">
                <a:solidFill>
                  <a:srgbClr val="00B050"/>
                </a:solidFill>
                <a:latin typeface="UTM Avo" panose="02040603050506020204" pitchFamily="18" charset="0"/>
              </a:rPr>
              <a:t> Hưng </a:t>
            </a:r>
            <a:r>
              <a:rPr lang="vi-VN" sz="2400" b="1" dirty="0" err="1">
                <a:solidFill>
                  <a:srgbClr val="00B050"/>
                </a:solidFill>
                <a:latin typeface="UTM Avo" panose="02040603050506020204" pitchFamily="18" charset="0"/>
              </a:rPr>
              <a:t>Đạo</a:t>
            </a:r>
            <a:r>
              <a:rPr lang="vi-VN" sz="2400" b="1" dirty="0">
                <a:solidFill>
                  <a:srgbClr val="00B050"/>
                </a:solidFill>
                <a:latin typeface="UTM Avo" panose="02040603050506020204" pitchFamily="18" charset="0"/>
              </a:rPr>
              <a:t>, Quang Trung, </a:t>
            </a:r>
            <a:r>
              <a:rPr lang="vi-VN" sz="2400" b="1" dirty="0" err="1">
                <a:solidFill>
                  <a:srgbClr val="00B050"/>
                </a:solidFill>
                <a:latin typeface="UTM Avo" panose="02040603050506020204" pitchFamily="18" charset="0"/>
              </a:rPr>
              <a:t>Hồ</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Chí</a:t>
            </a:r>
            <a:r>
              <a:rPr lang="vi-VN" sz="2400" b="1" dirty="0">
                <a:solidFill>
                  <a:srgbClr val="00B050"/>
                </a:solidFill>
                <a:latin typeface="UTM Avo" panose="02040603050506020204" pitchFamily="18" charset="0"/>
              </a:rPr>
              <a:t> Minh</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con </a:t>
            </a:r>
            <a:r>
              <a:rPr lang="vi-VN" sz="2400" dirty="0" err="1">
                <a:latin typeface="UTM Avo" panose="02040603050506020204" pitchFamily="18" charset="0"/>
              </a:rPr>
              <a:t>người</a:t>
            </a:r>
            <a:r>
              <a:rPr lang="vi-VN" sz="2400" dirty="0">
                <a:latin typeface="UTM Avo" panose="02040603050506020204" pitchFamily="18" charset="0"/>
              </a:rPr>
              <a:t> </a:t>
            </a:r>
            <a:r>
              <a:rPr lang="vi-VN" sz="2400" dirty="0" err="1">
                <a:latin typeface="UTM Avo" panose="02040603050506020204" pitchFamily="18" charset="0"/>
              </a:rPr>
              <a:t>ấy</a:t>
            </a:r>
            <a:r>
              <a:rPr lang="vi-VN" sz="2400" dirty="0">
                <a:latin typeface="UTM Avo" panose="02040603050506020204" pitchFamily="18" charset="0"/>
              </a:rPr>
              <a:t> </a:t>
            </a:r>
            <a:r>
              <a:rPr lang="vi-VN" sz="2400" dirty="0" err="1">
                <a:latin typeface="UTM Avo" panose="02040603050506020204" pitchFamily="18" charset="0"/>
              </a:rPr>
              <a:t>đã</a:t>
            </a:r>
            <a:r>
              <a:rPr lang="vi-VN" sz="2400" dirty="0">
                <a:latin typeface="UTM Avo" panose="02040603050506020204" pitchFamily="18" charset="0"/>
              </a:rPr>
              <a:t> </a:t>
            </a:r>
            <a:r>
              <a:rPr lang="vi-VN" sz="2400" dirty="0" err="1">
                <a:latin typeface="UTM Avo" panose="02040603050506020204" pitchFamily="18" charset="0"/>
              </a:rPr>
              <a:t>làm</a:t>
            </a:r>
            <a:r>
              <a:rPr lang="vi-VN" sz="2400" dirty="0">
                <a:latin typeface="UTM Avo" panose="02040603050506020204" pitchFamily="18" charset="0"/>
              </a:rPr>
              <a:t> </a:t>
            </a:r>
            <a:r>
              <a:rPr lang="vi-VN" sz="2400" b="1" dirty="0" err="1">
                <a:solidFill>
                  <a:srgbClr val="FF0000"/>
                </a:solidFill>
                <a:latin typeface="UTM Avo" panose="02040603050506020204" pitchFamily="18" charset="0"/>
              </a:rPr>
              <a:t>rạng</a:t>
            </a:r>
            <a:r>
              <a:rPr lang="vi-VN" sz="2400" b="1" dirty="0">
                <a:solidFill>
                  <a:srgbClr val="FF0000"/>
                </a:solidFill>
                <a:latin typeface="UTM Avo" panose="02040603050506020204" pitchFamily="18" charset="0"/>
              </a:rPr>
              <a:t> danh </a:t>
            </a:r>
            <a:r>
              <a:rPr lang="vi-VN" sz="2400" dirty="0" err="1">
                <a:latin typeface="UTM Avo" panose="02040603050506020204" pitchFamily="18" charset="0"/>
              </a:rPr>
              <a:t>lịch</a:t>
            </a:r>
            <a:r>
              <a:rPr lang="vi-VN" sz="2400" dirty="0">
                <a:latin typeface="UTM Avo" panose="02040603050506020204" pitchFamily="18" charset="0"/>
              </a:rPr>
              <a:t> </a:t>
            </a:r>
            <a:r>
              <a:rPr lang="vi-VN" sz="2400" dirty="0" err="1">
                <a:latin typeface="UTM Avo" panose="02040603050506020204" pitchFamily="18" charset="0"/>
              </a:rPr>
              <a:t>sử</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a:t>
            </a:r>
            <a:r>
              <a:rPr lang="vi-VN" sz="2400" dirty="0" err="1">
                <a:latin typeface="UTM Avo" panose="02040603050506020204" pitchFamily="18" charset="0"/>
              </a:rPr>
              <a:t>nhà</a:t>
            </a:r>
            <a:r>
              <a:rPr lang="vi-VN" sz="2400" dirty="0">
                <a:latin typeface="UTM Avo" panose="02040603050506020204" pitchFamily="18" charset="0"/>
              </a:rPr>
              <a:t>.</a:t>
            </a:r>
          </a:p>
        </p:txBody>
      </p:sp>
      <p:cxnSp>
        <p:nvCxnSpPr>
          <p:cNvPr id="4" name="Straight Connector 3">
            <a:extLst>
              <a:ext uri="{FF2B5EF4-FFF2-40B4-BE49-F238E27FC236}">
                <a16:creationId xmlns="" xmlns:a16="http://schemas.microsoft.com/office/drawing/2014/main" id="{2F43636E-8DEF-461D-B98F-1131A72477EB}"/>
              </a:ext>
            </a:extLst>
          </p:cNvPr>
          <p:cNvCxnSpPr>
            <a:cxnSpLocks/>
          </p:cNvCxnSpPr>
          <p:nvPr/>
        </p:nvCxnSpPr>
        <p:spPr>
          <a:xfrm flipH="1">
            <a:off x="2370642" y="2054831"/>
            <a:ext cx="54059" cy="266400"/>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 xmlns:a16="http://schemas.microsoft.com/office/drawing/2014/main" id="{35A2F2F8-9B76-4373-B4D9-E88B3E2EB57E}"/>
              </a:ext>
            </a:extLst>
          </p:cNvPr>
          <p:cNvCxnSpPr>
            <a:cxnSpLocks/>
          </p:cNvCxnSpPr>
          <p:nvPr/>
        </p:nvCxnSpPr>
        <p:spPr>
          <a:xfrm flipH="1">
            <a:off x="5089981" y="2054831"/>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 xmlns:a16="http://schemas.microsoft.com/office/drawing/2014/main" id="{DE4DB39B-0A27-4E2D-AE46-A3A7F06DDEB2}"/>
              </a:ext>
            </a:extLst>
          </p:cNvPr>
          <p:cNvCxnSpPr>
            <a:cxnSpLocks/>
          </p:cNvCxnSpPr>
          <p:nvPr/>
        </p:nvCxnSpPr>
        <p:spPr>
          <a:xfrm flipH="1">
            <a:off x="6496556" y="2104579"/>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 xmlns:a16="http://schemas.microsoft.com/office/drawing/2014/main" id="{D9103D32-569B-4D65-9C5D-ACF9A4F42BD5}"/>
              </a:ext>
            </a:extLst>
          </p:cNvPr>
          <p:cNvCxnSpPr>
            <a:cxnSpLocks/>
          </p:cNvCxnSpPr>
          <p:nvPr/>
        </p:nvCxnSpPr>
        <p:spPr>
          <a:xfrm flipH="1">
            <a:off x="2622364" y="244203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 xmlns:a16="http://schemas.microsoft.com/office/drawing/2014/main" id="{3D4594C0-92FD-46CA-9BFC-1F3084C269DF}"/>
              </a:ext>
            </a:extLst>
          </p:cNvPr>
          <p:cNvCxnSpPr>
            <a:cxnSpLocks/>
          </p:cNvCxnSpPr>
          <p:nvPr/>
        </p:nvCxnSpPr>
        <p:spPr>
          <a:xfrm flipH="1">
            <a:off x="4476794" y="2431507"/>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 xmlns:a16="http://schemas.microsoft.com/office/drawing/2014/main" id="{73545DE3-B2EF-4A94-B101-0489148D9DA6}"/>
              </a:ext>
            </a:extLst>
          </p:cNvPr>
          <p:cNvCxnSpPr>
            <a:cxnSpLocks/>
          </p:cNvCxnSpPr>
          <p:nvPr/>
        </p:nvCxnSpPr>
        <p:spPr>
          <a:xfrm flipH="1">
            <a:off x="3190731" y="2803973"/>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 xmlns:a16="http://schemas.microsoft.com/office/drawing/2014/main" id="{BB98ED8A-3BE6-403F-B07E-900BB323FCAD}"/>
              </a:ext>
            </a:extLst>
          </p:cNvPr>
          <p:cNvGrpSpPr/>
          <p:nvPr/>
        </p:nvGrpSpPr>
        <p:grpSpPr>
          <a:xfrm>
            <a:off x="6513527" y="2442509"/>
            <a:ext cx="184719" cy="268357"/>
            <a:chOff x="5302667" y="2803974"/>
            <a:chExt cx="184719" cy="268357"/>
          </a:xfrm>
        </p:grpSpPr>
        <p:cxnSp>
          <p:nvCxnSpPr>
            <p:cNvPr id="23" name="Straight Connector 22">
              <a:extLst>
                <a:ext uri="{FF2B5EF4-FFF2-40B4-BE49-F238E27FC236}">
                  <a16:creationId xmlns="" xmlns:a16="http://schemas.microsoft.com/office/drawing/2014/main" id="{9CD12749-24D3-48B9-9EF6-7E81B323E651}"/>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 xmlns:a16="http://schemas.microsoft.com/office/drawing/2014/main" id="{656EDCEB-4CAA-4133-B13C-193F368EA57E}"/>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grpSp>
        <p:nvGrpSpPr>
          <p:cNvPr id="17" name="Group 16">
            <a:extLst>
              <a:ext uri="{FF2B5EF4-FFF2-40B4-BE49-F238E27FC236}">
                <a16:creationId xmlns="" xmlns:a16="http://schemas.microsoft.com/office/drawing/2014/main" id="{CB2AD3E3-D92E-4E1A-BF3E-EA0799A916EF}"/>
              </a:ext>
            </a:extLst>
          </p:cNvPr>
          <p:cNvGrpSpPr/>
          <p:nvPr/>
        </p:nvGrpSpPr>
        <p:grpSpPr>
          <a:xfrm>
            <a:off x="1831470" y="3191925"/>
            <a:ext cx="184719" cy="268357"/>
            <a:chOff x="5302667" y="2803974"/>
            <a:chExt cx="184719" cy="268357"/>
          </a:xfrm>
        </p:grpSpPr>
        <p:cxnSp>
          <p:nvCxnSpPr>
            <p:cNvPr id="19" name="Straight Connector 18">
              <a:extLst>
                <a:ext uri="{FF2B5EF4-FFF2-40B4-BE49-F238E27FC236}">
                  <a16:creationId xmlns="" xmlns:a16="http://schemas.microsoft.com/office/drawing/2014/main" id="{0DD5419B-CFD4-480B-BC30-261C2BF7B0BC}"/>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 xmlns:a16="http://schemas.microsoft.com/office/drawing/2014/main" id="{F22D15A0-0A37-4B4F-8555-2A22CB81F2E0}"/>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UTM Avo" panose="02040603050506020204" pitchFamily="18" charset="0"/>
              </a:rPr>
              <a:t>GIẢI NGHĨA TỪ</a:t>
            </a:r>
            <a:endParaRPr lang="en-US" sz="2000" b="1" dirty="0">
              <a:solidFill>
                <a:schemeClr val="bg1">
                  <a:lumMod val="10000"/>
                </a:schemeClr>
              </a:solidFill>
              <a:latin typeface="UTM Avo" panose="02040603050506020204" pitchFamily="18" charset="0"/>
            </a:endParaRPr>
          </a:p>
        </p:txBody>
      </p:sp>
      <p:sp>
        <p:nvSpPr>
          <p:cNvPr id="5" name="Rectangle 4">
            <a:extLst>
              <a:ext uri="{FF2B5EF4-FFF2-40B4-BE49-F238E27FC236}">
                <a16:creationId xmlns=""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3667</TotalTime>
  <Words>1447</Words>
  <Application>Microsoft Office PowerPoint</Application>
  <PresentationFormat>Custom</PresentationFormat>
  <Paragraphs>134</Paragraphs>
  <Slides>28</Slides>
  <Notes>3</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Calibri</vt:lpstr>
      <vt:lpstr>Times New Roman</vt:lpstr>
      <vt:lpstr>UTM Charlotte</vt:lpstr>
      <vt:lpstr>HP001</vt:lpstr>
      <vt:lpstr>UTM Avo</vt:lpstr>
      <vt:lpstr>Arial</vt:lpstr>
      <vt:lpstr>HP001 4 hàng</vt:lpstr>
      <vt:lpstr>BlinkMacSystemFont</vt:lpstr>
      <vt:lpstr>Wingdings</vt:lpstr>
      <vt:lpstr>UTM Cookies</vt:lpstr>
      <vt:lpstr>Kalam</vt:lpstr>
      <vt:lpstr>Calibri Light</vt:lpstr>
      <vt:lpstr>Montserrat</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240</cp:revision>
  <dcterms:modified xsi:type="dcterms:W3CDTF">2023-04-24T02:44:14Z</dcterms:modified>
</cp:coreProperties>
</file>