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ookie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3329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772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Google Shape;27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9080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2" name="Google Shape;27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click vào ô màu vàng để hiện kết quả phép tính</a:t>
            </a:r>
            <a:endParaRPr/>
          </a:p>
        </p:txBody>
      </p:sp>
      <p:sp>
        <p:nvSpPr>
          <p:cNvPr id="2783" name="Google Shape;27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88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8153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006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0920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8336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5355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6310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9540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484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4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6" name="Google Shape;106;p14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" name="Google Shape;112;p14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171;p1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2" name="Google Shape;172;p1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6" name="Google Shape;196;p14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4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1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1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23" name="Google Shape;323;p1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7" name="Google Shape;387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90" name="Google Shape;390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1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1" name="Google Shape;401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1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06" name="Google Shape;406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15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 b="0" i="0" u="none" strike="noStrike" cap="none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1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50" name="Google Shape;550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1" name="Google Shape;551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4" name="Google Shape;554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5" name="Google Shape;555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56" name="Google Shape;556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558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59" name="Google Shape;559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1" name="Google Shape;561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62" name="Google Shape;562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65" name="Google Shape;56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7" name="Google Shape;567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68" name="Google Shape;56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0" name="Google Shape;570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1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" name="Google Shape;617;p1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18" name="Google Shape;618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1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21" name="Google Shape;621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32" name="Google Shape;632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1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1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37" name="Google Shape;637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9" name="Google Shape;639;p1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2" name="Google Shape;642;p1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643" name="Google Shape;643;p1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18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707" name="Google Shape;707;p18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708" name="Google Shape;708;p1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602" name="Google Shape;2602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603" name="Google Shape;2603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6" name="Google Shape;2606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7" name="Google Shape;2607;p1"/>
          <p:cNvSpPr txBox="1"/>
          <p:nvPr/>
        </p:nvSpPr>
        <p:spPr>
          <a:xfrm>
            <a:off x="2579143" y="2142314"/>
            <a:ext cx="69494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63: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LUYỆN TẬP CHUNG</a:t>
            </a:r>
            <a:endParaRPr sz="60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" name="Google Shape;2771;p10"/>
          <p:cNvGrpSpPr/>
          <p:nvPr/>
        </p:nvGrpSpPr>
        <p:grpSpPr>
          <a:xfrm>
            <a:off x="894282" y="596225"/>
            <a:ext cx="10426787" cy="1385400"/>
            <a:chOff x="1296327" y="1607872"/>
            <a:chExt cx="10426787" cy="1385400"/>
          </a:xfrm>
        </p:grpSpPr>
        <p:sp>
          <p:nvSpPr>
            <p:cNvPr id="2772" name="Google Shape;2772;p10"/>
            <p:cNvSpPr txBox="1"/>
            <p:nvPr/>
          </p:nvSpPr>
          <p:spPr>
            <a:xfrm>
              <a:off x="1866914" y="1607872"/>
              <a:ext cx="98562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 hai đội công nhân sửa đư</a:t>
              </a:r>
              <a:r>
                <a:rPr lang="en-US" sz="2800">
                  <a:solidFill>
                    <a:schemeClr val="dk1"/>
                  </a:solidFill>
                </a:rPr>
                <a:t>ờ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ng. Đội Một sửa được 850m đường. Đội Hai sửa được ít hơn đội Một 70m đường. Hỏi đội Hai sửa được bao nhiêu mét đường?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4" name="Google Shape;2774;p10"/>
          <p:cNvSpPr txBox="1"/>
          <p:nvPr/>
        </p:nvSpPr>
        <p:spPr>
          <a:xfrm>
            <a:off x="1082968" y="2398307"/>
            <a:ext cx="38664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M</a:t>
            </a:r>
            <a:r>
              <a:rPr lang="en-US" sz="2800">
                <a:solidFill>
                  <a:schemeClr val="dk1"/>
                </a:solidFill>
              </a:rPr>
              <a:t>ộ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t: 850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 ít hơn: 70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Hai: ... m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10"/>
          <p:cNvSpPr txBox="1"/>
          <p:nvPr/>
        </p:nvSpPr>
        <p:spPr>
          <a:xfrm>
            <a:off x="4663001" y="2398307"/>
            <a:ext cx="667265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Đội Hai sửa được số mét đường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850 – 70 = 780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Đáp số: 780 m đường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" name="Google Shape;2785;p12"/>
          <p:cNvGrpSpPr/>
          <p:nvPr/>
        </p:nvGrpSpPr>
        <p:grpSpPr>
          <a:xfrm>
            <a:off x="812801" y="101281"/>
            <a:ext cx="6655121" cy="6655121"/>
            <a:chOff x="885372" y="449621"/>
            <a:chExt cx="4992912" cy="4992912"/>
          </a:xfrm>
        </p:grpSpPr>
        <p:sp>
          <p:nvSpPr>
            <p:cNvPr id="2786" name="Google Shape;2786;p12"/>
            <p:cNvSpPr/>
            <p:nvPr/>
          </p:nvSpPr>
          <p:spPr>
            <a:xfrm>
              <a:off x="885372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600 - 200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12"/>
            <p:cNvSpPr/>
            <p:nvPr/>
          </p:nvSpPr>
          <p:spPr>
            <a:xfrm>
              <a:off x="2133600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12"/>
            <p:cNvSpPr/>
            <p:nvPr/>
          </p:nvSpPr>
          <p:spPr>
            <a:xfrm>
              <a:off x="3381828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12"/>
            <p:cNvSpPr/>
            <p:nvPr/>
          </p:nvSpPr>
          <p:spPr>
            <a:xfrm>
              <a:off x="4630056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900 +100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12"/>
            <p:cNvSpPr/>
            <p:nvPr/>
          </p:nvSpPr>
          <p:spPr>
            <a:xfrm>
              <a:off x="885372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12"/>
            <p:cNvSpPr/>
            <p:nvPr/>
          </p:nvSpPr>
          <p:spPr>
            <a:xfrm>
              <a:off x="2133600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12"/>
            <p:cNvSpPr/>
            <p:nvPr/>
          </p:nvSpPr>
          <p:spPr>
            <a:xfrm>
              <a:off x="3381828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12"/>
            <p:cNvSpPr/>
            <p:nvPr/>
          </p:nvSpPr>
          <p:spPr>
            <a:xfrm>
              <a:off x="4630056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12"/>
            <p:cNvSpPr/>
            <p:nvPr/>
          </p:nvSpPr>
          <p:spPr>
            <a:xfrm>
              <a:off x="885372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12"/>
            <p:cNvSpPr/>
            <p:nvPr/>
          </p:nvSpPr>
          <p:spPr>
            <a:xfrm>
              <a:off x="2133600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12"/>
            <p:cNvSpPr/>
            <p:nvPr/>
          </p:nvSpPr>
          <p:spPr>
            <a:xfrm>
              <a:off x="3381828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12"/>
            <p:cNvSpPr/>
            <p:nvPr/>
          </p:nvSpPr>
          <p:spPr>
            <a:xfrm>
              <a:off x="4630056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12"/>
            <p:cNvSpPr/>
            <p:nvPr/>
          </p:nvSpPr>
          <p:spPr>
            <a:xfrm>
              <a:off x="885372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400 + 300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12"/>
            <p:cNvSpPr/>
            <p:nvPr/>
          </p:nvSpPr>
          <p:spPr>
            <a:xfrm>
              <a:off x="2133600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12"/>
            <p:cNvSpPr/>
            <p:nvPr/>
          </p:nvSpPr>
          <p:spPr>
            <a:xfrm>
              <a:off x="3381828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12"/>
            <p:cNvSpPr/>
            <p:nvPr/>
          </p:nvSpPr>
          <p:spPr>
            <a:xfrm>
              <a:off x="4630056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1000 - 700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2" name="Google Shape;2802;p12"/>
          <p:cNvSpPr/>
          <p:nvPr/>
        </p:nvSpPr>
        <p:spPr>
          <a:xfrm>
            <a:off x="97245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12"/>
          <p:cNvSpPr/>
          <p:nvPr/>
        </p:nvSpPr>
        <p:spPr>
          <a:xfrm>
            <a:off x="263623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12"/>
          <p:cNvSpPr/>
          <p:nvPr/>
        </p:nvSpPr>
        <p:spPr>
          <a:xfrm>
            <a:off x="432368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5" name="Google Shape;2805;p12"/>
          <p:cNvSpPr/>
          <p:nvPr/>
        </p:nvSpPr>
        <p:spPr>
          <a:xfrm>
            <a:off x="598746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6" name="Google Shape;2806;p12"/>
          <p:cNvSpPr/>
          <p:nvPr/>
        </p:nvSpPr>
        <p:spPr>
          <a:xfrm>
            <a:off x="97245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807" name="Google Shape;2807;p12"/>
          <p:cNvSpPr/>
          <p:nvPr/>
        </p:nvSpPr>
        <p:spPr>
          <a:xfrm>
            <a:off x="263623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8" name="Google Shape;2808;p12"/>
          <p:cNvSpPr/>
          <p:nvPr/>
        </p:nvSpPr>
        <p:spPr>
          <a:xfrm>
            <a:off x="432368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12"/>
          <p:cNvSpPr/>
          <p:nvPr/>
        </p:nvSpPr>
        <p:spPr>
          <a:xfrm>
            <a:off x="598746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12"/>
          <p:cNvSpPr/>
          <p:nvPr/>
        </p:nvSpPr>
        <p:spPr>
          <a:xfrm>
            <a:off x="97245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12"/>
          <p:cNvSpPr/>
          <p:nvPr/>
        </p:nvSpPr>
        <p:spPr>
          <a:xfrm>
            <a:off x="263623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12"/>
          <p:cNvSpPr/>
          <p:nvPr/>
        </p:nvSpPr>
        <p:spPr>
          <a:xfrm>
            <a:off x="432368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12"/>
          <p:cNvSpPr/>
          <p:nvPr/>
        </p:nvSpPr>
        <p:spPr>
          <a:xfrm>
            <a:off x="598746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12"/>
          <p:cNvSpPr/>
          <p:nvPr/>
        </p:nvSpPr>
        <p:spPr>
          <a:xfrm>
            <a:off x="97245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12"/>
          <p:cNvSpPr/>
          <p:nvPr/>
        </p:nvSpPr>
        <p:spPr>
          <a:xfrm>
            <a:off x="263623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12"/>
          <p:cNvSpPr/>
          <p:nvPr/>
        </p:nvSpPr>
        <p:spPr>
          <a:xfrm>
            <a:off x="432368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12"/>
          <p:cNvSpPr/>
          <p:nvPr/>
        </p:nvSpPr>
        <p:spPr>
          <a:xfrm>
            <a:off x="598746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8" name="Google Shape;2818;p1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5569" y="682172"/>
            <a:ext cx="1933845" cy="201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9" name="Google Shape;2819;p12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752" y="3189093"/>
            <a:ext cx="3858163" cy="285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0" name="Google Shape;2820;p12"/>
          <p:cNvGrpSpPr/>
          <p:nvPr/>
        </p:nvGrpSpPr>
        <p:grpSpPr>
          <a:xfrm>
            <a:off x="3028800" y="304683"/>
            <a:ext cx="1074978" cy="913070"/>
            <a:chOff x="1592478" y="2272187"/>
            <a:chExt cx="1074978" cy="913070"/>
          </a:xfrm>
        </p:grpSpPr>
        <p:grpSp>
          <p:nvGrpSpPr>
            <p:cNvPr id="2821" name="Google Shape;282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2" name="Google Shape;282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401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4" name="Google Shape;282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25" name="Google Shape;2825;p12"/>
          <p:cNvGrpSpPr/>
          <p:nvPr/>
        </p:nvGrpSpPr>
        <p:grpSpPr>
          <a:xfrm>
            <a:off x="4770498" y="304683"/>
            <a:ext cx="1074978" cy="913070"/>
            <a:chOff x="1592478" y="2272187"/>
            <a:chExt cx="1074978" cy="913070"/>
          </a:xfrm>
        </p:grpSpPr>
        <p:grpSp>
          <p:nvGrpSpPr>
            <p:cNvPr id="2826" name="Google Shape;282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7" name="Google Shape;282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9" name="Google Shape;2829;p12"/>
            <p:cNvCxnSpPr/>
            <p:nvPr/>
          </p:nvCxnSpPr>
          <p:spPr>
            <a:xfrm>
              <a:off x="1625105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0" name="Google Shape;2830;p12"/>
          <p:cNvGrpSpPr/>
          <p:nvPr/>
        </p:nvGrpSpPr>
        <p:grpSpPr>
          <a:xfrm>
            <a:off x="1360269" y="1986506"/>
            <a:ext cx="1074978" cy="913070"/>
            <a:chOff x="1592478" y="2272187"/>
            <a:chExt cx="1074978" cy="913070"/>
          </a:xfrm>
        </p:grpSpPr>
        <p:grpSp>
          <p:nvGrpSpPr>
            <p:cNvPr id="2831" name="Google Shape;283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2" name="Google Shape;283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4" name="Google Shape;283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5" name="Google Shape;2835;p12"/>
          <p:cNvGrpSpPr/>
          <p:nvPr/>
        </p:nvGrpSpPr>
        <p:grpSpPr>
          <a:xfrm>
            <a:off x="3042099" y="1986506"/>
            <a:ext cx="1074978" cy="913070"/>
            <a:chOff x="1592478" y="2272187"/>
            <a:chExt cx="1074978" cy="913070"/>
          </a:xfrm>
        </p:grpSpPr>
        <p:grpSp>
          <p:nvGrpSpPr>
            <p:cNvPr id="2836" name="Google Shape;283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7" name="Google Shape;283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537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9" name="Google Shape;283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0" name="Google Shape;2840;p12"/>
          <p:cNvGrpSpPr/>
          <p:nvPr/>
        </p:nvGrpSpPr>
        <p:grpSpPr>
          <a:xfrm>
            <a:off x="4714190" y="1986506"/>
            <a:ext cx="1074978" cy="913070"/>
            <a:chOff x="1592478" y="2272187"/>
            <a:chExt cx="1074978" cy="913070"/>
          </a:xfrm>
        </p:grpSpPr>
        <p:grpSp>
          <p:nvGrpSpPr>
            <p:cNvPr id="2841" name="Google Shape;284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2" name="Google Shape;284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64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4" name="Google Shape;284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5" name="Google Shape;2845;p12"/>
          <p:cNvGrpSpPr/>
          <p:nvPr/>
        </p:nvGrpSpPr>
        <p:grpSpPr>
          <a:xfrm>
            <a:off x="6377970" y="1986506"/>
            <a:ext cx="1074978" cy="913070"/>
            <a:chOff x="1592478" y="2272187"/>
            <a:chExt cx="1074978" cy="913070"/>
          </a:xfrm>
        </p:grpSpPr>
        <p:grpSp>
          <p:nvGrpSpPr>
            <p:cNvPr id="2846" name="Google Shape;284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7" name="Google Shape;284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748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9" name="Google Shape;284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0" name="Google Shape;2850;p12"/>
          <p:cNvGrpSpPr/>
          <p:nvPr/>
        </p:nvGrpSpPr>
        <p:grpSpPr>
          <a:xfrm>
            <a:off x="1386629" y="3638107"/>
            <a:ext cx="1074978" cy="913070"/>
            <a:chOff x="1592478" y="2272187"/>
            <a:chExt cx="1074978" cy="913070"/>
          </a:xfrm>
        </p:grpSpPr>
        <p:grpSp>
          <p:nvGrpSpPr>
            <p:cNvPr id="2851" name="Google Shape;285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2" name="Google Shape;285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590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80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4" name="Google Shape;285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5" name="Google Shape;2855;p12"/>
          <p:cNvGrpSpPr/>
          <p:nvPr/>
        </p:nvGrpSpPr>
        <p:grpSpPr>
          <a:xfrm>
            <a:off x="3050409" y="3638107"/>
            <a:ext cx="1074978" cy="913070"/>
            <a:chOff x="1592478" y="2272187"/>
            <a:chExt cx="1074978" cy="913070"/>
          </a:xfrm>
        </p:grpSpPr>
        <p:grpSp>
          <p:nvGrpSpPr>
            <p:cNvPr id="2856" name="Google Shape;285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7" name="Google Shape;285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143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9" name="Google Shape;285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0" name="Google Shape;2860;p12"/>
          <p:cNvGrpSpPr/>
          <p:nvPr/>
        </p:nvGrpSpPr>
        <p:grpSpPr>
          <a:xfrm>
            <a:off x="4684774" y="3638107"/>
            <a:ext cx="1074978" cy="913070"/>
            <a:chOff x="1592478" y="2272187"/>
            <a:chExt cx="1074978" cy="913070"/>
          </a:xfrm>
        </p:grpSpPr>
        <p:grpSp>
          <p:nvGrpSpPr>
            <p:cNvPr id="2861" name="Google Shape;286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2" name="Google Shape;286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882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4" name="Google Shape;286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5" name="Google Shape;2865;p12"/>
          <p:cNvGrpSpPr/>
          <p:nvPr/>
        </p:nvGrpSpPr>
        <p:grpSpPr>
          <a:xfrm>
            <a:off x="6368071" y="3638107"/>
            <a:ext cx="1074978" cy="913070"/>
            <a:chOff x="1592478" y="2272187"/>
            <a:chExt cx="1074978" cy="913070"/>
          </a:xfrm>
        </p:grpSpPr>
        <p:grpSp>
          <p:nvGrpSpPr>
            <p:cNvPr id="2866" name="Google Shape;286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7" name="Google Shape;286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9" name="Google Shape;286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0" name="Google Shape;2870;p12"/>
          <p:cNvGrpSpPr/>
          <p:nvPr/>
        </p:nvGrpSpPr>
        <p:grpSpPr>
          <a:xfrm>
            <a:off x="3024137" y="5308666"/>
            <a:ext cx="1074978" cy="913070"/>
            <a:chOff x="1592478" y="2272187"/>
            <a:chExt cx="1074978" cy="913070"/>
          </a:xfrm>
        </p:grpSpPr>
        <p:grpSp>
          <p:nvGrpSpPr>
            <p:cNvPr id="2871" name="Google Shape;287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2" name="Google Shape;287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575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4" name="Google Shape;287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5" name="Google Shape;2875;p12"/>
          <p:cNvGrpSpPr/>
          <p:nvPr/>
        </p:nvGrpSpPr>
        <p:grpSpPr>
          <a:xfrm>
            <a:off x="4714190" y="5342307"/>
            <a:ext cx="1074978" cy="913070"/>
            <a:chOff x="1592478" y="2272187"/>
            <a:chExt cx="1074978" cy="913070"/>
          </a:xfrm>
        </p:grpSpPr>
        <p:grpSp>
          <p:nvGrpSpPr>
            <p:cNvPr id="2876" name="Google Shape;287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7" name="Google Shape;287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9" name="Google Shape;287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80" name="Google Shape;2880;p12"/>
          <p:cNvSpPr txBox="1"/>
          <p:nvPr/>
        </p:nvSpPr>
        <p:spPr>
          <a:xfrm>
            <a:off x="1248114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12"/>
          <p:cNvSpPr txBox="1"/>
          <p:nvPr/>
        </p:nvSpPr>
        <p:spPr>
          <a:xfrm>
            <a:off x="316073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928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12"/>
          <p:cNvSpPr txBox="1"/>
          <p:nvPr/>
        </p:nvSpPr>
        <p:spPr>
          <a:xfrm>
            <a:off x="483557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12"/>
          <p:cNvSpPr txBox="1"/>
          <p:nvPr/>
        </p:nvSpPr>
        <p:spPr>
          <a:xfrm>
            <a:off x="6283965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4" name="Google Shape;2884;p12"/>
          <p:cNvSpPr txBox="1"/>
          <p:nvPr/>
        </p:nvSpPr>
        <p:spPr>
          <a:xfrm>
            <a:off x="1501334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490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12"/>
          <p:cNvSpPr txBox="1"/>
          <p:nvPr/>
        </p:nvSpPr>
        <p:spPr>
          <a:xfrm>
            <a:off x="3202942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443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12"/>
          <p:cNvSpPr txBox="1"/>
          <p:nvPr/>
        </p:nvSpPr>
        <p:spPr>
          <a:xfrm>
            <a:off x="4891850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414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12"/>
          <p:cNvSpPr txBox="1"/>
          <p:nvPr/>
        </p:nvSpPr>
        <p:spPr>
          <a:xfrm>
            <a:off x="6537185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13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8" name="Google Shape;2888;p12"/>
          <p:cNvSpPr txBox="1"/>
          <p:nvPr/>
        </p:nvSpPr>
        <p:spPr>
          <a:xfrm>
            <a:off x="1501334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12"/>
          <p:cNvSpPr txBox="1"/>
          <p:nvPr/>
        </p:nvSpPr>
        <p:spPr>
          <a:xfrm>
            <a:off x="320294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761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12"/>
          <p:cNvSpPr txBox="1"/>
          <p:nvPr/>
        </p:nvSpPr>
        <p:spPr>
          <a:xfrm>
            <a:off x="487778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1" name="Google Shape;2891;p12"/>
          <p:cNvSpPr txBox="1"/>
          <p:nvPr/>
        </p:nvSpPr>
        <p:spPr>
          <a:xfrm>
            <a:off x="6537185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880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2" name="Google Shape;2892;p12"/>
          <p:cNvSpPr txBox="1"/>
          <p:nvPr/>
        </p:nvSpPr>
        <p:spPr>
          <a:xfrm>
            <a:off x="1248114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3" name="Google Shape;2893;p12"/>
          <p:cNvSpPr txBox="1"/>
          <p:nvPr/>
        </p:nvSpPr>
        <p:spPr>
          <a:xfrm>
            <a:off x="316073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4" name="Google Shape;2894;p12"/>
          <p:cNvSpPr txBox="1"/>
          <p:nvPr/>
        </p:nvSpPr>
        <p:spPr>
          <a:xfrm>
            <a:off x="483557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396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5" name="Google Shape;2895;p12"/>
          <p:cNvSpPr txBox="1"/>
          <p:nvPr/>
        </p:nvSpPr>
        <p:spPr>
          <a:xfrm>
            <a:off x="6283965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81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 tính rồi tính ?</a:t>
              </a:r>
              <a:endParaRPr/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0" name="Google Shape;2620;p3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2621" name="Google Shape;262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2" name="Google Shape;262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267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3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4" name="Google Shape;262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25" name="Google Shape;2625;p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2626" name="Google Shape;262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7" name="Google Shape;262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9" name="Google Shape;262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0" name="Google Shape;2630;p3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631" name="Google Shape;263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2" name="Google Shape;263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698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4" name="Google Shape;263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5" name="Google Shape;2635;p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636" name="Google Shape;263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7" name="Google Shape;263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9" name="Google Shape;263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40" name="Google Shape;2640;p3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998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3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384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3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652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p3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371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4" name="Google Shape;2644;p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   328 + 56             698 – 47        721 - 350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9" name="Google Shape;2649;p4"/>
          <p:cNvGrpSpPr/>
          <p:nvPr/>
        </p:nvGrpSpPr>
        <p:grpSpPr>
          <a:xfrm>
            <a:off x="956694" y="602558"/>
            <a:ext cx="3614218" cy="570588"/>
            <a:chOff x="1296327" y="1647588"/>
            <a:chExt cx="3614218" cy="570588"/>
          </a:xfrm>
        </p:grpSpPr>
        <p:sp>
          <p:nvSpPr>
            <p:cNvPr id="2650" name="Google Shape;2650;p4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hình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2" name="Google Shape;2652;p4"/>
          <p:cNvSpPr/>
          <p:nvPr/>
        </p:nvSpPr>
        <p:spPr>
          <a:xfrm>
            <a:off x="1358536" y="1591642"/>
            <a:ext cx="1661008" cy="1661008"/>
          </a:xfrm>
          <a:prstGeom prst="cube">
            <a:avLst>
              <a:gd name="adj" fmla="val 25000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4"/>
          <p:cNvSpPr/>
          <p:nvPr/>
        </p:nvSpPr>
        <p:spPr>
          <a:xfrm>
            <a:off x="3375660" y="1591641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4"/>
          <p:cNvSpPr/>
          <p:nvPr/>
        </p:nvSpPr>
        <p:spPr>
          <a:xfrm>
            <a:off x="8987246" y="1393673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4"/>
          <p:cNvSpPr/>
          <p:nvPr/>
        </p:nvSpPr>
        <p:spPr>
          <a:xfrm>
            <a:off x="6392243" y="1393673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6" name="Google Shape;2656;p4"/>
          <p:cNvGrpSpPr/>
          <p:nvPr/>
        </p:nvGrpSpPr>
        <p:grpSpPr>
          <a:xfrm>
            <a:off x="1560951" y="2272935"/>
            <a:ext cx="959430" cy="585288"/>
            <a:chOff x="1560951" y="2272935"/>
            <a:chExt cx="959430" cy="585288"/>
          </a:xfrm>
        </p:grpSpPr>
        <p:sp>
          <p:nvSpPr>
            <p:cNvPr id="2657" name="Google Shape;2657;p4"/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9" name="Google Shape;2659;p4"/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2660" name="Google Shape;2660;p4"/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2" name="Google Shape;2662;p4"/>
          <p:cNvGrpSpPr/>
          <p:nvPr/>
        </p:nvGrpSpPr>
        <p:grpSpPr>
          <a:xfrm>
            <a:off x="6895365" y="2090055"/>
            <a:ext cx="954661" cy="588823"/>
            <a:chOff x="6895365" y="2090055"/>
            <a:chExt cx="954661" cy="588823"/>
          </a:xfrm>
        </p:grpSpPr>
        <p:sp>
          <p:nvSpPr>
            <p:cNvPr id="2663" name="Google Shape;2663;p4"/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 txBox="1"/>
            <p:nvPr/>
          </p:nvSpPr>
          <p:spPr>
            <a:xfrm>
              <a:off x="6904103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5" name="Google Shape;2665;p4"/>
          <p:cNvGrpSpPr/>
          <p:nvPr/>
        </p:nvGrpSpPr>
        <p:grpSpPr>
          <a:xfrm>
            <a:off x="9298931" y="2090055"/>
            <a:ext cx="954661" cy="588825"/>
            <a:chOff x="9298931" y="2090055"/>
            <a:chExt cx="954661" cy="588825"/>
          </a:xfrm>
        </p:grpSpPr>
        <p:sp>
          <p:nvSpPr>
            <p:cNvPr id="2666" name="Google Shape;2666;p4"/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8" name="Google Shape;2668;p4"/>
          <p:cNvSpPr txBox="1"/>
          <p:nvPr/>
        </p:nvSpPr>
        <p:spPr>
          <a:xfrm>
            <a:off x="956694" y="3539002"/>
            <a:ext cx="614681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tổng của hai số ghi trên khối lập phương và khối cầu.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hiệu của hai số ghi trên khối hộp chữ nhật và khối trụ.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9" name="Google Shape;2669;p4"/>
          <p:cNvCxnSpPr/>
          <p:nvPr/>
        </p:nvCxnSpPr>
        <p:spPr>
          <a:xfrm>
            <a:off x="2043050" y="4101737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0" name="Google Shape;2670;p4"/>
          <p:cNvCxnSpPr/>
          <p:nvPr/>
        </p:nvCxnSpPr>
        <p:spPr>
          <a:xfrm>
            <a:off x="1011083" y="4812515"/>
            <a:ext cx="18496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1" name="Google Shape;2671;p4"/>
          <p:cNvCxnSpPr/>
          <p:nvPr/>
        </p:nvCxnSpPr>
        <p:spPr>
          <a:xfrm>
            <a:off x="3496850" y="4812515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2" name="Google Shape;2672;p4"/>
          <p:cNvSpPr txBox="1"/>
          <p:nvPr/>
        </p:nvSpPr>
        <p:spPr>
          <a:xfrm>
            <a:off x="7742826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4"/>
          <p:cNvSpPr txBox="1"/>
          <p:nvPr/>
        </p:nvSpPr>
        <p:spPr>
          <a:xfrm>
            <a:off x="8912459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4"/>
          <p:cNvSpPr txBox="1"/>
          <p:nvPr/>
        </p:nvSpPr>
        <p:spPr>
          <a:xfrm>
            <a:off x="9351144" y="3975157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888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5" name="Google Shape;2675;p4"/>
          <p:cNvCxnSpPr/>
          <p:nvPr/>
        </p:nvCxnSpPr>
        <p:spPr>
          <a:xfrm>
            <a:off x="2043050" y="5416732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6" name="Google Shape;2676;p4"/>
          <p:cNvCxnSpPr/>
          <p:nvPr/>
        </p:nvCxnSpPr>
        <p:spPr>
          <a:xfrm>
            <a:off x="956694" y="6079612"/>
            <a:ext cx="21653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7" name="Google Shape;2677;p4"/>
          <p:cNvCxnSpPr/>
          <p:nvPr/>
        </p:nvCxnSpPr>
        <p:spPr>
          <a:xfrm>
            <a:off x="3731981" y="6071933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8" name="Google Shape;2678;p4"/>
          <p:cNvSpPr txBox="1"/>
          <p:nvPr/>
        </p:nvSpPr>
        <p:spPr>
          <a:xfrm>
            <a:off x="7742826" y="5321629"/>
            <a:ext cx="3209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4"/>
          <p:cNvSpPr txBox="1"/>
          <p:nvPr/>
        </p:nvSpPr>
        <p:spPr>
          <a:xfrm>
            <a:off x="8912459" y="5321629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4"/>
          <p:cNvSpPr txBox="1"/>
          <p:nvPr/>
        </p:nvSpPr>
        <p:spPr>
          <a:xfrm>
            <a:off x="9351144" y="5321629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156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943630" y="649926"/>
            <a:ext cx="6384633" cy="2246769"/>
            <a:chOff x="1296327" y="1616578"/>
            <a:chExt cx="6384633" cy="2246769"/>
          </a:xfrm>
        </p:grpSpPr>
        <p:sp>
          <p:nvSpPr>
            <p:cNvPr id="2686" name="Google Shape;2686;p5"/>
            <p:cNvSpPr txBox="1"/>
            <p:nvPr/>
          </p:nvSpPr>
          <p:spPr>
            <a:xfrm>
              <a:off x="1866914" y="1616578"/>
              <a:ext cx="5814046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cửa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sáng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250 kg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chiều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175 kg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cả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cửa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đó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bao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lô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-gam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8" name="Google Shape;2688;p5"/>
          <p:cNvSpPr txBox="1"/>
          <p:nvPr/>
        </p:nvSpPr>
        <p:spPr>
          <a:xfrm>
            <a:off x="7766971" y="649926"/>
            <a:ext cx="3427897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tắt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sáng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250 kg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chiều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175 kg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… kg ?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5"/>
          <p:cNvSpPr txBox="1"/>
          <p:nvPr/>
        </p:nvSpPr>
        <p:spPr>
          <a:xfrm>
            <a:off x="2285999" y="3247753"/>
            <a:ext cx="879715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E36C09"/>
                </a:solidFill>
                <a:sym typeface="Arial"/>
              </a:rPr>
              <a:t>Bài</a:t>
            </a:r>
            <a:r>
              <a:rPr lang="en-US" sz="2800" b="1" dirty="0">
                <a:solidFill>
                  <a:srgbClr val="E36C09"/>
                </a:solidFill>
                <a:sym typeface="Arial"/>
              </a:rPr>
              <a:t> </a:t>
            </a:r>
            <a:r>
              <a:rPr lang="en-US" sz="2800" b="1" dirty="0" err="1">
                <a:solidFill>
                  <a:srgbClr val="E36C09"/>
                </a:solidFill>
                <a:sym typeface="Arial"/>
              </a:rPr>
              <a:t>giải</a:t>
            </a:r>
            <a:endParaRPr sz="2800" b="1" dirty="0">
              <a:solidFill>
                <a:srgbClr val="E36C09"/>
              </a:solidFill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E36C09"/>
                </a:solidFill>
                <a:sym typeface="Arial"/>
              </a:rPr>
              <a:t>Cả</a:t>
            </a:r>
            <a:r>
              <a:rPr lang="en-US" sz="2800" b="1" dirty="0">
                <a:solidFill>
                  <a:srgbClr val="E36C09"/>
                </a:solidFill>
                <a:sym typeface="Arial"/>
              </a:rPr>
              <a:t> </a:t>
            </a:r>
            <a:r>
              <a:rPr lang="en-US" sz="2800" b="1" dirty="0" err="1">
                <a:solidFill>
                  <a:srgbClr val="E36C09"/>
                </a:solidFill>
                <a:sym typeface="Arial"/>
              </a:rPr>
              <a:t>hai</a:t>
            </a:r>
            <a:r>
              <a:rPr lang="en-US" sz="2800" b="1" dirty="0">
                <a:solidFill>
                  <a:srgbClr val="E36C09"/>
                </a:solidFill>
                <a:sym typeface="Arial"/>
              </a:rPr>
              <a:t> </a:t>
            </a:r>
            <a:r>
              <a:rPr lang="en-US" sz="2800" b="1" dirty="0" err="1">
                <a:solidFill>
                  <a:srgbClr val="E36C09"/>
                </a:solidFill>
                <a:sym typeface="Arial"/>
              </a:rPr>
              <a:t>buổi</a:t>
            </a:r>
            <a:r>
              <a:rPr lang="en-US" sz="2800" b="1" dirty="0">
                <a:solidFill>
                  <a:srgbClr val="E36C09"/>
                </a:solidFill>
                <a:sym typeface="Arial"/>
              </a:rPr>
              <a:t> </a:t>
            </a:r>
            <a:r>
              <a:rPr lang="en-US" sz="2800" b="1" dirty="0" err="1">
                <a:solidFill>
                  <a:srgbClr val="E36C09"/>
                </a:solidFill>
                <a:sym typeface="Arial"/>
              </a:rPr>
              <a:t>cửa</a:t>
            </a:r>
            <a:r>
              <a:rPr lang="en-US" sz="2800" b="1" dirty="0">
                <a:solidFill>
                  <a:srgbClr val="E36C09"/>
                </a:solidFill>
                <a:sym typeface="Arial"/>
              </a:rPr>
              <a:t> </a:t>
            </a:r>
            <a:r>
              <a:rPr lang="en-US" sz="2800" b="1" dirty="0" err="1">
                <a:solidFill>
                  <a:srgbClr val="E36C09"/>
                </a:solidFill>
                <a:sym typeface="Arial"/>
              </a:rPr>
              <a:t>hàng</a:t>
            </a:r>
            <a:r>
              <a:rPr lang="en-US" sz="2800" b="1" dirty="0">
                <a:solidFill>
                  <a:srgbClr val="E36C09"/>
                </a:solidFill>
                <a:sym typeface="Arial"/>
              </a:rPr>
              <a:t> </a:t>
            </a:r>
            <a:r>
              <a:rPr lang="en-US" sz="2800" b="1" dirty="0" err="1">
                <a:solidFill>
                  <a:srgbClr val="E36C09"/>
                </a:solidFill>
                <a:sym typeface="Arial"/>
              </a:rPr>
              <a:t>bán</a:t>
            </a:r>
            <a:r>
              <a:rPr lang="en-US" sz="2800" b="1" dirty="0">
                <a:solidFill>
                  <a:srgbClr val="E36C09"/>
                </a:solidFill>
                <a:sym typeface="Arial"/>
              </a:rPr>
              <a:t> </a:t>
            </a:r>
            <a:r>
              <a:rPr lang="en-US" sz="2800" b="1" dirty="0" err="1">
                <a:solidFill>
                  <a:srgbClr val="E36C09"/>
                </a:solidFill>
                <a:sym typeface="Arial"/>
              </a:rPr>
              <a:t>được</a:t>
            </a:r>
            <a:r>
              <a:rPr lang="en-US" sz="2800" b="1" dirty="0">
                <a:solidFill>
                  <a:srgbClr val="E36C09"/>
                </a:solidFill>
                <a:sym typeface="Arial"/>
              </a:rPr>
              <a:t> </a:t>
            </a:r>
            <a:r>
              <a:rPr lang="en-US" sz="2800" b="1" dirty="0" err="1">
                <a:solidFill>
                  <a:srgbClr val="E36C09"/>
                </a:solidFill>
                <a:sym typeface="Arial"/>
              </a:rPr>
              <a:t>số</a:t>
            </a:r>
            <a:r>
              <a:rPr lang="en-US" sz="2800" b="1" dirty="0">
                <a:solidFill>
                  <a:srgbClr val="E36C09"/>
                </a:solidFill>
                <a:sym typeface="Arial"/>
              </a:rPr>
              <a:t> </a:t>
            </a:r>
            <a:r>
              <a:rPr lang="en-US" sz="2800" b="1" dirty="0" err="1">
                <a:solidFill>
                  <a:srgbClr val="E36C09"/>
                </a:solidFill>
                <a:sym typeface="Arial"/>
              </a:rPr>
              <a:t>ki</a:t>
            </a:r>
            <a:r>
              <a:rPr lang="en-US" sz="2800" b="1" dirty="0">
                <a:solidFill>
                  <a:srgbClr val="E36C09"/>
                </a:solidFill>
                <a:sym typeface="Arial"/>
              </a:rPr>
              <a:t>-</a:t>
            </a:r>
            <a:r>
              <a:rPr lang="en-US" sz="2800" b="1" dirty="0" err="1">
                <a:solidFill>
                  <a:srgbClr val="E36C09"/>
                </a:solidFill>
                <a:sym typeface="Arial"/>
              </a:rPr>
              <a:t>lô</a:t>
            </a:r>
            <a:r>
              <a:rPr lang="en-US" sz="2800" b="1" dirty="0">
                <a:solidFill>
                  <a:srgbClr val="E36C09"/>
                </a:solidFill>
                <a:sym typeface="Arial"/>
              </a:rPr>
              <a:t>-gam </a:t>
            </a:r>
            <a:r>
              <a:rPr lang="en-US" sz="2800" b="1" dirty="0" err="1">
                <a:solidFill>
                  <a:srgbClr val="E36C09"/>
                </a:solidFill>
                <a:sym typeface="Arial"/>
              </a:rPr>
              <a:t>là</a:t>
            </a:r>
            <a:r>
              <a:rPr lang="en-US" sz="2800" b="1" dirty="0">
                <a:solidFill>
                  <a:srgbClr val="E36C09"/>
                </a:solidFill>
                <a:sym typeface="Arial"/>
              </a:rPr>
              <a:t>:</a:t>
            </a:r>
            <a:endParaRPr b="1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E36C09"/>
                </a:solidFill>
                <a:sym typeface="Arial"/>
              </a:rPr>
              <a:t>               250 + 175 = 425 (kg)</a:t>
            </a:r>
            <a:endParaRPr b="1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E36C09"/>
                </a:solidFill>
                <a:sym typeface="Arial"/>
              </a:rPr>
              <a:t>                           </a:t>
            </a:r>
            <a:r>
              <a:rPr lang="en-US" sz="2800" b="1" dirty="0" err="1">
                <a:solidFill>
                  <a:srgbClr val="E36C09"/>
                </a:solidFill>
                <a:sym typeface="Arial"/>
              </a:rPr>
              <a:t>Đáp</a:t>
            </a:r>
            <a:r>
              <a:rPr lang="en-US" sz="2800" b="1" dirty="0">
                <a:solidFill>
                  <a:srgbClr val="E36C09"/>
                </a:solidFill>
                <a:sym typeface="Arial"/>
              </a:rPr>
              <a:t> </a:t>
            </a:r>
            <a:r>
              <a:rPr lang="en-US" sz="2800" b="1" dirty="0" err="1">
                <a:solidFill>
                  <a:srgbClr val="E36C09"/>
                </a:solidFill>
                <a:sym typeface="Arial"/>
              </a:rPr>
              <a:t>số</a:t>
            </a:r>
            <a:r>
              <a:rPr lang="en-US" sz="2800" b="1" dirty="0">
                <a:solidFill>
                  <a:srgbClr val="E36C09"/>
                </a:solidFill>
                <a:sym typeface="Arial"/>
              </a:rPr>
              <a:t>: 425 kg </a:t>
            </a:r>
            <a:r>
              <a:rPr lang="en-US" sz="2800" b="1" dirty="0" err="1">
                <a:solidFill>
                  <a:srgbClr val="E36C09"/>
                </a:solidFill>
                <a:sym typeface="Arial"/>
              </a:rPr>
              <a:t>gạo</a:t>
            </a:r>
            <a:endParaRPr sz="2800" b="1" dirty="0">
              <a:solidFill>
                <a:srgbClr val="E36C09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4" name="Google Shape;2694;p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379" y="985382"/>
            <a:ext cx="9811456" cy="3137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5" name="Google Shape;2695;p6"/>
          <p:cNvGrpSpPr/>
          <p:nvPr/>
        </p:nvGrpSpPr>
        <p:grpSpPr>
          <a:xfrm>
            <a:off x="891379" y="550306"/>
            <a:ext cx="7116152" cy="570588"/>
            <a:chOff x="1296327" y="1647588"/>
            <a:chExt cx="7116152" cy="570588"/>
          </a:xfrm>
        </p:grpSpPr>
        <p:sp>
          <p:nvSpPr>
            <p:cNvPr id="2696" name="Google Shape;2696;p6"/>
            <p:cNvSpPr txBox="1"/>
            <p:nvPr/>
          </p:nvSpPr>
          <p:spPr>
            <a:xfrm>
              <a:off x="1866915" y="1694956"/>
              <a:ext cx="65455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rồi trả lời câu hỏi.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8" name="Google Shape;2698;p6"/>
          <p:cNvSpPr txBox="1"/>
          <p:nvPr/>
        </p:nvSpPr>
        <p:spPr>
          <a:xfrm>
            <a:off x="891379" y="4296286"/>
            <a:ext cx="10407992" cy="130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cầm miếng bìa ghi phép tính có kết quả bé nhất?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Miếng bìa ghi phép tính có kết quả lớn nhất có dạng hình gì?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6"/>
          <p:cNvSpPr txBox="1"/>
          <p:nvPr/>
        </p:nvSpPr>
        <p:spPr>
          <a:xfrm>
            <a:off x="2194560" y="3987308"/>
            <a:ext cx="836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6"/>
          <p:cNvSpPr txBox="1"/>
          <p:nvPr/>
        </p:nvSpPr>
        <p:spPr>
          <a:xfrm>
            <a:off x="5797107" y="3987308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2800" b="1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6"/>
          <p:cNvSpPr txBox="1"/>
          <p:nvPr/>
        </p:nvSpPr>
        <p:spPr>
          <a:xfrm>
            <a:off x="9180387" y="4026497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8"/>
          <p:cNvSpPr/>
          <p:nvPr/>
        </p:nvSpPr>
        <p:spPr>
          <a:xfrm>
            <a:off x="1231526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8"/>
          <p:cNvSpPr/>
          <p:nvPr/>
        </p:nvSpPr>
        <p:spPr>
          <a:xfrm>
            <a:off x="2719254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8"/>
          <p:cNvSpPr/>
          <p:nvPr/>
        </p:nvSpPr>
        <p:spPr>
          <a:xfrm>
            <a:off x="430603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8"/>
          <p:cNvSpPr/>
          <p:nvPr/>
        </p:nvSpPr>
        <p:spPr>
          <a:xfrm>
            <a:off x="575164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4" name="Google Shape;2714;p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525" y="1167901"/>
            <a:ext cx="2353003" cy="3067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5" name="Google Shape;2715;p8"/>
          <p:cNvGrpSpPr/>
          <p:nvPr/>
        </p:nvGrpSpPr>
        <p:grpSpPr>
          <a:xfrm>
            <a:off x="3017851" y="705352"/>
            <a:ext cx="8449378" cy="570588"/>
            <a:chOff x="1296327" y="1647588"/>
            <a:chExt cx="8449378" cy="570588"/>
          </a:xfrm>
        </p:grpSpPr>
        <p:sp>
          <p:nvSpPr>
            <p:cNvPr id="2716" name="Google Shape;2716;p8"/>
            <p:cNvSpPr txBox="1"/>
            <p:nvPr/>
          </p:nvSpPr>
          <p:spPr>
            <a:xfrm>
              <a:off x="1866915" y="1694956"/>
              <a:ext cx="78787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Mai đã thực hiện một số phép tính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8" name="Google Shape;2718;p8"/>
          <p:cNvGrpSpPr/>
          <p:nvPr/>
        </p:nvGrpSpPr>
        <p:grpSpPr>
          <a:xfrm>
            <a:off x="1408003" y="1724604"/>
            <a:ext cx="1147790" cy="1384995"/>
            <a:chOff x="1566470" y="2095726"/>
            <a:chExt cx="1147790" cy="1384995"/>
          </a:xfrm>
        </p:grpSpPr>
        <p:grpSp>
          <p:nvGrpSpPr>
            <p:cNvPr id="2719" name="Google Shape;271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0" name="Google Shape;272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8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2" name="Google Shape;272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3" name="Google Shape;2723;p8"/>
          <p:cNvGrpSpPr/>
          <p:nvPr/>
        </p:nvGrpSpPr>
        <p:grpSpPr>
          <a:xfrm>
            <a:off x="2958843" y="1724604"/>
            <a:ext cx="1147790" cy="1384995"/>
            <a:chOff x="1566470" y="2095726"/>
            <a:chExt cx="1147790" cy="1384995"/>
          </a:xfrm>
        </p:grpSpPr>
        <p:grpSp>
          <p:nvGrpSpPr>
            <p:cNvPr id="2724" name="Google Shape;272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5" name="Google Shape;272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759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7" name="Google Shape;272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8" name="Google Shape;2728;p8"/>
          <p:cNvGrpSpPr/>
          <p:nvPr/>
        </p:nvGrpSpPr>
        <p:grpSpPr>
          <a:xfrm>
            <a:off x="4541249" y="1719641"/>
            <a:ext cx="1147790" cy="1384995"/>
            <a:chOff x="1566470" y="2095726"/>
            <a:chExt cx="1147790" cy="1384995"/>
          </a:xfrm>
        </p:grpSpPr>
        <p:grpSp>
          <p:nvGrpSpPr>
            <p:cNvPr id="2729" name="Google Shape;272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0" name="Google Shape;273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42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32" name="Google Shape;273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33" name="Google Shape;2733;p8"/>
          <p:cNvGrpSpPr/>
          <p:nvPr/>
        </p:nvGrpSpPr>
        <p:grpSpPr>
          <a:xfrm>
            <a:off x="5982639" y="1719641"/>
            <a:ext cx="1147790" cy="1384995"/>
            <a:chOff x="1566470" y="2095726"/>
            <a:chExt cx="1147790" cy="1384995"/>
          </a:xfrm>
        </p:grpSpPr>
        <p:grpSp>
          <p:nvGrpSpPr>
            <p:cNvPr id="2734" name="Google Shape;273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5" name="Google Shape;273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737" name="Google Shape;273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38" name="Google Shape;2738;p8"/>
          <p:cNvSpPr txBox="1"/>
          <p:nvPr/>
        </p:nvSpPr>
        <p:spPr>
          <a:xfrm>
            <a:off x="1628483" y="288028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8"/>
          <p:cNvSpPr txBox="1"/>
          <p:nvPr/>
        </p:nvSpPr>
        <p:spPr>
          <a:xfrm>
            <a:off x="3186615" y="288028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p8"/>
          <p:cNvSpPr txBox="1"/>
          <p:nvPr/>
        </p:nvSpPr>
        <p:spPr>
          <a:xfrm>
            <a:off x="4772243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8"/>
          <p:cNvSpPr txBox="1"/>
          <p:nvPr/>
        </p:nvSpPr>
        <p:spPr>
          <a:xfrm>
            <a:off x="6229755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8"/>
          <p:cNvSpPr txBox="1"/>
          <p:nvPr/>
        </p:nvSpPr>
        <p:spPr>
          <a:xfrm>
            <a:off x="1899010" y="3724739"/>
            <a:ext cx="6012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73AC0"/>
                </a:solidFill>
                <a:latin typeface="Arial"/>
                <a:ea typeface="Arial"/>
                <a:cs typeface="Arial"/>
                <a:sym typeface="Arial"/>
              </a:rPr>
              <a:t>A.             B.               C.               D.</a:t>
            </a:r>
            <a:endParaRPr sz="2400">
              <a:solidFill>
                <a:srgbClr val="873A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8"/>
          <p:cNvSpPr txBox="1"/>
          <p:nvPr/>
        </p:nvSpPr>
        <p:spPr>
          <a:xfrm>
            <a:off x="1168982" y="4335619"/>
            <a:ext cx="976571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 các phép tính trên, phép tính nào sai?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hãy giúp Mai sửa lại phép tính sai cho đúng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8"/>
          <p:cNvSpPr/>
          <p:nvPr/>
        </p:nvSpPr>
        <p:spPr>
          <a:xfrm>
            <a:off x="3196603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8"/>
          <p:cNvSpPr/>
          <p:nvPr/>
        </p:nvSpPr>
        <p:spPr>
          <a:xfrm>
            <a:off x="6304697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8"/>
          <p:cNvSpPr/>
          <p:nvPr/>
        </p:nvSpPr>
        <p:spPr>
          <a:xfrm>
            <a:off x="3467100" y="3110386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8"/>
          <p:cNvSpPr/>
          <p:nvPr/>
        </p:nvSpPr>
        <p:spPr>
          <a:xfrm>
            <a:off x="6306021" y="3105423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" grpId="0" animBg="1"/>
      <p:bldP spid="2745" grpId="0" animBg="1"/>
      <p:bldP spid="2746" grpId="0" animBg="1"/>
      <p:bldP spid="27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2" name="Google Shape;2752;p9"/>
          <p:cNvGrpSpPr/>
          <p:nvPr/>
        </p:nvGrpSpPr>
        <p:grpSpPr>
          <a:xfrm>
            <a:off x="923310" y="610519"/>
            <a:ext cx="3614218" cy="570588"/>
            <a:chOff x="923310" y="610519"/>
            <a:chExt cx="3614218" cy="570588"/>
          </a:xfrm>
        </p:grpSpPr>
        <p:sp>
          <p:nvSpPr>
            <p:cNvPr id="2753" name="Google Shape;2753;p9"/>
            <p:cNvSpPr/>
            <p:nvPr/>
          </p:nvSpPr>
          <p:spPr>
            <a:xfrm>
              <a:off x="1596693" y="665757"/>
              <a:ext cx="615628" cy="478451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4" name="Google Shape;2754;p9"/>
            <p:cNvGrpSpPr/>
            <p:nvPr/>
          </p:nvGrpSpPr>
          <p:grpSpPr>
            <a:xfrm>
              <a:off x="923310" y="610519"/>
              <a:ext cx="3614218" cy="570588"/>
              <a:chOff x="1296327" y="1647588"/>
              <a:chExt cx="3614218" cy="570588"/>
            </a:xfrm>
          </p:grpSpPr>
          <p:sp>
            <p:nvSpPr>
              <p:cNvPr id="2755" name="Google Shape;2755;p9"/>
              <p:cNvSpPr txBox="1"/>
              <p:nvPr/>
            </p:nvSpPr>
            <p:spPr>
              <a:xfrm>
                <a:off x="1866915" y="1694956"/>
                <a:ext cx="304363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Số  ?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9"/>
              <p:cNvSpPr/>
              <p:nvPr/>
            </p:nvSpPr>
            <p:spPr>
              <a:xfrm>
                <a:off x="1296327" y="1647588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rgbClr val="D6E3B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57" name="Google Shape;2757;p9"/>
          <p:cNvGrpSpPr/>
          <p:nvPr/>
        </p:nvGrpSpPr>
        <p:grpSpPr>
          <a:xfrm>
            <a:off x="923310" y="1359103"/>
            <a:ext cx="10112539" cy="4581604"/>
            <a:chOff x="2809269" y="1924049"/>
            <a:chExt cx="7904811" cy="3848395"/>
          </a:xfrm>
        </p:grpSpPr>
        <p:pic>
          <p:nvPicPr>
            <p:cNvPr id="2758" name="Google Shape;2758;p9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09269" y="1924049"/>
              <a:ext cx="7904811" cy="3848395"/>
            </a:xfrm>
            <a:prstGeom prst="roundRect">
              <a:avLst>
                <a:gd name="adj" fmla="val 10648"/>
              </a:avLst>
            </a:prstGeom>
            <a:noFill/>
            <a:ln>
              <a:noFill/>
            </a:ln>
          </p:spPr>
        </p:pic>
        <p:sp>
          <p:nvSpPr>
            <p:cNvPr id="2759" name="Google Shape;2759;p9"/>
            <p:cNvSpPr/>
            <p:nvPr/>
          </p:nvSpPr>
          <p:spPr>
            <a:xfrm>
              <a:off x="3171825" y="3905250"/>
              <a:ext cx="2981325" cy="1152525"/>
            </a:xfrm>
            <a:custGeom>
              <a:avLst/>
              <a:gdLst/>
              <a:ahLst/>
              <a:cxnLst/>
              <a:rect l="l" t="t" r="r" b="b"/>
              <a:pathLst>
                <a:path w="2981325" h="1152525" extrusionOk="0">
                  <a:moveTo>
                    <a:pt x="0" y="104775"/>
                  </a:moveTo>
                  <a:lnTo>
                    <a:pt x="1543050" y="0"/>
                  </a:lnTo>
                  <a:lnTo>
                    <a:pt x="2305050" y="28575"/>
                  </a:lnTo>
                  <a:lnTo>
                    <a:pt x="2886075" y="95250"/>
                  </a:lnTo>
                  <a:lnTo>
                    <a:pt x="2971800" y="809625"/>
                  </a:lnTo>
                  <a:lnTo>
                    <a:pt x="2981325" y="1076325"/>
                  </a:lnTo>
                  <a:lnTo>
                    <a:pt x="2247900" y="1152525"/>
                  </a:lnTo>
                  <a:lnTo>
                    <a:pt x="28575" y="111442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7458075" y="3905250"/>
              <a:ext cx="2962275" cy="1114425"/>
            </a:xfrm>
            <a:custGeom>
              <a:avLst/>
              <a:gdLst/>
              <a:ahLst/>
              <a:cxnLst/>
              <a:rect l="l" t="t" r="r" b="b"/>
              <a:pathLst>
                <a:path w="2962275" h="1114425" extrusionOk="0">
                  <a:moveTo>
                    <a:pt x="47625" y="0"/>
                  </a:moveTo>
                  <a:lnTo>
                    <a:pt x="66675" y="266700"/>
                  </a:lnTo>
                  <a:lnTo>
                    <a:pt x="0" y="638175"/>
                  </a:lnTo>
                  <a:lnTo>
                    <a:pt x="0" y="885825"/>
                  </a:lnTo>
                  <a:lnTo>
                    <a:pt x="57150" y="857250"/>
                  </a:lnTo>
                  <a:lnTo>
                    <a:pt x="161925" y="885825"/>
                  </a:lnTo>
                  <a:lnTo>
                    <a:pt x="133350" y="1038225"/>
                  </a:lnTo>
                  <a:lnTo>
                    <a:pt x="552450" y="1114425"/>
                  </a:lnTo>
                  <a:lnTo>
                    <a:pt x="2962275" y="1057275"/>
                  </a:lnTo>
                  <a:lnTo>
                    <a:pt x="2905125" y="14287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1" name="Google Shape;2761;p9"/>
          <p:cNvSpPr txBox="1"/>
          <p:nvPr/>
        </p:nvSpPr>
        <p:spPr>
          <a:xfrm>
            <a:off x="134995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800 – 200 + 135 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9"/>
          <p:cNvSpPr/>
          <p:nvPr/>
        </p:nvSpPr>
        <p:spPr>
          <a:xfrm>
            <a:off x="4393647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9"/>
          <p:cNvSpPr txBox="1"/>
          <p:nvPr/>
        </p:nvSpPr>
        <p:spPr>
          <a:xfrm>
            <a:off x="676539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– 500 + 216=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9"/>
          <p:cNvSpPr/>
          <p:nvPr/>
        </p:nvSpPr>
        <p:spPr>
          <a:xfrm>
            <a:off x="9896171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9"/>
          <p:cNvSpPr/>
          <p:nvPr/>
        </p:nvSpPr>
        <p:spPr>
          <a:xfrm>
            <a:off x="445756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735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9"/>
          <p:cNvSpPr/>
          <p:nvPr/>
        </p:nvSpPr>
        <p:spPr>
          <a:xfrm>
            <a:off x="994339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716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503</Words>
  <Application>Microsoft Office PowerPoint</Application>
  <PresentationFormat>Widescreen</PresentationFormat>
  <Paragraphs>173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Bùi Thanh Quyên</cp:lastModifiedBy>
  <cp:revision>5</cp:revision>
  <dcterms:created xsi:type="dcterms:W3CDTF">2021-06-02T01:34:28Z</dcterms:created>
  <dcterms:modified xsi:type="dcterms:W3CDTF">2025-04-18T02:34:57Z</dcterms:modified>
</cp:coreProperties>
</file>