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29661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229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83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02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764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13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05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55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70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856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3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29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442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493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17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28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70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99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31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34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848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18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rPr>
                  <a:t>835</a:t>
                </a:r>
                <a:r>
                  <a:rPr lang="en-US" sz="3600" b="1" dirty="0">
                    <a:solidFill>
                      <a:schemeClr val="dk1"/>
                    </a:solidFill>
                    <a:latin typeface="Arial"/>
                    <a:ea typeface="Arial"/>
                    <a:cs typeface="Arial"/>
                    <a:sym typeface="Arial"/>
                  </a:rPr>
                  <a:t> - </a:t>
                </a:r>
                <a:r>
                  <a:rPr lang="en-US" sz="3600" b="1" dirty="0">
                    <a:solidFill>
                      <a:schemeClr val="dk1"/>
                    </a:solidFill>
                  </a:rPr>
                  <a:t>30</a:t>
                </a:r>
                <a:endParaRPr sz="3600" b="1" dirty="0">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5400000" flipH="1">
            <a:off x="4062479" y="3502715"/>
            <a:ext cx="995100" cy="600"/>
          </a:xfrm>
          <a:prstGeom prst="curvedConnector3">
            <a:avLst>
              <a:gd name="adj1" fmla="val 44254"/>
            </a:avLst>
          </a:prstGeom>
          <a:noFill/>
          <a:ln w="38100" cap="flat" cmpd="sng">
            <a:solidFill>
              <a:srgbClr val="00B0F0"/>
            </a:solidFill>
            <a:prstDash val="solid"/>
            <a:miter lim="800000"/>
            <a:headEnd type="none" w="sm" len="sm"/>
            <a:tailEnd type="none" w="sm" len="sm"/>
          </a:ln>
        </p:spPr>
      </p:cxnSp>
      <p:cxnSp>
        <p:nvCxnSpPr>
          <p:cNvPr id="104" name="Google Shape;3496;p13"/>
          <p:cNvCxnSpPr/>
          <p:nvPr/>
        </p:nvCxnSpPr>
        <p:spPr>
          <a:xfrm>
            <a:off x="2669373" y="2598954"/>
            <a:ext cx="7030909" cy="1401422"/>
          </a:xfrm>
          <a:prstGeom prst="curvedConnector3">
            <a:avLst>
              <a:gd name="adj1" fmla="val 50000"/>
            </a:avLst>
          </a:prstGeom>
          <a:noFill/>
          <a:ln w="381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barn(inVertical)">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barn(inVertical)">
                                      <p:cBhvr>
                                        <p:cTn id="43" dur="500"/>
                                        <p:tgtEl>
                                          <p:spTgt spid="10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barn(inVertical)">
                                      <p:cBhvr>
                                        <p:cTn id="48" dur="500"/>
                                        <p:tgtEl>
                                          <p:spTgt spid="349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496"/>
                                        </p:tgtEl>
                                        <p:attrNameLst>
                                          <p:attrName>style.visibility</p:attrName>
                                        </p:attrNameLst>
                                      </p:cBhvr>
                                      <p:to>
                                        <p:strVal val="visible"/>
                                      </p:to>
                                    </p:set>
                                    <p:animEffect transition="in" filter="barn(inVertical)">
                                      <p:cBhvr>
                                        <p:cTn id="53" dur="500"/>
                                        <p:tgtEl>
                                          <p:spTgt spid="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484266" y="362639"/>
            <a:ext cx="4612178" cy="2859491"/>
            <a:chOff x="585620" y="163901"/>
            <a:chExt cx="4612178" cy="2859491"/>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954 - 141</a:t>
              </a:r>
              <a:endParaRPr sz="2400" b="1" dirty="0">
                <a:solidFill>
                  <a:schemeClr val="dk1"/>
                </a:solidFill>
                <a:latin typeface="Arial"/>
                <a:ea typeface="Arial"/>
                <a:cs typeface="Arial"/>
                <a:sym typeface="Arial"/>
              </a:endParaRPr>
            </a:p>
          </p:txBody>
        </p:sp>
        <p:sp>
          <p:nvSpPr>
            <p:cNvPr id="3519" name="Google Shape;3519;p14"/>
            <p:cNvSpPr txBox="1"/>
            <p:nvPr/>
          </p:nvSpPr>
          <p:spPr>
            <a:xfrm>
              <a:off x="3571774" y="163901"/>
              <a:ext cx="162602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954  - 141</a:t>
              </a:r>
              <a:endParaRPr sz="2400" b="1" dirty="0">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739306" y="2855898"/>
            <a:ext cx="682239" cy="461666"/>
            <a:chOff x="6686744" y="3868261"/>
            <a:chExt cx="682239" cy="461666"/>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Arial"/>
                  <a:ea typeface="Arial"/>
                  <a:cs typeface="Arial"/>
                  <a:sym typeface="Arial"/>
                </a:rPr>
                <a:t>8</a:t>
              </a:r>
              <a:r>
                <a:rPr lang="en-US" sz="2400" b="1" dirty="0">
                  <a:solidFill>
                    <a:schemeClr val="dk1"/>
                  </a:solidFill>
                  <a:latin typeface="Arial"/>
                  <a:ea typeface="Arial"/>
                  <a:cs typeface="Arial"/>
                  <a:sym typeface="Arial"/>
                </a:rPr>
                <a:t>11</a:t>
              </a:r>
              <a:endParaRPr sz="2400" b="1" dirty="0">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4" y="1984451"/>
            <a:ext cx="5272475"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dirty="0" err="1">
                <a:solidFill>
                  <a:schemeClr val="dk1"/>
                </a:solidFill>
                <a:latin typeface="Arial"/>
                <a:ea typeface="Arial"/>
                <a:cs typeface="Arial"/>
                <a:sym typeface="Arial"/>
              </a:rPr>
              <a:t>Tóm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tắt</a:t>
            </a:r>
            <a:r>
              <a:rPr lang="en-US" sz="2800" dirty="0">
                <a:solidFill>
                  <a:schemeClr val="dk1"/>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 465 </a:t>
            </a: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endParaRPr sz="2800" dirty="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nữ</a:t>
            </a:r>
            <a:r>
              <a:rPr lang="en-US" sz="2800" dirty="0">
                <a:solidFill>
                  <a:schemeClr val="dk1"/>
                </a:solidFill>
                <a:latin typeface="Arial"/>
                <a:ea typeface="Arial"/>
                <a:cs typeface="Arial"/>
                <a:sym typeface="Arial"/>
              </a:rPr>
              <a:t>: 240 </a:t>
            </a: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endParaRPr sz="2800" dirty="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nam</a:t>
            </a:r>
            <a:r>
              <a:rPr lang="en-US" sz="2800" dirty="0">
                <a:solidFill>
                  <a:schemeClr val="dk1"/>
                </a:solidFill>
                <a:latin typeface="Arial"/>
                <a:ea typeface="Arial"/>
                <a:cs typeface="Arial"/>
                <a:sym typeface="Arial"/>
              </a:rPr>
              <a:t>: … </a:t>
            </a:r>
            <a:r>
              <a:rPr lang="en-US" sz="2800" dirty="0" err="1">
                <a:solidFill>
                  <a:schemeClr val="dk1"/>
                </a:solidFill>
                <a:latin typeface="Arial"/>
                <a:ea typeface="Arial"/>
                <a:cs typeface="Arial"/>
                <a:sym typeface="Arial"/>
              </a:rPr>
              <a:t>học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a:t>
            </a:r>
            <a:endParaRPr dirty="0"/>
          </a:p>
        </p:txBody>
      </p:sp>
      <p:sp>
        <p:nvSpPr>
          <p:cNvPr id="3558" name="Google Shape;3558;p15"/>
          <p:cNvSpPr txBox="1"/>
          <p:nvPr/>
        </p:nvSpPr>
        <p:spPr>
          <a:xfrm>
            <a:off x="3456957" y="3930508"/>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dirty="0" err="1">
                <a:solidFill>
                  <a:srgbClr val="E36C09"/>
                </a:solidFill>
                <a:latin typeface="Arial"/>
                <a:ea typeface="Arial"/>
                <a:cs typeface="Arial"/>
                <a:sym typeface="Arial"/>
              </a:rPr>
              <a:t>Bài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giải</a:t>
            </a:r>
            <a:endParaRPr sz="2800" dirty="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dirty="0" err="1">
                <a:solidFill>
                  <a:srgbClr val="E36C09"/>
                </a:solidFill>
                <a:latin typeface="Arial"/>
                <a:ea typeface="Arial"/>
                <a:cs typeface="Arial"/>
                <a:sym typeface="Arial"/>
              </a:rPr>
              <a:t>Trường</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đó</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có</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học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sinh</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nam</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là</a:t>
            </a:r>
            <a:r>
              <a:rPr lang="en-US" sz="2800" dirty="0">
                <a:solidFill>
                  <a:srgbClr val="E36C09"/>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a:solidFill>
                  <a:srgbClr val="E36C09"/>
                </a:solidFill>
                <a:latin typeface="Arial"/>
                <a:ea typeface="Arial"/>
                <a:cs typeface="Arial"/>
                <a:sym typeface="Arial"/>
              </a:rPr>
              <a:t>                     465 – 240 = 225 (</a:t>
            </a:r>
            <a:r>
              <a:rPr lang="en-US" sz="2800" dirty="0" err="1">
                <a:solidFill>
                  <a:srgbClr val="E36C09"/>
                </a:solidFill>
                <a:latin typeface="Arial"/>
                <a:ea typeface="Arial"/>
                <a:cs typeface="Arial"/>
                <a:sym typeface="Arial"/>
              </a:rPr>
              <a:t>học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sinh</a:t>
            </a:r>
            <a:r>
              <a:rPr lang="en-US" sz="2800" dirty="0">
                <a:solidFill>
                  <a:srgbClr val="E36C09"/>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Đáp</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225 </a:t>
            </a:r>
            <a:r>
              <a:rPr lang="en-US" sz="2800" dirty="0" err="1">
                <a:solidFill>
                  <a:srgbClr val="E36C09"/>
                </a:solidFill>
                <a:latin typeface="Arial"/>
                <a:ea typeface="Arial"/>
                <a:cs typeface="Arial"/>
                <a:sym typeface="Arial"/>
              </a:rPr>
              <a:t>học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sinh</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nam</a:t>
            </a:r>
            <a:endParaRPr sz="2800" dirty="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583407" y="183023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Arial"/>
                <a:ea typeface="Arial"/>
                <a:cs typeface="Arial"/>
                <a:sym typeface="Arial"/>
              </a:rPr>
              <a:t>310</a:t>
            </a:r>
            <a:endParaRPr sz="2800" dirty="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Arial"/>
                <a:ea typeface="Arial"/>
                <a:cs typeface="Arial"/>
                <a:sym typeface="Arial"/>
              </a:rPr>
              <a:t>303</a:t>
            </a:r>
            <a:endParaRPr sz="2800" dirty="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Arial"/>
                <a:ea typeface="Arial"/>
                <a:cs typeface="Arial"/>
                <a:sym typeface="Arial"/>
              </a:rPr>
              <a:t>201</a:t>
            </a:r>
            <a:endParaRPr sz="2800" dirty="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1000"/>
                                        <p:tgtEl>
                                          <p:spTgt spid="3571"/>
                                        </p:tgtEl>
                                      </p:cBhvr>
                                    </p:animEffect>
                                    <p:anim calcmode="lin" valueType="num">
                                      <p:cBhvr>
                                        <p:cTn id="13" dur="1000" fill="hold"/>
                                        <p:tgtEl>
                                          <p:spTgt spid="3571"/>
                                        </p:tgtEl>
                                        <p:attrNameLst>
                                          <p:attrName>ppt_x</p:attrName>
                                        </p:attrNameLst>
                                      </p:cBhvr>
                                      <p:tavLst>
                                        <p:tav tm="0">
                                          <p:val>
                                            <p:strVal val="#ppt_x"/>
                                          </p:val>
                                        </p:tav>
                                        <p:tav tm="100000">
                                          <p:val>
                                            <p:strVal val="#ppt_x"/>
                                          </p:val>
                                        </p:tav>
                                      </p:tavLst>
                                    </p:anim>
                                    <p:anim calcmode="lin" valueType="num">
                                      <p:cBhvr>
                                        <p:cTn id="14" dur="1000" fill="hold"/>
                                        <p:tgtEl>
                                          <p:spTgt spid="35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72"/>
                                        </p:tgtEl>
                                        <p:attrNameLst>
                                          <p:attrName>style.visibility</p:attrName>
                                        </p:attrNameLst>
                                      </p:cBhvr>
                                      <p:to>
                                        <p:strVal val="visible"/>
                                      </p:to>
                                    </p:set>
                                    <p:animEffect transition="in" filter="fade">
                                      <p:cBhvr>
                                        <p:cTn id="19" dur="1000"/>
                                        <p:tgtEl>
                                          <p:spTgt spid="3572"/>
                                        </p:tgtEl>
                                      </p:cBhvr>
                                    </p:animEffect>
                                    <p:anim calcmode="lin" valueType="num">
                                      <p:cBhvr>
                                        <p:cTn id="20" dur="1000" fill="hold"/>
                                        <p:tgtEl>
                                          <p:spTgt spid="3572"/>
                                        </p:tgtEl>
                                        <p:attrNameLst>
                                          <p:attrName>ppt_x</p:attrName>
                                        </p:attrNameLst>
                                      </p:cBhvr>
                                      <p:tavLst>
                                        <p:tav tm="0">
                                          <p:val>
                                            <p:strVal val="#ppt_x"/>
                                          </p:val>
                                        </p:tav>
                                        <p:tav tm="100000">
                                          <p:val>
                                            <p:strVal val="#ppt_x"/>
                                          </p:val>
                                        </p:tav>
                                      </p:tavLst>
                                    </p:anim>
                                    <p:anim calcmode="lin" valueType="num">
                                      <p:cBhvr>
                                        <p:cTn id="21" dur="1000" fill="hold"/>
                                        <p:tgtEl>
                                          <p:spTgt spid="357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573"/>
                                        </p:tgtEl>
                                        <p:attrNameLst>
                                          <p:attrName>style.visibility</p:attrName>
                                        </p:attrNameLst>
                                      </p:cBhvr>
                                      <p:to>
                                        <p:strVal val="visible"/>
                                      </p:to>
                                    </p:set>
                                    <p:animEffect transition="in" filter="barn(inVertical)">
                                      <p:cBhvr>
                                        <p:cTn id="26" dur="500"/>
                                        <p:tgtEl>
                                          <p:spTgt spid="357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574"/>
                                        </p:tgtEl>
                                        <p:attrNameLst>
                                          <p:attrName>style.visibility</p:attrName>
                                        </p:attrNameLst>
                                      </p:cBhvr>
                                      <p:to>
                                        <p:strVal val="visible"/>
                                      </p:to>
                                    </p:set>
                                    <p:animEffect transition="in" filter="fade">
                                      <p:cBhvr>
                                        <p:cTn id="31" dur="1000"/>
                                        <p:tgtEl>
                                          <p:spTgt spid="3574"/>
                                        </p:tgtEl>
                                      </p:cBhvr>
                                    </p:animEffect>
                                    <p:anim calcmode="lin" valueType="num">
                                      <p:cBhvr>
                                        <p:cTn id="32" dur="1000" fill="hold"/>
                                        <p:tgtEl>
                                          <p:spTgt spid="3574"/>
                                        </p:tgtEl>
                                        <p:attrNameLst>
                                          <p:attrName>ppt_x</p:attrName>
                                        </p:attrNameLst>
                                      </p:cBhvr>
                                      <p:tavLst>
                                        <p:tav tm="0">
                                          <p:val>
                                            <p:strVal val="#ppt_x"/>
                                          </p:val>
                                        </p:tav>
                                        <p:tav tm="100000">
                                          <p:val>
                                            <p:strVal val="#ppt_x"/>
                                          </p:val>
                                        </p:tav>
                                      </p:tavLst>
                                    </p:anim>
                                    <p:anim calcmode="lin" valueType="num">
                                      <p:cBhvr>
                                        <p:cTn id="33" dur="1000" fill="hold"/>
                                        <p:tgtEl>
                                          <p:spTgt spid="35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1" grpId="0" animBg="1"/>
      <p:bldP spid="3572" grpId="0" animBg="1"/>
      <p:bldP spid="35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lớn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tròn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a:solidFill>
                  <a:srgbClr val="31859B"/>
                </a:solidFill>
                <a:latin typeface="Arial"/>
                <a:ea typeface="Arial"/>
                <a:cs typeface="Arial"/>
                <a:sym typeface="Arial"/>
              </a:rPr>
              <a:t>842</a:t>
            </a:r>
            <a:endParaRPr dirty="0"/>
          </a:p>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bé</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vuông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a:solidFill>
                  <a:srgbClr val="7030A0"/>
                </a:solidFill>
                <a:latin typeface="Arial"/>
                <a:ea typeface="Arial"/>
                <a:cs typeface="Arial"/>
                <a:sym typeface="Arial"/>
              </a:rPr>
              <a:t>410</a:t>
            </a:r>
            <a:endParaRPr dirty="0"/>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a:solidFill>
                    <a:srgbClr val="31859B"/>
                  </a:solidFill>
                  <a:latin typeface="Arial"/>
                  <a:ea typeface="Arial"/>
                  <a:cs typeface="Arial"/>
                  <a:sym typeface="Arial"/>
                </a:rPr>
                <a:t>842 – 410 = 432</a:t>
              </a:r>
              <a:endParaRPr sz="3600" b="1" dirty="0">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10243700" cy="205655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2024750">
                  <a:extLst>
                    <a:ext uri="{9D8B030D-6E8A-4147-A177-3AD203B41FA5}">
                      <a16:colId xmlns:a16="http://schemas.microsoft.com/office/drawing/2014/main" val="20002"/>
                    </a:ext>
                  </a:extLst>
                </a:gridCol>
                <a:gridCol w="2560325">
                  <a:extLst>
                    <a:ext uri="{9D8B030D-6E8A-4147-A177-3AD203B41FA5}">
                      <a16:colId xmlns:a16="http://schemas.microsoft.com/office/drawing/2014/main" val="20003"/>
                    </a:ext>
                  </a:extLst>
                </a:gridCol>
                <a:gridCol w="2495000">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dirty="0" err="1">
                <a:solidFill>
                  <a:srgbClr val="E36C09"/>
                </a:solidFill>
                <a:latin typeface="Arial"/>
                <a:ea typeface="Arial"/>
                <a:cs typeface="Arial"/>
                <a:sym typeface="Arial"/>
              </a:rPr>
              <a:t>Bài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giải</a:t>
            </a:r>
            <a:endParaRPr sz="2800" dirty="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dirty="0" err="1">
                <a:solidFill>
                  <a:srgbClr val="E36C09"/>
                </a:solidFill>
                <a:latin typeface="Arial"/>
                <a:ea typeface="Arial"/>
                <a:cs typeface="Arial"/>
                <a:sym typeface="Arial"/>
              </a:rPr>
              <a:t>Cầu</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Bãi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Cháy</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dài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hơn</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cầu</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Trường</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Tiền</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mét</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là</a:t>
            </a:r>
            <a:r>
              <a:rPr lang="en-US" sz="2800" dirty="0">
                <a:solidFill>
                  <a:srgbClr val="E36C09"/>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800" dirty="0">
                <a:solidFill>
                  <a:srgbClr val="E36C09"/>
                </a:solidFill>
                <a:latin typeface="Arial"/>
                <a:ea typeface="Arial"/>
                <a:cs typeface="Arial"/>
                <a:sym typeface="Arial"/>
              </a:rPr>
              <a:t>               903 – 403 = 500 (m)</a:t>
            </a:r>
            <a:endParaRPr dirty="0"/>
          </a:p>
          <a:p>
            <a:pPr marL="0" marR="0" lvl="0" indent="0" algn="l" rtl="0">
              <a:lnSpc>
                <a:spcPct val="150000"/>
              </a:lnSpc>
              <a:spcBef>
                <a:spcPts val="0"/>
              </a:spcBef>
              <a:spcAft>
                <a:spcPts val="0"/>
              </a:spcAft>
              <a:buNone/>
            </a:pP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Đáp</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500 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20"/>
                                        </p:tgtEl>
                                        <p:attrNameLst>
                                          <p:attrName>style.visibility</p:attrName>
                                        </p:attrNameLst>
                                      </p:cBhvr>
                                      <p:to>
                                        <p:strVal val="visible"/>
                                      </p:to>
                                    </p:set>
                                    <p:animEffect transition="in" filter="barn(inVertical)">
                                      <p:cBhvr>
                                        <p:cTn id="17" dur="500"/>
                                        <p:tgtEl>
                                          <p:spTgt spid="3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991</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530</a:t>
                </a:r>
                <a:endParaRPr dirty="0"/>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Mẫu</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2800" dirty="0">
                <a:solidFill>
                  <a:schemeClr val="dk1"/>
                </a:solidFill>
              </a:rPr>
              <a:t>600 - </a:t>
            </a:r>
            <a:r>
              <a:rPr lang="en-US" sz="2800" dirty="0">
                <a:solidFill>
                  <a:schemeClr val="dk1"/>
                </a:solidFill>
                <a:latin typeface="Arial"/>
                <a:ea typeface="Arial"/>
                <a:cs typeface="Arial"/>
                <a:sym typeface="Arial"/>
              </a:rPr>
              <a:t>200 = ?</a:t>
            </a:r>
            <a:endParaRPr dirty="0"/>
          </a:p>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Nhẩm</a:t>
            </a:r>
            <a:r>
              <a:rPr lang="en-US" sz="2800" dirty="0">
                <a:solidFill>
                  <a:schemeClr val="dk1"/>
                </a:solidFill>
                <a:latin typeface="Arial"/>
                <a:ea typeface="Arial"/>
                <a:cs typeface="Arial"/>
                <a:sym typeface="Arial"/>
              </a:rPr>
              <a:t>: 6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 - 2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 = 4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600   -   200  =  400</a:t>
            </a:r>
            <a:endParaRPr dirty="0"/>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800</Words>
  <Application>Microsoft Office PowerPoint</Application>
  <PresentationFormat>Widescreen</PresentationFormat>
  <Paragraphs>220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buiquyen123123@gmail.com</cp:lastModifiedBy>
  <cp:revision>4</cp:revision>
  <dcterms:created xsi:type="dcterms:W3CDTF">2021-06-02T01:34:28Z</dcterms:created>
  <dcterms:modified xsi:type="dcterms:W3CDTF">2025-04-11T01:42:14Z</dcterms:modified>
</cp:coreProperties>
</file>