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8"/>
  </p:notesMasterIdLst>
  <p:sldIdLst>
    <p:sldId id="343" r:id="rId3"/>
    <p:sldId id="349" r:id="rId4"/>
    <p:sldId id="258" r:id="rId5"/>
    <p:sldId id="344" r:id="rId6"/>
    <p:sldId id="345" r:id="rId7"/>
    <p:sldId id="350" r:id="rId8"/>
    <p:sldId id="273" r:id="rId9"/>
    <p:sldId id="351" r:id="rId10"/>
    <p:sldId id="346" r:id="rId11"/>
    <p:sldId id="347" r:id="rId12"/>
    <p:sldId id="348" r:id="rId13"/>
    <p:sldId id="352" r:id="rId14"/>
    <p:sldId id="353" r:id="rId15"/>
    <p:sldId id="354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7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B99B8-60AF-45DE-8842-3D26E6ED28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62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15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FAACD7-B7B7-3847-1DF8-DB8CFCE9A8C9}"/>
              </a:ext>
            </a:extLst>
          </p:cNvPr>
          <p:cNvSpPr txBox="1"/>
          <p:nvPr/>
        </p:nvSpPr>
        <p:spPr>
          <a:xfrm>
            <a:off x="3479122" y="279401"/>
            <a:ext cx="5860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KHÁNH THƯỢNG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4FE5C-4B54-6540-78E4-4AD26946BAF7}"/>
              </a:ext>
            </a:extLst>
          </p:cNvPr>
          <p:cNvSpPr txBox="1"/>
          <p:nvPr/>
        </p:nvSpPr>
        <p:spPr>
          <a:xfrm>
            <a:off x="1158271" y="1259642"/>
            <a:ext cx="10566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>
                <a:ln w="22225">
                  <a:solidFill>
                    <a:srgbClr val="156082"/>
                  </a:solidFill>
                  <a:prstDash val="solid"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VỀ DỰ GIỜ THĂM LỚP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E1088-3FA5-3A78-D50E-2B946E6AE498}"/>
              </a:ext>
            </a:extLst>
          </p:cNvPr>
          <p:cNvSpPr txBox="1"/>
          <p:nvPr/>
        </p:nvSpPr>
        <p:spPr>
          <a:xfrm>
            <a:off x="3171963" y="3224133"/>
            <a:ext cx="584807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MÔN </a:t>
            </a:r>
            <a:r>
              <a:rPr lang="en-US" sz="4267" b="1">
                <a:ln w="22225">
                  <a:noFill/>
                  <a:prstDash val="solid"/>
                </a:ln>
                <a:solidFill>
                  <a:srgbClr val="FF0000"/>
                </a:solidFill>
                <a:latin typeface="Aptos" panose="02110004020202020204"/>
              </a:rPr>
              <a:t>TIẾNG VIỆT</a:t>
            </a:r>
            <a:r>
              <a:rPr kumimoji="0" lang="en-US" sz="4267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LỚP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BCE4D-0C88-180A-C34B-E28C58EAC845}"/>
              </a:ext>
            </a:extLst>
          </p:cNvPr>
          <p:cNvSpPr txBox="1"/>
          <p:nvPr/>
        </p:nvSpPr>
        <p:spPr>
          <a:xfrm>
            <a:off x="847493" y="3937000"/>
            <a:ext cx="102814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BÀI </a:t>
            </a:r>
            <a:r>
              <a:rPr lang="en-US" sz="4267" b="1">
                <a:ln w="22225">
                  <a:noFill/>
                  <a:prstDash val="solid"/>
                </a:ln>
                <a:solidFill>
                  <a:srgbClr val="FF0000"/>
                </a:solidFill>
                <a:latin typeface="Aptos" panose="02110004020202020204"/>
              </a:rPr>
              <a:t>3</a:t>
            </a:r>
            <a:r>
              <a:rPr kumimoji="0" lang="en-US" sz="4267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KHI MẸ VẮNG NHÀ ( TIẾT 1 )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6EEC3-004F-4FD9-F271-3AC5FB4E6D5E}"/>
              </a:ext>
            </a:extLst>
          </p:cNvPr>
          <p:cNvSpPr txBox="1"/>
          <p:nvPr/>
        </p:nvSpPr>
        <p:spPr>
          <a:xfrm>
            <a:off x="406401" y="5716826"/>
            <a:ext cx="510909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Giáo sinh: </a:t>
            </a:r>
            <a:r>
              <a:rPr lang="en-US" sz="2667" i="1" dirty="0" err="1" smtClean="0">
                <a:solidFill>
                  <a:prstClr val="white">
                    <a:lumMod val="50000"/>
                  </a:prstClr>
                </a:solidFill>
                <a:latin typeface="Aptos" panose="02110004020202020204"/>
              </a:rPr>
              <a:t>Đoàn</a:t>
            </a:r>
            <a:r>
              <a:rPr lang="en-US" sz="2667" i="1" dirty="0" smtClean="0">
                <a:solidFill>
                  <a:prstClr val="white">
                    <a:lumMod val="50000"/>
                  </a:prstClr>
                </a:solidFill>
                <a:latin typeface="Aptos" panose="02110004020202020204"/>
              </a:rPr>
              <a:t> Thị </a:t>
            </a:r>
            <a:r>
              <a:rPr lang="en-US" sz="2667" i="1" dirty="0" err="1" smtClean="0">
                <a:solidFill>
                  <a:prstClr val="white">
                    <a:lumMod val="50000"/>
                  </a:prstClr>
                </a:solidFill>
                <a:latin typeface="Aptos" panose="02110004020202020204"/>
              </a:rPr>
              <a:t>Nhất</a:t>
            </a:r>
            <a:endParaRPr kumimoji="0" lang="en-US" sz="2667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Lớp: 1A</a:t>
            </a:r>
          </a:p>
        </p:txBody>
      </p:sp>
      <p:pic>
        <p:nvPicPr>
          <p:cNvPr id="13" name="Picture 12" descr="A close up of a flower&#10;&#10;AI-generated content may be incorrect.">
            <a:extLst>
              <a:ext uri="{FF2B5EF4-FFF2-40B4-BE49-F238E27FC236}">
                <a16:creationId xmlns:a16="http://schemas.microsoft.com/office/drawing/2014/main" id="{57F6D96F-51C6-C320-CBD5-C91108C35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23"/>
          <a:stretch/>
        </p:blipFill>
        <p:spPr>
          <a:xfrm rot="20325492">
            <a:off x="9739282" y="4825908"/>
            <a:ext cx="3701829" cy="2545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EECFA5-6D0A-D692-2821-6D2BEEAB5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26544">
            <a:off x="-1723355" y="-1167494"/>
            <a:ext cx="4381372" cy="37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212928-DB93-E578-317D-4D9287DE9A73}"/>
              </a:ext>
            </a:extLst>
          </p:cNvPr>
          <p:cNvSpPr txBox="1"/>
          <p:nvPr/>
        </p:nvSpPr>
        <p:spPr>
          <a:xfrm>
            <a:off x="467360" y="25360"/>
            <a:ext cx="11653520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mẹ vắng nhà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khu rừng nọ có một đàn dê con sống cùng mẹ. Một hôm, trước khi đi kiếm cỏ, dê mẹ dặn con:</a:t>
            </a:r>
            <a:endParaRPr lang="en-US" sz="300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đến gọi cửa, các con đừng mở nhé! Chỉ mở cửa khi nghe tiếng mẹ.</a:t>
            </a:r>
            <a:endParaRPr lang="en-US" sz="300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con sói nấp gần đó. Đợi dê mẹ đi xa, nó gõ cửa và giả giọng dê mẹ.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 lời mẹ, đàn dê con nói: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phải giọng mẹ. Không mở.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Sói đành bỏ đi.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lúc sau, dê mẹ về. Nghe đúng tiếng mẹ, đàn dê con ra mở cửa và tíu tít khoe:</a:t>
            </a:r>
            <a:endParaRPr lang="en-US" sz="300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Lúc mẹ đi vắng, có tiếng gọi cửa, nhưng không phải giọng của mẹ nên chúng con không mở.</a:t>
            </a:r>
            <a:endParaRPr lang="en-US" sz="300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Dê mẹ xoa đầu đàn con:</a:t>
            </a:r>
            <a:endParaRPr lang="en-US" sz="300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con ngoan lắm! </a:t>
            </a:r>
            <a:endParaRPr lang="en-US" sz="300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/>
              <a:t>(Theo Truyện cổ Grim)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BD8DB2-811B-3A1A-AD91-BE4FED9C75D3}"/>
              </a:ext>
            </a:extLst>
          </p:cNvPr>
          <p:cNvSpPr/>
          <p:nvPr/>
        </p:nvSpPr>
        <p:spPr>
          <a:xfrm>
            <a:off x="558800" y="584240"/>
            <a:ext cx="304800" cy="3251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B0CFD3-0C64-CAA9-ED18-A614D9ED0289}"/>
              </a:ext>
            </a:extLst>
          </p:cNvPr>
          <p:cNvSpPr/>
          <p:nvPr/>
        </p:nvSpPr>
        <p:spPr>
          <a:xfrm>
            <a:off x="558800" y="1966000"/>
            <a:ext cx="304800" cy="32512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080285-DB91-BD6A-6B06-C35E14DB60D1}"/>
              </a:ext>
            </a:extLst>
          </p:cNvPr>
          <p:cNvSpPr/>
          <p:nvPr/>
        </p:nvSpPr>
        <p:spPr>
          <a:xfrm>
            <a:off x="558800" y="3784640"/>
            <a:ext cx="304800" cy="32512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5936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88077B-B7BA-D3C2-E3B0-313EAA77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7" y="0"/>
            <a:ext cx="11816026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A48F79-6287-40B3-86E9-4819C11CEF93}"/>
              </a:ext>
            </a:extLst>
          </p:cNvPr>
          <p:cNvCxnSpPr/>
          <p:nvPr/>
        </p:nvCxnSpPr>
        <p:spPr>
          <a:xfrm>
            <a:off x="9144000" y="2387600"/>
            <a:ext cx="1341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CB7B2E-C4FF-BB7D-4E90-F593E8082562}"/>
              </a:ext>
            </a:extLst>
          </p:cNvPr>
          <p:cNvCxnSpPr>
            <a:cxnSpLocks/>
          </p:cNvCxnSpPr>
          <p:nvPr/>
        </p:nvCxnSpPr>
        <p:spPr>
          <a:xfrm>
            <a:off x="421667" y="4612640"/>
            <a:ext cx="8584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9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C3F606-AE21-E560-E5D8-79A14C3CDF4B}"/>
              </a:ext>
            </a:extLst>
          </p:cNvPr>
          <p:cNvSpPr txBox="1"/>
          <p:nvPr/>
        </p:nvSpPr>
        <p:spPr>
          <a:xfrm>
            <a:off x="304800" y="243061"/>
            <a:ext cx="11582400" cy="6168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mẹ vắng nhà</a:t>
            </a:r>
            <a:endParaRPr lang="en-US" sz="300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khu rừng nọ có một đàn dê con sống cùng mẹ. Một hôm, trước khi đi kiếm cỏ, dê mẹ dặn con: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đến gọi cửa, các con đừng mở nhé! Chỉ mở cửa khi nghe tiếng mẹ.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con sói nấp gần đó. Đợi dê mẹ đi xa, nó gõ cửa và giả giọng dê mẹ.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 lời mẹ, đàn dê con nói: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phải giọng mẹ. Không mở.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Sói đành bỏ đi.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lúc sau, dê mẹ về. Nghe đúng tiếng mẹ, đàn dê con ra mở cửa và tíu tít khoe: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Lúc mẹ đi vắng, có tiếng gọi cửa, nhưng không phải giọng của mẹ nên chúng con không mở.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Dê mẹ xoa đầu đàn con: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con ngoan lắm! 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TextToSpeech-5-">
            <a:hlinkClick r:id="" action="ppaction://media"/>
            <a:extLst>
              <a:ext uri="{FF2B5EF4-FFF2-40B4-BE49-F238E27FC236}">
                <a16:creationId xmlns:a16="http://schemas.microsoft.com/office/drawing/2014/main" id="{C30B342B-3F1D-9582-4FB4-46C31BBB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4480"/>
            <a:ext cx="12191999" cy="59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7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BD07D1-53D0-860A-97AF-B5208D73BB59}"/>
              </a:ext>
            </a:extLst>
          </p:cNvPr>
          <p:cNvSpPr txBox="1"/>
          <p:nvPr/>
        </p:nvSpPr>
        <p:spPr>
          <a:xfrm>
            <a:off x="274320" y="73303"/>
            <a:ext cx="11531600" cy="694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mẹ vắng nhà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khu rừng nọ có một đàn dê con sống cùng mẹ. Một hôm, trước khi đi kiếm cỏ, dê mẹ dặn con: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đến gọi cửa, các con đừng mở nhé! Chỉ mở cửa khi nghe tiếng mẹ.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con sói nấp gần đó. Đợi dê mẹ đi xa, nó gõ cửa và giả giọng dê mẹ.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 lời mẹ, đàn dê con nói: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phải giọng mẹ. Không mở.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Sói đành bỏ đi.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lúc sau, dê mẹ về. Nghe đúng tiếng mẹ, đàn dê con ra mở cửa và tíu tít khoe: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Lúc mẹ đi vắng, có tiếng gọi cửa, nhưng không phải giọng của mẹ nên chúng con không mở.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Dê mẹ xoa đầu đàn con: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con ngoan lắm! 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500"/>
              <a:t>(Theo Truyện cổ Grim)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396550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1" y="1981208"/>
            <a:ext cx="8199120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91314" tIns="45718" rIns="91314" bIns="4571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TextToSpeech-3-" descr="Cartoon goat wearing a baseball uniform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A1B03118-8747-61D3-2D06-FC3E83146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7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1" y="605119"/>
            <a:ext cx="11291890" cy="535424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1" y="0"/>
            <a:ext cx="4536234" cy="60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ưu đồ: Đường kết nối 8"/>
          <p:cNvSpPr/>
          <p:nvPr/>
        </p:nvSpPr>
        <p:spPr>
          <a:xfrm>
            <a:off x="0" y="0"/>
            <a:ext cx="595311" cy="6051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549" y="5923207"/>
            <a:ext cx="7199587" cy="76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1802" y="5856613"/>
            <a:ext cx="7741572" cy="79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F3A2BF-E77F-8566-9C97-11FAB86BB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134302"/>
            <a:ext cx="11897359" cy="658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49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D6B2B-17F9-58AC-4BE9-C4F312D2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F64B6-B8B2-DB72-3BB8-A1E991D2F75F}"/>
              </a:ext>
            </a:extLst>
          </p:cNvPr>
          <p:cNvSpPr txBox="1"/>
          <p:nvPr/>
        </p:nvSpPr>
        <p:spPr>
          <a:xfrm>
            <a:off x="6929120" y="5486400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DC4EAB-EA46-2379-B421-AFAB2EE18ECD}"/>
              </a:ext>
            </a:extLst>
          </p:cNvPr>
          <p:cNvCxnSpPr>
            <a:cxnSpLocks/>
          </p:cNvCxnSpPr>
          <p:nvPr/>
        </p:nvCxnSpPr>
        <p:spPr>
          <a:xfrm flipH="1">
            <a:off x="9966960" y="955040"/>
            <a:ext cx="111760" cy="345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A5E616-6008-38DD-E1CA-EB4F287AF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04" y="1300480"/>
            <a:ext cx="152413" cy="371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4B88C5-FB80-AF04-75B1-FDC462D3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282" y="1672368"/>
            <a:ext cx="152413" cy="371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E82A95-7F75-F530-9B57-001589C43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593" y="1672368"/>
            <a:ext cx="152413" cy="371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E27ADD-AD12-05EE-EA52-7262248C3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017" y="2135616"/>
            <a:ext cx="152413" cy="371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026CDE-8377-2225-5C3E-37E980A73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6" y="2044256"/>
            <a:ext cx="152413" cy="37188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0E9961-4DF5-4F39-6800-CC0FDFE89358}"/>
              </a:ext>
            </a:extLst>
          </p:cNvPr>
          <p:cNvCxnSpPr>
            <a:cxnSpLocks/>
          </p:cNvCxnSpPr>
          <p:nvPr/>
        </p:nvCxnSpPr>
        <p:spPr>
          <a:xfrm flipH="1">
            <a:off x="7560046" y="2416144"/>
            <a:ext cx="111760" cy="345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7919E89-0527-9DB7-3993-BFDDF5FA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57" y="2848094"/>
            <a:ext cx="152413" cy="371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EC7CD1-0F02-0D4C-F3C9-FB75ED20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73" y="2914134"/>
            <a:ext cx="152413" cy="371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3C5B6D-6396-175C-95E2-BCD1210F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73" y="3243056"/>
            <a:ext cx="152413" cy="371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F0E11F-8BF2-E8D7-0598-2C75C92E3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56" y="3614944"/>
            <a:ext cx="152413" cy="371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F86364-198A-8189-FD77-2A37D82FE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13" y="4651264"/>
            <a:ext cx="152413" cy="371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227126-1679-074C-7253-3CD08D3B4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805" y="3986832"/>
            <a:ext cx="152413" cy="371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2DC3FD-9B5A-1F2E-0F82-9AAC79237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223" y="5108774"/>
            <a:ext cx="152413" cy="3718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90880A-3AFB-1D28-F459-9CCE9CEA2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24" y="5480662"/>
            <a:ext cx="152413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71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5400000">
            <a:off x="3937622" y="2994675"/>
            <a:ext cx="609600" cy="1299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6501108" y="2929281"/>
            <a:ext cx="636499" cy="1434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1288112" y="2936870"/>
            <a:ext cx="636499" cy="1434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1401909" y="2929282"/>
            <a:ext cx="636499" cy="1434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561001-E422-720C-042F-28B7ABF4B633}"/>
              </a:ext>
            </a:extLst>
          </p:cNvPr>
          <p:cNvSpPr txBox="1"/>
          <p:nvPr/>
        </p:nvSpPr>
        <p:spPr>
          <a:xfrm>
            <a:off x="205870" y="2690336"/>
            <a:ext cx="115563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Đợi dê mẹ đi xa, nó gõ cửa và giả giọng dê mẹ.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TextToSpeech-4-" descr="Cartoon goat wearing a uniform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D233BA52-4F57-D7B8-9BEB-3C0CB936C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60" y="264160"/>
            <a:ext cx="12131940" cy="59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F9B536-268F-549A-8453-2287F1E2EB32}"/>
              </a:ext>
            </a:extLst>
          </p:cNvPr>
          <p:cNvSpPr txBox="1"/>
          <p:nvPr/>
        </p:nvSpPr>
        <p:spPr>
          <a:xfrm>
            <a:off x="467360" y="25360"/>
            <a:ext cx="11653520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mẹ vắng nhà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khu rừng nọ có một đàn dê con sống cùng mẹ. Một hôm, trước khi đi kiếm cỏ, dê mẹ dặn con: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đến gọi cửa, các con đừng mở nhé! Chỉ mở cửa khi nghe tiếng mẹ.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con sói nấp gần đó. Đợi dê mẹ đi xa, nó gõ cửa và giả giọng dê mẹ.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 lời mẹ, đàn dê con nói: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phải giọng mẹ. Không mở.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Sói đành bỏ đi.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lúc sau, dê mẹ về. Nghe đúng tiếng mẹ, đàn dê con ra mở cửa và tíu tít khoe: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Lúc mẹ đi vắng, có tiếng gọi cửa, nhưng không phải giọng của mẹ nên chúng con không mở.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Dê mẹ xoa đầu đàn con: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0000" algn="just"/>
            <a:r>
              <a:rPr lang="en-US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con ngoan lắm! </a:t>
            </a:r>
            <a:endParaRPr lang="en-US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/>
              <a:t>(Theo Truyện cổ Grim)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00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691</Words>
  <Application>Microsoft Office PowerPoint</Application>
  <PresentationFormat>Widescreen</PresentationFormat>
  <Paragraphs>64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SimSun</vt:lpstr>
      <vt:lpstr>SimSun</vt:lpstr>
      <vt:lpstr>Aptos</vt:lpstr>
      <vt:lpstr>Arial</vt:lpstr>
      <vt:lpstr>Calibri</vt:lpstr>
      <vt:lpstr>Calibri Light</vt:lpstr>
      <vt:lpstr>Times New Roman</vt:lpstr>
      <vt:lpstr>Wingdings</vt:lpstr>
      <vt:lpstr>思源黑体 CN Light</vt:lpstr>
      <vt:lpstr>方正准圆简体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PC</cp:lastModifiedBy>
  <cp:revision>15</cp:revision>
  <dcterms:created xsi:type="dcterms:W3CDTF">2020-08-25T14:33:00Z</dcterms:created>
  <dcterms:modified xsi:type="dcterms:W3CDTF">2025-04-28T01:45:58Z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