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7" r:id="rId2"/>
    <p:sldId id="278" r:id="rId3"/>
    <p:sldId id="289" r:id="rId4"/>
    <p:sldId id="260" r:id="rId5"/>
    <p:sldId id="294"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91" r:id="rId19"/>
    <p:sldId id="292" r:id="rId20"/>
    <p:sldId id="293" r:id="rId21"/>
    <p:sldId id="281" r:id="rId22"/>
    <p:sldId id="282" r:id="rId23"/>
    <p:sldId id="283" r:id="rId24"/>
    <p:sldId id="284" r:id="rId25"/>
    <p:sldId id="286" r:id="rId2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8" d="100"/>
          <a:sy n="138" d="100"/>
        </p:scale>
        <p:origin x="756"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09926F-59D4-4199-8546-ED228FCA7E9B}" type="datetimeFigureOut">
              <a:rPr lang="en-US" smtClean="0"/>
              <a:t>3/19/2023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668EE7-9DD9-45D6-A3A7-87339045CF08}" type="slidenum">
              <a:rPr lang="en-US" smtClean="0"/>
              <a:t>‹#›</a:t>
            </a:fld>
            <a:endParaRPr lang="en-US"/>
          </a:p>
        </p:txBody>
      </p:sp>
    </p:spTree>
    <p:extLst>
      <p:ext uri="{BB962C8B-B14F-4D97-AF65-F5344CB8AC3E}">
        <p14:creationId xmlns:p14="http://schemas.microsoft.com/office/powerpoint/2010/main" val="1072626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2</a:t>
            </a:fld>
            <a:endParaRPr>
              <a:solidFill>
                <a:srgbClr val="000000"/>
              </a:solidFill>
            </a:endParaRPr>
          </a:p>
        </p:txBody>
      </p:sp>
    </p:spTree>
    <p:extLst>
      <p:ext uri="{BB962C8B-B14F-4D97-AF65-F5344CB8AC3E}">
        <p14:creationId xmlns:p14="http://schemas.microsoft.com/office/powerpoint/2010/main" val="2388745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21</a:t>
            </a:fld>
            <a:endParaRPr>
              <a:solidFill>
                <a:srgbClr val="000000"/>
              </a:solidFill>
            </a:endParaRPr>
          </a:p>
        </p:txBody>
      </p:sp>
    </p:spTree>
    <p:extLst>
      <p:ext uri="{BB962C8B-B14F-4D97-AF65-F5344CB8AC3E}">
        <p14:creationId xmlns:p14="http://schemas.microsoft.com/office/powerpoint/2010/main" val="19118792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7"/>
        <p:cNvGrpSpPr/>
        <p:nvPr/>
      </p:nvGrpSpPr>
      <p:grpSpPr>
        <a:xfrm>
          <a:off x="0" y="0"/>
          <a:ext cx="0" cy="0"/>
          <a:chOff x="0" y="0"/>
          <a:chExt cx="0" cy="0"/>
        </a:xfrm>
      </p:grpSpPr>
      <p:sp>
        <p:nvSpPr>
          <p:cNvPr id="858" name="Google Shape;85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9" name="Google Shape;859;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860" name="Google Shape;860;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24</a:t>
            </a:fld>
            <a:endParaRPr>
              <a:solidFill>
                <a:srgbClr val="000000"/>
              </a:solidFill>
            </a:endParaRPr>
          </a:p>
        </p:txBody>
      </p:sp>
    </p:spTree>
    <p:extLst>
      <p:ext uri="{BB962C8B-B14F-4D97-AF65-F5344CB8AC3E}">
        <p14:creationId xmlns:p14="http://schemas.microsoft.com/office/powerpoint/2010/main" val="1818324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9"/>
        <p:cNvGrpSpPr/>
        <p:nvPr/>
      </p:nvGrpSpPr>
      <p:grpSpPr>
        <a:xfrm>
          <a:off x="0" y="0"/>
          <a:ext cx="0" cy="0"/>
          <a:chOff x="0" y="0"/>
          <a:chExt cx="0" cy="0"/>
        </a:xfrm>
      </p:grpSpPr>
      <p:sp>
        <p:nvSpPr>
          <p:cNvPr id="1830" name="Google Shape;1830;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1" name="Google Shape;1831;p6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endParaRPr/>
          </a:p>
        </p:txBody>
      </p:sp>
      <p:sp>
        <p:nvSpPr>
          <p:cNvPr id="1832" name="Google Shape;1832;p6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solidFill>
                  <a:srgbClr val="000000"/>
                </a:solidFill>
              </a:rPr>
              <a:t>25</a:t>
            </a:fld>
            <a:endParaRPr>
              <a:solidFill>
                <a:srgbClr val="000000"/>
              </a:solidFill>
            </a:endParaRPr>
          </a:p>
        </p:txBody>
      </p:sp>
    </p:spTree>
    <p:extLst>
      <p:ext uri="{BB962C8B-B14F-4D97-AF65-F5344CB8AC3E}">
        <p14:creationId xmlns:p14="http://schemas.microsoft.com/office/powerpoint/2010/main" val="2663205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214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8743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5"/>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2" y="273845"/>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282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幻灯片">
  <p:cSld name="标题幻灯片">
    <p:spTree>
      <p:nvGrpSpPr>
        <p:cNvPr id="1" name="Shape 12"/>
        <p:cNvGrpSpPr/>
        <p:nvPr/>
      </p:nvGrpSpPr>
      <p:grpSpPr>
        <a:xfrm>
          <a:off x="0" y="0"/>
          <a:ext cx="0" cy="0"/>
          <a:chOff x="0" y="0"/>
          <a:chExt cx="0" cy="0"/>
        </a:xfrm>
      </p:grpSpPr>
    </p:spTree>
    <p:extLst>
      <p:ext uri="{BB962C8B-B14F-4D97-AF65-F5344CB8AC3E}">
        <p14:creationId xmlns:p14="http://schemas.microsoft.com/office/powerpoint/2010/main" val="17985309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仅标题">
  <p:cSld name="1_仅标题">
    <p:spTree>
      <p:nvGrpSpPr>
        <p:cNvPr id="1" name="Shape 448"/>
        <p:cNvGrpSpPr/>
        <p:nvPr/>
      </p:nvGrpSpPr>
      <p:grpSpPr>
        <a:xfrm>
          <a:off x="0" y="0"/>
          <a:ext cx="0" cy="0"/>
          <a:chOff x="0" y="0"/>
          <a:chExt cx="0" cy="0"/>
        </a:xfrm>
      </p:grpSpPr>
      <p:sp>
        <p:nvSpPr>
          <p:cNvPr id="449" name="Google Shape;449;p89"/>
          <p:cNvSpPr>
            <a:spLocks noGrp="1"/>
          </p:cNvSpPr>
          <p:nvPr>
            <p:ph type="pic" idx="2"/>
          </p:nvPr>
        </p:nvSpPr>
        <p:spPr>
          <a:xfrm>
            <a:off x="5880332" y="2846624"/>
            <a:ext cx="2356843" cy="1644984"/>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
        <p:nvSpPr>
          <p:cNvPr id="450" name="Google Shape;450;p89"/>
          <p:cNvSpPr>
            <a:spLocks noGrp="1"/>
          </p:cNvSpPr>
          <p:nvPr>
            <p:ph type="pic" idx="3"/>
          </p:nvPr>
        </p:nvSpPr>
        <p:spPr>
          <a:xfrm>
            <a:off x="5880328" y="1099461"/>
            <a:ext cx="2356844" cy="1644984"/>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
        <p:nvSpPr>
          <p:cNvPr id="451" name="Google Shape;451;p89"/>
          <p:cNvSpPr>
            <a:spLocks noGrp="1"/>
          </p:cNvSpPr>
          <p:nvPr>
            <p:ph type="pic" idx="4"/>
          </p:nvPr>
        </p:nvSpPr>
        <p:spPr>
          <a:xfrm>
            <a:off x="862014" y="1099465"/>
            <a:ext cx="4860081" cy="3392146"/>
          </a:xfrm>
          <a:prstGeom prst="rect">
            <a:avLst/>
          </a:prstGeom>
          <a:solidFill>
            <a:srgbClr val="FFC000"/>
          </a:solidFill>
          <a:ln w="38100" cap="flat" cmpd="sng">
            <a:solidFill>
              <a:schemeClr val="lt1"/>
            </a:solidFill>
            <a:prstDash val="solid"/>
            <a:miter lim="800000"/>
            <a:headEnd type="none" w="sm" len="sm"/>
            <a:tailEnd type="none" w="sm" len="sm"/>
          </a:ln>
          <a:effectLst>
            <a:outerShdw blurRad="355600" dist="25400" sx="101000" sy="101000" algn="ctr" rotWithShape="0">
              <a:srgbClr val="262626">
                <a:alpha val="53725"/>
              </a:srgbClr>
            </a:outerShdw>
          </a:effectLst>
        </p:spPr>
      </p:sp>
    </p:spTree>
    <p:extLst>
      <p:ext uri="{BB962C8B-B14F-4D97-AF65-F5344CB8AC3E}">
        <p14:creationId xmlns:p14="http://schemas.microsoft.com/office/powerpoint/2010/main" val="383465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1977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5"/>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9"/>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14651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66716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2" y="1260872"/>
            <a:ext cx="3887391" cy="617934"/>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2"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6317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897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6775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740570"/>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469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740570"/>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1543051"/>
            <a:ext cx="2949178" cy="2858691"/>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AA7A35FE-7DD7-4FE0-9920-3DE36D20E231}" type="datetimeFigureOut">
              <a:rPr lang="en-US" smtClean="0">
                <a:solidFill>
                  <a:prstClr val="black">
                    <a:tint val="75000"/>
                  </a:prstClr>
                </a:solidFill>
              </a:rPr>
              <a:pPr/>
              <a:t>3/19/2023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AD607FB-659E-4C71-8922-1C05C17B84C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357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68580" tIns="34290" rIns="68580" bIns="34290" rtlCol="0" anchor="ctr">
            <a:normAutofit/>
          </a:bodyPr>
          <a:lstStyle/>
          <a:p>
            <a:r>
              <a:rPr lang="en-US"/>
              <a:t>Click to edit Master title style</a:t>
            </a:r>
          </a:p>
        </p:txBody>
      </p:sp>
      <p:sp>
        <p:nvSpPr>
          <p:cNvPr id="3" name="Text Placeholder 2"/>
          <p:cNvSpPr>
            <a:spLocks noGrp="1"/>
          </p:cNvSpPr>
          <p:nvPr>
            <p:ph type="body" idx="1"/>
          </p:nvPr>
        </p:nvSpPr>
        <p:spPr>
          <a:xfrm>
            <a:off x="628650" y="1369219"/>
            <a:ext cx="7886700" cy="3263504"/>
          </a:xfrm>
          <a:prstGeom prst="rect">
            <a:avLst/>
          </a:prstGeom>
        </p:spPr>
        <p:txBody>
          <a:bodyPr vert="horz" lIns="68580" tIns="34290" rIns="68580" bIns="3429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4"/>
            <a:ext cx="2057400" cy="273844"/>
          </a:xfrm>
          <a:prstGeom prst="rect">
            <a:avLst/>
          </a:prstGeom>
        </p:spPr>
        <p:txBody>
          <a:bodyPr vert="horz" lIns="68580" tIns="34290" rIns="68580" bIns="34290" rtlCol="0" anchor="ctr"/>
          <a:lstStyle>
            <a:lvl1pPr algn="l">
              <a:defRPr sz="900">
                <a:solidFill>
                  <a:schemeClr val="tx1">
                    <a:tint val="75000"/>
                  </a:schemeClr>
                </a:solidFill>
              </a:defRPr>
            </a:lvl1pPr>
          </a:lstStyle>
          <a:p>
            <a:pPr defTabSz="685800"/>
            <a:fld id="{AA7A35FE-7DD7-4FE0-9920-3DE36D20E231}" type="datetimeFigureOut">
              <a:rPr lang="en-US" smtClean="0">
                <a:solidFill>
                  <a:prstClr val="black">
                    <a:tint val="75000"/>
                  </a:prstClr>
                </a:solidFill>
              </a:rPr>
              <a:pPr defTabSz="685800"/>
              <a:t>3/19/2023</a:t>
            </a:fld>
            <a:endParaRPr lang="en-US">
              <a:solidFill>
                <a:prstClr val="black">
                  <a:tint val="75000"/>
                </a:prstClr>
              </a:solidFill>
            </a:endParaRPr>
          </a:p>
        </p:txBody>
      </p:sp>
      <p:sp>
        <p:nvSpPr>
          <p:cNvPr id="5" name="Footer Placeholder 4"/>
          <p:cNvSpPr>
            <a:spLocks noGrp="1"/>
          </p:cNvSpPr>
          <p:nvPr>
            <p:ph type="ftr" sz="quarter" idx="3"/>
          </p:nvPr>
        </p:nvSpPr>
        <p:spPr>
          <a:xfrm>
            <a:off x="3028950" y="4767264"/>
            <a:ext cx="3086100" cy="273844"/>
          </a:xfrm>
          <a:prstGeom prst="rect">
            <a:avLst/>
          </a:prstGeom>
        </p:spPr>
        <p:txBody>
          <a:bodyPr vert="horz" lIns="68580" tIns="34290" rIns="68580" bIns="34290" rtlCol="0" anchor="ctr"/>
          <a:lstStyle>
            <a:lvl1pPr algn="ctr">
              <a:defRPr sz="900">
                <a:solidFill>
                  <a:schemeClr val="tx1">
                    <a:tint val="75000"/>
                  </a:schemeClr>
                </a:solidFill>
              </a:defRPr>
            </a:lvl1pPr>
          </a:lstStyle>
          <a:p>
            <a:pPr defTabSz="685800"/>
            <a:endParaRPr lang="en-US">
              <a:solidFill>
                <a:prstClr val="black">
                  <a:tint val="75000"/>
                </a:prstClr>
              </a:solidFill>
            </a:endParaRPr>
          </a:p>
        </p:txBody>
      </p:sp>
      <p:sp>
        <p:nvSpPr>
          <p:cNvPr id="6" name="Slide Number Placeholder 5"/>
          <p:cNvSpPr>
            <a:spLocks noGrp="1"/>
          </p:cNvSpPr>
          <p:nvPr>
            <p:ph type="sldNum" sz="quarter" idx="4"/>
          </p:nvPr>
        </p:nvSpPr>
        <p:spPr>
          <a:xfrm>
            <a:off x="6457950" y="4767264"/>
            <a:ext cx="2057400" cy="273844"/>
          </a:xfrm>
          <a:prstGeom prst="rect">
            <a:avLst/>
          </a:prstGeom>
        </p:spPr>
        <p:txBody>
          <a:bodyPr vert="horz" lIns="68580" tIns="34290" rIns="68580" bIns="34290" rtlCol="0" anchor="ctr"/>
          <a:lstStyle>
            <a:lvl1pPr algn="r">
              <a:defRPr sz="900">
                <a:solidFill>
                  <a:schemeClr val="tx1">
                    <a:tint val="75000"/>
                  </a:schemeClr>
                </a:solidFill>
              </a:defRPr>
            </a:lvl1pPr>
          </a:lstStyle>
          <a:p>
            <a:pPr defTabSz="685800"/>
            <a:fld id="{5AD607FB-659E-4C71-8922-1C05C17B84C2}" type="slidenum">
              <a:rPr lang="en-US" smtClean="0">
                <a:solidFill>
                  <a:prstClr val="black">
                    <a:tint val="75000"/>
                  </a:prstClr>
                </a:solidFill>
              </a:rPr>
              <a:pPr defTabSz="685800"/>
              <a:t>‹#›</a:t>
            </a:fld>
            <a:endParaRPr lang="en-US">
              <a:solidFill>
                <a:prstClr val="black">
                  <a:tint val="75000"/>
                </a:prstClr>
              </a:solidFill>
            </a:endParaRPr>
          </a:p>
        </p:txBody>
      </p:sp>
    </p:spTree>
    <p:extLst>
      <p:ext uri="{BB962C8B-B14F-4D97-AF65-F5344CB8AC3E}">
        <p14:creationId xmlns:p14="http://schemas.microsoft.com/office/powerpoint/2010/main" val="32957417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1.pn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843558"/>
            <a:ext cx="8357969" cy="2839239"/>
          </a:xfrm>
          <a:prstGeom prst="rect">
            <a:avLst/>
          </a:prstGeom>
        </p:spPr>
        <p:style>
          <a:lnRef idx="1">
            <a:schemeClr val="accent3"/>
          </a:lnRef>
          <a:fillRef idx="2">
            <a:schemeClr val="accent3"/>
          </a:fillRef>
          <a:effectRef idx="1">
            <a:schemeClr val="accent3"/>
          </a:effectRef>
          <a:fontRef idx="minor">
            <a:schemeClr val="dk1"/>
          </a:fontRef>
        </p:style>
        <p:txBody>
          <a:bodyPr wrap="square" lIns="68580" tIns="34290" rIns="68580" bIns="34290" rtlCol="0">
            <a:spAutoFit/>
          </a:bodyPr>
          <a:lstStyle/>
          <a:p>
            <a:pPr algn="ctr" defTabSz="685800"/>
            <a:r>
              <a:rPr lang="vi-VN" sz="4500" b="1" dirty="0" smtClean="0">
                <a:solidFill>
                  <a:srgbClr val="FF0000"/>
                </a:solidFill>
                <a:latin typeface="Times New Roman"/>
              </a:rPr>
              <a:t>NHIỆT LIỆT CHÀO MỪNG CÁC THẦY CÔ GIÁO VỀ DỰ GIỜ MÔN NGỮ VĂN </a:t>
            </a:r>
          </a:p>
          <a:p>
            <a:pPr algn="ctr" defTabSz="685800"/>
            <a:r>
              <a:rPr lang="vi-VN" sz="4500" b="1" dirty="0" smtClean="0">
                <a:solidFill>
                  <a:srgbClr val="FF0000"/>
                </a:solidFill>
                <a:latin typeface="Times New Roman"/>
              </a:rPr>
              <a:t>TẠI LỚP 7A </a:t>
            </a:r>
            <a:endParaRPr lang="en-US" sz="4500" b="1" dirty="0">
              <a:solidFill>
                <a:srgbClr val="FF0000"/>
              </a:solidFill>
              <a:latin typeface="Calibri Ligh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77080" y="3532903"/>
            <a:ext cx="1850231" cy="1385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906" y="3718640"/>
            <a:ext cx="2143125"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3342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79512" y="1540667"/>
            <a:ext cx="8219661" cy="237535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272891" indent="-257175" algn="just" defTabSz="685800">
              <a:lnSpc>
                <a:spcPct val="115000"/>
              </a:lnSpc>
              <a:spcBef>
                <a:spcPts val="450"/>
              </a:spcBef>
              <a:spcAft>
                <a:spcPts val="450"/>
              </a:spcAft>
              <a:buFontTx/>
              <a:buChar char="-"/>
            </a:pPr>
            <a:r>
              <a:rPr lang="vi-VN" sz="2400" b="1" dirty="0">
                <a:solidFill>
                  <a:prstClr val="black"/>
                </a:solidFill>
                <a:latin typeface="Times New Roman"/>
                <a:ea typeface="Calibri"/>
                <a:cs typeface="Times New Roman"/>
              </a:rPr>
              <a:t>Cách xác định thuật ngữ:</a:t>
            </a:r>
            <a:r>
              <a:rPr lang="vi-VN" sz="2400" dirty="0">
                <a:solidFill>
                  <a:prstClr val="black"/>
                </a:solidFill>
                <a:latin typeface="Times New Roman"/>
                <a:ea typeface="Calibri"/>
                <a:cs typeface="Times New Roman"/>
              </a:rPr>
              <a:t> </a:t>
            </a:r>
          </a:p>
          <a:p>
            <a:pPr marL="15716" algn="just" defTabSz="685800">
              <a:lnSpc>
                <a:spcPct val="115000"/>
              </a:lnSpc>
              <a:spcBef>
                <a:spcPts val="450"/>
              </a:spcBef>
              <a:spcAft>
                <a:spcPts val="450"/>
              </a:spcAft>
            </a:pPr>
            <a:r>
              <a:rPr lang="vi-VN" sz="2400" b="1" dirty="0">
                <a:solidFill>
                  <a:prstClr val="black"/>
                </a:solidFill>
                <a:latin typeface="Times New Roman"/>
                <a:ea typeface="Calibri"/>
                <a:cs typeface="Times New Roman"/>
              </a:rPr>
              <a:t>- Cách xác định nghĩa của thuật ngữ:</a:t>
            </a:r>
            <a:endParaRPr lang="en-US" sz="2400" dirty="0">
              <a:solidFill>
                <a:prstClr val="black"/>
              </a:solidFill>
              <a:ea typeface="Calibri"/>
              <a:cs typeface="Times New Roman"/>
            </a:endParaRPr>
          </a:p>
          <a:p>
            <a:pPr marL="15716" algn="just" defTabSz="685800">
              <a:lnSpc>
                <a:spcPct val="115000"/>
              </a:lnSpc>
              <a:spcBef>
                <a:spcPts val="450"/>
              </a:spcBef>
              <a:spcAft>
                <a:spcPts val="450"/>
              </a:spcAft>
            </a:pPr>
            <a:r>
              <a:rPr lang="vi-VN" sz="2400" dirty="0">
                <a:solidFill>
                  <a:srgbClr val="002060"/>
                </a:solidFill>
                <a:latin typeface="Times New Roman"/>
                <a:ea typeface="Calibri"/>
                <a:cs typeface="Times New Roman"/>
              </a:rPr>
              <a:t>+ Tìm trong Bảng tra cứu thuật ngữ.</a:t>
            </a:r>
            <a:endParaRPr lang="en-US" sz="2400" dirty="0">
              <a:solidFill>
                <a:srgbClr val="002060"/>
              </a:solidFill>
              <a:ea typeface="Calibri"/>
              <a:cs typeface="Times New Roman"/>
            </a:endParaRPr>
          </a:p>
          <a:p>
            <a:pPr defTabSz="685800"/>
            <a:r>
              <a:rPr lang="vi-VN" sz="2400" dirty="0">
                <a:solidFill>
                  <a:srgbClr val="002060"/>
                </a:solidFill>
                <a:latin typeface="Times New Roman"/>
                <a:ea typeface="Calibri"/>
              </a:rPr>
              <a:t>+ Đọc các từ điển chuyên ngành...</a:t>
            </a:r>
            <a:endParaRPr lang="en-US" sz="2400" dirty="0">
              <a:solidFill>
                <a:srgbClr val="002060"/>
              </a:solidFill>
              <a:ea typeface="Calibri"/>
              <a:cs typeface="Times New Roman"/>
            </a:endParaRPr>
          </a:p>
        </p:txBody>
      </p:sp>
      <p:sp>
        <p:nvSpPr>
          <p:cNvPr id="7" name="TextBox 6"/>
          <p:cNvSpPr txBox="1"/>
          <p:nvPr/>
        </p:nvSpPr>
        <p:spPr>
          <a:xfrm>
            <a:off x="3995936" y="1707654"/>
            <a:ext cx="2534479" cy="493981"/>
          </a:xfrm>
          <a:prstGeom prst="rect">
            <a:avLst/>
          </a:prstGeom>
          <a:noFill/>
        </p:spPr>
        <p:txBody>
          <a:bodyPr wrap="square" lIns="68580" tIns="34290" rIns="68580" bIns="34290" rtlCol="0">
            <a:spAutoFit/>
          </a:bodyPr>
          <a:lstStyle/>
          <a:p>
            <a:pPr marL="15716" algn="just" defTabSz="685800">
              <a:lnSpc>
                <a:spcPct val="115000"/>
              </a:lnSpc>
              <a:spcBef>
                <a:spcPts val="450"/>
              </a:spcBef>
              <a:spcAft>
                <a:spcPts val="450"/>
              </a:spcAft>
            </a:pPr>
            <a:r>
              <a:rPr lang="vi-VN" sz="2400" dirty="0">
                <a:solidFill>
                  <a:srgbClr val="002060"/>
                </a:solidFill>
                <a:latin typeface="Times New Roman"/>
                <a:ea typeface="Calibri"/>
                <a:cs typeface="Times New Roman"/>
              </a:rPr>
              <a:t>dựa vào ngữ cảnh</a:t>
            </a:r>
            <a:endParaRPr lang="en-US" sz="2400" dirty="0">
              <a:solidFill>
                <a:srgbClr val="002060"/>
              </a:solidFill>
              <a:ea typeface="Calibri"/>
              <a:cs typeface="Times New Roman"/>
            </a:endParaRPr>
          </a:p>
        </p:txBody>
      </p:sp>
      <p:sp>
        <p:nvSpPr>
          <p:cNvPr id="8" name="Rounded Rectangle 7"/>
          <p:cNvSpPr/>
          <p:nvPr/>
        </p:nvSpPr>
        <p:spPr>
          <a:xfrm>
            <a:off x="313083" y="327993"/>
            <a:ext cx="8483051" cy="62616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marR="22860" algn="just" defTabSz="685800">
              <a:lnSpc>
                <a:spcPct val="115000"/>
              </a:lnSpc>
              <a:spcAft>
                <a:spcPts val="750"/>
              </a:spcAft>
            </a:pPr>
            <a:r>
              <a:rPr lang="vi-VN" sz="2400" b="1" dirty="0">
                <a:solidFill>
                  <a:prstClr val="black"/>
                </a:solidFill>
                <a:latin typeface="Times New Roman"/>
                <a:ea typeface="Calibri"/>
                <a:cs typeface="Times New Roman"/>
              </a:rPr>
              <a:t>? Em hãy nêu cách xác định thuật ngữ và nghĩa của thuật ngữ?</a:t>
            </a:r>
            <a:endParaRPr lang="en-US" sz="2400" dirty="0">
              <a:solidFill>
                <a:prstClr val="black"/>
              </a:solidFill>
              <a:latin typeface="Calibri Light"/>
              <a:ea typeface="Calibri"/>
              <a:cs typeface="Times New Roman"/>
            </a:endParaRPr>
          </a:p>
        </p:txBody>
      </p:sp>
    </p:spTree>
    <p:extLst>
      <p:ext uri="{BB962C8B-B14F-4D97-AF65-F5344CB8AC3E}">
        <p14:creationId xmlns:p14="http://schemas.microsoft.com/office/powerpoint/2010/main" val="219696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barn(inVertical)">
                                      <p:cBhvr>
                                        <p:cTn id="28"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0272" y="195485"/>
            <a:ext cx="8418191" cy="800219"/>
          </a:xfrm>
          <a:prstGeom prst="rect">
            <a:avLst/>
          </a:prstGeom>
        </p:spPr>
        <p:txBody>
          <a:bodyPr wrap="square">
            <a:spAutoFit/>
          </a:bodyPr>
          <a:lstStyle/>
          <a:p>
            <a:pPr algn="ctr">
              <a:lnSpc>
                <a:spcPct val="115000"/>
              </a:lnSpc>
              <a:spcAft>
                <a:spcPts val="1000"/>
              </a:spcAft>
            </a:pPr>
            <a:r>
              <a:rPr lang="vi-VN" sz="2000" b="1" kern="100" dirty="0" smtClean="0">
                <a:solidFill>
                  <a:srgbClr val="0070C0"/>
                </a:solidFill>
                <a:latin typeface="Times New Roman"/>
                <a:ea typeface="SimSun"/>
                <a:cs typeface="Times New Roman"/>
              </a:rPr>
              <a:t>Bài tập 1:</a:t>
            </a:r>
            <a:r>
              <a:rPr lang="vi-VN" sz="2000" b="1" kern="100" dirty="0" smtClean="0">
                <a:solidFill>
                  <a:srgbClr val="0070C0"/>
                </a:solidFill>
                <a:effectLst/>
                <a:latin typeface="Times New Roman"/>
                <a:ea typeface="SimSun"/>
                <a:cs typeface="Times New Roman"/>
              </a:rPr>
              <a:t> </a:t>
            </a:r>
            <a:r>
              <a:rPr lang="vi-VN" sz="2000" b="1" kern="100" dirty="0" smtClean="0">
                <a:solidFill>
                  <a:srgbClr val="FF0000"/>
                </a:solidFill>
                <a:effectLst/>
                <a:latin typeface="Times New Roman"/>
                <a:ea typeface="SimSun"/>
                <a:cs typeface="Times New Roman"/>
              </a:rPr>
              <a:t>Chỉ ra thuật ngữ trong các câu văn và cho biết dựa vào đâu em xác định được như vậy?</a:t>
            </a:r>
            <a:endParaRPr lang="en-US" sz="1600" dirty="0">
              <a:solidFill>
                <a:srgbClr val="FF0000"/>
              </a:solidFill>
              <a:ea typeface="Calibri"/>
              <a:cs typeface="Times New Roman"/>
            </a:endParaRPr>
          </a:p>
        </p:txBody>
      </p:sp>
      <p:sp>
        <p:nvSpPr>
          <p:cNvPr id="5" name="TextBox 4"/>
          <p:cNvSpPr txBox="1"/>
          <p:nvPr/>
        </p:nvSpPr>
        <p:spPr>
          <a:xfrm>
            <a:off x="330272" y="1167594"/>
            <a:ext cx="8274176" cy="707886"/>
          </a:xfrm>
          <a:prstGeom prst="rect">
            <a:avLst/>
          </a:prstGeom>
          <a:noFill/>
        </p:spPr>
        <p:txBody>
          <a:bodyPr wrap="square" rtlCol="0">
            <a:spAutoFit/>
          </a:bodyPr>
          <a:lstStyle/>
          <a:p>
            <a:pPr algn="just"/>
            <a:r>
              <a:rPr lang="vi-VN" sz="2000" dirty="0" smtClean="0">
                <a:latin typeface="+mj-lt"/>
              </a:rPr>
              <a:t>a. Sam, ông chợt nhớ lại câu chuyện ngụ ngôn này khi nghĩ tới những tấm bản đồ dẫn đường cho chúng ta.</a:t>
            </a:r>
            <a:endParaRPr lang="en-US" sz="2000" dirty="0">
              <a:latin typeface="+mj-lt"/>
            </a:endParaRPr>
          </a:p>
        </p:txBody>
      </p:sp>
      <p:sp>
        <p:nvSpPr>
          <p:cNvPr id="6" name="TextBox 5"/>
          <p:cNvSpPr txBox="1"/>
          <p:nvPr/>
        </p:nvSpPr>
        <p:spPr>
          <a:xfrm>
            <a:off x="330272" y="1995686"/>
            <a:ext cx="8274176" cy="707886"/>
          </a:xfrm>
          <a:prstGeom prst="rect">
            <a:avLst/>
          </a:prstGeom>
          <a:noFill/>
        </p:spPr>
        <p:txBody>
          <a:bodyPr wrap="square" rtlCol="0">
            <a:spAutoFit/>
          </a:bodyPr>
          <a:lstStyle/>
          <a:p>
            <a:pPr algn="just"/>
            <a:r>
              <a:rPr lang="vi-VN" sz="2000" dirty="0" smtClean="0">
                <a:latin typeface="+mj-lt"/>
              </a:rPr>
              <a:t>b. Từ hôm đó, được thúc đẩy bởi một sứ mệnh có tính chất mặc khải, ông đi sâu nghiên cứu triết học và trở thành nhà tư tưởng hàng đầu của thời trung đại.</a:t>
            </a:r>
            <a:endParaRPr lang="en-US" sz="2000" dirty="0">
              <a:latin typeface="+mj-lt"/>
            </a:endParaRPr>
          </a:p>
        </p:txBody>
      </p:sp>
      <p:sp>
        <p:nvSpPr>
          <p:cNvPr id="7" name="TextBox 6"/>
          <p:cNvSpPr txBox="1"/>
          <p:nvPr/>
        </p:nvSpPr>
        <p:spPr>
          <a:xfrm>
            <a:off x="330272" y="2895786"/>
            <a:ext cx="8274176" cy="707886"/>
          </a:xfrm>
          <a:prstGeom prst="rect">
            <a:avLst/>
          </a:prstGeom>
          <a:noFill/>
        </p:spPr>
        <p:txBody>
          <a:bodyPr wrap="square" rtlCol="0">
            <a:spAutoFit/>
          </a:bodyPr>
          <a:lstStyle/>
          <a:p>
            <a:pPr algn="just"/>
            <a:r>
              <a:rPr lang="vi-VN" sz="2000" dirty="0" smtClean="0">
                <a:latin typeface="+mj-lt"/>
              </a:rPr>
              <a:t>c. Con chữ trên trang sách hàm chứa văn hóa của một dân tộc, mang hồn thiêng của đất nước.</a:t>
            </a:r>
            <a:endParaRPr lang="en-US" sz="2000" dirty="0">
              <a:latin typeface="+mj-lt"/>
            </a:endParaRPr>
          </a:p>
        </p:txBody>
      </p:sp>
      <p:sp>
        <p:nvSpPr>
          <p:cNvPr id="8" name="TextBox 7"/>
          <p:cNvSpPr txBox="1"/>
          <p:nvPr/>
        </p:nvSpPr>
        <p:spPr>
          <a:xfrm>
            <a:off x="330272" y="3867894"/>
            <a:ext cx="8274176" cy="1015663"/>
          </a:xfrm>
          <a:prstGeom prst="rect">
            <a:avLst/>
          </a:prstGeom>
          <a:noFill/>
        </p:spPr>
        <p:txBody>
          <a:bodyPr wrap="square" rtlCol="0">
            <a:spAutoFit/>
          </a:bodyPr>
          <a:lstStyle/>
          <a:p>
            <a:pPr algn="just"/>
            <a:r>
              <a:rPr lang="vi-VN" sz="2000" dirty="0" smtClean="0">
                <a:latin typeface="+mj-lt"/>
              </a:rPr>
              <a:t>d. Thời nay, với sự xuất hiện của in-tơ-nét và sách điện tử, cách đọc cũng đa dạng: đọc không chỉ là nhìn vào trang giấy và chữ in mà còn nhìn vào màn hình chiếu sáng.</a:t>
            </a:r>
            <a:endParaRPr lang="en-US" sz="2000" dirty="0">
              <a:latin typeface="+mj-lt"/>
            </a:endParaRPr>
          </a:p>
        </p:txBody>
      </p:sp>
    </p:spTree>
    <p:extLst>
      <p:ext uri="{BB962C8B-B14F-4D97-AF65-F5344CB8AC3E}">
        <p14:creationId xmlns:p14="http://schemas.microsoft.com/office/powerpoint/2010/main" val="106697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11560" y="141480"/>
            <a:ext cx="7992888" cy="707886"/>
          </a:xfrm>
          <a:prstGeom prst="rect">
            <a:avLst/>
          </a:prstGeom>
          <a:noFill/>
        </p:spPr>
        <p:txBody>
          <a:bodyPr wrap="square" rtlCol="0">
            <a:spAutoFit/>
          </a:bodyPr>
          <a:lstStyle/>
          <a:p>
            <a:pPr algn="just"/>
            <a:r>
              <a:rPr lang="vi-VN" sz="2000" dirty="0" smtClean="0">
                <a:latin typeface="+mj-lt"/>
              </a:rPr>
              <a:t>a. Sam, ông chợt nhớ lại câu chuyện </a:t>
            </a:r>
            <a:r>
              <a:rPr lang="vi-VN" sz="2000" b="1" dirty="0" smtClean="0">
                <a:latin typeface="+mj-lt"/>
              </a:rPr>
              <a:t>ngụ ngôn </a:t>
            </a:r>
            <a:r>
              <a:rPr lang="vi-VN" sz="2000" dirty="0" smtClean="0">
                <a:latin typeface="+mj-lt"/>
              </a:rPr>
              <a:t>này khi nghĩ tới những tấm bản đồ dẫn đường cho chúng ta.</a:t>
            </a:r>
            <a:endParaRPr lang="en-US" sz="2000" dirty="0">
              <a:latin typeface="+mj-lt"/>
            </a:endParaRPr>
          </a:p>
        </p:txBody>
      </p:sp>
      <p:sp>
        <p:nvSpPr>
          <p:cNvPr id="6" name="TextBox 5"/>
          <p:cNvSpPr txBox="1"/>
          <p:nvPr/>
        </p:nvSpPr>
        <p:spPr>
          <a:xfrm>
            <a:off x="611560" y="772252"/>
            <a:ext cx="7992888" cy="1015663"/>
          </a:xfrm>
          <a:prstGeom prst="rect">
            <a:avLst/>
          </a:prstGeom>
          <a:noFill/>
        </p:spPr>
        <p:txBody>
          <a:bodyPr wrap="square" rtlCol="0">
            <a:spAutoFit/>
          </a:bodyPr>
          <a:lstStyle/>
          <a:p>
            <a:pPr algn="just"/>
            <a:r>
              <a:rPr lang="vi-VN" sz="2000" dirty="0" smtClean="0">
                <a:latin typeface="+mj-lt"/>
              </a:rPr>
              <a:t>b. Từ hôm đó, được thúc đẩy bởi một sứ mệnh có tính chất mặc khải, ông đi sâu nghiên cứu </a:t>
            </a:r>
            <a:r>
              <a:rPr lang="vi-VN" sz="2000" b="1" dirty="0" smtClean="0">
                <a:latin typeface="+mj-lt"/>
              </a:rPr>
              <a:t>triết học </a:t>
            </a:r>
            <a:r>
              <a:rPr lang="vi-VN" sz="2000" dirty="0" smtClean="0">
                <a:latin typeface="+mj-lt"/>
              </a:rPr>
              <a:t>và trở thành nhà tư tưởng hàng đầu của thời trung đại.</a:t>
            </a:r>
            <a:endParaRPr lang="en-US" sz="2000" dirty="0">
              <a:latin typeface="+mj-lt"/>
            </a:endParaRPr>
          </a:p>
        </p:txBody>
      </p:sp>
      <p:sp>
        <p:nvSpPr>
          <p:cNvPr id="7" name="TextBox 6"/>
          <p:cNvSpPr txBox="1"/>
          <p:nvPr/>
        </p:nvSpPr>
        <p:spPr>
          <a:xfrm>
            <a:off x="594171" y="1672499"/>
            <a:ext cx="7992888" cy="707886"/>
          </a:xfrm>
          <a:prstGeom prst="rect">
            <a:avLst/>
          </a:prstGeom>
          <a:noFill/>
        </p:spPr>
        <p:txBody>
          <a:bodyPr wrap="square" rtlCol="0">
            <a:spAutoFit/>
          </a:bodyPr>
          <a:lstStyle/>
          <a:p>
            <a:pPr algn="just"/>
            <a:r>
              <a:rPr lang="vi-VN" sz="2000" dirty="0" smtClean="0">
                <a:latin typeface="+mj-lt"/>
              </a:rPr>
              <a:t>c. Con chữ trên trang sách hàm chứa </a:t>
            </a:r>
            <a:r>
              <a:rPr lang="vi-VN" sz="2000" b="1" dirty="0" smtClean="0">
                <a:latin typeface="+mj-lt"/>
              </a:rPr>
              <a:t>văn hóa </a:t>
            </a:r>
            <a:r>
              <a:rPr lang="vi-VN" sz="2000" dirty="0" smtClean="0">
                <a:latin typeface="+mj-lt"/>
              </a:rPr>
              <a:t>của một dân tộc, mang hồn thiêng của đất nước.</a:t>
            </a:r>
            <a:endParaRPr lang="en-US" sz="2000" dirty="0">
              <a:latin typeface="+mj-lt"/>
            </a:endParaRPr>
          </a:p>
        </p:txBody>
      </p:sp>
      <p:sp>
        <p:nvSpPr>
          <p:cNvPr id="8" name="TextBox 7"/>
          <p:cNvSpPr txBox="1"/>
          <p:nvPr/>
        </p:nvSpPr>
        <p:spPr>
          <a:xfrm>
            <a:off x="581539" y="2295747"/>
            <a:ext cx="7992888" cy="1015663"/>
          </a:xfrm>
          <a:prstGeom prst="rect">
            <a:avLst/>
          </a:prstGeom>
          <a:noFill/>
        </p:spPr>
        <p:txBody>
          <a:bodyPr wrap="square" rtlCol="0">
            <a:spAutoFit/>
          </a:bodyPr>
          <a:lstStyle/>
          <a:p>
            <a:pPr algn="just"/>
            <a:r>
              <a:rPr lang="vi-VN" sz="2000" dirty="0" smtClean="0">
                <a:latin typeface="+mj-lt"/>
              </a:rPr>
              <a:t>d. Thời nay, với sự xuất hiện của </a:t>
            </a:r>
            <a:r>
              <a:rPr lang="vi-VN" sz="2000" b="1" dirty="0" smtClean="0">
                <a:latin typeface="+mj-lt"/>
              </a:rPr>
              <a:t>in-tơ-nét</a:t>
            </a:r>
            <a:r>
              <a:rPr lang="vi-VN" sz="2000" dirty="0" smtClean="0">
                <a:latin typeface="+mj-lt"/>
              </a:rPr>
              <a:t> và sách điện tử, cách đọc cũng đa dạng: đọc không chỉ là nhìn vào trang giấy và chữ in mà còn nhìn vào màn hình chiếu sáng.</a:t>
            </a:r>
            <a:endParaRPr lang="en-US" sz="2000" dirty="0">
              <a:latin typeface="+mj-lt"/>
            </a:endParaRPr>
          </a:p>
        </p:txBody>
      </p:sp>
      <p:sp>
        <p:nvSpPr>
          <p:cNvPr id="2" name="TextBox 1"/>
          <p:cNvSpPr txBox="1"/>
          <p:nvPr/>
        </p:nvSpPr>
        <p:spPr>
          <a:xfrm>
            <a:off x="369292" y="3435846"/>
            <a:ext cx="8280920"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b="1" dirty="0" smtClean="0">
                <a:effectLst/>
                <a:latin typeface="Times New Roman"/>
                <a:ea typeface="Calibri"/>
                <a:cs typeface="Times New Roman"/>
              </a:rPr>
              <a:t>- Căn cứ: </a:t>
            </a:r>
            <a:r>
              <a:rPr lang="vi-VN" sz="2000" dirty="0" smtClean="0">
                <a:effectLst/>
                <a:latin typeface="Times New Roman"/>
                <a:ea typeface="Calibri"/>
                <a:cs typeface="Times New Roman"/>
              </a:rPr>
              <a:t>các từ trên đều thuộc về một lĩnh vực, một ngành cụ thể:</a:t>
            </a:r>
            <a:endParaRPr lang="en-US" sz="2000" dirty="0">
              <a:ea typeface="Calibri"/>
              <a:cs typeface="Times New Roman"/>
            </a:endParaRPr>
          </a:p>
          <a:p>
            <a:pPr algn="just"/>
            <a:r>
              <a:rPr lang="vi-VN" sz="2000" dirty="0" smtClean="0">
                <a:effectLst/>
                <a:latin typeface="Times New Roman"/>
                <a:ea typeface="Calibri"/>
                <a:cs typeface="Times New Roman"/>
              </a:rPr>
              <a:t>+ </a:t>
            </a:r>
            <a:r>
              <a:rPr lang="vi-VN" sz="2000" i="1" dirty="0" smtClean="0">
                <a:effectLst/>
                <a:latin typeface="Times New Roman"/>
                <a:ea typeface="Calibri"/>
                <a:cs typeface="Times New Roman"/>
              </a:rPr>
              <a:t>Ngụ ngôn </a:t>
            </a:r>
            <a:r>
              <a:rPr lang="vi-VN" sz="2000" dirty="0" smtClean="0">
                <a:effectLst/>
                <a:latin typeface="Times New Roman"/>
                <a:ea typeface="Calibri"/>
                <a:cs typeface="Times New Roman"/>
              </a:rPr>
              <a:t>– thể loại văn học</a:t>
            </a:r>
            <a:endParaRPr lang="en-US" sz="2000" dirty="0">
              <a:ea typeface="Calibri"/>
              <a:cs typeface="Times New Roman"/>
            </a:endParaRPr>
          </a:p>
          <a:p>
            <a:pPr algn="just"/>
            <a:r>
              <a:rPr lang="vi-VN" sz="2000" i="1" dirty="0" smtClean="0">
                <a:effectLst/>
                <a:latin typeface="Times New Roman"/>
                <a:ea typeface="Calibri"/>
                <a:cs typeface="Times New Roman"/>
              </a:rPr>
              <a:t>+ Triết học </a:t>
            </a:r>
            <a:r>
              <a:rPr lang="vi-VN" sz="2000" dirty="0" smtClean="0">
                <a:effectLst/>
                <a:latin typeface="Times New Roman"/>
                <a:ea typeface="Calibri"/>
                <a:cs typeface="Times New Roman"/>
              </a:rPr>
              <a:t>– ngành khoa học</a:t>
            </a:r>
            <a:endParaRPr lang="en-US" sz="2000" dirty="0">
              <a:ea typeface="Calibri"/>
              <a:cs typeface="Times New Roman"/>
            </a:endParaRPr>
          </a:p>
          <a:p>
            <a:pPr algn="just"/>
            <a:r>
              <a:rPr lang="vi-VN" sz="2000" i="1" dirty="0" smtClean="0">
                <a:effectLst/>
                <a:latin typeface="Times New Roman"/>
                <a:ea typeface="Calibri"/>
                <a:cs typeface="Times New Roman"/>
              </a:rPr>
              <a:t>+ Văn hóa </a:t>
            </a:r>
            <a:r>
              <a:rPr lang="vi-VN" sz="2000" dirty="0" smtClean="0">
                <a:effectLst/>
                <a:latin typeface="Times New Roman"/>
                <a:ea typeface="Calibri"/>
                <a:cs typeface="Times New Roman"/>
              </a:rPr>
              <a:t>– </a:t>
            </a:r>
            <a:r>
              <a:rPr lang="vi-VN" sz="2000" dirty="0" smtClean="0">
                <a:latin typeface="Times New Roman"/>
                <a:ea typeface="Calibri"/>
                <a:cs typeface="Times New Roman"/>
              </a:rPr>
              <a:t>lĩnh vực nghiên cứu</a:t>
            </a:r>
            <a:endParaRPr lang="en-US" sz="2000" dirty="0">
              <a:ea typeface="Calibri"/>
              <a:cs typeface="Times New Roman"/>
            </a:endParaRPr>
          </a:p>
          <a:p>
            <a:pPr algn="just"/>
            <a:r>
              <a:rPr lang="vi-VN" sz="2000" dirty="0" smtClean="0">
                <a:effectLst/>
                <a:latin typeface="Times New Roman"/>
                <a:ea typeface="Calibri"/>
                <a:cs typeface="Times New Roman"/>
              </a:rPr>
              <a:t>+</a:t>
            </a:r>
            <a:r>
              <a:rPr lang="vi-VN" sz="2000" i="1" dirty="0" smtClean="0">
                <a:effectLst/>
                <a:latin typeface="Times New Roman"/>
                <a:ea typeface="Calibri"/>
                <a:cs typeface="Times New Roman"/>
              </a:rPr>
              <a:t> In-tơ-nét </a:t>
            </a:r>
            <a:r>
              <a:rPr lang="vi-VN" sz="2000" dirty="0" smtClean="0">
                <a:effectLst/>
                <a:latin typeface="Times New Roman"/>
                <a:ea typeface="Calibri"/>
                <a:cs typeface="Times New Roman"/>
              </a:rPr>
              <a:t>– một lĩnh vực của công nghệ thông tin.</a:t>
            </a:r>
            <a:endParaRPr lang="en-US" sz="2000" dirty="0">
              <a:ea typeface="Calibri"/>
              <a:cs typeface="Times New Roman"/>
            </a:endParaRPr>
          </a:p>
        </p:txBody>
      </p:sp>
    </p:spTree>
    <p:extLst>
      <p:ext uri="{BB962C8B-B14F-4D97-AF65-F5344CB8AC3E}">
        <p14:creationId xmlns:p14="http://schemas.microsoft.com/office/powerpoint/2010/main" val="1566337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Effect transition="in" filter="barn(inVertical)">
                                      <p:cBhvr>
                                        <p:cTn id="27" dur="500"/>
                                        <p:tgtEl>
                                          <p:spTgt spid="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2">
                                            <p:txEl>
                                              <p:pRg st="1" end="1"/>
                                            </p:txEl>
                                          </p:spTgt>
                                        </p:tgtEl>
                                        <p:attrNameLst>
                                          <p:attrName>style.visibility</p:attrName>
                                        </p:attrNameLst>
                                      </p:cBhvr>
                                      <p:to>
                                        <p:strVal val="visible"/>
                                      </p:to>
                                    </p:set>
                                    <p:animEffect transition="in" filter="barn(inVertical)">
                                      <p:cBhvr>
                                        <p:cTn id="32" dur="500"/>
                                        <p:tgtEl>
                                          <p:spTgt spid="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barn(inVertical)">
                                      <p:cBhvr>
                                        <p:cTn id="37" dur="500"/>
                                        <p:tgtEl>
                                          <p:spTgt spid="2">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xEl>
                                              <p:pRg st="3" end="3"/>
                                            </p:txEl>
                                          </p:spTgt>
                                        </p:tgtEl>
                                        <p:attrNameLst>
                                          <p:attrName>style.visibility</p:attrName>
                                        </p:attrNameLst>
                                      </p:cBhvr>
                                      <p:to>
                                        <p:strVal val="visible"/>
                                      </p:to>
                                    </p:set>
                                    <p:animEffect transition="in" filter="barn(inVertical)">
                                      <p:cBhvr>
                                        <p:cTn id="42" dur="500"/>
                                        <p:tgtEl>
                                          <p:spTgt spid="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Effect transition="in" filter="barn(inVertical)">
                                      <p:cBhvr>
                                        <p:cTn id="4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4899" y="141480"/>
            <a:ext cx="8208912" cy="941796"/>
          </a:xfrm>
          <a:prstGeom prst="rect">
            <a:avLst/>
          </a:prstGeom>
        </p:spPr>
        <p:txBody>
          <a:bodyPr wrap="square">
            <a:spAutoFit/>
          </a:bodyPr>
          <a:lstStyle/>
          <a:p>
            <a:pPr algn="just">
              <a:lnSpc>
                <a:spcPct val="115000"/>
              </a:lnSpc>
              <a:spcAft>
                <a:spcPts val="1000"/>
              </a:spcAft>
            </a:pPr>
            <a:r>
              <a:rPr lang="vi-VN" sz="2400" b="1" kern="100" dirty="0" smtClean="0">
                <a:solidFill>
                  <a:srgbClr val="0070C0"/>
                </a:solidFill>
                <a:latin typeface="Times New Roman"/>
                <a:ea typeface="SimSun"/>
                <a:cs typeface="Times New Roman"/>
              </a:rPr>
              <a:t>Bài tập 2:</a:t>
            </a:r>
            <a:r>
              <a:rPr lang="vi-VN" sz="2400" b="1" kern="100" dirty="0" smtClean="0">
                <a:solidFill>
                  <a:srgbClr val="0070C0"/>
                </a:solidFill>
                <a:effectLst/>
                <a:latin typeface="Times New Roman"/>
                <a:ea typeface="SimSun"/>
                <a:cs typeface="Times New Roman"/>
              </a:rPr>
              <a:t> </a:t>
            </a:r>
            <a:r>
              <a:rPr lang="vi-VN" sz="2400" b="1" kern="100" dirty="0" smtClean="0">
                <a:solidFill>
                  <a:srgbClr val="FF0000"/>
                </a:solidFill>
                <a:effectLst/>
                <a:latin typeface="Times New Roman"/>
                <a:ea typeface="SimSun"/>
                <a:cs typeface="Times New Roman"/>
              </a:rPr>
              <a:t>Hãy tra từ điển hoặc các loại tài liệu thích hợp để tìm hiểu nghĩa của các thuật ngữ đã tìm được ở bài tập 1?</a:t>
            </a:r>
            <a:endParaRPr lang="en-US" b="1" dirty="0">
              <a:solidFill>
                <a:srgbClr val="FF0000"/>
              </a:solidFill>
              <a:ea typeface="Calibri"/>
              <a:cs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405464">
            <a:off x="6878348" y="1202445"/>
            <a:ext cx="2160587" cy="2288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Table 6"/>
          <p:cNvGraphicFramePr>
            <a:graphicFrameLocks noGrp="1"/>
          </p:cNvGraphicFramePr>
          <p:nvPr>
            <p:extLst>
              <p:ext uri="{D42A27DB-BD31-4B8C-83A1-F6EECF244321}">
                <p14:modId xmlns:p14="http://schemas.microsoft.com/office/powerpoint/2010/main" val="509600547"/>
              </p:ext>
            </p:extLst>
          </p:nvPr>
        </p:nvGraphicFramePr>
        <p:xfrm>
          <a:off x="494899" y="1203598"/>
          <a:ext cx="6264696" cy="3304046"/>
        </p:xfrm>
        <a:graphic>
          <a:graphicData uri="http://schemas.openxmlformats.org/drawingml/2006/table">
            <a:tbl>
              <a:tblPr firstRow="1" bandRow="1">
                <a:tableStyleId>{93296810-A885-4BE3-A3E7-6D5BEEA58F35}</a:tableStyleId>
              </a:tblPr>
              <a:tblGrid>
                <a:gridCol w="1728192"/>
                <a:gridCol w="4536504"/>
              </a:tblGrid>
              <a:tr h="617220">
                <a:tc>
                  <a:txBody>
                    <a:bodyPr/>
                    <a:lstStyle/>
                    <a:p>
                      <a:pPr algn="ctr"/>
                      <a:r>
                        <a:rPr lang="vi-VN" sz="1800" dirty="0" smtClean="0">
                          <a:latin typeface="+mj-lt"/>
                        </a:rPr>
                        <a:t>Thuật</a:t>
                      </a:r>
                      <a:r>
                        <a:rPr lang="vi-VN" sz="1800" baseline="0" dirty="0" smtClean="0">
                          <a:latin typeface="+mj-lt"/>
                        </a:rPr>
                        <a:t> ngữ</a:t>
                      </a:r>
                      <a:endParaRPr lang="en-US" sz="1800"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1800" dirty="0" smtClean="0">
                          <a:latin typeface="+mj-lt"/>
                        </a:rPr>
                        <a:t>Nghĩa</a:t>
                      </a:r>
                      <a:r>
                        <a:rPr lang="vi-VN" sz="1800" baseline="0" dirty="0" smtClean="0">
                          <a:latin typeface="+mj-lt"/>
                        </a:rPr>
                        <a:t> của thuật ngữ</a:t>
                      </a:r>
                      <a:endParaRPr lang="en-US" sz="1800"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6780">
                <a:tc>
                  <a:txBody>
                    <a:bodyPr/>
                    <a:lstStyle/>
                    <a:p>
                      <a:r>
                        <a:rPr lang="vi-VN" sz="2400" b="1" dirty="0" smtClean="0">
                          <a:latin typeface="+mj-lt"/>
                        </a:rPr>
                        <a:t>Ngụ</a:t>
                      </a:r>
                      <a:r>
                        <a:rPr lang="vi-VN" sz="2400" b="1" baseline="0" dirty="0" smtClean="0">
                          <a:latin typeface="+mj-lt"/>
                        </a:rPr>
                        <a:t> ngôn</a:t>
                      </a:r>
                      <a:endParaRPr lang="en-US" sz="24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9510">
                <a:tc>
                  <a:txBody>
                    <a:bodyPr/>
                    <a:lstStyle/>
                    <a:p>
                      <a:r>
                        <a:rPr lang="vi-VN" sz="2400" b="1" dirty="0" smtClean="0">
                          <a:latin typeface="+mj-lt"/>
                        </a:rPr>
                        <a:t>Triết</a:t>
                      </a:r>
                      <a:r>
                        <a:rPr lang="vi-VN" sz="2400" b="1" baseline="0" dirty="0" smtClean="0">
                          <a:latin typeface="+mj-lt"/>
                        </a:rPr>
                        <a:t> học</a:t>
                      </a:r>
                      <a:endParaRPr lang="en-US" sz="24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1896">
                <a:tc>
                  <a:txBody>
                    <a:bodyPr/>
                    <a:lstStyle/>
                    <a:p>
                      <a:r>
                        <a:rPr lang="vi-VN" sz="2400" b="1" dirty="0" smtClean="0">
                          <a:latin typeface="+mj-lt"/>
                        </a:rPr>
                        <a:t>Văn</a:t>
                      </a:r>
                      <a:r>
                        <a:rPr lang="vi-VN" sz="2400" b="1" baseline="0" dirty="0" smtClean="0">
                          <a:latin typeface="+mj-lt"/>
                        </a:rPr>
                        <a:t> hóa</a:t>
                      </a:r>
                      <a:endParaRPr lang="en-US" sz="24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40">
                <a:tc>
                  <a:txBody>
                    <a:bodyPr/>
                    <a:lstStyle/>
                    <a:p>
                      <a:r>
                        <a:rPr lang="vi-VN" sz="2400" b="1" dirty="0" smtClean="0">
                          <a:latin typeface="+mj-lt"/>
                        </a:rPr>
                        <a:t>In-tơ-nét</a:t>
                      </a:r>
                      <a:endParaRPr lang="en-US" sz="24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3723878"/>
            <a:ext cx="1641475"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7258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989210181"/>
              </p:ext>
            </p:extLst>
          </p:nvPr>
        </p:nvGraphicFramePr>
        <p:xfrm>
          <a:off x="179512" y="195486"/>
          <a:ext cx="8784976" cy="4752528"/>
        </p:xfrm>
        <a:graphic>
          <a:graphicData uri="http://schemas.openxmlformats.org/drawingml/2006/table">
            <a:tbl>
              <a:tblPr firstRow="1" bandRow="1">
                <a:tableStyleId>{93296810-A885-4BE3-A3E7-6D5BEEA58F35}</a:tableStyleId>
              </a:tblPr>
              <a:tblGrid>
                <a:gridCol w="1296144"/>
                <a:gridCol w="7488832"/>
              </a:tblGrid>
              <a:tr h="655020">
                <a:tc>
                  <a:txBody>
                    <a:bodyPr/>
                    <a:lstStyle/>
                    <a:p>
                      <a:pPr algn="ctr"/>
                      <a:r>
                        <a:rPr lang="vi-VN" sz="2000" dirty="0" smtClean="0">
                          <a:latin typeface="+mj-lt"/>
                        </a:rPr>
                        <a:t>Thuật</a:t>
                      </a:r>
                      <a:r>
                        <a:rPr lang="vi-VN" sz="2000" baseline="0" dirty="0" smtClean="0">
                          <a:latin typeface="+mj-lt"/>
                        </a:rPr>
                        <a:t> ngữ</a:t>
                      </a:r>
                      <a:endParaRPr lang="en-US" sz="2000"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2000" dirty="0" smtClean="0">
                          <a:latin typeface="+mj-lt"/>
                        </a:rPr>
                        <a:t>Nghĩa</a:t>
                      </a:r>
                      <a:r>
                        <a:rPr lang="vi-VN" sz="2000" baseline="0" dirty="0" smtClean="0">
                          <a:latin typeface="+mj-lt"/>
                        </a:rPr>
                        <a:t> của thuật ngữ</a:t>
                      </a:r>
                      <a:endParaRPr lang="en-US" sz="2000"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50012">
                <a:tc>
                  <a:txBody>
                    <a:bodyPr/>
                    <a:lstStyle/>
                    <a:p>
                      <a:r>
                        <a:rPr lang="vi-VN" sz="2000" b="1" dirty="0" smtClean="0">
                          <a:latin typeface="+mj-lt"/>
                        </a:rPr>
                        <a:t>Ngụ</a:t>
                      </a:r>
                      <a:r>
                        <a:rPr lang="vi-VN" sz="2000" b="1" baseline="0" dirty="0" smtClean="0">
                          <a:latin typeface="+mj-lt"/>
                        </a:rPr>
                        <a:t> ngôn</a:t>
                      </a:r>
                      <a:endParaRPr lang="en-US" sz="20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endParaRPr lang="en-US" sz="2000" dirty="0" smtClean="0">
                        <a:effectLst/>
                        <a:latin typeface="+mn-lt"/>
                        <a:ea typeface="Calibri"/>
                        <a:cs typeface="Times New Roman"/>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6753">
                <a:tc>
                  <a:txBody>
                    <a:bodyPr/>
                    <a:lstStyle/>
                    <a:p>
                      <a:r>
                        <a:rPr lang="vi-VN" sz="2000" b="1" dirty="0" smtClean="0">
                          <a:latin typeface="+mj-lt"/>
                        </a:rPr>
                        <a:t>Triết</a:t>
                      </a:r>
                      <a:r>
                        <a:rPr lang="vi-VN" sz="2000" b="1" baseline="0" dirty="0" smtClean="0">
                          <a:latin typeface="+mj-lt"/>
                        </a:rPr>
                        <a:t> học</a:t>
                      </a:r>
                      <a:endParaRPr lang="en-US" sz="20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endParaRPr lang="en-US" sz="2000" dirty="0" smtClean="0">
                        <a:effectLst/>
                        <a:latin typeface="+mn-lt"/>
                        <a:ea typeface="Calibri"/>
                        <a:cs typeface="Times New Roman"/>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6753">
                <a:tc>
                  <a:txBody>
                    <a:bodyPr/>
                    <a:lstStyle/>
                    <a:p>
                      <a:r>
                        <a:rPr lang="vi-VN" sz="2000" b="1" dirty="0" smtClean="0">
                          <a:latin typeface="+mj-lt"/>
                        </a:rPr>
                        <a:t>Văn</a:t>
                      </a:r>
                      <a:r>
                        <a:rPr lang="vi-VN" sz="2000" b="1" baseline="0" dirty="0" smtClean="0">
                          <a:latin typeface="+mj-lt"/>
                        </a:rPr>
                        <a:t> hóa</a:t>
                      </a:r>
                      <a:endParaRPr lang="en-US" sz="20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endParaRPr lang="en-US" sz="2000" dirty="0" smtClean="0">
                        <a:effectLst/>
                        <a:latin typeface="+mn-lt"/>
                        <a:ea typeface="Calibri"/>
                        <a:cs typeface="Times New Roman"/>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90830">
                <a:tc>
                  <a:txBody>
                    <a:bodyPr/>
                    <a:lstStyle/>
                    <a:p>
                      <a:r>
                        <a:rPr lang="vi-VN" sz="2000" b="1" dirty="0" smtClean="0">
                          <a:latin typeface="+mj-lt"/>
                        </a:rPr>
                        <a:t>In-tơ-nét</a:t>
                      </a:r>
                      <a:endParaRPr lang="en-US" sz="2000" b="1"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latin typeface="+mj-lt"/>
                      </a:endParaRPr>
                    </a:p>
                  </a:txBody>
                  <a:tcPr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475656" y="843558"/>
            <a:ext cx="7488832" cy="1154162"/>
          </a:xfrm>
          <a:prstGeom prst="rect">
            <a:avLst/>
          </a:prstGeom>
          <a:noFill/>
        </p:spPr>
        <p:txBody>
          <a:bodyPr wrap="square" rtlCol="0">
            <a:spAutoFit/>
          </a:bodyPr>
          <a:lstStyle/>
          <a:p>
            <a:pPr lvl="0" algn="just" defTabSz="685800">
              <a:lnSpc>
                <a:spcPct val="115000"/>
              </a:lnSpc>
              <a:spcAft>
                <a:spcPts val="1000"/>
              </a:spcAft>
            </a:pPr>
            <a:r>
              <a:rPr lang="vi-VN" sz="2000" dirty="0" smtClean="0">
                <a:solidFill>
                  <a:prstClr val="black"/>
                </a:solidFill>
                <a:latin typeface="Times New Roman"/>
                <a:ea typeface="Calibri"/>
                <a:cs typeface="Times New Roman"/>
              </a:rPr>
              <a:t>- Thể </a:t>
            </a:r>
            <a:r>
              <a:rPr lang="vi-VN" sz="2000" dirty="0">
                <a:solidFill>
                  <a:prstClr val="black"/>
                </a:solidFill>
                <a:latin typeface="Times New Roman"/>
                <a:ea typeface="Calibri"/>
                <a:cs typeface="Times New Roman"/>
              </a:rPr>
              <a:t>loại văn học, dùng văn xuôi hoặc văn vần, thường mượn chuyện loài vật để nói về việc đời nhằm dẫn đến những kết luận về đạo lý, kinh nghiệm sống.</a:t>
            </a:r>
            <a:endParaRPr lang="en-US" sz="2000" dirty="0">
              <a:solidFill>
                <a:prstClr val="black"/>
              </a:solidFill>
              <a:ea typeface="Calibri"/>
              <a:cs typeface="Times New Roman"/>
            </a:endParaRPr>
          </a:p>
        </p:txBody>
      </p:sp>
      <p:sp>
        <p:nvSpPr>
          <p:cNvPr id="3" name="TextBox 2"/>
          <p:cNvSpPr txBox="1"/>
          <p:nvPr/>
        </p:nvSpPr>
        <p:spPr>
          <a:xfrm>
            <a:off x="1475656" y="1923678"/>
            <a:ext cx="7488832" cy="800219"/>
          </a:xfrm>
          <a:prstGeom prst="rect">
            <a:avLst/>
          </a:prstGeom>
          <a:noFill/>
        </p:spPr>
        <p:txBody>
          <a:bodyPr wrap="square" rtlCol="0">
            <a:spAutoFit/>
          </a:bodyPr>
          <a:lstStyle/>
          <a:p>
            <a:pPr lvl="0" algn="just" defTabSz="685800">
              <a:lnSpc>
                <a:spcPct val="115000"/>
              </a:lnSpc>
              <a:spcAft>
                <a:spcPts val="1000"/>
              </a:spcAft>
            </a:pPr>
            <a:r>
              <a:rPr lang="vi-VN" sz="2000" dirty="0" smtClean="0">
                <a:solidFill>
                  <a:prstClr val="black"/>
                </a:solidFill>
                <a:latin typeface="Times New Roman"/>
                <a:ea typeface="Calibri"/>
                <a:cs typeface="Times New Roman"/>
              </a:rPr>
              <a:t>- Khoa </a:t>
            </a:r>
            <a:r>
              <a:rPr lang="vi-VN" sz="2000" dirty="0">
                <a:solidFill>
                  <a:prstClr val="black"/>
                </a:solidFill>
                <a:latin typeface="Times New Roman"/>
                <a:ea typeface="Calibri"/>
                <a:cs typeface="Times New Roman"/>
              </a:rPr>
              <a:t>học nghiên cứu về những quy luật chung nhất của thế giới và sự nhận thức thế giới.</a:t>
            </a:r>
            <a:endParaRPr lang="en-US" sz="2000" dirty="0">
              <a:solidFill>
                <a:prstClr val="black"/>
              </a:solidFill>
              <a:ea typeface="Calibri"/>
              <a:cs typeface="Times New Roman"/>
            </a:endParaRPr>
          </a:p>
        </p:txBody>
      </p:sp>
      <p:sp>
        <p:nvSpPr>
          <p:cNvPr id="4" name="TextBox 3"/>
          <p:cNvSpPr txBox="1"/>
          <p:nvPr/>
        </p:nvSpPr>
        <p:spPr>
          <a:xfrm>
            <a:off x="1475656" y="2733790"/>
            <a:ext cx="7488832" cy="800219"/>
          </a:xfrm>
          <a:prstGeom prst="rect">
            <a:avLst/>
          </a:prstGeom>
          <a:noFill/>
        </p:spPr>
        <p:txBody>
          <a:bodyPr wrap="square" rtlCol="0">
            <a:spAutoFit/>
          </a:bodyPr>
          <a:lstStyle/>
          <a:p>
            <a:pPr lvl="0" algn="just" defTabSz="685800">
              <a:lnSpc>
                <a:spcPct val="115000"/>
              </a:lnSpc>
              <a:spcAft>
                <a:spcPts val="1000"/>
              </a:spcAft>
            </a:pPr>
            <a:r>
              <a:rPr lang="vi-VN" sz="2000" dirty="0" smtClean="0">
                <a:solidFill>
                  <a:prstClr val="black"/>
                </a:solidFill>
                <a:latin typeface="Times New Roman"/>
                <a:ea typeface="Calibri"/>
                <a:cs typeface="Times New Roman"/>
              </a:rPr>
              <a:t>- Tổng </a:t>
            </a:r>
            <a:r>
              <a:rPr lang="vi-VN" sz="2000" dirty="0">
                <a:solidFill>
                  <a:prstClr val="black"/>
                </a:solidFill>
                <a:latin typeface="Times New Roman"/>
                <a:ea typeface="Calibri"/>
                <a:cs typeface="Times New Roman"/>
              </a:rPr>
              <a:t>thể nói chung những giá trị vật chất và tinh thần do con người tạo ra trong quá trình lịch sử.</a:t>
            </a:r>
            <a:endParaRPr lang="en-US" sz="2000" dirty="0">
              <a:solidFill>
                <a:prstClr val="black"/>
              </a:solidFill>
              <a:ea typeface="Calibri"/>
              <a:cs typeface="Times New Roman"/>
            </a:endParaRPr>
          </a:p>
        </p:txBody>
      </p:sp>
      <p:sp>
        <p:nvSpPr>
          <p:cNvPr id="6" name="TextBox 5"/>
          <p:cNvSpPr txBox="1"/>
          <p:nvPr/>
        </p:nvSpPr>
        <p:spPr>
          <a:xfrm>
            <a:off x="1480571" y="3543902"/>
            <a:ext cx="7488832" cy="1323439"/>
          </a:xfrm>
          <a:prstGeom prst="rect">
            <a:avLst/>
          </a:prstGeom>
          <a:noFill/>
        </p:spPr>
        <p:txBody>
          <a:bodyPr wrap="square" rtlCol="0">
            <a:spAutoFit/>
          </a:bodyPr>
          <a:lstStyle/>
          <a:p>
            <a:pPr lvl="0" defTabSz="685800"/>
            <a:r>
              <a:rPr lang="vi-VN" sz="2000" dirty="0">
                <a:solidFill>
                  <a:prstClr val="black"/>
                </a:solidFill>
                <a:latin typeface="Times New Roman"/>
                <a:ea typeface="Calibri"/>
              </a:rPr>
              <a:t>Hệ thống các mạng máy tính được nối với nhau trên phạm vi toàn thế giới, tạo điều kiện cho các dịch vụ truyền thông dữ liệu, như tìm đọc thông tin từ xa, truyền các tệp tin, thư tín điện tử và các nhóm thông tin.</a:t>
            </a:r>
            <a:endParaRPr lang="en-US" sz="2000" dirty="0">
              <a:solidFill>
                <a:prstClr val="black"/>
              </a:solidFill>
              <a:latin typeface="Calibri Light"/>
            </a:endParaRPr>
          </a:p>
        </p:txBody>
      </p:sp>
      <p:sp>
        <p:nvSpPr>
          <p:cNvPr id="8" name="AutoShape 2" descr="Nơi bán Từ điển thuật ngữ Văn Học giá rẻ nhất tháng 04/2022"/>
          <p:cNvSpPr>
            <a:spLocks noChangeAspect="1" noChangeArrowheads="1"/>
          </p:cNvSpPr>
          <p:nvPr/>
        </p:nvSpPr>
        <p:spPr bwMode="auto">
          <a:xfrm>
            <a:off x="155575" y="-136525"/>
            <a:ext cx="298450" cy="2984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6217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arn(inVertic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267494"/>
            <a:ext cx="1872208" cy="461665"/>
          </a:xfrm>
          <a:prstGeom prst="rect">
            <a:avLst/>
          </a:prstGeom>
          <a:noFill/>
        </p:spPr>
        <p:txBody>
          <a:bodyPr wrap="square" rtlCol="0">
            <a:spAutoFit/>
          </a:bodyPr>
          <a:lstStyle/>
          <a:p>
            <a:r>
              <a:rPr lang="vi-VN" sz="2400" b="1" dirty="0" smtClean="0">
                <a:solidFill>
                  <a:srgbClr val="0070C0"/>
                </a:solidFill>
                <a:latin typeface="+mj-lt"/>
              </a:rPr>
              <a:t>Bài tập 3: </a:t>
            </a:r>
            <a:endParaRPr lang="en-US" sz="2400" b="1" dirty="0">
              <a:solidFill>
                <a:srgbClr val="0070C0"/>
              </a:solidFill>
              <a:latin typeface="+mj-lt"/>
            </a:endParaRPr>
          </a:p>
        </p:txBody>
      </p:sp>
      <p:sp>
        <p:nvSpPr>
          <p:cNvPr id="6" name="Rectangle 5"/>
          <p:cNvSpPr/>
          <p:nvPr/>
        </p:nvSpPr>
        <p:spPr>
          <a:xfrm>
            <a:off x="467544" y="843558"/>
            <a:ext cx="8530233" cy="1339662"/>
          </a:xfrm>
          <a:prstGeom prst="rect">
            <a:avLst/>
          </a:prstGeom>
        </p:spPr>
        <p:txBody>
          <a:bodyPr wrap="square">
            <a:spAutoFit/>
          </a:bodyPr>
          <a:lstStyle/>
          <a:p>
            <a:pPr algn="ctr">
              <a:lnSpc>
                <a:spcPct val="115000"/>
              </a:lnSpc>
              <a:spcAft>
                <a:spcPts val="1000"/>
              </a:spcAft>
            </a:pPr>
            <a:r>
              <a:rPr lang="vi-VN" sz="2400" b="1" kern="100" dirty="0" smtClean="0">
                <a:solidFill>
                  <a:srgbClr val="FF0000"/>
                </a:solidFill>
                <a:effectLst/>
                <a:latin typeface="Times New Roman"/>
                <a:ea typeface="SimSun"/>
                <a:cs typeface="Times New Roman"/>
              </a:rPr>
              <a:t>? Trong các từ ngữ in đậm ở những cặp câu trường hợp nào là thuật ngữ, trường hợp nào là từ ngữ thông thường? Cho biết căn cứ để xác định?</a:t>
            </a:r>
            <a:endParaRPr lang="en-US" b="1" dirty="0">
              <a:solidFill>
                <a:srgbClr val="FF0000"/>
              </a:solidFill>
              <a:ea typeface="Calibri"/>
              <a:cs typeface="Times New Roman"/>
            </a:endParaRPr>
          </a:p>
        </p:txBody>
      </p:sp>
      <p:sp>
        <p:nvSpPr>
          <p:cNvPr id="7" name="Rectangle 6"/>
          <p:cNvSpPr/>
          <p:nvPr/>
        </p:nvSpPr>
        <p:spPr>
          <a:xfrm>
            <a:off x="6472444" y="0"/>
            <a:ext cx="2664296" cy="67768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vi-VN" sz="2800" dirty="0">
                <a:solidFill>
                  <a:prstClr val="white"/>
                </a:solidFill>
                <a:latin typeface="Times New Roman"/>
              </a:rPr>
              <a:t>Hoạt động nhóm</a:t>
            </a:r>
            <a:endParaRPr lang="en-US" dirty="0"/>
          </a:p>
        </p:txBody>
      </p:sp>
      <p:sp>
        <p:nvSpPr>
          <p:cNvPr id="9" name="Oval 8"/>
          <p:cNvSpPr/>
          <p:nvPr/>
        </p:nvSpPr>
        <p:spPr>
          <a:xfrm>
            <a:off x="160529" y="2238222"/>
            <a:ext cx="3127138" cy="1296144"/>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1000"/>
              </a:spcAft>
            </a:pPr>
            <a:r>
              <a:rPr kumimoji="0" lang="vi-VN" sz="2400" b="1" i="1" u="none" strike="noStrike" kern="100" cap="none" spc="0" normalizeH="0" baseline="0" noProof="0" dirty="0" smtClean="0">
                <a:ln>
                  <a:noFill/>
                </a:ln>
                <a:solidFill>
                  <a:prstClr val="black"/>
                </a:solidFill>
                <a:effectLst/>
                <a:uLnTx/>
                <a:uFillTx/>
                <a:latin typeface="Times New Roman"/>
                <a:ea typeface="SimSun"/>
                <a:cs typeface="Times New Roman"/>
              </a:rPr>
              <a:t>Nhóm 1: </a:t>
            </a:r>
          </a:p>
          <a:p>
            <a:pPr lvl="0" algn="ctr">
              <a:spcAft>
                <a:spcPts val="1000"/>
              </a:spcAft>
            </a:pPr>
            <a:r>
              <a:rPr kumimoji="0" lang="vi-VN" sz="2400" b="0" i="0" u="none" strike="noStrike" kern="100" cap="none" spc="0" normalizeH="0" baseline="0" noProof="0" dirty="0" smtClean="0">
                <a:ln>
                  <a:noFill/>
                </a:ln>
                <a:solidFill>
                  <a:prstClr val="black"/>
                </a:solidFill>
                <a:effectLst/>
                <a:uLnTx/>
                <a:uFillTx/>
                <a:latin typeface="Times New Roman"/>
                <a:ea typeface="SimSun"/>
                <a:cs typeface="Times New Roman"/>
              </a:rPr>
              <a:t>cặp câu thứ nhất</a:t>
            </a:r>
            <a:endParaRPr lang="en-US" sz="2400" dirty="0">
              <a:solidFill>
                <a:prstClr val="black"/>
              </a:solidFill>
              <a:latin typeface="Calibri Light"/>
              <a:ea typeface="Calibri"/>
              <a:cs typeface="Times New Roman"/>
            </a:endParaRPr>
          </a:p>
        </p:txBody>
      </p:sp>
      <p:sp>
        <p:nvSpPr>
          <p:cNvPr id="10" name="Oval 9"/>
          <p:cNvSpPr/>
          <p:nvPr/>
        </p:nvSpPr>
        <p:spPr>
          <a:xfrm>
            <a:off x="2987824" y="3075806"/>
            <a:ext cx="3127138" cy="1296144"/>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1000"/>
              </a:spcAft>
            </a:pPr>
            <a:r>
              <a:rPr kumimoji="0" lang="vi-VN" sz="2400" b="1" i="1" u="none" strike="noStrike" kern="100" cap="none" spc="0" normalizeH="0" baseline="0" noProof="0" dirty="0" smtClean="0">
                <a:ln>
                  <a:noFill/>
                </a:ln>
                <a:solidFill>
                  <a:prstClr val="black"/>
                </a:solidFill>
                <a:effectLst/>
                <a:uLnTx/>
                <a:uFillTx/>
                <a:latin typeface="Times New Roman"/>
                <a:ea typeface="SimSun"/>
                <a:cs typeface="Times New Roman"/>
              </a:rPr>
              <a:t>Nhóm 2: </a:t>
            </a:r>
          </a:p>
          <a:p>
            <a:pPr lvl="0" algn="ctr">
              <a:spcAft>
                <a:spcPts val="1000"/>
              </a:spcAft>
            </a:pPr>
            <a:r>
              <a:rPr kumimoji="0" lang="vi-VN" sz="2400" b="0" i="0" u="none" strike="noStrike" kern="100" cap="none" spc="0" normalizeH="0" baseline="0" noProof="0" dirty="0" smtClean="0">
                <a:ln>
                  <a:noFill/>
                </a:ln>
                <a:solidFill>
                  <a:prstClr val="black"/>
                </a:solidFill>
                <a:effectLst/>
                <a:uLnTx/>
                <a:uFillTx/>
                <a:latin typeface="Times New Roman"/>
                <a:ea typeface="SimSun"/>
                <a:cs typeface="Times New Roman"/>
              </a:rPr>
              <a:t>cặp câu thứ hai</a:t>
            </a:r>
            <a:endParaRPr lang="en-US" sz="2400" dirty="0">
              <a:solidFill>
                <a:prstClr val="black"/>
              </a:solidFill>
              <a:latin typeface="Calibri Light"/>
              <a:ea typeface="Calibri"/>
              <a:cs typeface="Times New Roman"/>
            </a:endParaRPr>
          </a:p>
        </p:txBody>
      </p:sp>
      <p:sp>
        <p:nvSpPr>
          <p:cNvPr id="11" name="Oval 10"/>
          <p:cNvSpPr/>
          <p:nvPr/>
        </p:nvSpPr>
        <p:spPr>
          <a:xfrm>
            <a:off x="6016862" y="2183220"/>
            <a:ext cx="3127138" cy="129614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spcAft>
                <a:spcPts val="1000"/>
              </a:spcAft>
            </a:pPr>
            <a:r>
              <a:rPr kumimoji="0" lang="vi-VN" sz="2400" b="1" i="1" u="none" strike="noStrike" kern="100" cap="none" spc="0" normalizeH="0" baseline="0" noProof="0" dirty="0" smtClean="0">
                <a:ln>
                  <a:noFill/>
                </a:ln>
                <a:solidFill>
                  <a:prstClr val="black"/>
                </a:solidFill>
                <a:effectLst/>
                <a:uLnTx/>
                <a:uFillTx/>
                <a:latin typeface="Times New Roman"/>
                <a:ea typeface="SimSun"/>
                <a:cs typeface="Times New Roman"/>
              </a:rPr>
              <a:t>Nhóm 3: </a:t>
            </a:r>
          </a:p>
          <a:p>
            <a:pPr lvl="0" algn="ctr">
              <a:spcAft>
                <a:spcPts val="1000"/>
              </a:spcAft>
            </a:pPr>
            <a:r>
              <a:rPr kumimoji="0" lang="vi-VN" sz="2400" b="0" i="0" u="none" strike="noStrike" kern="100" cap="none" spc="0" normalizeH="0" baseline="0" noProof="0" dirty="0" smtClean="0">
                <a:ln>
                  <a:noFill/>
                </a:ln>
                <a:solidFill>
                  <a:prstClr val="black"/>
                </a:solidFill>
                <a:effectLst/>
                <a:uLnTx/>
                <a:uFillTx/>
                <a:latin typeface="Times New Roman"/>
                <a:ea typeface="SimSun"/>
                <a:cs typeface="Times New Roman"/>
              </a:rPr>
              <a:t>cặp câu thứ ba</a:t>
            </a:r>
            <a:endParaRPr lang="en-US" sz="2400" dirty="0">
              <a:solidFill>
                <a:prstClr val="black"/>
              </a:solidFill>
              <a:latin typeface="Calibri Light"/>
              <a:ea typeface="Calibri"/>
              <a:cs typeface="Times New Roman"/>
            </a:endParaRPr>
          </a:p>
        </p:txBody>
      </p:sp>
    </p:spTree>
    <p:extLst>
      <p:ext uri="{BB962C8B-B14F-4D97-AF65-F5344CB8AC3E}">
        <p14:creationId xmlns:p14="http://schemas.microsoft.com/office/powerpoint/2010/main" val="3273233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85300748"/>
              </p:ext>
            </p:extLst>
          </p:nvPr>
        </p:nvGraphicFramePr>
        <p:xfrm>
          <a:off x="251520" y="51470"/>
          <a:ext cx="8784975" cy="4687979"/>
        </p:xfrm>
        <a:graphic>
          <a:graphicData uri="http://schemas.openxmlformats.org/drawingml/2006/table">
            <a:tbl>
              <a:tblPr firstRow="1" firstCol="1" bandRow="1">
                <a:tableStyleId>{16D9F66E-5EB9-4882-86FB-DCBF35E3C3E4}</a:tableStyleId>
              </a:tblPr>
              <a:tblGrid>
                <a:gridCol w="1440160"/>
                <a:gridCol w="3888432"/>
                <a:gridCol w="3456383"/>
              </a:tblGrid>
              <a:tr h="365483">
                <a:tc>
                  <a:txBody>
                    <a:bodyPr/>
                    <a:lstStyle/>
                    <a:p>
                      <a:pPr algn="just">
                        <a:lnSpc>
                          <a:spcPct val="115000"/>
                        </a:lnSpc>
                        <a:spcAft>
                          <a:spcPts val="0"/>
                        </a:spcAft>
                      </a:pPr>
                      <a:r>
                        <a:rPr lang="nl-NL" sz="2000" dirty="0">
                          <a:effectLst/>
                          <a:latin typeface="Times New Roman" pitchFamily="18" charset="0"/>
                          <a:cs typeface="Times New Roman" pitchFamily="18" charset="0"/>
                        </a:rPr>
                        <a:t> </a:t>
                      </a: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000" dirty="0">
                          <a:effectLst/>
                          <a:latin typeface="Times New Roman" pitchFamily="18" charset="0"/>
                          <a:cs typeface="Times New Roman" pitchFamily="18" charset="0"/>
                        </a:rPr>
                        <a:t>Thuật ngữ</a:t>
                      </a: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000">
                          <a:effectLst/>
                          <a:latin typeface="Times New Roman" pitchFamily="18" charset="0"/>
                          <a:cs typeface="Times New Roman" pitchFamily="18" charset="0"/>
                        </a:rPr>
                        <a:t>Từ ngữ thông thường</a:t>
                      </a:r>
                      <a:endParaRPr lang="en-US" sz="200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18693">
                <a:tc>
                  <a:txBody>
                    <a:bodyPr/>
                    <a:lstStyle/>
                    <a:p>
                      <a:pPr algn="just">
                        <a:lnSpc>
                          <a:spcPct val="115000"/>
                        </a:lnSpc>
                        <a:spcAft>
                          <a:spcPts val="0"/>
                        </a:spcAft>
                      </a:pPr>
                      <a:r>
                        <a:rPr lang="vi-VN" sz="2000">
                          <a:effectLst/>
                          <a:latin typeface="Times New Roman" pitchFamily="18" charset="0"/>
                          <a:cs typeface="Times New Roman" pitchFamily="18" charset="0"/>
                        </a:rPr>
                        <a:t>a. Cặp câu thứ nhất</a:t>
                      </a:r>
                      <a:endParaRPr lang="en-US" sz="200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6390">
                <a:tc>
                  <a:txBody>
                    <a:bodyPr/>
                    <a:lstStyle/>
                    <a:p>
                      <a:pPr algn="just">
                        <a:lnSpc>
                          <a:spcPct val="115000"/>
                        </a:lnSpc>
                        <a:spcAft>
                          <a:spcPts val="0"/>
                        </a:spcAft>
                      </a:pPr>
                      <a:r>
                        <a:rPr lang="vi-VN" sz="2000">
                          <a:effectLst/>
                          <a:latin typeface="Times New Roman" pitchFamily="18" charset="0"/>
                          <a:cs typeface="Times New Roman" pitchFamily="18" charset="0"/>
                        </a:rPr>
                        <a:t>b. Cặp câu thứ hai</a:t>
                      </a:r>
                      <a:endParaRPr lang="en-US" sz="200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27413">
                <a:tc>
                  <a:txBody>
                    <a:bodyPr/>
                    <a:lstStyle/>
                    <a:p>
                      <a:pPr algn="just">
                        <a:lnSpc>
                          <a:spcPct val="115000"/>
                        </a:lnSpc>
                        <a:spcAft>
                          <a:spcPts val="0"/>
                        </a:spcAft>
                      </a:pPr>
                      <a:r>
                        <a:rPr lang="vi-VN" sz="2000">
                          <a:effectLst/>
                          <a:latin typeface="Times New Roman" pitchFamily="18" charset="0"/>
                          <a:cs typeface="Times New Roman" pitchFamily="18" charset="0"/>
                        </a:rPr>
                        <a:t>c. Cặp câu thứ ba</a:t>
                      </a:r>
                      <a:endParaRPr lang="en-US" sz="200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1691680" y="411510"/>
            <a:ext cx="3888432" cy="1154162"/>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Trong một bài hát hay bản nhạc, phần được lặp lại nhiều lần khi trình diễn gọi là điệp khúc.</a:t>
            </a:r>
            <a:endParaRPr lang="en-US" sz="2000" i="1" dirty="0">
              <a:solidFill>
                <a:srgbClr val="000000"/>
              </a:solidFill>
              <a:latin typeface="Times New Roman" pitchFamily="18" charset="0"/>
              <a:ea typeface="Calibri"/>
              <a:cs typeface="Times New Roman" pitchFamily="18" charset="0"/>
            </a:endParaRPr>
          </a:p>
        </p:txBody>
      </p:sp>
      <p:sp>
        <p:nvSpPr>
          <p:cNvPr id="7" name="TextBox 6"/>
          <p:cNvSpPr txBox="1"/>
          <p:nvPr/>
        </p:nvSpPr>
        <p:spPr>
          <a:xfrm>
            <a:off x="5580112" y="411510"/>
            <a:ext cx="3434529" cy="800219"/>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Câu nói ấy lặp đi lặp lại như một điệp khúc.</a:t>
            </a:r>
            <a:endParaRPr lang="en-US" sz="2000" i="1" dirty="0">
              <a:solidFill>
                <a:srgbClr val="000000"/>
              </a:solidFill>
              <a:latin typeface="Times New Roman" pitchFamily="18" charset="0"/>
              <a:ea typeface="Calibri"/>
              <a:cs typeface="Times New Roman" pitchFamily="18" charset="0"/>
            </a:endParaRPr>
          </a:p>
        </p:txBody>
      </p:sp>
      <p:sp>
        <p:nvSpPr>
          <p:cNvPr id="8" name="TextBox 7"/>
          <p:cNvSpPr txBox="1"/>
          <p:nvPr/>
        </p:nvSpPr>
        <p:spPr>
          <a:xfrm>
            <a:off x="5580113" y="1671320"/>
            <a:ext cx="3434528" cy="1154162"/>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Đọc sách là một cách nạp năng lượng cho sự sống tinh thần.</a:t>
            </a:r>
            <a:endParaRPr lang="en-US" sz="2000" i="1" dirty="0">
              <a:solidFill>
                <a:srgbClr val="000000"/>
              </a:solidFill>
              <a:latin typeface="Times New Roman" pitchFamily="18" charset="0"/>
              <a:ea typeface="Calibri"/>
              <a:cs typeface="Times New Roman" pitchFamily="18" charset="0"/>
            </a:endParaRPr>
          </a:p>
        </p:txBody>
      </p:sp>
      <p:sp>
        <p:nvSpPr>
          <p:cNvPr id="9" name="TextBox 8"/>
          <p:cNvSpPr txBox="1"/>
          <p:nvPr/>
        </p:nvSpPr>
        <p:spPr>
          <a:xfrm>
            <a:off x="1706562" y="1698240"/>
            <a:ext cx="3873550" cy="1154162"/>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Trong thời đại ngày nay, con người đã biết tận dụng các nguồn năng lượng.</a:t>
            </a:r>
            <a:endParaRPr lang="en-US" sz="2000" i="1" dirty="0">
              <a:solidFill>
                <a:srgbClr val="000000"/>
              </a:solidFill>
              <a:latin typeface="Times New Roman" pitchFamily="18" charset="0"/>
              <a:ea typeface="Calibri"/>
              <a:cs typeface="Times New Roman" pitchFamily="18" charset="0"/>
            </a:endParaRPr>
          </a:p>
        </p:txBody>
      </p:sp>
      <p:sp>
        <p:nvSpPr>
          <p:cNvPr id="10" name="TextBox 9"/>
          <p:cNvSpPr txBox="1"/>
          <p:nvPr/>
        </p:nvSpPr>
        <p:spPr>
          <a:xfrm>
            <a:off x="5580114" y="3003798"/>
            <a:ext cx="3434528" cy="800219"/>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Cháu biết không, tấm bản đồ của ông lúc ấy thật sự bế tắc.</a:t>
            </a:r>
            <a:endParaRPr lang="en-US" sz="2000" i="1" dirty="0">
              <a:solidFill>
                <a:srgbClr val="000000"/>
              </a:solidFill>
              <a:latin typeface="Times New Roman" pitchFamily="18" charset="0"/>
              <a:ea typeface="Calibri"/>
              <a:cs typeface="Times New Roman" pitchFamily="18" charset="0"/>
            </a:endParaRPr>
          </a:p>
        </p:txBody>
      </p:sp>
      <p:sp>
        <p:nvSpPr>
          <p:cNvPr id="11" name="TextBox 10"/>
          <p:cNvSpPr txBox="1"/>
          <p:nvPr/>
        </p:nvSpPr>
        <p:spPr>
          <a:xfrm>
            <a:off x="1706562" y="2936298"/>
            <a:ext cx="3873550" cy="1862048"/>
          </a:xfrm>
          <a:prstGeom prst="rect">
            <a:avLst/>
          </a:prstGeom>
          <a:noFill/>
        </p:spPr>
        <p:txBody>
          <a:bodyPr wrap="square" rtlCol="0">
            <a:spAutoFit/>
          </a:bodyPr>
          <a:lstStyle/>
          <a:p>
            <a:pPr lvl="0" algn="just" defTabSz="685800">
              <a:lnSpc>
                <a:spcPct val="115000"/>
              </a:lnSpc>
            </a:pPr>
            <a:r>
              <a:rPr lang="vi-VN" sz="2000" i="1" dirty="0">
                <a:solidFill>
                  <a:prstClr val="black"/>
                </a:solidFill>
                <a:latin typeface="Times New Roman" pitchFamily="18" charset="0"/>
                <a:cs typeface="Times New Roman" pitchFamily="18" charset="0"/>
              </a:rPr>
              <a:t>- Bản đồ là hình vẽ thu nhỏ một phần hay toàn bộ bề mặt Trái Đất lên mặt phẳng trên cơ sở toán học, trên đó các đối tượng địa lý được thể hiện bằng các kí hiệu bản đồ.</a:t>
            </a:r>
            <a:endParaRPr lang="en-US" sz="2000" i="1" dirty="0">
              <a:solidFill>
                <a:srgbClr val="000000"/>
              </a:solidFill>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63453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arn(inVertical)">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96261839"/>
              </p:ext>
            </p:extLst>
          </p:nvPr>
        </p:nvGraphicFramePr>
        <p:xfrm>
          <a:off x="251520" y="195486"/>
          <a:ext cx="8784975" cy="4490981"/>
        </p:xfrm>
        <a:graphic>
          <a:graphicData uri="http://schemas.openxmlformats.org/drawingml/2006/table">
            <a:tbl>
              <a:tblPr firstRow="1" firstCol="1" bandRow="1">
                <a:tableStyleId>{16D9F66E-5EB9-4882-86FB-DCBF35E3C3E4}</a:tableStyleId>
              </a:tblPr>
              <a:tblGrid>
                <a:gridCol w="1440160"/>
                <a:gridCol w="3888432"/>
                <a:gridCol w="3456383"/>
              </a:tblGrid>
              <a:tr h="652526">
                <a:tc>
                  <a:txBody>
                    <a:bodyPr/>
                    <a:lstStyle/>
                    <a:p>
                      <a:pPr algn="just">
                        <a:lnSpc>
                          <a:spcPct val="115000"/>
                        </a:lnSpc>
                        <a:spcAft>
                          <a:spcPts val="0"/>
                        </a:spcAft>
                      </a:pPr>
                      <a:r>
                        <a:rPr lang="nl-NL" sz="2000" dirty="0">
                          <a:effectLst/>
                          <a:latin typeface="Times New Roman" pitchFamily="18" charset="0"/>
                          <a:cs typeface="Times New Roman" pitchFamily="18" charset="0"/>
                        </a:rPr>
                        <a:t> </a:t>
                      </a:r>
                      <a:endParaRPr lang="en-US" sz="20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itchFamily="18" charset="0"/>
                          <a:cs typeface="Times New Roman" pitchFamily="18" charset="0"/>
                        </a:rPr>
                        <a:t>Thuật ngữ</a:t>
                      </a:r>
                      <a:endParaRPr lang="en-US" sz="24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vi-VN" sz="2400" dirty="0">
                          <a:effectLst/>
                          <a:latin typeface="Times New Roman" pitchFamily="18" charset="0"/>
                          <a:cs typeface="Times New Roman" pitchFamily="18" charset="0"/>
                        </a:rPr>
                        <a:t>Từ ngữ thông thường</a:t>
                      </a:r>
                      <a:endParaRPr lang="en-US" sz="2400" dirty="0">
                        <a:solidFill>
                          <a:srgbClr val="000000"/>
                        </a:solidFill>
                        <a:effectLst/>
                        <a:latin typeface="Times New Roman" pitchFamily="18" charset="0"/>
                        <a:ea typeface="Calibri"/>
                        <a:cs typeface="Times New Roman" pitchFamily="18" charset="0"/>
                      </a:endParaRPr>
                    </a:p>
                  </a:txBody>
                  <a:tcPr marL="35070" marR="3507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38455">
                <a:tc>
                  <a:txBody>
                    <a:bodyPr/>
                    <a:lstStyle/>
                    <a:p>
                      <a:pPr algn="just">
                        <a:lnSpc>
                          <a:spcPct val="115000"/>
                        </a:lnSpc>
                        <a:spcAft>
                          <a:spcPts val="0"/>
                        </a:spcAft>
                      </a:pPr>
                      <a:r>
                        <a:rPr lang="vi-VN" sz="2400" b="1" dirty="0">
                          <a:solidFill>
                            <a:srgbClr val="000000"/>
                          </a:solidFill>
                          <a:effectLst/>
                          <a:latin typeface="Times New Roman"/>
                          <a:ea typeface="Calibri"/>
                          <a:cs typeface="Times New Roman"/>
                        </a:rPr>
                        <a:t>Căn cứ xác định:</a:t>
                      </a:r>
                      <a:endParaRPr lang="en-US" sz="240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40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endParaRPr lang="en-US" sz="2400" dirty="0">
                        <a:solidFill>
                          <a:srgbClr val="000000"/>
                        </a:solidFill>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691680" y="771550"/>
            <a:ext cx="3816424" cy="3888052"/>
          </a:xfrm>
          <a:prstGeom prst="rect">
            <a:avLst/>
          </a:prstGeom>
          <a:noFill/>
        </p:spPr>
        <p:txBody>
          <a:bodyPr wrap="square" rtlCol="0">
            <a:spAutoFit/>
          </a:bodyPr>
          <a:lstStyle/>
          <a:p>
            <a:pPr marL="342900" lvl="0" indent="-342900" algn="just" defTabSz="685800">
              <a:lnSpc>
                <a:spcPct val="115000"/>
              </a:lnSpc>
              <a:buFontTx/>
              <a:buChar char="-"/>
            </a:pPr>
            <a:r>
              <a:rPr lang="vi-VN" sz="2400" dirty="0" smtClean="0">
                <a:solidFill>
                  <a:srgbClr val="000000"/>
                </a:solidFill>
                <a:latin typeface="Times New Roman"/>
                <a:ea typeface="Calibri"/>
                <a:cs typeface="Times New Roman"/>
              </a:rPr>
              <a:t>Dựa </a:t>
            </a:r>
            <a:r>
              <a:rPr lang="vi-VN" sz="2400" dirty="0">
                <a:solidFill>
                  <a:srgbClr val="000000"/>
                </a:solidFill>
                <a:latin typeface="Times New Roman"/>
                <a:ea typeface="Calibri"/>
                <a:cs typeface="Times New Roman"/>
              </a:rPr>
              <a:t>vào các câu có sử dụng các từ đó. </a:t>
            </a:r>
            <a:endParaRPr lang="vi-VN" sz="2400" dirty="0" smtClean="0">
              <a:solidFill>
                <a:srgbClr val="000000"/>
              </a:solidFill>
              <a:latin typeface="Times New Roman"/>
              <a:ea typeface="Calibri"/>
              <a:cs typeface="Times New Roman"/>
            </a:endParaRPr>
          </a:p>
          <a:p>
            <a:pPr marL="342900" lvl="0" indent="-342900" algn="just" defTabSz="685800">
              <a:lnSpc>
                <a:spcPct val="115000"/>
              </a:lnSpc>
              <a:buFontTx/>
              <a:buChar char="-"/>
            </a:pPr>
            <a:r>
              <a:rPr lang="vi-VN" sz="2400" dirty="0" smtClean="0">
                <a:solidFill>
                  <a:srgbClr val="000000"/>
                </a:solidFill>
                <a:latin typeface="Times New Roman"/>
                <a:ea typeface="Calibri"/>
                <a:cs typeface="Times New Roman"/>
              </a:rPr>
              <a:t>Đó </a:t>
            </a:r>
            <a:r>
              <a:rPr lang="vi-VN" sz="2400" dirty="0">
                <a:solidFill>
                  <a:srgbClr val="000000"/>
                </a:solidFill>
                <a:latin typeface="Times New Roman"/>
                <a:ea typeface="Calibri"/>
                <a:cs typeface="Times New Roman"/>
              </a:rPr>
              <a:t>là những câu có tính chất định nghĩa, thuộc về một lĩnh vực nhất định. Các từ </a:t>
            </a:r>
            <a:r>
              <a:rPr lang="vi-VN" sz="2400" dirty="0" smtClean="0">
                <a:solidFill>
                  <a:srgbClr val="000000"/>
                </a:solidFill>
                <a:latin typeface="Times New Roman"/>
                <a:ea typeface="Calibri"/>
                <a:cs typeface="Times New Roman"/>
              </a:rPr>
              <a:t>"điệp khúc", "năng lượng", "bản đồ" </a:t>
            </a:r>
            <a:r>
              <a:rPr lang="vi-VN" sz="2400" dirty="0">
                <a:solidFill>
                  <a:srgbClr val="000000"/>
                </a:solidFill>
                <a:latin typeface="Times New Roman"/>
                <a:ea typeface="Calibri"/>
                <a:cs typeface="Times New Roman"/>
              </a:rPr>
              <a:t>chỉ có một nghĩa, thuộc về chuyên môn.</a:t>
            </a:r>
            <a:endParaRPr lang="en-US" sz="2400" dirty="0">
              <a:solidFill>
                <a:srgbClr val="000000"/>
              </a:solidFill>
              <a:ea typeface="Calibri"/>
              <a:cs typeface="Times New Roman"/>
            </a:endParaRPr>
          </a:p>
        </p:txBody>
      </p:sp>
      <p:sp>
        <p:nvSpPr>
          <p:cNvPr id="4" name="TextBox 3"/>
          <p:cNvSpPr txBox="1"/>
          <p:nvPr/>
        </p:nvSpPr>
        <p:spPr>
          <a:xfrm>
            <a:off x="5650289" y="771549"/>
            <a:ext cx="3314199" cy="3914918"/>
          </a:xfrm>
          <a:prstGeom prst="rect">
            <a:avLst/>
          </a:prstGeom>
          <a:noFill/>
        </p:spPr>
        <p:txBody>
          <a:bodyPr wrap="square" rtlCol="0">
            <a:spAutoFit/>
          </a:bodyPr>
          <a:lstStyle/>
          <a:p>
            <a:pPr lvl="0" algn="just" defTabSz="685800">
              <a:lnSpc>
                <a:spcPct val="115000"/>
              </a:lnSpc>
            </a:pPr>
            <a:r>
              <a:rPr lang="vi-VN" sz="2400" dirty="0">
                <a:solidFill>
                  <a:srgbClr val="000000"/>
                </a:solidFill>
                <a:latin typeface="Times New Roman"/>
                <a:ea typeface="Calibri"/>
                <a:cs typeface="Times New Roman"/>
              </a:rPr>
              <a:t>- Các từ </a:t>
            </a:r>
            <a:r>
              <a:rPr lang="vi-VN" sz="2400" i="1" dirty="0" smtClean="0">
                <a:solidFill>
                  <a:srgbClr val="000000"/>
                </a:solidFill>
                <a:latin typeface="Times New Roman"/>
                <a:ea typeface="Calibri"/>
                <a:cs typeface="Times New Roman"/>
              </a:rPr>
              <a:t>điệp </a:t>
            </a:r>
            <a:r>
              <a:rPr lang="vi-VN" sz="2400" i="1" dirty="0">
                <a:solidFill>
                  <a:srgbClr val="000000"/>
                </a:solidFill>
                <a:latin typeface="Times New Roman"/>
                <a:ea typeface="Calibri"/>
                <a:cs typeface="Times New Roman"/>
              </a:rPr>
              <a:t>khúc, năng lượng, bản đồ</a:t>
            </a:r>
            <a:r>
              <a:rPr lang="vi-VN" sz="2400" dirty="0">
                <a:solidFill>
                  <a:srgbClr val="000000"/>
                </a:solidFill>
                <a:latin typeface="Times New Roman"/>
                <a:ea typeface="Calibri"/>
                <a:cs typeface="Times New Roman"/>
              </a:rPr>
              <a:t> </a:t>
            </a:r>
            <a:r>
              <a:rPr lang="vi-VN" sz="2400" dirty="0" smtClean="0">
                <a:solidFill>
                  <a:srgbClr val="000000"/>
                </a:solidFill>
                <a:latin typeface="Times New Roman"/>
                <a:ea typeface="Calibri"/>
                <a:cs typeface="Times New Roman"/>
              </a:rPr>
              <a:t>đều </a:t>
            </a:r>
            <a:r>
              <a:rPr lang="vi-VN" sz="2400" dirty="0">
                <a:solidFill>
                  <a:srgbClr val="000000"/>
                </a:solidFill>
                <a:latin typeface="Times New Roman"/>
                <a:ea typeface="Calibri"/>
                <a:cs typeface="Times New Roman"/>
              </a:rPr>
              <a:t>được dùng theo nghĩa chuyển.</a:t>
            </a:r>
            <a:endParaRPr lang="en-US" sz="2400" dirty="0">
              <a:solidFill>
                <a:srgbClr val="000000"/>
              </a:solidFill>
              <a:ea typeface="Calibri"/>
              <a:cs typeface="Times New Roman"/>
            </a:endParaRPr>
          </a:p>
          <a:p>
            <a:pPr lvl="0" algn="just" defTabSz="685800">
              <a:lnSpc>
                <a:spcPct val="115000"/>
              </a:lnSpc>
            </a:pPr>
            <a:r>
              <a:rPr lang="vi-VN" sz="2400" dirty="0">
                <a:solidFill>
                  <a:srgbClr val="000000"/>
                </a:solidFill>
                <a:latin typeface="Times New Roman"/>
                <a:ea typeface="Calibri"/>
                <a:cs typeface="Times New Roman"/>
              </a:rPr>
              <a:t>+ </a:t>
            </a:r>
            <a:r>
              <a:rPr lang="vi-VN" sz="2400" i="1" dirty="0">
                <a:solidFill>
                  <a:srgbClr val="000000"/>
                </a:solidFill>
                <a:latin typeface="Times New Roman"/>
                <a:ea typeface="Calibri"/>
                <a:cs typeface="Times New Roman"/>
              </a:rPr>
              <a:t>Điệp khúc: </a:t>
            </a:r>
            <a:r>
              <a:rPr lang="vi-VN" sz="2400" dirty="0">
                <a:solidFill>
                  <a:srgbClr val="000000"/>
                </a:solidFill>
                <a:latin typeface="Times New Roman"/>
                <a:ea typeface="Calibri"/>
                <a:cs typeface="Times New Roman"/>
              </a:rPr>
              <a:t>sự lặp đi lặp lại trong lời nói.</a:t>
            </a:r>
            <a:endParaRPr lang="en-US" sz="2400" dirty="0">
              <a:solidFill>
                <a:srgbClr val="000000"/>
              </a:solidFill>
              <a:ea typeface="Calibri"/>
              <a:cs typeface="Times New Roman"/>
            </a:endParaRPr>
          </a:p>
          <a:p>
            <a:pPr lvl="0" algn="just" defTabSz="685800">
              <a:lnSpc>
                <a:spcPct val="115000"/>
              </a:lnSpc>
            </a:pPr>
            <a:r>
              <a:rPr lang="vi-VN" sz="2400" dirty="0">
                <a:solidFill>
                  <a:srgbClr val="000000"/>
                </a:solidFill>
                <a:latin typeface="Times New Roman"/>
                <a:ea typeface="Calibri"/>
                <a:cs typeface="Times New Roman"/>
              </a:rPr>
              <a:t>+ </a:t>
            </a:r>
            <a:r>
              <a:rPr lang="vi-VN" sz="2400" i="1" dirty="0">
                <a:solidFill>
                  <a:srgbClr val="000000"/>
                </a:solidFill>
                <a:latin typeface="Times New Roman"/>
                <a:ea typeface="Calibri"/>
                <a:cs typeface="Times New Roman"/>
              </a:rPr>
              <a:t>Năng lượng: </a:t>
            </a:r>
            <a:r>
              <a:rPr lang="vi-VN" sz="2400" dirty="0">
                <a:solidFill>
                  <a:srgbClr val="000000"/>
                </a:solidFill>
                <a:latin typeface="Times New Roman"/>
                <a:ea typeface="Calibri"/>
                <a:cs typeface="Times New Roman"/>
              </a:rPr>
              <a:t>nguồn sống cho cơ thể</a:t>
            </a:r>
            <a:endParaRPr lang="en-US" sz="2400" dirty="0">
              <a:solidFill>
                <a:srgbClr val="000000"/>
              </a:solidFill>
              <a:ea typeface="Calibri"/>
              <a:cs typeface="Times New Roman"/>
            </a:endParaRPr>
          </a:p>
          <a:p>
            <a:pPr lvl="0" algn="just" defTabSz="685800">
              <a:lnSpc>
                <a:spcPct val="115000"/>
              </a:lnSpc>
            </a:pPr>
            <a:r>
              <a:rPr lang="vi-VN" sz="2400" dirty="0">
                <a:solidFill>
                  <a:srgbClr val="000000"/>
                </a:solidFill>
                <a:latin typeface="Times New Roman"/>
                <a:ea typeface="Calibri"/>
                <a:cs typeface="Times New Roman"/>
              </a:rPr>
              <a:t>+ </a:t>
            </a:r>
            <a:r>
              <a:rPr lang="vi-VN" sz="2400" i="1" dirty="0">
                <a:solidFill>
                  <a:srgbClr val="000000"/>
                </a:solidFill>
                <a:latin typeface="Times New Roman"/>
                <a:ea typeface="Calibri"/>
                <a:cs typeface="Times New Roman"/>
              </a:rPr>
              <a:t>Bản đồ: </a:t>
            </a:r>
            <a:r>
              <a:rPr lang="vi-VN" sz="2400" dirty="0">
                <a:solidFill>
                  <a:srgbClr val="000000"/>
                </a:solidFill>
                <a:latin typeface="Times New Roman"/>
                <a:ea typeface="Calibri"/>
                <a:cs typeface="Times New Roman"/>
              </a:rPr>
              <a:t>sự tìm kiếm hướng đi của cuộc đời.</a:t>
            </a:r>
            <a:endParaRPr lang="en-US" sz="2400" dirty="0">
              <a:solidFill>
                <a:srgbClr val="000000"/>
              </a:solidFill>
              <a:ea typeface="Calibri"/>
              <a:cs typeface="Times New Roman"/>
            </a:endParaRPr>
          </a:p>
        </p:txBody>
      </p:sp>
    </p:spTree>
    <p:extLst>
      <p:ext uri="{BB962C8B-B14F-4D97-AF65-F5344CB8AC3E}">
        <p14:creationId xmlns:p14="http://schemas.microsoft.com/office/powerpoint/2010/main" val="979173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arn(inVertical)">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arn(inVertical)">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arn(inVertical)">
                                      <p:cBhvr>
                                        <p:cTn id="3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576" y="1626223"/>
            <a:ext cx="6624711" cy="400110"/>
          </a:xfrm>
          <a:prstGeom prst="rect">
            <a:avLst/>
          </a:prstGeom>
          <a:noFill/>
        </p:spPr>
        <p:txBody>
          <a:bodyPr wrap="square" rtlCol="0">
            <a:spAutoFit/>
          </a:bodyPr>
          <a:lstStyle/>
          <a:p>
            <a:pPr algn="just"/>
            <a:r>
              <a:rPr lang="vi-VN" sz="2000" dirty="0" smtClean="0">
                <a:latin typeface="+mj-lt"/>
              </a:rPr>
              <a:t>a. </a:t>
            </a:r>
            <a:r>
              <a:rPr lang="vi-VN" sz="2000" dirty="0" smtClean="0">
                <a:latin typeface="+mj-lt"/>
              </a:rPr>
              <a:t>... là</a:t>
            </a:r>
            <a:r>
              <a:rPr lang="vi-VN" sz="2000" dirty="0" smtClean="0">
                <a:latin typeface="+mj-lt"/>
              </a:rPr>
              <a:t> chất được tạo nên từ hai hay nhiều nguyên tố hóa học. </a:t>
            </a:r>
            <a:endParaRPr lang="en-US" sz="2000" dirty="0">
              <a:latin typeface="+mj-lt"/>
            </a:endParaRPr>
          </a:p>
        </p:txBody>
      </p:sp>
      <p:sp>
        <p:nvSpPr>
          <p:cNvPr id="6" name="TextBox 5"/>
          <p:cNvSpPr txBox="1"/>
          <p:nvPr/>
        </p:nvSpPr>
        <p:spPr>
          <a:xfrm>
            <a:off x="539577" y="2019408"/>
            <a:ext cx="4536479" cy="400110"/>
          </a:xfrm>
          <a:prstGeom prst="rect">
            <a:avLst/>
          </a:prstGeom>
          <a:noFill/>
        </p:spPr>
        <p:txBody>
          <a:bodyPr wrap="square" rtlCol="0">
            <a:spAutoFit/>
          </a:bodyPr>
          <a:lstStyle/>
          <a:p>
            <a:pPr algn="just"/>
            <a:r>
              <a:rPr lang="vi-VN" sz="2000" dirty="0" smtClean="0">
                <a:latin typeface="+mj-lt"/>
              </a:rPr>
              <a:t>b. </a:t>
            </a:r>
            <a:r>
              <a:rPr lang="vi-VN" sz="2000" dirty="0" smtClean="0">
                <a:latin typeface="+mj-lt"/>
              </a:rPr>
              <a:t>... là tam giác có hai cạnh bằng nhau. </a:t>
            </a:r>
            <a:endParaRPr lang="en-US" sz="2000" dirty="0">
              <a:latin typeface="+mj-lt"/>
            </a:endParaRPr>
          </a:p>
        </p:txBody>
      </p:sp>
      <p:sp>
        <p:nvSpPr>
          <p:cNvPr id="7" name="TextBox 6"/>
          <p:cNvSpPr txBox="1"/>
          <p:nvPr/>
        </p:nvSpPr>
        <p:spPr>
          <a:xfrm>
            <a:off x="533342" y="2412593"/>
            <a:ext cx="6479250" cy="400110"/>
          </a:xfrm>
          <a:prstGeom prst="rect">
            <a:avLst/>
          </a:prstGeom>
          <a:noFill/>
        </p:spPr>
        <p:txBody>
          <a:bodyPr wrap="square" rtlCol="0">
            <a:spAutoFit/>
          </a:bodyPr>
          <a:lstStyle/>
          <a:p>
            <a:pPr algn="just"/>
            <a:r>
              <a:rPr lang="vi-VN" sz="2000" dirty="0" smtClean="0">
                <a:latin typeface="+mj-lt"/>
              </a:rPr>
              <a:t>c. </a:t>
            </a:r>
            <a:r>
              <a:rPr lang="vi-VN" sz="2000" dirty="0" smtClean="0">
                <a:latin typeface="+mj-lt"/>
              </a:rPr>
              <a:t>...là số dao động của vật thực hiện được trong một giây.  </a:t>
            </a:r>
            <a:endParaRPr lang="en-US" sz="2000" dirty="0">
              <a:latin typeface="+mj-lt"/>
            </a:endParaRPr>
          </a:p>
        </p:txBody>
      </p:sp>
      <p:sp>
        <p:nvSpPr>
          <p:cNvPr id="8" name="TextBox 7"/>
          <p:cNvSpPr txBox="1"/>
          <p:nvPr/>
        </p:nvSpPr>
        <p:spPr>
          <a:xfrm>
            <a:off x="558513" y="2820126"/>
            <a:ext cx="8189951" cy="707886"/>
          </a:xfrm>
          <a:prstGeom prst="rect">
            <a:avLst/>
          </a:prstGeom>
          <a:noFill/>
        </p:spPr>
        <p:txBody>
          <a:bodyPr wrap="square" rtlCol="0">
            <a:spAutoFit/>
          </a:bodyPr>
          <a:lstStyle/>
          <a:p>
            <a:pPr algn="just"/>
            <a:r>
              <a:rPr lang="vi-VN" sz="2000" dirty="0" smtClean="0">
                <a:latin typeface="+mj-lt"/>
              </a:rPr>
              <a:t>d. </a:t>
            </a:r>
            <a:r>
              <a:rPr lang="vi-VN" sz="2000" dirty="0" smtClean="0">
                <a:latin typeface="+mj-lt"/>
              </a:rPr>
              <a:t>...là một nhóm người gồm khoảng 2-3 thế hệ có cùng dòng máu, sống quần tụ với nhau.. </a:t>
            </a:r>
            <a:endParaRPr lang="en-US" sz="2000" dirty="0">
              <a:latin typeface="+mj-lt"/>
            </a:endParaRPr>
          </a:p>
        </p:txBody>
      </p:sp>
      <p:sp>
        <p:nvSpPr>
          <p:cNvPr id="9" name="TextBox 8"/>
          <p:cNvSpPr txBox="1"/>
          <p:nvPr/>
        </p:nvSpPr>
        <p:spPr>
          <a:xfrm>
            <a:off x="516697" y="3733870"/>
            <a:ext cx="8087751" cy="707886"/>
          </a:xfrm>
          <a:prstGeom prst="rect">
            <a:avLst/>
          </a:prstGeom>
          <a:noFill/>
        </p:spPr>
        <p:txBody>
          <a:bodyPr wrap="square" rtlCol="0">
            <a:spAutoFit/>
          </a:bodyPr>
          <a:lstStyle/>
          <a:p>
            <a:pPr algn="just"/>
            <a:r>
              <a:rPr lang="vi-VN" sz="2000" dirty="0">
                <a:latin typeface="+mj-lt"/>
              </a:rPr>
              <a:t>g</a:t>
            </a:r>
            <a:r>
              <a:rPr lang="vi-VN" sz="2000" dirty="0" smtClean="0">
                <a:latin typeface="+mj-lt"/>
              </a:rPr>
              <a:t>. ...là sự trao đổi các chất khí (carbon dioxide và ôxygen) giữa cơ thể với môi trường. </a:t>
            </a:r>
            <a:endParaRPr lang="en-US" sz="2000" dirty="0">
              <a:latin typeface="+mj-lt"/>
            </a:endParaRPr>
          </a:p>
        </p:txBody>
      </p:sp>
      <p:sp>
        <p:nvSpPr>
          <p:cNvPr id="10" name="TextBox 9"/>
          <p:cNvSpPr txBox="1"/>
          <p:nvPr/>
        </p:nvSpPr>
        <p:spPr>
          <a:xfrm>
            <a:off x="495862" y="4366407"/>
            <a:ext cx="8108586" cy="707886"/>
          </a:xfrm>
          <a:prstGeom prst="rect">
            <a:avLst/>
          </a:prstGeom>
          <a:noFill/>
        </p:spPr>
        <p:txBody>
          <a:bodyPr wrap="square" rtlCol="0">
            <a:spAutoFit/>
          </a:bodyPr>
          <a:lstStyle/>
          <a:p>
            <a:pPr algn="just"/>
            <a:r>
              <a:rPr lang="vi-VN" sz="2000" dirty="0">
                <a:latin typeface="+mj-lt"/>
              </a:rPr>
              <a:t>h</a:t>
            </a:r>
            <a:r>
              <a:rPr lang="vi-VN" sz="2000" dirty="0" smtClean="0">
                <a:latin typeface="+mj-lt"/>
              </a:rPr>
              <a:t>. ...là biện pháp tu từ phóng đại tính chất, quy mô của đối tượng để nhấn mạnh, tăng sức biểu cảm hoặc gây cười. </a:t>
            </a:r>
            <a:endParaRPr lang="en-US" sz="2000" dirty="0">
              <a:latin typeface="+mj-lt"/>
            </a:endParaRPr>
          </a:p>
        </p:txBody>
      </p:sp>
      <p:sp>
        <p:nvSpPr>
          <p:cNvPr id="16" name="TextBox 15"/>
          <p:cNvSpPr txBox="1"/>
          <p:nvPr/>
        </p:nvSpPr>
        <p:spPr>
          <a:xfrm>
            <a:off x="597995" y="3421229"/>
            <a:ext cx="5126133" cy="369332"/>
          </a:xfrm>
          <a:prstGeom prst="rect">
            <a:avLst/>
          </a:prstGeom>
          <a:noFill/>
        </p:spPr>
        <p:txBody>
          <a:bodyPr wrap="square" rtlCol="0">
            <a:spAutoFit/>
          </a:bodyPr>
          <a:lstStyle/>
          <a:p>
            <a:pPr algn="just"/>
            <a:r>
              <a:rPr lang="vi-VN" dirty="0">
                <a:latin typeface="Times New Roman"/>
                <a:ea typeface="Calibri"/>
                <a:cs typeface="Times New Roman"/>
              </a:rPr>
              <a:t>e. ...là </a:t>
            </a:r>
            <a:r>
              <a:rPr lang="vi-VN" dirty="0" smtClean="0">
                <a:latin typeface="Times New Roman"/>
                <a:ea typeface="Calibri"/>
                <a:cs typeface="Times New Roman"/>
              </a:rPr>
              <a:t>loại gió có hướng và tốc độ tương đối ổn định. </a:t>
            </a:r>
            <a:endParaRPr lang="en-US" dirty="0">
              <a:ea typeface="Calibri"/>
              <a:cs typeface="Times New Roman"/>
            </a:endParaRPr>
          </a:p>
        </p:txBody>
      </p:sp>
      <p:sp>
        <p:nvSpPr>
          <p:cNvPr id="20" name="TextBox 19"/>
          <p:cNvSpPr txBox="1"/>
          <p:nvPr/>
        </p:nvSpPr>
        <p:spPr>
          <a:xfrm>
            <a:off x="3851920" y="275296"/>
            <a:ext cx="504056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vi-VN" dirty="0" smtClean="0">
                <a:solidFill>
                  <a:srgbClr val="FF0000"/>
                </a:solidFill>
                <a:latin typeface="+mj-lt"/>
              </a:rPr>
              <a:t>Vận dụng kiến thức đã học ở các môn học Toán học, Ngữ văn, Lịch sử- Địa lí, KHTN để tìm thuật ngữ thích hợp với mỗi chỗ trống. Cho biết  mỗi thuật ngữ vừa tìm được thuộc lĩnh vực khoa học nào.</a:t>
            </a:r>
            <a:endParaRPr lang="vi-VN" dirty="0">
              <a:solidFill>
                <a:srgbClr val="FF0000"/>
              </a:solidFill>
              <a:latin typeface="+mj-lt"/>
            </a:endParaRPr>
          </a:p>
        </p:txBody>
      </p:sp>
      <p:sp>
        <p:nvSpPr>
          <p:cNvPr id="15" name="Oval 14"/>
          <p:cNvSpPr/>
          <p:nvPr/>
        </p:nvSpPr>
        <p:spPr>
          <a:xfrm>
            <a:off x="597995" y="86369"/>
            <a:ext cx="2952120" cy="1518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 name="TextBox 20"/>
          <p:cNvSpPr txBox="1"/>
          <p:nvPr/>
        </p:nvSpPr>
        <p:spPr>
          <a:xfrm>
            <a:off x="827584" y="427498"/>
            <a:ext cx="2722531" cy="830997"/>
          </a:xfrm>
          <a:prstGeom prst="rect">
            <a:avLst/>
          </a:prstGeom>
          <a:noFill/>
        </p:spPr>
        <p:txBody>
          <a:bodyPr wrap="square" rtlCol="0">
            <a:spAutoFit/>
          </a:bodyPr>
          <a:lstStyle/>
          <a:p>
            <a:r>
              <a:rPr lang="vi-VN" sz="2400" b="1" dirty="0" smtClean="0">
                <a:solidFill>
                  <a:srgbClr val="FFFF00"/>
                </a:solidFill>
                <a:latin typeface="+mj-lt"/>
              </a:rPr>
              <a:t>TRÒ CHƠI: TIẾP SỨC ĐỒNG ĐỘI</a:t>
            </a:r>
            <a:endParaRPr lang="vi-VN" sz="2400" b="1" dirty="0">
              <a:solidFill>
                <a:srgbClr val="FFFF00"/>
              </a:solidFill>
              <a:latin typeface="+mj-lt"/>
            </a:endParaRPr>
          </a:p>
        </p:txBody>
      </p:sp>
    </p:spTree>
    <p:extLst>
      <p:ext uri="{BB962C8B-B14F-4D97-AF65-F5344CB8AC3E}">
        <p14:creationId xmlns:p14="http://schemas.microsoft.com/office/powerpoint/2010/main" val="444822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7430" y="421663"/>
            <a:ext cx="6096455"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smtClean="0">
                <a:latin typeface="+mj-lt"/>
              </a:rPr>
              <a:t>a. </a:t>
            </a:r>
            <a:r>
              <a:rPr lang="vi-VN" sz="2000" dirty="0" smtClean="0">
                <a:latin typeface="+mj-lt"/>
              </a:rPr>
              <a:t>... là</a:t>
            </a:r>
            <a:r>
              <a:rPr lang="vi-VN" sz="2000" dirty="0" smtClean="0">
                <a:latin typeface="+mj-lt"/>
              </a:rPr>
              <a:t> chất được tạo nên từ hai hay nhiều nguyên tố hóa học. </a:t>
            </a:r>
            <a:endParaRPr lang="en-US" sz="2000" dirty="0">
              <a:latin typeface="+mj-lt"/>
            </a:endParaRPr>
          </a:p>
        </p:txBody>
      </p:sp>
      <p:sp>
        <p:nvSpPr>
          <p:cNvPr id="6" name="TextBox 5"/>
          <p:cNvSpPr txBox="1"/>
          <p:nvPr/>
        </p:nvSpPr>
        <p:spPr>
          <a:xfrm>
            <a:off x="298233" y="1229097"/>
            <a:ext cx="612565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smtClean="0">
                <a:latin typeface="+mj-lt"/>
              </a:rPr>
              <a:t>b. </a:t>
            </a:r>
            <a:r>
              <a:rPr lang="vi-VN" sz="2000" dirty="0" smtClean="0">
                <a:latin typeface="+mj-lt"/>
              </a:rPr>
              <a:t>... là tam giác có hai cạnh bằng nhau. </a:t>
            </a:r>
            <a:endParaRPr lang="en-US" sz="2000" dirty="0">
              <a:latin typeface="+mj-lt"/>
            </a:endParaRPr>
          </a:p>
        </p:txBody>
      </p:sp>
      <p:sp>
        <p:nvSpPr>
          <p:cNvPr id="7" name="TextBox 6"/>
          <p:cNvSpPr txBox="1"/>
          <p:nvPr/>
        </p:nvSpPr>
        <p:spPr>
          <a:xfrm>
            <a:off x="298233" y="1720670"/>
            <a:ext cx="612565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smtClean="0">
                <a:latin typeface="+mj-lt"/>
              </a:rPr>
              <a:t>c. </a:t>
            </a:r>
            <a:r>
              <a:rPr lang="vi-VN" sz="2000" dirty="0" smtClean="0">
                <a:latin typeface="+mj-lt"/>
              </a:rPr>
              <a:t>...là số dao động của vật thực hiện được trong một giây.  </a:t>
            </a:r>
            <a:endParaRPr lang="en-US" sz="2000" dirty="0">
              <a:latin typeface="+mj-lt"/>
            </a:endParaRPr>
          </a:p>
        </p:txBody>
      </p:sp>
      <p:sp>
        <p:nvSpPr>
          <p:cNvPr id="8" name="TextBox 7"/>
          <p:cNvSpPr txBox="1"/>
          <p:nvPr/>
        </p:nvSpPr>
        <p:spPr>
          <a:xfrm>
            <a:off x="298233" y="2172330"/>
            <a:ext cx="612565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smtClean="0">
                <a:latin typeface="+mj-lt"/>
              </a:rPr>
              <a:t>d. </a:t>
            </a:r>
            <a:r>
              <a:rPr lang="vi-VN" sz="2000" dirty="0" smtClean="0">
                <a:latin typeface="+mj-lt"/>
              </a:rPr>
              <a:t>...là một nhóm người gồm khoảng 2-3 thế hệ có cùng dòng máu, sống quần tụ với nhau.. </a:t>
            </a:r>
            <a:endParaRPr lang="en-US" sz="2000" dirty="0">
              <a:latin typeface="+mj-lt"/>
            </a:endParaRPr>
          </a:p>
        </p:txBody>
      </p:sp>
      <p:sp>
        <p:nvSpPr>
          <p:cNvPr id="9" name="TextBox 8"/>
          <p:cNvSpPr txBox="1"/>
          <p:nvPr/>
        </p:nvSpPr>
        <p:spPr>
          <a:xfrm>
            <a:off x="298233" y="3592056"/>
            <a:ext cx="6125652"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a:latin typeface="+mj-lt"/>
              </a:rPr>
              <a:t>g</a:t>
            </a:r>
            <a:r>
              <a:rPr lang="vi-VN" sz="2000" dirty="0" smtClean="0">
                <a:latin typeface="+mj-lt"/>
              </a:rPr>
              <a:t>. ...là sự trao đổi các chất khí (carbon dioxide và ôxygen) giữa cơ thể với môi trường. </a:t>
            </a:r>
            <a:endParaRPr lang="en-US" sz="2000" dirty="0">
              <a:latin typeface="+mj-lt"/>
            </a:endParaRPr>
          </a:p>
        </p:txBody>
      </p:sp>
      <p:sp>
        <p:nvSpPr>
          <p:cNvPr id="10" name="TextBox 9"/>
          <p:cNvSpPr txBox="1"/>
          <p:nvPr/>
        </p:nvSpPr>
        <p:spPr>
          <a:xfrm>
            <a:off x="268041" y="4332650"/>
            <a:ext cx="6155844" cy="70788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sz="2000" dirty="0">
                <a:latin typeface="+mj-lt"/>
              </a:rPr>
              <a:t>h</a:t>
            </a:r>
            <a:r>
              <a:rPr lang="vi-VN" sz="2000" dirty="0" smtClean="0">
                <a:latin typeface="+mj-lt"/>
              </a:rPr>
              <a:t>. ...là biện pháp tu từ phóng đại tính chất, quy mô của đối tượng để nhấn mạnh, tăng sức biểu cảm hoặc gây cười. </a:t>
            </a:r>
            <a:endParaRPr lang="en-US" sz="2000" dirty="0">
              <a:latin typeface="+mj-lt"/>
            </a:endParaRPr>
          </a:p>
        </p:txBody>
      </p:sp>
      <p:sp>
        <p:nvSpPr>
          <p:cNvPr id="16" name="TextBox 15"/>
          <p:cNvSpPr txBox="1"/>
          <p:nvPr/>
        </p:nvSpPr>
        <p:spPr>
          <a:xfrm>
            <a:off x="301843" y="2995957"/>
            <a:ext cx="612204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vi-VN" dirty="0">
                <a:latin typeface="Times New Roman"/>
                <a:ea typeface="Calibri"/>
                <a:cs typeface="Times New Roman"/>
              </a:rPr>
              <a:t>e. ...là </a:t>
            </a:r>
            <a:r>
              <a:rPr lang="vi-VN" dirty="0" smtClean="0">
                <a:latin typeface="Times New Roman"/>
                <a:ea typeface="Calibri"/>
                <a:cs typeface="Times New Roman"/>
              </a:rPr>
              <a:t>loại gió có hướng và tốc độ tương đối ổn định. </a:t>
            </a:r>
            <a:endParaRPr lang="en-US" dirty="0">
              <a:ea typeface="Calibri"/>
              <a:cs typeface="Times New Roman"/>
            </a:endParaRPr>
          </a:p>
        </p:txBody>
      </p:sp>
      <p:sp>
        <p:nvSpPr>
          <p:cNvPr id="2" name="TextBox 1"/>
          <p:cNvSpPr txBox="1"/>
          <p:nvPr/>
        </p:nvSpPr>
        <p:spPr>
          <a:xfrm>
            <a:off x="7164288" y="382822"/>
            <a:ext cx="1725676"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vi-VN" dirty="0" smtClean="0">
                <a:latin typeface="+mj-lt"/>
              </a:rPr>
              <a:t>Hợp chất: KHTN</a:t>
            </a:r>
            <a:endParaRPr lang="vi-VN" dirty="0">
              <a:latin typeface="+mj-lt"/>
            </a:endParaRPr>
          </a:p>
        </p:txBody>
      </p:sp>
      <p:sp>
        <p:nvSpPr>
          <p:cNvPr id="3" name="TextBox 2"/>
          <p:cNvSpPr txBox="1"/>
          <p:nvPr/>
        </p:nvSpPr>
        <p:spPr>
          <a:xfrm>
            <a:off x="7164288" y="1052849"/>
            <a:ext cx="1728191"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vi-VN" dirty="0" smtClean="0">
                <a:latin typeface="+mj-lt"/>
              </a:rPr>
              <a:t>Tam giác cân: Toán học</a:t>
            </a:r>
            <a:endParaRPr lang="vi-VN" dirty="0">
              <a:latin typeface="+mj-lt"/>
            </a:endParaRPr>
          </a:p>
        </p:txBody>
      </p:sp>
      <p:sp>
        <p:nvSpPr>
          <p:cNvPr id="4" name="TextBox 3"/>
          <p:cNvSpPr txBox="1"/>
          <p:nvPr/>
        </p:nvSpPr>
        <p:spPr>
          <a:xfrm>
            <a:off x="7164288" y="1751448"/>
            <a:ext cx="1728191" cy="369332"/>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vi-VN" dirty="0" smtClean="0">
                <a:latin typeface="+mj-lt"/>
              </a:rPr>
              <a:t>Tần số: KHTN</a:t>
            </a:r>
            <a:endParaRPr lang="vi-VN" dirty="0">
              <a:latin typeface="+mj-lt"/>
            </a:endParaRPr>
          </a:p>
        </p:txBody>
      </p:sp>
      <p:sp>
        <p:nvSpPr>
          <p:cNvPr id="11" name="TextBox 10"/>
          <p:cNvSpPr txBox="1"/>
          <p:nvPr/>
        </p:nvSpPr>
        <p:spPr>
          <a:xfrm>
            <a:off x="7164288" y="2212329"/>
            <a:ext cx="172819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vi-VN" dirty="0" smtClean="0">
                <a:latin typeface="+mj-lt"/>
              </a:rPr>
              <a:t>Thị tộc: Lịch sử </a:t>
            </a:r>
          </a:p>
          <a:p>
            <a:pPr algn="ctr"/>
            <a:r>
              <a:rPr lang="vi-VN" dirty="0" smtClean="0">
                <a:latin typeface="+mj-lt"/>
              </a:rPr>
              <a:t>và Địa lí</a:t>
            </a:r>
            <a:endParaRPr lang="vi-VN" dirty="0">
              <a:latin typeface="+mj-lt"/>
            </a:endParaRPr>
          </a:p>
        </p:txBody>
      </p:sp>
      <p:sp>
        <p:nvSpPr>
          <p:cNvPr id="12" name="TextBox 11"/>
          <p:cNvSpPr txBox="1"/>
          <p:nvPr/>
        </p:nvSpPr>
        <p:spPr>
          <a:xfrm>
            <a:off x="7204932" y="4363427"/>
            <a:ext cx="168503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vi-VN" dirty="0" smtClean="0">
                <a:latin typeface="+mj-lt"/>
              </a:rPr>
              <a:t>Nói quá: </a:t>
            </a:r>
          </a:p>
          <a:p>
            <a:pPr algn="ctr"/>
            <a:r>
              <a:rPr lang="vi-VN" dirty="0" smtClean="0">
                <a:latin typeface="+mj-lt"/>
              </a:rPr>
              <a:t>Ngữ văn</a:t>
            </a:r>
            <a:endParaRPr lang="vi-VN" dirty="0">
              <a:latin typeface="+mj-lt"/>
            </a:endParaRPr>
          </a:p>
        </p:txBody>
      </p:sp>
      <p:sp>
        <p:nvSpPr>
          <p:cNvPr id="13" name="TextBox 12"/>
          <p:cNvSpPr txBox="1"/>
          <p:nvPr/>
        </p:nvSpPr>
        <p:spPr>
          <a:xfrm>
            <a:off x="7204932" y="3653611"/>
            <a:ext cx="168503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vi-VN" dirty="0" smtClean="0">
                <a:latin typeface="+mj-lt"/>
              </a:rPr>
              <a:t>Trao đổi khí: KHTN</a:t>
            </a:r>
            <a:endParaRPr lang="vi-VN" dirty="0">
              <a:latin typeface="+mj-lt"/>
            </a:endParaRPr>
          </a:p>
        </p:txBody>
      </p:sp>
      <p:sp>
        <p:nvSpPr>
          <p:cNvPr id="14" name="TextBox 13"/>
          <p:cNvSpPr txBox="1"/>
          <p:nvPr/>
        </p:nvSpPr>
        <p:spPr>
          <a:xfrm>
            <a:off x="7164288" y="2913099"/>
            <a:ext cx="1729122"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vi-VN" dirty="0" smtClean="0">
                <a:latin typeface="+mj-lt"/>
              </a:rPr>
              <a:t>Gió Mậu dịch: Lịch sử và Địa lí</a:t>
            </a:r>
            <a:endParaRPr lang="vi-VN" dirty="0">
              <a:latin typeface="+mj-lt"/>
            </a:endParaRPr>
          </a:p>
        </p:txBody>
      </p:sp>
      <p:sp>
        <p:nvSpPr>
          <p:cNvPr id="27" name="Right Arrow 26"/>
          <p:cNvSpPr/>
          <p:nvPr/>
        </p:nvSpPr>
        <p:spPr>
          <a:xfrm>
            <a:off x="6536539" y="4578682"/>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8" name="Right Arrow 27"/>
          <p:cNvSpPr/>
          <p:nvPr/>
        </p:nvSpPr>
        <p:spPr>
          <a:xfrm>
            <a:off x="6536539" y="1256617"/>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9" name="Right Arrow 28"/>
          <p:cNvSpPr/>
          <p:nvPr/>
        </p:nvSpPr>
        <p:spPr>
          <a:xfrm>
            <a:off x="6536539" y="602367"/>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0" name="Right Arrow 29"/>
          <p:cNvSpPr/>
          <p:nvPr/>
        </p:nvSpPr>
        <p:spPr>
          <a:xfrm>
            <a:off x="6516655" y="2285106"/>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1" name="Right Arrow 30"/>
          <p:cNvSpPr/>
          <p:nvPr/>
        </p:nvSpPr>
        <p:spPr>
          <a:xfrm>
            <a:off x="6516216" y="1774035"/>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2" name="Right Arrow 31"/>
          <p:cNvSpPr/>
          <p:nvPr/>
        </p:nvSpPr>
        <p:spPr>
          <a:xfrm>
            <a:off x="6516216" y="3855215"/>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3" name="Right Arrow 32"/>
          <p:cNvSpPr/>
          <p:nvPr/>
        </p:nvSpPr>
        <p:spPr>
          <a:xfrm>
            <a:off x="6516216" y="3008573"/>
            <a:ext cx="555740" cy="3464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60183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3">
            <a:alphaModFix/>
          </a:blip>
          <a:srcRect/>
          <a:stretch/>
        </p:blipFill>
        <p:spPr>
          <a:xfrm>
            <a:off x="320623" y="175980"/>
            <a:ext cx="8779709" cy="431057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4">
            <a:alphaModFix/>
          </a:blip>
          <a:srcRect b="90000"/>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5">
            <a:alphaModFix/>
          </a:blip>
          <a:srcRect l="83658" t="36888" b="49777"/>
          <a:stretch/>
        </p:blipFill>
        <p:spPr>
          <a:xfrm>
            <a:off x="8581714" y="4164700"/>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4">
            <a:alphaModFix/>
          </a:blip>
          <a:srcRect b="90000"/>
          <a:stretch/>
        </p:blipFill>
        <p:spPr>
          <a:xfrm rot="10800000">
            <a:off x="-97382" y="4650074"/>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4" name="TextBox 3"/>
          <p:cNvSpPr txBox="1"/>
          <p:nvPr/>
        </p:nvSpPr>
        <p:spPr>
          <a:xfrm>
            <a:off x="4126440" y="987689"/>
            <a:ext cx="232307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US" dirty="0" err="1" smtClean="0">
                <a:latin typeface="Times New Roman" panose="02020603050405020304" pitchFamily="18" charset="0"/>
                <a:cs typeface="Times New Roman" panose="02020603050405020304" pitchFamily="18" charset="0"/>
              </a:rPr>
              <a:t>Khối</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lượng</a:t>
            </a:r>
            <a:r>
              <a:rPr lang="en-US" dirty="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nguyên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tử</a:t>
            </a:r>
            <a:r>
              <a:rPr lang="en-US" dirty="0" smtClean="0">
                <a:latin typeface="Times New Roman" panose="02020603050405020304" pitchFamily="18" charset="0"/>
                <a:cs typeface="Times New Roman" panose="02020603050405020304" pitchFamily="18" charset="0"/>
              </a:rPr>
              <a:t>:</a:t>
            </a:r>
          </a:p>
          <a:p>
            <a:endParaRPr lang="vi-VN"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812868" y="1978064"/>
            <a:ext cx="1489442"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err="1" smtClean="0">
                <a:latin typeface="Times New Roman" panose="02020603050405020304" pitchFamily="18" charset="0"/>
                <a:cs typeface="Times New Roman" panose="02020603050405020304" pitchFamily="18" charset="0"/>
              </a:rPr>
              <a:t>Điệp</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ngữ</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ctr"/>
            <a:endParaRPr lang="vi-VN" dirty="0">
              <a:latin typeface="Times New Roman" panose="02020603050405020304" pitchFamily="18" charset="0"/>
              <a:cs typeface="Times New Roman" panose="02020603050405020304" pitchFamily="18" charset="0"/>
            </a:endParaRPr>
          </a:p>
        </p:txBody>
      </p:sp>
      <p:sp>
        <p:nvSpPr>
          <p:cNvPr id="7" name="TextBox 6"/>
          <p:cNvSpPr txBox="1"/>
          <p:nvPr/>
        </p:nvSpPr>
        <p:spPr>
          <a:xfrm>
            <a:off x="4519441" y="3221029"/>
            <a:ext cx="1873735"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dirty="0" err="1" smtClean="0">
                <a:latin typeface="Times New Roman" panose="02020603050405020304" pitchFamily="18" charset="0"/>
                <a:cs typeface="Times New Roman" panose="02020603050405020304" pitchFamily="18" charset="0"/>
              </a:rPr>
              <a:t>Khoáng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chất</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endParaRPr lang="vi-VN" dirty="0">
              <a:latin typeface="Times New Roman" panose="02020603050405020304" pitchFamily="18" charset="0"/>
              <a:cs typeface="Times New Roman" panose="02020603050405020304" pitchFamily="18" charset="0"/>
            </a:endParaRPr>
          </a:p>
        </p:txBody>
      </p:sp>
      <p:sp>
        <p:nvSpPr>
          <p:cNvPr id="8" name="TextBox 7"/>
          <p:cNvSpPr txBox="1"/>
          <p:nvPr/>
        </p:nvSpPr>
        <p:spPr>
          <a:xfrm>
            <a:off x="6660232" y="989928"/>
            <a:ext cx="2016224" cy="36933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en-US" dirty="0" err="1" smtClean="0">
                <a:solidFill>
                  <a:schemeClr val="tx1"/>
                </a:solidFill>
                <a:latin typeface="Times New Roman" panose="02020603050405020304" pitchFamily="18" charset="0"/>
                <a:cs typeface="Times New Roman" panose="02020603050405020304" pitchFamily="18" charset="0"/>
              </a:rPr>
              <a:t>Thụ</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phấn</a:t>
            </a:r>
            <a:r>
              <a:rPr lang="en-US" dirty="0" smtClean="0">
                <a:solidFill>
                  <a:schemeClr val="tx1"/>
                </a:solidFill>
                <a:latin typeface="Times New Roman" panose="02020603050405020304" pitchFamily="18" charset="0"/>
                <a:cs typeface="Times New Roman" panose="02020603050405020304" pitchFamily="18" charset="0"/>
              </a:rPr>
              <a:t>:</a:t>
            </a:r>
            <a:endParaRPr lang="vi-VN" dirty="0">
              <a:solidFill>
                <a:schemeClr val="tx1"/>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6700394" y="2322940"/>
            <a:ext cx="2016224"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dirty="0" err="1" smtClean="0">
                <a:solidFill>
                  <a:schemeClr val="tx1"/>
                </a:solidFill>
                <a:latin typeface="Times New Roman" panose="02020603050405020304" pitchFamily="18" charset="0"/>
                <a:cs typeface="Times New Roman" panose="02020603050405020304" pitchFamily="18" charset="0"/>
              </a:rPr>
              <a:t>Đơn</a:t>
            </a:r>
            <a:r>
              <a:rPr lang="en-US" dirty="0" smtClean="0">
                <a:solidFill>
                  <a:schemeClr val="tx1"/>
                </a:solidFill>
                <a:latin typeface="Times New Roman" panose="02020603050405020304" pitchFamily="18" charset="0"/>
                <a:cs typeface="Times New Roman" panose="02020603050405020304" pitchFamily="18" charset="0"/>
              </a:rPr>
              <a:t> </a:t>
            </a:r>
            <a:r>
              <a:rPr lang="en-US" dirty="0" err="1" smtClean="0">
                <a:solidFill>
                  <a:schemeClr val="tx1"/>
                </a:solidFill>
                <a:latin typeface="Times New Roman" panose="02020603050405020304" pitchFamily="18" charset="0"/>
                <a:cs typeface="Times New Roman" panose="02020603050405020304" pitchFamily="18" charset="0"/>
              </a:rPr>
              <a:t>chất</a:t>
            </a:r>
            <a:r>
              <a:rPr lang="en-US" dirty="0" smtClean="0">
                <a:solidFill>
                  <a:schemeClr val="tx1"/>
                </a:solidFill>
                <a:latin typeface="Times New Roman" panose="02020603050405020304" pitchFamily="18" charset="0"/>
                <a:cs typeface="Times New Roman" panose="02020603050405020304" pitchFamily="18" charset="0"/>
              </a:rPr>
              <a:t>:</a:t>
            </a:r>
            <a:endParaRPr lang="vi-VN" dirty="0">
              <a:solidFill>
                <a:schemeClr val="tx1"/>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7020441" y="3113443"/>
            <a:ext cx="1561273"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dirty="0" err="1" smtClean="0">
                <a:latin typeface="Times New Roman" panose="02020603050405020304" pitchFamily="18" charset="0"/>
                <a:cs typeface="Times New Roman" panose="02020603050405020304" pitchFamily="18" charset="0"/>
              </a:rPr>
              <a:t>Số</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hữu</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tỉ</a:t>
            </a:r>
            <a:r>
              <a:rPr lang="en-US"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algn="ctr"/>
            <a:endParaRPr lang="vi-VN" dirty="0">
              <a:latin typeface="Times New Roman" panose="02020603050405020304" pitchFamily="18" charset="0"/>
              <a:cs typeface="Times New Roman" panose="02020603050405020304" pitchFamily="18" charset="0"/>
            </a:endParaRPr>
          </a:p>
        </p:txBody>
      </p:sp>
      <p:sp>
        <p:nvSpPr>
          <p:cNvPr id="2" name="TextBox 1"/>
          <p:cNvSpPr txBox="1"/>
          <p:nvPr/>
        </p:nvSpPr>
        <p:spPr>
          <a:xfrm>
            <a:off x="4812868" y="1266314"/>
            <a:ext cx="900577"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KHTN</a:t>
            </a:r>
            <a:endParaRPr lang="vi-VN"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941547" y="2247125"/>
            <a:ext cx="1062061" cy="369332"/>
          </a:xfrm>
          <a:prstGeom prst="rect">
            <a:avLst/>
          </a:prstGeom>
          <a:noFill/>
        </p:spPr>
        <p:txBody>
          <a:bodyPr wrap="square" rtlCol="0">
            <a:spAutoFit/>
          </a:bodyPr>
          <a:lstStyle/>
          <a:p>
            <a:r>
              <a:rPr lang="en-US" dirty="0" err="1" smtClean="0">
                <a:latin typeface="Times New Roman" panose="02020603050405020304" pitchFamily="18" charset="0"/>
                <a:cs typeface="Times New Roman" panose="02020603050405020304" pitchFamily="18" charset="0"/>
              </a:rPr>
              <a:t>Ngữ</a:t>
            </a:r>
            <a:r>
              <a:rPr lang="en-US" dirty="0" smtClean="0">
                <a:latin typeface="Times New Roman" panose="02020603050405020304" pitchFamily="18" charset="0"/>
                <a:cs typeface="Times New Roman" panose="02020603050405020304" pitchFamily="18" charset="0"/>
              </a:rPr>
              <a:t> văn</a:t>
            </a:r>
            <a:endParaRPr lang="vi-VN"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517541" y="3593309"/>
            <a:ext cx="1800198" cy="369332"/>
          </a:xfrm>
          <a:prstGeom prst="rect">
            <a:avLst/>
          </a:prstGeom>
          <a:noFill/>
        </p:spPr>
        <p:txBody>
          <a:bodyPr wrap="square" rtlCol="0">
            <a:spAutoFit/>
          </a:bodyPr>
          <a:lstStyle/>
          <a:p>
            <a:r>
              <a:rPr lang="en-US" dirty="0" err="1" smtClean="0">
                <a:latin typeface="Times New Roman" panose="02020603050405020304" pitchFamily="18" charset="0"/>
                <a:cs typeface="Times New Roman" panose="02020603050405020304" pitchFamily="18" charset="0"/>
              </a:rPr>
              <a:t>Lịch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sử</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và</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Địa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lí</a:t>
            </a:r>
            <a:endParaRPr lang="vi-VN"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7653229" y="987574"/>
            <a:ext cx="1065288" cy="369332"/>
          </a:xfrm>
          <a:prstGeom prst="rect">
            <a:avLst/>
          </a:prstGeom>
          <a:noFill/>
        </p:spPr>
        <p:txBody>
          <a:bodyPr wrap="square" rtlCol="0">
            <a:spAutoFit/>
          </a:bodyPr>
          <a:lstStyle/>
          <a:p>
            <a:r>
              <a:rPr lang="en-US" dirty="0" err="1" smtClean="0">
                <a:latin typeface="Times New Roman" panose="02020603050405020304" pitchFamily="18" charset="0"/>
                <a:cs typeface="Times New Roman" panose="02020603050405020304" pitchFamily="18" charset="0"/>
              </a:rPr>
              <a:t>Sinh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vi-VN" dirty="0">
              <a:latin typeface="Times New Roman" panose="02020603050405020304" pitchFamily="18" charset="0"/>
              <a:cs typeface="Times New Roman" panose="02020603050405020304" pitchFamily="18" charset="0"/>
            </a:endParaRPr>
          </a:p>
        </p:txBody>
      </p:sp>
      <p:sp>
        <p:nvSpPr>
          <p:cNvPr id="14" name="TextBox 13"/>
          <p:cNvSpPr txBox="1"/>
          <p:nvPr/>
        </p:nvSpPr>
        <p:spPr>
          <a:xfrm>
            <a:off x="7649162" y="2322940"/>
            <a:ext cx="1080120" cy="369332"/>
          </a:xfrm>
          <a:prstGeom prst="rect">
            <a:avLst/>
          </a:prstGeom>
          <a:noFill/>
        </p:spPr>
        <p:txBody>
          <a:bodyPr wrap="square" rtlCol="0">
            <a:spAutoFit/>
          </a:bodyPr>
          <a:lstStyle/>
          <a:p>
            <a:r>
              <a:rPr lang="en-US" dirty="0" err="1" smtClean="0">
                <a:latin typeface="Times New Roman" panose="02020603050405020304" pitchFamily="18" charset="0"/>
                <a:cs typeface="Times New Roman" panose="02020603050405020304" pitchFamily="18" charset="0"/>
              </a:rPr>
              <a:t>Hóa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vi-VN"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7308304" y="3363838"/>
            <a:ext cx="1115438" cy="369332"/>
          </a:xfrm>
          <a:prstGeom prst="rect">
            <a:avLst/>
          </a:prstGeom>
          <a:noFill/>
        </p:spPr>
        <p:txBody>
          <a:bodyPr wrap="square" rtlCol="0">
            <a:spAutoFit/>
          </a:bodyPr>
          <a:lstStyle/>
          <a:p>
            <a:r>
              <a:rPr lang="en-US" dirty="0" err="1" smtClean="0">
                <a:latin typeface="Times New Roman" panose="02020603050405020304" pitchFamily="18" charset="0"/>
                <a:cs typeface="Times New Roman" panose="02020603050405020304" pitchFamily="18" charset="0"/>
              </a:rPr>
              <a:t>Toán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học</a:t>
            </a:r>
            <a:endParaRPr lang="vi-VN" dirty="0">
              <a:latin typeface="Times New Roman" panose="02020603050405020304" pitchFamily="18" charset="0"/>
              <a:cs typeface="Times New Roman" panose="02020603050405020304" pitchFamily="18" charset="0"/>
            </a:endParaRPr>
          </a:p>
        </p:txBody>
      </p:sp>
      <p:sp>
        <p:nvSpPr>
          <p:cNvPr id="25" name="Oval 24"/>
          <p:cNvSpPr/>
          <p:nvPr/>
        </p:nvSpPr>
        <p:spPr>
          <a:xfrm>
            <a:off x="161788" y="431164"/>
            <a:ext cx="3800515" cy="2015042"/>
          </a:xfrm>
          <a:prstGeom prst="ellipse">
            <a:avLst/>
          </a:prstGeom>
        </p:spPr>
        <p:style>
          <a:lnRef idx="2">
            <a:schemeClr val="accent6"/>
          </a:lnRef>
          <a:fillRef idx="1">
            <a:schemeClr val="lt1"/>
          </a:fillRef>
          <a:effectRef idx="0">
            <a:schemeClr val="accent6"/>
          </a:effectRef>
          <a:fontRef idx="minor">
            <a:schemeClr val="dk1"/>
          </a:fontRef>
        </p:style>
        <p:txBody>
          <a:bodyPr lIns="68580" tIns="34290" rIns="68580" bIns="34290" rtlCol="0" anchor="ctr"/>
          <a:lstStyle/>
          <a:p>
            <a:pPr algn="ctr" defTabSz="685800"/>
            <a:r>
              <a:rPr lang="vi-VN" sz="2800" b="1" spc="38" dirty="0" smtClean="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a:rPr>
              <a:t>Trò </a:t>
            </a:r>
            <a:r>
              <a:rPr lang="vi-VN" sz="28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a:rPr>
              <a:t>chơi: </a:t>
            </a:r>
          </a:p>
          <a:p>
            <a:pPr algn="ctr" defTabSz="685800"/>
            <a:r>
              <a:rPr lang="vi-VN" sz="2800" b="1" spc="38" dirty="0" smtClean="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Times New Roman"/>
              </a:rPr>
              <a:t>AI NHANH TAY NHẤT</a:t>
            </a:r>
            <a:endParaRPr lang="en-US" sz="2800" b="1" spc="38" dirty="0">
              <a:ln w="12700" cmpd="sng">
                <a:solidFill>
                  <a:srgbClr val="70AD47">
                    <a:satMod val="120000"/>
                    <a:shade val="80000"/>
                  </a:srgbClr>
                </a:solidFill>
                <a:prstDash val="solid"/>
              </a:ln>
              <a:solidFill>
                <a:srgbClr val="7030A0"/>
              </a:solidFill>
              <a:effectLst>
                <a:glow rad="53100">
                  <a:srgbClr val="70AD47">
                    <a:satMod val="180000"/>
                    <a:alpha val="30000"/>
                  </a:srgbClr>
                </a:glow>
              </a:effectLst>
              <a:latin typeface="Calibri Light"/>
            </a:endParaRPr>
          </a:p>
        </p:txBody>
      </p:sp>
      <p:sp>
        <p:nvSpPr>
          <p:cNvPr id="26" name="Rounded Rectangle 25"/>
          <p:cNvSpPr/>
          <p:nvPr/>
        </p:nvSpPr>
        <p:spPr>
          <a:xfrm>
            <a:off x="333916" y="2676389"/>
            <a:ext cx="3854577" cy="184291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lnSpc>
                <a:spcPct val="115000"/>
              </a:lnSpc>
            </a:pPr>
            <a:r>
              <a:rPr lang="vi-VN" sz="2100" kern="100" dirty="0" smtClean="0">
                <a:solidFill>
                  <a:srgbClr val="002060"/>
                </a:solidFill>
                <a:latin typeface="Times New Roman"/>
                <a:ea typeface="SimSun"/>
                <a:cs typeface="Times New Roman"/>
              </a:rPr>
              <a:t>Các em quan sát và phân loại các từ ngữ sau vào bộ môn tương ứng: </a:t>
            </a:r>
            <a:r>
              <a:rPr lang="vi-VN" sz="2100" b="1" i="1" kern="100" dirty="0" smtClean="0">
                <a:solidFill>
                  <a:srgbClr val="002060"/>
                </a:solidFill>
                <a:latin typeface="Times New Roman"/>
                <a:ea typeface="SimSun"/>
                <a:cs typeface="Times New Roman"/>
              </a:rPr>
              <a:t>khối lượng nguyên tử, điệp ngữ, khoáng chất, </a:t>
            </a:r>
            <a:r>
              <a:rPr lang="vi-VN" sz="2100" b="1" i="1" kern="100" dirty="0" smtClean="0">
                <a:solidFill>
                  <a:srgbClr val="002060"/>
                </a:solidFill>
                <a:latin typeface="Times New Roman"/>
                <a:ea typeface="SimSun"/>
                <a:cs typeface="Times New Roman"/>
              </a:rPr>
              <a:t>thụ phấn, đơn chất, </a:t>
            </a:r>
            <a:r>
              <a:rPr lang="vi-VN" sz="2100" b="1" i="1" kern="100" dirty="0" smtClean="0">
                <a:solidFill>
                  <a:srgbClr val="002060"/>
                </a:solidFill>
                <a:latin typeface="Times New Roman"/>
                <a:ea typeface="SimSun"/>
                <a:cs typeface="Times New Roman"/>
              </a:rPr>
              <a:t>số hữu tỉ</a:t>
            </a:r>
            <a:r>
              <a:rPr lang="vi-VN" sz="2100" b="1" i="1" kern="100" dirty="0" smtClean="0">
                <a:solidFill>
                  <a:srgbClr val="002060"/>
                </a:solidFill>
                <a:latin typeface="Times New Roman"/>
                <a:ea typeface="SimSun"/>
                <a:cs typeface="Times New Roman"/>
              </a:rPr>
              <a:t>.</a:t>
            </a:r>
            <a:endParaRPr lang="vi-VN" sz="2100" b="1" i="1" kern="100" dirty="0">
              <a:solidFill>
                <a:srgbClr val="002060"/>
              </a:solidFill>
              <a:latin typeface="Times New Roman"/>
              <a:ea typeface="SimSun"/>
              <a:cs typeface="Times New Roman"/>
            </a:endParaRPr>
          </a:p>
        </p:txBody>
      </p:sp>
    </p:spTree>
    <p:extLst>
      <p:ext uri="{BB962C8B-B14F-4D97-AF65-F5344CB8AC3E}">
        <p14:creationId xmlns:p14="http://schemas.microsoft.com/office/powerpoint/2010/main" val="4121278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62"/>
                                        </p:tgtEl>
                                        <p:attrNameLst>
                                          <p:attrName>style.visibility</p:attrName>
                                        </p:attrNameLst>
                                      </p:cBhvr>
                                      <p:to>
                                        <p:strVal val="visible"/>
                                      </p:to>
                                    </p:set>
                                    <p:anim calcmode="lin" valueType="num">
                                      <p:cBhvr additive="base">
                                        <p:cTn id="11" dur="500" fill="hold"/>
                                        <p:tgtEl>
                                          <p:spTgt spid="862"/>
                                        </p:tgtEl>
                                        <p:attrNameLst>
                                          <p:attrName>ppt_x</p:attrName>
                                        </p:attrNameLst>
                                      </p:cBhvr>
                                      <p:tavLst>
                                        <p:tav tm="0">
                                          <p:val>
                                            <p:strVal val="#ppt_x"/>
                                          </p:val>
                                        </p:tav>
                                        <p:tav tm="100000">
                                          <p:val>
                                            <p:strVal val="#ppt_x"/>
                                          </p:val>
                                        </p:tav>
                                      </p:tavLst>
                                    </p:anim>
                                    <p:anim calcmode="lin" valueType="num">
                                      <p:cBhvr additive="base">
                                        <p:cTn id="12" dur="500" fill="hold"/>
                                        <p:tgtEl>
                                          <p:spTgt spid="8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fade">
                                      <p:cBhvr>
                                        <p:cTn id="37" dur="1000"/>
                                        <p:tgtEl>
                                          <p:spTgt spid="2"/>
                                        </p:tgtEl>
                                      </p:cBhvr>
                                    </p:animEffect>
                                    <p:anim calcmode="lin" valueType="num">
                                      <p:cBhvr>
                                        <p:cTn id="38" dur="1000" fill="hold"/>
                                        <p:tgtEl>
                                          <p:spTgt spid="2"/>
                                        </p:tgtEl>
                                        <p:attrNameLst>
                                          <p:attrName>ppt_x</p:attrName>
                                        </p:attrNameLst>
                                      </p:cBhvr>
                                      <p:tavLst>
                                        <p:tav tm="0">
                                          <p:val>
                                            <p:strVal val="#ppt_x"/>
                                          </p:val>
                                        </p:tav>
                                        <p:tav tm="100000">
                                          <p:val>
                                            <p:strVal val="#ppt_x"/>
                                          </p:val>
                                        </p:tav>
                                      </p:tavLst>
                                    </p:anim>
                                    <p:anim calcmode="lin" valueType="num">
                                      <p:cBhvr>
                                        <p:cTn id="3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3"/>
                                        </p:tgtEl>
                                        <p:attrNameLst>
                                          <p:attrName>style.visibility</p:attrName>
                                        </p:attrNameLst>
                                      </p:cBhvr>
                                      <p:to>
                                        <p:strVal val="visible"/>
                                      </p:to>
                                    </p:set>
                                    <p:anim calcmode="lin" valueType="num">
                                      <p:cBhvr additive="base">
                                        <p:cTn id="44" dur="500" fill="hold"/>
                                        <p:tgtEl>
                                          <p:spTgt spid="3"/>
                                        </p:tgtEl>
                                        <p:attrNameLst>
                                          <p:attrName>ppt_x</p:attrName>
                                        </p:attrNameLst>
                                      </p:cBhvr>
                                      <p:tavLst>
                                        <p:tav tm="0">
                                          <p:val>
                                            <p:strVal val="#ppt_x"/>
                                          </p:val>
                                        </p:tav>
                                        <p:tav tm="100000">
                                          <p:val>
                                            <p:strVal val="#ppt_x"/>
                                          </p:val>
                                        </p:tav>
                                      </p:tavLst>
                                    </p:anim>
                                    <p:anim calcmode="lin" valueType="num">
                                      <p:cBhvr additive="base">
                                        <p:cTn id="4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5"/>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13"/>
                                        </p:tgtEl>
                                        <p:attrNameLst>
                                          <p:attrName>style.visibility</p:attrName>
                                        </p:attrNameLst>
                                      </p:cBhvr>
                                      <p:to>
                                        <p:strVal val="visible"/>
                                      </p:to>
                                    </p:set>
                                    <p:anim calcmode="lin" valueType="num">
                                      <p:cBhvr additive="base">
                                        <p:cTn id="54" dur="500" fill="hold"/>
                                        <p:tgtEl>
                                          <p:spTgt spid="13"/>
                                        </p:tgtEl>
                                        <p:attrNameLst>
                                          <p:attrName>ppt_x</p:attrName>
                                        </p:attrNameLst>
                                      </p:cBhvr>
                                      <p:tavLst>
                                        <p:tav tm="0">
                                          <p:val>
                                            <p:strVal val="#ppt_x"/>
                                          </p:val>
                                        </p:tav>
                                        <p:tav tm="100000">
                                          <p:val>
                                            <p:strVal val="#ppt_x"/>
                                          </p:val>
                                        </p:tav>
                                      </p:tavLst>
                                    </p:anim>
                                    <p:anim calcmode="lin" valueType="num">
                                      <p:cBhvr additive="base">
                                        <p:cTn id="5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4"/>
                                        </p:tgtEl>
                                        <p:attrNameLst>
                                          <p:attrName>style.visibility</p:attrName>
                                        </p:attrNameLst>
                                      </p:cBhvr>
                                      <p:to>
                                        <p:strVal val="visible"/>
                                      </p:to>
                                    </p:set>
                                    <p:animEffect transition="in" filter="barn(inVertical)">
                                      <p:cBhvr>
                                        <p:cTn id="60" dur="500"/>
                                        <p:tgtEl>
                                          <p:spTgt spid="14"/>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additive="base">
                                        <p:cTn id="65" dur="500" fill="hold"/>
                                        <p:tgtEl>
                                          <p:spTgt spid="18"/>
                                        </p:tgtEl>
                                        <p:attrNameLst>
                                          <p:attrName>ppt_x</p:attrName>
                                        </p:attrNameLst>
                                      </p:cBhvr>
                                      <p:tavLst>
                                        <p:tav tm="0">
                                          <p:val>
                                            <p:strVal val="#ppt_x"/>
                                          </p:val>
                                        </p:tav>
                                        <p:tav tm="100000">
                                          <p:val>
                                            <p:strVal val="#ppt_x"/>
                                          </p:val>
                                        </p:tav>
                                      </p:tavLst>
                                    </p:anim>
                                    <p:anim calcmode="lin" valueType="num">
                                      <p:cBhvr additive="base">
                                        <p:cTn id="6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P spid="11" grpId="0" animBg="1"/>
      <p:bldP spid="2" grpId="0"/>
      <p:bldP spid="3" grpId="0"/>
      <p:bldP spid="5" grpId="0"/>
      <p:bldP spid="13" grpId="0"/>
      <p:bldP spid="14"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7479" y="1816754"/>
            <a:ext cx="7776864" cy="317009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457200" indent="-457200" algn="just">
              <a:buAutoNum type="alphaLcPeriod"/>
            </a:pPr>
            <a:r>
              <a:rPr lang="vi-VN" sz="2000" dirty="0" smtClean="0">
                <a:latin typeface="+mj-lt"/>
              </a:rPr>
              <a:t>... là</a:t>
            </a:r>
            <a:r>
              <a:rPr lang="vi-VN" sz="2000" dirty="0" smtClean="0">
                <a:latin typeface="+mj-lt"/>
              </a:rPr>
              <a:t> chất được tạo nên từ hai hay nhiều nguyên tố hóa học.</a:t>
            </a:r>
          </a:p>
          <a:p>
            <a:pPr marL="457200" indent="-457200" algn="just">
              <a:buFontTx/>
              <a:buAutoNum type="alphaLcPeriod"/>
            </a:pPr>
            <a:r>
              <a:rPr lang="vi-VN" sz="2000" dirty="0" smtClean="0">
                <a:latin typeface="+mj-lt"/>
              </a:rPr>
              <a:t>. </a:t>
            </a:r>
            <a:r>
              <a:rPr lang="vi-VN" sz="2000" dirty="0">
                <a:latin typeface="+mj-lt"/>
              </a:rPr>
              <a:t>... là tam giác có hai cạnh bằng nhau</a:t>
            </a:r>
            <a:r>
              <a:rPr lang="vi-VN" sz="2000" dirty="0" smtClean="0">
                <a:latin typeface="+mj-lt"/>
              </a:rPr>
              <a:t>.</a:t>
            </a:r>
          </a:p>
          <a:p>
            <a:pPr algn="just"/>
            <a:r>
              <a:rPr lang="vi-VN" sz="2000" dirty="0">
                <a:latin typeface="+mj-lt"/>
              </a:rPr>
              <a:t>c</a:t>
            </a:r>
            <a:r>
              <a:rPr lang="vi-VN" sz="2000" dirty="0" smtClean="0">
                <a:latin typeface="+mj-lt"/>
              </a:rPr>
              <a:t>. </a:t>
            </a:r>
            <a:r>
              <a:rPr lang="vi-VN" sz="2000" dirty="0">
                <a:latin typeface="+mj-lt"/>
              </a:rPr>
              <a:t>...là số dao động của vật thực hiện được trong một giây.  </a:t>
            </a:r>
            <a:endParaRPr lang="vi-VN" sz="2000" dirty="0" smtClean="0">
              <a:latin typeface="+mj-lt"/>
            </a:endParaRPr>
          </a:p>
          <a:p>
            <a:pPr algn="just"/>
            <a:r>
              <a:rPr lang="vi-VN" sz="2000" dirty="0">
                <a:latin typeface="+mj-lt"/>
              </a:rPr>
              <a:t>d</a:t>
            </a:r>
            <a:r>
              <a:rPr lang="vi-VN" sz="2000" dirty="0" smtClean="0">
                <a:latin typeface="+mj-lt"/>
              </a:rPr>
              <a:t>. </a:t>
            </a:r>
            <a:r>
              <a:rPr lang="vi-VN" sz="2000" dirty="0">
                <a:latin typeface="+mj-lt"/>
              </a:rPr>
              <a:t>...là một nhóm người gồm khoảng 2-3 thế hệ có cùng dòng máu, sống quần tụ với nhau</a:t>
            </a:r>
            <a:r>
              <a:rPr lang="vi-VN" sz="2000" dirty="0" smtClean="0">
                <a:latin typeface="+mj-lt"/>
              </a:rPr>
              <a:t>. </a:t>
            </a:r>
            <a:endParaRPr lang="en-US" sz="2000" dirty="0">
              <a:latin typeface="+mj-lt"/>
            </a:endParaRPr>
          </a:p>
          <a:p>
            <a:pPr algn="just"/>
            <a:r>
              <a:rPr lang="vi-VN" sz="2000" dirty="0" smtClean="0">
                <a:latin typeface="Times New Roman"/>
                <a:ea typeface="Calibri"/>
                <a:cs typeface="Times New Roman"/>
              </a:rPr>
              <a:t>e</a:t>
            </a:r>
            <a:r>
              <a:rPr lang="vi-VN" sz="2000" dirty="0">
                <a:latin typeface="Times New Roman"/>
                <a:ea typeface="Calibri"/>
                <a:cs typeface="Times New Roman"/>
              </a:rPr>
              <a:t>. ...là loại gió có hướng và tốc độ tương đối ổn định. </a:t>
            </a:r>
            <a:endParaRPr lang="en-US" sz="2000" dirty="0">
              <a:ea typeface="Calibri"/>
              <a:cs typeface="Times New Roman"/>
            </a:endParaRPr>
          </a:p>
          <a:p>
            <a:pPr algn="just"/>
            <a:r>
              <a:rPr lang="vi-VN" sz="2000" dirty="0">
                <a:latin typeface="+mj-lt"/>
              </a:rPr>
              <a:t>g. ...là sự trao đổi các chất khí (carbon dioxide và ôxygen) giữa cơ thể với môi trường. </a:t>
            </a:r>
            <a:endParaRPr lang="en-US" sz="2000" dirty="0">
              <a:latin typeface="+mj-lt"/>
            </a:endParaRPr>
          </a:p>
          <a:p>
            <a:pPr algn="just"/>
            <a:r>
              <a:rPr lang="vi-VN" sz="2000" dirty="0">
                <a:latin typeface="+mj-lt"/>
              </a:rPr>
              <a:t>h. ...là biện pháp tu từ phóng đại tính chất, quy mô của đối tượng để nhấn mạnh, tăng sức biểu cảm hoặc gây cười. </a:t>
            </a:r>
            <a:endParaRPr lang="en-US" sz="2000" dirty="0">
              <a:latin typeface="+mj-lt"/>
            </a:endParaRPr>
          </a:p>
        </p:txBody>
      </p:sp>
      <p:sp>
        <p:nvSpPr>
          <p:cNvPr id="20" name="TextBox 19"/>
          <p:cNvSpPr txBox="1"/>
          <p:nvPr/>
        </p:nvSpPr>
        <p:spPr>
          <a:xfrm>
            <a:off x="4211960" y="97553"/>
            <a:ext cx="4680520"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vi-VN" dirty="0" smtClean="0">
                <a:solidFill>
                  <a:srgbClr val="FF0000"/>
                </a:solidFill>
                <a:latin typeface="+mj-lt"/>
              </a:rPr>
              <a:t>Vận dụng kiến thức đã học ở các môn học Toán học, Ngữ văn, Lịch sử- Địa lí, KHTN để tìm thuật ngữ thích hợp với mỗi chỗ trống. Cho biết  mỗi thuật ngữ vừa tìm được thuộc lĩnh vực khoa học nào.</a:t>
            </a:r>
            <a:endParaRPr lang="vi-VN" dirty="0">
              <a:solidFill>
                <a:srgbClr val="FF0000"/>
              </a:solidFill>
              <a:latin typeface="+mj-lt"/>
            </a:endParaRPr>
          </a:p>
        </p:txBody>
      </p:sp>
      <p:sp>
        <p:nvSpPr>
          <p:cNvPr id="15" name="Oval 14"/>
          <p:cNvSpPr/>
          <p:nvPr/>
        </p:nvSpPr>
        <p:spPr>
          <a:xfrm>
            <a:off x="607479" y="51470"/>
            <a:ext cx="3172432" cy="173038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1" name="TextBox 20"/>
          <p:cNvSpPr txBox="1"/>
          <p:nvPr/>
        </p:nvSpPr>
        <p:spPr>
          <a:xfrm>
            <a:off x="1115616" y="195486"/>
            <a:ext cx="2232247" cy="1384995"/>
          </a:xfrm>
          <a:prstGeom prst="rect">
            <a:avLst/>
          </a:prstGeom>
          <a:noFill/>
        </p:spPr>
        <p:txBody>
          <a:bodyPr wrap="square" rtlCol="0">
            <a:spAutoFit/>
          </a:bodyPr>
          <a:lstStyle/>
          <a:p>
            <a:pPr algn="ctr"/>
            <a:r>
              <a:rPr lang="vi-VN" sz="2400" b="1" dirty="0" smtClean="0">
                <a:solidFill>
                  <a:srgbClr val="7030A0"/>
                </a:solidFill>
                <a:latin typeface="+mj-lt"/>
              </a:rPr>
              <a:t>TRÒ CHƠI</a:t>
            </a:r>
            <a:r>
              <a:rPr lang="vi-VN" sz="2800" b="1" dirty="0" smtClean="0">
                <a:solidFill>
                  <a:srgbClr val="7030A0"/>
                </a:solidFill>
                <a:latin typeface="+mj-lt"/>
              </a:rPr>
              <a:t>: </a:t>
            </a:r>
            <a:r>
              <a:rPr lang="vi-VN" sz="2800" b="1" dirty="0" smtClean="0">
                <a:solidFill>
                  <a:srgbClr val="FFFF00"/>
                </a:solidFill>
                <a:latin typeface="+mj-lt"/>
              </a:rPr>
              <a:t>TIẾP SỨC ĐỒNG ĐỘI</a:t>
            </a:r>
            <a:endParaRPr lang="vi-VN" sz="2800" b="1" dirty="0">
              <a:solidFill>
                <a:srgbClr val="FFFF00"/>
              </a:solidFill>
              <a:latin typeface="+mj-lt"/>
            </a:endParaRPr>
          </a:p>
        </p:txBody>
      </p:sp>
    </p:spTree>
    <p:extLst>
      <p:ext uri="{BB962C8B-B14F-4D97-AF65-F5344CB8AC3E}">
        <p14:creationId xmlns:p14="http://schemas.microsoft.com/office/powerpoint/2010/main" val="562344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3">
            <a:alphaModFix/>
          </a:blip>
          <a:src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66" name="Google Shape;866;p3"/>
          <p:cNvPicPr preferRelativeResize="0"/>
          <p:nvPr/>
        </p:nvPicPr>
        <p:blipFill rotWithShape="1">
          <a:blip r:embed="rId4">
            <a:alphaModFix/>
          </a:blip>
          <a:srcRect l="68030" r="14999" b="54204"/>
          <a:stretch/>
        </p:blipFill>
        <p:spPr>
          <a:xfrm>
            <a:off x="6720372" y="453509"/>
            <a:ext cx="2481603" cy="1918442"/>
          </a:xfrm>
          <a:prstGeom prst="rect">
            <a:avLst/>
          </a:prstGeom>
          <a:solidFill>
            <a:schemeClr val="accent2">
              <a:lumMod val="40000"/>
              <a:lumOff val="60000"/>
            </a:schemeClr>
          </a:solidFill>
          <a:ln>
            <a:solidFill>
              <a:schemeClr val="accent2">
                <a:lumMod val="40000"/>
                <a:lumOff val="60000"/>
              </a:schemeClr>
            </a:solidFill>
          </a:ln>
        </p:spPr>
      </p:pic>
      <p:pic>
        <p:nvPicPr>
          <p:cNvPr id="867" name="Google Shape;867;p3"/>
          <p:cNvPicPr preferRelativeResize="0"/>
          <p:nvPr/>
        </p:nvPicPr>
        <p:blipFill rotWithShape="1">
          <a:blip r:embed="rId5">
            <a:alphaModFix/>
          </a:blip>
          <a:srcRect t="9905" r="71460" b="70286"/>
          <a:stretch/>
        </p:blipFill>
        <p:spPr>
          <a:xfrm>
            <a:off x="252445" y="496049"/>
            <a:ext cx="1643342" cy="1140651"/>
          </a:xfrm>
          <a:prstGeom prst="rect">
            <a:avLst/>
          </a:prstGeom>
          <a:solidFill>
            <a:schemeClr val="accent2">
              <a:lumMod val="40000"/>
              <a:lumOff val="60000"/>
            </a:schemeClr>
          </a:solidFill>
          <a:ln>
            <a:solidFill>
              <a:schemeClr val="accent2">
                <a:lumMod val="40000"/>
                <a:lumOff val="60000"/>
              </a:schemeClr>
            </a:solidFill>
          </a:ln>
        </p:spPr>
      </p:pic>
      <p:pic>
        <p:nvPicPr>
          <p:cNvPr id="869" name="Google Shape;869;p3"/>
          <p:cNvPicPr preferRelativeResize="0"/>
          <p:nvPr/>
        </p:nvPicPr>
        <p:blipFill rotWithShape="1">
          <a:blip r:embed="rId5">
            <a:alphaModFix/>
          </a:blip>
          <a:srcRect l="83658" t="36888" b="49777"/>
          <a:stretch/>
        </p:blipFill>
        <p:spPr>
          <a:xfrm>
            <a:off x="5506635" y="366494"/>
            <a:ext cx="840545" cy="685800"/>
          </a:xfrm>
          <a:prstGeom prst="rect">
            <a:avLst/>
          </a:prstGeom>
          <a:solidFill>
            <a:schemeClr val="accent2">
              <a:lumMod val="40000"/>
              <a:lumOff val="60000"/>
            </a:schemeClr>
          </a:solidFill>
          <a:ln>
            <a:solidFill>
              <a:schemeClr val="accent2">
                <a:lumMod val="40000"/>
                <a:lumOff val="60000"/>
              </a:schemeClr>
            </a:solidFill>
          </a:ln>
        </p:spPr>
      </p:pic>
      <p:pic>
        <p:nvPicPr>
          <p:cNvPr id="870" name="Google Shape;870;p3"/>
          <p:cNvPicPr preferRelativeResize="0"/>
          <p:nvPr/>
        </p:nvPicPr>
        <p:blipFill rotWithShape="1">
          <a:blip r:embed="rId4">
            <a:alphaModFix/>
          </a:blip>
          <a:srcRect l="12987" t="26830" r="75844" b="43247"/>
          <a:stretch/>
        </p:blipFill>
        <p:spPr>
          <a:xfrm>
            <a:off x="979716" y="1841904"/>
            <a:ext cx="842554" cy="64661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5">
            <a:alphaModFix/>
          </a:blip>
          <a:srcRect b="90000"/>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3" name="Google Shape;873;p3"/>
          <p:cNvPicPr preferRelativeResize="0"/>
          <p:nvPr/>
        </p:nvPicPr>
        <p:blipFill rotWithShape="1">
          <a:blip r:embed="rId4">
            <a:alphaModFix/>
          </a:blip>
          <a:srcRect l="63117" t="50406" r="27013" b="6978"/>
          <a:stretch/>
        </p:blipFill>
        <p:spPr>
          <a:xfrm>
            <a:off x="5806676" y="3214058"/>
            <a:ext cx="744583" cy="920931"/>
          </a:xfrm>
          <a:prstGeom prst="rect">
            <a:avLst/>
          </a:prstGeom>
          <a:solidFill>
            <a:schemeClr val="accent2">
              <a:lumMod val="40000"/>
              <a:lumOff val="60000"/>
            </a:schemeClr>
          </a:solidFill>
          <a:ln>
            <a:solidFill>
              <a:schemeClr val="accent2">
                <a:lumMod val="40000"/>
                <a:lumOff val="60000"/>
              </a:schemeClr>
            </a:solidFill>
          </a:ln>
        </p:spPr>
      </p:pic>
      <p:pic>
        <p:nvPicPr>
          <p:cNvPr id="874" name="Google Shape;874;p3"/>
          <p:cNvPicPr preferRelativeResize="0"/>
          <p:nvPr/>
        </p:nvPicPr>
        <p:blipFill rotWithShape="1">
          <a:blip r:embed="rId4">
            <a:alphaModFix/>
          </a:blip>
          <a:srcRect l="59741" r="30649" b="68635"/>
          <a:stretch/>
        </p:blipFill>
        <p:spPr>
          <a:xfrm>
            <a:off x="3921249" y="4117029"/>
            <a:ext cx="724989" cy="677772"/>
          </a:xfrm>
          <a:prstGeom prst="rect">
            <a:avLst/>
          </a:prstGeom>
          <a:solidFill>
            <a:schemeClr val="accent2">
              <a:lumMod val="40000"/>
              <a:lumOff val="60000"/>
            </a:schemeClr>
          </a:solidFill>
          <a:ln>
            <a:solidFill>
              <a:schemeClr val="accent2">
                <a:lumMod val="40000"/>
                <a:lumOff val="60000"/>
              </a:schemeClr>
            </a:solidFill>
          </a:ln>
        </p:spPr>
      </p:pic>
      <p:pic>
        <p:nvPicPr>
          <p:cNvPr id="876" name="Google Shape;876;p3"/>
          <p:cNvPicPr preferRelativeResize="0"/>
          <p:nvPr/>
        </p:nvPicPr>
        <p:blipFill rotWithShape="1">
          <a:blip r:embed="rId6">
            <a:alphaModFix/>
          </a:blip>
          <a:srcRect l="83658" t="36888" b="49777"/>
          <a:stretch/>
        </p:blipFill>
        <p:spPr>
          <a:xfrm>
            <a:off x="4179112" y="3576358"/>
            <a:ext cx="518618" cy="423140"/>
          </a:xfrm>
          <a:prstGeom prst="rect">
            <a:avLst/>
          </a:prstGeom>
          <a:solidFill>
            <a:schemeClr val="accent2">
              <a:lumMod val="40000"/>
              <a:lumOff val="60000"/>
            </a:schemeClr>
          </a:solidFill>
          <a:ln>
            <a:solidFill>
              <a:schemeClr val="accent2">
                <a:lumMod val="40000"/>
                <a:lumOff val="60000"/>
              </a:schemeClr>
            </a:solidFill>
          </a:ln>
        </p:spPr>
      </p:pic>
      <p:pic>
        <p:nvPicPr>
          <p:cNvPr id="877" name="Google Shape;877;p3"/>
          <p:cNvPicPr preferRelativeResize="0"/>
          <p:nvPr/>
        </p:nvPicPr>
        <p:blipFill rotWithShape="1">
          <a:blip r:embed="rId4">
            <a:alphaModFix/>
          </a:blip>
          <a:srcRect l="59741" r="30649" b="68635"/>
          <a:stretch/>
        </p:blipFill>
        <p:spPr>
          <a:xfrm>
            <a:off x="-102626" y="3204965"/>
            <a:ext cx="1176742" cy="1100103"/>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5">
            <a:alphaModFix/>
          </a:blip>
          <a:srcRect b="90000"/>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2051720" y="1303476"/>
            <a:ext cx="4668652"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vi-VN" sz="5400" b="1" dirty="0" smtClean="0">
                <a:solidFill>
                  <a:srgbClr val="2F5496"/>
                </a:solidFill>
                <a:latin typeface="Times New Roman"/>
                <a:ea typeface="Times New Roman"/>
                <a:cs typeface="Times New Roman"/>
                <a:sym typeface="Times New Roman"/>
              </a:rPr>
              <a:t>VẬN DỤNG</a:t>
            </a:r>
            <a:endParaRPr sz="2000" dirty="0"/>
          </a:p>
        </p:txBody>
      </p:sp>
    </p:spTree>
    <p:extLst>
      <p:ext uri="{BB962C8B-B14F-4D97-AF65-F5344CB8AC3E}">
        <p14:creationId xmlns:p14="http://schemas.microsoft.com/office/powerpoint/2010/main" val="1886331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7494"/>
            <a:ext cx="8208912" cy="941796"/>
          </a:xfrm>
          <a:prstGeom prst="rect">
            <a:avLst/>
          </a:prstGeom>
        </p:spPr>
        <p:txBody>
          <a:bodyPr wrap="square">
            <a:spAutoFit/>
          </a:bodyPr>
          <a:lstStyle/>
          <a:p>
            <a:pPr algn="ctr">
              <a:lnSpc>
                <a:spcPct val="115000"/>
              </a:lnSpc>
              <a:spcAft>
                <a:spcPts val="1000"/>
              </a:spcAft>
            </a:pPr>
            <a:r>
              <a:rPr lang="vi-VN" sz="2400" b="1" dirty="0" smtClean="0">
                <a:solidFill>
                  <a:srgbClr val="FF0000"/>
                </a:solidFill>
                <a:effectLst/>
                <a:latin typeface="Times New Roman"/>
                <a:ea typeface="Calibri"/>
                <a:cs typeface="Times New Roman"/>
              </a:rPr>
              <a:t>V</a:t>
            </a:r>
            <a:r>
              <a:rPr lang="nl-NL" sz="2400" b="1" dirty="0" smtClean="0">
                <a:solidFill>
                  <a:srgbClr val="FF0000"/>
                </a:solidFill>
                <a:effectLst/>
                <a:latin typeface="Times New Roman"/>
                <a:ea typeface="Calibri"/>
                <a:cs typeface="Times New Roman"/>
              </a:rPr>
              <a:t>iết đoạn văn (</a:t>
            </a:r>
            <a:r>
              <a:rPr lang="vi-VN" sz="2400" b="1" dirty="0" smtClean="0">
                <a:solidFill>
                  <a:srgbClr val="FF0000"/>
                </a:solidFill>
                <a:effectLst/>
                <a:latin typeface="Times New Roman"/>
                <a:ea typeface="Calibri"/>
                <a:cs typeface="Times New Roman"/>
              </a:rPr>
              <a:t>6</a:t>
            </a:r>
            <a:r>
              <a:rPr lang="nl-NL" sz="2400" b="1" dirty="0" smtClean="0">
                <a:solidFill>
                  <a:srgbClr val="FF0000"/>
                </a:solidFill>
                <a:effectLst/>
                <a:latin typeface="Times New Roman"/>
                <a:ea typeface="Calibri"/>
                <a:cs typeface="Times New Roman"/>
              </a:rPr>
              <a:t>-</a:t>
            </a:r>
            <a:r>
              <a:rPr lang="vi-VN" sz="2400" b="1" dirty="0" smtClean="0">
                <a:solidFill>
                  <a:srgbClr val="FF0000"/>
                </a:solidFill>
                <a:effectLst/>
                <a:latin typeface="Times New Roman"/>
                <a:ea typeface="Calibri"/>
                <a:cs typeface="Times New Roman"/>
              </a:rPr>
              <a:t>8</a:t>
            </a:r>
            <a:r>
              <a:rPr lang="nl-NL" sz="2400" b="1" dirty="0" smtClean="0">
                <a:solidFill>
                  <a:srgbClr val="FF0000"/>
                </a:solidFill>
                <a:effectLst/>
                <a:latin typeface="Times New Roman"/>
                <a:ea typeface="Calibri"/>
                <a:cs typeface="Times New Roman"/>
              </a:rPr>
              <a:t> câu) </a:t>
            </a:r>
            <a:r>
              <a:rPr lang="vi-VN" sz="2400" b="1" dirty="0" smtClean="0">
                <a:solidFill>
                  <a:srgbClr val="FF0000"/>
                </a:solidFill>
                <a:effectLst/>
                <a:latin typeface="Times New Roman"/>
                <a:ea typeface="Calibri"/>
                <a:cs typeface="Times New Roman"/>
              </a:rPr>
              <a:t>chủ đề tự chọn. T</a:t>
            </a:r>
            <a:r>
              <a:rPr lang="nl-NL" sz="2400" b="1" dirty="0" smtClean="0">
                <a:solidFill>
                  <a:srgbClr val="FF0000"/>
                </a:solidFill>
                <a:effectLst/>
                <a:latin typeface="Times New Roman"/>
                <a:ea typeface="Calibri"/>
                <a:cs typeface="Times New Roman"/>
              </a:rPr>
              <a:t>rong đoạn văn có sử dụng </a:t>
            </a:r>
            <a:r>
              <a:rPr lang="vi-VN" sz="2400" b="1" dirty="0" smtClean="0">
                <a:solidFill>
                  <a:srgbClr val="FF0000"/>
                </a:solidFill>
                <a:effectLst/>
                <a:latin typeface="Times New Roman"/>
                <a:ea typeface="Calibri"/>
                <a:cs typeface="Times New Roman"/>
              </a:rPr>
              <a:t>thuật</a:t>
            </a:r>
            <a:r>
              <a:rPr lang="nl-NL" sz="2400" b="1" dirty="0" smtClean="0">
                <a:solidFill>
                  <a:srgbClr val="FF0000"/>
                </a:solidFill>
                <a:effectLst/>
                <a:latin typeface="Times New Roman"/>
                <a:ea typeface="Calibri"/>
                <a:cs typeface="Times New Roman"/>
              </a:rPr>
              <a:t> ngữ.</a:t>
            </a:r>
            <a:endParaRPr lang="en-US" b="1" dirty="0">
              <a:solidFill>
                <a:srgbClr val="FF0000"/>
              </a:solidFill>
              <a:ea typeface="Calibri"/>
              <a:cs typeface="Times New Roman"/>
            </a:endParaRPr>
          </a:p>
        </p:txBody>
      </p:sp>
      <p:sp>
        <p:nvSpPr>
          <p:cNvPr id="3" name="Flowchart: Alternate Process 2"/>
          <p:cNvSpPr/>
          <p:nvPr/>
        </p:nvSpPr>
        <p:spPr>
          <a:xfrm>
            <a:off x="467544" y="1707654"/>
            <a:ext cx="4392488" cy="2652376"/>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15000"/>
              </a:lnSpc>
              <a:buClr>
                <a:srgbClr val="000000"/>
              </a:buClr>
            </a:pPr>
            <a:r>
              <a:rPr kumimoji="0" lang="vi-VN" sz="2400" b="1"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Về hình thức</a:t>
            </a:r>
          </a:p>
          <a:p>
            <a:pPr lvl="0" algn="just">
              <a:lnSpc>
                <a:spcPct val="115000"/>
              </a:lnSpc>
              <a:buClr>
                <a:srgbClr val="000000"/>
              </a:buClr>
            </a:pPr>
            <a:r>
              <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Đảm bảo dung lượng đoạn văn.</a:t>
            </a:r>
          </a:p>
          <a:p>
            <a:pPr lvl="0" algn="just">
              <a:lnSpc>
                <a:spcPct val="115000"/>
              </a:lnSpc>
              <a:buClr>
                <a:srgbClr val="000000"/>
              </a:buClr>
            </a:pPr>
            <a:r>
              <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Đặt câu đúng câu trúc ngữ pháp.</a:t>
            </a:r>
          </a:p>
          <a:p>
            <a:pPr lvl="0" algn="just">
              <a:lnSpc>
                <a:spcPct val="115000"/>
              </a:lnSpc>
              <a:buClr>
                <a:srgbClr val="000000"/>
              </a:buClr>
            </a:pPr>
            <a:r>
              <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Trình bày sạch đẹp.</a:t>
            </a:r>
          </a:p>
        </p:txBody>
      </p:sp>
      <p:sp>
        <p:nvSpPr>
          <p:cNvPr id="5" name="Flowchart: Alternate Process 4"/>
          <p:cNvSpPr/>
          <p:nvPr/>
        </p:nvSpPr>
        <p:spPr>
          <a:xfrm>
            <a:off x="5292080" y="1695734"/>
            <a:ext cx="3528392" cy="2664296"/>
          </a:xfrm>
          <a:prstGeom prst="flowChartAlternateProcess">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just">
              <a:lnSpc>
                <a:spcPct val="115000"/>
              </a:lnSpc>
              <a:buClr>
                <a:srgbClr val="000000"/>
              </a:buClr>
            </a:pPr>
            <a:r>
              <a:rPr kumimoji="0" lang="vi-VN" sz="2400" b="1"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Về nội</a:t>
            </a:r>
            <a:r>
              <a:rPr kumimoji="0" lang="vi-VN" sz="2400" b="1" i="0" u="none" strike="noStrike" kern="0" cap="none" spc="0" normalizeH="0" noProof="0" dirty="0" smtClean="0">
                <a:ln>
                  <a:noFill/>
                </a:ln>
                <a:solidFill>
                  <a:srgbClr val="000000"/>
                </a:solidFill>
                <a:effectLst/>
                <a:uLnTx/>
                <a:uFillTx/>
                <a:latin typeface="Times New Roman"/>
                <a:ea typeface="Times New Roman"/>
                <a:cs typeface="Times New Roman"/>
                <a:sym typeface="Times New Roman"/>
              </a:rPr>
              <a:t> dung:</a:t>
            </a:r>
          </a:p>
          <a:p>
            <a:pPr lvl="0" algn="just">
              <a:lnSpc>
                <a:spcPct val="115000"/>
              </a:lnSpc>
              <a:buClr>
                <a:srgbClr val="000000"/>
              </a:buClr>
            </a:pPr>
            <a:r>
              <a:rPr lang="vi-VN" sz="2400" kern="0" baseline="0" dirty="0" smtClean="0">
                <a:solidFill>
                  <a:srgbClr val="000000"/>
                </a:solidFill>
                <a:latin typeface="Times New Roman"/>
                <a:ea typeface="Times New Roman"/>
                <a:cs typeface="Times New Roman"/>
                <a:sym typeface="Times New Roman"/>
              </a:rPr>
              <a:t>- Chủ</a:t>
            </a:r>
            <a:r>
              <a:rPr lang="vi-VN" sz="2400" kern="0" dirty="0" smtClean="0">
                <a:solidFill>
                  <a:srgbClr val="000000"/>
                </a:solidFill>
                <a:latin typeface="Times New Roman"/>
                <a:ea typeface="Times New Roman"/>
                <a:cs typeface="Times New Roman"/>
                <a:sym typeface="Times New Roman"/>
              </a:rPr>
              <a:t> đề tự chọn</a:t>
            </a:r>
            <a:endPar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endParaRPr>
          </a:p>
          <a:p>
            <a:pPr lvl="0" algn="just">
              <a:lnSpc>
                <a:spcPct val="115000"/>
              </a:lnSpc>
              <a:buClr>
                <a:srgbClr val="000000"/>
              </a:buClr>
            </a:pPr>
            <a:r>
              <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 Sử dụng ít nhất một thuật</a:t>
            </a:r>
            <a:r>
              <a:rPr kumimoji="0" lang="vi-VN" sz="2400" b="0" i="0" u="none" strike="noStrike" kern="0" cap="none" spc="0" normalizeH="0" noProof="0" dirty="0" smtClean="0">
                <a:ln>
                  <a:noFill/>
                </a:ln>
                <a:solidFill>
                  <a:srgbClr val="000000"/>
                </a:solidFill>
                <a:effectLst/>
                <a:uLnTx/>
                <a:uFillTx/>
                <a:latin typeface="Times New Roman"/>
                <a:ea typeface="Times New Roman"/>
                <a:cs typeface="Times New Roman"/>
                <a:sym typeface="Times New Roman"/>
              </a:rPr>
              <a:t> </a:t>
            </a:r>
            <a:r>
              <a:rPr kumimoji="0" lang="vi-VN" sz="2400" b="0" i="0" u="none" strike="noStrike" kern="0" cap="none" spc="0" normalizeH="0" baseline="0" noProof="0" dirty="0" smtClean="0">
                <a:ln>
                  <a:noFill/>
                </a:ln>
                <a:solidFill>
                  <a:srgbClr val="000000"/>
                </a:solidFill>
                <a:effectLst/>
                <a:uLnTx/>
                <a:uFillTx/>
                <a:latin typeface="Times New Roman"/>
                <a:ea typeface="Times New Roman"/>
                <a:cs typeface="Times New Roman"/>
                <a:sym typeface="Times New Roman"/>
              </a:rPr>
              <a:t>ngữ.</a:t>
            </a:r>
            <a:endParaRPr kumimoji="0" lang="vi-VN" sz="24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844729">
            <a:off x="-936151" y="322479"/>
            <a:ext cx="1670050" cy="11652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Google Shape;877;p3"/>
          <p:cNvPicPr preferRelativeResize="0"/>
          <p:nvPr/>
        </p:nvPicPr>
        <p:blipFill rotWithShape="1">
          <a:blip r:embed="rId3">
            <a:alphaModFix/>
          </a:blip>
          <a:srcRect l="59741" r="30649" b="68635"/>
          <a:stretch/>
        </p:blipFill>
        <p:spPr>
          <a:xfrm rot="4479254">
            <a:off x="8060004" y="4102811"/>
            <a:ext cx="1176742" cy="1100103"/>
          </a:xfrm>
          <a:prstGeom prst="rect">
            <a:avLst/>
          </a:prstGeom>
          <a:solidFill>
            <a:schemeClr val="accent2">
              <a:lumMod val="40000"/>
              <a:lumOff val="60000"/>
            </a:schemeClr>
          </a:solidFill>
          <a:ln>
            <a:solidFill>
              <a:schemeClr val="accent2">
                <a:lumMod val="40000"/>
                <a:lumOff val="60000"/>
              </a:schemeClr>
            </a:solidFill>
          </a:ln>
        </p:spPr>
      </p:pic>
    </p:spTree>
    <p:extLst>
      <p:ext uri="{BB962C8B-B14F-4D97-AF65-F5344CB8AC3E}">
        <p14:creationId xmlns:p14="http://schemas.microsoft.com/office/powerpoint/2010/main" val="1564631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23" presetClass="entr" presetSubtype="16"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p:tgtEl>
                                          <p:spTgt spid="7"/>
                                        </p:tgtEl>
                                        <p:attrNameLst>
                                          <p:attrName>ppt_w</p:attrName>
                                        </p:attrNameLst>
                                      </p:cBhvr>
                                      <p:tavLst>
                                        <p:tav tm="0">
                                          <p:val>
                                            <p:strVal val="0"/>
                                          </p:val>
                                        </p:tav>
                                        <p:tav tm="100000">
                                          <p:val>
                                            <p:strVal val="#ppt_w"/>
                                          </p:val>
                                        </p:tav>
                                      </p:tavLst>
                                    </p:anim>
                                    <p:anim calcmode="lin" valueType="num">
                                      <p:cBhvr additive="base">
                                        <p:cTn id="21" dur="500"/>
                                        <p:tgtEl>
                                          <p:spTgt spid="7"/>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586591"/>
            <a:ext cx="8424936" cy="4154984"/>
          </a:xfrm>
          <a:prstGeom prst="rect">
            <a:avLst/>
          </a:prstGeom>
        </p:spPr>
        <p:txBody>
          <a:bodyPr wrap="square">
            <a:spAutoFit/>
          </a:bodyPr>
          <a:lstStyle/>
          <a:p>
            <a:pPr algn="just"/>
            <a:r>
              <a:rPr lang="vi-VN" sz="2400" b="1" i="1" dirty="0" smtClean="0">
                <a:solidFill>
                  <a:srgbClr val="000000"/>
                </a:solidFill>
                <a:effectLst/>
                <a:latin typeface="Times New Roman" pitchFamily="18" charset="0"/>
                <a:ea typeface="Calibri"/>
                <a:cs typeface="Times New Roman" pitchFamily="18" charset="0"/>
              </a:rPr>
              <a:t>	</a:t>
            </a:r>
            <a:r>
              <a:rPr lang="en-US" sz="2400" b="1" i="1" dirty="0" err="1" smtClean="0">
                <a:solidFill>
                  <a:srgbClr val="000000"/>
                </a:solidFill>
                <a:effectLst/>
                <a:latin typeface="Times New Roman" pitchFamily="18" charset="0"/>
                <a:ea typeface="Calibri"/>
                <a:cs typeface="Times New Roman" pitchFamily="18" charset="0"/>
              </a:rPr>
              <a:t>Nước</a:t>
            </a:r>
            <a:r>
              <a:rPr lang="en-US" sz="2400" b="1"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hợp</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chất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của</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các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nguyên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tố</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hiđrô</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ôxi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công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thức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H2O. </a:t>
            </a:r>
            <a:r>
              <a:rPr lang="en-US" sz="2400" b="1" i="1" dirty="0" err="1" smtClean="0">
                <a:solidFill>
                  <a:srgbClr val="000000"/>
                </a:solidFill>
                <a:effectLst/>
                <a:latin typeface="Times New Roman" pitchFamily="18" charset="0"/>
                <a:ea typeface="Calibri"/>
                <a:cs typeface="Times New Roman" pitchFamily="18" charset="0"/>
              </a:rPr>
              <a:t>Nước</a:t>
            </a:r>
            <a:r>
              <a:rPr lang="en-US" sz="2400" b="1"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rất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quan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trọng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với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mọi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sự</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sống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trên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trái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đất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Khi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cơ</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thể</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người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với</a:t>
            </a:r>
            <a:r>
              <a:rPr lang="en-US" sz="2400" i="1" dirty="0" smtClean="0">
                <a:solidFill>
                  <a:srgbClr val="000000"/>
                </a:solidFill>
                <a:effectLst/>
                <a:latin typeface="Times New Roman" pitchFamily="18" charset="0"/>
                <a:ea typeface="Calibri"/>
                <a:cs typeface="Times New Roman" pitchFamily="18" charset="0"/>
              </a:rPr>
              <a:t> 70%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Khi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thiếu</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chỉ</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ba</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ngày</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người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thể</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chết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trong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khi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nếu</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thiếu</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thức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ăn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vẫn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ta </a:t>
            </a:r>
            <a:r>
              <a:rPr lang="en-US" sz="2400" i="1" dirty="0" err="1" smtClean="0">
                <a:solidFill>
                  <a:srgbClr val="000000"/>
                </a:solidFill>
                <a:effectLst/>
                <a:latin typeface="Times New Roman" pitchFamily="18" charset="0"/>
                <a:ea typeface="Calibri"/>
                <a:cs typeface="Times New Roman" pitchFamily="18" charset="0"/>
              </a:rPr>
              <a:t>có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thể</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sống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đến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một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tuần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hoặc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hai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tuần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Quá</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trình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hút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chất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dinh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dưỡng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của</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thực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vật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cũng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hút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muối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khoáng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mặt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trong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toàn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bộ</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các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hoạt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đông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sống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Nhưng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hiện</a:t>
            </a:r>
            <a:r>
              <a:rPr lang="en-US" sz="2400" i="1" dirty="0" smtClean="0">
                <a:solidFill>
                  <a:srgbClr val="000000"/>
                </a:solidFill>
                <a:effectLst/>
                <a:latin typeface="Times New Roman" pitchFamily="18" charset="0"/>
                <a:ea typeface="Calibri"/>
                <a:cs typeface="Times New Roman" pitchFamily="18" charset="0"/>
              </a:rPr>
              <a:t> nay, </a:t>
            </a:r>
            <a:r>
              <a:rPr lang="en-US" sz="2400" i="1" dirty="0" err="1" smtClean="0">
                <a:solidFill>
                  <a:srgbClr val="000000"/>
                </a:solidFill>
                <a:effectLst/>
                <a:latin typeface="Times New Roman" pitchFamily="18" charset="0"/>
                <a:ea typeface="Calibri"/>
                <a:cs typeface="Times New Roman" pitchFamily="18" charset="0"/>
              </a:rPr>
              <a:t>nguồn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nước</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đang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bị</a:t>
            </a:r>
            <a:r>
              <a:rPr lang="en-US" sz="2400" i="1" dirty="0" smtClean="0">
                <a:solidFill>
                  <a:srgbClr val="000000"/>
                </a:solidFill>
                <a:effectLst/>
                <a:latin typeface="Times New Roman" pitchFamily="18" charset="0"/>
                <a:ea typeface="Calibri"/>
                <a:cs typeface="Times New Roman" pitchFamily="18" charset="0"/>
              </a:rPr>
              <a:t> ô </a:t>
            </a:r>
            <a:r>
              <a:rPr lang="en-US" sz="2400" i="1" dirty="0" err="1" smtClean="0">
                <a:solidFill>
                  <a:srgbClr val="000000"/>
                </a:solidFill>
                <a:effectLst/>
                <a:latin typeface="Times New Roman" pitchFamily="18" charset="0"/>
                <a:ea typeface="Calibri"/>
                <a:cs typeface="Times New Roman" pitchFamily="18" charset="0"/>
              </a:rPr>
              <a:t>nhiễm</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nặng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mà</a:t>
            </a:r>
            <a:r>
              <a:rPr lang="en-US" sz="2400" i="1" dirty="0" smtClean="0">
                <a:solidFill>
                  <a:srgbClr val="000000"/>
                </a:solidFill>
                <a:effectLst/>
                <a:latin typeface="Times New Roman" pitchFamily="18" charset="0"/>
                <a:ea typeface="Calibri"/>
                <a:cs typeface="Times New Roman" pitchFamily="18" charset="0"/>
              </a:rPr>
              <a:t> </a:t>
            </a:r>
            <a:r>
              <a:rPr lang="en-US" sz="2400" b="1" i="1" dirty="0" err="1" smtClean="0">
                <a:solidFill>
                  <a:srgbClr val="000000"/>
                </a:solidFill>
                <a:effectLst/>
                <a:latin typeface="Times New Roman" pitchFamily="18" charset="0"/>
                <a:ea typeface="Calibri"/>
                <a:cs typeface="Times New Roman" pitchFamily="18" charset="0"/>
              </a:rPr>
              <a:t>tác</a:t>
            </a:r>
            <a:r>
              <a:rPr lang="en-US" sz="2400" b="1" i="1" dirty="0" smtClean="0">
                <a:solidFill>
                  <a:srgbClr val="000000"/>
                </a:solidFill>
                <a:effectLst/>
                <a:latin typeface="Times New Roman" pitchFamily="18" charset="0"/>
                <a:ea typeface="Calibri"/>
                <a:cs typeface="Times New Roman" pitchFamily="18" charset="0"/>
              </a:rPr>
              <a:t> </a:t>
            </a:r>
            <a:r>
              <a:rPr lang="en-US" sz="2400" b="1" i="1" dirty="0" err="1" smtClean="0">
                <a:solidFill>
                  <a:srgbClr val="000000"/>
                </a:solidFill>
                <a:effectLst/>
                <a:latin typeface="Times New Roman" pitchFamily="18" charset="0"/>
                <a:ea typeface="Calibri"/>
                <a:cs typeface="Times New Roman" pitchFamily="18" charset="0"/>
              </a:rPr>
              <a:t>nhân</a:t>
            </a:r>
            <a:r>
              <a:rPr lang="en-US" sz="2400" b="1"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chính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đó</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chính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là</a:t>
            </a:r>
            <a:r>
              <a:rPr lang="en-US" sz="2400" i="1" dirty="0" smtClean="0">
                <a:solidFill>
                  <a:srgbClr val="000000"/>
                </a:solidFill>
                <a:effectLst/>
                <a:latin typeface="Times New Roman" pitchFamily="18" charset="0"/>
                <a:ea typeface="Calibri"/>
                <a:cs typeface="Times New Roman" pitchFamily="18" charset="0"/>
              </a:rPr>
              <a:t> con </a:t>
            </a:r>
            <a:r>
              <a:rPr lang="en-US" sz="2400" i="1" dirty="0" err="1" smtClean="0">
                <a:solidFill>
                  <a:srgbClr val="000000"/>
                </a:solidFill>
                <a:effectLst/>
                <a:latin typeface="Times New Roman" pitchFamily="18" charset="0"/>
                <a:ea typeface="Calibri"/>
                <a:cs typeface="Times New Roman" pitchFamily="18" charset="0"/>
              </a:rPr>
              <a:t>người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Vậy</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nên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mỗi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người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chúng</a:t>
            </a:r>
            <a:r>
              <a:rPr lang="en-US" sz="2400" i="1" dirty="0" smtClean="0">
                <a:solidFill>
                  <a:srgbClr val="000000"/>
                </a:solidFill>
                <a:effectLst/>
                <a:latin typeface="Times New Roman" pitchFamily="18" charset="0"/>
                <a:ea typeface="Calibri"/>
                <a:cs typeface="Times New Roman" pitchFamily="18" charset="0"/>
              </a:rPr>
              <a:t> ta </a:t>
            </a:r>
            <a:r>
              <a:rPr lang="en-US" sz="2400" i="1" dirty="0" err="1" smtClean="0">
                <a:solidFill>
                  <a:srgbClr val="000000"/>
                </a:solidFill>
                <a:effectLst/>
                <a:latin typeface="Times New Roman" pitchFamily="18" charset="0"/>
                <a:ea typeface="Calibri"/>
                <a:cs typeface="Times New Roman" pitchFamily="18" charset="0"/>
              </a:rPr>
              <a:t>hãy</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cố</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gắng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giữ</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gìn</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môi</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trường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sạch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sẽ</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để</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bảo</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vệ</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chính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chúng</a:t>
            </a:r>
            <a:r>
              <a:rPr lang="en-US" sz="2400" i="1" dirty="0" smtClean="0">
                <a:solidFill>
                  <a:srgbClr val="000000"/>
                </a:solidFill>
                <a:effectLst/>
                <a:latin typeface="Times New Roman" pitchFamily="18" charset="0"/>
                <a:ea typeface="Calibri"/>
                <a:cs typeface="Times New Roman" pitchFamily="18" charset="0"/>
              </a:rPr>
              <a:t> ta </a:t>
            </a:r>
            <a:r>
              <a:rPr lang="en-US" sz="2400" i="1" dirty="0" err="1" smtClean="0">
                <a:solidFill>
                  <a:srgbClr val="000000"/>
                </a:solidFill>
                <a:effectLst/>
                <a:latin typeface="Times New Roman" pitchFamily="18" charset="0"/>
                <a:ea typeface="Calibri"/>
                <a:cs typeface="Times New Roman" pitchFamily="18" charset="0"/>
              </a:rPr>
              <a:t>và</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tất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cả</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sinh</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vật</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xung</a:t>
            </a:r>
            <a:r>
              <a:rPr lang="en-US" sz="2400" i="1" dirty="0" smtClean="0">
                <a:solidFill>
                  <a:srgbClr val="000000"/>
                </a:solidFill>
                <a:effectLst/>
                <a:latin typeface="Times New Roman" pitchFamily="18" charset="0"/>
                <a:ea typeface="Calibri"/>
                <a:cs typeface="Times New Roman" pitchFamily="18" charset="0"/>
              </a:rPr>
              <a:t> </a:t>
            </a:r>
            <a:r>
              <a:rPr lang="en-US" sz="2400" i="1" dirty="0" err="1" smtClean="0">
                <a:solidFill>
                  <a:srgbClr val="000000"/>
                </a:solidFill>
                <a:effectLst/>
                <a:latin typeface="Times New Roman" pitchFamily="18" charset="0"/>
                <a:ea typeface="Calibri"/>
                <a:cs typeface="Times New Roman" pitchFamily="18" charset="0"/>
              </a:rPr>
              <a:t>quanh</a:t>
            </a:r>
            <a:r>
              <a:rPr lang="en-US" sz="2400" i="1" dirty="0" smtClean="0">
                <a:solidFill>
                  <a:srgbClr val="000000"/>
                </a:solidFill>
                <a:effectLst/>
                <a:latin typeface="Times New Roman" pitchFamily="18" charset="0"/>
                <a:ea typeface="Calibri"/>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0729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61"/>
        <p:cNvGrpSpPr/>
        <p:nvPr/>
      </p:nvGrpSpPr>
      <p:grpSpPr>
        <a:xfrm>
          <a:off x="0" y="0"/>
          <a:ext cx="0" cy="0"/>
          <a:chOff x="0" y="0"/>
          <a:chExt cx="0" cy="0"/>
        </a:xfrm>
      </p:grpSpPr>
      <p:pic>
        <p:nvPicPr>
          <p:cNvPr id="862" name="Google Shape;862;p3"/>
          <p:cNvPicPr preferRelativeResize="0"/>
          <p:nvPr/>
        </p:nvPicPr>
        <p:blipFill rotWithShape="1">
          <a:blip r:embed="rId3">
            <a:alphaModFix/>
          </a:blip>
          <a:srcRect/>
          <a:stretch/>
        </p:blipFill>
        <p:spPr>
          <a:xfrm>
            <a:off x="0" y="-11832"/>
            <a:ext cx="9144000" cy="5155332"/>
          </a:xfrm>
          <a:prstGeom prst="rect">
            <a:avLst/>
          </a:prstGeom>
          <a:solidFill>
            <a:schemeClr val="accent2">
              <a:lumMod val="40000"/>
              <a:lumOff val="60000"/>
            </a:schemeClr>
          </a:solidFill>
          <a:ln>
            <a:solidFill>
              <a:schemeClr val="accent2">
                <a:lumMod val="40000"/>
                <a:lumOff val="60000"/>
              </a:schemeClr>
            </a:solidFill>
          </a:ln>
        </p:spPr>
      </p:pic>
      <p:pic>
        <p:nvPicPr>
          <p:cNvPr id="872" name="Google Shape;872;p3"/>
          <p:cNvPicPr preferRelativeResize="0"/>
          <p:nvPr/>
        </p:nvPicPr>
        <p:blipFill rotWithShape="1">
          <a:blip r:embed="rId4">
            <a:alphaModFix/>
          </a:blip>
          <a:srcRect b="90000"/>
          <a:stretch/>
        </p:blipFill>
        <p:spPr>
          <a:xfrm>
            <a:off x="0" y="-25946"/>
            <a:ext cx="9144000" cy="514350"/>
          </a:xfrm>
          <a:prstGeom prst="rect">
            <a:avLst/>
          </a:prstGeom>
          <a:solidFill>
            <a:schemeClr val="accent2">
              <a:lumMod val="40000"/>
              <a:lumOff val="60000"/>
            </a:schemeClr>
          </a:solidFill>
          <a:ln>
            <a:solidFill>
              <a:schemeClr val="accent2">
                <a:lumMod val="40000"/>
                <a:lumOff val="60000"/>
              </a:schemeClr>
            </a:solidFill>
          </a:ln>
        </p:spPr>
      </p:pic>
      <p:pic>
        <p:nvPicPr>
          <p:cNvPr id="878" name="Google Shape;878;p3"/>
          <p:cNvPicPr preferRelativeResize="0"/>
          <p:nvPr/>
        </p:nvPicPr>
        <p:blipFill rotWithShape="1">
          <a:blip r:embed="rId4">
            <a:alphaModFix/>
          </a:blip>
          <a:srcRect b="90000"/>
          <a:stretch/>
        </p:blipFill>
        <p:spPr>
          <a:xfrm rot="10800000">
            <a:off x="0" y="4602475"/>
            <a:ext cx="9144000" cy="514350"/>
          </a:xfrm>
          <a:prstGeom prst="rect">
            <a:avLst/>
          </a:prstGeom>
          <a:solidFill>
            <a:schemeClr val="accent2">
              <a:lumMod val="40000"/>
              <a:lumOff val="60000"/>
            </a:schemeClr>
          </a:solidFill>
          <a:ln>
            <a:solidFill>
              <a:schemeClr val="accent2">
                <a:lumMod val="40000"/>
                <a:lumOff val="60000"/>
              </a:schemeClr>
            </a:solidFill>
          </a:ln>
        </p:spPr>
      </p:pic>
      <p:sp>
        <p:nvSpPr>
          <p:cNvPr id="879" name="Google Shape;879;p3"/>
          <p:cNvSpPr txBox="1"/>
          <p:nvPr/>
        </p:nvSpPr>
        <p:spPr>
          <a:xfrm>
            <a:off x="755576" y="6304"/>
            <a:ext cx="7560840" cy="923289"/>
          </a:xfrm>
          <a:prstGeom prst="rect">
            <a:avLst/>
          </a:prstGeom>
          <a:solidFill>
            <a:schemeClr val="accent2">
              <a:lumMod val="40000"/>
              <a:lumOff val="60000"/>
            </a:schemeClr>
          </a:solidFill>
          <a:ln>
            <a:solidFill>
              <a:schemeClr val="accent2">
                <a:lumMod val="40000"/>
                <a:lumOff val="60000"/>
              </a:schemeClr>
            </a:solidFill>
          </a:ln>
        </p:spPr>
        <p:txBody>
          <a:bodyPr spcFirstLastPara="1" wrap="square" lIns="91425" tIns="45700" rIns="91425" bIns="45700" anchor="t" anchorCtr="0">
            <a:spAutoFit/>
          </a:bodyPr>
          <a:lstStyle/>
          <a:p>
            <a:pPr marL="0" marR="0" lvl="0" indent="0" algn="ctr" rtl="0">
              <a:spcBef>
                <a:spcPts val="0"/>
              </a:spcBef>
              <a:spcAft>
                <a:spcPts val="0"/>
              </a:spcAft>
              <a:buNone/>
            </a:pPr>
            <a:r>
              <a:rPr lang="vi-VN" sz="5400" b="1" dirty="0" smtClean="0">
                <a:solidFill>
                  <a:srgbClr val="2F5496"/>
                </a:solidFill>
                <a:latin typeface="Times New Roman"/>
                <a:ea typeface="Times New Roman"/>
                <a:cs typeface="Times New Roman"/>
                <a:sym typeface="Times New Roman"/>
              </a:rPr>
              <a:t>HƯỚNG DẪN TỰ HỌC</a:t>
            </a:r>
            <a:endParaRPr sz="2000" dirty="0"/>
          </a:p>
        </p:txBody>
      </p:sp>
      <p:sp>
        <p:nvSpPr>
          <p:cNvPr id="14" name="Google Shape;1840;p61"/>
          <p:cNvSpPr/>
          <p:nvPr/>
        </p:nvSpPr>
        <p:spPr>
          <a:xfrm>
            <a:off x="287524" y="1275606"/>
            <a:ext cx="8496944" cy="864096"/>
          </a:xfrm>
          <a:prstGeom prst="teardrop">
            <a:avLst>
              <a:gd name="adj" fmla="val 100000"/>
            </a:avLst>
          </a:prstGeom>
          <a:solidFill>
            <a:schemeClr val="accent4">
              <a:lumMod val="60000"/>
              <a:lumOff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400" dirty="0" err="1">
                <a:solidFill>
                  <a:srgbClr val="000000"/>
                </a:solidFill>
                <a:latin typeface="Times New Roman"/>
                <a:ea typeface="Times New Roman"/>
                <a:cs typeface="Times New Roman"/>
                <a:sym typeface="Times New Roman"/>
              </a:rPr>
              <a:t>Học</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bài</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khái</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quát</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bài</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học</a:t>
            </a:r>
            <a:r>
              <a:rPr lang="en-US" sz="2400" dirty="0">
                <a:solidFill>
                  <a:srgbClr val="000000"/>
                </a:solidFill>
                <a:latin typeface="Times New Roman"/>
                <a:ea typeface="Times New Roman"/>
                <a:cs typeface="Times New Roman"/>
                <a:sym typeface="Times New Roman"/>
              </a:rPr>
              <a:t> </a:t>
            </a:r>
            <a:r>
              <a:rPr lang="en-US" sz="2400" dirty="0" err="1">
                <a:solidFill>
                  <a:srgbClr val="000000"/>
                </a:solidFill>
                <a:latin typeface="Times New Roman"/>
                <a:ea typeface="Times New Roman"/>
                <a:cs typeface="Times New Roman"/>
                <a:sym typeface="Times New Roman"/>
              </a:rPr>
              <a:t>bằng</a:t>
            </a:r>
            <a:r>
              <a:rPr lang="en-US" sz="2400" dirty="0">
                <a:solidFill>
                  <a:srgbClr val="000000"/>
                </a:solidFill>
                <a:latin typeface="Times New Roman"/>
                <a:ea typeface="Times New Roman"/>
                <a:cs typeface="Times New Roman"/>
                <a:sym typeface="Times New Roman"/>
              </a:rPr>
              <a:t> </a:t>
            </a:r>
            <a:r>
              <a:rPr lang="vi-VN" sz="2400" dirty="0" smtClean="0">
                <a:solidFill>
                  <a:srgbClr val="000000"/>
                </a:solidFill>
                <a:latin typeface="Times New Roman"/>
                <a:ea typeface="Times New Roman"/>
                <a:cs typeface="Times New Roman"/>
                <a:sym typeface="Times New Roman"/>
              </a:rPr>
              <a:t>sơ đồ tư duy</a:t>
            </a:r>
            <a:endParaRPr sz="1600" dirty="0"/>
          </a:p>
        </p:txBody>
      </p:sp>
      <p:sp>
        <p:nvSpPr>
          <p:cNvPr id="17" name="Google Shape;1840;p61"/>
          <p:cNvSpPr/>
          <p:nvPr/>
        </p:nvSpPr>
        <p:spPr>
          <a:xfrm>
            <a:off x="251520" y="2427734"/>
            <a:ext cx="8496944" cy="864096"/>
          </a:xfrm>
          <a:prstGeom prst="teardrop">
            <a:avLst>
              <a:gd name="adj" fmla="val 100000"/>
            </a:avLst>
          </a:prstGeom>
          <a:solidFill>
            <a:schemeClr val="accent6">
              <a:lumMod val="60000"/>
              <a:lumOff val="4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vi-VN" sz="2400" dirty="0" smtClean="0">
                <a:solidFill>
                  <a:srgbClr val="000000"/>
                </a:solidFill>
                <a:latin typeface="Times New Roman"/>
                <a:ea typeface="Times New Roman"/>
                <a:cs typeface="Times New Roman"/>
                <a:sym typeface="Times New Roman"/>
              </a:rPr>
              <a:t>Soạn bài tiếp theo:</a:t>
            </a:r>
            <a:endParaRPr sz="1600" dirty="0"/>
          </a:p>
        </p:txBody>
      </p:sp>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44208" y="2954338"/>
            <a:ext cx="3151187" cy="2189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6011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33"/>
        <p:cNvGrpSpPr/>
        <p:nvPr/>
      </p:nvGrpSpPr>
      <p:grpSpPr>
        <a:xfrm>
          <a:off x="0" y="0"/>
          <a:ext cx="0" cy="0"/>
          <a:chOff x="0" y="0"/>
          <a:chExt cx="0" cy="0"/>
        </a:xfrm>
      </p:grpSpPr>
      <p:pic>
        <p:nvPicPr>
          <p:cNvPr id="1837" name="Google Shape;1837;p61"/>
          <p:cNvPicPr preferRelativeResize="0"/>
          <p:nvPr/>
        </p:nvPicPr>
        <p:blipFill rotWithShape="1">
          <a:blip r:embed="rId3">
            <a:alphaModFix/>
          </a:blip>
          <a:srcRect t="9905" r="71460" b="70286"/>
          <a:stretch/>
        </p:blipFill>
        <p:spPr>
          <a:xfrm>
            <a:off x="6516216" y="-361030"/>
            <a:ext cx="2627784" cy="2189120"/>
          </a:xfrm>
          <a:prstGeom prst="rect">
            <a:avLst/>
          </a:prstGeom>
          <a:noFill/>
          <a:ln>
            <a:noFill/>
          </a:ln>
        </p:spPr>
      </p:pic>
      <p:sp>
        <p:nvSpPr>
          <p:cNvPr id="1842" name="Google Shape;1842;p61"/>
          <p:cNvSpPr/>
          <p:nvPr/>
        </p:nvSpPr>
        <p:spPr>
          <a:xfrm>
            <a:off x="2816762" y="1545099"/>
            <a:ext cx="1444752" cy="109775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Times New Roman"/>
              <a:ea typeface="Times New Roman"/>
              <a:cs typeface="Times New Roman"/>
              <a:sym typeface="Times New Roman"/>
            </a:endParaRPr>
          </a:p>
        </p:txBody>
      </p:sp>
      <p:sp>
        <p:nvSpPr>
          <p:cNvPr id="1843" name="Google Shape;1843;p61"/>
          <p:cNvSpPr/>
          <p:nvPr/>
        </p:nvSpPr>
        <p:spPr>
          <a:xfrm>
            <a:off x="1115616" y="984951"/>
            <a:ext cx="5544616" cy="1946839"/>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vi-VN" sz="5400" b="1" dirty="0" smtClean="0">
                <a:solidFill>
                  <a:schemeClr val="accent2">
                    <a:lumMod val="75000"/>
                  </a:schemeClr>
                </a:solidFill>
                <a:latin typeface="Times New Roman"/>
                <a:ea typeface="Times New Roman"/>
                <a:cs typeface="Times New Roman"/>
                <a:sym typeface="Times New Roman"/>
              </a:rPr>
              <a:t>CHÚC CÁC EM HỌC TỐT!</a:t>
            </a:r>
            <a:endParaRPr sz="5400" b="1" dirty="0">
              <a:solidFill>
                <a:schemeClr val="accent2">
                  <a:lumMod val="75000"/>
                </a:schemeClr>
              </a:solidFill>
              <a:latin typeface="Times New Roman"/>
              <a:ea typeface="Times New Roman"/>
              <a:cs typeface="Times New Roman"/>
              <a:sym typeface="Times New Roman"/>
            </a:endParaRPr>
          </a:p>
        </p:txBody>
      </p:sp>
      <p:pic>
        <p:nvPicPr>
          <p:cNvPr id="1844" name="Google Shape;1844;p61"/>
          <p:cNvPicPr preferRelativeResize="0"/>
          <p:nvPr/>
        </p:nvPicPr>
        <p:blipFill rotWithShape="1">
          <a:blip r:embed="rId3">
            <a:alphaModFix/>
          </a:blip>
          <a:srcRect t="9905" r="71460" b="70286"/>
          <a:stretch/>
        </p:blipFill>
        <p:spPr>
          <a:xfrm>
            <a:off x="6858000" y="602940"/>
            <a:ext cx="3153876" cy="2189120"/>
          </a:xfrm>
          <a:prstGeom prst="rect">
            <a:avLst/>
          </a:prstGeom>
          <a:noFill/>
          <a:ln>
            <a:noFill/>
          </a:ln>
        </p:spPr>
      </p:pic>
      <p:pic>
        <p:nvPicPr>
          <p:cNvPr id="1845" name="Google Shape;1845;p61"/>
          <p:cNvPicPr preferRelativeResize="0"/>
          <p:nvPr/>
        </p:nvPicPr>
        <p:blipFill rotWithShape="1">
          <a:blip r:embed="rId3">
            <a:alphaModFix/>
          </a:blip>
          <a:srcRect t="9905" r="71460" b="70286"/>
          <a:stretch/>
        </p:blipFill>
        <p:spPr>
          <a:xfrm>
            <a:off x="6400800" y="2144809"/>
            <a:ext cx="3153876" cy="2189120"/>
          </a:xfrm>
          <a:prstGeom prst="rect">
            <a:avLst/>
          </a:prstGeom>
          <a:noFill/>
          <a:ln>
            <a:noFill/>
          </a:ln>
        </p:spPr>
      </p:pic>
    </p:spTree>
    <p:extLst>
      <p:ext uri="{BB962C8B-B14F-4D97-AF65-F5344CB8AC3E}">
        <p14:creationId xmlns:p14="http://schemas.microsoft.com/office/powerpoint/2010/main" val="303555630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837"/>
                                        </p:tgtEl>
                                        <p:attrNameLst>
                                          <p:attrName>style.visibility</p:attrName>
                                        </p:attrNameLst>
                                      </p:cBhvr>
                                      <p:to>
                                        <p:strVal val="visible"/>
                                      </p:to>
                                    </p:set>
                                    <p:anim calcmode="lin" valueType="num">
                                      <p:cBhvr additive="base">
                                        <p:cTn id="7" dur="500"/>
                                        <p:tgtEl>
                                          <p:spTgt spid="1837"/>
                                        </p:tgtEl>
                                        <p:attrNameLst>
                                          <p:attrName>ppt_w</p:attrName>
                                        </p:attrNameLst>
                                      </p:cBhvr>
                                      <p:tavLst>
                                        <p:tav tm="0">
                                          <p:val>
                                            <p:strVal val="0"/>
                                          </p:val>
                                        </p:tav>
                                        <p:tav tm="100000">
                                          <p:val>
                                            <p:strVal val="#ppt_w"/>
                                          </p:val>
                                        </p:tav>
                                      </p:tavLst>
                                    </p:anim>
                                    <p:anim calcmode="lin" valueType="num">
                                      <p:cBhvr additive="base">
                                        <p:cTn id="8" dur="500"/>
                                        <p:tgtEl>
                                          <p:spTgt spid="1837"/>
                                        </p:tgtEl>
                                        <p:attrNameLst>
                                          <p:attrName>ppt_h</p:attrName>
                                        </p:attrNameLst>
                                      </p:cBhvr>
                                      <p:tavLst>
                                        <p:tav tm="0">
                                          <p:val>
                                            <p:strVal val="0"/>
                                          </p:val>
                                        </p:tav>
                                        <p:tav tm="100000">
                                          <p:val>
                                            <p:strVal val="#ppt_h"/>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1844"/>
                                        </p:tgtEl>
                                        <p:attrNameLst>
                                          <p:attrName>style.visibility</p:attrName>
                                        </p:attrNameLst>
                                      </p:cBhvr>
                                      <p:to>
                                        <p:strVal val="visible"/>
                                      </p:to>
                                    </p:set>
                                    <p:anim calcmode="lin" valueType="num">
                                      <p:cBhvr additive="base">
                                        <p:cTn id="12" dur="500"/>
                                        <p:tgtEl>
                                          <p:spTgt spid="1844"/>
                                        </p:tgtEl>
                                        <p:attrNameLst>
                                          <p:attrName>ppt_w</p:attrName>
                                        </p:attrNameLst>
                                      </p:cBhvr>
                                      <p:tavLst>
                                        <p:tav tm="0">
                                          <p:val>
                                            <p:strVal val="0"/>
                                          </p:val>
                                        </p:tav>
                                        <p:tav tm="100000">
                                          <p:val>
                                            <p:strVal val="#ppt_w"/>
                                          </p:val>
                                        </p:tav>
                                      </p:tavLst>
                                    </p:anim>
                                    <p:anim calcmode="lin" valueType="num">
                                      <p:cBhvr additive="base">
                                        <p:cTn id="13" dur="500"/>
                                        <p:tgtEl>
                                          <p:spTgt spid="1844"/>
                                        </p:tgtEl>
                                        <p:attrNameLst>
                                          <p:attrName>ppt_h</p:attrName>
                                        </p:attrNameLst>
                                      </p:cBhvr>
                                      <p:tavLst>
                                        <p:tav tm="0">
                                          <p:val>
                                            <p:str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845"/>
                                        </p:tgtEl>
                                        <p:attrNameLst>
                                          <p:attrName>style.visibility</p:attrName>
                                        </p:attrNameLst>
                                      </p:cBhvr>
                                      <p:to>
                                        <p:strVal val="visible"/>
                                      </p:to>
                                    </p:set>
                                    <p:anim calcmode="lin" valueType="num">
                                      <p:cBhvr additive="base">
                                        <p:cTn id="17" dur="500"/>
                                        <p:tgtEl>
                                          <p:spTgt spid="1845"/>
                                        </p:tgtEl>
                                        <p:attrNameLst>
                                          <p:attrName>ppt_w</p:attrName>
                                        </p:attrNameLst>
                                      </p:cBhvr>
                                      <p:tavLst>
                                        <p:tav tm="0">
                                          <p:val>
                                            <p:strVal val="0"/>
                                          </p:val>
                                        </p:tav>
                                        <p:tav tm="100000">
                                          <p:val>
                                            <p:strVal val="#ppt_w"/>
                                          </p:val>
                                        </p:tav>
                                      </p:tavLst>
                                    </p:anim>
                                    <p:anim calcmode="lin" valueType="num">
                                      <p:cBhvr additive="base">
                                        <p:cTn id="18" dur="500"/>
                                        <p:tgtEl>
                                          <p:spTgt spid="184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07504" y="123478"/>
            <a:ext cx="4176465" cy="4824536"/>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t"/>
          <a:lstStyle/>
          <a:p>
            <a:pPr algn="just" defTabSz="685800"/>
            <a:r>
              <a:rPr lang="vi-VN" sz="2000" kern="100" dirty="0">
                <a:solidFill>
                  <a:srgbClr val="000000"/>
                </a:solidFill>
                <a:latin typeface="Times New Roman"/>
                <a:ea typeface="SimSun"/>
                <a:cs typeface="Times New Roman"/>
              </a:rPr>
              <a:t>	</a:t>
            </a:r>
            <a:r>
              <a:rPr lang="vi-VN" sz="2000" b="1" kern="100" dirty="0" smtClean="0">
                <a:solidFill>
                  <a:srgbClr val="C00000"/>
                </a:solidFill>
                <a:latin typeface="Times New Roman"/>
                <a:ea typeface="SimSun"/>
                <a:cs typeface="Times New Roman"/>
              </a:rPr>
              <a:t>NHÓM 1</a:t>
            </a:r>
            <a:r>
              <a:rPr lang="vi-VN" sz="2000" b="1" kern="100" dirty="0" smtClean="0">
                <a:solidFill>
                  <a:srgbClr val="C00000"/>
                </a:solidFill>
                <a:latin typeface="Times New Roman"/>
                <a:ea typeface="SimSun"/>
                <a:cs typeface="Times New Roman"/>
              </a:rPr>
              <a:t>: Trong </a:t>
            </a:r>
            <a:r>
              <a:rPr lang="vi-VN" sz="2000" b="1" kern="100" dirty="0">
                <a:solidFill>
                  <a:srgbClr val="FF0000"/>
                </a:solidFill>
                <a:latin typeface="Times New Roman"/>
                <a:ea typeface="SimSun"/>
                <a:cs typeface="Times New Roman"/>
              </a:rPr>
              <a:t>hai cách giải thích sau về nghiã của từ "nước", </a:t>
            </a:r>
            <a:r>
              <a:rPr lang="vi-VN" sz="2000" b="1" dirty="0">
                <a:solidFill>
                  <a:srgbClr val="FF0000"/>
                </a:solidFill>
                <a:latin typeface="Times New Roman"/>
                <a:ea typeface="SimSun"/>
                <a:cs typeface="Times New Roman"/>
              </a:rPr>
              <a:t>c</a:t>
            </a:r>
            <a:r>
              <a:rPr lang="en-US" sz="2000" b="1" dirty="0" err="1">
                <a:solidFill>
                  <a:srgbClr val="FF0000"/>
                </a:solidFill>
                <a:latin typeface="Times New Roman"/>
                <a:ea typeface="Calibri"/>
                <a:cs typeface="Times New Roman"/>
              </a:rPr>
              <a:t>ách</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giải</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thích</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nào</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thông</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dụng</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ai</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cũng</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có</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thể</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hiểu</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đựơc</a:t>
            </a:r>
            <a:r>
              <a:rPr lang="vi-VN" sz="2000" b="1" dirty="0">
                <a:solidFill>
                  <a:srgbClr val="FF0000"/>
                </a:solidFill>
                <a:latin typeface="Times New Roman"/>
                <a:ea typeface="Calibri"/>
                <a:cs typeface="Times New Roman"/>
              </a:rPr>
              <a:t>? C</a:t>
            </a:r>
            <a:r>
              <a:rPr lang="en-US" sz="2000" b="1" dirty="0" err="1">
                <a:solidFill>
                  <a:srgbClr val="FF0000"/>
                </a:solidFill>
                <a:latin typeface="Times New Roman"/>
                <a:ea typeface="Calibri"/>
                <a:cs typeface="Times New Roman"/>
              </a:rPr>
              <a:t>ách</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giải</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thích</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nào</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không</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thể</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hiểu</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được</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nếu</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thiếu</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kiến</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thức</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về</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hoá</a:t>
            </a:r>
            <a:r>
              <a:rPr lang="en-US" sz="2000" b="1" dirty="0">
                <a:solidFill>
                  <a:srgbClr val="FF0000"/>
                </a:solidFill>
                <a:latin typeface="Times New Roman"/>
                <a:ea typeface="Calibri"/>
                <a:cs typeface="Times New Roman"/>
              </a:rPr>
              <a:t> </a:t>
            </a:r>
            <a:r>
              <a:rPr lang="en-US" sz="2000" b="1" dirty="0" err="1">
                <a:solidFill>
                  <a:srgbClr val="FF0000"/>
                </a:solidFill>
                <a:latin typeface="Times New Roman"/>
                <a:ea typeface="Calibri"/>
                <a:cs typeface="Times New Roman"/>
              </a:rPr>
              <a:t>học</a:t>
            </a:r>
            <a:r>
              <a:rPr lang="en-US" sz="2000" b="1" dirty="0" smtClean="0">
                <a:solidFill>
                  <a:srgbClr val="FF0000"/>
                </a:solidFill>
                <a:latin typeface="Times New Roman"/>
                <a:ea typeface="Calibri"/>
                <a:cs typeface="Times New Roman"/>
              </a:rPr>
              <a:t>?</a:t>
            </a:r>
          </a:p>
          <a:p>
            <a:pPr algn="just" defTabSz="685800"/>
            <a:r>
              <a:rPr lang="en-US" sz="2000" b="1" dirty="0" smtClean="0">
                <a:solidFill>
                  <a:srgbClr val="FF0000"/>
                </a:solidFill>
                <a:latin typeface="Times New Roman"/>
                <a:ea typeface="Calibri"/>
                <a:cs typeface="Times New Roman"/>
              </a:rPr>
              <a:t> </a:t>
            </a:r>
            <a:endParaRPr lang="vi-VN" sz="2000" b="1" dirty="0" smtClean="0">
              <a:solidFill>
                <a:srgbClr val="FF0000"/>
              </a:solidFill>
              <a:latin typeface="Times New Roman"/>
              <a:ea typeface="Calibri"/>
              <a:cs typeface="Times New Roman"/>
            </a:endParaRPr>
          </a:p>
          <a:p>
            <a:pPr algn="just" defTabSz="685800"/>
            <a:r>
              <a:rPr lang="vi-VN" sz="2000" b="1" kern="100" dirty="0" smtClean="0">
                <a:solidFill>
                  <a:srgbClr val="000000"/>
                </a:solidFill>
                <a:latin typeface="Times New Roman"/>
                <a:ea typeface="SimSun"/>
                <a:cs typeface="Times New Roman"/>
              </a:rPr>
              <a:t>- </a:t>
            </a:r>
            <a:r>
              <a:rPr lang="vi-VN" sz="2000" b="1" kern="100" dirty="0">
                <a:solidFill>
                  <a:srgbClr val="000000"/>
                </a:solidFill>
                <a:latin typeface="Times New Roman"/>
                <a:ea typeface="SimSun"/>
                <a:cs typeface="Times New Roman"/>
              </a:rPr>
              <a:t>Cách 1: </a:t>
            </a:r>
            <a:r>
              <a:rPr lang="vi-VN" sz="2000" i="1" kern="100" dirty="0">
                <a:solidFill>
                  <a:srgbClr val="000000"/>
                </a:solidFill>
                <a:latin typeface="Times New Roman"/>
                <a:ea typeface="SimSun"/>
                <a:cs typeface="Times New Roman"/>
              </a:rPr>
              <a:t>Nước là chất lỏng không màu, không mùi, có trong sông, hồ, biển...</a:t>
            </a:r>
            <a:endParaRPr lang="en-US" sz="2000" i="1" dirty="0">
              <a:solidFill>
                <a:prstClr val="white"/>
              </a:solidFill>
              <a:ea typeface="Calibri"/>
              <a:cs typeface="Times New Roman"/>
            </a:endParaRPr>
          </a:p>
          <a:p>
            <a:pPr algn="just" defTabSz="685800"/>
            <a:r>
              <a:rPr lang="vi-VN" sz="2000" b="1" kern="100" dirty="0">
                <a:solidFill>
                  <a:srgbClr val="000000"/>
                </a:solidFill>
                <a:latin typeface="Times New Roman"/>
                <a:ea typeface="SimSun"/>
                <a:cs typeface="Times New Roman"/>
              </a:rPr>
              <a:t>- Cách 2: </a:t>
            </a:r>
            <a:r>
              <a:rPr lang="vi-VN" sz="2000" i="1" kern="100" dirty="0">
                <a:solidFill>
                  <a:srgbClr val="000000"/>
                </a:solidFill>
                <a:latin typeface="Times New Roman"/>
                <a:ea typeface="SimSun"/>
                <a:cs typeface="Times New Roman"/>
              </a:rPr>
              <a:t>Nước là hợp chất của các nguyên tố hi-đrô và ô-xi, có công thức là H</a:t>
            </a:r>
            <a:r>
              <a:rPr lang="vi-VN" sz="2000" i="1" kern="100" baseline="-25000" dirty="0">
                <a:solidFill>
                  <a:srgbClr val="000000"/>
                </a:solidFill>
                <a:latin typeface="Times New Roman"/>
                <a:ea typeface="SimSun"/>
                <a:cs typeface="Times New Roman"/>
              </a:rPr>
              <a:t>2</a:t>
            </a:r>
            <a:r>
              <a:rPr lang="vi-VN" sz="2000" i="1" kern="100" dirty="0">
                <a:solidFill>
                  <a:srgbClr val="000000"/>
                </a:solidFill>
                <a:latin typeface="Times New Roman"/>
                <a:ea typeface="SimSun"/>
                <a:cs typeface="Times New Roman"/>
              </a:rPr>
              <a:t>O.</a:t>
            </a:r>
            <a:endParaRPr lang="en-US" sz="2000" i="1" dirty="0">
              <a:solidFill>
                <a:prstClr val="white"/>
              </a:solidFill>
              <a:ea typeface="Calibri"/>
              <a:cs typeface="Times New Roman"/>
            </a:endParaRPr>
          </a:p>
          <a:p>
            <a:pPr algn="just" defTabSz="685800"/>
            <a:endParaRPr lang="vi-VN" sz="2000" kern="100" dirty="0">
              <a:solidFill>
                <a:srgbClr val="000000"/>
              </a:solidFill>
              <a:latin typeface="Times New Roman"/>
              <a:ea typeface="SimSun"/>
              <a:cs typeface="Times New Roman"/>
            </a:endParaRPr>
          </a:p>
        </p:txBody>
      </p:sp>
      <p:sp>
        <p:nvSpPr>
          <p:cNvPr id="5" name="Rounded Rectangle 4"/>
          <p:cNvSpPr/>
          <p:nvPr/>
        </p:nvSpPr>
        <p:spPr>
          <a:xfrm>
            <a:off x="4427984" y="123478"/>
            <a:ext cx="4608512" cy="4896544"/>
          </a:xfrm>
          <a:prstGeom prst="roundRect">
            <a:avLst/>
          </a:prstGeom>
        </p:spPr>
        <p:style>
          <a:lnRef idx="1">
            <a:schemeClr val="accent6"/>
          </a:lnRef>
          <a:fillRef idx="2">
            <a:schemeClr val="accent6"/>
          </a:fillRef>
          <a:effectRef idx="1">
            <a:schemeClr val="accent6"/>
          </a:effectRef>
          <a:fontRef idx="minor">
            <a:schemeClr val="dk1"/>
          </a:fontRef>
        </p:style>
        <p:txBody>
          <a:bodyPr lIns="68580" tIns="34290" rIns="68580" bIns="34290" rtlCol="0" anchor="ctr"/>
          <a:lstStyle/>
          <a:p>
            <a:pPr algn="just" defTabSz="685800"/>
            <a:r>
              <a:rPr lang="vi-VN" sz="2000" kern="100" dirty="0">
                <a:solidFill>
                  <a:srgbClr val="000000"/>
                </a:solidFill>
                <a:latin typeface="Times New Roman"/>
                <a:ea typeface="SimSun"/>
                <a:cs typeface="Times New Roman"/>
              </a:rPr>
              <a:t>      </a:t>
            </a:r>
            <a:endParaRPr lang="vi-VN" sz="2000" kern="100" dirty="0" smtClean="0">
              <a:solidFill>
                <a:srgbClr val="000000"/>
              </a:solidFill>
              <a:latin typeface="Times New Roman"/>
              <a:ea typeface="SimSun"/>
              <a:cs typeface="Times New Roman"/>
            </a:endParaRPr>
          </a:p>
          <a:p>
            <a:pPr algn="just" defTabSz="685800"/>
            <a:endParaRPr lang="vi-VN" sz="2000" kern="100" dirty="0" smtClean="0">
              <a:solidFill>
                <a:srgbClr val="000000"/>
              </a:solidFill>
              <a:latin typeface="Times New Roman"/>
              <a:ea typeface="SimSun"/>
              <a:cs typeface="Times New Roman"/>
            </a:endParaRPr>
          </a:p>
          <a:p>
            <a:pPr algn="just" defTabSz="685800"/>
            <a:r>
              <a:rPr lang="vi-VN" sz="2000" kern="100" dirty="0" smtClean="0">
                <a:solidFill>
                  <a:srgbClr val="000000"/>
                </a:solidFill>
                <a:latin typeface="Times New Roman"/>
                <a:ea typeface="SimSun"/>
                <a:cs typeface="Times New Roman"/>
              </a:rPr>
              <a:t> </a:t>
            </a:r>
          </a:p>
          <a:p>
            <a:pPr algn="just" defTabSz="685800"/>
            <a:r>
              <a:rPr lang="vi-VN" sz="2000" b="1" kern="100" dirty="0" smtClean="0">
                <a:solidFill>
                  <a:srgbClr val="FF0000"/>
                </a:solidFill>
                <a:latin typeface="Times New Roman"/>
                <a:ea typeface="SimSun"/>
                <a:cs typeface="Times New Roman"/>
              </a:rPr>
              <a:t>NHÓM 2: </a:t>
            </a:r>
            <a:r>
              <a:rPr lang="vi-VN" sz="2000" b="1" kern="100" dirty="0">
                <a:solidFill>
                  <a:srgbClr val="FF0000"/>
                </a:solidFill>
                <a:latin typeface="Times New Roman"/>
                <a:ea typeface="SimSun"/>
                <a:cs typeface="Times New Roman"/>
              </a:rPr>
              <a:t>Em hãy đọc các định nghĩa sau, cho biết các định nghĩa này ở những bộ môn nào? Các từ in đậm chủ yếu được dùng trong loại văn bản nào? </a:t>
            </a:r>
            <a:endParaRPr lang="vi-VN" sz="2000" b="1" kern="100" dirty="0" smtClean="0">
              <a:solidFill>
                <a:srgbClr val="FF0000"/>
              </a:solidFill>
              <a:latin typeface="Times New Roman"/>
              <a:ea typeface="SimSun"/>
              <a:cs typeface="Times New Roman"/>
            </a:endParaRPr>
          </a:p>
          <a:p>
            <a:pPr algn="just" defTabSz="685800"/>
            <a:r>
              <a:rPr lang="vi-VN" sz="2000" kern="100" dirty="0">
                <a:solidFill>
                  <a:srgbClr val="000000"/>
                </a:solidFill>
                <a:latin typeface="Times New Roman"/>
                <a:ea typeface="SimSun"/>
                <a:cs typeface="Times New Roman"/>
              </a:rPr>
              <a:t> </a:t>
            </a:r>
            <a:endParaRPr lang="vi-VN" sz="2000" kern="100" dirty="0" smtClean="0">
              <a:solidFill>
                <a:srgbClr val="000000"/>
              </a:solidFill>
              <a:latin typeface="Times New Roman"/>
              <a:ea typeface="SimSun"/>
              <a:cs typeface="Times New Roman"/>
            </a:endParaRPr>
          </a:p>
          <a:p>
            <a:pPr algn="just" defTabSz="685800"/>
            <a:r>
              <a:rPr lang="vi-VN" sz="2000" kern="100" dirty="0" smtClean="0">
                <a:solidFill>
                  <a:srgbClr val="000000"/>
                </a:solidFill>
                <a:latin typeface="Times New Roman"/>
                <a:ea typeface="SimSun"/>
                <a:cs typeface="Times New Roman"/>
              </a:rPr>
              <a:t>- </a:t>
            </a:r>
            <a:r>
              <a:rPr lang="vi-VN" sz="2000" b="1" kern="100" dirty="0" smtClean="0">
                <a:solidFill>
                  <a:srgbClr val="000000"/>
                </a:solidFill>
                <a:latin typeface="Times New Roman"/>
                <a:ea typeface="SimSun"/>
                <a:cs typeface="Times New Roman"/>
              </a:rPr>
              <a:t>Thụ </a:t>
            </a:r>
            <a:r>
              <a:rPr lang="vi-VN" sz="2000" b="1" kern="100" dirty="0">
                <a:solidFill>
                  <a:srgbClr val="000000"/>
                </a:solidFill>
                <a:latin typeface="Times New Roman"/>
                <a:ea typeface="SimSun"/>
                <a:cs typeface="Times New Roman"/>
              </a:rPr>
              <a:t>phấn</a:t>
            </a:r>
            <a:r>
              <a:rPr lang="vi-VN" sz="2000" kern="100" dirty="0">
                <a:solidFill>
                  <a:srgbClr val="000000"/>
                </a:solidFill>
                <a:latin typeface="Times New Roman"/>
                <a:ea typeface="SimSun"/>
                <a:cs typeface="Times New Roman"/>
              </a:rPr>
              <a:t> là hiện tượng hạt phấn tiếp xúc với đầu nhụy</a:t>
            </a:r>
            <a:r>
              <a:rPr lang="vi-VN" sz="2000" kern="100" dirty="0" smtClean="0">
                <a:solidFill>
                  <a:srgbClr val="000000"/>
                </a:solidFill>
                <a:latin typeface="Times New Roman"/>
                <a:ea typeface="SimSun"/>
                <a:cs typeface="Times New Roman"/>
              </a:rPr>
              <a:t>.</a:t>
            </a:r>
          </a:p>
          <a:p>
            <a:pPr algn="just" defTabSz="685800"/>
            <a:r>
              <a:rPr lang="en-US" sz="2000" b="1" dirty="0" smtClean="0">
                <a:solidFill>
                  <a:prstClr val="black"/>
                </a:solidFill>
                <a:latin typeface="Times New Roman"/>
                <a:ea typeface="Calibri"/>
                <a:cs typeface="Times New Roman"/>
              </a:rPr>
              <a:t>- So </a:t>
            </a:r>
            <a:r>
              <a:rPr lang="en-US" sz="2000" b="1" dirty="0" err="1">
                <a:solidFill>
                  <a:prstClr val="black"/>
                </a:solidFill>
                <a:latin typeface="Times New Roman"/>
                <a:ea typeface="Calibri"/>
                <a:cs typeface="Times New Roman"/>
              </a:rPr>
              <a:t>Sánh</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là</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đối</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chiếu</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sự</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vật</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sự</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việc</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này</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với</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sự</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vật</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sự</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việc</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khác</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có</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nét</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tương</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đồng</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để</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làm</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tăng</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sức</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gợi</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hình</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gợi</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cảm</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cho</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sự</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diễn</a:t>
            </a:r>
            <a:r>
              <a:rPr lang="en-US" sz="2000" dirty="0">
                <a:solidFill>
                  <a:prstClr val="black"/>
                </a:solidFill>
                <a:latin typeface="Times New Roman"/>
                <a:ea typeface="Calibri"/>
                <a:cs typeface="Times New Roman"/>
              </a:rPr>
              <a:t> </a:t>
            </a:r>
            <a:r>
              <a:rPr lang="en-US" sz="2000" dirty="0" err="1">
                <a:solidFill>
                  <a:prstClr val="black"/>
                </a:solidFill>
                <a:latin typeface="Times New Roman"/>
                <a:ea typeface="Calibri"/>
                <a:cs typeface="Times New Roman"/>
              </a:rPr>
              <a:t>đạt</a:t>
            </a:r>
            <a:r>
              <a:rPr lang="en-US" sz="2000" dirty="0" smtClean="0">
                <a:solidFill>
                  <a:prstClr val="black"/>
                </a:solidFill>
                <a:latin typeface="Times New Roman"/>
                <a:ea typeface="Calibri"/>
                <a:cs typeface="Times New Roman"/>
              </a:rPr>
              <a:t>.</a:t>
            </a:r>
          </a:p>
          <a:p>
            <a:pPr algn="just" defTabSz="685800"/>
            <a:r>
              <a:rPr lang="vi-VN" sz="2000" b="1" dirty="0" smtClean="0">
                <a:solidFill>
                  <a:prstClr val="black"/>
                </a:solidFill>
                <a:latin typeface="Times New Roman"/>
                <a:ea typeface="Calibri"/>
                <a:cs typeface="Times New Roman"/>
              </a:rPr>
              <a:t>- Thủy </a:t>
            </a:r>
            <a:r>
              <a:rPr lang="vi-VN" sz="2000" b="1" dirty="0">
                <a:solidFill>
                  <a:prstClr val="black"/>
                </a:solidFill>
                <a:latin typeface="Times New Roman"/>
                <a:ea typeface="Calibri"/>
                <a:cs typeface="Times New Roman"/>
              </a:rPr>
              <a:t>triều</a:t>
            </a:r>
            <a:r>
              <a:rPr lang="vi-VN" sz="2000" dirty="0">
                <a:solidFill>
                  <a:srgbClr val="000000"/>
                </a:solidFill>
                <a:latin typeface="Times New Roman"/>
                <a:ea typeface="Calibri"/>
                <a:cs typeface="Times New Roman"/>
              </a:rPr>
              <a:t> là hiện tượng dao động, thường xuyên có chu kỳ của các khối nước trong các biển và đại dương.</a:t>
            </a:r>
            <a:endParaRPr lang="en-US" sz="2000" dirty="0">
              <a:solidFill>
                <a:prstClr val="white"/>
              </a:solidFill>
              <a:ea typeface="Calibri"/>
              <a:cs typeface="Times New Roman"/>
            </a:endParaRPr>
          </a:p>
          <a:p>
            <a:pPr marL="342900" indent="-342900" algn="just" defTabSz="685800">
              <a:buFontTx/>
              <a:buChar char="-"/>
            </a:pPr>
            <a:endParaRPr lang="en-US" sz="2000" dirty="0">
              <a:solidFill>
                <a:prstClr val="black"/>
              </a:solidFill>
              <a:ea typeface="Calibri"/>
              <a:cs typeface="Times New Roman"/>
            </a:endParaRPr>
          </a:p>
          <a:p>
            <a:pPr algn="just" defTabSz="685800"/>
            <a:endParaRPr lang="en-US" sz="2000" dirty="0">
              <a:solidFill>
                <a:prstClr val="white"/>
              </a:solidFill>
              <a:ea typeface="Calibri"/>
              <a:cs typeface="Times New Roman"/>
            </a:endParaRPr>
          </a:p>
          <a:p>
            <a:pPr algn="just" defTabSz="685800"/>
            <a:endParaRPr lang="en-US" sz="2000" dirty="0">
              <a:solidFill>
                <a:prstClr val="white"/>
              </a:solidFill>
              <a:ea typeface="Calibri"/>
              <a:cs typeface="Times New Roman"/>
            </a:endParaRPr>
          </a:p>
        </p:txBody>
      </p:sp>
    </p:spTree>
    <p:extLst>
      <p:ext uri="{BB962C8B-B14F-4D97-AF65-F5344CB8AC3E}">
        <p14:creationId xmlns:p14="http://schemas.microsoft.com/office/powerpoint/2010/main" val="2611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27659" y="229377"/>
            <a:ext cx="8578413" cy="3206469"/>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t"/>
          <a:lstStyle/>
          <a:p>
            <a:pPr algn="just" defTabSz="685800"/>
            <a:r>
              <a:rPr lang="vi-VN" sz="2400" kern="100" dirty="0">
                <a:solidFill>
                  <a:srgbClr val="000000"/>
                </a:solidFill>
                <a:latin typeface="Times New Roman"/>
                <a:ea typeface="SimSun"/>
                <a:cs typeface="Times New Roman"/>
              </a:rPr>
              <a:t>	</a:t>
            </a:r>
            <a:r>
              <a:rPr lang="vi-VN" sz="2400" kern="100" dirty="0" smtClean="0">
                <a:solidFill>
                  <a:srgbClr val="C00000"/>
                </a:solidFill>
                <a:latin typeface="Times New Roman"/>
                <a:ea typeface="SimSun"/>
                <a:cs typeface="Times New Roman"/>
              </a:rPr>
              <a:t>NHÓM 1:Trong </a:t>
            </a:r>
            <a:r>
              <a:rPr lang="vi-VN" sz="2400" kern="100" dirty="0">
                <a:solidFill>
                  <a:srgbClr val="FF0000"/>
                </a:solidFill>
                <a:latin typeface="Times New Roman"/>
                <a:ea typeface="SimSun"/>
                <a:cs typeface="Times New Roman"/>
              </a:rPr>
              <a:t>hai cách giải thích sau về nghiã của từ "nước", </a:t>
            </a:r>
            <a:r>
              <a:rPr lang="vi-VN" sz="2400" dirty="0">
                <a:solidFill>
                  <a:srgbClr val="FF0000"/>
                </a:solidFill>
                <a:latin typeface="Times New Roman"/>
                <a:ea typeface="SimSun"/>
                <a:cs typeface="Times New Roman"/>
              </a:rPr>
              <a:t>c</a:t>
            </a:r>
            <a:r>
              <a:rPr lang="en-US" sz="2400" dirty="0" err="1">
                <a:solidFill>
                  <a:srgbClr val="FF0000"/>
                </a:solidFill>
                <a:latin typeface="Times New Roman"/>
                <a:ea typeface="Calibri"/>
                <a:cs typeface="Times New Roman"/>
              </a:rPr>
              <a:t>ách</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giải</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thích</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nào</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thông</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dụng</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ai</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cũng</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có</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thể</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hiểu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đựơc</a:t>
            </a:r>
            <a:r>
              <a:rPr lang="vi-VN" sz="2400" dirty="0">
                <a:solidFill>
                  <a:srgbClr val="FF0000"/>
                </a:solidFill>
                <a:latin typeface="Times New Roman"/>
                <a:ea typeface="Calibri"/>
                <a:cs typeface="Times New Roman"/>
              </a:rPr>
              <a:t>? C</a:t>
            </a:r>
            <a:r>
              <a:rPr lang="en-US" sz="2400" dirty="0" err="1">
                <a:solidFill>
                  <a:srgbClr val="FF0000"/>
                </a:solidFill>
                <a:latin typeface="Times New Roman"/>
                <a:ea typeface="Calibri"/>
                <a:cs typeface="Times New Roman"/>
              </a:rPr>
              <a:t>ách</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giải</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thích</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nào</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không</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thể</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hiểu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được</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nếu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thiếu</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kiến</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thức</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về</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hoá</a:t>
            </a:r>
            <a:r>
              <a:rPr lang="en-US" sz="2400" dirty="0">
                <a:solidFill>
                  <a:srgbClr val="FF0000"/>
                </a:solidFill>
                <a:latin typeface="Times New Roman"/>
                <a:ea typeface="Calibri"/>
                <a:cs typeface="Times New Roman"/>
              </a:rPr>
              <a:t> </a:t>
            </a:r>
            <a:r>
              <a:rPr lang="en-US" sz="2400" dirty="0" err="1">
                <a:solidFill>
                  <a:srgbClr val="FF0000"/>
                </a:solidFill>
                <a:latin typeface="Times New Roman"/>
                <a:ea typeface="Calibri"/>
                <a:cs typeface="Times New Roman"/>
              </a:rPr>
              <a:t>học</a:t>
            </a:r>
            <a:r>
              <a:rPr lang="en-US" sz="2400" dirty="0">
                <a:solidFill>
                  <a:srgbClr val="FF0000"/>
                </a:solidFill>
                <a:latin typeface="Times New Roman"/>
                <a:ea typeface="Calibri"/>
                <a:cs typeface="Times New Roman"/>
              </a:rPr>
              <a:t>? </a:t>
            </a:r>
            <a:endParaRPr lang="vi-VN" sz="2100" kern="100" dirty="0">
              <a:solidFill>
                <a:srgbClr val="000000"/>
              </a:solidFill>
              <a:latin typeface="Times New Roman"/>
              <a:ea typeface="SimSun"/>
              <a:cs typeface="Times New Roman"/>
            </a:endParaRPr>
          </a:p>
          <a:p>
            <a:pPr algn="just" defTabSz="685800"/>
            <a:r>
              <a:rPr lang="vi-VN" sz="2400" b="1" kern="100" dirty="0">
                <a:solidFill>
                  <a:srgbClr val="000000"/>
                </a:solidFill>
                <a:latin typeface="Times New Roman"/>
                <a:ea typeface="SimSun"/>
                <a:cs typeface="Times New Roman"/>
              </a:rPr>
              <a:t>- Cách 1: </a:t>
            </a:r>
            <a:r>
              <a:rPr lang="vi-VN" sz="2400" i="1" kern="100" dirty="0">
                <a:solidFill>
                  <a:srgbClr val="000000"/>
                </a:solidFill>
                <a:latin typeface="Times New Roman"/>
                <a:ea typeface="SimSun"/>
                <a:cs typeface="Times New Roman"/>
              </a:rPr>
              <a:t>Nước là chất lỏng không màu, không mùi, có trong sông, hồ, biển...</a:t>
            </a:r>
            <a:endParaRPr lang="en-US" sz="2400" i="1" dirty="0">
              <a:solidFill>
                <a:prstClr val="white"/>
              </a:solidFill>
              <a:ea typeface="Calibri"/>
              <a:cs typeface="Times New Roman"/>
            </a:endParaRPr>
          </a:p>
          <a:p>
            <a:pPr algn="just" defTabSz="685800"/>
            <a:r>
              <a:rPr lang="vi-VN" sz="2400" b="1" kern="100" dirty="0">
                <a:solidFill>
                  <a:srgbClr val="000000"/>
                </a:solidFill>
                <a:latin typeface="Times New Roman"/>
                <a:ea typeface="SimSun"/>
                <a:cs typeface="Times New Roman"/>
              </a:rPr>
              <a:t>- Cách 2: </a:t>
            </a:r>
            <a:r>
              <a:rPr lang="vi-VN" sz="2400" i="1" kern="100" dirty="0">
                <a:solidFill>
                  <a:srgbClr val="000000"/>
                </a:solidFill>
                <a:latin typeface="Times New Roman"/>
                <a:ea typeface="SimSun"/>
                <a:cs typeface="Times New Roman"/>
              </a:rPr>
              <a:t>Nước là hợp chất của các nguyên tố hi-đrô và ô-xi, có công thức là H</a:t>
            </a:r>
            <a:r>
              <a:rPr lang="vi-VN" sz="2400" i="1" kern="100" baseline="-25000" dirty="0">
                <a:solidFill>
                  <a:srgbClr val="000000"/>
                </a:solidFill>
                <a:latin typeface="Times New Roman"/>
                <a:ea typeface="SimSun"/>
                <a:cs typeface="Times New Roman"/>
              </a:rPr>
              <a:t>2</a:t>
            </a:r>
            <a:r>
              <a:rPr lang="vi-VN" sz="2400" i="1" kern="100" dirty="0">
                <a:solidFill>
                  <a:srgbClr val="000000"/>
                </a:solidFill>
                <a:latin typeface="Times New Roman"/>
                <a:ea typeface="SimSun"/>
                <a:cs typeface="Times New Roman"/>
              </a:rPr>
              <a:t>O.</a:t>
            </a:r>
            <a:endParaRPr lang="en-US" sz="2400" i="1" dirty="0">
              <a:solidFill>
                <a:prstClr val="white"/>
              </a:solidFill>
              <a:ea typeface="Calibri"/>
              <a:cs typeface="Times New Roman"/>
            </a:endParaRPr>
          </a:p>
        </p:txBody>
      </p:sp>
      <p:sp>
        <p:nvSpPr>
          <p:cNvPr id="8" name="Rounded Rectangle 7"/>
          <p:cNvSpPr/>
          <p:nvPr/>
        </p:nvSpPr>
        <p:spPr>
          <a:xfrm>
            <a:off x="351311" y="3509868"/>
            <a:ext cx="5604253" cy="500027"/>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tabLst>
                <a:tab pos="1150144" algn="l"/>
              </a:tabLst>
            </a:pPr>
            <a:r>
              <a:rPr lang="vi-VN" sz="2400"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Cách</a:t>
            </a:r>
            <a:r>
              <a:rPr lang="en-US" sz="2400" b="1" dirty="0">
                <a:solidFill>
                  <a:prstClr val="black"/>
                </a:solidFill>
                <a:latin typeface="Times New Roman"/>
                <a:ea typeface="Calibri"/>
                <a:cs typeface="Times New Roman"/>
              </a:rPr>
              <a:t> 1</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Cách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giải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thích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thông</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thường</a:t>
            </a:r>
            <a:r>
              <a:rPr lang="en-US" sz="2400" dirty="0">
                <a:solidFill>
                  <a:prstClr val="black"/>
                </a:solidFill>
                <a:latin typeface="Times New Roman"/>
                <a:ea typeface="Calibri"/>
                <a:cs typeface="Times New Roman"/>
              </a:rPr>
              <a:t>.</a:t>
            </a:r>
            <a:endParaRPr lang="en-US" sz="2400" dirty="0">
              <a:solidFill>
                <a:prstClr val="black"/>
              </a:solidFill>
              <a:ea typeface="Calibri"/>
              <a:cs typeface="Times New Roman"/>
            </a:endParaRPr>
          </a:p>
        </p:txBody>
      </p:sp>
      <p:sp>
        <p:nvSpPr>
          <p:cNvPr id="9" name="Rounded Rectangle 8"/>
          <p:cNvSpPr/>
          <p:nvPr/>
        </p:nvSpPr>
        <p:spPr>
          <a:xfrm>
            <a:off x="323528" y="4083918"/>
            <a:ext cx="8578413" cy="861763"/>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lnSpc>
                <a:spcPct val="115000"/>
              </a:lnSpc>
            </a:pPr>
            <a:r>
              <a:rPr lang="vi-VN" b="1" dirty="0">
                <a:solidFill>
                  <a:prstClr val="black"/>
                </a:solidFill>
                <a:latin typeface="Times New Roman"/>
                <a:ea typeface="Calibri"/>
                <a:cs typeface="Times New Roman"/>
              </a:rPr>
              <a:t>-</a:t>
            </a:r>
            <a:r>
              <a:rPr lang="en-US" b="1" dirty="0">
                <a:solidFill>
                  <a:prstClr val="black"/>
                </a:solidFill>
                <a:latin typeface="Times New Roman"/>
                <a:ea typeface="Calibri"/>
                <a:cs typeface="Times New Roman"/>
              </a:rPr>
              <a:t> </a:t>
            </a:r>
            <a:r>
              <a:rPr lang="en-US" sz="2400" b="1" dirty="0" err="1">
                <a:solidFill>
                  <a:prstClr val="black"/>
                </a:solidFill>
                <a:latin typeface="Times New Roman"/>
                <a:ea typeface="Calibri"/>
                <a:cs typeface="Times New Roman"/>
              </a:rPr>
              <a:t>Cách</a:t>
            </a:r>
            <a:r>
              <a:rPr lang="en-US" sz="2400" b="1" dirty="0">
                <a:solidFill>
                  <a:prstClr val="black"/>
                </a:solidFill>
                <a:latin typeface="Times New Roman"/>
                <a:ea typeface="Calibri"/>
                <a:cs typeface="Times New Roman"/>
              </a:rPr>
              <a:t> 2:</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Người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nghe</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muốn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hiểu</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phải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có</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kiến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thức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chuyên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ngành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hóa</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học</a:t>
            </a:r>
            <a:r>
              <a:rPr lang="en-US" sz="2400" dirty="0">
                <a:solidFill>
                  <a:prstClr val="black"/>
                </a:solidFill>
                <a:latin typeface="Times New Roman"/>
                <a:ea typeface="Calibri"/>
                <a:cs typeface="Times New Roman"/>
              </a:rPr>
              <a:t>.</a:t>
            </a:r>
            <a:endParaRPr lang="en-US" sz="2400" dirty="0">
              <a:solidFill>
                <a:prstClr val="black"/>
              </a:solidFill>
              <a:ea typeface="Calibri"/>
              <a:cs typeface="Times New Roman"/>
            </a:endParaRPr>
          </a:p>
        </p:txBody>
      </p:sp>
    </p:spTree>
    <p:extLst>
      <p:ext uri="{BB962C8B-B14F-4D97-AF65-F5344CB8AC3E}">
        <p14:creationId xmlns:p14="http://schemas.microsoft.com/office/powerpoint/2010/main" val="3804559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2229708"/>
            <a:ext cx="8482544" cy="286232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endParaRPr lang="vi-VN" dirty="0">
              <a:latin typeface="+mj-lt"/>
            </a:endParaRPr>
          </a:p>
          <a:p>
            <a:r>
              <a:rPr lang="vi-VN" b="1" i="1" dirty="0">
                <a:latin typeface="+mj-lt"/>
              </a:rPr>
              <a:t>- Cách 1</a:t>
            </a:r>
            <a:r>
              <a:rPr lang="vi-VN" i="1" dirty="0">
                <a:latin typeface="+mj-lt"/>
              </a:rPr>
              <a:t>: Giải thích đặc điểm bên ngoài của sự vật (dạng lỏng hay rắn? Màu sắc, mùi vị thế nào? Từ đâu hay từ đâu mà có) hình thành trên cơ sở kinh nghiệm, có tính chất cảm tính, ai cũng có thể hiểu được.</a:t>
            </a:r>
            <a:endParaRPr lang="vi-VN" dirty="0">
              <a:latin typeface="+mj-lt"/>
            </a:endParaRPr>
          </a:p>
          <a:p>
            <a:r>
              <a:rPr lang="vi-VN" i="1" dirty="0">
                <a:latin typeface="+mj-lt"/>
              </a:rPr>
              <a:t>-&gt; Cách giải thích thông thường.</a:t>
            </a:r>
            <a:endParaRPr lang="vi-VN" dirty="0">
              <a:latin typeface="+mj-lt"/>
            </a:endParaRPr>
          </a:p>
          <a:p>
            <a:r>
              <a:rPr lang="vi-VN" b="1" i="1" dirty="0">
                <a:latin typeface="+mj-lt"/>
              </a:rPr>
              <a:t>- Cách 2:</a:t>
            </a:r>
            <a:r>
              <a:rPr lang="vi-VN" i="1" dirty="0">
                <a:latin typeface="+mj-lt"/>
              </a:rPr>
              <a:t> Giải thích các đặc tính bên trong của sự vật, được cấu tạo từ yếu tố nào, mối quan hệ giữa các yếu tố đó ? -&gt; Giải thích qua việc nghiên cứu bằng lí thuyết và phương pháp khoa học, qua việc tác động vào sự vật để sự vật bộc lộ những đặc tính của </a:t>
            </a:r>
            <a:r>
              <a:rPr lang="vi-VN" i="1" dirty="0" smtClean="0">
                <a:latin typeface="+mj-lt"/>
              </a:rPr>
              <a:t>nó. </a:t>
            </a:r>
            <a:endParaRPr lang="vi-VN" dirty="0">
              <a:latin typeface="+mj-lt"/>
            </a:endParaRPr>
          </a:p>
          <a:p>
            <a:r>
              <a:rPr lang="vi-VN" i="1" dirty="0">
                <a:latin typeface="+mj-lt"/>
              </a:rPr>
              <a:t>-&gt;Người nghe muốn hiểu phải có kiến thức chuyên ngành hóa học.</a:t>
            </a:r>
            <a:endParaRPr lang="vi-VN" dirty="0">
              <a:latin typeface="+mj-lt"/>
            </a:endParaRPr>
          </a:p>
          <a:p>
            <a:endParaRPr lang="vi-VN" dirty="0">
              <a:latin typeface="+mj-lt"/>
            </a:endParaRPr>
          </a:p>
        </p:txBody>
      </p:sp>
      <p:sp>
        <p:nvSpPr>
          <p:cNvPr id="6" name="Rounded Rectangle 5"/>
          <p:cNvSpPr/>
          <p:nvPr/>
        </p:nvSpPr>
        <p:spPr>
          <a:xfrm>
            <a:off x="227659" y="51470"/>
            <a:ext cx="8578413" cy="2088232"/>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t"/>
          <a:lstStyle/>
          <a:p>
            <a:pPr algn="just" defTabSz="685800"/>
            <a:r>
              <a:rPr lang="vi-VN" sz="2000" kern="100" dirty="0">
                <a:solidFill>
                  <a:srgbClr val="000000"/>
                </a:solidFill>
                <a:latin typeface="+mj-lt"/>
                <a:ea typeface="SimSun"/>
                <a:cs typeface="Times New Roman"/>
              </a:rPr>
              <a:t>	</a:t>
            </a:r>
            <a:r>
              <a:rPr lang="vi-VN" sz="2000" kern="100" dirty="0" smtClean="0">
                <a:solidFill>
                  <a:srgbClr val="C00000"/>
                </a:solidFill>
                <a:latin typeface="Times New Roman" panose="02020603050405020304" pitchFamily="18" charset="0"/>
                <a:ea typeface="SimSun"/>
                <a:cs typeface="Times New Roman" panose="02020603050405020304" pitchFamily="18" charset="0"/>
              </a:rPr>
              <a:t>NHÓM 1:Trong </a:t>
            </a:r>
            <a:r>
              <a:rPr lang="vi-VN" sz="2000" kern="100" dirty="0">
                <a:solidFill>
                  <a:srgbClr val="FF0000"/>
                </a:solidFill>
                <a:latin typeface="Times New Roman" panose="02020603050405020304" pitchFamily="18" charset="0"/>
                <a:ea typeface="SimSun"/>
                <a:cs typeface="Times New Roman" panose="02020603050405020304" pitchFamily="18" charset="0"/>
              </a:rPr>
              <a:t>hai cách giải thích sau về nghiã của từ "nước", </a:t>
            </a:r>
            <a:r>
              <a:rPr lang="vi-VN" sz="2000" dirty="0">
                <a:solidFill>
                  <a:srgbClr val="FF0000"/>
                </a:solidFill>
                <a:latin typeface="Times New Roman" panose="02020603050405020304" pitchFamily="18" charset="0"/>
                <a:ea typeface="SimSun"/>
                <a:cs typeface="Times New Roman" panose="02020603050405020304" pitchFamily="18" charset="0"/>
              </a:rPr>
              <a:t>c</a:t>
            </a:r>
            <a:r>
              <a:rPr lang="en-US" sz="2000" dirty="0" err="1">
                <a:solidFill>
                  <a:srgbClr val="FF0000"/>
                </a:solidFill>
                <a:latin typeface="Times New Roman" panose="02020603050405020304" pitchFamily="18" charset="0"/>
                <a:ea typeface="Calibri"/>
                <a:cs typeface="Times New Roman" panose="02020603050405020304" pitchFamily="18" charset="0"/>
              </a:rPr>
              <a:t>ách</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giải</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thích</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nào</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thông</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dụng</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ai</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cũng</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có</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thể</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hiểu</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đựơc</a:t>
            </a:r>
            <a:r>
              <a:rPr lang="vi-VN" sz="2000" dirty="0">
                <a:solidFill>
                  <a:srgbClr val="FF0000"/>
                </a:solidFill>
                <a:latin typeface="Times New Roman" panose="02020603050405020304" pitchFamily="18" charset="0"/>
                <a:ea typeface="Calibri"/>
                <a:cs typeface="Times New Roman" panose="02020603050405020304" pitchFamily="18" charset="0"/>
              </a:rPr>
              <a:t>? C</a:t>
            </a:r>
            <a:r>
              <a:rPr lang="en-US" sz="2000" dirty="0" err="1">
                <a:solidFill>
                  <a:srgbClr val="FF0000"/>
                </a:solidFill>
                <a:latin typeface="Times New Roman" panose="02020603050405020304" pitchFamily="18" charset="0"/>
                <a:ea typeface="Calibri"/>
                <a:cs typeface="Times New Roman" panose="02020603050405020304" pitchFamily="18" charset="0"/>
              </a:rPr>
              <a:t>ách</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giải</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thích</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nào</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không</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thể</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hiểu</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được</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nếu</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thiếu</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kiến</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thức</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về</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hoá</a:t>
            </a:r>
            <a:r>
              <a:rPr lang="en-US" sz="2000" dirty="0">
                <a:solidFill>
                  <a:srgbClr val="FF0000"/>
                </a:solidFill>
                <a:latin typeface="Times New Roman" panose="02020603050405020304" pitchFamily="18" charset="0"/>
                <a:ea typeface="Calibri"/>
                <a:cs typeface="Times New Roman" panose="02020603050405020304" pitchFamily="18" charset="0"/>
              </a:rPr>
              <a:t> </a:t>
            </a:r>
            <a:r>
              <a:rPr lang="en-US" sz="2000" dirty="0" err="1">
                <a:solidFill>
                  <a:srgbClr val="FF0000"/>
                </a:solidFill>
                <a:latin typeface="Times New Roman" panose="02020603050405020304" pitchFamily="18" charset="0"/>
                <a:ea typeface="Calibri"/>
                <a:cs typeface="Times New Roman" panose="02020603050405020304" pitchFamily="18" charset="0"/>
              </a:rPr>
              <a:t>học</a:t>
            </a:r>
            <a:r>
              <a:rPr lang="en-US" sz="2000" dirty="0">
                <a:solidFill>
                  <a:srgbClr val="FF0000"/>
                </a:solidFill>
                <a:latin typeface="Times New Roman" panose="02020603050405020304" pitchFamily="18" charset="0"/>
                <a:ea typeface="Calibri"/>
                <a:cs typeface="Times New Roman" panose="02020603050405020304" pitchFamily="18" charset="0"/>
              </a:rPr>
              <a:t>? </a:t>
            </a:r>
            <a:endParaRPr lang="vi-VN" sz="2000" kern="100" dirty="0">
              <a:solidFill>
                <a:srgbClr val="000000"/>
              </a:solidFill>
              <a:latin typeface="Times New Roman" panose="02020603050405020304" pitchFamily="18" charset="0"/>
              <a:ea typeface="SimSun"/>
              <a:cs typeface="Times New Roman" panose="02020603050405020304" pitchFamily="18" charset="0"/>
            </a:endParaRPr>
          </a:p>
          <a:p>
            <a:pPr algn="just" defTabSz="685800"/>
            <a:r>
              <a:rPr lang="vi-VN" sz="2000" b="1" kern="100" dirty="0">
                <a:solidFill>
                  <a:srgbClr val="000000"/>
                </a:solidFill>
                <a:latin typeface="Times New Roman" panose="02020603050405020304" pitchFamily="18" charset="0"/>
                <a:ea typeface="SimSun"/>
                <a:cs typeface="Times New Roman" panose="02020603050405020304" pitchFamily="18" charset="0"/>
              </a:rPr>
              <a:t>- Cách 1: </a:t>
            </a:r>
            <a:r>
              <a:rPr lang="vi-VN" sz="2000" i="1" kern="100" dirty="0">
                <a:solidFill>
                  <a:srgbClr val="000000"/>
                </a:solidFill>
                <a:latin typeface="Times New Roman" panose="02020603050405020304" pitchFamily="18" charset="0"/>
                <a:ea typeface="SimSun"/>
                <a:cs typeface="Times New Roman" panose="02020603050405020304" pitchFamily="18" charset="0"/>
              </a:rPr>
              <a:t>Nước là chất lỏng không màu, không mùi, có trong sông, hồ, biển...</a:t>
            </a:r>
            <a:endParaRPr lang="en-US" sz="2000" i="1" dirty="0">
              <a:solidFill>
                <a:prstClr val="white"/>
              </a:solidFill>
              <a:latin typeface="Times New Roman" panose="02020603050405020304" pitchFamily="18" charset="0"/>
              <a:ea typeface="Calibri"/>
              <a:cs typeface="Times New Roman" panose="02020603050405020304" pitchFamily="18" charset="0"/>
            </a:endParaRPr>
          </a:p>
          <a:p>
            <a:pPr algn="just" defTabSz="685800"/>
            <a:r>
              <a:rPr lang="vi-VN" sz="2000" b="1" kern="100" dirty="0">
                <a:solidFill>
                  <a:srgbClr val="000000"/>
                </a:solidFill>
                <a:latin typeface="Times New Roman" panose="02020603050405020304" pitchFamily="18" charset="0"/>
                <a:ea typeface="SimSun"/>
                <a:cs typeface="Times New Roman" panose="02020603050405020304" pitchFamily="18" charset="0"/>
              </a:rPr>
              <a:t>- Cách 2: </a:t>
            </a:r>
            <a:r>
              <a:rPr lang="vi-VN" sz="2000" i="1" kern="100" dirty="0">
                <a:solidFill>
                  <a:srgbClr val="000000"/>
                </a:solidFill>
                <a:latin typeface="Times New Roman" panose="02020603050405020304" pitchFamily="18" charset="0"/>
                <a:ea typeface="SimSun"/>
                <a:cs typeface="Times New Roman" panose="02020603050405020304" pitchFamily="18" charset="0"/>
              </a:rPr>
              <a:t>Nước là hợp chất của các nguyên tố hi-đrô và ô-xi, có công thức là H</a:t>
            </a:r>
            <a:r>
              <a:rPr lang="vi-VN" sz="2000" i="1" kern="100" baseline="-25000" dirty="0">
                <a:solidFill>
                  <a:srgbClr val="000000"/>
                </a:solidFill>
                <a:latin typeface="Times New Roman" panose="02020603050405020304" pitchFamily="18" charset="0"/>
                <a:ea typeface="SimSun"/>
                <a:cs typeface="Times New Roman" panose="02020603050405020304" pitchFamily="18" charset="0"/>
              </a:rPr>
              <a:t>2</a:t>
            </a:r>
            <a:r>
              <a:rPr lang="vi-VN" sz="2000" i="1" kern="100" dirty="0">
                <a:solidFill>
                  <a:srgbClr val="000000"/>
                </a:solidFill>
                <a:latin typeface="Times New Roman" panose="02020603050405020304" pitchFamily="18" charset="0"/>
                <a:ea typeface="SimSun"/>
                <a:cs typeface="Times New Roman" panose="02020603050405020304" pitchFamily="18" charset="0"/>
              </a:rPr>
              <a:t>O.</a:t>
            </a:r>
            <a:endParaRPr lang="en-US" sz="2000" i="1" dirty="0">
              <a:solidFill>
                <a:prstClr val="white"/>
              </a:solidFill>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840868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18052" y="119271"/>
            <a:ext cx="8438318" cy="1202632"/>
          </a:xfrm>
          <a:prstGeom prst="roundRect">
            <a:avLst/>
          </a:prstGeom>
        </p:spPr>
        <p:style>
          <a:lnRef idx="1">
            <a:schemeClr val="accent6"/>
          </a:lnRef>
          <a:fillRef idx="2">
            <a:schemeClr val="accent6"/>
          </a:fillRef>
          <a:effectRef idx="1">
            <a:schemeClr val="accent6"/>
          </a:effectRef>
          <a:fontRef idx="minor">
            <a:schemeClr val="dk1"/>
          </a:fontRef>
        </p:style>
        <p:txBody>
          <a:bodyPr lIns="68580" tIns="34290" rIns="68580" bIns="34290" rtlCol="0" anchor="ctr"/>
          <a:lstStyle/>
          <a:p>
            <a:pPr algn="just" defTabSz="685800"/>
            <a:r>
              <a:rPr lang="vi-VN" sz="2400" kern="100" dirty="0">
                <a:solidFill>
                  <a:srgbClr val="000000"/>
                </a:solidFill>
                <a:latin typeface="Times New Roman"/>
                <a:ea typeface="SimSun"/>
                <a:cs typeface="Times New Roman"/>
              </a:rPr>
              <a:t>       </a:t>
            </a:r>
            <a:r>
              <a:rPr lang="vi-VN" sz="2400" kern="100" dirty="0" smtClean="0">
                <a:solidFill>
                  <a:srgbClr val="000000"/>
                </a:solidFill>
                <a:latin typeface="Times New Roman"/>
                <a:ea typeface="SimSun"/>
                <a:cs typeface="Times New Roman"/>
              </a:rPr>
              <a:t>NHÓM 2: </a:t>
            </a:r>
            <a:r>
              <a:rPr lang="vi-VN" sz="2400" kern="100" dirty="0">
                <a:solidFill>
                  <a:srgbClr val="000000"/>
                </a:solidFill>
                <a:latin typeface="Times New Roman"/>
                <a:ea typeface="SimSun"/>
                <a:cs typeface="Times New Roman"/>
              </a:rPr>
              <a:t>Em hãy đọc các định nghĩa sau, cho biết các định nghĩa này ở những bộ môn nào? Các từ in đậm chủ yếu được dùng trong loại văn bản nào?  </a:t>
            </a:r>
            <a:endParaRPr lang="en-US" sz="2400" dirty="0">
              <a:solidFill>
                <a:prstClr val="white"/>
              </a:solidFill>
              <a:ea typeface="Calibri"/>
              <a:cs typeface="Times New Roman"/>
            </a:endParaRPr>
          </a:p>
        </p:txBody>
      </p:sp>
      <p:sp>
        <p:nvSpPr>
          <p:cNvPr id="5" name="Rounded Rectangle 4"/>
          <p:cNvSpPr/>
          <p:nvPr/>
        </p:nvSpPr>
        <p:spPr>
          <a:xfrm>
            <a:off x="318052" y="1473475"/>
            <a:ext cx="6796312" cy="71313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r>
              <a:rPr lang="vi-VN" sz="2400" kern="100" dirty="0">
                <a:solidFill>
                  <a:srgbClr val="000000"/>
                </a:solidFill>
                <a:latin typeface="Times New Roman"/>
                <a:ea typeface="SimSun"/>
                <a:cs typeface="Times New Roman"/>
              </a:rPr>
              <a:t>-</a:t>
            </a:r>
            <a:r>
              <a:rPr lang="vi-VN" sz="2400" b="1" kern="100" dirty="0">
                <a:solidFill>
                  <a:srgbClr val="000000"/>
                </a:solidFill>
                <a:latin typeface="Times New Roman"/>
                <a:ea typeface="SimSun"/>
                <a:cs typeface="Times New Roman"/>
              </a:rPr>
              <a:t> Thụ phấn</a:t>
            </a:r>
            <a:r>
              <a:rPr lang="vi-VN" sz="2400" kern="100" dirty="0">
                <a:solidFill>
                  <a:srgbClr val="000000"/>
                </a:solidFill>
                <a:latin typeface="Times New Roman"/>
                <a:ea typeface="SimSun"/>
                <a:cs typeface="Times New Roman"/>
              </a:rPr>
              <a:t> là hiện tượng hạt phấn tiếp xúc với đầu nhụy.</a:t>
            </a:r>
            <a:endParaRPr lang="en-US" sz="2400" dirty="0">
              <a:solidFill>
                <a:prstClr val="white"/>
              </a:solidFill>
              <a:ea typeface="Calibri"/>
              <a:cs typeface="Times New Roman"/>
            </a:endParaRPr>
          </a:p>
        </p:txBody>
      </p:sp>
      <p:sp>
        <p:nvSpPr>
          <p:cNvPr id="6" name="Rounded Rectangle 5"/>
          <p:cNvSpPr/>
          <p:nvPr/>
        </p:nvSpPr>
        <p:spPr>
          <a:xfrm>
            <a:off x="318052" y="3528392"/>
            <a:ext cx="6796312" cy="1001371"/>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r>
              <a:rPr lang="vi-VN" sz="2400" b="1" dirty="0">
                <a:solidFill>
                  <a:prstClr val="black"/>
                </a:solidFill>
                <a:latin typeface="Times New Roman"/>
                <a:ea typeface="Calibri"/>
                <a:cs typeface="Times New Roman"/>
              </a:rPr>
              <a:t>- Thủy triều</a:t>
            </a:r>
            <a:r>
              <a:rPr lang="vi-VN" sz="2400" dirty="0">
                <a:solidFill>
                  <a:srgbClr val="000000"/>
                </a:solidFill>
                <a:latin typeface="Times New Roman"/>
                <a:ea typeface="Calibri"/>
                <a:cs typeface="Times New Roman"/>
              </a:rPr>
              <a:t> là hiện tượng dao động, thường xuyên có chu kỳ của các khối nước trong các biển và đại dương.</a:t>
            </a:r>
            <a:endParaRPr lang="en-US" sz="2400" dirty="0">
              <a:solidFill>
                <a:prstClr val="white"/>
              </a:solidFill>
              <a:ea typeface="Calibri"/>
              <a:cs typeface="Times New Roman"/>
            </a:endParaRPr>
          </a:p>
        </p:txBody>
      </p:sp>
      <p:sp>
        <p:nvSpPr>
          <p:cNvPr id="7" name="Rounded Rectangle 6"/>
          <p:cNvSpPr/>
          <p:nvPr/>
        </p:nvSpPr>
        <p:spPr>
          <a:xfrm>
            <a:off x="318052" y="2335698"/>
            <a:ext cx="6796312" cy="1063486"/>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just" defTabSz="685800"/>
            <a:r>
              <a:rPr lang="vi-VN" sz="2400" kern="100" dirty="0">
                <a:solidFill>
                  <a:prstClr val="black"/>
                </a:solidFill>
                <a:latin typeface="Times New Roman"/>
                <a:ea typeface="SimSun"/>
                <a:cs typeface="Times New Roman"/>
              </a:rPr>
              <a:t>- </a:t>
            </a:r>
            <a:r>
              <a:rPr lang="en-US" sz="2400" b="1" dirty="0">
                <a:solidFill>
                  <a:prstClr val="black"/>
                </a:solidFill>
                <a:latin typeface="Times New Roman"/>
                <a:ea typeface="Calibri"/>
                <a:cs typeface="Times New Roman"/>
              </a:rPr>
              <a:t>So </a:t>
            </a:r>
            <a:r>
              <a:rPr lang="en-US" sz="2400" b="1" dirty="0" err="1">
                <a:solidFill>
                  <a:prstClr val="black"/>
                </a:solidFill>
                <a:latin typeface="Times New Roman"/>
                <a:ea typeface="Calibri"/>
                <a:cs typeface="Times New Roman"/>
              </a:rPr>
              <a:t>Sánh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là</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đối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chiếu</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sự</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vật</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sự</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việc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này</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với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sự</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vật</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sự</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việc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khác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có</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nét</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tương</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đồng</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để</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làm</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tăng</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sức</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gợi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hình</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gợi</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cảm</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cho</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sự</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diễn</a:t>
            </a:r>
            <a:r>
              <a:rPr lang="en-US" sz="2400" dirty="0">
                <a:solidFill>
                  <a:prstClr val="black"/>
                </a:solidFill>
                <a:latin typeface="Times New Roman"/>
                <a:ea typeface="Calibri"/>
                <a:cs typeface="Times New Roman"/>
              </a:rPr>
              <a:t> </a:t>
            </a:r>
            <a:r>
              <a:rPr lang="en-US" sz="2400" dirty="0" err="1">
                <a:solidFill>
                  <a:prstClr val="black"/>
                </a:solidFill>
                <a:latin typeface="Times New Roman"/>
                <a:ea typeface="Calibri"/>
                <a:cs typeface="Times New Roman"/>
              </a:rPr>
              <a:t>đạt</a:t>
            </a:r>
            <a:r>
              <a:rPr lang="en-US" sz="2400" dirty="0">
                <a:solidFill>
                  <a:prstClr val="black"/>
                </a:solidFill>
                <a:latin typeface="Times New Roman"/>
                <a:ea typeface="Calibri"/>
                <a:cs typeface="Times New Roman"/>
              </a:rPr>
              <a:t>.</a:t>
            </a:r>
            <a:endParaRPr lang="en-US" sz="2400" dirty="0">
              <a:solidFill>
                <a:prstClr val="black"/>
              </a:solidFill>
              <a:ea typeface="Calibri"/>
              <a:cs typeface="Times New Roman"/>
            </a:endParaRPr>
          </a:p>
        </p:txBody>
      </p:sp>
      <p:sp>
        <p:nvSpPr>
          <p:cNvPr id="8" name="Right Arrow 7"/>
          <p:cNvSpPr/>
          <p:nvPr/>
        </p:nvSpPr>
        <p:spPr>
          <a:xfrm>
            <a:off x="7149151" y="1637470"/>
            <a:ext cx="387626" cy="3975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2400">
              <a:solidFill>
                <a:prstClr val="white"/>
              </a:solidFill>
            </a:endParaRPr>
          </a:p>
        </p:txBody>
      </p:sp>
      <p:sp>
        <p:nvSpPr>
          <p:cNvPr id="9" name="Right Arrow 8"/>
          <p:cNvSpPr/>
          <p:nvPr/>
        </p:nvSpPr>
        <p:spPr>
          <a:xfrm>
            <a:off x="7114364" y="2636355"/>
            <a:ext cx="387626" cy="335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2400">
              <a:solidFill>
                <a:prstClr val="white"/>
              </a:solidFill>
            </a:endParaRPr>
          </a:p>
        </p:txBody>
      </p:sp>
      <p:sp>
        <p:nvSpPr>
          <p:cNvPr id="10" name="Right Arrow 9"/>
          <p:cNvSpPr/>
          <p:nvPr/>
        </p:nvSpPr>
        <p:spPr>
          <a:xfrm>
            <a:off x="7149151" y="3950804"/>
            <a:ext cx="387626" cy="4099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endParaRPr lang="en-US" sz="2400">
              <a:solidFill>
                <a:prstClr val="white"/>
              </a:solidFill>
            </a:endParaRPr>
          </a:p>
        </p:txBody>
      </p:sp>
      <p:sp>
        <p:nvSpPr>
          <p:cNvPr id="11" name="Rounded Rectangle 10"/>
          <p:cNvSpPr/>
          <p:nvPr/>
        </p:nvSpPr>
        <p:spPr>
          <a:xfrm>
            <a:off x="7536777" y="1485900"/>
            <a:ext cx="1458136" cy="5615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vi-VN" sz="2400" b="1" dirty="0">
                <a:solidFill>
                  <a:prstClr val="black"/>
                </a:solidFill>
                <a:latin typeface="Times New Roman"/>
              </a:rPr>
              <a:t>Sinh học</a:t>
            </a:r>
            <a:endParaRPr lang="en-US" sz="2400" b="1" dirty="0">
              <a:solidFill>
                <a:prstClr val="black"/>
              </a:solidFill>
              <a:latin typeface="Calibri Light"/>
            </a:endParaRPr>
          </a:p>
        </p:txBody>
      </p:sp>
      <p:sp>
        <p:nvSpPr>
          <p:cNvPr id="12" name="Rounded Rectangle 11"/>
          <p:cNvSpPr/>
          <p:nvPr/>
        </p:nvSpPr>
        <p:spPr>
          <a:xfrm>
            <a:off x="7536777" y="2484783"/>
            <a:ext cx="1458136" cy="5615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vi-VN" sz="2400" b="1" dirty="0">
                <a:solidFill>
                  <a:prstClr val="black"/>
                </a:solidFill>
                <a:latin typeface="Times New Roman"/>
              </a:rPr>
              <a:t>Ngữ văn</a:t>
            </a:r>
            <a:endParaRPr lang="en-US" sz="2400" b="1" dirty="0">
              <a:solidFill>
                <a:prstClr val="black"/>
              </a:solidFill>
              <a:latin typeface="Calibri Light"/>
            </a:endParaRPr>
          </a:p>
        </p:txBody>
      </p:sp>
      <p:sp>
        <p:nvSpPr>
          <p:cNvPr id="13" name="Rounded Rectangle 12"/>
          <p:cNvSpPr/>
          <p:nvPr/>
        </p:nvSpPr>
        <p:spPr>
          <a:xfrm>
            <a:off x="7536777" y="3799233"/>
            <a:ext cx="1458136" cy="561562"/>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defTabSz="685800"/>
            <a:r>
              <a:rPr lang="vi-VN" sz="2400" b="1" dirty="0">
                <a:solidFill>
                  <a:prstClr val="black"/>
                </a:solidFill>
                <a:latin typeface="Times New Roman"/>
              </a:rPr>
              <a:t>Địa lý</a:t>
            </a:r>
            <a:endParaRPr lang="en-US" sz="2400" b="1" dirty="0">
              <a:solidFill>
                <a:prstClr val="black"/>
              </a:solidFill>
              <a:latin typeface="Calibri Light"/>
            </a:endParaRPr>
          </a:p>
        </p:txBody>
      </p:sp>
      <p:sp>
        <p:nvSpPr>
          <p:cNvPr id="14" name="Rectangle 13"/>
          <p:cNvSpPr/>
          <p:nvPr/>
        </p:nvSpPr>
        <p:spPr>
          <a:xfrm>
            <a:off x="980893" y="4535795"/>
            <a:ext cx="5586337" cy="493981"/>
          </a:xfrm>
          <a:prstGeom prst="rect">
            <a:avLst/>
          </a:prstGeom>
        </p:spPr>
        <p:txBody>
          <a:bodyPr wrap="none" lIns="68580" tIns="34290" rIns="68580" bIns="34290">
            <a:spAutoFit/>
          </a:bodyPr>
          <a:lstStyle/>
          <a:p>
            <a:pPr algn="just" defTabSz="685800">
              <a:lnSpc>
                <a:spcPct val="115000"/>
              </a:lnSpc>
              <a:spcAft>
                <a:spcPts val="750"/>
              </a:spcAft>
            </a:pPr>
            <a:r>
              <a:rPr lang="vi-VN" sz="2400" b="1" dirty="0">
                <a:solidFill>
                  <a:srgbClr val="FF0000"/>
                </a:solidFill>
                <a:latin typeface="Times New Roman"/>
                <a:ea typeface="Calibri"/>
                <a:cs typeface="Times New Roman"/>
              </a:rPr>
              <a:t>=&gt; Sử dụng trong các văn bản khoa </a:t>
            </a:r>
            <a:r>
              <a:rPr lang="vi-VN" sz="2400" b="1" dirty="0" smtClean="0">
                <a:solidFill>
                  <a:srgbClr val="FF0000"/>
                </a:solidFill>
                <a:latin typeface="Times New Roman"/>
                <a:ea typeface="Calibri"/>
                <a:cs typeface="Times New Roman"/>
              </a:rPr>
              <a:t>học.</a:t>
            </a:r>
            <a:endParaRPr lang="en-US" sz="2400" b="1" dirty="0">
              <a:solidFill>
                <a:srgbClr val="FF0000"/>
              </a:solidFill>
              <a:ea typeface="Calibri"/>
              <a:cs typeface="Times New Roman"/>
            </a:endParaRPr>
          </a:p>
        </p:txBody>
      </p:sp>
    </p:spTree>
    <p:extLst>
      <p:ext uri="{BB962C8B-B14F-4D97-AF65-F5344CB8AC3E}">
        <p14:creationId xmlns:p14="http://schemas.microsoft.com/office/powerpoint/2010/main" val="170443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barn(inVertical)">
                                      <p:cBhvr>
                                        <p:cTn id="35" dur="500"/>
                                        <p:tgtEl>
                                          <p:spTgt spid="9"/>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barn(inVertical)">
                                      <p:cBhvr>
                                        <p:cTn id="43" dur="500"/>
                                        <p:tgtEl>
                                          <p:spTgt spid="10"/>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barn(inVertical)">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barn(inVertical)">
                                      <p:cBhvr>
                                        <p:cTn id="5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79512" y="928886"/>
            <a:ext cx="6138525" cy="18588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marL="15716" algn="just" defTabSz="685800">
              <a:lnSpc>
                <a:spcPct val="115000"/>
              </a:lnSpc>
              <a:spcBef>
                <a:spcPts val="450"/>
              </a:spcBef>
              <a:spcAft>
                <a:spcPts val="450"/>
              </a:spcAft>
            </a:pPr>
            <a:r>
              <a:rPr lang="vi-VN" sz="2400" b="1" dirty="0">
                <a:solidFill>
                  <a:prstClr val="black"/>
                </a:solidFill>
                <a:latin typeface="Times New Roman"/>
                <a:ea typeface="Calibri"/>
                <a:cs typeface="Times New Roman"/>
              </a:rPr>
              <a:t>- Khái niệm: </a:t>
            </a:r>
            <a:r>
              <a:rPr lang="vi-VN" sz="2400" dirty="0">
                <a:solidFill>
                  <a:prstClr val="black"/>
                </a:solidFill>
                <a:latin typeface="Times New Roman"/>
                <a:ea typeface="Calibri"/>
                <a:cs typeface="Times New Roman"/>
              </a:rPr>
              <a:t>Thuật ngữ là từ hoặc cụm từ cố định, được sử dụng theo quy ước của một lĩnh vực chuyên môn hoặc ngành khoa học nhất định.</a:t>
            </a:r>
            <a:endParaRPr lang="en-US" sz="1600" dirty="0">
              <a:solidFill>
                <a:prstClr val="black"/>
              </a:solidFill>
              <a:ea typeface="Calibri"/>
              <a:cs typeface="Times New Roman"/>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8450" y="0"/>
            <a:ext cx="249555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4744" y="3607359"/>
            <a:ext cx="2962275" cy="1536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690" y="3607358"/>
            <a:ext cx="3135381"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238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7565" y="208723"/>
            <a:ext cx="8458200" cy="3081131"/>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algn="just" defTabSz="685800">
              <a:spcAft>
                <a:spcPts val="750"/>
              </a:spcAft>
            </a:pPr>
            <a:r>
              <a:rPr lang="vi-VN" sz="2400" b="1" u="sng" kern="100" dirty="0">
                <a:solidFill>
                  <a:srgbClr val="000000"/>
                </a:solidFill>
                <a:latin typeface="Times New Roman"/>
                <a:ea typeface="SimSun"/>
                <a:cs typeface="Times New Roman"/>
              </a:rPr>
              <a:t>Ví dụ 1:</a:t>
            </a:r>
            <a:endParaRPr lang="en-US" sz="2400" u="sng" dirty="0">
              <a:solidFill>
                <a:prstClr val="white"/>
              </a:solidFill>
              <a:ea typeface="Calibri"/>
              <a:cs typeface="Times New Roman"/>
            </a:endParaRPr>
          </a:p>
          <a:p>
            <a:pPr algn="just" defTabSz="685800">
              <a:spcAft>
                <a:spcPts val="750"/>
              </a:spcAft>
            </a:pPr>
            <a:r>
              <a:rPr lang="vi-VN" sz="2400" i="1" kern="100" dirty="0">
                <a:solidFill>
                  <a:srgbClr val="000000"/>
                </a:solidFill>
                <a:latin typeface="Times New Roman"/>
                <a:ea typeface="SimSun"/>
                <a:cs typeface="Times New Roman"/>
              </a:rPr>
              <a:t>a. </a:t>
            </a:r>
            <a:r>
              <a:rPr lang="vi-VN" sz="2400" b="1" i="1" kern="100" dirty="0">
                <a:solidFill>
                  <a:srgbClr val="000000"/>
                </a:solidFill>
                <a:latin typeface="Times New Roman"/>
                <a:ea typeface="SimSun"/>
                <a:cs typeface="Times New Roman"/>
              </a:rPr>
              <a:t>Muối</a:t>
            </a:r>
            <a:r>
              <a:rPr lang="vi-VN" sz="2400" i="1" kern="100" dirty="0">
                <a:solidFill>
                  <a:srgbClr val="000000"/>
                </a:solidFill>
                <a:latin typeface="Times New Roman"/>
                <a:ea typeface="SimSun"/>
                <a:cs typeface="Times New Roman"/>
              </a:rPr>
              <a:t> là hợp chất mà phân tử gồm có một hay nhiều nguyên tử kim loại liên kết với một hay nhiều gốc acid.</a:t>
            </a:r>
            <a:endParaRPr lang="en-US" sz="2400" i="1" dirty="0">
              <a:solidFill>
                <a:prstClr val="white"/>
              </a:solidFill>
              <a:ea typeface="Calibri"/>
              <a:cs typeface="Times New Roman"/>
            </a:endParaRPr>
          </a:p>
          <a:p>
            <a:pPr algn="just" defTabSz="685800">
              <a:spcAft>
                <a:spcPts val="750"/>
              </a:spcAft>
            </a:pPr>
            <a:r>
              <a:rPr lang="vi-VN" sz="2400" i="1" kern="100" dirty="0">
                <a:solidFill>
                  <a:srgbClr val="000000"/>
                </a:solidFill>
                <a:latin typeface="Times New Roman"/>
                <a:ea typeface="SimSun"/>
                <a:cs typeface="Times New Roman"/>
              </a:rPr>
              <a:t>b. Canh còn hơi nhạt, con thêm tí</a:t>
            </a:r>
            <a:r>
              <a:rPr lang="vi-VN" sz="2400" b="1" i="1" kern="100" dirty="0">
                <a:solidFill>
                  <a:srgbClr val="000000"/>
                </a:solidFill>
                <a:latin typeface="Times New Roman"/>
                <a:ea typeface="SimSun"/>
                <a:cs typeface="Times New Roman"/>
              </a:rPr>
              <a:t> muối </a:t>
            </a:r>
            <a:r>
              <a:rPr lang="vi-VN" sz="2400" i="1" kern="100" dirty="0">
                <a:solidFill>
                  <a:srgbClr val="000000"/>
                </a:solidFill>
                <a:latin typeface="Times New Roman"/>
                <a:ea typeface="SimSun"/>
                <a:cs typeface="Times New Roman"/>
              </a:rPr>
              <a:t>nữa đi.</a:t>
            </a:r>
            <a:endParaRPr lang="en-US" sz="2400" i="1" dirty="0">
              <a:solidFill>
                <a:prstClr val="white"/>
              </a:solidFill>
              <a:ea typeface="Calibri"/>
              <a:cs typeface="Times New Roman"/>
            </a:endParaRPr>
          </a:p>
          <a:p>
            <a:pPr algn="just" defTabSz="685800">
              <a:spcAft>
                <a:spcPts val="750"/>
              </a:spcAft>
            </a:pPr>
            <a:r>
              <a:rPr lang="vi-VN" sz="2400" b="1" kern="100" dirty="0">
                <a:solidFill>
                  <a:srgbClr val="FF0000"/>
                </a:solidFill>
                <a:latin typeface="Times New Roman"/>
                <a:ea typeface="SimSun"/>
                <a:cs typeface="Times New Roman"/>
              </a:rPr>
              <a:t>? Theo em trong 2 ví dụ trên, từ “muối” nào được dùng với tư cách là thuật ngữ, từ nào được dùng với tư cách là từ ngữ thông thường?</a:t>
            </a:r>
            <a:endParaRPr lang="en-US" sz="2400" dirty="0">
              <a:solidFill>
                <a:srgbClr val="FF0000"/>
              </a:solidFill>
              <a:ea typeface="Calibri"/>
              <a:cs typeface="Times New Roman"/>
            </a:endParaRPr>
          </a:p>
        </p:txBody>
      </p:sp>
      <p:sp>
        <p:nvSpPr>
          <p:cNvPr id="6" name="Rounded Rectangle 5"/>
          <p:cNvSpPr/>
          <p:nvPr/>
        </p:nvSpPr>
        <p:spPr>
          <a:xfrm>
            <a:off x="397565" y="3687420"/>
            <a:ext cx="8458200" cy="964096"/>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marL="15716" algn="just" defTabSz="685800">
              <a:lnSpc>
                <a:spcPct val="115000"/>
              </a:lnSpc>
            </a:pPr>
            <a:r>
              <a:rPr lang="vi-VN" sz="2400" b="1" dirty="0">
                <a:solidFill>
                  <a:srgbClr val="0070C0"/>
                </a:solidFill>
                <a:latin typeface="Times New Roman"/>
                <a:ea typeface="Calibri"/>
                <a:cs typeface="Times New Roman"/>
              </a:rPr>
              <a:t>=&gt; Có những từ ngữ khi thì được dùng với tư cách là một thuật ngữ, khi lại được dùng như một từ ngữ thông thường.</a:t>
            </a:r>
            <a:endParaRPr lang="en-US" sz="2400" b="1" dirty="0">
              <a:solidFill>
                <a:srgbClr val="0070C0"/>
              </a:solidFill>
              <a:ea typeface="Calibri"/>
              <a:cs typeface="Times New Roman"/>
            </a:endParaRPr>
          </a:p>
        </p:txBody>
      </p:sp>
    </p:spTree>
    <p:extLst>
      <p:ext uri="{BB962C8B-B14F-4D97-AF65-F5344CB8AC3E}">
        <p14:creationId xmlns:p14="http://schemas.microsoft.com/office/powerpoint/2010/main" val="160147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97565" y="3911049"/>
            <a:ext cx="8458200" cy="964096"/>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marL="15716" algn="just" defTabSz="685800">
              <a:lnSpc>
                <a:spcPct val="115000"/>
              </a:lnSpc>
            </a:pPr>
            <a:r>
              <a:rPr lang="vi-VN" sz="2400" b="1" dirty="0">
                <a:solidFill>
                  <a:srgbClr val="0070C0"/>
                </a:solidFill>
                <a:latin typeface="Times New Roman"/>
                <a:ea typeface="Calibri"/>
                <a:cs typeface="Times New Roman"/>
              </a:rPr>
              <a:t>=&gt; Có những thuật ngữ đôi khi được dùng như từ ngữ thông thường.</a:t>
            </a:r>
            <a:endParaRPr lang="en-US" sz="2400" b="1" dirty="0">
              <a:solidFill>
                <a:srgbClr val="0070C0"/>
              </a:solidFill>
              <a:ea typeface="Calibri"/>
              <a:cs typeface="Times New Roman"/>
            </a:endParaRPr>
          </a:p>
        </p:txBody>
      </p:sp>
      <p:sp>
        <p:nvSpPr>
          <p:cNvPr id="7" name="Rounded Rectangle 6"/>
          <p:cNvSpPr/>
          <p:nvPr/>
        </p:nvSpPr>
        <p:spPr>
          <a:xfrm>
            <a:off x="301486" y="231915"/>
            <a:ext cx="8458200" cy="3405809"/>
          </a:xfrm>
          <a:prstGeom prst="roundRect">
            <a:avLst/>
          </a:prstGeom>
          <a:solidFill>
            <a:schemeClr val="bg1"/>
          </a:solidFill>
        </p:spPr>
        <p:style>
          <a:lnRef idx="2">
            <a:schemeClr val="accent4">
              <a:shade val="50000"/>
            </a:schemeClr>
          </a:lnRef>
          <a:fillRef idx="1">
            <a:schemeClr val="accent4"/>
          </a:fillRef>
          <a:effectRef idx="0">
            <a:schemeClr val="accent4"/>
          </a:effectRef>
          <a:fontRef idx="minor">
            <a:schemeClr val="lt1"/>
          </a:fontRef>
        </p:style>
        <p:txBody>
          <a:bodyPr lIns="68580" tIns="34290" rIns="68580" bIns="34290" rtlCol="0" anchor="ctr"/>
          <a:lstStyle/>
          <a:p>
            <a:pPr marR="22860" algn="just" defTabSz="685800">
              <a:lnSpc>
                <a:spcPct val="115000"/>
              </a:lnSpc>
              <a:spcAft>
                <a:spcPts val="750"/>
              </a:spcAft>
            </a:pPr>
            <a:r>
              <a:rPr lang="vi-VN" sz="2400" b="1" u="sng" dirty="0">
                <a:solidFill>
                  <a:prstClr val="black"/>
                </a:solidFill>
                <a:latin typeface="Times New Roman"/>
                <a:ea typeface="Calibri"/>
                <a:cs typeface="Times New Roman"/>
              </a:rPr>
              <a:t>Ví dụ 2:</a:t>
            </a:r>
            <a:endParaRPr lang="en-US" sz="2400" dirty="0">
              <a:solidFill>
                <a:prstClr val="black"/>
              </a:solidFill>
              <a:latin typeface="Calibri Light"/>
              <a:ea typeface="Calibri"/>
              <a:cs typeface="Times New Roman"/>
            </a:endParaRPr>
          </a:p>
          <a:p>
            <a:pPr marR="22860" algn="just" defTabSz="685800">
              <a:lnSpc>
                <a:spcPct val="115000"/>
              </a:lnSpc>
              <a:spcAft>
                <a:spcPts val="750"/>
              </a:spcAft>
            </a:pPr>
            <a:r>
              <a:rPr lang="vi-VN" sz="2400" i="1" dirty="0">
                <a:solidFill>
                  <a:prstClr val="black"/>
                </a:solidFill>
                <a:latin typeface="Times New Roman"/>
                <a:ea typeface="Calibri"/>
                <a:cs typeface="Times New Roman"/>
              </a:rPr>
              <a:t>a. Liệu con vi-rút này có biến thể nào khác hay không vẫn còn là một </a:t>
            </a:r>
            <a:r>
              <a:rPr lang="vi-VN" sz="2400" b="1" i="1" dirty="0">
                <a:solidFill>
                  <a:prstClr val="black"/>
                </a:solidFill>
                <a:latin typeface="Times New Roman"/>
                <a:ea typeface="Calibri"/>
                <a:cs typeface="Times New Roman"/>
              </a:rPr>
              <a:t>ẩn số</a:t>
            </a:r>
            <a:r>
              <a:rPr lang="vi-VN" sz="2400" i="1" dirty="0">
                <a:solidFill>
                  <a:prstClr val="black"/>
                </a:solidFill>
                <a:latin typeface="Times New Roman"/>
                <a:ea typeface="Calibri"/>
                <a:cs typeface="Times New Roman"/>
              </a:rPr>
              <a:t>.</a:t>
            </a:r>
            <a:endParaRPr lang="en-US" sz="2400" i="1" dirty="0">
              <a:solidFill>
                <a:prstClr val="black"/>
              </a:solidFill>
              <a:latin typeface="Calibri Light"/>
              <a:ea typeface="Calibri"/>
              <a:cs typeface="Times New Roman"/>
            </a:endParaRPr>
          </a:p>
          <a:p>
            <a:pPr marR="22860" algn="just" defTabSz="685800">
              <a:lnSpc>
                <a:spcPct val="115000"/>
              </a:lnSpc>
              <a:spcAft>
                <a:spcPts val="750"/>
              </a:spcAft>
            </a:pPr>
            <a:r>
              <a:rPr lang="vi-VN" sz="2400" i="1" dirty="0">
                <a:solidFill>
                  <a:prstClr val="black"/>
                </a:solidFill>
                <a:latin typeface="Times New Roman"/>
                <a:ea typeface="Calibri"/>
                <a:cs typeface="Times New Roman"/>
              </a:rPr>
              <a:t>b. </a:t>
            </a:r>
            <a:r>
              <a:rPr lang="vi-VN" sz="2400" b="1" i="1" dirty="0">
                <a:solidFill>
                  <a:prstClr val="black"/>
                </a:solidFill>
                <a:latin typeface="Times New Roman"/>
                <a:ea typeface="Calibri"/>
                <a:cs typeface="Times New Roman"/>
              </a:rPr>
              <a:t>Ẩn số</a:t>
            </a:r>
            <a:r>
              <a:rPr lang="vi-VN" sz="2400" i="1" dirty="0">
                <a:solidFill>
                  <a:prstClr val="black"/>
                </a:solidFill>
                <a:latin typeface="Times New Roman"/>
                <a:ea typeface="Calibri"/>
                <a:cs typeface="Times New Roman"/>
              </a:rPr>
              <a:t> của phương trình này là một số thập phân.</a:t>
            </a:r>
            <a:endParaRPr lang="en-US" sz="2400" i="1" dirty="0">
              <a:solidFill>
                <a:prstClr val="black"/>
              </a:solidFill>
              <a:latin typeface="Calibri Light"/>
              <a:ea typeface="Calibri"/>
              <a:cs typeface="Times New Roman"/>
            </a:endParaRPr>
          </a:p>
          <a:p>
            <a:pPr algn="just" defTabSz="685800">
              <a:lnSpc>
                <a:spcPct val="115000"/>
              </a:lnSpc>
              <a:spcAft>
                <a:spcPts val="750"/>
              </a:spcAft>
            </a:pPr>
            <a:r>
              <a:rPr lang="vi-VN" sz="2400" b="1" kern="100" dirty="0">
                <a:solidFill>
                  <a:srgbClr val="FF0000"/>
                </a:solidFill>
                <a:latin typeface="Times New Roman"/>
                <a:ea typeface="SimSun"/>
                <a:cs typeface="Times New Roman"/>
              </a:rPr>
              <a:t>? Theo em trong 2 ví dụ trên, từ “ẩn số” nào được dùng với tư cách là thuật ngữ, từ nào được dùng với tư cách là từ ngữ thông thường?</a:t>
            </a:r>
            <a:endParaRPr lang="en-US" sz="2400" dirty="0">
              <a:solidFill>
                <a:srgbClr val="FF0000"/>
              </a:solidFill>
              <a:latin typeface="Calibri Light"/>
              <a:ea typeface="Calibri"/>
              <a:cs typeface="Times New Roman"/>
            </a:endParaRPr>
          </a:p>
        </p:txBody>
      </p:sp>
    </p:spTree>
    <p:extLst>
      <p:ext uri="{BB962C8B-B14F-4D97-AF65-F5344CB8AC3E}">
        <p14:creationId xmlns:p14="http://schemas.microsoft.com/office/powerpoint/2010/main" val="317847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arn(inVertical)">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2180</Words>
  <Application>Microsoft Office PowerPoint</Application>
  <PresentationFormat>On-screen Show (16:9)</PresentationFormat>
  <Paragraphs>182</Paragraphs>
  <Slides>25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SimSun</vt:lpstr>
      <vt:lpstr>Arial</vt:lpstr>
      <vt:lpstr>Calibri</vt:lpstr>
      <vt:lpstr>Calibri Light</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dc:creator>
  <cp:lastModifiedBy>TDG</cp:lastModifiedBy>
  <cp:revision>132</cp:revision>
  <dcterms:created xsi:type="dcterms:W3CDTF">2022-04-27T09:48:10Z</dcterms:created>
  <dcterms:modified xsi:type="dcterms:W3CDTF">2023-03-19T13:50:45Z</dcterms:modified>
</cp:coreProperties>
</file>