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8" r:id="rId2"/>
    <p:sldId id="283" r:id="rId3"/>
    <p:sldId id="284" r:id="rId4"/>
    <p:sldId id="285"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20" y="-5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00BBEF-761C-496E-86EC-75341EB88C71}" type="datetimeFigureOut">
              <a:rPr lang="en-US" smtClean="0"/>
              <a:t>3/19/2025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0C0BAC-C021-43BC-917D-FE96E08A2199}" type="slidenum">
              <a:rPr lang="en-US" smtClean="0"/>
              <a:t>‹#›</a:t>
            </a:fld>
            <a:endParaRPr lang="en-US"/>
          </a:p>
        </p:txBody>
      </p:sp>
    </p:spTree>
    <p:extLst>
      <p:ext uri="{BB962C8B-B14F-4D97-AF65-F5344CB8AC3E}">
        <p14:creationId xmlns:p14="http://schemas.microsoft.com/office/powerpoint/2010/main" val="2291228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9063-7BF9-488E-88A2-182EA455C7F3}" type="slidenum">
              <a:rPr lang="en-US" smtClean="0"/>
              <a:t>15</a:t>
            </a:fld>
            <a:endParaRPr lang="en-US"/>
          </a:p>
        </p:txBody>
      </p:sp>
    </p:spTree>
    <p:extLst>
      <p:ext uri="{BB962C8B-B14F-4D97-AF65-F5344CB8AC3E}">
        <p14:creationId xmlns:p14="http://schemas.microsoft.com/office/powerpoint/2010/main" val="2042340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99063-7BF9-488E-88A2-182EA455C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14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99063-7BF9-488E-88A2-182EA455C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423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99063-7BF9-488E-88A2-182EA455C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655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99063-7BF9-488E-88A2-182EA455C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3790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99063-7BF9-488E-88A2-182EA455C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833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2EAA8F-ADD5-4E64-9198-F72D065DD250}"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E23CA-71EB-4537-B1C7-81CF461F2B54}" type="slidenum">
              <a:rPr lang="en-US" smtClean="0"/>
              <a:t>‹#›</a:t>
            </a:fld>
            <a:endParaRPr lang="en-US"/>
          </a:p>
        </p:txBody>
      </p:sp>
    </p:spTree>
    <p:extLst>
      <p:ext uri="{BB962C8B-B14F-4D97-AF65-F5344CB8AC3E}">
        <p14:creationId xmlns:p14="http://schemas.microsoft.com/office/powerpoint/2010/main" val="4160221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EAA8F-ADD5-4E64-9198-F72D065DD250}"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E23CA-71EB-4537-B1C7-81CF461F2B54}" type="slidenum">
              <a:rPr lang="en-US" smtClean="0"/>
              <a:t>‹#›</a:t>
            </a:fld>
            <a:endParaRPr lang="en-US"/>
          </a:p>
        </p:txBody>
      </p:sp>
    </p:spTree>
    <p:extLst>
      <p:ext uri="{BB962C8B-B14F-4D97-AF65-F5344CB8AC3E}">
        <p14:creationId xmlns:p14="http://schemas.microsoft.com/office/powerpoint/2010/main" val="33671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EAA8F-ADD5-4E64-9198-F72D065DD250}"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E23CA-71EB-4537-B1C7-81CF461F2B54}" type="slidenum">
              <a:rPr lang="en-US" smtClean="0"/>
              <a:t>‹#›</a:t>
            </a:fld>
            <a:endParaRPr lang="en-US"/>
          </a:p>
        </p:txBody>
      </p:sp>
    </p:spTree>
    <p:extLst>
      <p:ext uri="{BB962C8B-B14F-4D97-AF65-F5344CB8AC3E}">
        <p14:creationId xmlns:p14="http://schemas.microsoft.com/office/powerpoint/2010/main" val="216417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EAA8F-ADD5-4E64-9198-F72D065DD250}"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E23CA-71EB-4537-B1C7-81CF461F2B54}" type="slidenum">
              <a:rPr lang="en-US" smtClean="0"/>
              <a:t>‹#›</a:t>
            </a:fld>
            <a:endParaRPr lang="en-US"/>
          </a:p>
        </p:txBody>
      </p:sp>
    </p:spTree>
    <p:extLst>
      <p:ext uri="{BB962C8B-B14F-4D97-AF65-F5344CB8AC3E}">
        <p14:creationId xmlns:p14="http://schemas.microsoft.com/office/powerpoint/2010/main" val="418732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2EAA8F-ADD5-4E64-9198-F72D065DD250}"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E23CA-71EB-4537-B1C7-81CF461F2B54}" type="slidenum">
              <a:rPr lang="en-US" smtClean="0"/>
              <a:t>‹#›</a:t>
            </a:fld>
            <a:endParaRPr lang="en-US"/>
          </a:p>
        </p:txBody>
      </p:sp>
    </p:spTree>
    <p:extLst>
      <p:ext uri="{BB962C8B-B14F-4D97-AF65-F5344CB8AC3E}">
        <p14:creationId xmlns:p14="http://schemas.microsoft.com/office/powerpoint/2010/main" val="1004823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2EAA8F-ADD5-4E64-9198-F72D065DD250}"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E23CA-71EB-4537-B1C7-81CF461F2B54}" type="slidenum">
              <a:rPr lang="en-US" smtClean="0"/>
              <a:t>‹#›</a:t>
            </a:fld>
            <a:endParaRPr lang="en-US"/>
          </a:p>
        </p:txBody>
      </p:sp>
    </p:spTree>
    <p:extLst>
      <p:ext uri="{BB962C8B-B14F-4D97-AF65-F5344CB8AC3E}">
        <p14:creationId xmlns:p14="http://schemas.microsoft.com/office/powerpoint/2010/main" val="410221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2EAA8F-ADD5-4E64-9198-F72D065DD250}" type="datetimeFigureOut">
              <a:rPr lang="en-US" smtClean="0"/>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E23CA-71EB-4537-B1C7-81CF461F2B54}" type="slidenum">
              <a:rPr lang="en-US" smtClean="0"/>
              <a:t>‹#›</a:t>
            </a:fld>
            <a:endParaRPr lang="en-US"/>
          </a:p>
        </p:txBody>
      </p:sp>
    </p:spTree>
    <p:extLst>
      <p:ext uri="{BB962C8B-B14F-4D97-AF65-F5344CB8AC3E}">
        <p14:creationId xmlns:p14="http://schemas.microsoft.com/office/powerpoint/2010/main" val="230393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2EAA8F-ADD5-4E64-9198-F72D065DD250}" type="datetimeFigureOut">
              <a:rPr lang="en-US" smtClean="0"/>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E23CA-71EB-4537-B1C7-81CF461F2B54}" type="slidenum">
              <a:rPr lang="en-US" smtClean="0"/>
              <a:t>‹#›</a:t>
            </a:fld>
            <a:endParaRPr lang="en-US"/>
          </a:p>
        </p:txBody>
      </p:sp>
    </p:spTree>
    <p:extLst>
      <p:ext uri="{BB962C8B-B14F-4D97-AF65-F5344CB8AC3E}">
        <p14:creationId xmlns:p14="http://schemas.microsoft.com/office/powerpoint/2010/main" val="1108114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EAA8F-ADD5-4E64-9198-F72D065DD250}" type="datetimeFigureOut">
              <a:rPr lang="en-US" smtClean="0"/>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CE23CA-71EB-4537-B1C7-81CF461F2B54}" type="slidenum">
              <a:rPr lang="en-US" smtClean="0"/>
              <a:t>‹#›</a:t>
            </a:fld>
            <a:endParaRPr lang="en-US"/>
          </a:p>
        </p:txBody>
      </p:sp>
    </p:spTree>
    <p:extLst>
      <p:ext uri="{BB962C8B-B14F-4D97-AF65-F5344CB8AC3E}">
        <p14:creationId xmlns:p14="http://schemas.microsoft.com/office/powerpoint/2010/main" val="3306002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EAA8F-ADD5-4E64-9198-F72D065DD250}"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E23CA-71EB-4537-B1C7-81CF461F2B54}" type="slidenum">
              <a:rPr lang="en-US" smtClean="0"/>
              <a:t>‹#›</a:t>
            </a:fld>
            <a:endParaRPr lang="en-US"/>
          </a:p>
        </p:txBody>
      </p:sp>
    </p:spTree>
    <p:extLst>
      <p:ext uri="{BB962C8B-B14F-4D97-AF65-F5344CB8AC3E}">
        <p14:creationId xmlns:p14="http://schemas.microsoft.com/office/powerpoint/2010/main" val="1210003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EAA8F-ADD5-4E64-9198-F72D065DD250}"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E23CA-71EB-4537-B1C7-81CF461F2B54}" type="slidenum">
              <a:rPr lang="en-US" smtClean="0"/>
              <a:t>‹#›</a:t>
            </a:fld>
            <a:endParaRPr lang="en-US"/>
          </a:p>
        </p:txBody>
      </p:sp>
    </p:spTree>
    <p:extLst>
      <p:ext uri="{BB962C8B-B14F-4D97-AF65-F5344CB8AC3E}">
        <p14:creationId xmlns:p14="http://schemas.microsoft.com/office/powerpoint/2010/main" val="142479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EAA8F-ADD5-4E64-9198-F72D065DD250}" type="datetimeFigureOut">
              <a:rPr lang="en-US" smtClean="0"/>
              <a:t>3/19/2025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E23CA-71EB-4537-B1C7-81CF461F2B54}" type="slidenum">
              <a:rPr lang="en-US" smtClean="0"/>
              <a:t>‹#›</a:t>
            </a:fld>
            <a:endParaRPr lang="en-US"/>
          </a:p>
        </p:txBody>
      </p:sp>
    </p:spTree>
    <p:extLst>
      <p:ext uri="{BB962C8B-B14F-4D97-AF65-F5344CB8AC3E}">
        <p14:creationId xmlns:p14="http://schemas.microsoft.com/office/powerpoint/2010/main" val="1285855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3.jpeg"/><Relationship Id="rId5" Type="http://schemas.openxmlformats.org/officeDocument/2006/relationships/image" Target="../media/image13.png"/><Relationship Id="rId10" Type="http://schemas.microsoft.com/office/2007/relationships/hdphoto" Target="../media/hdphoto2.wdp"/><Relationship Id="rId4" Type="http://schemas.openxmlformats.org/officeDocument/2006/relationships/image" Target="../media/image12.jpe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27.jpeg"/><Relationship Id="rId4" Type="http://schemas.openxmlformats.org/officeDocument/2006/relationships/image" Target="../media/image11.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27.jpeg"/><Relationship Id="rId4" Type="http://schemas.openxmlformats.org/officeDocument/2006/relationships/image" Target="../media/image11.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29.png"/><Relationship Id="rId12"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31.png"/><Relationship Id="rId5" Type="http://schemas.openxmlformats.org/officeDocument/2006/relationships/image" Target="../media/image28.png"/><Relationship Id="rId10" Type="http://schemas.microsoft.com/office/2007/relationships/hdphoto" Target="../media/hdphoto5.wdp"/><Relationship Id="rId4" Type="http://schemas.openxmlformats.org/officeDocument/2006/relationships/audio" Target="../media/audio3.wav"/><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1.png"/><Relationship Id="rId3" Type="http://schemas.openxmlformats.org/officeDocument/2006/relationships/audio" Target="../media/audio3.wav"/><Relationship Id="rId7" Type="http://schemas.openxmlformats.org/officeDocument/2006/relationships/image" Target="../media/image29.png"/><Relationship Id="rId12"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34.png"/><Relationship Id="rId5" Type="http://schemas.openxmlformats.org/officeDocument/2006/relationships/image" Target="../media/image28.png"/><Relationship Id="rId10" Type="http://schemas.microsoft.com/office/2007/relationships/hdphoto" Target="../media/hdphoto5.wdp"/><Relationship Id="rId4" Type="http://schemas.openxmlformats.org/officeDocument/2006/relationships/audio" Target="../media/audio2.wav"/><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audio" Target="../media/audio2.wav"/><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31.png"/><Relationship Id="rId5" Type="http://schemas.openxmlformats.org/officeDocument/2006/relationships/image" Target="../media/image28.png"/><Relationship Id="rId10" Type="http://schemas.microsoft.com/office/2007/relationships/hdphoto" Target="../media/hdphoto5.wdp"/><Relationship Id="rId4" Type="http://schemas.openxmlformats.org/officeDocument/2006/relationships/audio" Target="../media/audio3.wav"/><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29.png"/><Relationship Id="rId12"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31.png"/><Relationship Id="rId5" Type="http://schemas.openxmlformats.org/officeDocument/2006/relationships/image" Target="../media/image28.png"/><Relationship Id="rId10" Type="http://schemas.microsoft.com/office/2007/relationships/hdphoto" Target="../media/hdphoto5.wdp"/><Relationship Id="rId4" Type="http://schemas.openxmlformats.org/officeDocument/2006/relationships/audio" Target="../media/audio3.wav"/><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audio" Target="../media/audio2.wav"/><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31.png"/><Relationship Id="rId5" Type="http://schemas.openxmlformats.org/officeDocument/2006/relationships/image" Target="../media/image28.png"/><Relationship Id="rId10" Type="http://schemas.microsoft.com/office/2007/relationships/hdphoto" Target="../media/hdphoto5.wdp"/><Relationship Id="rId4" Type="http://schemas.openxmlformats.org/officeDocument/2006/relationships/audio" Target="../media/audio3.wav"/><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35.png"/><Relationship Id="rId4" Type="http://schemas.openxmlformats.org/officeDocument/2006/relationships/image" Target="../media/image11.png"/><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microsoft.com/office/2007/relationships/hdphoto" Target="../media/hdphoto1.wdp"/><Relationship Id="rId12" Type="http://schemas.openxmlformats.org/officeDocument/2006/relationships/image" Target="../media/image2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0.png"/><Relationship Id="rId5" Type="http://schemas.openxmlformats.org/officeDocument/2006/relationships/image" Target="../media/image13.png"/><Relationship Id="rId10" Type="http://schemas.openxmlformats.org/officeDocument/2006/relationships/image" Target="../media/image19.png"/><Relationship Id="rId4" Type="http://schemas.openxmlformats.org/officeDocument/2006/relationships/image" Target="../media/image12.jpe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3.jpeg"/><Relationship Id="rId5" Type="http://schemas.openxmlformats.org/officeDocument/2006/relationships/image" Target="../media/image13.png"/><Relationship Id="rId10" Type="http://schemas.microsoft.com/office/2007/relationships/hdphoto" Target="../media/hdphoto2.wdp"/><Relationship Id="rId4" Type="http://schemas.openxmlformats.org/officeDocument/2006/relationships/image" Target="../media/image12.jpe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810" y="31751"/>
            <a:ext cx="9140428"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组合 30"/>
          <p:cNvGrpSpPr>
            <a:grpSpLocks/>
          </p:cNvGrpSpPr>
          <p:nvPr/>
        </p:nvGrpSpPr>
        <p:grpSpPr bwMode="auto">
          <a:xfrm>
            <a:off x="-656035" y="4375151"/>
            <a:ext cx="9800035" cy="2505075"/>
            <a:chOff x="-874643" y="4104117"/>
            <a:chExt cx="13066643" cy="2775656"/>
          </a:xfrm>
        </p:grpSpPr>
        <p:pic>
          <p:nvPicPr>
            <p:cNvPr id="4105" name="图片 31"/>
            <p:cNvPicPr>
              <a:picLocks noChangeAspect="1"/>
            </p:cNvPicPr>
            <p:nvPr/>
          </p:nvPicPr>
          <p:blipFill>
            <a:blip r:embed="rId3">
              <a:extLst>
                <a:ext uri="{28A0092B-C50C-407E-A947-70E740481C1C}">
                  <a14:useLocalDpi xmlns:a14="http://schemas.microsoft.com/office/drawing/2010/main" val="0"/>
                </a:ext>
              </a:extLst>
            </a:blip>
            <a:srcRect t="65742"/>
            <a:stretch>
              <a:fillRect/>
            </a:stretch>
          </p:blipFill>
          <p:spPr bwMode="auto">
            <a:xfrm>
              <a:off x="-874643" y="4508499"/>
              <a:ext cx="13066643" cy="234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图片 32"/>
            <p:cNvPicPr>
              <a:picLocks noChangeAspect="1"/>
            </p:cNvPicPr>
            <p:nvPr/>
          </p:nvPicPr>
          <p:blipFill>
            <a:blip r:embed="rId4">
              <a:extLst>
                <a:ext uri="{28A0092B-C50C-407E-A947-70E740481C1C}">
                  <a14:useLocalDpi xmlns:a14="http://schemas.microsoft.com/office/drawing/2010/main" val="0"/>
                </a:ext>
              </a:extLst>
            </a:blip>
            <a:srcRect t="57593" r="73541" b="16478"/>
            <a:stretch>
              <a:fillRect/>
            </a:stretch>
          </p:blipFill>
          <p:spPr bwMode="auto">
            <a:xfrm>
              <a:off x="-163355" y="4104117"/>
              <a:ext cx="3225799" cy="177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图片 33"/>
            <p:cNvPicPr>
              <a:picLocks noChangeAspect="1"/>
            </p:cNvPicPr>
            <p:nvPr/>
          </p:nvPicPr>
          <p:blipFill>
            <a:blip r:embed="rId5">
              <a:extLst>
                <a:ext uri="{28A0092B-C50C-407E-A947-70E740481C1C}">
                  <a14:useLocalDpi xmlns:a14="http://schemas.microsoft.com/office/drawing/2010/main" val="0"/>
                </a:ext>
              </a:extLst>
            </a:blip>
            <a:srcRect l="32603" t="72038" r="27708" b="2032"/>
            <a:stretch>
              <a:fillRect/>
            </a:stretch>
          </p:blipFill>
          <p:spPr bwMode="auto">
            <a:xfrm>
              <a:off x="3976367" y="4760481"/>
              <a:ext cx="4838700" cy="177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图片 34"/>
            <p:cNvPicPr>
              <a:picLocks noChangeAspect="1"/>
            </p:cNvPicPr>
            <p:nvPr/>
          </p:nvPicPr>
          <p:blipFill>
            <a:blip r:embed="rId6">
              <a:extLst>
                <a:ext uri="{28A0092B-C50C-407E-A947-70E740481C1C}">
                  <a14:useLocalDpi xmlns:a14="http://schemas.microsoft.com/office/drawing/2010/main" val="0"/>
                </a:ext>
              </a:extLst>
            </a:blip>
            <a:srcRect l="22708" t="62965" r="56250" b="7773"/>
            <a:stretch>
              <a:fillRect/>
            </a:stretch>
          </p:blipFill>
          <p:spPr bwMode="auto">
            <a:xfrm>
              <a:off x="2768600" y="4441368"/>
              <a:ext cx="2565400" cy="200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图片 35"/>
            <p:cNvPicPr>
              <a:picLocks noChangeAspect="1"/>
            </p:cNvPicPr>
            <p:nvPr/>
          </p:nvPicPr>
          <p:blipFill>
            <a:blip r:embed="rId7">
              <a:extLst>
                <a:ext uri="{28A0092B-C50C-407E-A947-70E740481C1C}">
                  <a14:useLocalDpi xmlns:a14="http://schemas.microsoft.com/office/drawing/2010/main" val="0"/>
                </a:ext>
              </a:extLst>
            </a:blip>
            <a:srcRect l="73512" t="56668" r="3960" b="27"/>
            <a:stretch>
              <a:fillRect/>
            </a:stretch>
          </p:blipFill>
          <p:spPr bwMode="auto">
            <a:xfrm>
              <a:off x="8265955" y="4657190"/>
              <a:ext cx="2055807" cy="222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0" name="图片 37"/>
          <p:cNvPicPr>
            <a:picLocks noChangeAspect="1"/>
          </p:cNvPicPr>
          <p:nvPr/>
        </p:nvPicPr>
        <p:blipFill>
          <a:blip r:embed="rId8">
            <a:extLst>
              <a:ext uri="{28A0092B-C50C-407E-A947-70E740481C1C}">
                <a14:useLocalDpi xmlns:a14="http://schemas.microsoft.com/office/drawing/2010/main" val="0"/>
              </a:ext>
            </a:extLst>
          </a:blip>
          <a:srcRect l="82709" b="56668"/>
          <a:stretch>
            <a:fillRect/>
          </a:stretch>
        </p:blipFill>
        <p:spPr bwMode="auto">
          <a:xfrm>
            <a:off x="7891462" y="-168275"/>
            <a:ext cx="1252538"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图片 38"/>
          <p:cNvPicPr>
            <a:picLocks noChangeAspect="1"/>
          </p:cNvPicPr>
          <p:nvPr/>
        </p:nvPicPr>
        <p:blipFill>
          <a:blip r:embed="rId9">
            <a:extLst>
              <a:ext uri="{28A0092B-C50C-407E-A947-70E740481C1C}">
                <a14:useLocalDpi xmlns:a14="http://schemas.microsoft.com/office/drawing/2010/main" val="0"/>
              </a:ext>
            </a:extLst>
          </a:blip>
          <a:srcRect l="78751" r="5939" b="77040"/>
          <a:stretch>
            <a:fillRect/>
          </a:stretch>
        </p:blipFill>
        <p:spPr bwMode="auto">
          <a:xfrm>
            <a:off x="-111918" y="-168275"/>
            <a:ext cx="1879997"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810" y="-168275"/>
            <a:ext cx="9391650"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4"/>
          <p:cNvSpPr txBox="1">
            <a:spLocks noChangeArrowheads="1"/>
          </p:cNvSpPr>
          <p:nvPr/>
        </p:nvSpPr>
        <p:spPr bwMode="auto">
          <a:xfrm>
            <a:off x="1113235" y="1662113"/>
            <a:ext cx="782716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vi-VN" sz="3600" b="1" dirty="0">
                <a:latin typeface="Times New Roman" pitchFamily="18" charset="0"/>
                <a:cs typeface="Times New Roman" pitchFamily="18" charset="0"/>
              </a:rPr>
              <a:t>CHÀO MỪNG QUÝ THẦY CÔ </a:t>
            </a:r>
          </a:p>
          <a:p>
            <a:pPr algn="ctr" eaLnBrk="1" hangingPunct="1"/>
            <a:r>
              <a:rPr lang="vi-VN" sz="3600" b="1" dirty="0">
                <a:latin typeface="Times New Roman" pitchFamily="18" charset="0"/>
                <a:cs typeface="Times New Roman" pitchFamily="18" charset="0"/>
              </a:rPr>
              <a:t>VỀ DỰ GIỜ, THĂM </a:t>
            </a:r>
            <a:r>
              <a:rPr lang="vi-VN" sz="3600" b="1" dirty="0" smtClean="0">
                <a:latin typeface="Times New Roman" pitchFamily="18" charset="0"/>
                <a:cs typeface="Times New Roman" pitchFamily="18" charset="0"/>
              </a:rPr>
              <a:t>LỚP</a:t>
            </a:r>
            <a:endParaRPr lang="en-US" sz="3600" b="1" dirty="0">
              <a:latin typeface="Times New Roman" pitchFamily="18" charset="0"/>
              <a:cs typeface="Times New Roman" pitchFamily="18" charset="0"/>
            </a:endParaRPr>
          </a:p>
        </p:txBody>
      </p:sp>
      <p:sp>
        <p:nvSpPr>
          <p:cNvPr id="2" name="TextBox 1"/>
          <p:cNvSpPr txBox="1"/>
          <p:nvPr/>
        </p:nvSpPr>
        <p:spPr>
          <a:xfrm>
            <a:off x="4357057" y="3933056"/>
            <a:ext cx="3684785" cy="646331"/>
          </a:xfrm>
          <a:prstGeom prst="rect">
            <a:avLst/>
          </a:prstGeom>
          <a:noFill/>
        </p:spPr>
        <p:txBody>
          <a:bodyPr wrap="square">
            <a:spAutoFit/>
          </a:bodyPr>
          <a:lstStyle/>
          <a:p>
            <a:pPr>
              <a:defRPr/>
            </a:pPr>
            <a:r>
              <a:rPr lang="vi-VN" b="1" dirty="0">
                <a:latin typeface="+mj-lt"/>
              </a:rPr>
              <a:t>GIÁO VIÊN: PHẠM THỊ GIANG</a:t>
            </a:r>
          </a:p>
          <a:p>
            <a:pPr>
              <a:defRPr/>
            </a:pPr>
            <a:r>
              <a:rPr lang="vi-VN" b="1" dirty="0">
                <a:latin typeface="+mj-lt"/>
              </a:rPr>
              <a:t>TRƯỜNG THCS YÊN THẮNG</a:t>
            </a:r>
            <a:endParaRPr lang="en-US" b="1" dirty="0">
              <a:latin typeface="+mj-lt"/>
            </a:endParaRPr>
          </a:p>
        </p:txBody>
      </p:sp>
    </p:spTree>
    <p:extLst>
      <p:ext uri="{BB962C8B-B14F-4D97-AF65-F5344CB8AC3E}">
        <p14:creationId xmlns:p14="http://schemas.microsoft.com/office/powerpoint/2010/main" val="3417960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221582"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171450" y="835819"/>
            <a:ext cx="8754666"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8090299" y="42861"/>
            <a:ext cx="971552" cy="600074"/>
          </a:xfrm>
          <a:prstGeom prst="rect">
            <a:avLst/>
          </a:prstGeom>
        </p:spPr>
      </p:pic>
      <p:sp>
        <p:nvSpPr>
          <p:cNvPr id="26" name="Rounded Rectangle 25"/>
          <p:cNvSpPr/>
          <p:nvPr/>
        </p:nvSpPr>
        <p:spPr>
          <a:xfrm>
            <a:off x="1221582" y="28574"/>
            <a:ext cx="6868716"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5"/>
          <a:srcRect l="46013" t="45792" r="33622" b="46790"/>
          <a:stretch>
            <a:fillRect/>
          </a:stretch>
        </p:blipFill>
        <p:spPr>
          <a:xfrm>
            <a:off x="2196703" y="792956"/>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5944195" y="800099"/>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2809875" y="6276641"/>
            <a:ext cx="3514726"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054424" y="6360337"/>
            <a:ext cx="5025627"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3156653" y="757237"/>
            <a:ext cx="2821169" cy="548042"/>
          </a:xfrm>
          <a:prstGeom prst="rect">
            <a:avLst/>
          </a:prstGeom>
        </p:spPr>
      </p:pic>
      <p:sp>
        <p:nvSpPr>
          <p:cNvPr id="4" name="Rectangle 3"/>
          <p:cNvSpPr/>
          <p:nvPr/>
        </p:nvSpPr>
        <p:spPr>
          <a:xfrm>
            <a:off x="2823812"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269966" y="1028701"/>
            <a:ext cx="4572000" cy="1048877"/>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a:cs typeface="+mn-cs"/>
              </a:rPr>
              <a:t>II. </a:t>
            </a:r>
            <a:r>
              <a:rPr kumimoji="0" 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a:cs typeface="+mn-cs"/>
              </a:rPr>
              <a:t>Tìm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bản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pt-BR" sz="2800" b="1" i="1" u="sng" strike="noStrike" kern="1200" cap="none" spc="0" normalizeH="0" baseline="0" noProof="0" dirty="0">
                <a:ln>
                  <a:noFill/>
                </a:ln>
                <a:solidFill>
                  <a:srgbClr val="800000"/>
                </a:solidFill>
                <a:effectLst/>
                <a:uLnTx/>
                <a:uFillTx/>
                <a:latin typeface="Times New Roman" panose="02020603050405020304" pitchFamily="18" charset="0"/>
                <a:ea typeface="Calibri" panose="020F0502020204030204" pitchFamily="34" charset="0"/>
                <a:cs typeface="+mn-cs"/>
              </a:rPr>
              <a:t>1. </a:t>
            </a:r>
            <a:r>
              <a:rPr kumimoji="0" lang="vi-VN" sz="2800" b="1" i="0" u="sng" strike="noStrike" kern="1200" cap="none" spc="0" normalizeH="0" baseline="0" noProof="0" dirty="0">
                <a:ln>
                  <a:noFill/>
                </a:ln>
                <a:solidFill>
                  <a:srgbClr val="800000"/>
                </a:solidFill>
                <a:effectLst/>
                <a:uLnTx/>
                <a:uFillTx/>
                <a:latin typeface="Times New Roman" panose="02020603050405020304" pitchFamily="18" charset="0"/>
                <a:ea typeface="Calibri" panose="020F0502020204030204" pitchFamily="34" charset="0"/>
                <a:cs typeface="+mn-cs"/>
              </a:rPr>
              <a:t>Ý nghĩa chi tiết kì ảo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5" name="Pentagon 4"/>
          <p:cNvSpPr/>
          <p:nvPr/>
        </p:nvSpPr>
        <p:spPr>
          <a:xfrm>
            <a:off x="171450" y="2319915"/>
            <a:ext cx="3236118" cy="641795"/>
          </a:xfrm>
          <a:prstGeom prst="homePlate">
            <a:avLst/>
          </a:prstGeom>
          <a:solidFill>
            <a:schemeClr val="accent6">
              <a:lumMod val="50000"/>
            </a:schemeClr>
          </a:solidFill>
          <a:ln>
            <a:noFill/>
          </a:ln>
          <a:effectLst>
            <a:outerShdw blurRad="107950" dist="12700" dir="5400000" algn="ctr">
              <a:srgbClr val="000000"/>
            </a:outerShdw>
          </a:effectLst>
          <a:scene3d>
            <a:camera prst="isometricOffAxis1Right"/>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THẢO LUẬN  CẶP ĐÔI </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9">
            <a:extLst>
              <a:ext uri="{BEBA8EAE-BF5A-486C-A8C5-ECC9F3942E4B}">
                <a14:imgProps xmlns:a14="http://schemas.microsoft.com/office/drawing/2010/main">
                  <a14:imgLayer r:embed="rId10">
                    <a14:imgEffect>
                      <a14:brightnessContrast bright="40000" contrast="-20000"/>
                    </a14:imgEffect>
                  </a14:imgLayer>
                </a14:imgProps>
              </a:ext>
            </a:extLst>
          </a:blip>
          <a:stretch>
            <a:fillRect/>
          </a:stretch>
        </p:blipFill>
        <p:spPr>
          <a:xfrm>
            <a:off x="658306" y="3758812"/>
            <a:ext cx="1584311" cy="2112414"/>
          </a:xfrm>
          <a:prstGeom prst="ellipse">
            <a:avLst/>
          </a:prstGeom>
          <a:ln>
            <a:noFill/>
          </a:ln>
          <a:effectLst>
            <a:softEdge rad="112500"/>
          </a:effectLst>
        </p:spPr>
      </p:pic>
      <p:sp>
        <p:nvSpPr>
          <p:cNvPr id="9" name="Oval 8"/>
          <p:cNvSpPr/>
          <p:nvPr/>
        </p:nvSpPr>
        <p:spPr>
          <a:xfrm>
            <a:off x="2026033" y="2997430"/>
            <a:ext cx="783842" cy="885825"/>
          </a:xfrm>
          <a:prstGeom prst="ellipse">
            <a:avLst/>
          </a:prstGeom>
          <a:blipFill>
            <a:blip r:embed="rId11"/>
            <a:tile tx="0" ty="0" sx="100000" sy="100000" flip="none" algn="tl"/>
          </a:bli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alibri" panose="020F0502020204030204"/>
                <a:ea typeface="+mn-ea"/>
                <a:cs typeface="+mn-cs"/>
              </a:rPr>
              <a:t>6 </a:t>
            </a:r>
            <a:r>
              <a:rPr kumimoji="0" lang="en-US" sz="2000" b="1" i="0" u="none" strike="noStrike" kern="1200" cap="none" spc="0" normalizeH="0" baseline="0" noProof="0" dirty="0" err="1" smtClean="0">
                <a:ln>
                  <a:noFill/>
                </a:ln>
                <a:solidFill>
                  <a:prstClr val="white"/>
                </a:solidFill>
                <a:effectLst/>
                <a:uLnTx/>
                <a:uFillTx/>
                <a:latin typeface="Calibri" panose="020F0502020204030204"/>
                <a:ea typeface="+mn-ea"/>
                <a:cs typeface="+mn-cs"/>
              </a:rPr>
              <a:t>phút</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p:cNvSpPr/>
          <p:nvPr/>
        </p:nvSpPr>
        <p:spPr>
          <a:xfrm>
            <a:off x="5177720" y="1300163"/>
            <a:ext cx="2843211" cy="1014380"/>
          </a:xfrm>
          <a:prstGeom prst="rect">
            <a:avLst/>
          </a:prstGeom>
        </p:spPr>
        <p:txBody>
          <a:bodyPr wrap="square">
            <a:spAutoFit/>
          </a:bodyPr>
          <a:lstStyle/>
          <a:p>
            <a:pPr>
              <a:lnSpc>
                <a:spcPct val="107000"/>
              </a:lnSpc>
              <a:spcAft>
                <a:spcPts val="0"/>
              </a:spcAft>
              <a:tabLst>
                <a:tab pos="1386840" algn="l"/>
              </a:tabLst>
            </a:pPr>
            <a:r>
              <a:rPr lang="en-US" sz="2800" b="1" dirty="0" err="1">
                <a:solidFill>
                  <a:srgbClr val="0D0D0D"/>
                </a:solidFill>
                <a:latin typeface="Times New Roman" panose="02020603050405020304" pitchFamily="18" charset="0"/>
                <a:ea typeface="MS Mincho"/>
              </a:rPr>
              <a:t>Phiếu</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học</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tập</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số</a:t>
            </a:r>
            <a:r>
              <a:rPr lang="en-US" sz="2800" b="1" dirty="0">
                <a:solidFill>
                  <a:srgbClr val="0D0D0D"/>
                </a:solidFill>
                <a:latin typeface="Times New Roman" panose="02020603050405020304" pitchFamily="18" charset="0"/>
                <a:ea typeface="MS Mincho"/>
              </a:rPr>
              <a:t> </a:t>
            </a:r>
            <a:r>
              <a:rPr lang="en-US" sz="2800" b="1" dirty="0" smtClean="0">
                <a:solidFill>
                  <a:srgbClr val="0D0D0D"/>
                </a:solidFill>
                <a:latin typeface="Times New Roman" panose="02020603050405020304" pitchFamily="18" charset="0"/>
                <a:ea typeface="MS Mincho"/>
              </a:rPr>
              <a:t>2</a:t>
            </a:r>
            <a:endParaRPr lang="en-US" sz="2800" dirty="0">
              <a:latin typeface="Times New Roman" panose="02020603050405020304" pitchFamily="18" charset="0"/>
              <a:ea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795009959"/>
              </p:ext>
            </p:extLst>
          </p:nvPr>
        </p:nvGraphicFramePr>
        <p:xfrm>
          <a:off x="3332559" y="1866655"/>
          <a:ext cx="5325667" cy="5468112"/>
        </p:xfrm>
        <a:graphic>
          <a:graphicData uri="http://schemas.openxmlformats.org/drawingml/2006/table">
            <a:tbl>
              <a:tblPr firstRow="1" firstCol="1" lastRow="1" lastCol="1" bandRow="1" bandCol="1"/>
              <a:tblGrid>
                <a:gridCol w="2657476">
                  <a:extLst>
                    <a:ext uri="{9D8B030D-6E8A-4147-A177-3AD203B41FA5}">
                      <a16:colId xmlns="" xmlns:a16="http://schemas.microsoft.com/office/drawing/2014/main" val="2692640950"/>
                    </a:ext>
                  </a:extLst>
                </a:gridCol>
                <a:gridCol w="2668191">
                  <a:extLst>
                    <a:ext uri="{9D8B030D-6E8A-4147-A177-3AD203B41FA5}">
                      <a16:colId xmlns="" xmlns:a16="http://schemas.microsoft.com/office/drawing/2014/main" val="3581461360"/>
                    </a:ext>
                  </a:extLst>
                </a:gridCol>
              </a:tblGrid>
              <a:tr h="0">
                <a:tc>
                  <a:txBody>
                    <a:bodyPr/>
                    <a:lstStyle/>
                    <a:p>
                      <a:pPr algn="ctr">
                        <a:lnSpc>
                          <a:spcPct val="115000"/>
                        </a:lnSpc>
                        <a:spcAft>
                          <a:spcPts val="0"/>
                        </a:spcAft>
                      </a:pPr>
                      <a:r>
                        <a:rPr lang="en-US" sz="2400" b="1" i="1" u="sng" dirty="0" err="1">
                          <a:solidFill>
                            <a:srgbClr val="680000"/>
                          </a:solidFill>
                          <a:effectLst/>
                          <a:latin typeface="Times New Roman" panose="02020603050405020304" pitchFamily="18" charset="0"/>
                          <a:ea typeface="Times New Roman" panose="02020603050405020304" pitchFamily="18" charset="0"/>
                        </a:rPr>
                        <a:t>Yếu</a:t>
                      </a:r>
                      <a:r>
                        <a:rPr lang="en-US" sz="2400" b="1" i="1" u="sng" dirty="0">
                          <a:solidFill>
                            <a:srgbClr val="680000"/>
                          </a:solidFill>
                          <a:effectLst/>
                          <a:latin typeface="Times New Roman" panose="02020603050405020304" pitchFamily="18" charset="0"/>
                          <a:ea typeface="Times New Roman" panose="02020603050405020304" pitchFamily="18" charset="0"/>
                        </a:rPr>
                        <a:t> </a:t>
                      </a:r>
                      <a:r>
                        <a:rPr lang="en-US" sz="2400" b="1" i="1" u="sng" dirty="0" err="1">
                          <a:solidFill>
                            <a:srgbClr val="680000"/>
                          </a:solidFill>
                          <a:effectLst/>
                          <a:latin typeface="Times New Roman" panose="02020603050405020304" pitchFamily="18" charset="0"/>
                          <a:ea typeface="Times New Roman" panose="02020603050405020304" pitchFamily="18" charset="0"/>
                        </a:rPr>
                        <a:t>tố</a:t>
                      </a:r>
                      <a:r>
                        <a:rPr lang="en-US" sz="2400" b="1" i="1" u="sng" dirty="0">
                          <a:solidFill>
                            <a:srgbClr val="680000"/>
                          </a:solidFill>
                          <a:effectLst/>
                          <a:latin typeface="Times New Roman" panose="02020603050405020304" pitchFamily="18" charset="0"/>
                          <a:ea typeface="Times New Roman" panose="02020603050405020304" pitchFamily="18" charset="0"/>
                        </a:rPr>
                        <a:t> </a:t>
                      </a:r>
                      <a:r>
                        <a:rPr lang="en-US" sz="2400" b="1" i="1" u="sng" dirty="0" err="1">
                          <a:solidFill>
                            <a:srgbClr val="680000"/>
                          </a:solidFill>
                          <a:effectLst/>
                          <a:latin typeface="Times New Roman" panose="02020603050405020304" pitchFamily="18" charset="0"/>
                          <a:ea typeface="Times New Roman" panose="02020603050405020304" pitchFamily="18" charset="0"/>
                        </a:rPr>
                        <a:t>kì</a:t>
                      </a:r>
                      <a:r>
                        <a:rPr lang="en-US" sz="2400" b="1" i="1" u="sng" dirty="0">
                          <a:solidFill>
                            <a:srgbClr val="680000"/>
                          </a:solidFill>
                          <a:effectLst/>
                          <a:latin typeface="Times New Roman" panose="02020603050405020304" pitchFamily="18" charset="0"/>
                          <a:ea typeface="Times New Roman" panose="02020603050405020304" pitchFamily="18" charset="0"/>
                        </a:rPr>
                        <a:t> </a:t>
                      </a:r>
                      <a:r>
                        <a:rPr lang="en-US" sz="2400" b="1" i="1" u="sng" dirty="0" err="1">
                          <a:solidFill>
                            <a:srgbClr val="680000"/>
                          </a:solidFill>
                          <a:effectLst/>
                          <a:latin typeface="Times New Roman" panose="02020603050405020304" pitchFamily="18" charset="0"/>
                          <a:ea typeface="Times New Roman" panose="02020603050405020304" pitchFamily="18" charset="0"/>
                        </a:rPr>
                        <a:t>ảo</a:t>
                      </a:r>
                      <a:endParaRPr lang="en-US" sz="2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i="1" u="sng" dirty="0" err="1">
                          <a:solidFill>
                            <a:srgbClr val="680000"/>
                          </a:solidFill>
                          <a:effectLst/>
                          <a:latin typeface="Times New Roman" panose="02020603050405020304" pitchFamily="18" charset="0"/>
                          <a:ea typeface="Times New Roman" panose="02020603050405020304" pitchFamily="18" charset="0"/>
                        </a:rPr>
                        <a:t>Vai</a:t>
                      </a:r>
                      <a:r>
                        <a:rPr lang="en-US" sz="2400" b="1" i="1" u="sng" dirty="0">
                          <a:solidFill>
                            <a:srgbClr val="680000"/>
                          </a:solidFill>
                          <a:effectLst/>
                          <a:latin typeface="Times New Roman" panose="02020603050405020304" pitchFamily="18" charset="0"/>
                          <a:ea typeface="Times New Roman" panose="02020603050405020304" pitchFamily="18" charset="0"/>
                        </a:rPr>
                        <a:t> </a:t>
                      </a:r>
                      <a:r>
                        <a:rPr lang="en-US" sz="2400" b="1" i="1" u="sng" dirty="0" err="1">
                          <a:solidFill>
                            <a:srgbClr val="680000"/>
                          </a:solidFill>
                          <a:effectLst/>
                          <a:latin typeface="Times New Roman" panose="02020603050405020304" pitchFamily="18" charset="0"/>
                          <a:ea typeface="Times New Roman" panose="02020603050405020304" pitchFamily="18" charset="0"/>
                        </a:rPr>
                        <a:t>trò</a:t>
                      </a:r>
                      <a:r>
                        <a:rPr lang="en-US" sz="2400" b="1" i="1" u="sng" dirty="0">
                          <a:solidFill>
                            <a:srgbClr val="680000"/>
                          </a:solidFill>
                          <a:effectLst/>
                          <a:latin typeface="Times New Roman" panose="02020603050405020304" pitchFamily="18" charset="0"/>
                          <a:ea typeface="Times New Roman" panose="02020603050405020304" pitchFamily="18" charset="0"/>
                        </a:rPr>
                        <a:t>, ý </a:t>
                      </a:r>
                      <a:r>
                        <a:rPr lang="en-US" sz="2400" b="1" i="1" u="sng" dirty="0" err="1">
                          <a:solidFill>
                            <a:srgbClr val="680000"/>
                          </a:solidFill>
                          <a:effectLst/>
                          <a:latin typeface="Times New Roman" panose="02020603050405020304" pitchFamily="18" charset="0"/>
                          <a:ea typeface="Times New Roman" panose="02020603050405020304" pitchFamily="18" charset="0"/>
                        </a:rPr>
                        <a:t>nghĩa</a:t>
                      </a:r>
                      <a:r>
                        <a:rPr lang="en-US" sz="2400" b="1" i="1" u="sng" dirty="0">
                          <a:solidFill>
                            <a:srgbClr val="68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38669687"/>
                  </a:ext>
                </a:extLst>
              </a:tr>
              <a:tr h="0">
                <a:tc>
                  <a:txBody>
                    <a:bodyPr/>
                    <a:lstStyle/>
                    <a:p>
                      <a:pPr>
                        <a:lnSpc>
                          <a:spcPct val="115000"/>
                        </a:lnSpc>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Chim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rPr>
                        <a:t>:</a:t>
                      </a:r>
                    </a:p>
                    <a:p>
                      <a:pPr>
                        <a:lnSpc>
                          <a:spcPct val="115000"/>
                        </a:lnSpc>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rPr>
                        <a:t>:</a:t>
                      </a:r>
                    </a:p>
                    <a:p>
                      <a:pPr>
                        <a:lnSpc>
                          <a:spcPct val="115000"/>
                        </a:lnSpc>
                        <a:spcAft>
                          <a:spcPts val="0"/>
                        </a:spcAft>
                      </a:pPr>
                      <a:r>
                        <a:rPr lang="en-US" sz="2400" dirty="0" smtClean="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lvl="0" indent="0">
                        <a:lnSpc>
                          <a:spcPct val="115000"/>
                        </a:lnSpc>
                        <a:spcAft>
                          <a:spcPts val="0"/>
                        </a:spcAft>
                        <a:buSzPts val="1400"/>
                        <a:buFont typeface="Times New Roman" panose="02020603050405020304" pitchFamily="18" charset="0"/>
                        <a:buNone/>
                      </a:pPr>
                      <a:r>
                        <a:rPr lang="en-US" sz="2400" dirty="0" smtClean="0">
                          <a:effectLst/>
                          <a:latin typeface="Times New Roman" panose="02020603050405020304" pitchFamily="18" charset="0"/>
                          <a:ea typeface="Times New Roman" panose="02020603050405020304" pitchFamily="18" charset="0"/>
                        </a:rPr>
                        <a:t>-</a:t>
                      </a:r>
                      <a:r>
                        <a:rPr lang="en-US" sz="2400" baseline="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Câu</a:t>
                      </a:r>
                      <a:r>
                        <a:rPr lang="en-US" sz="2400" dirty="0" smtClean="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chim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lớn</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0"/>
                        </a:spcAft>
                      </a:pPr>
                      <a:r>
                        <a:rPr lang="en-US" sz="2400" dirty="0" smtClean="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smtClean="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56053147"/>
                  </a:ext>
                </a:extLst>
              </a:tr>
              <a:tr h="0">
                <a:tc>
                  <a:txBody>
                    <a:bodyPr/>
                    <a:lstStyle/>
                    <a:p>
                      <a:pPr>
                        <a:lnSpc>
                          <a:spcPct val="115000"/>
                        </a:lnSpc>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rPr>
                        <a:t>: </a:t>
                      </a:r>
                    </a:p>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smtClean="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smtClean="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94118699"/>
                  </a:ext>
                </a:extLst>
              </a:tr>
            </a:tbl>
          </a:graphicData>
        </a:graphic>
      </p:graphicFrame>
    </p:spTree>
    <p:extLst>
      <p:ext uri="{BB962C8B-B14F-4D97-AF65-F5344CB8AC3E}">
        <p14:creationId xmlns:p14="http://schemas.microsoft.com/office/powerpoint/2010/main" val="4187186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221582"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171450" y="835819"/>
            <a:ext cx="8754666"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8090299" y="42861"/>
            <a:ext cx="971552" cy="600074"/>
          </a:xfrm>
          <a:prstGeom prst="rect">
            <a:avLst/>
          </a:prstGeom>
        </p:spPr>
      </p:pic>
      <p:sp>
        <p:nvSpPr>
          <p:cNvPr id="26" name="Rounded Rectangle 25"/>
          <p:cNvSpPr/>
          <p:nvPr/>
        </p:nvSpPr>
        <p:spPr>
          <a:xfrm>
            <a:off x="1221582" y="28574"/>
            <a:ext cx="6868716"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5"/>
          <a:srcRect l="46013" t="45792" r="33622" b="46790"/>
          <a:stretch>
            <a:fillRect/>
          </a:stretch>
        </p:blipFill>
        <p:spPr>
          <a:xfrm>
            <a:off x="2196703" y="792956"/>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5944195" y="800099"/>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2809875" y="6276641"/>
            <a:ext cx="3514726"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054424" y="6360337"/>
            <a:ext cx="5025627"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3156653" y="757237"/>
            <a:ext cx="2821169" cy="548042"/>
          </a:xfrm>
          <a:prstGeom prst="rect">
            <a:avLst/>
          </a:prstGeom>
        </p:spPr>
      </p:pic>
      <p:sp>
        <p:nvSpPr>
          <p:cNvPr id="4" name="Rectangle 3"/>
          <p:cNvSpPr/>
          <p:nvPr/>
        </p:nvSpPr>
        <p:spPr>
          <a:xfrm>
            <a:off x="2823812"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269966" y="1028701"/>
            <a:ext cx="4572000" cy="1048877"/>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a:cs typeface="+mn-cs"/>
              </a:rPr>
              <a:t>II. </a:t>
            </a:r>
            <a:r>
              <a:rPr kumimoji="0" 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bản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pt-BR" sz="2800" b="1" i="1" u="sng" strike="noStrike" kern="1200" cap="none" spc="0" normalizeH="0" baseline="0" noProof="0" dirty="0">
                <a:ln>
                  <a:noFill/>
                </a:ln>
                <a:solidFill>
                  <a:srgbClr val="800000"/>
                </a:solidFill>
                <a:effectLst/>
                <a:uLnTx/>
                <a:uFillTx/>
                <a:latin typeface="Times New Roman" panose="02020603050405020304" pitchFamily="18" charset="0"/>
                <a:ea typeface="Calibri" panose="020F0502020204030204" pitchFamily="34" charset="0"/>
                <a:cs typeface="+mn-cs"/>
              </a:rPr>
              <a:t>1. </a:t>
            </a:r>
            <a:r>
              <a:rPr kumimoji="0" lang="vi-VN" sz="2800" b="1" i="0" u="sng" strike="noStrike" kern="1200" cap="none" spc="0" normalizeH="0" baseline="0" noProof="0" dirty="0">
                <a:ln>
                  <a:noFill/>
                </a:ln>
                <a:solidFill>
                  <a:srgbClr val="800000"/>
                </a:solidFill>
                <a:effectLst/>
                <a:uLnTx/>
                <a:uFillTx/>
                <a:latin typeface="Times New Roman" panose="02020603050405020304" pitchFamily="18" charset="0"/>
                <a:ea typeface="Calibri" panose="020F0502020204030204" pitchFamily="34" charset="0"/>
                <a:cs typeface="+mn-cs"/>
              </a:rPr>
              <a:t>Ý nghĩa chi tiết kì ảo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22" name="Picture 21"/>
          <p:cNvPicPr>
            <a:picLocks noChangeAspect="1"/>
          </p:cNvPicPr>
          <p:nvPr/>
        </p:nvPicPr>
        <p:blipFill>
          <a:blip r:embed="rId9"/>
          <a:srcRect l="24258" t="22595"/>
          <a:stretch>
            <a:fillRect/>
          </a:stretch>
        </p:blipFill>
        <p:spPr>
          <a:xfrm>
            <a:off x="457200" y="2100970"/>
            <a:ext cx="1709142" cy="3290015"/>
          </a:xfrm>
          <a:custGeom>
            <a:avLst/>
            <a:gdLst>
              <a:gd name="connsiteX0" fmla="*/ 1139428 w 2278856"/>
              <a:gd name="connsiteY0" fmla="*/ 0 h 3290015"/>
              <a:gd name="connsiteX1" fmla="*/ 2278856 w 2278856"/>
              <a:gd name="connsiteY1" fmla="*/ 0 h 3290015"/>
              <a:gd name="connsiteX2" fmla="*/ 2278856 w 2278856"/>
              <a:gd name="connsiteY2" fmla="*/ 1701710 h 3290015"/>
              <a:gd name="connsiteX3" fmla="*/ 1582945 w 2278856"/>
              <a:gd name="connsiteY3" fmla="*/ 3269691 h 3290015"/>
              <a:gd name="connsiteX4" fmla="*/ 1545764 w 2278856"/>
              <a:gd name="connsiteY4" fmla="*/ 3290015 h 3290015"/>
              <a:gd name="connsiteX5" fmla="*/ 733092 w 2278856"/>
              <a:gd name="connsiteY5" fmla="*/ 3290015 h 3290015"/>
              <a:gd name="connsiteX6" fmla="*/ 695911 w 2278856"/>
              <a:gd name="connsiteY6" fmla="*/ 3269691 h 3290015"/>
              <a:gd name="connsiteX7" fmla="*/ 0 w 2278856"/>
              <a:gd name="connsiteY7" fmla="*/ 1701710 h 3290015"/>
              <a:gd name="connsiteX8" fmla="*/ 1139428 w 2278856"/>
              <a:gd name="connsiteY8" fmla="*/ 0 h 329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856" h="3290015">
                <a:moveTo>
                  <a:pt x="1139428" y="0"/>
                </a:moveTo>
                <a:lnTo>
                  <a:pt x="2278856" y="0"/>
                </a:lnTo>
                <a:lnTo>
                  <a:pt x="2278856" y="1701710"/>
                </a:lnTo>
                <a:cubicBezTo>
                  <a:pt x="2278856" y="2406581"/>
                  <a:pt x="1991903" y="3011358"/>
                  <a:pt x="1582945" y="3269691"/>
                </a:cubicBezTo>
                <a:lnTo>
                  <a:pt x="1545764" y="3290015"/>
                </a:lnTo>
                <a:lnTo>
                  <a:pt x="733092" y="3290015"/>
                </a:lnTo>
                <a:lnTo>
                  <a:pt x="695911" y="3269691"/>
                </a:lnTo>
                <a:cubicBezTo>
                  <a:pt x="286953" y="3011358"/>
                  <a:pt x="0" y="2406581"/>
                  <a:pt x="0" y="1701710"/>
                </a:cubicBezTo>
                <a:cubicBezTo>
                  <a:pt x="0" y="761882"/>
                  <a:pt x="510139" y="0"/>
                  <a:pt x="1139428" y="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4" name="Rectangle 13"/>
          <p:cNvSpPr/>
          <p:nvPr/>
        </p:nvSpPr>
        <p:spPr>
          <a:xfrm>
            <a:off x="269965" y="5469566"/>
            <a:ext cx="2507418" cy="584775"/>
          </a:xfrm>
          <a:prstGeom prst="rect">
            <a:avLst/>
          </a:prstGeom>
        </p:spPr>
        <p:txBody>
          <a:bodyPr wrap="none">
            <a:spAutoFit/>
          </a:bodyPr>
          <a:lstStyle/>
          <a:p>
            <a:pPr>
              <a:spcAft>
                <a:spcPts val="0"/>
              </a:spcAft>
            </a:pP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Chim</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thần</a:t>
            </a:r>
            <a:r>
              <a:rPr lang="en-US" sz="3200" b="1" dirty="0">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17" name="Rounded Rectangle 16"/>
          <p:cNvSpPr/>
          <p:nvPr/>
        </p:nvSpPr>
        <p:spPr>
          <a:xfrm>
            <a:off x="2809874" y="1920416"/>
            <a:ext cx="5666186" cy="4100280"/>
          </a:xfrm>
          <a:custGeom>
            <a:avLst/>
            <a:gdLst>
              <a:gd name="connsiteX0" fmla="*/ 0 w 7554914"/>
              <a:gd name="connsiteY0" fmla="*/ 378592 h 3814530"/>
              <a:gd name="connsiteX1" fmla="*/ 378592 w 7554914"/>
              <a:gd name="connsiteY1" fmla="*/ 0 h 3814530"/>
              <a:gd name="connsiteX2" fmla="*/ 7176322 w 7554914"/>
              <a:gd name="connsiteY2" fmla="*/ 0 h 3814530"/>
              <a:gd name="connsiteX3" fmla="*/ 7554914 w 7554914"/>
              <a:gd name="connsiteY3" fmla="*/ 378592 h 3814530"/>
              <a:gd name="connsiteX4" fmla="*/ 7554914 w 7554914"/>
              <a:gd name="connsiteY4" fmla="*/ 3435938 h 3814530"/>
              <a:gd name="connsiteX5" fmla="*/ 7176322 w 7554914"/>
              <a:gd name="connsiteY5" fmla="*/ 3814530 h 3814530"/>
              <a:gd name="connsiteX6" fmla="*/ 378592 w 7554914"/>
              <a:gd name="connsiteY6" fmla="*/ 3814530 h 3814530"/>
              <a:gd name="connsiteX7" fmla="*/ 0 w 7554914"/>
              <a:gd name="connsiteY7" fmla="*/ 3435938 h 3814530"/>
              <a:gd name="connsiteX8" fmla="*/ 0 w 7554914"/>
              <a:gd name="connsiteY8" fmla="*/ 378592 h 3814530"/>
              <a:gd name="connsiteX0" fmla="*/ 0 w 7554914"/>
              <a:gd name="connsiteY0" fmla="*/ 664342 h 4100280"/>
              <a:gd name="connsiteX1" fmla="*/ 378592 w 7554914"/>
              <a:gd name="connsiteY1" fmla="*/ 285750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7176322 w 7554914"/>
              <a:gd name="connsiteY5" fmla="*/ 4100280 h 4100280"/>
              <a:gd name="connsiteX6" fmla="*/ 378592 w 7554914"/>
              <a:gd name="connsiteY6" fmla="*/ 4100280 h 4100280"/>
              <a:gd name="connsiteX7" fmla="*/ 0 w 7554914"/>
              <a:gd name="connsiteY7" fmla="*/ 3721688 h 4100280"/>
              <a:gd name="connsiteX8" fmla="*/ 0 w 7554914"/>
              <a:gd name="connsiteY8" fmla="*/ 664342 h 4100280"/>
              <a:gd name="connsiteX0" fmla="*/ 0 w 7554914"/>
              <a:gd name="connsiteY0" fmla="*/ 664342 h 4100280"/>
              <a:gd name="connsiteX1" fmla="*/ 521467 w 7554914"/>
              <a:gd name="connsiteY1" fmla="*/ 200025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7176322 w 7554914"/>
              <a:gd name="connsiteY5" fmla="*/ 4100280 h 4100280"/>
              <a:gd name="connsiteX6" fmla="*/ 378592 w 7554914"/>
              <a:gd name="connsiteY6" fmla="*/ 4100280 h 4100280"/>
              <a:gd name="connsiteX7" fmla="*/ 0 w 7554914"/>
              <a:gd name="connsiteY7" fmla="*/ 3721688 h 4100280"/>
              <a:gd name="connsiteX8" fmla="*/ 0 w 7554914"/>
              <a:gd name="connsiteY8" fmla="*/ 664342 h 4100280"/>
              <a:gd name="connsiteX0" fmla="*/ 0 w 7554914"/>
              <a:gd name="connsiteY0" fmla="*/ 664342 h 4100280"/>
              <a:gd name="connsiteX1" fmla="*/ 521467 w 7554914"/>
              <a:gd name="connsiteY1" fmla="*/ 200025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6904859 w 7554914"/>
              <a:gd name="connsiteY5" fmla="*/ 3714518 h 4100280"/>
              <a:gd name="connsiteX6" fmla="*/ 378592 w 7554914"/>
              <a:gd name="connsiteY6" fmla="*/ 4100280 h 4100280"/>
              <a:gd name="connsiteX7" fmla="*/ 0 w 7554914"/>
              <a:gd name="connsiteY7" fmla="*/ 3721688 h 4100280"/>
              <a:gd name="connsiteX8" fmla="*/ 0 w 7554914"/>
              <a:gd name="connsiteY8" fmla="*/ 664342 h 410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54914" h="4100280">
                <a:moveTo>
                  <a:pt x="0" y="664342"/>
                </a:moveTo>
                <a:cubicBezTo>
                  <a:pt x="0" y="455251"/>
                  <a:pt x="312376" y="200025"/>
                  <a:pt x="521467" y="200025"/>
                </a:cubicBezTo>
                <a:cubicBezTo>
                  <a:pt x="2787377" y="200025"/>
                  <a:pt x="4881837" y="0"/>
                  <a:pt x="7147747" y="0"/>
                </a:cubicBezTo>
                <a:cubicBezTo>
                  <a:pt x="7356838" y="0"/>
                  <a:pt x="7554914" y="455251"/>
                  <a:pt x="7554914" y="664342"/>
                </a:cubicBezTo>
                <a:lnTo>
                  <a:pt x="7554914" y="3721688"/>
                </a:lnTo>
                <a:cubicBezTo>
                  <a:pt x="7554914" y="3930779"/>
                  <a:pt x="7113950" y="3714518"/>
                  <a:pt x="6904859" y="3714518"/>
                </a:cubicBezTo>
                <a:lnTo>
                  <a:pt x="378592" y="4100280"/>
                </a:lnTo>
                <a:cubicBezTo>
                  <a:pt x="169501" y="4100280"/>
                  <a:pt x="0" y="3930779"/>
                  <a:pt x="0" y="3721688"/>
                </a:cubicBezTo>
                <a:lnTo>
                  <a:pt x="0" y="664342"/>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Đặc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điểm</a:t>
            </a:r>
            <a:r>
              <a:rPr lang="en-US" sz="2800" b="1" dirty="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biết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nói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tiếng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biết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chỗ</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cất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giấu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của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cải</a:t>
            </a:r>
            <a:r>
              <a:rPr lang="en-US" sz="2800" i="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spcAft>
                <a:spcPts val="0"/>
              </a:spcAft>
            </a:pP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nằm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cổ</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tích</a:t>
            </a:r>
            <a:r>
              <a:rPr lang="en-US" sz="2800" dirty="0">
                <a:latin typeface="Times New Roman" panose="02020603050405020304" pitchFamily="18" charset="0"/>
                <a:ea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nhằm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diệu</a:t>
            </a:r>
            <a:r>
              <a:rPr lang="en-US" sz="2800" dirty="0">
                <a:latin typeface="Times New Roman" panose="02020603050405020304" pitchFamily="18" charset="0"/>
                <a:ea typeface="Times New Roman" panose="02020603050405020304" pitchFamily="18" charset="0"/>
              </a:rPr>
              <a:t>; </a:t>
            </a:r>
          </a:p>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năng</a:t>
            </a:r>
            <a:r>
              <a:rPr lang="en-US" sz="2800" dirty="0">
                <a:latin typeface="Times New Roman" panose="02020603050405020304" pitchFamily="18" charset="0"/>
                <a:ea typeface="Times New Roman" panose="02020603050405020304" pitchFamily="18" charset="0"/>
              </a:rPr>
              <a:t> ban </a:t>
            </a:r>
            <a:r>
              <a:rPr lang="en-US" sz="2800" dirty="0" err="1">
                <a:latin typeface="Times New Roman" panose="02020603050405020304" pitchFamily="18" charset="0"/>
                <a:ea typeface="Times New Roman" panose="02020603050405020304" pitchFamily="18" charset="0"/>
              </a:rPr>
              <a:t>thưởng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tốt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trừng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xấu</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581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fade">
                                      <p:cBhvr>
                                        <p:cTn id="21" dur="1000"/>
                                        <p:tgtEl>
                                          <p:spTgt spid="17">
                                            <p:txEl>
                                              <p:pRg st="2" end="2"/>
                                            </p:txEl>
                                          </p:spTgt>
                                        </p:tgtEl>
                                      </p:cBhvr>
                                    </p:animEffect>
                                    <p:anim calcmode="lin" valueType="num">
                                      <p:cBhvr>
                                        <p:cTn id="22"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xEl>
                                              <p:pRg st="3" end="3"/>
                                            </p:txEl>
                                          </p:spTgt>
                                        </p:tgtEl>
                                        <p:attrNameLst>
                                          <p:attrName>style.visibility</p:attrName>
                                        </p:attrNameLst>
                                      </p:cBhvr>
                                      <p:to>
                                        <p:strVal val="visible"/>
                                      </p:to>
                                    </p:set>
                                    <p:animEffect transition="in" filter="fade">
                                      <p:cBhvr>
                                        <p:cTn id="28" dur="1000"/>
                                        <p:tgtEl>
                                          <p:spTgt spid="17">
                                            <p:txEl>
                                              <p:pRg st="3" end="3"/>
                                            </p:txEl>
                                          </p:spTgt>
                                        </p:tgtEl>
                                      </p:cBhvr>
                                    </p:animEffect>
                                    <p:anim calcmode="lin" valueType="num">
                                      <p:cBhvr>
                                        <p:cTn id="2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221582"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171450" y="835819"/>
            <a:ext cx="8754666"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8090299" y="42861"/>
            <a:ext cx="971552" cy="600074"/>
          </a:xfrm>
          <a:prstGeom prst="rect">
            <a:avLst/>
          </a:prstGeom>
        </p:spPr>
      </p:pic>
      <p:sp>
        <p:nvSpPr>
          <p:cNvPr id="26" name="Rounded Rectangle 25"/>
          <p:cNvSpPr/>
          <p:nvPr/>
        </p:nvSpPr>
        <p:spPr>
          <a:xfrm>
            <a:off x="1221582" y="28574"/>
            <a:ext cx="6868716"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5"/>
          <a:srcRect l="46013" t="45792" r="33622" b="46790"/>
          <a:stretch>
            <a:fillRect/>
          </a:stretch>
        </p:blipFill>
        <p:spPr>
          <a:xfrm>
            <a:off x="2196703" y="792956"/>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5944195" y="800099"/>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2809875" y="6276641"/>
            <a:ext cx="3514726"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054424" y="6360337"/>
            <a:ext cx="5025627"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3156653" y="757237"/>
            <a:ext cx="2821169" cy="548042"/>
          </a:xfrm>
          <a:prstGeom prst="rect">
            <a:avLst/>
          </a:prstGeom>
        </p:spPr>
      </p:pic>
      <p:sp>
        <p:nvSpPr>
          <p:cNvPr id="4" name="Rectangle 3"/>
          <p:cNvSpPr/>
          <p:nvPr/>
        </p:nvSpPr>
        <p:spPr>
          <a:xfrm>
            <a:off x="2823812"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269966" y="1028701"/>
            <a:ext cx="4572000" cy="1048877"/>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a:cs typeface="+mn-cs"/>
              </a:rPr>
              <a:t>II. </a:t>
            </a:r>
            <a:r>
              <a:rPr kumimoji="0" 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a:cs typeface="+mn-cs"/>
              </a:rPr>
              <a:t>Tìm hiểu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bản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pt-BR" sz="2800" b="1" i="1" u="sng" strike="noStrike" kern="1200" cap="none" spc="0" normalizeH="0" baseline="0" noProof="0" dirty="0">
                <a:ln>
                  <a:noFill/>
                </a:ln>
                <a:solidFill>
                  <a:srgbClr val="800000"/>
                </a:solidFill>
                <a:effectLst/>
                <a:uLnTx/>
                <a:uFillTx/>
                <a:latin typeface="Times New Roman" panose="02020603050405020304" pitchFamily="18" charset="0"/>
                <a:ea typeface="Calibri" panose="020F0502020204030204" pitchFamily="34" charset="0"/>
                <a:cs typeface="+mn-cs"/>
              </a:rPr>
              <a:t>1. </a:t>
            </a:r>
            <a:r>
              <a:rPr kumimoji="0" lang="vi-VN" sz="2800" b="1" i="0" u="sng" strike="noStrike" kern="1200" cap="none" spc="0" normalizeH="0" baseline="0" noProof="0" dirty="0">
                <a:ln>
                  <a:noFill/>
                </a:ln>
                <a:solidFill>
                  <a:srgbClr val="800000"/>
                </a:solidFill>
                <a:effectLst/>
                <a:uLnTx/>
                <a:uFillTx/>
                <a:latin typeface="Times New Roman" panose="02020603050405020304" pitchFamily="18" charset="0"/>
                <a:ea typeface="Calibri" panose="020F0502020204030204" pitchFamily="34" charset="0"/>
                <a:cs typeface="+mn-cs"/>
              </a:rPr>
              <a:t>Ý nghĩa chi tiết kì ảo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22" name="Picture 21"/>
          <p:cNvPicPr>
            <a:picLocks noChangeAspect="1"/>
          </p:cNvPicPr>
          <p:nvPr/>
        </p:nvPicPr>
        <p:blipFill>
          <a:blip r:embed="rId9"/>
          <a:srcRect l="24258" t="22595"/>
          <a:stretch>
            <a:fillRect/>
          </a:stretch>
        </p:blipFill>
        <p:spPr>
          <a:xfrm>
            <a:off x="457200" y="2100970"/>
            <a:ext cx="1709142" cy="3290015"/>
          </a:xfrm>
          <a:custGeom>
            <a:avLst/>
            <a:gdLst>
              <a:gd name="connsiteX0" fmla="*/ 1139428 w 2278856"/>
              <a:gd name="connsiteY0" fmla="*/ 0 h 3290015"/>
              <a:gd name="connsiteX1" fmla="*/ 2278856 w 2278856"/>
              <a:gd name="connsiteY1" fmla="*/ 0 h 3290015"/>
              <a:gd name="connsiteX2" fmla="*/ 2278856 w 2278856"/>
              <a:gd name="connsiteY2" fmla="*/ 1701710 h 3290015"/>
              <a:gd name="connsiteX3" fmla="*/ 1582945 w 2278856"/>
              <a:gd name="connsiteY3" fmla="*/ 3269691 h 3290015"/>
              <a:gd name="connsiteX4" fmla="*/ 1545764 w 2278856"/>
              <a:gd name="connsiteY4" fmla="*/ 3290015 h 3290015"/>
              <a:gd name="connsiteX5" fmla="*/ 733092 w 2278856"/>
              <a:gd name="connsiteY5" fmla="*/ 3290015 h 3290015"/>
              <a:gd name="connsiteX6" fmla="*/ 695911 w 2278856"/>
              <a:gd name="connsiteY6" fmla="*/ 3269691 h 3290015"/>
              <a:gd name="connsiteX7" fmla="*/ 0 w 2278856"/>
              <a:gd name="connsiteY7" fmla="*/ 1701710 h 3290015"/>
              <a:gd name="connsiteX8" fmla="*/ 1139428 w 2278856"/>
              <a:gd name="connsiteY8" fmla="*/ 0 h 329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856" h="3290015">
                <a:moveTo>
                  <a:pt x="1139428" y="0"/>
                </a:moveTo>
                <a:lnTo>
                  <a:pt x="2278856" y="0"/>
                </a:lnTo>
                <a:lnTo>
                  <a:pt x="2278856" y="1701710"/>
                </a:lnTo>
                <a:cubicBezTo>
                  <a:pt x="2278856" y="2406581"/>
                  <a:pt x="1991903" y="3011358"/>
                  <a:pt x="1582945" y="3269691"/>
                </a:cubicBezTo>
                <a:lnTo>
                  <a:pt x="1545764" y="3290015"/>
                </a:lnTo>
                <a:lnTo>
                  <a:pt x="733092" y="3290015"/>
                </a:lnTo>
                <a:lnTo>
                  <a:pt x="695911" y="3269691"/>
                </a:lnTo>
                <a:cubicBezTo>
                  <a:pt x="286953" y="3011358"/>
                  <a:pt x="0" y="2406581"/>
                  <a:pt x="0" y="1701710"/>
                </a:cubicBezTo>
                <a:cubicBezTo>
                  <a:pt x="0" y="761882"/>
                  <a:pt x="510139" y="0"/>
                  <a:pt x="1139428" y="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4" name="Rectangle 13"/>
          <p:cNvSpPr/>
          <p:nvPr/>
        </p:nvSpPr>
        <p:spPr>
          <a:xfrm>
            <a:off x="269965" y="5469566"/>
            <a:ext cx="250741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Chim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thần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7" name="Rounded Rectangle 16"/>
          <p:cNvSpPr/>
          <p:nvPr/>
        </p:nvSpPr>
        <p:spPr>
          <a:xfrm>
            <a:off x="2809874" y="1920416"/>
            <a:ext cx="5666186" cy="4100280"/>
          </a:xfrm>
          <a:custGeom>
            <a:avLst/>
            <a:gdLst>
              <a:gd name="connsiteX0" fmla="*/ 0 w 7554914"/>
              <a:gd name="connsiteY0" fmla="*/ 378592 h 3814530"/>
              <a:gd name="connsiteX1" fmla="*/ 378592 w 7554914"/>
              <a:gd name="connsiteY1" fmla="*/ 0 h 3814530"/>
              <a:gd name="connsiteX2" fmla="*/ 7176322 w 7554914"/>
              <a:gd name="connsiteY2" fmla="*/ 0 h 3814530"/>
              <a:gd name="connsiteX3" fmla="*/ 7554914 w 7554914"/>
              <a:gd name="connsiteY3" fmla="*/ 378592 h 3814530"/>
              <a:gd name="connsiteX4" fmla="*/ 7554914 w 7554914"/>
              <a:gd name="connsiteY4" fmla="*/ 3435938 h 3814530"/>
              <a:gd name="connsiteX5" fmla="*/ 7176322 w 7554914"/>
              <a:gd name="connsiteY5" fmla="*/ 3814530 h 3814530"/>
              <a:gd name="connsiteX6" fmla="*/ 378592 w 7554914"/>
              <a:gd name="connsiteY6" fmla="*/ 3814530 h 3814530"/>
              <a:gd name="connsiteX7" fmla="*/ 0 w 7554914"/>
              <a:gd name="connsiteY7" fmla="*/ 3435938 h 3814530"/>
              <a:gd name="connsiteX8" fmla="*/ 0 w 7554914"/>
              <a:gd name="connsiteY8" fmla="*/ 378592 h 3814530"/>
              <a:gd name="connsiteX0" fmla="*/ 0 w 7554914"/>
              <a:gd name="connsiteY0" fmla="*/ 664342 h 4100280"/>
              <a:gd name="connsiteX1" fmla="*/ 378592 w 7554914"/>
              <a:gd name="connsiteY1" fmla="*/ 285750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7176322 w 7554914"/>
              <a:gd name="connsiteY5" fmla="*/ 4100280 h 4100280"/>
              <a:gd name="connsiteX6" fmla="*/ 378592 w 7554914"/>
              <a:gd name="connsiteY6" fmla="*/ 4100280 h 4100280"/>
              <a:gd name="connsiteX7" fmla="*/ 0 w 7554914"/>
              <a:gd name="connsiteY7" fmla="*/ 3721688 h 4100280"/>
              <a:gd name="connsiteX8" fmla="*/ 0 w 7554914"/>
              <a:gd name="connsiteY8" fmla="*/ 664342 h 4100280"/>
              <a:gd name="connsiteX0" fmla="*/ 0 w 7554914"/>
              <a:gd name="connsiteY0" fmla="*/ 664342 h 4100280"/>
              <a:gd name="connsiteX1" fmla="*/ 521467 w 7554914"/>
              <a:gd name="connsiteY1" fmla="*/ 200025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7176322 w 7554914"/>
              <a:gd name="connsiteY5" fmla="*/ 4100280 h 4100280"/>
              <a:gd name="connsiteX6" fmla="*/ 378592 w 7554914"/>
              <a:gd name="connsiteY6" fmla="*/ 4100280 h 4100280"/>
              <a:gd name="connsiteX7" fmla="*/ 0 w 7554914"/>
              <a:gd name="connsiteY7" fmla="*/ 3721688 h 4100280"/>
              <a:gd name="connsiteX8" fmla="*/ 0 w 7554914"/>
              <a:gd name="connsiteY8" fmla="*/ 664342 h 4100280"/>
              <a:gd name="connsiteX0" fmla="*/ 0 w 7554914"/>
              <a:gd name="connsiteY0" fmla="*/ 664342 h 4100280"/>
              <a:gd name="connsiteX1" fmla="*/ 521467 w 7554914"/>
              <a:gd name="connsiteY1" fmla="*/ 200025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6904859 w 7554914"/>
              <a:gd name="connsiteY5" fmla="*/ 3714518 h 4100280"/>
              <a:gd name="connsiteX6" fmla="*/ 378592 w 7554914"/>
              <a:gd name="connsiteY6" fmla="*/ 4100280 h 4100280"/>
              <a:gd name="connsiteX7" fmla="*/ 0 w 7554914"/>
              <a:gd name="connsiteY7" fmla="*/ 3721688 h 4100280"/>
              <a:gd name="connsiteX8" fmla="*/ 0 w 7554914"/>
              <a:gd name="connsiteY8" fmla="*/ 664342 h 410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54914" h="4100280">
                <a:moveTo>
                  <a:pt x="0" y="664342"/>
                </a:moveTo>
                <a:cubicBezTo>
                  <a:pt x="0" y="455251"/>
                  <a:pt x="312376" y="200025"/>
                  <a:pt x="521467" y="200025"/>
                </a:cubicBezTo>
                <a:cubicBezTo>
                  <a:pt x="2787377" y="200025"/>
                  <a:pt x="4881837" y="0"/>
                  <a:pt x="7147747" y="0"/>
                </a:cubicBezTo>
                <a:cubicBezTo>
                  <a:pt x="7356838" y="0"/>
                  <a:pt x="7554914" y="455251"/>
                  <a:pt x="7554914" y="664342"/>
                </a:cubicBezTo>
                <a:lnTo>
                  <a:pt x="7554914" y="3721688"/>
                </a:lnTo>
                <a:cubicBezTo>
                  <a:pt x="7554914" y="3930779"/>
                  <a:pt x="7113950" y="3714518"/>
                  <a:pt x="6904859" y="3714518"/>
                </a:cubicBezTo>
                <a:lnTo>
                  <a:pt x="378592" y="4100280"/>
                </a:lnTo>
                <a:cubicBezTo>
                  <a:pt x="169501" y="4100280"/>
                  <a:pt x="0" y="3930779"/>
                  <a:pt x="0" y="3721688"/>
                </a:cubicBezTo>
                <a:lnTo>
                  <a:pt x="0" y="664342"/>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2800" b="1">
                <a:latin typeface="Times New Roman" panose="02020603050405020304" pitchFamily="18" charset="0"/>
                <a:ea typeface="Times New Roman" panose="02020603050405020304" pitchFamily="18" charset="0"/>
              </a:rPr>
              <a:t>- Câu nói của con chim lớn:</a:t>
            </a:r>
            <a:r>
              <a:rPr lang="en-US" sz="2800">
                <a:latin typeface="Times New Roman" panose="02020603050405020304" pitchFamily="18" charset="0"/>
                <a:ea typeface="Times New Roman" panose="02020603050405020304" pitchFamily="18" charset="0"/>
              </a:rPr>
              <a:t> </a:t>
            </a:r>
            <a:r>
              <a:rPr lang="en-US" sz="2800" i="1">
                <a:latin typeface="Times New Roman" panose="02020603050405020304" pitchFamily="18" charset="0"/>
                <a:ea typeface="Times New Roman" panose="02020603050405020304" pitchFamily="18" charset="0"/>
              </a:rPr>
              <a:t>ăn một quả, trả cục vàng, may túi ba gang, mang đi mà đựng</a:t>
            </a:r>
            <a:r>
              <a:rPr lang="en-US" sz="2800">
                <a:latin typeface="Times New Roman" panose="02020603050405020304" pitchFamily="18" charset="0"/>
                <a:ea typeface="Times New Roman" panose="02020603050405020304" pitchFamily="18" charset="0"/>
              </a:rPr>
              <a:t> </a:t>
            </a:r>
            <a:endParaRPr lang="en-US" sz="2400">
              <a:latin typeface="Times New Roman" panose="02020603050405020304" pitchFamily="18" charset="0"/>
              <a:ea typeface="Times New Roman" panose="02020603050405020304" pitchFamily="18" charset="0"/>
            </a:endParaRPr>
          </a:p>
          <a:p>
            <a:pPr>
              <a:spcAft>
                <a:spcPts val="0"/>
              </a:spcAft>
            </a:pPr>
            <a:r>
              <a:rPr lang="en-US" sz="2800">
                <a:latin typeface="Times New Roman" panose="02020603050405020304" pitchFamily="18" charset="0"/>
                <a:ea typeface="Times New Roman" panose="02020603050405020304" pitchFamily="18" charset="0"/>
              </a:rPr>
              <a:t>- Ý nghĩa: câu nói có vần, dễ thuộc, dễ nhớ. Ngày nay câu ăn một quả, trả cục vàng hay ăn khế, trả vàng cũng thường được nhân dân dùng để chỉ một việc làm được trả công hậu hĩnh, có kết quả tốt đẹp.</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058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221582"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171450" y="835819"/>
            <a:ext cx="8754666"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8090299" y="42861"/>
            <a:ext cx="971552" cy="600074"/>
          </a:xfrm>
          <a:prstGeom prst="rect">
            <a:avLst/>
          </a:prstGeom>
        </p:spPr>
      </p:pic>
      <p:sp>
        <p:nvSpPr>
          <p:cNvPr id="26" name="Rounded Rectangle 25"/>
          <p:cNvSpPr/>
          <p:nvPr/>
        </p:nvSpPr>
        <p:spPr>
          <a:xfrm>
            <a:off x="1221582" y="28574"/>
            <a:ext cx="6868716"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5"/>
          <a:srcRect l="46013" t="45792" r="33622" b="46790"/>
          <a:stretch>
            <a:fillRect/>
          </a:stretch>
        </p:blipFill>
        <p:spPr>
          <a:xfrm>
            <a:off x="2196703" y="792956"/>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5944195" y="800099"/>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2809875" y="6276641"/>
            <a:ext cx="3514726"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054424" y="6360337"/>
            <a:ext cx="5025627"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3156653" y="757237"/>
            <a:ext cx="2821169" cy="548042"/>
          </a:xfrm>
          <a:prstGeom prst="rect">
            <a:avLst/>
          </a:prstGeom>
        </p:spPr>
      </p:pic>
      <p:sp>
        <p:nvSpPr>
          <p:cNvPr id="4" name="Rectangle 3"/>
          <p:cNvSpPr/>
          <p:nvPr/>
        </p:nvSpPr>
        <p:spPr>
          <a:xfrm>
            <a:off x="2823812"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269966" y="1028701"/>
            <a:ext cx="4572000" cy="1048877"/>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a:cs typeface="+mn-cs"/>
              </a:rPr>
              <a:t>II. </a:t>
            </a:r>
            <a:r>
              <a:rPr lang="vi-VN" sz="2800" b="1" dirty="0">
                <a:solidFill>
                  <a:prstClr val="black"/>
                </a:solidFill>
                <a:latin typeface="Times New Roman" panose="02020603050405020304" pitchFamily="18" charset="0"/>
                <a:ea typeface="MS Mincho"/>
              </a:rPr>
              <a:t>Tìm</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bản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pt-BR" sz="2800" b="1" i="1" u="sng" strike="noStrike" kern="1200" cap="none" spc="0" normalizeH="0" baseline="0" noProof="0" dirty="0">
                <a:ln>
                  <a:noFill/>
                </a:ln>
                <a:solidFill>
                  <a:srgbClr val="800000"/>
                </a:solidFill>
                <a:effectLst/>
                <a:uLnTx/>
                <a:uFillTx/>
                <a:latin typeface="Times New Roman" panose="02020603050405020304" pitchFamily="18" charset="0"/>
                <a:ea typeface="Calibri" panose="020F0502020204030204" pitchFamily="34" charset="0"/>
                <a:cs typeface="+mn-cs"/>
              </a:rPr>
              <a:t>1. </a:t>
            </a:r>
            <a:r>
              <a:rPr kumimoji="0" lang="vi-VN" sz="2800" b="1" i="0" u="sng" strike="noStrike" kern="1200" cap="none" spc="0" normalizeH="0" baseline="0" noProof="0" dirty="0">
                <a:ln>
                  <a:noFill/>
                </a:ln>
                <a:solidFill>
                  <a:srgbClr val="800000"/>
                </a:solidFill>
                <a:effectLst/>
                <a:uLnTx/>
                <a:uFillTx/>
                <a:latin typeface="Times New Roman" panose="02020603050405020304" pitchFamily="18" charset="0"/>
                <a:ea typeface="Calibri" panose="020F0502020204030204" pitchFamily="34" charset="0"/>
                <a:cs typeface="+mn-cs"/>
              </a:rPr>
              <a:t>Ý nghĩa chi tiết kì ảo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7" name="Rounded Rectangle 16"/>
          <p:cNvSpPr/>
          <p:nvPr/>
        </p:nvSpPr>
        <p:spPr>
          <a:xfrm>
            <a:off x="2972989" y="1807672"/>
            <a:ext cx="5666186" cy="4100280"/>
          </a:xfrm>
          <a:custGeom>
            <a:avLst/>
            <a:gdLst>
              <a:gd name="connsiteX0" fmla="*/ 0 w 7554914"/>
              <a:gd name="connsiteY0" fmla="*/ 378592 h 3814530"/>
              <a:gd name="connsiteX1" fmla="*/ 378592 w 7554914"/>
              <a:gd name="connsiteY1" fmla="*/ 0 h 3814530"/>
              <a:gd name="connsiteX2" fmla="*/ 7176322 w 7554914"/>
              <a:gd name="connsiteY2" fmla="*/ 0 h 3814530"/>
              <a:gd name="connsiteX3" fmla="*/ 7554914 w 7554914"/>
              <a:gd name="connsiteY3" fmla="*/ 378592 h 3814530"/>
              <a:gd name="connsiteX4" fmla="*/ 7554914 w 7554914"/>
              <a:gd name="connsiteY4" fmla="*/ 3435938 h 3814530"/>
              <a:gd name="connsiteX5" fmla="*/ 7176322 w 7554914"/>
              <a:gd name="connsiteY5" fmla="*/ 3814530 h 3814530"/>
              <a:gd name="connsiteX6" fmla="*/ 378592 w 7554914"/>
              <a:gd name="connsiteY6" fmla="*/ 3814530 h 3814530"/>
              <a:gd name="connsiteX7" fmla="*/ 0 w 7554914"/>
              <a:gd name="connsiteY7" fmla="*/ 3435938 h 3814530"/>
              <a:gd name="connsiteX8" fmla="*/ 0 w 7554914"/>
              <a:gd name="connsiteY8" fmla="*/ 378592 h 3814530"/>
              <a:gd name="connsiteX0" fmla="*/ 0 w 7554914"/>
              <a:gd name="connsiteY0" fmla="*/ 664342 h 4100280"/>
              <a:gd name="connsiteX1" fmla="*/ 378592 w 7554914"/>
              <a:gd name="connsiteY1" fmla="*/ 285750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7176322 w 7554914"/>
              <a:gd name="connsiteY5" fmla="*/ 4100280 h 4100280"/>
              <a:gd name="connsiteX6" fmla="*/ 378592 w 7554914"/>
              <a:gd name="connsiteY6" fmla="*/ 4100280 h 4100280"/>
              <a:gd name="connsiteX7" fmla="*/ 0 w 7554914"/>
              <a:gd name="connsiteY7" fmla="*/ 3721688 h 4100280"/>
              <a:gd name="connsiteX8" fmla="*/ 0 w 7554914"/>
              <a:gd name="connsiteY8" fmla="*/ 664342 h 4100280"/>
              <a:gd name="connsiteX0" fmla="*/ 0 w 7554914"/>
              <a:gd name="connsiteY0" fmla="*/ 664342 h 4100280"/>
              <a:gd name="connsiteX1" fmla="*/ 521467 w 7554914"/>
              <a:gd name="connsiteY1" fmla="*/ 200025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7176322 w 7554914"/>
              <a:gd name="connsiteY5" fmla="*/ 4100280 h 4100280"/>
              <a:gd name="connsiteX6" fmla="*/ 378592 w 7554914"/>
              <a:gd name="connsiteY6" fmla="*/ 4100280 h 4100280"/>
              <a:gd name="connsiteX7" fmla="*/ 0 w 7554914"/>
              <a:gd name="connsiteY7" fmla="*/ 3721688 h 4100280"/>
              <a:gd name="connsiteX8" fmla="*/ 0 w 7554914"/>
              <a:gd name="connsiteY8" fmla="*/ 664342 h 4100280"/>
              <a:gd name="connsiteX0" fmla="*/ 0 w 7554914"/>
              <a:gd name="connsiteY0" fmla="*/ 664342 h 4100280"/>
              <a:gd name="connsiteX1" fmla="*/ 521467 w 7554914"/>
              <a:gd name="connsiteY1" fmla="*/ 200025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6904859 w 7554914"/>
              <a:gd name="connsiteY5" fmla="*/ 3714518 h 4100280"/>
              <a:gd name="connsiteX6" fmla="*/ 378592 w 7554914"/>
              <a:gd name="connsiteY6" fmla="*/ 4100280 h 4100280"/>
              <a:gd name="connsiteX7" fmla="*/ 0 w 7554914"/>
              <a:gd name="connsiteY7" fmla="*/ 3721688 h 4100280"/>
              <a:gd name="connsiteX8" fmla="*/ 0 w 7554914"/>
              <a:gd name="connsiteY8" fmla="*/ 664342 h 410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54914" h="4100280">
                <a:moveTo>
                  <a:pt x="0" y="664342"/>
                </a:moveTo>
                <a:cubicBezTo>
                  <a:pt x="0" y="455251"/>
                  <a:pt x="312376" y="200025"/>
                  <a:pt x="521467" y="200025"/>
                </a:cubicBezTo>
                <a:cubicBezTo>
                  <a:pt x="2787377" y="200025"/>
                  <a:pt x="4881837" y="0"/>
                  <a:pt x="7147747" y="0"/>
                </a:cubicBezTo>
                <a:cubicBezTo>
                  <a:pt x="7356838" y="0"/>
                  <a:pt x="7554914" y="455251"/>
                  <a:pt x="7554914" y="664342"/>
                </a:cubicBezTo>
                <a:lnTo>
                  <a:pt x="7554914" y="3721688"/>
                </a:lnTo>
                <a:cubicBezTo>
                  <a:pt x="7554914" y="3930779"/>
                  <a:pt x="7113950" y="3714518"/>
                  <a:pt x="6904859" y="3714518"/>
                </a:cubicBezTo>
                <a:lnTo>
                  <a:pt x="378592" y="4100280"/>
                </a:lnTo>
                <a:cubicBezTo>
                  <a:pt x="169501" y="4100280"/>
                  <a:pt x="0" y="3930779"/>
                  <a:pt x="0" y="3721688"/>
                </a:cubicBezTo>
                <a:lnTo>
                  <a:pt x="0" y="664342"/>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Đặc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điểm</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chim</a:t>
            </a:r>
            <a:r>
              <a:rPr lang="en-US" sz="2400" i="1" dirty="0">
                <a:latin typeface="Times New Roman" panose="02020603050405020304" pitchFamily="18" charset="0"/>
                <a:ea typeface="Times New Roman" panose="02020603050405020304" pitchFamily="18" charset="0"/>
              </a:rPr>
              <a:t> bay </a:t>
            </a:r>
            <a:r>
              <a:rPr lang="en-US" sz="2400" i="1" dirty="0" err="1">
                <a:latin typeface="Times New Roman" panose="02020603050405020304" pitchFamily="18" charset="0"/>
                <a:ea typeface="Times New Roman" panose="02020603050405020304" pitchFamily="18" charset="0"/>
              </a:rPr>
              <a:t>mãi</a:t>
            </a:r>
            <a:r>
              <a:rPr lang="en-US" sz="2400" i="1" dirty="0">
                <a:latin typeface="Times New Roman" panose="02020603050405020304" pitchFamily="18" charset="0"/>
                <a:ea typeface="Times New Roman" panose="02020603050405020304" pitchFamily="18" charset="0"/>
              </a:rPr>
              <a:t>, bay </a:t>
            </a:r>
            <a:r>
              <a:rPr lang="en-US" sz="2400" i="1" dirty="0" err="1">
                <a:latin typeface="Times New Roman" panose="02020603050405020304" pitchFamily="18" charset="0"/>
                <a:ea typeface="Times New Roman" panose="02020603050405020304" pitchFamily="18" charset="0"/>
              </a:rPr>
              <a:t>mãi</a:t>
            </a:r>
            <a:r>
              <a:rPr lang="en-US" sz="2400" i="1" dirty="0">
                <a:latin typeface="Times New Roman" panose="02020603050405020304" pitchFamily="18" charset="0"/>
                <a:ea typeface="Times New Roman" panose="02020603050405020304" pitchFamily="18" charset="0"/>
              </a:rPr>
              <a:t>, qua </a:t>
            </a:r>
            <a:r>
              <a:rPr lang="en-US" sz="2400" i="1" dirty="0" err="1">
                <a:latin typeface="Times New Roman" panose="02020603050405020304" pitchFamily="18" charset="0"/>
                <a:ea typeface="Times New Roman" panose="02020603050405020304" pitchFamily="18" charset="0"/>
              </a:rPr>
              <a:t>bao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nhiêu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miền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hết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đồng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ruộng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xanh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hết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xanh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biển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cả</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tới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giữa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biển</a:t>
            </a:r>
            <a:r>
              <a:rPr lang="en-US" sz="2400" i="1"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spcAft>
                <a:spcPts val="0"/>
              </a:spcAf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Vai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trò</a:t>
            </a:r>
            <a:r>
              <a:rPr lang="en-US" sz="2400" b="1"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tích</a:t>
            </a:r>
            <a:r>
              <a:rPr lang="en-US" sz="24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9"/>
          <a:stretch>
            <a:fillRect/>
          </a:stretch>
        </p:blipFill>
        <p:spPr>
          <a:xfrm>
            <a:off x="437365" y="2533533"/>
            <a:ext cx="2368226" cy="2465393"/>
          </a:xfrm>
          <a:prstGeom prst="rect">
            <a:avLst/>
          </a:prstGeom>
        </p:spPr>
      </p:pic>
      <p:sp>
        <p:nvSpPr>
          <p:cNvPr id="7" name="Rectangle 6"/>
          <p:cNvSpPr/>
          <p:nvPr/>
        </p:nvSpPr>
        <p:spPr>
          <a:xfrm>
            <a:off x="-19096" y="5057326"/>
            <a:ext cx="3419527" cy="1077218"/>
          </a:xfrm>
          <a:prstGeom prst="rect">
            <a:avLst/>
          </a:prstGeom>
        </p:spPr>
        <p:txBody>
          <a:bodyPr wrap="none">
            <a:spAutoFit/>
          </a:bodyPr>
          <a:lstStyle/>
          <a:p>
            <a:pPr algn="ctr">
              <a:spcAft>
                <a:spcPts val="0"/>
              </a:spcAft>
            </a:pPr>
            <a:r>
              <a:rPr lang="en-US" sz="3200" b="1" dirty="0" err="1" smtClean="0">
                <a:latin typeface="Times New Roman" panose="02020603050405020304" pitchFamily="18" charset="0"/>
                <a:ea typeface="Times New Roman" panose="02020603050405020304" pitchFamily="18" charset="0"/>
              </a:rPr>
              <a:t>Không</a:t>
            </a:r>
            <a:r>
              <a:rPr lang="en-US" sz="3200" b="1" dirty="0" smtClean="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gian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kì</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ảo</a:t>
            </a:r>
            <a:r>
              <a:rPr lang="en-US" sz="3200" b="1" dirty="0">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a:t>
            </a:r>
            <a:endParaRPr lang="en-US" sz="3200" dirty="0" smtClean="0">
              <a:latin typeface="Times New Roman" panose="02020603050405020304" pitchFamily="18" charset="0"/>
              <a:ea typeface="Times New Roman" panose="02020603050405020304" pitchFamily="18" charset="0"/>
            </a:endParaRPr>
          </a:p>
          <a:p>
            <a:pPr algn="ctr">
              <a:spcAft>
                <a:spcPts val="0"/>
              </a:spcAft>
            </a:pPr>
            <a:r>
              <a:rPr lang="en-US" sz="3200" i="1" dirty="0" err="1" smtClean="0">
                <a:latin typeface="Times New Roman" panose="02020603050405020304" pitchFamily="18" charset="0"/>
                <a:ea typeface="Times New Roman" panose="02020603050405020304" pitchFamily="18" charset="0"/>
              </a:rPr>
              <a:t>đảo</a:t>
            </a:r>
            <a:r>
              <a:rPr lang="en-US" sz="3200" i="1" dirty="0" smtClean="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xa</a:t>
            </a:r>
            <a:r>
              <a:rPr lang="en-US" sz="3200" dirty="0">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434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fade">
                                      <p:cBhvr>
                                        <p:cTn id="21" dur="1000"/>
                                        <p:tgtEl>
                                          <p:spTgt spid="17">
                                            <p:txEl>
                                              <p:pRg st="2" end="2"/>
                                            </p:txEl>
                                          </p:spTgt>
                                        </p:tgtEl>
                                      </p:cBhvr>
                                    </p:animEffect>
                                    <p:anim calcmode="lin" valueType="num">
                                      <p:cBhvr>
                                        <p:cTn id="22"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xEl>
                                              <p:pRg st="3" end="3"/>
                                            </p:txEl>
                                          </p:spTgt>
                                        </p:tgtEl>
                                        <p:attrNameLst>
                                          <p:attrName>style.visibility</p:attrName>
                                        </p:attrNameLst>
                                      </p:cBhvr>
                                      <p:to>
                                        <p:strVal val="visible"/>
                                      </p:to>
                                    </p:set>
                                    <p:animEffect transition="in" filter="fade">
                                      <p:cBhvr>
                                        <p:cTn id="28" dur="1000"/>
                                        <p:tgtEl>
                                          <p:spTgt spid="17">
                                            <p:txEl>
                                              <p:pRg st="3" end="3"/>
                                            </p:txEl>
                                          </p:spTgt>
                                        </p:tgtEl>
                                      </p:cBhvr>
                                    </p:animEffect>
                                    <p:anim calcmode="lin" valueType="num">
                                      <p:cBhvr>
                                        <p:cTn id="2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221582"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171450" y="835819"/>
            <a:ext cx="8754666"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8090299" y="42861"/>
            <a:ext cx="971552" cy="600074"/>
          </a:xfrm>
          <a:prstGeom prst="rect">
            <a:avLst/>
          </a:prstGeom>
        </p:spPr>
      </p:pic>
      <p:sp>
        <p:nvSpPr>
          <p:cNvPr id="26" name="Rounded Rectangle 25"/>
          <p:cNvSpPr/>
          <p:nvPr/>
        </p:nvSpPr>
        <p:spPr>
          <a:xfrm>
            <a:off x="1221582" y="28574"/>
            <a:ext cx="6868716"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5"/>
          <a:srcRect l="46013" t="45792" r="33622" b="46790"/>
          <a:stretch>
            <a:fillRect/>
          </a:stretch>
        </p:blipFill>
        <p:spPr>
          <a:xfrm>
            <a:off x="2196703" y="792956"/>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5944195" y="800099"/>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2809875" y="6276641"/>
            <a:ext cx="3514726"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054424" y="6360337"/>
            <a:ext cx="5025627"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3156653" y="757237"/>
            <a:ext cx="2821169" cy="548042"/>
          </a:xfrm>
          <a:prstGeom prst="rect">
            <a:avLst/>
          </a:prstGeom>
        </p:spPr>
      </p:pic>
      <p:sp>
        <p:nvSpPr>
          <p:cNvPr id="4" name="Rectangle 3"/>
          <p:cNvSpPr/>
          <p:nvPr/>
        </p:nvSpPr>
        <p:spPr>
          <a:xfrm>
            <a:off x="2823812"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269966" y="1028701"/>
            <a:ext cx="4572000" cy="553357"/>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III. </a:t>
            </a:r>
            <a:r>
              <a:rPr kumimoji="0" 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bản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10"/>
          <p:cNvSpPr/>
          <p:nvPr/>
        </p:nvSpPr>
        <p:spPr>
          <a:xfrm>
            <a:off x="269965" y="1452888"/>
            <a:ext cx="8326318" cy="523220"/>
          </a:xfrm>
          <a:prstGeom prst="rect">
            <a:avLst/>
          </a:prstGeom>
        </p:spPr>
        <p:txBody>
          <a:bodyPr wrap="none">
            <a:spAutoFit/>
          </a:bodyPr>
          <a:lstStyle/>
          <a:p>
            <a:pPr>
              <a:spcAft>
                <a:spcPts val="0"/>
              </a:spcAft>
            </a:pPr>
            <a:r>
              <a:rPr lang="en-US" sz="2800" b="1" i="1" u="sng" dirty="0">
                <a:solidFill>
                  <a:srgbClr val="800000"/>
                </a:solidFill>
                <a:latin typeface="Times New Roman" panose="02020603050405020304" pitchFamily="18" charset="0"/>
                <a:ea typeface="Times New Roman" panose="02020603050405020304" pitchFamily="18" charset="0"/>
              </a:rPr>
              <a:t>2. </a:t>
            </a:r>
            <a:r>
              <a:rPr lang="en-US" sz="2800" b="1" i="1" u="sng" dirty="0" err="1">
                <a:solidFill>
                  <a:srgbClr val="800000"/>
                </a:solidFill>
                <a:latin typeface="Times New Roman" panose="02020603050405020304" pitchFamily="18" charset="0"/>
                <a:ea typeface="Times New Roman" panose="02020603050405020304" pitchFamily="18" charset="0"/>
              </a:rPr>
              <a:t>Nhân</a:t>
            </a:r>
            <a:r>
              <a:rPr lang="en-US" sz="2800" b="1" i="1" u="sng" dirty="0">
                <a:solidFill>
                  <a:srgbClr val="800000"/>
                </a:solidFill>
                <a:latin typeface="Times New Roman" panose="02020603050405020304" pitchFamily="18" charset="0"/>
                <a:ea typeface="Times New Roman" panose="02020603050405020304" pitchFamily="18" charset="0"/>
              </a:rPr>
              <a:t> </a:t>
            </a:r>
            <a:r>
              <a:rPr lang="en-US" sz="2800" b="1" i="1" u="sng" dirty="0" err="1">
                <a:solidFill>
                  <a:srgbClr val="800000"/>
                </a:solidFill>
                <a:latin typeface="Times New Roman" panose="02020603050405020304" pitchFamily="18" charset="0"/>
                <a:ea typeface="Times New Roman" panose="02020603050405020304" pitchFamily="18" charset="0"/>
              </a:rPr>
              <a:t>vật</a:t>
            </a:r>
            <a:r>
              <a:rPr lang="en-US" sz="2800" b="1" i="1" u="sng" dirty="0">
                <a:solidFill>
                  <a:srgbClr val="800000"/>
                </a:solidFill>
                <a:latin typeface="Times New Roman" panose="02020603050405020304" pitchFamily="18" charset="0"/>
                <a:ea typeface="Times New Roman" panose="02020603050405020304" pitchFamily="18" charset="0"/>
              </a:rPr>
              <a:t> </a:t>
            </a:r>
            <a:r>
              <a:rPr lang="en-US" sz="2800" b="1" i="1" u="sng" dirty="0" err="1">
                <a:solidFill>
                  <a:srgbClr val="800000"/>
                </a:solidFill>
                <a:latin typeface="Times New Roman" panose="02020603050405020304" pitchFamily="18" charset="0"/>
                <a:ea typeface="Times New Roman" panose="02020603050405020304" pitchFamily="18" charset="0"/>
              </a:rPr>
              <a:t>người</a:t>
            </a:r>
            <a:r>
              <a:rPr lang="en-US" sz="2800" b="1" i="1" u="sng" dirty="0">
                <a:solidFill>
                  <a:srgbClr val="800000"/>
                </a:solidFill>
                <a:latin typeface="Times New Roman" panose="02020603050405020304" pitchFamily="18" charset="0"/>
                <a:ea typeface="Times New Roman" panose="02020603050405020304" pitchFamily="18" charset="0"/>
              </a:rPr>
              <a:t> </a:t>
            </a:r>
            <a:r>
              <a:rPr lang="en-US" sz="2800" b="1" i="1" u="sng" dirty="0" err="1">
                <a:solidFill>
                  <a:srgbClr val="800000"/>
                </a:solidFill>
                <a:latin typeface="Times New Roman" panose="02020603050405020304" pitchFamily="18" charset="0"/>
                <a:ea typeface="Times New Roman" panose="02020603050405020304" pitchFamily="18" charset="0"/>
              </a:rPr>
              <a:t>anh</a:t>
            </a:r>
            <a:r>
              <a:rPr lang="en-US" sz="2800" b="1" i="1" u="sng" dirty="0">
                <a:solidFill>
                  <a:srgbClr val="800000"/>
                </a:solidFill>
                <a:latin typeface="Times New Roman" panose="02020603050405020304" pitchFamily="18" charset="0"/>
                <a:ea typeface="Times New Roman" panose="02020603050405020304" pitchFamily="18" charset="0"/>
              </a:rPr>
              <a:t>, </a:t>
            </a:r>
            <a:r>
              <a:rPr lang="en-US" sz="2800" b="1" i="1" u="sng" dirty="0" err="1">
                <a:solidFill>
                  <a:srgbClr val="800000"/>
                </a:solidFill>
                <a:latin typeface="Times New Roman" panose="02020603050405020304" pitchFamily="18" charset="0"/>
                <a:ea typeface="Times New Roman" panose="02020603050405020304" pitchFamily="18" charset="0"/>
              </a:rPr>
              <a:t>người</a:t>
            </a:r>
            <a:r>
              <a:rPr lang="en-US" sz="2800" b="1" i="1" u="sng" dirty="0">
                <a:solidFill>
                  <a:srgbClr val="800000"/>
                </a:solidFill>
                <a:latin typeface="Times New Roman" panose="02020603050405020304" pitchFamily="18" charset="0"/>
                <a:ea typeface="Times New Roman" panose="02020603050405020304" pitchFamily="18" charset="0"/>
              </a:rPr>
              <a:t> </a:t>
            </a:r>
            <a:r>
              <a:rPr lang="en-US" sz="2800" b="1" i="1" u="sng" dirty="0" err="1">
                <a:solidFill>
                  <a:srgbClr val="800000"/>
                </a:solidFill>
                <a:latin typeface="Times New Roman" panose="02020603050405020304" pitchFamily="18" charset="0"/>
                <a:ea typeface="Times New Roman" panose="02020603050405020304" pitchFamily="18" charset="0"/>
              </a:rPr>
              <a:t>em</a:t>
            </a:r>
            <a:r>
              <a:rPr lang="en-US" sz="2800" b="1" i="1" u="sng" dirty="0">
                <a:solidFill>
                  <a:srgbClr val="800000"/>
                </a:solidFill>
                <a:latin typeface="Times New Roman" panose="02020603050405020304" pitchFamily="18" charset="0"/>
                <a:ea typeface="Times New Roman" panose="02020603050405020304" pitchFamily="18" charset="0"/>
              </a:rPr>
              <a:t> </a:t>
            </a:r>
            <a:r>
              <a:rPr lang="en-US" sz="2800" b="1" i="1" u="sng" dirty="0" err="1">
                <a:solidFill>
                  <a:srgbClr val="800000"/>
                </a:solidFill>
                <a:latin typeface="Times New Roman" panose="02020603050405020304" pitchFamily="18" charset="0"/>
                <a:ea typeface="Times New Roman" panose="02020603050405020304" pitchFamily="18" charset="0"/>
              </a:rPr>
              <a:t>và</a:t>
            </a:r>
            <a:r>
              <a:rPr lang="en-US" sz="2800" b="1" i="1" u="sng" dirty="0">
                <a:solidFill>
                  <a:srgbClr val="800000"/>
                </a:solidFill>
                <a:latin typeface="Times New Roman" panose="02020603050405020304" pitchFamily="18" charset="0"/>
                <a:ea typeface="Times New Roman" panose="02020603050405020304" pitchFamily="18" charset="0"/>
              </a:rPr>
              <a:t> </a:t>
            </a:r>
            <a:r>
              <a:rPr lang="en-US" sz="2800" b="1" i="1" u="sng" dirty="0" err="1">
                <a:solidFill>
                  <a:srgbClr val="800000"/>
                </a:solidFill>
                <a:latin typeface="Times New Roman" panose="02020603050405020304" pitchFamily="18" charset="0"/>
                <a:ea typeface="Times New Roman" panose="02020603050405020304" pitchFamily="18" charset="0"/>
              </a:rPr>
              <a:t>bài</a:t>
            </a:r>
            <a:r>
              <a:rPr lang="en-US" sz="2800" b="1" i="1" u="sng" dirty="0">
                <a:solidFill>
                  <a:srgbClr val="800000"/>
                </a:solidFill>
                <a:latin typeface="Times New Roman" panose="02020603050405020304" pitchFamily="18" charset="0"/>
                <a:ea typeface="Times New Roman" panose="02020603050405020304" pitchFamily="18" charset="0"/>
              </a:rPr>
              <a:t> </a:t>
            </a:r>
            <a:r>
              <a:rPr lang="en-US" sz="2800" b="1" i="1" u="sng" dirty="0" err="1">
                <a:solidFill>
                  <a:srgbClr val="800000"/>
                </a:solidFill>
                <a:latin typeface="Times New Roman" panose="02020603050405020304" pitchFamily="18" charset="0"/>
                <a:ea typeface="Times New Roman" panose="02020603050405020304" pitchFamily="18" charset="0"/>
              </a:rPr>
              <a:t>học</a:t>
            </a:r>
            <a:r>
              <a:rPr lang="en-US" sz="2800" b="1" i="1" u="sng" dirty="0">
                <a:solidFill>
                  <a:srgbClr val="800000"/>
                </a:solidFill>
                <a:latin typeface="Times New Roman" panose="02020603050405020304" pitchFamily="18" charset="0"/>
                <a:ea typeface="Times New Roman" panose="02020603050405020304" pitchFamily="18" charset="0"/>
              </a:rPr>
              <a:t> </a:t>
            </a:r>
            <a:r>
              <a:rPr lang="en-US" sz="2800" b="1" i="1" u="sng" dirty="0" err="1">
                <a:solidFill>
                  <a:srgbClr val="800000"/>
                </a:solidFill>
                <a:latin typeface="Times New Roman" panose="02020603050405020304" pitchFamily="18" charset="0"/>
                <a:ea typeface="Times New Roman" panose="02020603050405020304" pitchFamily="18" charset="0"/>
              </a:rPr>
              <a:t>từ</a:t>
            </a:r>
            <a:r>
              <a:rPr lang="en-US" sz="2800" b="1" i="1" u="sng" dirty="0">
                <a:solidFill>
                  <a:srgbClr val="800000"/>
                </a:solidFill>
                <a:latin typeface="Times New Roman" panose="02020603050405020304" pitchFamily="18" charset="0"/>
                <a:ea typeface="Times New Roman" panose="02020603050405020304" pitchFamily="18" charset="0"/>
              </a:rPr>
              <a:t> </a:t>
            </a:r>
            <a:r>
              <a:rPr lang="en-US" sz="2800" b="1" i="1" u="sng" dirty="0" err="1">
                <a:solidFill>
                  <a:srgbClr val="800000"/>
                </a:solidFill>
                <a:latin typeface="Times New Roman" panose="02020603050405020304" pitchFamily="18" charset="0"/>
                <a:ea typeface="Times New Roman" panose="02020603050405020304" pitchFamily="18" charset="0"/>
              </a:rPr>
              <a:t>truyện</a:t>
            </a:r>
            <a:r>
              <a:rPr lang="en-US" sz="2800" b="1" i="1" u="sng" dirty="0">
                <a:solidFill>
                  <a:srgbClr val="8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14" name="Picture 13"/>
          <p:cNvPicPr>
            <a:picLocks noChangeAspect="1"/>
          </p:cNvPicPr>
          <p:nvPr/>
        </p:nvPicPr>
        <p:blipFill rotWithShape="1">
          <a:blip r:embed="rId9"/>
          <a:srcRect t="64715" b="4857"/>
          <a:stretch/>
        </p:blipFill>
        <p:spPr>
          <a:xfrm>
            <a:off x="6872287" y="5249483"/>
            <a:ext cx="1928813" cy="1014412"/>
          </a:xfrm>
          <a:prstGeom prst="rect">
            <a:avLst/>
          </a:prstGeom>
        </p:spPr>
      </p:pic>
      <p:pic>
        <p:nvPicPr>
          <p:cNvPr id="20" name="Picture 19"/>
          <p:cNvPicPr>
            <a:picLocks noChangeAspect="1"/>
          </p:cNvPicPr>
          <p:nvPr/>
        </p:nvPicPr>
        <p:blipFill rotWithShape="1">
          <a:blip r:embed="rId9"/>
          <a:srcRect b="65319"/>
          <a:stretch/>
        </p:blipFill>
        <p:spPr>
          <a:xfrm>
            <a:off x="6872287" y="2520344"/>
            <a:ext cx="1928813" cy="1156176"/>
          </a:xfrm>
          <a:prstGeom prst="rect">
            <a:avLst/>
          </a:prstGeom>
        </p:spPr>
      </p:pic>
      <p:pic>
        <p:nvPicPr>
          <p:cNvPr id="21" name="Picture 20"/>
          <p:cNvPicPr>
            <a:picLocks noChangeAspect="1"/>
          </p:cNvPicPr>
          <p:nvPr/>
        </p:nvPicPr>
        <p:blipFill rotWithShape="1">
          <a:blip r:embed="rId9"/>
          <a:srcRect t="33796" b="34918"/>
          <a:stretch/>
        </p:blipFill>
        <p:spPr>
          <a:xfrm>
            <a:off x="6872287" y="3941509"/>
            <a:ext cx="1928813" cy="1042987"/>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3269438449"/>
              </p:ext>
            </p:extLst>
          </p:nvPr>
        </p:nvGraphicFramePr>
        <p:xfrm>
          <a:off x="457201" y="2680811"/>
          <a:ext cx="5791509" cy="3840480"/>
        </p:xfrm>
        <a:graphic>
          <a:graphicData uri="http://schemas.openxmlformats.org/drawingml/2006/table">
            <a:tbl>
              <a:tblPr firstRow="1" firstCol="1" bandRow="1" bandCol="1"/>
              <a:tblGrid>
                <a:gridCol w="1781330">
                  <a:extLst>
                    <a:ext uri="{9D8B030D-6E8A-4147-A177-3AD203B41FA5}">
                      <a16:colId xmlns="" xmlns:a16="http://schemas.microsoft.com/office/drawing/2014/main" val="3303247727"/>
                    </a:ext>
                  </a:extLst>
                </a:gridCol>
                <a:gridCol w="1864519">
                  <a:extLst>
                    <a:ext uri="{9D8B030D-6E8A-4147-A177-3AD203B41FA5}">
                      <a16:colId xmlns="" xmlns:a16="http://schemas.microsoft.com/office/drawing/2014/main" val="1342714038"/>
                    </a:ext>
                  </a:extLst>
                </a:gridCol>
                <a:gridCol w="2145660">
                  <a:extLst>
                    <a:ext uri="{9D8B030D-6E8A-4147-A177-3AD203B41FA5}">
                      <a16:colId xmlns="" xmlns:a16="http://schemas.microsoft.com/office/drawing/2014/main" val="2884574420"/>
                    </a:ext>
                  </a:extLst>
                </a:gridCol>
              </a:tblGrid>
              <a:tr h="0">
                <a:tc>
                  <a:txBody>
                    <a:bodyPr/>
                    <a:lstStyle/>
                    <a:p>
                      <a:pPr algn="just">
                        <a:spcAft>
                          <a:spcPts val="0"/>
                        </a:spcAft>
                      </a:pPr>
                      <a:r>
                        <a:rPr lang="vi-VN" sz="2800" dirty="0">
                          <a:effectLst/>
                          <a:latin typeface="Times New Roman" panose="02020603050405020304" pitchFamily="18" charset="0"/>
                          <a:ea typeface="Times New Roman" panose="02020603050405020304" pitchFamily="18" charset="0"/>
                        </a:rPr>
                        <a:t>     </a:t>
                      </a:r>
                      <a:r>
                        <a:rPr lang="en-US" sz="2800" dirty="0" smtClean="0">
                          <a:effectLst/>
                          <a:latin typeface="Times New Roman" panose="02020603050405020304" pitchFamily="18" charset="0"/>
                          <a:ea typeface="Times New Roman" panose="02020603050405020304" pitchFamily="18" charset="0"/>
                        </a:rPr>
                        <a:t>     </a:t>
                      </a:r>
                      <a:r>
                        <a:rPr lang="vi-VN" sz="2800" dirty="0" smtClean="0">
                          <a:effectLst/>
                          <a:latin typeface="Times New Roman" panose="02020603050405020304" pitchFamily="18" charset="0"/>
                          <a:ea typeface="Times New Roman" panose="02020603050405020304" pitchFamily="18" charset="0"/>
                        </a:rPr>
                        <a:t>Nhân vật</a:t>
                      </a:r>
                      <a:endParaRPr lang="en-US" sz="2800" dirty="0">
                        <a:effectLst/>
                        <a:latin typeface="Times New Roman" panose="02020603050405020304" pitchFamily="18" charset="0"/>
                        <a:ea typeface="Times New Roman" panose="02020603050405020304" pitchFamily="18" charset="0"/>
                      </a:endParaRPr>
                    </a:p>
                    <a:p>
                      <a:pPr algn="just">
                        <a:spcAft>
                          <a:spcPts val="0"/>
                        </a:spcAft>
                      </a:pPr>
                      <a:r>
                        <a:rPr lang="vi-VN" sz="2800" dirty="0">
                          <a:effectLst/>
                          <a:latin typeface="Times New Roman" panose="02020603050405020304" pitchFamily="18" charset="0"/>
                          <a:ea typeface="Times New Roman" panose="02020603050405020304" pitchFamily="18" charset="0"/>
                        </a:rPr>
                        <a:t>Đối lập</a:t>
                      </a:r>
                      <a:endParaRPr lang="en-US" sz="28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CCC0D9"/>
                    </a:solidFill>
                  </a:tcPr>
                </a:tc>
                <a:tc>
                  <a:txBody>
                    <a:bodyPr/>
                    <a:lstStyle/>
                    <a:p>
                      <a:pPr algn="ctr">
                        <a:spcAft>
                          <a:spcPts val="0"/>
                        </a:spcAft>
                      </a:pPr>
                      <a:r>
                        <a:rPr lang="vi-VN" sz="2800" dirty="0">
                          <a:effectLst/>
                          <a:latin typeface="Times New Roman" panose="02020603050405020304" pitchFamily="18" charset="0"/>
                          <a:ea typeface="Times New Roman" panose="02020603050405020304" pitchFamily="18" charset="0"/>
                        </a:rPr>
                        <a:t>Người anh</a:t>
                      </a:r>
                      <a:endParaRPr lang="en-US" sz="28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spcAft>
                          <a:spcPts val="0"/>
                        </a:spcAft>
                      </a:pPr>
                      <a:r>
                        <a:rPr lang="vi-VN" sz="2800" dirty="0">
                          <a:effectLst/>
                          <a:latin typeface="Times New Roman" panose="02020603050405020304" pitchFamily="18" charset="0"/>
                          <a:ea typeface="Times New Roman" panose="02020603050405020304" pitchFamily="18" charset="0"/>
                        </a:rPr>
                        <a:t>Người em</a:t>
                      </a:r>
                      <a:endParaRPr lang="en-US" sz="28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 xmlns:a16="http://schemas.microsoft.com/office/drawing/2014/main" val="117674914"/>
                  </a:ext>
                </a:extLst>
              </a:tr>
              <a:tr h="0">
                <a:tc>
                  <a:txBody>
                    <a:bodyPr/>
                    <a:lstStyle/>
                    <a:p>
                      <a:pPr algn="just">
                        <a:spcAft>
                          <a:spcPts val="0"/>
                        </a:spcAft>
                      </a:pPr>
                      <a:r>
                        <a:rPr lang="vi-VN" sz="2800" dirty="0">
                          <a:effectLst/>
                          <a:latin typeface="Times New Roman" panose="02020603050405020304" pitchFamily="18" charset="0"/>
                          <a:ea typeface="Times New Roman" panose="02020603050405020304" pitchFamily="18" charset="0"/>
                        </a:rPr>
                        <a:t>Hành </a:t>
                      </a:r>
                      <a:r>
                        <a:rPr lang="vi-VN" sz="2800" dirty="0" smtClean="0">
                          <a:effectLst/>
                          <a:latin typeface="Times New Roman" panose="02020603050405020304" pitchFamily="18" charset="0"/>
                          <a:ea typeface="Times New Roman" panose="02020603050405020304" pitchFamily="18" charset="0"/>
                        </a:rPr>
                        <a:t>động</a:t>
                      </a:r>
                      <a:endParaRPr lang="en-US" sz="2800" dirty="0" smtClean="0">
                        <a:effectLst/>
                        <a:latin typeface="Times New Roman" panose="02020603050405020304" pitchFamily="18" charset="0"/>
                        <a:ea typeface="Times New Roman" panose="02020603050405020304" pitchFamily="18" charset="0"/>
                      </a:endParaRPr>
                    </a:p>
                    <a:p>
                      <a:pPr algn="just">
                        <a:spcAft>
                          <a:spcPts val="0"/>
                        </a:spcAft>
                      </a:pPr>
                      <a:endParaRPr lang="en-US" sz="28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dirty="0">
                          <a:effectLst/>
                          <a:latin typeface="Times New Roman" panose="02020603050405020304" pitchFamily="18" charset="0"/>
                          <a:ea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800">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17510380"/>
                  </a:ext>
                </a:extLst>
              </a:tr>
              <a:tr h="0">
                <a:tc>
                  <a:txBody>
                    <a:bodyPr/>
                    <a:lstStyle/>
                    <a:p>
                      <a:pPr algn="just">
                        <a:spcAft>
                          <a:spcPts val="0"/>
                        </a:spcAft>
                      </a:pPr>
                      <a:r>
                        <a:rPr lang="vi-VN" sz="2800" dirty="0">
                          <a:effectLst/>
                          <a:latin typeface="Times New Roman" panose="02020603050405020304" pitchFamily="18" charset="0"/>
                          <a:ea typeface="Times New Roman" panose="02020603050405020304" pitchFamily="18" charset="0"/>
                        </a:rPr>
                        <a:t>Kết </a:t>
                      </a:r>
                      <a:r>
                        <a:rPr lang="vi-VN" sz="2800" dirty="0" smtClean="0">
                          <a:effectLst/>
                          <a:latin typeface="Times New Roman" panose="02020603050405020304" pitchFamily="18" charset="0"/>
                          <a:ea typeface="Times New Roman" panose="02020603050405020304" pitchFamily="18" charset="0"/>
                        </a:rPr>
                        <a:t>cục</a:t>
                      </a:r>
                      <a:endParaRPr lang="en-US" sz="2800" dirty="0" smtClean="0">
                        <a:effectLst/>
                        <a:latin typeface="Times New Roman" panose="02020603050405020304" pitchFamily="18" charset="0"/>
                        <a:ea typeface="Times New Roman" panose="02020603050405020304" pitchFamily="18" charset="0"/>
                      </a:endParaRPr>
                    </a:p>
                    <a:p>
                      <a:pPr algn="just">
                        <a:spcAft>
                          <a:spcPts val="0"/>
                        </a:spcAft>
                      </a:pPr>
                      <a:endParaRPr lang="en-US" sz="28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800">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29615306"/>
                  </a:ext>
                </a:extLst>
              </a:tr>
              <a:tr h="0">
                <a:tc>
                  <a:txBody>
                    <a:bodyPr/>
                    <a:lstStyle/>
                    <a:p>
                      <a:pPr algn="just">
                        <a:spcAft>
                          <a:spcPts val="0"/>
                        </a:spcAft>
                      </a:pPr>
                      <a:r>
                        <a:rPr lang="vi-VN" sz="2800" dirty="0">
                          <a:effectLst/>
                          <a:latin typeface="Times New Roman" panose="02020603050405020304" pitchFamily="18" charset="0"/>
                          <a:ea typeface="Times New Roman" panose="02020603050405020304" pitchFamily="18" charset="0"/>
                        </a:rPr>
                        <a:t>Nhận </a:t>
                      </a:r>
                      <a:r>
                        <a:rPr lang="vi-VN" sz="2800" dirty="0" smtClean="0">
                          <a:effectLst/>
                          <a:latin typeface="Times New Roman" panose="02020603050405020304" pitchFamily="18" charset="0"/>
                          <a:ea typeface="Times New Roman" panose="02020603050405020304" pitchFamily="18" charset="0"/>
                        </a:rPr>
                        <a:t>xét</a:t>
                      </a:r>
                      <a:endParaRPr lang="en-US" sz="2800" dirty="0" smtClean="0">
                        <a:effectLst/>
                        <a:latin typeface="Times New Roman" panose="02020603050405020304" pitchFamily="18" charset="0"/>
                        <a:ea typeface="Times New Roman" panose="02020603050405020304" pitchFamily="18" charset="0"/>
                      </a:endParaRPr>
                    </a:p>
                    <a:p>
                      <a:pPr algn="just">
                        <a:spcAft>
                          <a:spcPts val="0"/>
                        </a:spcAft>
                      </a:pPr>
                      <a:endParaRPr lang="en-US" sz="28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35501482"/>
                  </a:ext>
                </a:extLst>
              </a:tr>
            </a:tbl>
          </a:graphicData>
        </a:graphic>
      </p:graphicFrame>
      <p:sp>
        <p:nvSpPr>
          <p:cNvPr id="17" name="Rectangle 16"/>
          <p:cNvSpPr/>
          <p:nvPr/>
        </p:nvSpPr>
        <p:spPr>
          <a:xfrm>
            <a:off x="2149869" y="1961905"/>
            <a:ext cx="2959465" cy="553357"/>
          </a:xfrm>
          <a:prstGeom prst="rect">
            <a:avLst/>
          </a:prstGeom>
        </p:spPr>
        <p:txBody>
          <a:bodyPr wrap="none">
            <a:spAutoFit/>
          </a:bodyPr>
          <a:lstStyle/>
          <a:p>
            <a:pPr>
              <a:lnSpc>
                <a:spcPct val="107000"/>
              </a:lnSpc>
              <a:spcAft>
                <a:spcPts val="0"/>
              </a:spcAft>
              <a:tabLst>
                <a:tab pos="1386840" algn="l"/>
              </a:tabLst>
            </a:pPr>
            <a:r>
              <a:rPr lang="en-US" sz="2800" b="1" dirty="0" err="1">
                <a:solidFill>
                  <a:srgbClr val="000000"/>
                </a:solidFill>
                <a:latin typeface="Times New Roman" panose="02020603050405020304" pitchFamily="18" charset="0"/>
                <a:ea typeface="Times New Roman" panose="02020603050405020304" pitchFamily="18" charset="0"/>
              </a:rPr>
              <a:t>Phiếu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học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tập</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số</a:t>
            </a:r>
            <a:r>
              <a:rPr lang="en-US" sz="2800" b="1" dirty="0">
                <a:solidFill>
                  <a:srgbClr val="000000"/>
                </a:solidFill>
                <a:latin typeface="Times New Roman" panose="02020603050405020304" pitchFamily="18" charset="0"/>
                <a:ea typeface="Times New Roman" panose="02020603050405020304" pitchFamily="18" charset="0"/>
              </a:rPr>
              <a:t> 3</a:t>
            </a:r>
            <a:endParaRPr lang="en-US" sz="2800" dirty="0">
              <a:effectLst/>
              <a:latin typeface="Times New Roman" panose="02020603050405020304" pitchFamily="18" charset="0"/>
              <a:ea typeface="Times New Roman" panose="02020603050405020304" pitchFamily="18" charset="0"/>
            </a:endParaRPr>
          </a:p>
        </p:txBody>
      </p:sp>
      <p:sp>
        <p:nvSpPr>
          <p:cNvPr id="18" name="Left Arrow 17"/>
          <p:cNvSpPr/>
          <p:nvPr/>
        </p:nvSpPr>
        <p:spPr>
          <a:xfrm>
            <a:off x="6496460" y="2696234"/>
            <a:ext cx="250812" cy="1069720"/>
          </a:xfrm>
          <a:prstGeom prst="leftArrow">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4</a:t>
            </a:r>
            <a:endParaRPr lang="en-US" dirty="0"/>
          </a:p>
        </p:txBody>
      </p:sp>
      <p:sp>
        <p:nvSpPr>
          <p:cNvPr id="19" name="Right Arrow 18"/>
          <p:cNvSpPr/>
          <p:nvPr/>
        </p:nvSpPr>
        <p:spPr>
          <a:xfrm>
            <a:off x="6496459" y="3941509"/>
            <a:ext cx="232568" cy="1042987"/>
          </a:xfrm>
          <a:prstGeom prst="rightArrow">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2</a:t>
            </a:r>
            <a:endParaRPr lang="en-US" dirty="0"/>
          </a:p>
        </p:txBody>
      </p:sp>
      <p:sp>
        <p:nvSpPr>
          <p:cNvPr id="22" name="Down Arrow 21"/>
          <p:cNvSpPr/>
          <p:nvPr/>
        </p:nvSpPr>
        <p:spPr>
          <a:xfrm>
            <a:off x="7402513" y="5011899"/>
            <a:ext cx="868362" cy="250623"/>
          </a:xfrm>
          <a:prstGeom prst="downArrow">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4</a:t>
            </a:r>
            <a:endParaRPr lang="en-US" dirty="0"/>
          </a:p>
        </p:txBody>
      </p:sp>
    </p:spTree>
    <p:extLst>
      <p:ext uri="{BB962C8B-B14F-4D97-AF65-F5344CB8AC3E}">
        <p14:creationId xmlns:p14="http://schemas.microsoft.com/office/powerpoint/2010/main" val="50540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1+#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2000"/>
                                        <p:tgtEl>
                                          <p:spTgt spid="17"/>
                                        </p:tgtEl>
                                      </p:cBhvr>
                                    </p:animEffect>
                                  </p:childTnLst>
                                </p:cTn>
                              </p:par>
                              <p:par>
                                <p:cTn id="19" presetID="6"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2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0-#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ircle(in)">
                                      <p:cBhvr>
                                        <p:cTn id="32" dur="2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in)">
                                      <p:cBhvr>
                                        <p:cTn id="4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221582"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171450" y="835819"/>
            <a:ext cx="8754666"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8090299" y="42861"/>
            <a:ext cx="971552" cy="600074"/>
          </a:xfrm>
          <a:prstGeom prst="rect">
            <a:avLst/>
          </a:prstGeom>
        </p:spPr>
      </p:pic>
      <p:sp>
        <p:nvSpPr>
          <p:cNvPr id="26" name="Rounded Rectangle 25"/>
          <p:cNvSpPr/>
          <p:nvPr/>
        </p:nvSpPr>
        <p:spPr>
          <a:xfrm>
            <a:off x="1221582" y="28574"/>
            <a:ext cx="6868716" cy="728663"/>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6"/>
          <a:srcRect l="46013" t="45792" r="33622" b="46790"/>
          <a:stretch>
            <a:fillRect/>
          </a:stretch>
        </p:blipFill>
        <p:spPr>
          <a:xfrm>
            <a:off x="2196703" y="792956"/>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5944195" y="800099"/>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2809875" y="6276641"/>
            <a:ext cx="3514726"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7">
            <a:extLst>
              <a:ext uri="{BEBA8EAE-BF5A-486C-A8C5-ECC9F3942E4B}">
                <a14:imgProps xmlns:a14="http://schemas.microsoft.com/office/drawing/2010/main">
                  <a14:imgLayer r:embed="rId8">
                    <a14:imgEffect>
                      <a14:backgroundRemoval t="0" b="100000" l="0" r="95200"/>
                    </a14:imgEffect>
                  </a14:imgLayer>
                </a14:imgProps>
              </a:ext>
            </a:extLst>
          </a:blip>
          <a:srcRect t="62791"/>
          <a:stretch>
            <a:fillRect/>
          </a:stretch>
        </p:blipFill>
        <p:spPr>
          <a:xfrm>
            <a:off x="2054424" y="6360337"/>
            <a:ext cx="5025627"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9"/>
          <a:stretch>
            <a:fillRect/>
          </a:stretch>
        </p:blipFill>
        <p:spPr>
          <a:xfrm>
            <a:off x="3156653" y="757237"/>
            <a:ext cx="2821169" cy="548042"/>
          </a:xfrm>
          <a:prstGeom prst="rect">
            <a:avLst/>
          </a:prstGeom>
        </p:spPr>
      </p:pic>
      <p:sp>
        <p:nvSpPr>
          <p:cNvPr id="4" name="Rectangle 3"/>
          <p:cNvSpPr/>
          <p:nvPr/>
        </p:nvSpPr>
        <p:spPr>
          <a:xfrm>
            <a:off x="2823812"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269966" y="1028701"/>
            <a:ext cx="4572000" cy="553357"/>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a:cs typeface="+mn-cs"/>
              </a:rPr>
              <a:t>II. </a:t>
            </a:r>
            <a:r>
              <a:rPr kumimoji="0" 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a:cs typeface="+mn-cs"/>
              </a:rPr>
              <a:t>Tìm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bản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10"/>
          <p:cNvSpPr/>
          <p:nvPr/>
        </p:nvSpPr>
        <p:spPr>
          <a:xfrm>
            <a:off x="269965" y="1452888"/>
            <a:ext cx="832631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2. </a:t>
            </a:r>
            <a:r>
              <a:rPr kumimoji="0" lang="en-US" sz="2800" b="1" i="1" u="sng"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mn-cs"/>
              </a:rPr>
              <a:t>Nhân</a:t>
            </a:r>
            <a:r>
              <a:rPr kumimoji="0" lang="en-US" sz="2800" b="1" i="1" u="sng"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 </a:t>
            </a:r>
            <a:r>
              <a:rPr kumimoji="0" lang="en-US" sz="2800" b="1" i="1" u="sng"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mn-cs"/>
              </a:rPr>
              <a:t>vật</a:t>
            </a:r>
            <a:r>
              <a:rPr kumimoji="0" lang="en-US" sz="2800" b="1" i="1" u="sng"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 </a:t>
            </a:r>
            <a:r>
              <a:rPr kumimoji="0" lang="en-US" sz="2800" b="1" i="1" u="sng"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mn-cs"/>
              </a:rPr>
              <a:t>người</a:t>
            </a:r>
            <a:r>
              <a:rPr kumimoji="0" lang="en-US" sz="2800" b="1" i="1" u="sng"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 </a:t>
            </a:r>
            <a:r>
              <a:rPr kumimoji="0" lang="en-US" sz="2800" b="1" i="1" u="sng"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mn-cs"/>
              </a:rPr>
              <a:t>anh</a:t>
            </a:r>
            <a:r>
              <a:rPr kumimoji="0" lang="en-US" sz="2800" b="1" i="1" u="sng"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 </a:t>
            </a:r>
            <a:r>
              <a:rPr kumimoji="0" lang="en-US" sz="2800" b="1" i="1" u="sng"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mn-cs"/>
              </a:rPr>
              <a:t>người</a:t>
            </a:r>
            <a:r>
              <a:rPr kumimoji="0" lang="en-US" sz="2800" b="1" i="1" u="sng"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 </a:t>
            </a:r>
            <a:r>
              <a:rPr kumimoji="0" lang="en-US" sz="2800" b="1" i="1" u="sng"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mn-cs"/>
              </a:rPr>
              <a:t>em</a:t>
            </a:r>
            <a:r>
              <a:rPr kumimoji="0" lang="en-US" sz="2800" b="1" i="1" u="sng"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 </a:t>
            </a:r>
            <a:r>
              <a:rPr kumimoji="0" lang="en-US" sz="2800" b="1" i="1" u="sng"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mn-cs"/>
              </a:rPr>
              <a:t>và</a:t>
            </a:r>
            <a:r>
              <a:rPr kumimoji="0" lang="en-US" sz="2800" b="1" i="1" u="sng"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 </a:t>
            </a:r>
            <a:r>
              <a:rPr kumimoji="0" lang="en-US" sz="2800" b="1" i="1" u="sng"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mn-cs"/>
              </a:rPr>
              <a:t>bài</a:t>
            </a:r>
            <a:r>
              <a:rPr kumimoji="0" lang="en-US" sz="2800" b="1" i="1" u="sng"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 </a:t>
            </a:r>
            <a:r>
              <a:rPr kumimoji="0" lang="en-US" sz="2800" b="1" i="1" u="sng"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mn-cs"/>
              </a:rPr>
              <a:t>học</a:t>
            </a:r>
            <a:r>
              <a:rPr kumimoji="0" lang="en-US" sz="2800" b="1" i="1" u="sng"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 </a:t>
            </a:r>
            <a:r>
              <a:rPr kumimoji="0" lang="en-US" sz="2800" b="1" i="1" u="sng"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mn-cs"/>
              </a:rPr>
              <a:t>từ</a:t>
            </a:r>
            <a:r>
              <a:rPr kumimoji="0" lang="en-US" sz="2800" b="1" i="1" u="sng"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 </a:t>
            </a:r>
            <a:r>
              <a:rPr kumimoji="0" lang="en-US" sz="2800" b="1" i="1" u="sng"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mn-cs"/>
              </a:rPr>
              <a:t>truyện</a:t>
            </a:r>
            <a:r>
              <a:rPr kumimoji="0" lang="en-US" sz="2800" b="1" i="1" u="sng"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316972936"/>
              </p:ext>
            </p:extLst>
          </p:nvPr>
        </p:nvGraphicFramePr>
        <p:xfrm>
          <a:off x="495299" y="1998239"/>
          <a:ext cx="8143877" cy="5181600"/>
        </p:xfrm>
        <a:graphic>
          <a:graphicData uri="http://schemas.openxmlformats.org/drawingml/2006/table">
            <a:tbl>
              <a:tblPr firstRow="1" firstCol="1" bandRow="1" bandCol="1"/>
              <a:tblGrid>
                <a:gridCol w="1511468">
                  <a:extLst>
                    <a:ext uri="{9D8B030D-6E8A-4147-A177-3AD203B41FA5}">
                      <a16:colId xmlns="" xmlns:a16="http://schemas.microsoft.com/office/drawing/2014/main" val="1966485474"/>
                    </a:ext>
                  </a:extLst>
                </a:gridCol>
                <a:gridCol w="3468918">
                  <a:extLst>
                    <a:ext uri="{9D8B030D-6E8A-4147-A177-3AD203B41FA5}">
                      <a16:colId xmlns="" xmlns:a16="http://schemas.microsoft.com/office/drawing/2014/main" val="1476696441"/>
                    </a:ext>
                  </a:extLst>
                </a:gridCol>
                <a:gridCol w="3163491">
                  <a:extLst>
                    <a:ext uri="{9D8B030D-6E8A-4147-A177-3AD203B41FA5}">
                      <a16:colId xmlns="" xmlns:a16="http://schemas.microsoft.com/office/drawing/2014/main" val="106324746"/>
                    </a:ext>
                  </a:extLst>
                </a:gridCol>
              </a:tblGrid>
              <a:tr h="0">
                <a:tc>
                  <a:txBody>
                    <a:bodyPr/>
                    <a:lstStyle/>
                    <a:p>
                      <a:pPr algn="just">
                        <a:spcAft>
                          <a:spcPts val="0"/>
                        </a:spcAft>
                      </a:pPr>
                      <a:r>
                        <a:rPr lang="vi-VN" sz="2000" dirty="0">
                          <a:effectLst/>
                          <a:latin typeface="Times New Roman" panose="02020603050405020304" pitchFamily="18" charset="0"/>
                          <a:ea typeface="Times New Roman" panose="02020603050405020304" pitchFamily="18" charset="0"/>
                        </a:rPr>
                        <a:t>     </a:t>
                      </a:r>
                      <a:r>
                        <a:rPr lang="en-US" sz="2000" dirty="0" smtClean="0">
                          <a:effectLst/>
                          <a:latin typeface="Times New Roman" panose="02020603050405020304" pitchFamily="18" charset="0"/>
                          <a:ea typeface="Times New Roman" panose="02020603050405020304" pitchFamily="18" charset="0"/>
                        </a:rPr>
                        <a:t>          </a:t>
                      </a:r>
                      <a:r>
                        <a:rPr lang="vi-VN" sz="2000" dirty="0" smtClean="0">
                          <a:effectLst/>
                          <a:latin typeface="Times New Roman" panose="02020603050405020304" pitchFamily="18" charset="0"/>
                          <a:ea typeface="Times New Roman" panose="02020603050405020304" pitchFamily="18" charset="0"/>
                        </a:rPr>
                        <a:t>Nhân </a:t>
                      </a:r>
                      <a:r>
                        <a:rPr lang="vi-VN" sz="2000" dirty="0">
                          <a:effectLst/>
                          <a:latin typeface="Times New Roman" panose="02020603050405020304" pitchFamily="18" charset="0"/>
                          <a:ea typeface="Times New Roman" panose="02020603050405020304" pitchFamily="18" charset="0"/>
                        </a:rPr>
                        <a:t>vật</a:t>
                      </a:r>
                      <a:endParaRPr lang="en-US" sz="2000" dirty="0">
                        <a:effectLst/>
                        <a:latin typeface="Times New Roman" panose="02020603050405020304" pitchFamily="18" charset="0"/>
                        <a:ea typeface="Times New Roman" panose="02020603050405020304" pitchFamily="18" charset="0"/>
                      </a:endParaRPr>
                    </a:p>
                    <a:p>
                      <a:pPr algn="just">
                        <a:spcAft>
                          <a:spcPts val="0"/>
                        </a:spcAft>
                      </a:pPr>
                      <a:r>
                        <a:rPr lang="vi-VN" sz="20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just">
                        <a:spcAft>
                          <a:spcPts val="0"/>
                        </a:spcAft>
                      </a:pPr>
                      <a:r>
                        <a:rPr lang="vi-VN" sz="2000" dirty="0">
                          <a:effectLst/>
                          <a:latin typeface="Times New Roman" panose="02020603050405020304" pitchFamily="18" charset="0"/>
                          <a:ea typeface="Times New Roman" panose="02020603050405020304" pitchFamily="18" charset="0"/>
                        </a:rPr>
                        <a:t>Đối lập</a:t>
                      </a:r>
                      <a:endParaRPr lang="en-US" sz="20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CCC0D9"/>
                    </a:solidFill>
                  </a:tcPr>
                </a:tc>
                <a:tc>
                  <a:txBody>
                    <a:bodyPr/>
                    <a:lstStyle/>
                    <a:p>
                      <a:pPr algn="ctr">
                        <a:spcAft>
                          <a:spcPts val="0"/>
                        </a:spcAft>
                      </a:pPr>
                      <a:r>
                        <a:rPr lang="vi-VN" sz="2000" dirty="0">
                          <a:effectLst/>
                          <a:latin typeface="Times New Roman" panose="02020603050405020304" pitchFamily="18" charset="0"/>
                          <a:ea typeface="Times New Roman" panose="02020603050405020304" pitchFamily="18" charset="0"/>
                        </a:rPr>
                        <a:t>Người anh</a:t>
                      </a:r>
                      <a:endParaRPr lang="en-US" sz="20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spcAft>
                          <a:spcPts val="0"/>
                        </a:spcAft>
                      </a:pPr>
                      <a:r>
                        <a:rPr lang="vi-VN" sz="2000" dirty="0">
                          <a:effectLst/>
                          <a:latin typeface="Times New Roman" panose="02020603050405020304" pitchFamily="18" charset="0"/>
                          <a:ea typeface="Times New Roman" panose="02020603050405020304" pitchFamily="18" charset="0"/>
                        </a:rPr>
                        <a:t>Người em</a:t>
                      </a:r>
                      <a:endParaRPr lang="en-US" sz="20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 xmlns:a16="http://schemas.microsoft.com/office/drawing/2014/main" val="2214348797"/>
                  </a:ext>
                </a:extLst>
              </a:tr>
              <a:tr h="0">
                <a:tc>
                  <a:txBody>
                    <a:bodyPr/>
                    <a:lstStyle/>
                    <a:p>
                      <a:pPr algn="just">
                        <a:spcAft>
                          <a:spcPts val="0"/>
                        </a:spcAft>
                      </a:pPr>
                      <a:r>
                        <a:rPr lang="vi-VN" sz="2000">
                          <a:effectLst/>
                          <a:latin typeface="Times New Roman" panose="02020603050405020304" pitchFamily="18" charset="0"/>
                          <a:ea typeface="Times New Roman" panose="02020603050405020304" pitchFamily="18" charset="0"/>
                        </a:rPr>
                        <a:t>Hành động</a:t>
                      </a:r>
                      <a:endParaRPr lang="en-US" sz="20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Chiếm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sản</a:t>
                      </a:r>
                      <a:r>
                        <a:rPr lang="en-US" sz="2000" dirty="0">
                          <a:effectLst/>
                          <a:latin typeface="Times New Roman" panose="02020603050405020304" pitchFamily="18" charset="0"/>
                          <a:ea typeface="Times New Roman" panose="02020603050405020304" pitchFamily="18" charset="0"/>
                        </a:rPr>
                        <a:t>.</a:t>
                      </a:r>
                    </a:p>
                    <a:p>
                      <a:pPr algn="just">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Nịnh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nọt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em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đổi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lấy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cây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khế</a:t>
                      </a:r>
                      <a:r>
                        <a:rPr lang="en-US" sz="2000" dirty="0">
                          <a:effectLst/>
                          <a:latin typeface="Times New Roman" panose="02020603050405020304" pitchFamily="18" charset="0"/>
                          <a:ea typeface="Times New Roman" panose="02020603050405020304" pitchFamily="18" charset="0"/>
                        </a:rPr>
                        <a:t>.</a:t>
                      </a:r>
                    </a:p>
                    <a:p>
                      <a:pPr algn="just">
                        <a:spcAft>
                          <a:spcPts val="0"/>
                        </a:spcAft>
                      </a:pPr>
                      <a:r>
                        <a:rPr lang="en-US" sz="2000" dirty="0">
                          <a:effectLst/>
                          <a:latin typeface="Times New Roman" panose="02020603050405020304" pitchFamily="18" charset="0"/>
                          <a:ea typeface="Times New Roman" panose="02020603050405020304" pitchFamily="18" charset="0"/>
                        </a:rPr>
                        <a:t>- May </a:t>
                      </a:r>
                      <a:r>
                        <a:rPr lang="en-US" sz="2000" dirty="0" err="1" smtClean="0">
                          <a:effectLst/>
                          <a:latin typeface="Times New Roman" panose="02020603050405020304" pitchFamily="18" charset="0"/>
                          <a:ea typeface="Times New Roman" panose="02020603050405020304" pitchFamily="18" charset="0"/>
                        </a:rPr>
                        <a:t>túi</a:t>
                      </a:r>
                      <a:r>
                        <a:rPr lang="en-US" sz="2000" smtClean="0">
                          <a:effectLst/>
                          <a:latin typeface="Times New Roman" panose="02020603050405020304" pitchFamily="18" charset="0"/>
                          <a:ea typeface="Times New Roman" panose="02020603050405020304" pitchFamily="18" charset="0"/>
                        </a:rPr>
                        <a:t> 9 </a:t>
                      </a:r>
                      <a:r>
                        <a:rPr lang="en-US" sz="2000" dirty="0">
                          <a:effectLst/>
                          <a:latin typeface="Times New Roman" panose="02020603050405020304" pitchFamily="18" charset="0"/>
                          <a:ea typeface="Times New Roman" panose="02020603050405020304" pitchFamily="18" charset="0"/>
                        </a:rPr>
                        <a:t>gang.</a:t>
                      </a:r>
                    </a:p>
                    <a:p>
                      <a:pPr algn="just">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a:t>
                      </a:r>
                      <a:r>
                        <a:rPr lang="en-US" sz="2000" dirty="0" err="1">
                          <a:solidFill>
                            <a:srgbClr val="000000"/>
                          </a:solidFill>
                          <a:effectLst/>
                          <a:latin typeface="Times New Roman" panose="02020603050405020304" pitchFamily="18" charset="0"/>
                          <a:ea typeface="Times New Roman" panose="02020603050405020304" pitchFamily="18" charset="0"/>
                        </a:rPr>
                        <a:t>ào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rPr>
                        <a:t> hang </a:t>
                      </a:r>
                      <a:r>
                        <a:rPr lang="en-US" sz="2000" dirty="0" err="1">
                          <a:solidFill>
                            <a:srgbClr val="000000"/>
                          </a:solidFill>
                          <a:effectLst/>
                          <a:latin typeface="Times New Roman" panose="02020603050405020304" pitchFamily="18" charset="0"/>
                          <a:ea typeface="Times New Roman" panose="02020603050405020304" pitchFamily="18" charset="0"/>
                        </a:rPr>
                        <a:t>lại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càng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mê</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mẩn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tâm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thần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đói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khát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cố</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nhặt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kim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cương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thật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đầy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tay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nải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dồn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cả</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ống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tay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áo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ống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quần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lê</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mãi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khỏi</a:t>
                      </a:r>
                      <a:r>
                        <a:rPr lang="en-US" sz="2000" dirty="0">
                          <a:solidFill>
                            <a:srgbClr val="000000"/>
                          </a:solidFill>
                          <a:effectLst/>
                          <a:latin typeface="Times New Roman" panose="02020603050405020304" pitchFamily="18" charset="0"/>
                          <a:ea typeface="Times New Roman" panose="02020603050405020304" pitchFamily="18" charset="0"/>
                        </a:rPr>
                        <a:t> hang</a:t>
                      </a:r>
                      <a:endParaRPr lang="en-US" sz="20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Thương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anh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phận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đòi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hỏi</a:t>
                      </a:r>
                      <a:r>
                        <a:rPr lang="en-US" sz="2000" dirty="0">
                          <a:effectLst/>
                          <a:latin typeface="Times New Roman" panose="02020603050405020304" pitchFamily="18" charset="0"/>
                          <a:ea typeface="Times New Roman" panose="02020603050405020304" pitchFamily="18" charset="0"/>
                        </a:rPr>
                        <a:t>.</a:t>
                      </a:r>
                    </a:p>
                    <a:p>
                      <a:pPr algn="just">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Chăm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sóc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cây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khế</a:t>
                      </a:r>
                      <a:r>
                        <a:rPr lang="en-US" sz="2000" dirty="0">
                          <a:effectLst/>
                          <a:latin typeface="Times New Roman" panose="02020603050405020304" pitchFamily="18" charset="0"/>
                          <a:ea typeface="Times New Roman" panose="02020603050405020304" pitchFamily="18" charset="0"/>
                        </a:rPr>
                        <a:t>.</a:t>
                      </a:r>
                    </a:p>
                    <a:p>
                      <a:pPr algn="just">
                        <a:spcAft>
                          <a:spcPts val="0"/>
                        </a:spcAft>
                      </a:pPr>
                      <a:r>
                        <a:rPr lang="en-US" sz="2000" dirty="0">
                          <a:effectLst/>
                          <a:latin typeface="Times New Roman" panose="02020603050405020304" pitchFamily="18" charset="0"/>
                          <a:ea typeface="Times New Roman" panose="02020603050405020304" pitchFamily="18" charset="0"/>
                        </a:rPr>
                        <a:t>- May </a:t>
                      </a:r>
                      <a:r>
                        <a:rPr lang="en-US" sz="2000" dirty="0" err="1">
                          <a:effectLst/>
                          <a:latin typeface="Times New Roman" panose="02020603050405020304" pitchFamily="18" charset="0"/>
                          <a:ea typeface="Times New Roman" panose="02020603050405020304" pitchFamily="18" charset="0"/>
                        </a:rPr>
                        <a:t>túi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ba</a:t>
                      </a:r>
                      <a:r>
                        <a:rPr lang="en-US" sz="2000" dirty="0">
                          <a:effectLst/>
                          <a:latin typeface="Times New Roman" panose="02020603050405020304" pitchFamily="18" charset="0"/>
                          <a:ea typeface="Times New Roman" panose="02020603050405020304" pitchFamily="18" charset="0"/>
                        </a:rPr>
                        <a:t> gang, </a:t>
                      </a:r>
                      <a:r>
                        <a:rPr lang="en-US" sz="2000" dirty="0" err="1">
                          <a:solidFill>
                            <a:srgbClr val="000000"/>
                          </a:solidFill>
                          <a:effectLst/>
                          <a:latin typeface="Times New Roman" panose="02020603050405020304" pitchFamily="18" charset="0"/>
                          <a:ea typeface="Times New Roman" panose="02020603050405020304" pitchFamily="18" charset="0"/>
                        </a:rPr>
                        <a:t>thấy</a:t>
                      </a:r>
                      <a:r>
                        <a:rPr lang="en-US" sz="2000" dirty="0">
                          <a:solidFill>
                            <a:srgbClr val="000000"/>
                          </a:solidFill>
                          <a:effectLst/>
                          <a:latin typeface="Times New Roman" panose="02020603050405020304" pitchFamily="18" charset="0"/>
                          <a:ea typeface="Times New Roman" panose="02020603050405020304" pitchFamily="18" charset="0"/>
                        </a:rPr>
                        <a:t> hang </a:t>
                      </a:r>
                      <a:r>
                        <a:rPr lang="en-US" sz="2000" dirty="0" err="1">
                          <a:solidFill>
                            <a:srgbClr val="000000"/>
                          </a:solidFill>
                          <a:effectLst/>
                          <a:latin typeface="Times New Roman" panose="02020603050405020304" pitchFamily="18" charset="0"/>
                          <a:ea typeface="Times New Roman" panose="02020603050405020304" pitchFamily="18" charset="0"/>
                        </a:rPr>
                        <a:t>sâu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rộng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không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dám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chỉ</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dám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nhặt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ít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kim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cương</a:t>
                      </a:r>
                      <a:r>
                        <a:rPr lang="en-US" sz="2000" dirty="0">
                          <a:solidFill>
                            <a:srgbClr val="000000"/>
                          </a:solidFill>
                          <a:effectLst/>
                          <a:latin typeface="Times New Roman" panose="02020603050405020304" pitchFamily="18" charset="0"/>
                          <a:ea typeface="Times New Roman" panose="02020603050405020304" pitchFamily="18" charset="0"/>
                        </a:rPr>
                        <a:t> ở </a:t>
                      </a:r>
                      <a:r>
                        <a:rPr lang="en-US" sz="2000" dirty="0" err="1">
                          <a:solidFill>
                            <a:srgbClr val="000000"/>
                          </a:solidFill>
                          <a:effectLst/>
                          <a:latin typeface="Times New Roman" panose="02020603050405020304" pitchFamily="18" charset="0"/>
                          <a:ea typeface="Times New Roman" panose="02020603050405020304" pitchFamily="18" charset="0"/>
                        </a:rPr>
                        <a:t>ngoài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rồi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hiệu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chim</a:t>
                      </a:r>
                      <a:r>
                        <a:rPr lang="en-US" sz="2000" dirty="0">
                          <a:solidFill>
                            <a:srgbClr val="000000"/>
                          </a:solidFill>
                          <a:effectLst/>
                          <a:latin typeface="Times New Roman" panose="02020603050405020304" pitchFamily="18" charset="0"/>
                          <a:ea typeface="Times New Roman" panose="02020603050405020304" pitchFamily="18" charset="0"/>
                        </a:rPr>
                        <a:t> bay </a:t>
                      </a:r>
                      <a:r>
                        <a:rPr lang="en-US" sz="2000" dirty="0" err="1">
                          <a:solidFill>
                            <a:srgbClr val="000000"/>
                          </a:solidFill>
                          <a:effectLst/>
                          <a:latin typeface="Times New Roman" panose="02020603050405020304" pitchFamily="18" charset="0"/>
                          <a:ea typeface="Times New Roman" panose="02020603050405020304" pitchFamily="18" charset="0"/>
                        </a:rPr>
                        <a:t>về</a:t>
                      </a:r>
                      <a:r>
                        <a:rPr lang="en-US" sz="20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just">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Sẵn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sàng</a:t>
                      </a:r>
                      <a:r>
                        <a:rPr lang="en-US" sz="2000" dirty="0">
                          <a:effectLst/>
                          <a:latin typeface="Times New Roman" panose="02020603050405020304" pitchFamily="18" charset="0"/>
                          <a:ea typeface="Times New Roman" panose="02020603050405020304" pitchFamily="18" charset="0"/>
                        </a:rPr>
                        <a:t> chia </a:t>
                      </a:r>
                      <a:r>
                        <a:rPr lang="en-US" sz="2000" dirty="0" err="1">
                          <a:effectLst/>
                          <a:latin typeface="Times New Roman" panose="02020603050405020304" pitchFamily="18" charset="0"/>
                          <a:ea typeface="Times New Roman" panose="02020603050405020304" pitchFamily="18" charset="0"/>
                        </a:rPr>
                        <a:t>sẻ</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cây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khế</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với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anh</a:t>
                      </a:r>
                      <a:r>
                        <a:rPr lang="en-US" sz="2000" dirty="0">
                          <a:effectLst/>
                          <a:latin typeface="Times New Roman" panose="02020603050405020304" pitchFamily="18" charset="0"/>
                          <a:ea typeface="Times New Roman" panose="02020603050405020304" pitchFamily="18" charset="0"/>
                        </a:rPr>
                        <a: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07679313"/>
                  </a:ext>
                </a:extLst>
              </a:tr>
              <a:tr h="0">
                <a:tc>
                  <a:txBody>
                    <a:bodyPr/>
                    <a:lstStyle/>
                    <a:p>
                      <a:pPr algn="just">
                        <a:spcAft>
                          <a:spcPts val="0"/>
                        </a:spcAft>
                      </a:pPr>
                      <a:r>
                        <a:rPr lang="vi-VN" sz="2000">
                          <a:effectLst/>
                          <a:latin typeface="Times New Roman" panose="02020603050405020304" pitchFamily="18" charset="0"/>
                          <a:ea typeface="Times New Roman" panose="02020603050405020304" pitchFamily="18" charset="0"/>
                        </a:rPr>
                        <a:t>Kết cục</a:t>
                      </a:r>
                      <a:endParaRPr lang="en-US" sz="20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dirty="0" err="1">
                          <a:effectLst/>
                          <a:latin typeface="Times New Roman" panose="02020603050405020304" pitchFamily="18" charset="0"/>
                          <a:ea typeface="Times New Roman" panose="02020603050405020304" pitchFamily="18" charset="0"/>
                        </a:rPr>
                        <a:t>Bị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rơi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xuống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biển</a:t>
                      </a:r>
                      <a:endParaRPr lang="en-US" sz="20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effectLst/>
                          <a:latin typeface="Times New Roman" panose="02020603050405020304" pitchFamily="18" charset="0"/>
                          <a:ea typeface="Times New Roman" panose="02020603050405020304" pitchFamily="18" charset="0"/>
                        </a:rPr>
                        <a:t>Sống sung túc</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97605668"/>
                  </a:ext>
                </a:extLst>
              </a:tr>
              <a:tr h="0">
                <a:tc>
                  <a:txBody>
                    <a:bodyPr/>
                    <a:lstStyle/>
                    <a:p>
                      <a:pPr algn="just">
                        <a:spcAft>
                          <a:spcPts val="0"/>
                        </a:spcAft>
                      </a:pPr>
                      <a:r>
                        <a:rPr lang="vi-VN" sz="2000">
                          <a:effectLst/>
                          <a:latin typeface="Times New Roman" panose="02020603050405020304" pitchFamily="18" charset="0"/>
                          <a:ea typeface="Times New Roman" panose="02020603050405020304" pitchFamily="18" charset="0"/>
                        </a:rPr>
                        <a:t>Nhận xét</a:t>
                      </a:r>
                      <a:endParaRPr lang="en-US" sz="20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dirty="0" err="1" smtClean="0">
                          <a:effectLst/>
                          <a:latin typeface="Times New Roman" panose="02020603050405020304" pitchFamily="18" charset="0"/>
                          <a:ea typeface="Times New Roman" panose="02020603050405020304" pitchFamily="18" charset="0"/>
                        </a:rPr>
                        <a:t>Ích</a:t>
                      </a:r>
                      <a:r>
                        <a:rPr lang="en-US" sz="2000" dirty="0" smtClean="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kỷ</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kiệt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tham</a:t>
                      </a:r>
                      <a:r>
                        <a:rPr lang="en-US" sz="2000" dirty="0">
                          <a:effectLst/>
                          <a:latin typeface="Times New Roman" panose="02020603050405020304" pitchFamily="18" charset="0"/>
                          <a:ea typeface="Times New Roman" panose="02020603050405020304" pitchFamily="18" charset="0"/>
                        </a:rPr>
                        <a:t> lam, </a:t>
                      </a:r>
                      <a:r>
                        <a:rPr lang="en-US" sz="2000" dirty="0" err="1">
                          <a:effectLst/>
                          <a:latin typeface="Times New Roman" panose="02020603050405020304" pitchFamily="18" charset="0"/>
                          <a:ea typeface="Times New Roman" panose="02020603050405020304" pitchFamily="18" charset="0"/>
                        </a:rPr>
                        <a:t>vô</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ơn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sống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nghĩa</a:t>
                      </a:r>
                      <a:r>
                        <a:rPr lang="en-US" sz="2000" dirty="0">
                          <a:effectLst/>
                          <a:latin typeface="Times New Roman" panose="02020603050405020304" pitchFamily="18" charset="0"/>
                          <a:ea typeface="Times New Roman" panose="02020603050405020304" pitchFamily="18" charset="0"/>
                        </a:rPr>
                        <a: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dirty="0" err="1">
                          <a:effectLst/>
                          <a:latin typeface="Times New Roman" panose="02020603050405020304" pitchFamily="18" charset="0"/>
                          <a:ea typeface="Times New Roman" panose="02020603050405020304" pitchFamily="18" charset="0"/>
                        </a:rPr>
                        <a:t>Tốt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bụng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thật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lương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thiện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ơn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giàu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tình</a:t>
                      </a:r>
                      <a:r>
                        <a:rPr lang="en-US" sz="2000" dirty="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nghĩa</a:t>
                      </a:r>
                      <a:endParaRPr lang="en-US" sz="20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58744039"/>
                  </a:ext>
                </a:extLst>
              </a:tr>
            </a:tbl>
          </a:graphicData>
        </a:graphic>
      </p:graphicFrame>
    </p:spTree>
    <p:extLst>
      <p:ext uri="{BB962C8B-B14F-4D97-AF65-F5344CB8AC3E}">
        <p14:creationId xmlns:p14="http://schemas.microsoft.com/office/powerpoint/2010/main" val="268499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221582"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171450" y="835819"/>
            <a:ext cx="8754666"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8090299" y="42861"/>
            <a:ext cx="971552" cy="600074"/>
          </a:xfrm>
          <a:prstGeom prst="rect">
            <a:avLst/>
          </a:prstGeom>
        </p:spPr>
      </p:pic>
      <p:sp>
        <p:nvSpPr>
          <p:cNvPr id="26" name="Rounded Rectangle 25"/>
          <p:cNvSpPr/>
          <p:nvPr/>
        </p:nvSpPr>
        <p:spPr>
          <a:xfrm>
            <a:off x="1221582" y="28574"/>
            <a:ext cx="6868716" cy="728663"/>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6"/>
          <a:srcRect l="46013" t="45792" r="33622" b="46790"/>
          <a:stretch>
            <a:fillRect/>
          </a:stretch>
        </p:blipFill>
        <p:spPr>
          <a:xfrm>
            <a:off x="2196703" y="792956"/>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5944195" y="800099"/>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2809875" y="6276641"/>
            <a:ext cx="3514726"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7">
            <a:extLst>
              <a:ext uri="{BEBA8EAE-BF5A-486C-A8C5-ECC9F3942E4B}">
                <a14:imgProps xmlns:a14="http://schemas.microsoft.com/office/drawing/2010/main">
                  <a14:imgLayer r:embed="rId8">
                    <a14:imgEffect>
                      <a14:backgroundRemoval t="0" b="100000" l="0" r="95200"/>
                    </a14:imgEffect>
                  </a14:imgLayer>
                </a14:imgProps>
              </a:ext>
            </a:extLst>
          </a:blip>
          <a:srcRect t="62791"/>
          <a:stretch>
            <a:fillRect/>
          </a:stretch>
        </p:blipFill>
        <p:spPr>
          <a:xfrm>
            <a:off x="2054424" y="6360337"/>
            <a:ext cx="5025627"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9"/>
          <a:stretch>
            <a:fillRect/>
          </a:stretch>
        </p:blipFill>
        <p:spPr>
          <a:xfrm>
            <a:off x="3156653" y="757237"/>
            <a:ext cx="2821169" cy="548042"/>
          </a:xfrm>
          <a:prstGeom prst="rect">
            <a:avLst/>
          </a:prstGeom>
        </p:spPr>
      </p:pic>
      <p:sp>
        <p:nvSpPr>
          <p:cNvPr id="4" name="Rectangle 3"/>
          <p:cNvSpPr/>
          <p:nvPr/>
        </p:nvSpPr>
        <p:spPr>
          <a:xfrm>
            <a:off x="2823812"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Diamond 4"/>
          <p:cNvSpPr/>
          <p:nvPr/>
        </p:nvSpPr>
        <p:spPr>
          <a:xfrm>
            <a:off x="415640" y="1124744"/>
            <a:ext cx="3940336" cy="1152128"/>
          </a:xfrm>
          <a:prstGeom prst="diamond">
            <a:avLst/>
          </a:prstGeom>
          <a:blipFill>
            <a:blip r:embed="rId10"/>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I</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II.</a:t>
            </a: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vi-VN"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Tổng kết</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7" name="Oval 6"/>
          <p:cNvSpPr/>
          <p:nvPr/>
        </p:nvSpPr>
        <p:spPr>
          <a:xfrm>
            <a:off x="3301008" y="2126077"/>
            <a:ext cx="2532459" cy="900113"/>
          </a:xfrm>
          <a:prstGeom prst="ellipse">
            <a:avLst/>
          </a:prstGeom>
          <a:blipFill>
            <a:blip r:embed="rId10"/>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1.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Nghệ</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thuật</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2" name="Plaque 11"/>
          <p:cNvSpPr/>
          <p:nvPr/>
        </p:nvSpPr>
        <p:spPr>
          <a:xfrm>
            <a:off x="591741" y="3350466"/>
            <a:ext cx="3507581" cy="841721"/>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Sắp</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xếp</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các</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tiết</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tự</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nhiên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khéo</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léo</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laque 18"/>
          <p:cNvSpPr/>
          <p:nvPr/>
        </p:nvSpPr>
        <p:spPr>
          <a:xfrm>
            <a:off x="591741" y="4520749"/>
            <a:ext cx="3507581" cy="719799"/>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Sử dụng chi tiết thần kì.</a:t>
            </a: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0" name="Plaque 19"/>
          <p:cNvSpPr/>
          <p:nvPr/>
        </p:nvSpPr>
        <p:spPr>
          <a:xfrm>
            <a:off x="5036346" y="3288208"/>
            <a:ext cx="3507581" cy="719799"/>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Kết thúc có hậu.</a:t>
            </a: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1" name="Plaque 20"/>
          <p:cNvSpPr/>
          <p:nvPr/>
        </p:nvSpPr>
        <p:spPr>
          <a:xfrm>
            <a:off x="5036346" y="4275464"/>
            <a:ext cx="3507581" cy="1019357"/>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Xây</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dựng</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tượng</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hai</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nhân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vật</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đối</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lập</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tương</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phản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9" name="Freeform 28"/>
          <p:cNvSpPr/>
          <p:nvPr/>
        </p:nvSpPr>
        <p:spPr>
          <a:xfrm>
            <a:off x="4111776" y="3069050"/>
            <a:ext cx="913853" cy="2271240"/>
          </a:xfrm>
          <a:custGeom>
            <a:avLst/>
            <a:gdLst>
              <a:gd name="connsiteX0" fmla="*/ 486905 w 1218470"/>
              <a:gd name="connsiteY0" fmla="*/ 0 h 2271240"/>
              <a:gd name="connsiteX1" fmla="*/ 729247 w 1218470"/>
              <a:gd name="connsiteY1" fmla="*/ 0 h 2271240"/>
              <a:gd name="connsiteX2" fmla="*/ 729247 w 1218470"/>
              <a:gd name="connsiteY2" fmla="*/ 594674 h 2271240"/>
              <a:gd name="connsiteX3" fmla="*/ 912114 w 1218470"/>
              <a:gd name="connsiteY3" fmla="*/ 594674 h 2271240"/>
              <a:gd name="connsiteX4" fmla="*/ 912114 w 1218470"/>
              <a:gd name="connsiteY4" fmla="*/ 410385 h 2271240"/>
              <a:gd name="connsiteX5" fmla="*/ 1216152 w 1218470"/>
              <a:gd name="connsiteY5" fmla="*/ 714423 h 2271240"/>
              <a:gd name="connsiteX6" fmla="*/ 912114 w 1218470"/>
              <a:gd name="connsiteY6" fmla="*/ 1018461 h 2271240"/>
              <a:gd name="connsiteX7" fmla="*/ 912114 w 1218470"/>
              <a:gd name="connsiteY7" fmla="*/ 834171 h 2271240"/>
              <a:gd name="connsiteX8" fmla="*/ 729247 w 1218470"/>
              <a:gd name="connsiteY8" fmla="*/ 834171 h 2271240"/>
              <a:gd name="connsiteX9" fmla="*/ 729247 w 1218470"/>
              <a:gd name="connsiteY9" fmla="*/ 842395 h 2271240"/>
              <a:gd name="connsiteX10" fmla="*/ 731565 w 1218470"/>
              <a:gd name="connsiteY10" fmla="*/ 842395 h 2271240"/>
              <a:gd name="connsiteX11" fmla="*/ 731565 w 1218470"/>
              <a:gd name="connsiteY11" fmla="*/ 1437069 h 2271240"/>
              <a:gd name="connsiteX12" fmla="*/ 914432 w 1218470"/>
              <a:gd name="connsiteY12" fmla="*/ 1437069 h 2271240"/>
              <a:gd name="connsiteX13" fmla="*/ 914432 w 1218470"/>
              <a:gd name="connsiteY13" fmla="*/ 1252780 h 2271240"/>
              <a:gd name="connsiteX14" fmla="*/ 1218470 w 1218470"/>
              <a:gd name="connsiteY14" fmla="*/ 1556818 h 2271240"/>
              <a:gd name="connsiteX15" fmla="*/ 914432 w 1218470"/>
              <a:gd name="connsiteY15" fmla="*/ 1860856 h 2271240"/>
              <a:gd name="connsiteX16" fmla="*/ 914432 w 1218470"/>
              <a:gd name="connsiteY16" fmla="*/ 1676566 h 2271240"/>
              <a:gd name="connsiteX17" fmla="*/ 731565 w 1218470"/>
              <a:gd name="connsiteY17" fmla="*/ 1676566 h 2271240"/>
              <a:gd name="connsiteX18" fmla="*/ 731565 w 1218470"/>
              <a:gd name="connsiteY18" fmla="*/ 2271240 h 2271240"/>
              <a:gd name="connsiteX19" fmla="*/ 489223 w 1218470"/>
              <a:gd name="connsiteY19" fmla="*/ 2271240 h 2271240"/>
              <a:gd name="connsiteX20" fmla="*/ 489223 w 1218470"/>
              <a:gd name="connsiteY20" fmla="*/ 1676566 h 2271240"/>
              <a:gd name="connsiteX21" fmla="*/ 306356 w 1218470"/>
              <a:gd name="connsiteY21" fmla="*/ 1676566 h 2271240"/>
              <a:gd name="connsiteX22" fmla="*/ 306356 w 1218470"/>
              <a:gd name="connsiteY22" fmla="*/ 1860856 h 2271240"/>
              <a:gd name="connsiteX23" fmla="*/ 2318 w 1218470"/>
              <a:gd name="connsiteY23" fmla="*/ 1556818 h 2271240"/>
              <a:gd name="connsiteX24" fmla="*/ 306356 w 1218470"/>
              <a:gd name="connsiteY24" fmla="*/ 1252780 h 2271240"/>
              <a:gd name="connsiteX25" fmla="*/ 306356 w 1218470"/>
              <a:gd name="connsiteY25" fmla="*/ 1437069 h 2271240"/>
              <a:gd name="connsiteX26" fmla="*/ 489223 w 1218470"/>
              <a:gd name="connsiteY26" fmla="*/ 1437069 h 2271240"/>
              <a:gd name="connsiteX27" fmla="*/ 489223 w 1218470"/>
              <a:gd name="connsiteY27" fmla="*/ 1428845 h 2271240"/>
              <a:gd name="connsiteX28" fmla="*/ 486905 w 1218470"/>
              <a:gd name="connsiteY28" fmla="*/ 1428845 h 2271240"/>
              <a:gd name="connsiteX29" fmla="*/ 486905 w 1218470"/>
              <a:gd name="connsiteY29" fmla="*/ 834171 h 2271240"/>
              <a:gd name="connsiteX30" fmla="*/ 304038 w 1218470"/>
              <a:gd name="connsiteY30" fmla="*/ 834171 h 2271240"/>
              <a:gd name="connsiteX31" fmla="*/ 304038 w 1218470"/>
              <a:gd name="connsiteY31" fmla="*/ 1018461 h 2271240"/>
              <a:gd name="connsiteX32" fmla="*/ 0 w 1218470"/>
              <a:gd name="connsiteY32" fmla="*/ 714423 h 2271240"/>
              <a:gd name="connsiteX33" fmla="*/ 304038 w 1218470"/>
              <a:gd name="connsiteY33" fmla="*/ 410385 h 2271240"/>
              <a:gd name="connsiteX34" fmla="*/ 304038 w 1218470"/>
              <a:gd name="connsiteY34" fmla="*/ 594674 h 2271240"/>
              <a:gd name="connsiteX35" fmla="*/ 486905 w 1218470"/>
              <a:gd name="connsiteY35" fmla="*/ 594674 h 227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8470" h="2271240">
                <a:moveTo>
                  <a:pt x="486905" y="0"/>
                </a:moveTo>
                <a:lnTo>
                  <a:pt x="729247" y="0"/>
                </a:lnTo>
                <a:lnTo>
                  <a:pt x="729247" y="594674"/>
                </a:lnTo>
                <a:lnTo>
                  <a:pt x="912114" y="594674"/>
                </a:lnTo>
                <a:lnTo>
                  <a:pt x="912114" y="410385"/>
                </a:lnTo>
                <a:lnTo>
                  <a:pt x="1216152" y="714423"/>
                </a:lnTo>
                <a:lnTo>
                  <a:pt x="912114" y="1018461"/>
                </a:lnTo>
                <a:lnTo>
                  <a:pt x="912114" y="834171"/>
                </a:lnTo>
                <a:lnTo>
                  <a:pt x="729247" y="834171"/>
                </a:lnTo>
                <a:lnTo>
                  <a:pt x="729247" y="842395"/>
                </a:lnTo>
                <a:lnTo>
                  <a:pt x="731565" y="842395"/>
                </a:lnTo>
                <a:lnTo>
                  <a:pt x="731565" y="1437069"/>
                </a:lnTo>
                <a:lnTo>
                  <a:pt x="914432" y="1437069"/>
                </a:lnTo>
                <a:lnTo>
                  <a:pt x="914432" y="1252780"/>
                </a:lnTo>
                <a:lnTo>
                  <a:pt x="1218470" y="1556818"/>
                </a:lnTo>
                <a:lnTo>
                  <a:pt x="914432" y="1860856"/>
                </a:lnTo>
                <a:lnTo>
                  <a:pt x="914432" y="1676566"/>
                </a:lnTo>
                <a:lnTo>
                  <a:pt x="731565" y="1676566"/>
                </a:lnTo>
                <a:lnTo>
                  <a:pt x="731565" y="2271240"/>
                </a:lnTo>
                <a:lnTo>
                  <a:pt x="489223" y="2271240"/>
                </a:lnTo>
                <a:lnTo>
                  <a:pt x="489223" y="1676566"/>
                </a:lnTo>
                <a:lnTo>
                  <a:pt x="306356" y="1676566"/>
                </a:lnTo>
                <a:lnTo>
                  <a:pt x="306356" y="1860856"/>
                </a:lnTo>
                <a:lnTo>
                  <a:pt x="2318" y="1556818"/>
                </a:lnTo>
                <a:lnTo>
                  <a:pt x="306356" y="1252780"/>
                </a:lnTo>
                <a:lnTo>
                  <a:pt x="306356" y="1437069"/>
                </a:lnTo>
                <a:lnTo>
                  <a:pt x="489223" y="1437069"/>
                </a:lnTo>
                <a:lnTo>
                  <a:pt x="489223" y="1428845"/>
                </a:lnTo>
                <a:lnTo>
                  <a:pt x="486905" y="1428845"/>
                </a:lnTo>
                <a:lnTo>
                  <a:pt x="486905" y="834171"/>
                </a:lnTo>
                <a:lnTo>
                  <a:pt x="304038" y="834171"/>
                </a:lnTo>
                <a:lnTo>
                  <a:pt x="304038" y="1018461"/>
                </a:lnTo>
                <a:lnTo>
                  <a:pt x="0" y="714423"/>
                </a:lnTo>
                <a:lnTo>
                  <a:pt x="304038" y="410385"/>
                </a:lnTo>
                <a:lnTo>
                  <a:pt x="304038" y="594674"/>
                </a:lnTo>
                <a:lnTo>
                  <a:pt x="486905" y="59467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605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221582"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171450" y="835819"/>
            <a:ext cx="8754666"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8090299" y="42861"/>
            <a:ext cx="971552" cy="600074"/>
          </a:xfrm>
          <a:prstGeom prst="rect">
            <a:avLst/>
          </a:prstGeom>
        </p:spPr>
      </p:pic>
      <p:sp>
        <p:nvSpPr>
          <p:cNvPr id="26" name="Rounded Rectangle 25"/>
          <p:cNvSpPr/>
          <p:nvPr/>
        </p:nvSpPr>
        <p:spPr>
          <a:xfrm>
            <a:off x="1221582" y="28574"/>
            <a:ext cx="6868716" cy="728663"/>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6"/>
          <a:srcRect l="46013" t="45792" r="33622" b="46790"/>
          <a:stretch>
            <a:fillRect/>
          </a:stretch>
        </p:blipFill>
        <p:spPr>
          <a:xfrm>
            <a:off x="2196703" y="792956"/>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5944195" y="800099"/>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2809875" y="6276641"/>
            <a:ext cx="3514726"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7">
            <a:extLst>
              <a:ext uri="{BEBA8EAE-BF5A-486C-A8C5-ECC9F3942E4B}">
                <a14:imgProps xmlns:a14="http://schemas.microsoft.com/office/drawing/2010/main">
                  <a14:imgLayer r:embed="rId8">
                    <a14:imgEffect>
                      <a14:backgroundRemoval t="0" b="100000" l="0" r="95200"/>
                    </a14:imgEffect>
                  </a14:imgLayer>
                </a14:imgProps>
              </a:ext>
            </a:extLst>
          </a:blip>
          <a:srcRect t="62791"/>
          <a:stretch>
            <a:fillRect/>
          </a:stretch>
        </p:blipFill>
        <p:spPr>
          <a:xfrm>
            <a:off x="2054424" y="6360337"/>
            <a:ext cx="5025627"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9"/>
          <a:stretch>
            <a:fillRect/>
          </a:stretch>
        </p:blipFill>
        <p:spPr>
          <a:xfrm>
            <a:off x="3156653" y="757237"/>
            <a:ext cx="2821169" cy="548042"/>
          </a:xfrm>
          <a:prstGeom prst="rect">
            <a:avLst/>
          </a:prstGeom>
        </p:spPr>
      </p:pic>
      <p:sp>
        <p:nvSpPr>
          <p:cNvPr id="4" name="Rectangle 3"/>
          <p:cNvSpPr/>
          <p:nvPr/>
        </p:nvSpPr>
        <p:spPr>
          <a:xfrm>
            <a:off x="2823812"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Diamond 4"/>
          <p:cNvSpPr/>
          <p:nvPr/>
        </p:nvSpPr>
        <p:spPr>
          <a:xfrm>
            <a:off x="321172" y="1266163"/>
            <a:ext cx="3466505" cy="885825"/>
          </a:xfrm>
          <a:prstGeom prst="diamond">
            <a:avLst/>
          </a:prstGeom>
          <a:blipFill>
            <a:blip r:embed="rId10"/>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tabLst>
                <a:tab pos="1386840" algn="l"/>
              </a:tabLst>
            </a:pPr>
            <a:r>
              <a:rPr lang="vi-VN" sz="2800" b="1" dirty="0">
                <a:latin typeface="Times New Roman" panose="02020603050405020304" pitchFamily="18" charset="0"/>
                <a:ea typeface="Times New Roman" panose="02020603050405020304" pitchFamily="18" charset="0"/>
              </a:rPr>
              <a:t>I</a:t>
            </a:r>
            <a:r>
              <a:rPr lang="en-US" sz="2800" b="1" dirty="0">
                <a:latin typeface="Times New Roman" panose="02020603050405020304" pitchFamily="18" charset="0"/>
                <a:ea typeface="Times New Roman" panose="02020603050405020304" pitchFamily="18" charset="0"/>
              </a:rPr>
              <a:t>II.</a:t>
            </a:r>
            <a:r>
              <a:rPr lang="vi-VN" sz="2800" b="1" dirty="0">
                <a:latin typeface="Times New Roman" panose="02020603050405020304" pitchFamily="18" charset="0"/>
                <a:ea typeface="Times New Roman" panose="02020603050405020304" pitchFamily="18" charset="0"/>
              </a:rPr>
              <a:t> Tổng kết</a:t>
            </a:r>
            <a:endParaRPr lang="en-US" sz="2800" dirty="0">
              <a:effectLst/>
              <a:latin typeface="Times New Roman" panose="02020603050405020304" pitchFamily="18" charset="0"/>
              <a:ea typeface="Times New Roman" panose="02020603050405020304" pitchFamily="18" charset="0"/>
            </a:endParaRPr>
          </a:p>
        </p:txBody>
      </p:sp>
      <p:sp>
        <p:nvSpPr>
          <p:cNvPr id="17" name="Oval 16"/>
          <p:cNvSpPr/>
          <p:nvPr/>
        </p:nvSpPr>
        <p:spPr>
          <a:xfrm>
            <a:off x="3301008" y="1667931"/>
            <a:ext cx="2532459" cy="900113"/>
          </a:xfrm>
          <a:prstGeom prst="ellipse">
            <a:avLst/>
          </a:prstGeom>
          <a:blipFill>
            <a:blip r:embed="rId10"/>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smtClean="0">
                <a:solidFill>
                  <a:schemeClr val="bg1"/>
                </a:solidFill>
                <a:latin typeface="Times New Roman" panose="02020603050405020304" pitchFamily="18" charset="0"/>
                <a:ea typeface="Times New Roman" panose="02020603050405020304" pitchFamily="18" charset="0"/>
              </a:rPr>
              <a:t>2. </a:t>
            </a:r>
            <a:r>
              <a:rPr lang="en-US" sz="2800" b="1" dirty="0" err="1" smtClean="0">
                <a:solidFill>
                  <a:schemeClr val="bg1"/>
                </a:solidFill>
                <a:latin typeface="Times New Roman" panose="02020603050405020304" pitchFamily="18" charset="0"/>
                <a:ea typeface="Times New Roman" panose="02020603050405020304" pitchFamily="18" charset="0"/>
              </a:rPr>
              <a:t>Nội</a:t>
            </a:r>
            <a:r>
              <a:rPr lang="en-US" sz="2800" b="1" dirty="0" smtClean="0">
                <a:solidFill>
                  <a:schemeClr val="bg1"/>
                </a:solidFill>
                <a:latin typeface="Times New Roman" panose="02020603050405020304" pitchFamily="18" charset="0"/>
                <a:ea typeface="Times New Roman" panose="02020603050405020304" pitchFamily="18" charset="0"/>
              </a:rPr>
              <a:t> dung:</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13" name="Plaque 12"/>
          <p:cNvSpPr/>
          <p:nvPr/>
        </p:nvSpPr>
        <p:spPr>
          <a:xfrm>
            <a:off x="1361592" y="2930694"/>
            <a:ext cx="2803475" cy="3281652"/>
          </a:xfrm>
          <a:prstGeom prst="plaque">
            <a:avLst>
              <a:gd name="adj" fmla="val 7003"/>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400" dirty="0" err="1" smtClean="0">
                <a:solidFill>
                  <a:schemeClr val="bg1"/>
                </a:solidFill>
                <a:latin typeface="Times New Roman" panose="02020603050405020304" pitchFamily="18" charset="0"/>
                <a:ea typeface="Times New Roman" panose="02020603050405020304" pitchFamily="18" charset="0"/>
              </a:rPr>
              <a:t>Nội</a:t>
            </a:r>
            <a:r>
              <a:rPr lang="en-US" sz="2400" dirty="0" smtClean="0">
                <a:solidFill>
                  <a:schemeClr val="bg1"/>
                </a:solidFill>
                <a:latin typeface="Times New Roman" panose="02020603050405020304" pitchFamily="18" charset="0"/>
                <a:ea typeface="Times New Roman" panose="02020603050405020304" pitchFamily="18" charset="0"/>
              </a:rPr>
              <a:t> dung: </a:t>
            </a:r>
            <a:r>
              <a:rPr lang="en-US" sz="2400" dirty="0" err="1" smtClean="0">
                <a:solidFill>
                  <a:schemeClr val="bg1"/>
                </a:solidFill>
                <a:latin typeface="Times New Roman" panose="02020603050405020304" pitchFamily="18" charset="0"/>
                <a:ea typeface="Times New Roman" panose="02020603050405020304" pitchFamily="18" charset="0"/>
              </a:rPr>
              <a:t>Tác</a:t>
            </a:r>
            <a:r>
              <a:rPr lang="en-US" sz="2400" dirty="0" smtClean="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giả</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dân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gian</a:t>
            </a:r>
            <a:r>
              <a:rPr lang="en-US" sz="2400" dirty="0">
                <a:solidFill>
                  <a:schemeClr val="bg1"/>
                </a:solidFill>
                <a:latin typeface="Times New Roman" panose="02020603050405020304" pitchFamily="18" charset="0"/>
                <a:ea typeface="Times New Roman" panose="02020603050405020304" pitchFamily="18" charset="0"/>
              </a:rPr>
              <a:t> ca </a:t>
            </a:r>
            <a:r>
              <a:rPr lang="en-US" sz="2400" dirty="0" err="1">
                <a:solidFill>
                  <a:schemeClr val="bg1"/>
                </a:solidFill>
                <a:latin typeface="Times New Roman" panose="02020603050405020304" pitchFamily="18" charset="0"/>
                <a:ea typeface="Times New Roman" panose="02020603050405020304" pitchFamily="18" charset="0"/>
              </a:rPr>
              <a:t>ngợi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những</a:t>
            </a:r>
            <a:r>
              <a:rPr lang="en-US" sz="2400" dirty="0">
                <a:solidFill>
                  <a:schemeClr val="bg1"/>
                </a:solidFill>
                <a:latin typeface="Times New Roman" panose="02020603050405020304" pitchFamily="18" charset="0"/>
                <a:ea typeface="Times New Roman" panose="02020603050405020304" pitchFamily="18" charset="0"/>
              </a:rPr>
              <a:t> con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hiền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lành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chăm</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chỉ</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thật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thà</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đồng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lên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án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đấu</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tranh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chống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lại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lòng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tham</a:t>
            </a:r>
            <a:r>
              <a:rPr lang="en-US" sz="2400" dirty="0">
                <a:solidFill>
                  <a:schemeClr val="bg1"/>
                </a:solidFill>
                <a:latin typeface="Times New Roman" panose="02020603050405020304" pitchFamily="18" charset="0"/>
                <a:ea typeface="Times New Roman" panose="02020603050405020304" pitchFamily="18" charset="0"/>
              </a:rPr>
              <a:t> lam, </a:t>
            </a:r>
            <a:r>
              <a:rPr lang="en-US" sz="2400" dirty="0" err="1">
                <a:solidFill>
                  <a:schemeClr val="bg1"/>
                </a:solidFill>
                <a:latin typeface="Times New Roman" panose="02020603050405020304" pitchFamily="18" charset="0"/>
                <a:ea typeface="Times New Roman" panose="02020603050405020304" pitchFamily="18" charset="0"/>
              </a:rPr>
              <a:t>ích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kỉ</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của</a:t>
            </a:r>
            <a:r>
              <a:rPr lang="en-US" sz="2400" dirty="0">
                <a:solidFill>
                  <a:schemeClr val="bg1"/>
                </a:solidFill>
                <a:latin typeface="Times New Roman" panose="02020603050405020304" pitchFamily="18" charset="0"/>
                <a:ea typeface="Times New Roman" panose="02020603050405020304" pitchFamily="18" charset="0"/>
              </a:rPr>
              <a:t> con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24" name="Plaque 23"/>
          <p:cNvSpPr/>
          <p:nvPr/>
        </p:nvSpPr>
        <p:spPr>
          <a:xfrm>
            <a:off x="4679417" y="2930694"/>
            <a:ext cx="3093467" cy="3305006"/>
          </a:xfrm>
          <a:prstGeom prst="plaque">
            <a:avLst>
              <a:gd name="adj" fmla="val 6214"/>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400" dirty="0">
                <a:solidFill>
                  <a:schemeClr val="bg1"/>
                </a:solidFill>
                <a:latin typeface="Times New Roman" panose="02020603050405020304" pitchFamily="18" charset="0"/>
                <a:ea typeface="Times New Roman" panose="02020603050405020304" pitchFamily="18" charset="0"/>
              </a:rPr>
              <a:t>Ý </a:t>
            </a:r>
            <a:r>
              <a:rPr lang="en-US" sz="2400" dirty="0" err="1">
                <a:solidFill>
                  <a:schemeClr val="bg1"/>
                </a:solidFill>
                <a:latin typeface="Times New Roman" panose="02020603050405020304" pitchFamily="18" charset="0"/>
                <a:ea typeface="Times New Roman" panose="02020603050405020304" pitchFamily="18" charset="0"/>
              </a:rPr>
              <a:t>nghĩa</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Từ</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những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kết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cục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khác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nhau</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đối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với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anh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em</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tác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giả</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dân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gian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muốn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gửi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gắm</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bài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học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về</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đền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ơn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đáp</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nghĩa</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niềm</a:t>
            </a:r>
            <a:r>
              <a:rPr lang="en-US" sz="2400" dirty="0">
                <a:solidFill>
                  <a:schemeClr val="bg1"/>
                </a:solidFill>
                <a:latin typeface="Times New Roman" panose="02020603050405020304" pitchFamily="18" charset="0"/>
                <a:ea typeface="Times New Roman" panose="02020603050405020304" pitchFamily="18" charset="0"/>
              </a:rPr>
              <a:t> tin ở </a:t>
            </a:r>
            <a:r>
              <a:rPr lang="en-US" sz="2400" dirty="0" err="1">
                <a:solidFill>
                  <a:schemeClr val="bg1"/>
                </a:solidFill>
                <a:latin typeface="Times New Roman" panose="02020603050405020304" pitchFamily="18" charset="0"/>
                <a:ea typeface="Times New Roman" panose="02020603050405020304" pitchFamily="18" charset="0"/>
              </a:rPr>
              <a:t>hiền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sẽ</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gặp</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lành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rPr>
              <a:t> may </a:t>
            </a:r>
            <a:r>
              <a:rPr lang="en-US" sz="2400" dirty="0" err="1">
                <a:solidFill>
                  <a:schemeClr val="bg1"/>
                </a:solidFill>
                <a:latin typeface="Times New Roman" panose="02020603050405020304" pitchFamily="18" charset="0"/>
                <a:ea typeface="Times New Roman" panose="02020603050405020304" pitchFamily="18" charset="0"/>
              </a:rPr>
              <a:t>mắn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đối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với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tất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cả</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mọi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endParaRPr lang="en-US" sz="2400" dirty="0">
              <a:solidFill>
                <a:schemeClr val="bg1"/>
              </a:solidFill>
              <a:effectLst/>
              <a:latin typeface="Times New Roman" panose="02020603050405020304" pitchFamily="18" charset="0"/>
              <a:ea typeface="Times New Roman" panose="02020603050405020304" pitchFamily="18" charset="0"/>
            </a:endParaRPr>
          </a:p>
        </p:txBody>
      </p:sp>
      <p:cxnSp>
        <p:nvCxnSpPr>
          <p:cNvPr id="15" name="Straight Arrow Connector 14"/>
          <p:cNvCxnSpPr>
            <a:stCxn id="17" idx="4"/>
            <a:endCxn id="24" idx="0"/>
          </p:cNvCxnSpPr>
          <p:nvPr/>
        </p:nvCxnSpPr>
        <p:spPr>
          <a:xfrm>
            <a:off x="4567238" y="2568044"/>
            <a:ext cx="1658913" cy="362651"/>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7" idx="4"/>
          </p:cNvCxnSpPr>
          <p:nvPr/>
        </p:nvCxnSpPr>
        <p:spPr>
          <a:xfrm flipH="1">
            <a:off x="2646760" y="2568044"/>
            <a:ext cx="1920478" cy="362651"/>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76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circle(in)">
                                      <p:cBhvr>
                                        <p:cTn id="24"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3769131"/>
            <a:ext cx="814875"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332703" y="4515854"/>
            <a:ext cx="609667"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5130390"/>
            <a:ext cx="390293" cy="566575"/>
          </a:xfrm>
          <a:prstGeom prst="rect">
            <a:avLst/>
          </a:prstGeom>
        </p:spPr>
      </p:pic>
      <p:sp>
        <p:nvSpPr>
          <p:cNvPr id="4" name="Snip Diagonal Corner Rectangle 3"/>
          <p:cNvSpPr/>
          <p:nvPr/>
        </p:nvSpPr>
        <p:spPr>
          <a:xfrm>
            <a:off x="636956" y="667766"/>
            <a:ext cx="7895046"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3150870" algn="l"/>
              </a:tabLst>
            </a:pPr>
            <a:r>
              <a:rPr lang="en-US" sz="3600" b="1" dirty="0" err="1">
                <a:solidFill>
                  <a:schemeClr val="tx1"/>
                </a:solidFill>
                <a:latin typeface="Times New Roman" panose="02020603050405020304" pitchFamily="18" charset="0"/>
                <a:ea typeface="Calibri" panose="020F0502020204030204" pitchFamily="34" charset="0"/>
              </a:rPr>
              <a:t>Câu</a:t>
            </a:r>
            <a:r>
              <a:rPr lang="en-US" sz="3600" b="1" dirty="0">
                <a:solidFill>
                  <a:schemeClr val="tx1"/>
                </a:solidFill>
                <a:latin typeface="Times New Roman" panose="02020603050405020304" pitchFamily="18" charset="0"/>
                <a:ea typeface="Calibri" panose="020F0502020204030204" pitchFamily="34" charset="0"/>
              </a:rPr>
              <a:t> 1:</a:t>
            </a:r>
            <a:r>
              <a:rPr lang="en-US" sz="3600" dirty="0">
                <a:solidFill>
                  <a:schemeClr val="tx1"/>
                </a:solidFill>
                <a:latin typeface="Times New Roman" panose="02020603050405020304" pitchFamily="18" charset="0"/>
                <a:ea typeface="Calibri" panose="020F0502020204030204" pitchFamily="34" charset="0"/>
              </a:rPr>
              <a:t> </a:t>
            </a:r>
            <a:r>
              <a:rPr lang="vi-VN" sz="3600" dirty="0">
                <a:solidFill>
                  <a:schemeClr val="tx1"/>
                </a:solidFill>
                <a:latin typeface="Times New Roman" panose="02020603050405020304" pitchFamily="18" charset="0"/>
                <a:ea typeface="Calibri" panose="020F0502020204030204" pitchFamily="34" charset="0"/>
              </a:rPr>
              <a:t>Trong việc chia gia tài, người anh đã tỏ ra:</a:t>
            </a:r>
            <a:endParaRPr lang="en-US" sz="3600" dirty="0">
              <a:solidFill>
                <a:schemeClr val="tx1"/>
              </a:solidFill>
              <a:effectLst/>
              <a:latin typeface="Times New Roman" panose="02020603050405020304" pitchFamily="18" charset="0"/>
              <a:ea typeface="Calibri" panose="020F0502020204030204" pitchFamily="34" charset="0"/>
            </a:endParaRPr>
          </a:p>
        </p:txBody>
      </p:sp>
      <p:sp>
        <p:nvSpPr>
          <p:cNvPr id="26" name="Rectangle 25"/>
          <p:cNvSpPr/>
          <p:nvPr/>
        </p:nvSpPr>
        <p:spPr>
          <a:xfrm>
            <a:off x="632661" y="2417241"/>
            <a:ext cx="3765142" cy="97846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a:solidFill>
                  <a:schemeClr val="tx1"/>
                </a:solidFill>
                <a:latin typeface="Times New Roman" panose="02020603050405020304" pitchFamily="18" charset="0"/>
                <a:ea typeface="Times New Roman" panose="02020603050405020304" pitchFamily="18" charset="0"/>
              </a:rPr>
              <a:t>A. </a:t>
            </a:r>
            <a:r>
              <a:rPr lang="vi-VN" sz="3200" dirty="0">
                <a:solidFill>
                  <a:schemeClr val="tx1"/>
                </a:solidFill>
                <a:latin typeface="Times New Roman" panose="02020603050405020304" pitchFamily="18" charset="0"/>
                <a:ea typeface="Times New Roman" panose="02020603050405020304" pitchFamily="18" charset="0"/>
              </a:rPr>
              <a:t>Thương em.</a:t>
            </a:r>
            <a:endParaRPr kumimoji="0" lang="vi-VN" sz="3200" b="0" i="0" u="none" strike="noStrike" kern="1200" cap="none" spc="0" normalizeH="0" baseline="0" noProof="0" dirty="0">
              <a:ln>
                <a:noFill/>
              </a:ln>
              <a:solidFill>
                <a:schemeClr val="tx1"/>
              </a:solidFill>
              <a:effectLst/>
              <a:uLnTx/>
              <a:uFillTx/>
              <a:latin typeface="Arial" panose="020B0604020202020204" pitchFamily="34" charset="0"/>
            </a:endParaRPr>
          </a:p>
        </p:txBody>
      </p:sp>
      <p:sp>
        <p:nvSpPr>
          <p:cNvPr id="40" name="Cloud 39"/>
          <p:cNvSpPr/>
          <p:nvPr/>
        </p:nvSpPr>
        <p:spPr>
          <a:xfrm>
            <a:off x="-512509" y="4902196"/>
            <a:ext cx="425336"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0224451" y="4702500"/>
            <a:ext cx="668565"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4610439" y="2421432"/>
            <a:ext cx="3921562" cy="97502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smtClean="0">
                <a:solidFill>
                  <a:schemeClr val="tx1"/>
                </a:solidFill>
                <a:latin typeface="Times New Roman" panose="02020603050405020304" pitchFamily="18" charset="0"/>
                <a:ea typeface="Times New Roman" panose="02020603050405020304" pitchFamily="18" charset="0"/>
              </a:rPr>
              <a:t>C. </a:t>
            </a:r>
            <a:r>
              <a:rPr lang="vi-VN" sz="3200" dirty="0" smtClean="0">
                <a:solidFill>
                  <a:schemeClr val="tx1"/>
                </a:solidFill>
                <a:latin typeface="Times New Roman" panose="02020603050405020304" pitchFamily="18" charset="0"/>
                <a:ea typeface="Times New Roman" panose="02020603050405020304" pitchFamily="18" charset="0"/>
              </a:rPr>
              <a:t>Tham </a:t>
            </a:r>
            <a:r>
              <a:rPr lang="vi-VN" sz="3200" dirty="0">
                <a:solidFill>
                  <a:schemeClr val="tx1"/>
                </a:solidFill>
                <a:latin typeface="Times New Roman" panose="02020603050405020304" pitchFamily="18" charset="0"/>
                <a:ea typeface="Times New Roman" panose="02020603050405020304" pitchFamily="18" charset="0"/>
              </a:rPr>
              <a:t>lam và ích kỉ</a:t>
            </a:r>
            <a:r>
              <a:rPr lang="en-US" sz="3200" dirty="0">
                <a:solidFill>
                  <a:schemeClr val="tx1"/>
                </a:solidFill>
                <a:latin typeface="Times New Roman" panose="02020603050405020304" pitchFamily="18" charset="0"/>
                <a:ea typeface="Times New Roman" panose="02020603050405020304" pitchFamily="18" charset="0"/>
              </a:rPr>
              <a:t>.</a:t>
            </a:r>
            <a:endParaRPr kumimoji="0" lang="vi-VN" sz="3200" b="0" i="0" u="none" strike="noStrike" kern="1200" cap="none" spc="0" normalizeH="0" baseline="0" noProof="0" dirty="0">
              <a:ln>
                <a:noFill/>
              </a:ln>
              <a:solidFill>
                <a:schemeClr val="tx1"/>
              </a:solidFill>
              <a:effectLst/>
              <a:uLnTx/>
              <a:uFillTx/>
              <a:latin typeface="Arial" panose="020B0604020202020204" pitchFamily="34" charset="0"/>
            </a:endParaRPr>
          </a:p>
        </p:txBody>
      </p:sp>
      <p:sp>
        <p:nvSpPr>
          <p:cNvPr id="43" name="Rectangle 42"/>
          <p:cNvSpPr/>
          <p:nvPr/>
        </p:nvSpPr>
        <p:spPr>
          <a:xfrm>
            <a:off x="632661" y="3906573"/>
            <a:ext cx="3807538" cy="103926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465455" algn="l"/>
                <a:tab pos="3150870" algn="l"/>
              </a:tabLst>
            </a:pPr>
            <a:r>
              <a:rPr lang="en-US" sz="3200" dirty="0">
                <a:solidFill>
                  <a:schemeClr val="tx1"/>
                </a:solidFill>
                <a:latin typeface="Times New Roman" panose="02020603050405020304" pitchFamily="18" charset="0"/>
                <a:ea typeface="Calibri" panose="020F0502020204030204" pitchFamily="34" charset="0"/>
              </a:rPr>
              <a:t>B. </a:t>
            </a:r>
            <a:r>
              <a:rPr lang="vi-VN" sz="3200" dirty="0">
                <a:solidFill>
                  <a:schemeClr val="tx1"/>
                </a:solidFill>
                <a:latin typeface="Times New Roman" panose="02020603050405020304" pitchFamily="18" charset="0"/>
                <a:ea typeface="Calibri" panose="020F0502020204030204" pitchFamily="34" charset="0"/>
              </a:rPr>
              <a:t>Công bằng</a:t>
            </a:r>
            <a:r>
              <a:rPr lang="en-US" sz="3200" dirty="0">
                <a:solidFill>
                  <a:schemeClr val="tx1"/>
                </a:solidFill>
                <a:latin typeface="Times New Roman" panose="02020603050405020304" pitchFamily="18" charset="0"/>
                <a:ea typeface="Calibri" panose="020F0502020204030204" pitchFamily="34" charset="0"/>
              </a:rPr>
              <a:t>.</a:t>
            </a:r>
            <a:endParaRPr lang="en-US" sz="3200" dirty="0">
              <a:solidFill>
                <a:schemeClr val="tx1"/>
              </a:solidFill>
              <a:effectLst/>
              <a:latin typeface="Times New Roman" panose="02020603050405020304" pitchFamily="18" charset="0"/>
              <a:ea typeface="Calibri" panose="020F0502020204030204" pitchFamily="34" charset="0"/>
            </a:endParaRPr>
          </a:p>
        </p:txBody>
      </p:sp>
      <p:sp>
        <p:nvSpPr>
          <p:cNvPr id="44" name="Rectangle 43"/>
          <p:cNvSpPr/>
          <p:nvPr/>
        </p:nvSpPr>
        <p:spPr>
          <a:xfrm>
            <a:off x="4545859" y="3879991"/>
            <a:ext cx="3947522" cy="10611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a:solidFill>
                  <a:schemeClr val="tx1"/>
                </a:solidFill>
                <a:latin typeface="Times New Roman" panose="02020603050405020304" pitchFamily="18" charset="0"/>
                <a:ea typeface="Times New Roman" panose="02020603050405020304" pitchFamily="18" charset="0"/>
              </a:rPr>
              <a:t>D. </a:t>
            </a:r>
            <a:r>
              <a:rPr lang="vi-VN" sz="3200" dirty="0">
                <a:solidFill>
                  <a:schemeClr val="tx1"/>
                </a:solidFill>
                <a:latin typeface="Times New Roman" panose="02020603050405020304" pitchFamily="18" charset="0"/>
                <a:ea typeface="Times New Roman" panose="02020603050405020304" pitchFamily="18" charset="0"/>
              </a:rPr>
              <a:t>Độc ác</a:t>
            </a:r>
            <a:r>
              <a:rPr lang="en-US" sz="3200" dirty="0">
                <a:solidFill>
                  <a:schemeClr val="tx1"/>
                </a:solidFill>
                <a:latin typeface="Times New Roman" panose="02020603050405020304" pitchFamily="18" charset="0"/>
                <a:ea typeface="Times New Roman" panose="02020603050405020304" pitchFamily="18" charset="0"/>
              </a:rPr>
              <a:t>.</a:t>
            </a:r>
            <a:endParaRPr kumimoji="0" lang="vi-VN" sz="3200" b="0" i="0" u="none" strike="noStrike" kern="1200" cap="none" spc="0" normalizeH="0" baseline="0" noProof="0" dirty="0">
              <a:ln>
                <a:noFill/>
              </a:ln>
              <a:solidFill>
                <a:schemeClr val="tx1"/>
              </a:solidFill>
              <a:effectLst/>
              <a:uLnTx/>
              <a:uFillTx/>
              <a:latin typeface="Arial" panose="020B0604020202020204" pitchFamily="34"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93511" y="2554912"/>
            <a:ext cx="60429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874768" y="4109658"/>
            <a:ext cx="603402"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89824" y="4134879"/>
            <a:ext cx="603557"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66630" y="2584578"/>
            <a:ext cx="603557" cy="643793"/>
          </a:xfrm>
          <a:prstGeom prst="rect">
            <a:avLst/>
          </a:prstGeom>
        </p:spPr>
      </p:pic>
      <p:sp>
        <p:nvSpPr>
          <p:cNvPr id="2" name="Rectangle 1"/>
          <p:cNvSpPr/>
          <p:nvPr/>
        </p:nvSpPr>
        <p:spPr>
          <a:xfrm>
            <a:off x="457200" y="82991"/>
            <a:ext cx="2582758" cy="584775"/>
          </a:xfrm>
          <a:prstGeom prst="rect">
            <a:avLst/>
          </a:prstGeom>
        </p:spPr>
        <p:txBody>
          <a:bodyPr wrap="none">
            <a:spAutoFit/>
          </a:bodyPr>
          <a:lstStyle/>
          <a:p>
            <a:r>
              <a:rPr lang="pt-BR" sz="3200" b="1" dirty="0">
                <a:solidFill>
                  <a:schemeClr val="bg1"/>
                </a:solidFill>
                <a:latin typeface="Times New Roman" panose="02020603050405020304" pitchFamily="18" charset="0"/>
                <a:ea typeface="Times New Roman" panose="02020603050405020304" pitchFamily="18" charset="0"/>
              </a:rPr>
              <a:t>IV. Luyện tập</a:t>
            </a:r>
            <a:endParaRPr lang="en-US" sz="3200" dirty="0">
              <a:solidFill>
                <a:schemeClr val="bg1"/>
              </a:solidFill>
            </a:endParaRPr>
          </a:p>
        </p:txBody>
      </p:sp>
    </p:spTree>
    <p:extLst>
      <p:ext uri="{BB962C8B-B14F-4D97-AF65-F5344CB8AC3E}">
        <p14:creationId xmlns:p14="http://schemas.microsoft.com/office/powerpoint/2010/main" val="60815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3769131"/>
            <a:ext cx="814875"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332703" y="4515854"/>
            <a:ext cx="609667"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5130390"/>
            <a:ext cx="390293" cy="566575"/>
          </a:xfrm>
          <a:prstGeom prst="rect">
            <a:avLst/>
          </a:prstGeom>
        </p:spPr>
      </p:pic>
      <p:sp>
        <p:nvSpPr>
          <p:cNvPr id="4" name="Snip Diagonal Corner Rectangle 3"/>
          <p:cNvSpPr/>
          <p:nvPr/>
        </p:nvSpPr>
        <p:spPr>
          <a:xfrm>
            <a:off x="624477" y="199870"/>
            <a:ext cx="7895046"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33680" algn="l"/>
                <a:tab pos="3150870" algn="l"/>
              </a:tabLst>
            </a:pPr>
            <a:r>
              <a:rPr lang="en-US" sz="3200" b="1" dirty="0" err="1">
                <a:solidFill>
                  <a:schemeClr val="tx1"/>
                </a:solidFill>
                <a:latin typeface="Times New Roman" panose="02020603050405020304" pitchFamily="18" charset="0"/>
                <a:ea typeface="Calibri" panose="020F0502020204030204" pitchFamily="34" charset="0"/>
              </a:rPr>
              <a:t>Câu</a:t>
            </a:r>
            <a:r>
              <a:rPr lang="en-US" sz="3200" b="1" dirty="0">
                <a:solidFill>
                  <a:schemeClr val="tx1"/>
                </a:solidFill>
                <a:latin typeface="Times New Roman" panose="02020603050405020304" pitchFamily="18" charset="0"/>
                <a:ea typeface="Calibri" panose="020F0502020204030204" pitchFamily="34" charset="0"/>
              </a:rPr>
              <a:t> 2:</a:t>
            </a:r>
            <a:r>
              <a:rPr lang="en-US" sz="3200" dirty="0">
                <a:solidFill>
                  <a:schemeClr val="tx1"/>
                </a:solidFill>
                <a:latin typeface="Times New Roman" panose="02020603050405020304" pitchFamily="18" charset="0"/>
                <a:ea typeface="Calibri" panose="020F0502020204030204" pitchFamily="34" charset="0"/>
              </a:rPr>
              <a:t> </a:t>
            </a:r>
            <a:r>
              <a:rPr lang="vi-VN" sz="3200" dirty="0">
                <a:solidFill>
                  <a:schemeClr val="tx1"/>
                </a:solidFill>
                <a:latin typeface="Times New Roman" panose="02020603050405020304" pitchFamily="18" charset="0"/>
                <a:ea typeface="Calibri" panose="020F0502020204030204" pitchFamily="34" charset="0"/>
              </a:rPr>
              <a:t>Qua việc may túi theo lời chim dặn và được chim đưa đi lấy vàng ở đảo xa, người em đã thể hiện:</a:t>
            </a:r>
            <a:endParaRPr lang="en-US" sz="2800" dirty="0">
              <a:solidFill>
                <a:schemeClr val="tx1"/>
              </a:solidFill>
              <a:effectLst/>
              <a:latin typeface="Times New Roman" panose="02020603050405020304" pitchFamily="18" charset="0"/>
              <a:ea typeface="Calibri" panose="020F0502020204030204" pitchFamily="34" charset="0"/>
            </a:endParaRPr>
          </a:p>
        </p:txBody>
      </p:sp>
      <p:sp>
        <p:nvSpPr>
          <p:cNvPr id="26" name="Rectangle 25"/>
          <p:cNvSpPr/>
          <p:nvPr/>
        </p:nvSpPr>
        <p:spPr>
          <a:xfrm>
            <a:off x="806559" y="1936603"/>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3150870" algn="l"/>
              </a:tabLst>
            </a:pP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a:t>
            </a:r>
            <a:r>
              <a:rPr kumimoji="0" lang="vi-VN" sz="2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ea typeface="Calibri" panose="020F0502020204030204" pitchFamily="34" charset="0"/>
              </a:rPr>
              <a:t> </a:t>
            </a:r>
            <a:r>
              <a:rPr lang="vi-VN" sz="2800" dirty="0" smtClean="0">
                <a:solidFill>
                  <a:schemeClr val="tx1"/>
                </a:solidFill>
                <a:latin typeface="Times New Roman" panose="02020603050405020304" pitchFamily="18" charset="0"/>
                <a:ea typeface="Calibri" panose="020F0502020204030204" pitchFamily="34" charset="0"/>
              </a:rPr>
              <a:t>Là </a:t>
            </a:r>
            <a:r>
              <a:rPr lang="vi-VN" sz="2800" dirty="0">
                <a:solidFill>
                  <a:schemeClr val="tx1"/>
                </a:solidFill>
                <a:latin typeface="Times New Roman" panose="02020603050405020304" pitchFamily="18" charset="0"/>
                <a:ea typeface="Calibri" panose="020F0502020204030204" pitchFamily="34" charset="0"/>
              </a:rPr>
              <a:t>một người trung </a:t>
            </a:r>
            <a:r>
              <a:rPr lang="vi-VN" sz="2800" dirty="0" smtClean="0">
                <a:solidFill>
                  <a:schemeClr val="tx1"/>
                </a:solidFill>
                <a:latin typeface="Times New Roman" panose="02020603050405020304" pitchFamily="18" charset="0"/>
                <a:ea typeface="Calibri" panose="020F0502020204030204" pitchFamily="34" charset="0"/>
              </a:rPr>
              <a:t>thực</a:t>
            </a:r>
            <a:endParaRPr lang="en-US" sz="2800" dirty="0">
              <a:solidFill>
                <a:schemeClr val="tx1"/>
              </a:solidFill>
              <a:latin typeface="Times New Roman" panose="02020603050405020304" pitchFamily="18" charset="0"/>
              <a:ea typeface="Calibri" panose="020F0502020204030204" pitchFamily="34" charset="0"/>
            </a:endParaRPr>
          </a:p>
        </p:txBody>
      </p:sp>
      <p:sp>
        <p:nvSpPr>
          <p:cNvPr id="40" name="Cloud 39"/>
          <p:cNvSpPr/>
          <p:nvPr/>
        </p:nvSpPr>
        <p:spPr>
          <a:xfrm>
            <a:off x="-512509" y="4902196"/>
            <a:ext cx="425336"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0224451" y="4702500"/>
            <a:ext cx="668565"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4597961" y="1953535"/>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rPr>
              <a:t>B</a:t>
            </a:r>
            <a:r>
              <a:rPr kumimoji="0" lang="vi-VN" sz="2800" b="0" i="0" u="none" strike="noStrike" kern="1200" cap="none" spc="0" normalizeH="0" baseline="0" noProof="0" dirty="0" smtClean="0">
                <a:ln>
                  <a:noFill/>
                </a:ln>
                <a:solidFill>
                  <a:schemeClr val="tx1"/>
                </a:solidFill>
                <a:effectLst/>
                <a:uLnTx/>
                <a:uFillTx/>
                <a:latin typeface="Times New Roman" panose="02020603050405020304" pitchFamily="18" charset="0"/>
              </a:rPr>
              <a:t>.</a:t>
            </a:r>
            <a:r>
              <a:rPr lang="vi-VN" sz="2800" dirty="0">
                <a:solidFill>
                  <a:schemeClr val="tx1"/>
                </a:solidFill>
                <a:latin typeface="Times New Roman" panose="02020603050405020304" pitchFamily="18" charset="0"/>
                <a:ea typeface="Times New Roman" panose="02020603050405020304" pitchFamily="18" charset="0"/>
              </a:rPr>
              <a:t> Là một người dại dột</a:t>
            </a:r>
            <a:r>
              <a:rPr lang="en-US" sz="2800" dirty="0">
                <a:solidFill>
                  <a:schemeClr val="tx1"/>
                </a:solidFill>
                <a:latin typeface="Times New Roman" panose="02020603050405020304" pitchFamily="18" charset="0"/>
                <a:ea typeface="Times New Roman" panose="02020603050405020304" pitchFamily="18" charset="0"/>
              </a:rPr>
              <a:t>.</a:t>
            </a:r>
            <a:r>
              <a:rPr kumimoji="0" lang="en-US" sz="2800" b="0" i="0" u="none" strike="noStrike" kern="1200" cap="none" spc="0" normalizeH="0" baseline="0" noProof="0" dirty="0" smtClean="0">
                <a:ln>
                  <a:noFill/>
                </a:ln>
                <a:solidFill>
                  <a:schemeClr val="tx1"/>
                </a:solidFill>
                <a:effectLst/>
                <a:uLnTx/>
                <a:uFillTx/>
                <a:latin typeface="Calibri Light" panose="020F0302020204030204"/>
              </a:rPr>
              <a:t> </a:t>
            </a:r>
            <a:endPar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endParaRPr>
          </a:p>
        </p:txBody>
      </p:sp>
      <p:sp>
        <p:nvSpPr>
          <p:cNvPr id="43" name="Rectangle 42"/>
          <p:cNvSpPr/>
          <p:nvPr/>
        </p:nvSpPr>
        <p:spPr>
          <a:xfrm>
            <a:off x="832665" y="2838518"/>
            <a:ext cx="3680099" cy="93061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C</a:t>
            </a:r>
            <a:r>
              <a:rPr kumimoji="0" lang="vi-VN" sz="2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ea typeface="Times New Roman" panose="02020603050405020304" pitchFamily="18" charset="0"/>
              </a:rPr>
              <a:t> Là một người có khao khát giàu </a:t>
            </a:r>
            <a:r>
              <a:rPr kumimoji="0" lang="en-US" sz="2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endPar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4597961" y="2842707"/>
            <a:ext cx="3680099" cy="93061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0" i="0" u="none" strike="noStrike" kern="1200" cap="none" spc="0" normalizeH="0" baseline="0" noProof="0" dirty="0" smtClean="0">
                <a:ln>
                  <a:noFill/>
                </a:ln>
                <a:solidFill>
                  <a:schemeClr val="tx1"/>
                </a:solidFill>
                <a:effectLst/>
                <a:uLnTx/>
                <a:uFillTx/>
                <a:latin typeface="Times New Roman" panose="02020603050405020304" pitchFamily="18" charset="0"/>
                <a:ea typeface="Calibri" panose="020F0502020204030204" pitchFamily="34" charset="0"/>
              </a:rPr>
              <a:t>D. </a:t>
            </a:r>
            <a:r>
              <a:rPr lang="vi-VN" sz="2800" dirty="0">
                <a:solidFill>
                  <a:schemeClr val="tx1"/>
                </a:solidFill>
                <a:latin typeface="Times New Roman" panose="02020603050405020304" pitchFamily="18" charset="0"/>
                <a:ea typeface="Times New Roman" panose="02020603050405020304" pitchFamily="18" charset="0"/>
              </a:rPr>
              <a:t>Là một người ham được đi đây đi đó</a:t>
            </a:r>
            <a:r>
              <a:rPr lang="en-US" sz="2800" dirty="0">
                <a:solidFill>
                  <a:schemeClr val="tx1"/>
                </a:solidFill>
                <a:latin typeface="Times New Roman" panose="02020603050405020304" pitchFamily="18" charset="0"/>
                <a:ea typeface="Times New Roman" panose="02020603050405020304" pitchFamily="18" charset="0"/>
              </a:rPr>
              <a:t>.</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rPr>
              <a:t>	</a:t>
            </a:r>
            <a:endParaRPr kumimoji="0" lang="vi-VN" sz="2800" b="0" i="0" u="none" strike="noStrike" kern="1200" cap="none" spc="0" normalizeH="0" baseline="0" noProof="0" dirty="0">
              <a:ln>
                <a:noFill/>
              </a:ln>
              <a:solidFill>
                <a:schemeClr val="tx1"/>
              </a:solidFill>
              <a:effectLst/>
              <a:uLnTx/>
              <a:uFillTx/>
              <a:latin typeface="Arial" panose="020B0604020202020204" pitchFamily="34"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3848911" y="1974822"/>
            <a:ext cx="663853"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909362" y="2956402"/>
            <a:ext cx="603402"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74503" y="2968000"/>
            <a:ext cx="603557"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74503" y="1994792"/>
            <a:ext cx="603557" cy="707197"/>
          </a:xfrm>
          <a:prstGeom prst="rect">
            <a:avLst/>
          </a:prstGeom>
        </p:spPr>
      </p:pic>
      <p:sp>
        <p:nvSpPr>
          <p:cNvPr id="2" name="TextBox 1"/>
          <p:cNvSpPr txBox="1"/>
          <p:nvPr/>
        </p:nvSpPr>
        <p:spPr>
          <a:xfrm>
            <a:off x="7771483" y="6562165"/>
            <a:ext cx="1372517"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52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221582"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171450" y="835819"/>
            <a:ext cx="8754666"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8090299" y="42861"/>
            <a:ext cx="971552" cy="600074"/>
          </a:xfrm>
          <a:prstGeom prst="rect">
            <a:avLst/>
          </a:prstGeom>
        </p:spPr>
      </p:pic>
      <p:sp>
        <p:nvSpPr>
          <p:cNvPr id="26" name="Rounded Rectangle 25"/>
          <p:cNvSpPr/>
          <p:nvPr/>
        </p:nvSpPr>
        <p:spPr>
          <a:xfrm>
            <a:off x="1221582" y="28574"/>
            <a:ext cx="6868716"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BẢN 2. </a:t>
            </a:r>
            <a:r>
              <a:rPr kumimoji="0" lang="en-US" sz="36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5"/>
          <a:srcRect l="46013" t="45792" r="33622" b="46790"/>
          <a:stretch>
            <a:fillRect/>
          </a:stretch>
        </p:blipFill>
        <p:spPr>
          <a:xfrm>
            <a:off x="2196703" y="792956"/>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5944195" y="800099"/>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2809875" y="6276641"/>
            <a:ext cx="3514726"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054424" y="6360337"/>
            <a:ext cx="5025627"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3156653" y="757237"/>
            <a:ext cx="2821169" cy="548042"/>
          </a:xfrm>
          <a:prstGeom prst="rect">
            <a:avLst/>
          </a:prstGeom>
        </p:spPr>
      </p:pic>
      <p:sp>
        <p:nvSpPr>
          <p:cNvPr id="3" name="Rectangle 2"/>
          <p:cNvSpPr/>
          <p:nvPr/>
        </p:nvSpPr>
        <p:spPr>
          <a:xfrm>
            <a:off x="3887845" y="757236"/>
            <a:ext cx="1811714" cy="523220"/>
          </a:xfrm>
          <a:prstGeom prst="rect">
            <a:avLst/>
          </a:prstGeom>
        </p:spPr>
        <p:txBody>
          <a:bodyPr wrap="none">
            <a:spAutoFit/>
          </a:bodyPr>
          <a:lstStyle/>
          <a:p>
            <a:r>
              <a:rPr lang="pt-BR" sz="2800" b="1" dirty="0">
                <a:solidFill>
                  <a:srgbClr val="0000FF"/>
                </a:solidFill>
                <a:latin typeface="Times New Roman" panose="02020603050405020304" pitchFamily="18" charset="0"/>
                <a:ea typeface="Times New Roman" panose="02020603050405020304" pitchFamily="18" charset="0"/>
              </a:rPr>
              <a:t>Khởi động</a:t>
            </a:r>
            <a:endParaRPr lang="en-US" sz="2800" dirty="0"/>
          </a:p>
        </p:txBody>
      </p:sp>
      <p:pic>
        <p:nvPicPr>
          <p:cNvPr id="9" name="Picture 8"/>
          <p:cNvPicPr>
            <a:picLocks noChangeAspect="1"/>
          </p:cNvPicPr>
          <p:nvPr/>
        </p:nvPicPr>
        <p:blipFill>
          <a:blip r:embed="rId9"/>
          <a:stretch>
            <a:fillRect/>
          </a:stretch>
        </p:blipFill>
        <p:spPr>
          <a:xfrm>
            <a:off x="1691283" y="1613660"/>
            <a:ext cx="5715000" cy="4572000"/>
          </a:xfrm>
          <a:prstGeom prst="rect">
            <a:avLst/>
          </a:prstGeom>
        </p:spPr>
      </p:pic>
      <p:sp>
        <p:nvSpPr>
          <p:cNvPr id="15" name="TextBox 14"/>
          <p:cNvSpPr txBox="1"/>
          <p:nvPr/>
        </p:nvSpPr>
        <p:spPr>
          <a:xfrm>
            <a:off x="2302591" y="3006089"/>
            <a:ext cx="5989845"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(KHÁM PHÁ CÁC HÒN ĐẢO Ở VIỆT NAM YOUTUBE)</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702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3769131"/>
            <a:ext cx="814875"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332703" y="4515854"/>
            <a:ext cx="609667"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5130390"/>
            <a:ext cx="390293" cy="566575"/>
          </a:xfrm>
          <a:prstGeom prst="rect">
            <a:avLst/>
          </a:prstGeom>
        </p:spPr>
      </p:pic>
      <p:sp>
        <p:nvSpPr>
          <p:cNvPr id="4" name="Snip Diagonal Corner Rectangle 3"/>
          <p:cNvSpPr/>
          <p:nvPr/>
        </p:nvSpPr>
        <p:spPr>
          <a:xfrm>
            <a:off x="624477" y="199870"/>
            <a:ext cx="7895046" cy="1340462"/>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7330" algn="l"/>
                <a:tab pos="3150870" algn="l"/>
              </a:tabLst>
            </a:pPr>
            <a:r>
              <a:rPr lang="en-US" sz="3200" b="1" dirty="0" err="1">
                <a:solidFill>
                  <a:schemeClr val="tx1"/>
                </a:solidFill>
                <a:latin typeface="Times New Roman" panose="02020603050405020304" pitchFamily="18" charset="0"/>
                <a:ea typeface="Calibri" panose="020F0502020204030204" pitchFamily="34" charset="0"/>
              </a:rPr>
              <a:t>Câu</a:t>
            </a:r>
            <a:r>
              <a:rPr lang="en-US" sz="3200" b="1" dirty="0">
                <a:solidFill>
                  <a:schemeClr val="tx1"/>
                </a:solidFill>
                <a:latin typeface="Times New Roman" panose="02020603050405020304" pitchFamily="18" charset="0"/>
                <a:ea typeface="Calibri" panose="020F0502020204030204" pitchFamily="34" charset="0"/>
              </a:rPr>
              <a:t> 3:</a:t>
            </a:r>
            <a:r>
              <a:rPr lang="en-US" sz="3200" dirty="0">
                <a:solidFill>
                  <a:schemeClr val="tx1"/>
                </a:solidFill>
                <a:latin typeface="Times New Roman" panose="02020603050405020304" pitchFamily="18" charset="0"/>
                <a:ea typeface="Calibri" panose="020F0502020204030204" pitchFamily="34" charset="0"/>
              </a:rPr>
              <a:t> </a:t>
            </a:r>
            <a:r>
              <a:rPr lang="vi-VN" sz="3200" dirty="0">
                <a:solidFill>
                  <a:schemeClr val="tx1"/>
                </a:solidFill>
                <a:latin typeface="Times New Roman" panose="02020603050405020304" pitchFamily="18" charset="0"/>
                <a:ea typeface="Calibri" panose="020F0502020204030204" pitchFamily="34" charset="0"/>
              </a:rPr>
              <a:t>Việc người anh bị rơi xuống biển cùng bao nhiêu vàng bạc châu báu lấy được là kết quả tất yếu của:</a:t>
            </a:r>
            <a:endParaRPr lang="en-US" sz="3200" dirty="0">
              <a:solidFill>
                <a:schemeClr val="tx1"/>
              </a:solidFill>
              <a:effectLst/>
              <a:latin typeface="Times New Roman" panose="02020603050405020304" pitchFamily="18" charset="0"/>
              <a:ea typeface="Calibri" panose="020F0502020204030204" pitchFamily="34" charset="0"/>
            </a:endParaRPr>
          </a:p>
        </p:txBody>
      </p:sp>
      <p:sp>
        <p:nvSpPr>
          <p:cNvPr id="26" name="Rectangle 25"/>
          <p:cNvSpPr/>
          <p:nvPr/>
        </p:nvSpPr>
        <p:spPr>
          <a:xfrm>
            <a:off x="624477" y="1974822"/>
            <a:ext cx="3888287" cy="98082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7330" algn="l"/>
                <a:tab pos="3150870" algn="l"/>
              </a:tabLst>
            </a:pPr>
            <a:r>
              <a:rPr lang="en-US" sz="3200" dirty="0" smtClean="0">
                <a:solidFill>
                  <a:schemeClr val="tx1"/>
                </a:solidFill>
                <a:latin typeface="Times New Roman" panose="02020603050405020304" pitchFamily="18" charset="0"/>
                <a:ea typeface="Calibri" panose="020F0502020204030204" pitchFamily="34" charset="0"/>
              </a:rPr>
              <a:t>A. </a:t>
            </a:r>
            <a:r>
              <a:rPr lang="vi-VN" sz="3200" dirty="0">
                <a:solidFill>
                  <a:schemeClr val="tx1"/>
                </a:solidFill>
                <a:latin typeface="Times New Roman" panose="02020603050405020304" pitchFamily="18" charset="0"/>
                <a:ea typeface="Calibri" panose="020F0502020204030204" pitchFamily="34" charset="0"/>
              </a:rPr>
              <a:t>Thời tiết không thuận lợi</a:t>
            </a:r>
            <a:r>
              <a:rPr lang="en-US" sz="3200" dirty="0">
                <a:solidFill>
                  <a:schemeClr val="tx1"/>
                </a:solidFill>
                <a:latin typeface="Times New Roman" panose="02020603050405020304" pitchFamily="18" charset="0"/>
                <a:ea typeface="Calibri" panose="020F0502020204030204" pitchFamily="34" charset="0"/>
              </a:rPr>
              <a:t>.</a:t>
            </a:r>
            <a:endParaRPr lang="en-US" sz="3200" dirty="0">
              <a:solidFill>
                <a:schemeClr val="tx1"/>
              </a:solidFill>
              <a:effectLst/>
              <a:latin typeface="Times New Roman" panose="02020603050405020304" pitchFamily="18" charset="0"/>
              <a:ea typeface="Calibri" panose="020F0502020204030204" pitchFamily="34" charset="0"/>
            </a:endParaRPr>
          </a:p>
        </p:txBody>
      </p:sp>
      <p:sp>
        <p:nvSpPr>
          <p:cNvPr id="40" name="Cloud 39"/>
          <p:cNvSpPr/>
          <p:nvPr/>
        </p:nvSpPr>
        <p:spPr>
          <a:xfrm>
            <a:off x="-512509" y="4902196"/>
            <a:ext cx="425336"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0224451" y="4702500"/>
            <a:ext cx="668565"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4597961" y="1953537"/>
            <a:ext cx="3921562" cy="99513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600" dirty="0" smtClean="0">
                <a:solidFill>
                  <a:schemeClr val="tx1"/>
                </a:solidFill>
                <a:latin typeface="Times New Roman" panose="02020603050405020304" pitchFamily="18" charset="0"/>
                <a:ea typeface="Times New Roman" panose="02020603050405020304" pitchFamily="18" charset="0"/>
              </a:rPr>
              <a:t>B.  </a:t>
            </a:r>
            <a:r>
              <a:rPr lang="vi-VN" sz="3600" dirty="0">
                <a:solidFill>
                  <a:schemeClr val="tx1"/>
                </a:solidFill>
                <a:latin typeface="Times New Roman" panose="02020603050405020304" pitchFamily="18" charset="0"/>
                <a:ea typeface="Times New Roman" panose="02020603050405020304" pitchFamily="18" charset="0"/>
              </a:rPr>
              <a:t>Sự trả thù của chim</a:t>
            </a:r>
            <a:r>
              <a:rPr lang="en-US" sz="3600" dirty="0">
                <a:solidFill>
                  <a:schemeClr val="tx1"/>
                </a:solidFill>
                <a:latin typeface="Times New Roman" panose="02020603050405020304" pitchFamily="18" charset="0"/>
                <a:ea typeface="Times New Roman" panose="02020603050405020304" pitchFamily="18" charset="0"/>
              </a:rPr>
              <a:t>.</a:t>
            </a:r>
            <a:endParaRPr kumimoji="0" lang="vi-VN" sz="3600" b="0" i="0" u="none" strike="noStrike" kern="1200" cap="none" spc="0" normalizeH="0" baseline="0" noProof="0" dirty="0">
              <a:ln>
                <a:noFill/>
              </a:ln>
              <a:solidFill>
                <a:schemeClr val="tx1"/>
              </a:solidFill>
              <a:effectLst/>
              <a:uLnTx/>
              <a:uFillTx/>
              <a:latin typeface="Arial" panose="020B0604020202020204" pitchFamily="34" charset="0"/>
            </a:endParaRPr>
          </a:p>
        </p:txBody>
      </p:sp>
      <p:sp>
        <p:nvSpPr>
          <p:cNvPr id="43" name="Rectangle 42"/>
          <p:cNvSpPr/>
          <p:nvPr/>
        </p:nvSpPr>
        <p:spPr>
          <a:xfrm>
            <a:off x="624478" y="3148999"/>
            <a:ext cx="3888287" cy="9701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600" dirty="0" smtClean="0">
                <a:solidFill>
                  <a:schemeClr val="tx1"/>
                </a:solidFill>
                <a:latin typeface="Times New Roman" panose="02020603050405020304" pitchFamily="18" charset="0"/>
                <a:ea typeface="Times New Roman" panose="02020603050405020304" pitchFamily="18" charset="0"/>
              </a:rPr>
              <a:t>C. </a:t>
            </a:r>
            <a:r>
              <a:rPr lang="vi-VN" sz="3600" dirty="0" smtClean="0">
                <a:solidFill>
                  <a:schemeClr val="tx1"/>
                </a:solidFill>
                <a:latin typeface="Times New Roman" panose="02020603050405020304" pitchFamily="18" charset="0"/>
                <a:ea typeface="Times New Roman" panose="02020603050405020304" pitchFamily="18" charset="0"/>
              </a:rPr>
              <a:t>Sự </a:t>
            </a:r>
            <a:r>
              <a:rPr lang="vi-VN" sz="3600" dirty="0">
                <a:solidFill>
                  <a:schemeClr val="tx1"/>
                </a:solidFill>
                <a:latin typeface="Times New Roman" panose="02020603050405020304" pitchFamily="18" charset="0"/>
                <a:ea typeface="Times New Roman" panose="02020603050405020304" pitchFamily="18" charset="0"/>
              </a:rPr>
              <a:t>tham lam</a:t>
            </a:r>
            <a:r>
              <a:rPr lang="en-US" sz="3600" dirty="0">
                <a:solidFill>
                  <a:schemeClr val="tx1"/>
                </a:solidFill>
                <a:latin typeface="Times New Roman" panose="02020603050405020304" pitchFamily="18" charset="0"/>
                <a:ea typeface="Times New Roman" panose="02020603050405020304" pitchFamily="18" charset="0"/>
              </a:rPr>
              <a:t>.</a:t>
            </a:r>
            <a:endParaRPr kumimoji="0" lang="vi-VN" sz="3600" b="0" i="0" u="none" strike="noStrike" kern="1200" cap="none" spc="0" normalizeH="0" baseline="0" noProof="0" dirty="0">
              <a:ln>
                <a:noFill/>
              </a:ln>
              <a:solidFill>
                <a:schemeClr val="tx1"/>
              </a:solidFill>
              <a:effectLst/>
              <a:uLnTx/>
              <a:uFillTx/>
              <a:latin typeface="Arial" panose="020B0604020202020204" pitchFamily="34" charset="0"/>
            </a:endParaRPr>
          </a:p>
        </p:txBody>
      </p:sp>
      <p:sp>
        <p:nvSpPr>
          <p:cNvPr id="44" name="Rectangle 43"/>
          <p:cNvSpPr/>
          <p:nvPr/>
        </p:nvSpPr>
        <p:spPr>
          <a:xfrm>
            <a:off x="4597961" y="3149000"/>
            <a:ext cx="3921561" cy="9788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3150870" algn="l"/>
              </a:tabLst>
            </a:pPr>
            <a:r>
              <a:rPr lang="en-US" sz="3200" dirty="0" smtClean="0">
                <a:solidFill>
                  <a:schemeClr val="tx1"/>
                </a:solidFill>
                <a:latin typeface="Times New Roman" panose="02020603050405020304" pitchFamily="18" charset="0"/>
                <a:ea typeface="Calibri" panose="020F0502020204030204" pitchFamily="34" charset="0"/>
              </a:rPr>
              <a:t>D</a:t>
            </a:r>
            <a:r>
              <a:rPr lang="en-US" sz="3200" dirty="0">
                <a:solidFill>
                  <a:schemeClr val="tx1"/>
                </a:solidFill>
                <a:latin typeface="Times New Roman" panose="02020603050405020304" pitchFamily="18" charset="0"/>
                <a:ea typeface="Calibri" panose="020F0502020204030204" pitchFamily="34" charset="0"/>
              </a:rPr>
              <a:t>. </a:t>
            </a:r>
            <a:r>
              <a:rPr lang="vi-VN" sz="3200" dirty="0">
                <a:solidFill>
                  <a:schemeClr val="tx1"/>
                </a:solidFill>
                <a:latin typeface="Times New Roman" panose="02020603050405020304" pitchFamily="18" charset="0"/>
                <a:ea typeface="Calibri" panose="020F0502020204030204" pitchFamily="34" charset="0"/>
              </a:rPr>
              <a:t>Quãng đường chim phải bay xa xôi </a:t>
            </a:r>
            <a:r>
              <a:rPr lang="vi-VN" sz="3200" dirty="0" smtClean="0">
                <a:solidFill>
                  <a:schemeClr val="tx1"/>
                </a:solidFill>
                <a:latin typeface="Times New Roman" panose="02020603050405020304" pitchFamily="18" charset="0"/>
                <a:ea typeface="Calibri" panose="020F0502020204030204" pitchFamily="34" charset="0"/>
              </a:rPr>
              <a:t>quá</a:t>
            </a:r>
            <a:endParaRPr lang="en-US" sz="3200" dirty="0">
              <a:solidFill>
                <a:schemeClr val="tx1"/>
              </a:solidFill>
              <a:latin typeface="Times New Roman" panose="02020603050405020304" pitchFamily="18" charset="0"/>
              <a:ea typeface="Calibri" panose="020F0502020204030204" pitchFamily="34"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94659" y="2159091"/>
            <a:ext cx="60429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02826" y="3351119"/>
            <a:ext cx="603402" cy="64362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15966" y="3289164"/>
            <a:ext cx="603557"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42404" y="2174734"/>
            <a:ext cx="549444" cy="643793"/>
          </a:xfrm>
          <a:prstGeom prst="rect">
            <a:avLst/>
          </a:prstGeom>
        </p:spPr>
      </p:pic>
      <p:sp>
        <p:nvSpPr>
          <p:cNvPr id="2" name="TextBox 1"/>
          <p:cNvSpPr txBox="1"/>
          <p:nvPr/>
        </p:nvSpPr>
        <p:spPr>
          <a:xfrm>
            <a:off x="7771483" y="6414248"/>
            <a:ext cx="1372517"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01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3769131"/>
            <a:ext cx="814875"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332703" y="4515854"/>
            <a:ext cx="609667"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5130390"/>
            <a:ext cx="390293" cy="566575"/>
          </a:xfrm>
          <a:prstGeom prst="rect">
            <a:avLst/>
          </a:prstGeom>
        </p:spPr>
      </p:pic>
      <p:sp>
        <p:nvSpPr>
          <p:cNvPr id="4" name="Snip Diagonal Corner Rectangle 3"/>
          <p:cNvSpPr/>
          <p:nvPr/>
        </p:nvSpPr>
        <p:spPr>
          <a:xfrm>
            <a:off x="624477" y="199870"/>
            <a:ext cx="7895046"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3150870" algn="l"/>
              </a:tabLst>
            </a:pPr>
            <a:r>
              <a:rPr lang="en-US" sz="3600" b="1" dirty="0" err="1">
                <a:solidFill>
                  <a:schemeClr val="tx1"/>
                </a:solidFill>
                <a:latin typeface="Times New Roman" panose="02020603050405020304" pitchFamily="18" charset="0"/>
                <a:ea typeface="Calibri" panose="020F0502020204030204" pitchFamily="34" charset="0"/>
              </a:rPr>
              <a:t>Câu</a:t>
            </a:r>
            <a:r>
              <a:rPr lang="en-US" sz="3600" b="1" dirty="0">
                <a:solidFill>
                  <a:schemeClr val="tx1"/>
                </a:solidFill>
                <a:latin typeface="Times New Roman" panose="02020603050405020304" pitchFamily="18" charset="0"/>
                <a:ea typeface="Calibri" panose="020F0502020204030204" pitchFamily="34" charset="0"/>
              </a:rPr>
              <a:t> 4:</a:t>
            </a:r>
            <a:r>
              <a:rPr lang="en-US" sz="3600" dirty="0">
                <a:solidFill>
                  <a:schemeClr val="tx1"/>
                </a:solidFill>
                <a:latin typeface="Times New Roman" panose="02020603050405020304" pitchFamily="18" charset="0"/>
                <a:ea typeface="Calibri" panose="020F0502020204030204" pitchFamily="34" charset="0"/>
              </a:rPr>
              <a:t> </a:t>
            </a:r>
            <a:r>
              <a:rPr lang="vi-VN" sz="3600" dirty="0">
                <a:solidFill>
                  <a:schemeClr val="tx1"/>
                </a:solidFill>
                <a:latin typeface="Times New Roman" panose="02020603050405020304" pitchFamily="18" charset="0"/>
                <a:ea typeface="Calibri" panose="020F0502020204030204" pitchFamily="34" charset="0"/>
              </a:rPr>
              <a:t>Dòng đúng với ý nghĩa có thể rút ra từ truyện "Cây khế"</a:t>
            </a:r>
            <a:r>
              <a:rPr lang="en-US" sz="3600" i="1" dirty="0">
                <a:solidFill>
                  <a:schemeClr val="tx1"/>
                </a:solidFill>
                <a:latin typeface="Times New Roman" panose="02020603050405020304" pitchFamily="18" charset="0"/>
                <a:ea typeface="Calibri" panose="020F0502020204030204" pitchFamily="34" charset="0"/>
              </a:rPr>
              <a:t> </a:t>
            </a:r>
            <a:r>
              <a:rPr lang="en-US" sz="3600" i="1" dirty="0" err="1">
                <a:solidFill>
                  <a:schemeClr val="tx1"/>
                </a:solidFill>
                <a:latin typeface="Times New Roman" panose="02020603050405020304" pitchFamily="18" charset="0"/>
                <a:ea typeface="Calibri" panose="020F0502020204030204" pitchFamily="34" charset="0"/>
              </a:rPr>
              <a:t>là</a:t>
            </a:r>
            <a:r>
              <a:rPr lang="vi-VN" sz="3600" i="1" dirty="0">
                <a:solidFill>
                  <a:schemeClr val="tx1"/>
                </a:solidFill>
                <a:latin typeface="Times New Roman" panose="02020603050405020304" pitchFamily="18" charset="0"/>
                <a:ea typeface="Calibri" panose="020F0502020204030204" pitchFamily="34" charset="0"/>
              </a:rPr>
              <a:t>:</a:t>
            </a:r>
            <a:endParaRPr lang="en-US" sz="3200" dirty="0">
              <a:solidFill>
                <a:schemeClr val="tx1"/>
              </a:solidFill>
              <a:effectLst/>
              <a:latin typeface="Times New Roman" panose="02020603050405020304" pitchFamily="18" charset="0"/>
              <a:ea typeface="Calibri" panose="020F0502020204030204" pitchFamily="34" charset="0"/>
            </a:endParaRPr>
          </a:p>
        </p:txBody>
      </p:sp>
      <p:sp>
        <p:nvSpPr>
          <p:cNvPr id="26" name="Rectangle 25"/>
          <p:cNvSpPr/>
          <p:nvPr/>
        </p:nvSpPr>
        <p:spPr>
          <a:xfrm>
            <a:off x="832665" y="2093502"/>
            <a:ext cx="3680099" cy="95039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smtClean="0">
                <a:solidFill>
                  <a:schemeClr val="tx1"/>
                </a:solidFill>
                <a:latin typeface="Times New Roman" panose="02020603050405020304" pitchFamily="18" charset="0"/>
                <a:ea typeface="Times New Roman" panose="02020603050405020304" pitchFamily="18" charset="0"/>
              </a:rPr>
              <a:t>A</a:t>
            </a:r>
            <a:r>
              <a:rPr lang="en-US" sz="3200" dirty="0">
                <a:solidFill>
                  <a:schemeClr val="tx1"/>
                </a:solidFill>
                <a:latin typeface="Times New Roman" panose="02020603050405020304" pitchFamily="18" charset="0"/>
                <a:ea typeface="Times New Roman" panose="02020603050405020304" pitchFamily="18" charset="0"/>
              </a:rPr>
              <a:t>. </a:t>
            </a:r>
            <a:r>
              <a:rPr lang="vi-VN" sz="3200" dirty="0">
                <a:solidFill>
                  <a:schemeClr val="tx1"/>
                </a:solidFill>
                <a:latin typeface="Times New Roman" panose="02020603050405020304" pitchFamily="18" charset="0"/>
                <a:ea typeface="Times New Roman" panose="02020603050405020304" pitchFamily="18" charset="0"/>
              </a:rPr>
              <a:t>Tham một miếng, tiếng cả đời</a:t>
            </a:r>
            <a:r>
              <a:rPr lang="en-US" sz="3200" dirty="0">
                <a:solidFill>
                  <a:schemeClr val="tx1"/>
                </a:solidFill>
                <a:latin typeface="Times New Roman" panose="02020603050405020304" pitchFamily="18" charset="0"/>
                <a:ea typeface="Times New Roman" panose="02020603050405020304" pitchFamily="18" charset="0"/>
              </a:rPr>
              <a:t>.</a:t>
            </a:r>
            <a:endParaRPr kumimoji="0" lang="vi-VN" sz="3200" b="0" i="0" u="none" strike="noStrike" kern="1200" cap="none" spc="0" normalizeH="0" baseline="0" noProof="0" dirty="0">
              <a:ln>
                <a:noFill/>
              </a:ln>
              <a:solidFill>
                <a:schemeClr val="tx1"/>
              </a:solidFill>
              <a:effectLst/>
              <a:uLnTx/>
              <a:uFillTx/>
              <a:latin typeface="Arial" panose="020B0604020202020204" pitchFamily="34" charset="0"/>
            </a:endParaRPr>
          </a:p>
        </p:txBody>
      </p:sp>
      <p:sp>
        <p:nvSpPr>
          <p:cNvPr id="40" name="Cloud 39"/>
          <p:cNvSpPr/>
          <p:nvPr/>
        </p:nvSpPr>
        <p:spPr>
          <a:xfrm>
            <a:off x="-512509" y="4902196"/>
            <a:ext cx="425336"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0224451" y="4702500"/>
            <a:ext cx="668565"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4597961" y="2097691"/>
            <a:ext cx="3680099" cy="95039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a:solidFill>
                  <a:schemeClr val="tx1"/>
                </a:solidFill>
                <a:latin typeface="Times New Roman" panose="02020603050405020304" pitchFamily="18" charset="0"/>
                <a:ea typeface="Times New Roman" panose="02020603050405020304" pitchFamily="18" charset="0"/>
              </a:rPr>
              <a:t>C. </a:t>
            </a:r>
            <a:r>
              <a:rPr lang="vi-VN" sz="3200" dirty="0">
                <a:solidFill>
                  <a:schemeClr val="tx1"/>
                </a:solidFill>
                <a:latin typeface="Times New Roman" panose="02020603050405020304" pitchFamily="18" charset="0"/>
                <a:ea typeface="Times New Roman" panose="02020603050405020304" pitchFamily="18" charset="0"/>
              </a:rPr>
              <a:t>Tham thì thâm</a:t>
            </a:r>
            <a:r>
              <a:rPr lang="en-US" sz="3200" dirty="0">
                <a:solidFill>
                  <a:schemeClr val="tx1"/>
                </a:solidFill>
                <a:latin typeface="Times New Roman" panose="02020603050405020304" pitchFamily="18" charset="0"/>
                <a:ea typeface="Times New Roman" panose="02020603050405020304" pitchFamily="18" charset="0"/>
              </a:rPr>
              <a:t>.</a:t>
            </a:r>
            <a:endParaRPr kumimoji="0" lang="vi-VN" sz="3200" b="0" i="0" u="none" strike="noStrike" kern="1200" cap="none" spc="0" normalizeH="0" baseline="0" noProof="0" dirty="0">
              <a:ln>
                <a:noFill/>
              </a:ln>
              <a:solidFill>
                <a:schemeClr val="tx1"/>
              </a:solidFill>
              <a:effectLst/>
              <a:uLnTx/>
              <a:uFillTx/>
              <a:latin typeface="Arial" panose="020B0604020202020204" pitchFamily="34" charset="0"/>
            </a:endParaRPr>
          </a:p>
        </p:txBody>
      </p:sp>
      <p:sp>
        <p:nvSpPr>
          <p:cNvPr id="43" name="Rectangle 42"/>
          <p:cNvSpPr/>
          <p:nvPr/>
        </p:nvSpPr>
        <p:spPr>
          <a:xfrm>
            <a:off x="832665" y="3280633"/>
            <a:ext cx="3680099" cy="95971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465455" algn="l"/>
                <a:tab pos="3150870" algn="l"/>
              </a:tabLst>
            </a:pPr>
            <a:r>
              <a:rPr lang="en-US" sz="3200" dirty="0">
                <a:solidFill>
                  <a:schemeClr val="tx1"/>
                </a:solidFill>
                <a:latin typeface="Times New Roman" panose="02020603050405020304" pitchFamily="18" charset="0"/>
                <a:ea typeface="Calibri" panose="020F0502020204030204" pitchFamily="34" charset="0"/>
              </a:rPr>
              <a:t>B. </a:t>
            </a:r>
            <a:r>
              <a:rPr lang="vi-VN" sz="3200" dirty="0">
                <a:solidFill>
                  <a:schemeClr val="tx1"/>
                </a:solidFill>
                <a:latin typeface="Times New Roman" panose="02020603050405020304" pitchFamily="18" charset="0"/>
                <a:ea typeface="Calibri" panose="020F0502020204030204" pitchFamily="34" charset="0"/>
              </a:rPr>
              <a:t>Tham một bát bỏ cả mâm</a:t>
            </a:r>
            <a:endParaRPr lang="en-US" sz="2800" dirty="0">
              <a:solidFill>
                <a:schemeClr val="tx1"/>
              </a:solidFill>
              <a:effectLst/>
              <a:latin typeface="Times New Roman" panose="02020603050405020304" pitchFamily="18" charset="0"/>
              <a:ea typeface="Calibri" panose="020F0502020204030204" pitchFamily="34" charset="0"/>
            </a:endParaRPr>
          </a:p>
        </p:txBody>
      </p:sp>
      <p:sp>
        <p:nvSpPr>
          <p:cNvPr id="44" name="Rectangle 43"/>
          <p:cNvSpPr/>
          <p:nvPr/>
        </p:nvSpPr>
        <p:spPr>
          <a:xfrm>
            <a:off x="4597961" y="3284822"/>
            <a:ext cx="3680099" cy="95971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270510" algn="l"/>
                <a:tab pos="3150870" algn="l"/>
              </a:tabLst>
            </a:pPr>
            <a:r>
              <a:rPr lang="en-US" sz="3200" dirty="0" smtClean="0">
                <a:solidFill>
                  <a:schemeClr val="tx1"/>
                </a:solidFill>
                <a:latin typeface="Times New Roman" panose="02020603050405020304" pitchFamily="18" charset="0"/>
                <a:ea typeface="Calibri" panose="020F0502020204030204" pitchFamily="34" charset="0"/>
              </a:rPr>
              <a:t>D</a:t>
            </a:r>
            <a:r>
              <a:rPr lang="en-US" sz="3200" dirty="0">
                <a:solidFill>
                  <a:schemeClr val="tx1"/>
                </a:solidFill>
                <a:latin typeface="Times New Roman" panose="02020603050405020304" pitchFamily="18" charset="0"/>
                <a:ea typeface="Calibri" panose="020F0502020204030204" pitchFamily="34" charset="0"/>
              </a:rPr>
              <a:t>. </a:t>
            </a:r>
            <a:r>
              <a:rPr lang="vi-VN" sz="3200" dirty="0">
                <a:solidFill>
                  <a:schemeClr val="tx1"/>
                </a:solidFill>
                <a:latin typeface="Times New Roman" panose="02020603050405020304" pitchFamily="18" charset="0"/>
                <a:ea typeface="Calibri" panose="020F0502020204030204" pitchFamily="34" charset="0"/>
              </a:rPr>
              <a:t>Tham vàng bỏ </a:t>
            </a:r>
            <a:r>
              <a:rPr lang="vi-VN" sz="3200" dirty="0" smtClean="0">
                <a:solidFill>
                  <a:schemeClr val="tx1"/>
                </a:solidFill>
                <a:latin typeface="Times New Roman" panose="02020603050405020304" pitchFamily="18" charset="0"/>
                <a:ea typeface="Calibri" panose="020F0502020204030204" pitchFamily="34" charset="0"/>
              </a:rPr>
              <a:t>ngãi</a:t>
            </a:r>
            <a:endParaRPr lang="en-US" sz="2800" dirty="0">
              <a:solidFill>
                <a:schemeClr val="tx1"/>
              </a:solidFill>
              <a:latin typeface="Times New Roman" panose="02020603050405020304" pitchFamily="18" charset="0"/>
              <a:ea typeface="Calibri" panose="020F0502020204030204" pitchFamily="34"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08472" y="2118978"/>
            <a:ext cx="604292" cy="873017"/>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909362" y="3313997"/>
            <a:ext cx="603402" cy="876634"/>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74503" y="3325594"/>
            <a:ext cx="603557" cy="880505"/>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74503" y="2141386"/>
            <a:ext cx="603557" cy="793779"/>
          </a:xfrm>
          <a:prstGeom prst="rect">
            <a:avLst/>
          </a:prstGeom>
        </p:spPr>
      </p:pic>
      <p:sp>
        <p:nvSpPr>
          <p:cNvPr id="2" name="TextBox 1"/>
          <p:cNvSpPr txBox="1"/>
          <p:nvPr/>
        </p:nvSpPr>
        <p:spPr>
          <a:xfrm>
            <a:off x="7674504" y="6562165"/>
            <a:ext cx="1469497"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04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3769131"/>
            <a:ext cx="814875"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332703" y="4515854"/>
            <a:ext cx="609667"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5130390"/>
            <a:ext cx="390293" cy="566575"/>
          </a:xfrm>
          <a:prstGeom prst="rect">
            <a:avLst/>
          </a:prstGeom>
        </p:spPr>
      </p:pic>
      <p:sp>
        <p:nvSpPr>
          <p:cNvPr id="4" name="Snip Diagonal Corner Rectangle 3"/>
          <p:cNvSpPr/>
          <p:nvPr/>
        </p:nvSpPr>
        <p:spPr>
          <a:xfrm>
            <a:off x="592331" y="1065290"/>
            <a:ext cx="7895046"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3150870" algn="l"/>
              </a:tabLst>
            </a:pPr>
            <a:r>
              <a:rPr lang="en-US" sz="4000" b="1" dirty="0" err="1">
                <a:solidFill>
                  <a:schemeClr val="tx1"/>
                </a:solidFill>
                <a:latin typeface="Times New Roman" panose="02020603050405020304" pitchFamily="18" charset="0"/>
                <a:ea typeface="Calibri" panose="020F0502020204030204" pitchFamily="34" charset="0"/>
              </a:rPr>
              <a:t>Câu</a:t>
            </a:r>
            <a:r>
              <a:rPr lang="en-US" sz="4000" b="1" dirty="0">
                <a:solidFill>
                  <a:schemeClr val="tx1"/>
                </a:solidFill>
                <a:latin typeface="Times New Roman" panose="02020603050405020304" pitchFamily="18" charset="0"/>
                <a:ea typeface="Calibri" panose="020F0502020204030204" pitchFamily="34" charset="0"/>
              </a:rPr>
              <a:t> 5:</a:t>
            </a:r>
            <a:r>
              <a:rPr lang="en-US" sz="4000" dirty="0">
                <a:solidFill>
                  <a:schemeClr val="tx1"/>
                </a:solidFill>
                <a:latin typeface="Times New Roman" panose="02020603050405020304" pitchFamily="18" charset="0"/>
                <a:ea typeface="Calibri" panose="020F0502020204030204" pitchFamily="34" charset="0"/>
              </a:rPr>
              <a:t> </a:t>
            </a:r>
            <a:r>
              <a:rPr lang="en-US" sz="4000" dirty="0" err="1">
                <a:solidFill>
                  <a:schemeClr val="tx1"/>
                </a:solidFill>
                <a:latin typeface="Times New Roman" panose="02020603050405020304" pitchFamily="18" charset="0"/>
                <a:ea typeface="Calibri" panose="020F0502020204030204" pitchFamily="34" charset="0"/>
              </a:rPr>
              <a:t>Truyện</a:t>
            </a:r>
            <a:r>
              <a:rPr lang="en-US" sz="4000" dirty="0">
                <a:solidFill>
                  <a:schemeClr val="tx1"/>
                </a:solidFill>
                <a:latin typeface="Times New Roman" panose="02020603050405020304" pitchFamily="18" charset="0"/>
                <a:ea typeface="Calibri" panose="020F0502020204030204" pitchFamily="34" charset="0"/>
              </a:rPr>
              <a:t> </a:t>
            </a:r>
            <a:r>
              <a:rPr lang="en-US" sz="4000" dirty="0" err="1">
                <a:solidFill>
                  <a:schemeClr val="tx1"/>
                </a:solidFill>
                <a:latin typeface="Times New Roman" panose="02020603050405020304" pitchFamily="18" charset="0"/>
                <a:ea typeface="Calibri" panose="020F0502020204030204" pitchFamily="34" charset="0"/>
              </a:rPr>
              <a:t>Cây</a:t>
            </a:r>
            <a:r>
              <a:rPr lang="en-US" sz="4000" dirty="0">
                <a:solidFill>
                  <a:schemeClr val="tx1"/>
                </a:solidFill>
                <a:latin typeface="Times New Roman" panose="02020603050405020304" pitchFamily="18" charset="0"/>
                <a:ea typeface="Calibri" panose="020F0502020204030204" pitchFamily="34" charset="0"/>
              </a:rPr>
              <a:t> </a:t>
            </a:r>
            <a:r>
              <a:rPr lang="en-US" sz="4000" dirty="0" err="1">
                <a:solidFill>
                  <a:schemeClr val="tx1"/>
                </a:solidFill>
                <a:latin typeface="Times New Roman" panose="02020603050405020304" pitchFamily="18" charset="0"/>
                <a:ea typeface="Calibri" panose="020F0502020204030204" pitchFamily="34" charset="0"/>
              </a:rPr>
              <a:t>khế</a:t>
            </a:r>
            <a:r>
              <a:rPr lang="en-US" sz="4000" dirty="0">
                <a:solidFill>
                  <a:schemeClr val="tx1"/>
                </a:solidFill>
                <a:latin typeface="Times New Roman" panose="02020603050405020304" pitchFamily="18" charset="0"/>
                <a:ea typeface="Calibri" panose="020F0502020204030204" pitchFamily="34" charset="0"/>
              </a:rPr>
              <a:t> </a:t>
            </a:r>
            <a:r>
              <a:rPr lang="en-US" sz="4000" dirty="0" err="1">
                <a:solidFill>
                  <a:schemeClr val="tx1"/>
                </a:solidFill>
                <a:latin typeface="Times New Roman" panose="02020603050405020304" pitchFamily="18" charset="0"/>
                <a:ea typeface="Calibri" panose="020F0502020204030204" pitchFamily="34" charset="0"/>
              </a:rPr>
              <a:t>kể</a:t>
            </a:r>
            <a:r>
              <a:rPr lang="en-US" sz="4000" dirty="0">
                <a:solidFill>
                  <a:schemeClr val="tx1"/>
                </a:solidFill>
                <a:latin typeface="Times New Roman" panose="02020603050405020304" pitchFamily="18" charset="0"/>
                <a:ea typeface="Calibri" panose="020F0502020204030204" pitchFamily="34" charset="0"/>
              </a:rPr>
              <a:t> </a:t>
            </a:r>
            <a:r>
              <a:rPr lang="en-US" sz="4000" dirty="0" err="1">
                <a:solidFill>
                  <a:schemeClr val="tx1"/>
                </a:solidFill>
                <a:latin typeface="Times New Roman" panose="02020603050405020304" pitchFamily="18" charset="0"/>
                <a:ea typeface="Calibri" panose="020F0502020204030204" pitchFamily="34" charset="0"/>
              </a:rPr>
              <a:t>về</a:t>
            </a:r>
            <a:r>
              <a:rPr lang="en-US" sz="4000" dirty="0">
                <a:solidFill>
                  <a:schemeClr val="tx1"/>
                </a:solidFill>
                <a:latin typeface="Times New Roman" panose="02020603050405020304" pitchFamily="18" charset="0"/>
                <a:ea typeface="Calibri" panose="020F0502020204030204" pitchFamily="34" charset="0"/>
              </a:rPr>
              <a:t>:</a:t>
            </a:r>
            <a:endParaRPr lang="en-US" sz="4000" dirty="0">
              <a:solidFill>
                <a:schemeClr val="tx1"/>
              </a:solidFill>
              <a:effectLst/>
              <a:latin typeface="Times New Roman" panose="02020603050405020304" pitchFamily="18" charset="0"/>
              <a:ea typeface="Calibri" panose="020F0502020204030204" pitchFamily="34" charset="0"/>
            </a:endParaRPr>
          </a:p>
        </p:txBody>
      </p:sp>
      <p:sp>
        <p:nvSpPr>
          <p:cNvPr id="26" name="Rectangle 25"/>
          <p:cNvSpPr/>
          <p:nvPr/>
        </p:nvSpPr>
        <p:spPr>
          <a:xfrm>
            <a:off x="800518" y="2814766"/>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3150870" algn="l"/>
              </a:tabLst>
            </a:pPr>
            <a:r>
              <a:rPr lang="en-US" sz="3200" dirty="0">
                <a:solidFill>
                  <a:schemeClr val="tx1"/>
                </a:solidFill>
                <a:latin typeface="Times New Roman" panose="02020603050405020304" pitchFamily="18" charset="0"/>
                <a:ea typeface="Calibri" panose="020F0502020204030204" pitchFamily="34" charset="0"/>
              </a:rPr>
              <a:t>A. </a:t>
            </a:r>
            <a:r>
              <a:rPr lang="en-US" sz="3200" dirty="0" err="1">
                <a:solidFill>
                  <a:schemeClr val="tx1"/>
                </a:solidFill>
                <a:latin typeface="Times New Roman" panose="02020603050405020304" pitchFamily="18" charset="0"/>
                <a:ea typeface="Calibri" panose="020F0502020204030204" pitchFamily="34" charset="0"/>
              </a:rPr>
              <a:t>Nguồn</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gốc</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hình</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thành</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cây</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khế</a:t>
            </a:r>
            <a:endParaRPr lang="en-US" sz="2800" dirty="0">
              <a:solidFill>
                <a:schemeClr val="tx1"/>
              </a:solidFill>
              <a:effectLst/>
              <a:latin typeface="Times New Roman" panose="02020603050405020304" pitchFamily="18" charset="0"/>
              <a:ea typeface="Calibri" panose="020F0502020204030204" pitchFamily="34" charset="0"/>
            </a:endParaRPr>
          </a:p>
        </p:txBody>
      </p:sp>
      <p:sp>
        <p:nvSpPr>
          <p:cNvPr id="40" name="Cloud 39"/>
          <p:cNvSpPr/>
          <p:nvPr/>
        </p:nvSpPr>
        <p:spPr>
          <a:xfrm>
            <a:off x="-512509" y="4902196"/>
            <a:ext cx="425336"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0224451" y="4702500"/>
            <a:ext cx="668565"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4565815" y="2818955"/>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3150870" algn="l"/>
              </a:tabLst>
            </a:pP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B.</a:t>
            </a:r>
            <a:r>
              <a:rPr lang="en-US" sz="3200" dirty="0">
                <a:latin typeface="Times New Roman" panose="02020603050405020304" pitchFamily="18" charset="0"/>
                <a:ea typeface="Calibri" panose="020F0502020204030204" pitchFamily="34" charset="0"/>
              </a:rPr>
              <a:t> </a:t>
            </a:r>
            <a:r>
              <a:rPr lang="en-US" sz="3200" dirty="0" err="1" smtClean="0">
                <a:solidFill>
                  <a:schemeClr val="tx1"/>
                </a:solidFill>
                <a:latin typeface="Times New Roman" panose="02020603050405020304" pitchFamily="18" charset="0"/>
                <a:ea typeface="Calibri" panose="020F0502020204030204" pitchFamily="34" charset="0"/>
              </a:rPr>
              <a:t>Anh</a:t>
            </a:r>
            <a:r>
              <a:rPr lang="en-US" sz="3200" dirty="0" smtClean="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hùng</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diệt</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trừ</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cái</a:t>
            </a:r>
            <a:r>
              <a:rPr lang="en-US" sz="3200" dirty="0">
                <a:solidFill>
                  <a:schemeClr val="tx1"/>
                </a:solidFill>
                <a:latin typeface="Times New Roman" panose="02020603050405020304" pitchFamily="18" charset="0"/>
                <a:ea typeface="Calibri" panose="020F0502020204030204" pitchFamily="34" charset="0"/>
              </a:rPr>
              <a:t> </a:t>
            </a:r>
            <a:r>
              <a:rPr lang="en-US" sz="3200" dirty="0" err="1" smtClean="0">
                <a:solidFill>
                  <a:schemeClr val="tx1"/>
                </a:solidFill>
                <a:latin typeface="Times New Roman" panose="02020603050405020304" pitchFamily="18" charset="0"/>
                <a:ea typeface="Calibri" panose="020F0502020204030204" pitchFamily="34" charset="0"/>
              </a:rPr>
              <a:t>ác</a:t>
            </a:r>
            <a:endParaRPr lang="en-US" sz="2800" dirty="0">
              <a:solidFill>
                <a:schemeClr val="tx1"/>
              </a:solidFill>
              <a:latin typeface="Times New Roman" panose="02020603050405020304" pitchFamily="18" charset="0"/>
              <a:ea typeface="Calibri" panose="020F0502020204030204" pitchFamily="34" charset="0"/>
            </a:endParaRPr>
          </a:p>
        </p:txBody>
      </p:sp>
      <p:sp>
        <p:nvSpPr>
          <p:cNvPr id="43" name="Rectangle 42"/>
          <p:cNvSpPr/>
          <p:nvPr/>
        </p:nvSpPr>
        <p:spPr>
          <a:xfrm>
            <a:off x="800518" y="3703938"/>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3150870" algn="l"/>
              </a:tabLst>
            </a:pPr>
            <a:r>
              <a:rPr lang="en-US" sz="3200" dirty="0" smtClean="0">
                <a:solidFill>
                  <a:schemeClr val="tx1"/>
                </a:solidFill>
                <a:latin typeface="Times New Roman" panose="02020603050405020304" pitchFamily="18" charset="0"/>
                <a:ea typeface="Calibri" panose="020F0502020204030204" pitchFamily="34" charset="0"/>
              </a:rPr>
              <a:t>C. </a:t>
            </a:r>
            <a:r>
              <a:rPr lang="en-US" sz="3200" dirty="0" err="1" smtClean="0">
                <a:solidFill>
                  <a:schemeClr val="tx1"/>
                </a:solidFill>
                <a:latin typeface="Times New Roman" panose="02020603050405020304" pitchFamily="18" charset="0"/>
                <a:ea typeface="Calibri" panose="020F0502020204030204" pitchFamily="34" charset="0"/>
              </a:rPr>
              <a:t>Người</a:t>
            </a:r>
            <a:r>
              <a:rPr lang="en-US" sz="3200" dirty="0" smtClean="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có</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thân</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thế</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kì</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lạ</a:t>
            </a:r>
            <a:endParaRPr lang="en-US" sz="2800" dirty="0">
              <a:solidFill>
                <a:schemeClr val="tx1"/>
              </a:solidFill>
              <a:effectLst/>
              <a:latin typeface="Times New Roman" panose="02020603050405020304" pitchFamily="18" charset="0"/>
              <a:ea typeface="Calibri" panose="020F0502020204030204" pitchFamily="34" charset="0"/>
            </a:endParaRPr>
          </a:p>
        </p:txBody>
      </p:sp>
      <p:sp>
        <p:nvSpPr>
          <p:cNvPr id="44" name="Rectangle 43"/>
          <p:cNvSpPr/>
          <p:nvPr/>
        </p:nvSpPr>
        <p:spPr>
          <a:xfrm>
            <a:off x="4565815" y="3708127"/>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3150870" algn="l"/>
              </a:tabLst>
            </a:pPr>
            <a:r>
              <a:rPr kumimoji="0" 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D</a:t>
            </a:r>
            <a:r>
              <a:rPr kumimoji="0" lang="vi-VN" sz="32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a:t>
            </a:r>
            <a:r>
              <a:rPr lang="en-US" sz="3200" dirty="0" smtClean="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Chuyện</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của</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một</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gia</a:t>
            </a:r>
            <a:r>
              <a:rPr lang="en-US" sz="3200" dirty="0">
                <a:solidFill>
                  <a:schemeClr val="tx1"/>
                </a:solidFill>
                <a:latin typeface="Times New Roman" panose="02020603050405020304" pitchFamily="18" charset="0"/>
                <a:ea typeface="Calibri" panose="020F0502020204030204" pitchFamily="34" charset="0"/>
              </a:rPr>
              <a:t> </a:t>
            </a:r>
            <a:r>
              <a:rPr lang="en-US" sz="3200" dirty="0" err="1" smtClean="0">
                <a:solidFill>
                  <a:schemeClr val="tx1"/>
                </a:solidFill>
                <a:latin typeface="Times New Roman" panose="02020603050405020304" pitchFamily="18" charset="0"/>
                <a:ea typeface="Calibri" panose="020F0502020204030204" pitchFamily="34" charset="0"/>
              </a:rPr>
              <a:t>đìn</a:t>
            </a:r>
            <a:r>
              <a:rPr kumimoji="0" lang="vi-VN" sz="3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76325" y="2840242"/>
            <a:ext cx="604292" cy="708059"/>
          </a:xfrm>
          <a:prstGeom prst="rect">
            <a:avLst/>
          </a:prstGeom>
        </p:spPr>
      </p:pic>
      <p:pic>
        <p:nvPicPr>
          <p:cNvPr id="51" name="Picture 5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31314" y="3767532"/>
            <a:ext cx="549303" cy="64362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42357" y="3780602"/>
            <a:ext cx="603557" cy="643793"/>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96469" y="2891914"/>
            <a:ext cx="549444" cy="643793"/>
          </a:xfrm>
          <a:prstGeom prst="rect">
            <a:avLst/>
          </a:prstGeom>
        </p:spPr>
      </p:pic>
      <p:sp>
        <p:nvSpPr>
          <p:cNvPr id="3" name="TextBox 2"/>
          <p:cNvSpPr txBox="1"/>
          <p:nvPr/>
        </p:nvSpPr>
        <p:spPr>
          <a:xfrm>
            <a:off x="7674504" y="6521824"/>
            <a:ext cx="1469497"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2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Check mark.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00B05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221582"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171450" y="835819"/>
            <a:ext cx="8754666"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8090299" y="42861"/>
            <a:ext cx="971552" cy="600074"/>
          </a:xfrm>
          <a:prstGeom prst="rect">
            <a:avLst/>
          </a:prstGeom>
        </p:spPr>
      </p:pic>
      <p:sp>
        <p:nvSpPr>
          <p:cNvPr id="26" name="Rounded Rectangle 25"/>
          <p:cNvSpPr/>
          <p:nvPr/>
        </p:nvSpPr>
        <p:spPr>
          <a:xfrm>
            <a:off x="1221582" y="28574"/>
            <a:ext cx="6868716" cy="728663"/>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6"/>
          <a:srcRect l="46013" t="45792" r="33622" b="46790"/>
          <a:stretch>
            <a:fillRect/>
          </a:stretch>
        </p:blipFill>
        <p:spPr>
          <a:xfrm>
            <a:off x="2196703" y="792956"/>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5944195" y="800099"/>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2809875" y="6276641"/>
            <a:ext cx="3514726"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7">
            <a:extLst>
              <a:ext uri="{BEBA8EAE-BF5A-486C-A8C5-ECC9F3942E4B}">
                <a14:imgProps xmlns:a14="http://schemas.microsoft.com/office/drawing/2010/main">
                  <a14:imgLayer r:embed="rId8">
                    <a14:imgEffect>
                      <a14:backgroundRemoval t="0" b="100000" l="0" r="95200"/>
                    </a14:imgEffect>
                  </a14:imgLayer>
                </a14:imgProps>
              </a:ext>
            </a:extLst>
          </a:blip>
          <a:srcRect t="62791"/>
          <a:stretch>
            <a:fillRect/>
          </a:stretch>
        </p:blipFill>
        <p:spPr>
          <a:xfrm>
            <a:off x="2054424" y="6360337"/>
            <a:ext cx="5025627"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9"/>
          <a:stretch>
            <a:fillRect/>
          </a:stretch>
        </p:blipFill>
        <p:spPr>
          <a:xfrm>
            <a:off x="3156653" y="757237"/>
            <a:ext cx="2821169" cy="548042"/>
          </a:xfrm>
          <a:prstGeom prst="rect">
            <a:avLst/>
          </a:prstGeom>
        </p:spPr>
      </p:pic>
      <p:sp>
        <p:nvSpPr>
          <p:cNvPr id="7" name="Rectangle 6"/>
          <p:cNvSpPr/>
          <p:nvPr/>
        </p:nvSpPr>
        <p:spPr>
          <a:xfrm>
            <a:off x="3873400" y="579874"/>
            <a:ext cx="2121093" cy="729430"/>
          </a:xfrm>
          <a:prstGeom prst="rect">
            <a:avLst/>
          </a:prstGeom>
        </p:spPr>
        <p:txBody>
          <a:bodyPr wrap="none">
            <a:spAutoFit/>
          </a:bodyPr>
          <a:lstStyle/>
          <a:p>
            <a:pPr>
              <a:lnSpc>
                <a:spcPct val="115000"/>
              </a:lnSpc>
              <a:spcAft>
                <a:spcPts val="0"/>
              </a:spcAft>
            </a:pPr>
            <a:r>
              <a:rPr lang="en-US" sz="3600" b="1" dirty="0" err="1">
                <a:solidFill>
                  <a:srgbClr val="0000FF"/>
                </a:solidFill>
                <a:latin typeface="Times New Roman" panose="02020603050405020304" pitchFamily="18" charset="0"/>
                <a:ea typeface="Times New Roman" panose="02020603050405020304" pitchFamily="18" charset="0"/>
              </a:rPr>
              <a:t>Vận</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dụng</a:t>
            </a:r>
            <a:endParaRPr lang="en-US" sz="3600" dirty="0">
              <a:effectLst/>
              <a:latin typeface="Times New Roman" panose="02020603050405020304" pitchFamily="18" charset="0"/>
              <a:ea typeface="Times New Roman" panose="02020603050405020304" pitchFamily="18" charset="0"/>
            </a:endParaRPr>
          </a:p>
        </p:txBody>
      </p:sp>
      <p:pic>
        <p:nvPicPr>
          <p:cNvPr id="9" name="Picture 8"/>
          <p:cNvPicPr>
            <a:picLocks noChangeAspect="1"/>
          </p:cNvPicPr>
          <p:nvPr/>
        </p:nvPicPr>
        <p:blipFill>
          <a:blip r:embed="rId10"/>
          <a:stretch>
            <a:fillRect/>
          </a:stretch>
        </p:blipFill>
        <p:spPr>
          <a:xfrm>
            <a:off x="1835696" y="1295957"/>
            <a:ext cx="5715000" cy="4894702"/>
          </a:xfrm>
          <a:prstGeom prst="rect">
            <a:avLst/>
          </a:prstGeom>
        </p:spPr>
      </p:pic>
      <p:sp>
        <p:nvSpPr>
          <p:cNvPr id="11" name="Rectangle 10"/>
          <p:cNvSpPr/>
          <p:nvPr/>
        </p:nvSpPr>
        <p:spPr>
          <a:xfrm>
            <a:off x="2987824" y="2614631"/>
            <a:ext cx="3600400" cy="3046988"/>
          </a:xfrm>
          <a:prstGeom prst="rect">
            <a:avLst/>
          </a:prstGeom>
        </p:spPr>
        <p:txBody>
          <a:bodyPr wrap="square">
            <a:spAutoFit/>
          </a:bodyPr>
          <a:lstStyle/>
          <a:p>
            <a:r>
              <a:rPr lang="en-US" sz="3200" dirty="0" err="1">
                <a:solidFill>
                  <a:srgbClr val="000000"/>
                </a:solidFill>
                <a:latin typeface="Times New Roman" panose="02020603050405020304" pitchFamily="18" charset="0"/>
                <a:ea typeface="Times New Roman" panose="02020603050405020304" pitchFamily="18" charset="0"/>
              </a:rPr>
              <a:t>Tưởng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tượng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thúc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truyện</a:t>
            </a:r>
            <a:r>
              <a:rPr lang="en-US" sz="3200" dirty="0">
                <a:solidFill>
                  <a:srgbClr val="000000"/>
                </a:solidFill>
                <a:latin typeface="Times New Roman" panose="02020603050405020304" pitchFamily="18" charset="0"/>
                <a:ea typeface="Times New Roman" panose="02020603050405020304" pitchFamily="18" charset="0"/>
              </a:rPr>
              <a:t> </a:t>
            </a:r>
            <a:r>
              <a:rPr lang="en-US" sz="3200" i="1" dirty="0">
                <a:solidFill>
                  <a:srgbClr val="000000"/>
                </a:solidFill>
                <a:latin typeface="Times New Roman" panose="02020603050405020304" pitchFamily="18" charset="0"/>
                <a:ea typeface="Times New Roman" panose="02020603050405020304" pitchFamily="18" charset="0"/>
              </a:rPr>
              <a:t>“</a:t>
            </a:r>
            <a:r>
              <a:rPr lang="en-US" sz="3200" i="1" dirty="0" err="1">
                <a:solidFill>
                  <a:srgbClr val="000000"/>
                </a:solidFill>
                <a:latin typeface="Times New Roman" panose="02020603050405020304" pitchFamily="18" charset="0"/>
                <a:ea typeface="Times New Roman" panose="02020603050405020304" pitchFamily="18" charset="0"/>
              </a:rPr>
              <a:t>Cây</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khế</a:t>
            </a:r>
            <a:r>
              <a:rPr lang="en-US" sz="3200" i="1" dirty="0">
                <a:solidFill>
                  <a:srgbClr val="000000"/>
                </a:solidFill>
                <a:latin typeface="Times New Roman" panose="02020603050405020304" pitchFamily="18" charset="0"/>
                <a:ea typeface="Times New Roman" panose="02020603050405020304" pitchFamily="18" charset="0"/>
              </a:rPr>
              <a: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Viết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đoạn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khoảng</a:t>
            </a:r>
            <a:r>
              <a:rPr lang="en-US" sz="3200" dirty="0">
                <a:solidFill>
                  <a:srgbClr val="000000"/>
                </a:solidFill>
                <a:latin typeface="Times New Roman" panose="02020603050405020304" pitchFamily="18" charset="0"/>
                <a:ea typeface="Times New Roman" panose="02020603050405020304" pitchFamily="18" charset="0"/>
              </a:rPr>
              <a:t> 5-7 </a:t>
            </a:r>
            <a:r>
              <a:rPr lang="en-US" sz="3200" dirty="0" err="1">
                <a:solidFill>
                  <a:srgbClr val="000000"/>
                </a:solidFill>
                <a:latin typeface="Times New Roman" panose="02020603050405020304" pitchFamily="18" charset="0"/>
                <a:ea typeface="Times New Roman" panose="02020603050405020304" pitchFamily="18" charset="0"/>
              </a:rPr>
              <a:t>câu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kể</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về</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thúc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đó</a:t>
            </a:r>
            <a:r>
              <a:rPr lang="en-US" sz="3200" dirty="0">
                <a:solidFill>
                  <a:srgbClr val="000000"/>
                </a:solidFill>
                <a:latin typeface="Times New Roman" panose="02020603050405020304" pitchFamily="18" charset="0"/>
                <a:ea typeface="Times New Roman" panose="02020603050405020304" pitchFamily="18" charset="0"/>
              </a:rPr>
              <a:t>. </a:t>
            </a:r>
            <a:endParaRPr lang="en-US" sz="3200" dirty="0"/>
          </a:p>
        </p:txBody>
      </p:sp>
    </p:spTree>
    <p:extLst>
      <p:ext uri="{BB962C8B-B14F-4D97-AF65-F5344CB8AC3E}">
        <p14:creationId xmlns:p14="http://schemas.microsoft.com/office/powerpoint/2010/main" val="910533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221582"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171450" y="835819"/>
            <a:ext cx="8754666"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8090299" y="42861"/>
            <a:ext cx="971552" cy="600074"/>
          </a:xfrm>
          <a:prstGeom prst="rect">
            <a:avLst/>
          </a:prstGeom>
        </p:spPr>
      </p:pic>
      <p:sp>
        <p:nvSpPr>
          <p:cNvPr id="26" name="Rounded Rectangle 25"/>
          <p:cNvSpPr/>
          <p:nvPr/>
        </p:nvSpPr>
        <p:spPr>
          <a:xfrm>
            <a:off x="1221582" y="28574"/>
            <a:ext cx="6868716" cy="728663"/>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6"/>
          <a:srcRect l="46013" t="45792" r="33622" b="46790"/>
          <a:stretch>
            <a:fillRect/>
          </a:stretch>
        </p:blipFill>
        <p:spPr>
          <a:xfrm>
            <a:off x="2196703" y="792956"/>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5944195" y="800099"/>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2809875" y="6276641"/>
            <a:ext cx="3514726"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7">
            <a:extLst>
              <a:ext uri="{BEBA8EAE-BF5A-486C-A8C5-ECC9F3942E4B}">
                <a14:imgProps xmlns:a14="http://schemas.microsoft.com/office/drawing/2010/main">
                  <a14:imgLayer r:embed="rId8">
                    <a14:imgEffect>
                      <a14:backgroundRemoval t="0" b="100000" l="0" r="95200"/>
                    </a14:imgEffect>
                  </a14:imgLayer>
                </a14:imgProps>
              </a:ext>
            </a:extLst>
          </a:blip>
          <a:srcRect t="62791"/>
          <a:stretch>
            <a:fillRect/>
          </a:stretch>
        </p:blipFill>
        <p:spPr>
          <a:xfrm>
            <a:off x="2054424" y="6360337"/>
            <a:ext cx="5025627"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9"/>
          <a:stretch>
            <a:fillRect/>
          </a:stretch>
        </p:blipFill>
        <p:spPr>
          <a:xfrm>
            <a:off x="3156653" y="757237"/>
            <a:ext cx="2821169" cy="548042"/>
          </a:xfrm>
          <a:prstGeom prst="rect">
            <a:avLst/>
          </a:prstGeom>
        </p:spPr>
      </p:pic>
      <p:sp>
        <p:nvSpPr>
          <p:cNvPr id="7" name="Rectangle 6"/>
          <p:cNvSpPr/>
          <p:nvPr/>
        </p:nvSpPr>
        <p:spPr>
          <a:xfrm>
            <a:off x="3873400" y="579874"/>
            <a:ext cx="2121093" cy="729430"/>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Vận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95300" y="1439614"/>
            <a:ext cx="8143875" cy="5016758"/>
          </a:xfrm>
          <a:prstGeom prst="rect">
            <a:avLst/>
          </a:prstGeom>
        </p:spPr>
        <p:txBody>
          <a:bodyPr>
            <a:spAutoFit/>
          </a:bodyPr>
          <a:lstStyle/>
          <a:p>
            <a:pPr algn="just"/>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Nội</a:t>
            </a:r>
            <a:r>
              <a:rPr lang="en-US" sz="3200" dirty="0">
                <a:solidFill>
                  <a:srgbClr val="000000"/>
                </a:solidFill>
                <a:latin typeface="Times New Roman" panose="02020603050405020304" pitchFamily="18" charset="0"/>
                <a:ea typeface="Calibri" panose="020F0502020204030204" pitchFamily="34" charset="0"/>
              </a:rPr>
              <a:t> dung </a:t>
            </a:r>
            <a:r>
              <a:rPr lang="en-US" sz="3200" dirty="0" err="1">
                <a:solidFill>
                  <a:srgbClr val="000000"/>
                </a:solidFill>
                <a:latin typeface="Times New Roman" panose="02020603050405020304" pitchFamily="18" charset="0"/>
                <a:ea typeface="Calibri" panose="020F0502020204030204" pitchFamily="34" charset="0"/>
              </a:rPr>
              <a:t>đoạn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văn</a:t>
            </a:r>
            <a:endParaRPr lang="en-US" sz="3200" dirty="0">
              <a:latin typeface="Times New Roman" panose="02020603050405020304" pitchFamily="18" charset="0"/>
              <a:ea typeface="Calibri" panose="020F0502020204030204" pitchFamily="34" charset="0"/>
            </a:endParaRPr>
          </a:p>
          <a:p>
            <a:pPr algn="just"/>
            <a:r>
              <a:rPr lang="en-US" sz="3200" dirty="0">
                <a:solidFill>
                  <a:srgbClr val="000000"/>
                </a:solidFill>
                <a:latin typeface="Times New Roman" panose="02020603050405020304" pitchFamily="18" charset="0"/>
                <a:ea typeface="Calibri" panose="020F0502020204030204" pitchFamily="34" charset="0"/>
              </a:rPr>
              <a:t>    </a:t>
            </a:r>
            <a:r>
              <a:rPr lang="en-US" sz="3200" dirty="0" smtClean="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Xác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định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Tưởng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tượng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một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kết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thúc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khác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cho</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câu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chuyện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Mỗi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nhân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vật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có</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những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đổi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thay</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gì</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theo</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suy</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nghĩ</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của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em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Ví</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dụ</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đặt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ra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tình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huống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Nếu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người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anh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rơi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xuống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biển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được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cứu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em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muốn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người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anh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thay</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đổi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như</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thế</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nào</a:t>
            </a:r>
            <a:r>
              <a:rPr lang="en-US" sz="3200" dirty="0">
                <a:solidFill>
                  <a:srgbClr val="000000"/>
                </a:solidFill>
                <a:latin typeface="Times New Roman" panose="02020603050405020304" pitchFamily="18" charset="0"/>
                <a:ea typeface="Calibri" panose="020F0502020204030204" pitchFamily="34" charset="0"/>
              </a:rPr>
              <a:t>?</a:t>
            </a:r>
            <a:endParaRPr lang="en-US" sz="3200" dirty="0">
              <a:latin typeface="Times New Roman" panose="02020603050405020304" pitchFamily="18" charset="0"/>
              <a:ea typeface="Calibri" panose="020F0502020204030204" pitchFamily="34" charset="0"/>
            </a:endParaRPr>
          </a:p>
          <a:p>
            <a:pPr algn="just"/>
            <a:r>
              <a:rPr lang="en-US" sz="3200" dirty="0">
                <a:solidFill>
                  <a:srgbClr val="000000"/>
                </a:solidFill>
                <a:latin typeface="Times New Roman" panose="02020603050405020304" pitchFamily="18" charset="0"/>
                <a:ea typeface="Calibri" panose="020F0502020204030204" pitchFamily="34" charset="0"/>
              </a:rPr>
              <a:t>     </a:t>
            </a:r>
            <a:r>
              <a:rPr lang="en-US" sz="3200" dirty="0" smtClean="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Từ</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đó</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em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bày</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tỏ</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thêm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suy</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nghĩ</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của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mình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cần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sống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biết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yêu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thương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cần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biết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nhận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lỗi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sửa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lỗi</a:t>
            </a:r>
            <a:r>
              <a:rPr lang="en-US" sz="3200" dirty="0">
                <a:solidFill>
                  <a:srgbClr val="000000"/>
                </a:solidFill>
                <a:latin typeface="Times New Roman" panose="02020603050405020304" pitchFamily="18" charset="0"/>
                <a:ea typeface="Calibri" panose="020F0502020204030204" pitchFamily="34" charset="0"/>
              </a:rPr>
              <a:t>.</a:t>
            </a:r>
            <a:endParaRPr lang="en-US" sz="3200" dirty="0">
              <a:latin typeface="Times New Roman" panose="02020603050405020304" pitchFamily="18" charset="0"/>
              <a:ea typeface="Calibri" panose="020F0502020204030204" pitchFamily="34" charset="0"/>
            </a:endParaRPr>
          </a:p>
          <a:p>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thức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đoạn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văn</a:t>
            </a:r>
            <a:endParaRPr lang="en-US" sz="3200" dirty="0"/>
          </a:p>
        </p:txBody>
      </p:sp>
    </p:spTree>
    <p:extLst>
      <p:ext uri="{BB962C8B-B14F-4D97-AF65-F5344CB8AC3E}">
        <p14:creationId xmlns:p14="http://schemas.microsoft.com/office/powerpoint/2010/main" val="117814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221582"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171450" y="835819"/>
            <a:ext cx="8754666"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8090299" y="42861"/>
            <a:ext cx="971552" cy="600074"/>
          </a:xfrm>
          <a:prstGeom prst="rect">
            <a:avLst/>
          </a:prstGeom>
        </p:spPr>
      </p:pic>
      <p:sp>
        <p:nvSpPr>
          <p:cNvPr id="26" name="Rounded Rectangle 25"/>
          <p:cNvSpPr/>
          <p:nvPr/>
        </p:nvSpPr>
        <p:spPr>
          <a:xfrm>
            <a:off x="1221582" y="28574"/>
            <a:ext cx="6868716" cy="728663"/>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6"/>
          <a:srcRect l="46013" t="45792" r="33622" b="46790"/>
          <a:stretch>
            <a:fillRect/>
          </a:stretch>
        </p:blipFill>
        <p:spPr>
          <a:xfrm>
            <a:off x="2196703" y="792956"/>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5944195" y="800099"/>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2809875" y="6276641"/>
            <a:ext cx="3514726"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7">
            <a:extLst>
              <a:ext uri="{BEBA8EAE-BF5A-486C-A8C5-ECC9F3942E4B}">
                <a14:imgProps xmlns:a14="http://schemas.microsoft.com/office/drawing/2010/main">
                  <a14:imgLayer r:embed="rId8">
                    <a14:imgEffect>
                      <a14:backgroundRemoval t="0" b="100000" l="0" r="95200"/>
                    </a14:imgEffect>
                  </a14:imgLayer>
                </a14:imgProps>
              </a:ext>
            </a:extLst>
          </a:blip>
          <a:srcRect t="62791"/>
          <a:stretch>
            <a:fillRect/>
          </a:stretch>
        </p:blipFill>
        <p:spPr>
          <a:xfrm>
            <a:off x="2054424" y="6360337"/>
            <a:ext cx="5025627"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9"/>
          <a:stretch>
            <a:fillRect/>
          </a:stretch>
        </p:blipFill>
        <p:spPr>
          <a:xfrm>
            <a:off x="3156653" y="757237"/>
            <a:ext cx="2821169" cy="548042"/>
          </a:xfrm>
          <a:prstGeom prst="rect">
            <a:avLst/>
          </a:prstGeom>
        </p:spPr>
      </p:pic>
      <p:sp>
        <p:nvSpPr>
          <p:cNvPr id="7" name="Rectangle 6"/>
          <p:cNvSpPr/>
          <p:nvPr/>
        </p:nvSpPr>
        <p:spPr>
          <a:xfrm>
            <a:off x="3873400" y="579874"/>
            <a:ext cx="2121093" cy="729430"/>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Vận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95300" y="1340999"/>
            <a:ext cx="8143875" cy="5416868"/>
          </a:xfrm>
          <a:prstGeom prst="rect">
            <a:avLst/>
          </a:prstGeom>
        </p:spPr>
        <p:txBody>
          <a:bodyPr>
            <a:spAutoFit/>
          </a:bodyPr>
          <a:lstStyle/>
          <a:p>
            <a:pPr marL="30480" marR="30480" algn="ctr">
              <a:spcAft>
                <a:spcPts val="1200"/>
              </a:spcAft>
            </a:pPr>
            <a:r>
              <a:rPr lang="en-US" sz="2800" b="1" dirty="0" err="1">
                <a:solidFill>
                  <a:srgbClr val="000000"/>
                </a:solidFill>
                <a:latin typeface="Times New Roman" panose="02020603050405020304" pitchFamily="18" charset="0"/>
                <a:ea typeface="Times New Roman" panose="02020603050405020304" pitchFamily="18" charset="0"/>
              </a:rPr>
              <a:t>Đoạn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văn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tham</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khảo</a:t>
            </a:r>
            <a:r>
              <a:rPr lang="en-US" sz="2800" b="1"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30480" marR="30480" algn="just">
              <a:spcAft>
                <a:spcPts val="120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xuống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trôi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dạt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bờ</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Tỉnh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cứu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thê</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hiểu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hậu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quả</a:t>
            </a:r>
            <a:r>
              <a:rPr lang="en-US" sz="2800" dirty="0">
                <a:solidFill>
                  <a:srgbClr val="000000"/>
                </a:solidFill>
                <a:latin typeface="Times New Roman" panose="02020603050405020304" pitchFamily="18" charset="0"/>
                <a:ea typeface="Times New Roman" panose="02020603050405020304" pitchFamily="18" charset="0"/>
              </a:rPr>
              <a:t> do </a:t>
            </a:r>
            <a:r>
              <a:rPr lang="en-US" sz="2800" dirty="0" err="1">
                <a:solidFill>
                  <a:srgbClr val="000000"/>
                </a:solidFill>
                <a:latin typeface="Times New Roman" panose="02020603050405020304" pitchFamily="18" charset="0"/>
                <a:ea typeface="Times New Roman" panose="02020603050405020304" pitchFamily="18" charset="0"/>
              </a:rPr>
              <a:t>thói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tham</a:t>
            </a:r>
            <a:r>
              <a:rPr lang="en-US" sz="2800" dirty="0">
                <a:solidFill>
                  <a:srgbClr val="000000"/>
                </a:solidFill>
                <a:latin typeface="Times New Roman" panose="02020603050405020304" pitchFamily="18" charset="0"/>
                <a:ea typeface="Times New Roman" panose="02020603050405020304" pitchFamily="18" charset="0"/>
              </a:rPr>
              <a:t> lam </a:t>
            </a:r>
            <a:r>
              <a:rPr lang="en-US" sz="2800" dirty="0" err="1">
                <a:solidFill>
                  <a:srgbClr val="000000"/>
                </a:solidFill>
                <a:latin typeface="Times New Roman" panose="02020603050405020304" pitchFamily="18" charset="0"/>
                <a:ea typeface="Times New Roman" panose="02020603050405020304" pitchFamily="18" charset="0"/>
              </a:rPr>
              <a:t>gây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tế</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hậu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Chứng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kiến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tỉnh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lòng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dậy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nhau</a:t>
            </a:r>
            <a:r>
              <a:rPr lang="en-US" sz="2800" dirty="0">
                <a:solidFill>
                  <a:srgbClr val="000000"/>
                </a:solidFill>
                <a:latin typeface="Times New Roman" panose="02020603050405020304" pitchFamily="18" charset="0"/>
                <a:ea typeface="Times New Roman" panose="02020603050405020304" pitchFamily="18" charset="0"/>
              </a:rPr>
              <a:t> chia </a:t>
            </a:r>
            <a:r>
              <a:rPr lang="en-US" sz="2800" dirty="0" err="1">
                <a:solidFill>
                  <a:srgbClr val="000000"/>
                </a:solidFill>
                <a:latin typeface="Times New Roman" panose="02020603050405020304" pitchFamily="18" charset="0"/>
                <a:ea typeface="Times New Roman" panose="02020603050405020304" pitchFamily="18" charset="0"/>
              </a:rPr>
              <a:t>ruộng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lao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mẫn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chỉ</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nhau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xưa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Thấm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thoát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nhau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dành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riêng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thóc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nghèo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khổ</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Tiếng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cũng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quý</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ấy</a:t>
            </a:r>
            <a:r>
              <a:rPr lang="en-US" sz="2800" dirty="0">
                <a:solidFill>
                  <a:srgbClr val="000000"/>
                </a:solidFill>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7351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vi-VN" dirty="0" smtClean="0"/>
              <a:t>? Em hãy chia sẻ những suy nghĩ của em về 01 hòn đảo ngoài khơi xa?</a:t>
            </a:r>
            <a:endParaRPr lang="en-US" dirty="0"/>
          </a:p>
        </p:txBody>
      </p:sp>
    </p:spTree>
    <p:extLst>
      <p:ext uri="{BB962C8B-B14F-4D97-AF65-F5344CB8AC3E}">
        <p14:creationId xmlns:p14="http://schemas.microsoft.com/office/powerpoint/2010/main" val="2406728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8" name="Picture 4" descr="https://tailieumoi.vn/storage/uploads/images/96422/a-167757914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4664"/>
            <a:ext cx="7620000" cy="560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640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221582"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171450" y="835819"/>
            <a:ext cx="8754666"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8090299" y="42861"/>
            <a:ext cx="971552" cy="600074"/>
          </a:xfrm>
          <a:prstGeom prst="rect">
            <a:avLst/>
          </a:prstGeom>
        </p:spPr>
      </p:pic>
      <p:sp>
        <p:nvSpPr>
          <p:cNvPr id="26" name="Rounded Rectangle 25"/>
          <p:cNvSpPr/>
          <p:nvPr/>
        </p:nvSpPr>
        <p:spPr>
          <a:xfrm>
            <a:off x="1221582" y="28574"/>
            <a:ext cx="6868716"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5"/>
          <a:srcRect l="46013" t="45792" r="33622" b="46790"/>
          <a:stretch>
            <a:fillRect/>
          </a:stretch>
        </p:blipFill>
        <p:spPr>
          <a:xfrm>
            <a:off x="2196703" y="792956"/>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5944195" y="800099"/>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2809875" y="6276641"/>
            <a:ext cx="3514726"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054424" y="6360337"/>
            <a:ext cx="5025627"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3156653" y="757237"/>
            <a:ext cx="2821169" cy="548042"/>
          </a:xfrm>
          <a:prstGeom prst="rect">
            <a:avLst/>
          </a:prstGeom>
        </p:spPr>
      </p:pic>
      <p:sp>
        <p:nvSpPr>
          <p:cNvPr id="4" name="Rectangle 3"/>
          <p:cNvSpPr/>
          <p:nvPr/>
        </p:nvSpPr>
        <p:spPr>
          <a:xfrm>
            <a:off x="2823812"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2295" y="998478"/>
            <a:ext cx="2943691" cy="587853"/>
          </a:xfrm>
          <a:prstGeom prst="rect">
            <a:avLst/>
          </a:prstGeom>
        </p:spPr>
        <p:txBody>
          <a:bodyPr wrap="none">
            <a:spAutoFit/>
          </a:bodyPr>
          <a:lstStyle/>
          <a:p>
            <a:pPr marL="0" marR="30480" lvl="0" indent="0" algn="just" defTabSz="914400" rtl="0" eaLnBrk="1" fontAlgn="auto" latinLnBrk="0" hangingPunct="1">
              <a:lnSpc>
                <a:spcPct val="115000"/>
              </a:lnSpc>
              <a:spcBef>
                <a:spcPts val="0"/>
              </a:spcBef>
              <a:spcAft>
                <a:spcPts val="1200"/>
              </a:spcAft>
              <a:buClrTx/>
              <a:buSzTx/>
              <a:buFontTx/>
              <a:buNone/>
              <a:tabLst/>
              <a:defRPr/>
            </a:pPr>
            <a:r>
              <a:rPr lang="vi-VN" sz="2800" b="1" dirty="0">
                <a:solidFill>
                  <a:srgbClr val="000000"/>
                </a:solidFill>
                <a:latin typeface="Times New Roman" panose="02020603050405020304" pitchFamily="18" charset="0"/>
                <a:ea typeface="Calibri" panose="020F0502020204030204" pitchFamily="34" charset="0"/>
              </a:rPr>
              <a:t>I</a:t>
            </a:r>
            <a:r>
              <a:rPr kumimoji="0" lang="en-US"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Tìm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hiểu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5" name="Rectangle 4"/>
          <p:cNvSpPr/>
          <p:nvPr/>
        </p:nvSpPr>
        <p:spPr>
          <a:xfrm>
            <a:off x="648964" y="1453309"/>
            <a:ext cx="8574783" cy="523220"/>
          </a:xfrm>
          <a:prstGeom prst="rect">
            <a:avLst/>
          </a:prstGeom>
        </p:spPr>
        <p:txBody>
          <a:bodyPr wrap="none">
            <a:spAutoFit/>
          </a:bodyPr>
          <a:lstStyle/>
          <a:p>
            <a:r>
              <a:rPr lang="en-US" sz="2800" dirty="0" err="1" smtClean="0">
                <a:latin typeface="Times New Roman" panose="02020603050405020304" pitchFamily="18" charset="0"/>
                <a:ea typeface="Times New Roman" panose="02020603050405020304" pitchFamily="18" charset="0"/>
              </a:rPr>
              <a:t>Sắp</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rPr>
              <a:t>? </a:t>
            </a: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3697012968"/>
              </p:ext>
            </p:extLst>
          </p:nvPr>
        </p:nvGraphicFramePr>
        <p:xfrm>
          <a:off x="495300" y="2118049"/>
          <a:ext cx="8143876" cy="4809744"/>
        </p:xfrm>
        <a:graphic>
          <a:graphicData uri="http://schemas.openxmlformats.org/drawingml/2006/table">
            <a:tbl>
              <a:tblPr firstRow="1" firstCol="1" lastRow="1" lastCol="1" bandRow="1" bandCol="1"/>
              <a:tblGrid>
                <a:gridCol w="983456">
                  <a:extLst>
                    <a:ext uri="{9D8B030D-6E8A-4147-A177-3AD203B41FA5}">
                      <a16:colId xmlns="" xmlns:a16="http://schemas.microsoft.com/office/drawing/2014/main" val="3132628881"/>
                    </a:ext>
                  </a:extLst>
                </a:gridCol>
                <a:gridCol w="642938">
                  <a:extLst>
                    <a:ext uri="{9D8B030D-6E8A-4147-A177-3AD203B41FA5}">
                      <a16:colId xmlns="" xmlns:a16="http://schemas.microsoft.com/office/drawing/2014/main" val="2434677530"/>
                    </a:ext>
                  </a:extLst>
                </a:gridCol>
                <a:gridCol w="6517482">
                  <a:extLst>
                    <a:ext uri="{9D8B030D-6E8A-4147-A177-3AD203B41FA5}">
                      <a16:colId xmlns="" xmlns:a16="http://schemas.microsoft.com/office/drawing/2014/main" val="658595298"/>
                    </a:ext>
                  </a:extLst>
                </a:gridCol>
              </a:tblGrid>
              <a:tr h="0">
                <a:tc>
                  <a:txBody>
                    <a:bodyPr/>
                    <a:lstStyle/>
                    <a:p>
                      <a:pPr algn="ctr">
                        <a:lnSpc>
                          <a:spcPct val="115000"/>
                        </a:lnSpc>
                        <a:spcAft>
                          <a:spcPts val="0"/>
                        </a:spcAft>
                      </a:pPr>
                      <a:r>
                        <a:rPr lang="pt-BR" sz="2400" b="1" dirty="0">
                          <a:solidFill>
                            <a:srgbClr val="0D0D0D"/>
                          </a:solidFill>
                          <a:effectLst/>
                          <a:latin typeface="Times New Roman" panose="02020603050405020304" pitchFamily="18" charset="0"/>
                          <a:ea typeface="Times New Roman" panose="02020603050405020304" pitchFamily="18" charset="0"/>
                        </a:rPr>
                        <a:t>1</a:t>
                      </a:r>
                      <a:endParaRPr lang="en-US" sz="2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2400" b="1">
                          <a:solidFill>
                            <a:srgbClr val="0D0D0D"/>
                          </a:solidFill>
                          <a:effectLst/>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2400">
                          <a:effectLst/>
                          <a:latin typeface="Times New Roman" panose="02020603050405020304" pitchFamily="18" charset="0"/>
                          <a:ea typeface="Times New Roman" panose="02020603050405020304" pitchFamily="18" charset="0"/>
                        </a:rPr>
                        <a:t>a. </a:t>
                      </a:r>
                      <a:r>
                        <a:rPr lang="en-US" sz="2400" i="1">
                          <a:effectLst/>
                          <a:latin typeface="Times New Roman" panose="02020603050405020304" pitchFamily="18" charset="0"/>
                          <a:ea typeface="Times New Roman" panose="02020603050405020304" pitchFamily="18" charset="0"/>
                        </a:rPr>
                        <a:t>Chim chở người em bay ra đảo lấy vàng, nhờ thế người em trở nên giàu có</a:t>
                      </a:r>
                      <a:endParaRPr lang="en-US" sz="2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44746982"/>
                  </a:ext>
                </a:extLst>
              </a:tr>
              <a:tr h="0">
                <a:tc>
                  <a:txBody>
                    <a:bodyPr/>
                    <a:lstStyle/>
                    <a:p>
                      <a:pPr algn="ctr">
                        <a:lnSpc>
                          <a:spcPct val="115000"/>
                        </a:lnSpc>
                        <a:spcAft>
                          <a:spcPts val="0"/>
                        </a:spcAft>
                      </a:pPr>
                      <a:r>
                        <a:rPr lang="pt-BR" sz="2400" b="1" dirty="0">
                          <a:solidFill>
                            <a:srgbClr val="0D0D0D"/>
                          </a:solidFill>
                          <a:effectLst/>
                          <a:latin typeface="Times New Roman" panose="02020603050405020304" pitchFamily="18" charset="0"/>
                          <a:ea typeface="Times New Roman" panose="02020603050405020304" pitchFamily="18" charset="0"/>
                        </a:rPr>
                        <a:t>2</a:t>
                      </a:r>
                      <a:endParaRPr lang="en-US" sz="2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2400" b="1" dirty="0">
                          <a:solidFill>
                            <a:srgbClr val="0D0D0D"/>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2400" i="1">
                          <a:effectLst/>
                          <a:latin typeface="Times New Roman" panose="02020603050405020304" pitchFamily="18" charset="0"/>
                          <a:ea typeface="Times New Roman" panose="02020603050405020304" pitchFamily="18" charset="0"/>
                        </a:rPr>
                        <a:t>b. Cha mẹ chết, người anh chia gia tài, người em chỉ được cây khế.</a:t>
                      </a:r>
                      <a:endParaRPr lang="en-US" sz="2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52293750"/>
                  </a:ext>
                </a:extLst>
              </a:tr>
              <a:tr h="0">
                <a:tc>
                  <a:txBody>
                    <a:bodyPr/>
                    <a:lstStyle/>
                    <a:p>
                      <a:pPr algn="ctr">
                        <a:lnSpc>
                          <a:spcPct val="115000"/>
                        </a:lnSpc>
                        <a:spcAft>
                          <a:spcPts val="0"/>
                        </a:spcAft>
                      </a:pPr>
                      <a:r>
                        <a:rPr lang="pt-BR" sz="2400" b="1">
                          <a:solidFill>
                            <a:srgbClr val="0D0D0D"/>
                          </a:solidFill>
                          <a:effectLst/>
                          <a:latin typeface="Times New Roman" panose="02020603050405020304" pitchFamily="18" charset="0"/>
                          <a:ea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2400" b="1" dirty="0">
                          <a:solidFill>
                            <a:srgbClr val="0D0D0D"/>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2400" i="1" dirty="0">
                          <a:effectLst/>
                          <a:latin typeface="Times New Roman" panose="02020603050405020304" pitchFamily="18" charset="0"/>
                          <a:ea typeface="Times New Roman" panose="02020603050405020304" pitchFamily="18" charset="0"/>
                        </a:rPr>
                        <a:t>c. </a:t>
                      </a:r>
                      <a:r>
                        <a:rPr lang="en-US" sz="2400" i="1" dirty="0" err="1">
                          <a:effectLst/>
                          <a:latin typeface="Times New Roman" panose="02020603050405020304" pitchFamily="18" charset="0"/>
                          <a:ea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biết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chuyện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đổi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gia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tài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mình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lấy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cây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khế</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bằng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lòng</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34861673"/>
                  </a:ext>
                </a:extLst>
              </a:tr>
              <a:tr h="0">
                <a:tc>
                  <a:txBody>
                    <a:bodyPr/>
                    <a:lstStyle/>
                    <a:p>
                      <a:pPr algn="ctr">
                        <a:lnSpc>
                          <a:spcPct val="115000"/>
                        </a:lnSpc>
                        <a:spcAft>
                          <a:spcPts val="0"/>
                        </a:spcAft>
                      </a:pPr>
                      <a:r>
                        <a:rPr lang="pt-BR" sz="2400" b="1">
                          <a:solidFill>
                            <a:srgbClr val="0D0D0D"/>
                          </a:solidFill>
                          <a:effectLst/>
                          <a:latin typeface="Times New Roman" panose="02020603050405020304" pitchFamily="18" charset="0"/>
                          <a:ea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2400" b="1" dirty="0">
                          <a:solidFill>
                            <a:srgbClr val="0D0D0D"/>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2400" i="1" dirty="0">
                          <a:effectLst/>
                          <a:latin typeface="Times New Roman" panose="02020603050405020304" pitchFamily="18" charset="0"/>
                          <a:ea typeface="Times New Roman" panose="02020603050405020304" pitchFamily="18" charset="0"/>
                        </a:rPr>
                        <a:t>d. </a:t>
                      </a:r>
                      <a:r>
                        <a:rPr lang="en-US" sz="2400" i="1" dirty="0" err="1">
                          <a:effectLst/>
                          <a:latin typeface="Times New Roman" panose="02020603050405020304" pitchFamily="18" charset="0"/>
                          <a:ea typeface="Times New Roman" panose="02020603050405020304" pitchFamily="18" charset="0"/>
                        </a:rPr>
                        <a:t>Cây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khế</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quả</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chim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đến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phàn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nàn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chim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hẹn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trả</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ơn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bằng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vàng</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03175504"/>
                  </a:ext>
                </a:extLst>
              </a:tr>
              <a:tr h="0">
                <a:tc>
                  <a:txBody>
                    <a:bodyPr/>
                    <a:lstStyle/>
                    <a:p>
                      <a:pPr algn="ctr">
                        <a:lnSpc>
                          <a:spcPct val="115000"/>
                        </a:lnSpc>
                        <a:spcAft>
                          <a:spcPts val="0"/>
                        </a:spcAft>
                      </a:pPr>
                      <a:r>
                        <a:rPr lang="pt-BR" sz="2400" b="1">
                          <a:solidFill>
                            <a:srgbClr val="0D0D0D"/>
                          </a:solidFill>
                          <a:effectLst/>
                          <a:latin typeface="Times New Roman" panose="02020603050405020304" pitchFamily="18" charset="0"/>
                          <a:ea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2400" b="1">
                          <a:solidFill>
                            <a:srgbClr val="0D0D0D"/>
                          </a:solidFill>
                          <a:effectLst/>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2400" i="1" dirty="0">
                          <a:effectLst/>
                          <a:latin typeface="Times New Roman" panose="02020603050405020304" pitchFamily="18" charset="0"/>
                          <a:ea typeface="Times New Roman" panose="02020603050405020304" pitchFamily="18" charset="0"/>
                        </a:rPr>
                        <a:t>e. </a:t>
                      </a:r>
                      <a:r>
                        <a:rPr lang="en-US" sz="2400" i="1" dirty="0" err="1">
                          <a:effectLst/>
                          <a:latin typeface="Times New Roman" panose="02020603050405020304" pitchFamily="18" charset="0"/>
                          <a:ea typeface="Times New Roman" panose="02020603050405020304" pitchFamily="18" charset="0"/>
                        </a:rPr>
                        <a:t>Chim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đến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mọi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chuyện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diễn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ra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như</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cũ</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nhưng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anh</a:t>
                      </a:r>
                      <a:r>
                        <a:rPr lang="en-US" sz="2400" i="1" dirty="0">
                          <a:effectLst/>
                          <a:latin typeface="Times New Roman" panose="02020603050405020304" pitchFamily="18" charset="0"/>
                          <a:ea typeface="Times New Roman" panose="02020603050405020304" pitchFamily="18" charset="0"/>
                        </a:rPr>
                        <a:t> may </a:t>
                      </a:r>
                      <a:r>
                        <a:rPr lang="en-US" sz="2400" i="1" dirty="0" err="1">
                          <a:effectLst/>
                          <a:latin typeface="Times New Roman" panose="02020603050405020304" pitchFamily="18" charset="0"/>
                          <a:ea typeface="Times New Roman" panose="02020603050405020304" pitchFamily="18" charset="0"/>
                        </a:rPr>
                        <a:t>túi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quá</a:t>
                      </a:r>
                      <a:r>
                        <a:rPr lang="en-US" sz="2400" i="1" dirty="0">
                          <a:effectLst/>
                          <a:latin typeface="Times New Roman" panose="02020603050405020304" pitchFamily="18" charset="0"/>
                          <a:ea typeface="Times New Roman" panose="02020603050405020304" pitchFamily="18" charset="0"/>
                        </a:rPr>
                        <a:t> to </a:t>
                      </a:r>
                      <a:r>
                        <a:rPr lang="en-US" sz="2400" i="1" dirty="0" err="1">
                          <a:effectLst/>
                          <a:latin typeface="Times New Roman" panose="02020603050405020304" pitchFamily="18" charset="0"/>
                          <a:ea typeface="Times New Roman" panose="02020603050405020304" pitchFamily="18" charset="0"/>
                        </a:rPr>
                        <a:t>và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lấy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quá</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nhiều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vàng</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725896"/>
                  </a:ext>
                </a:extLst>
              </a:tr>
              <a:tr h="0">
                <a:tc>
                  <a:txBody>
                    <a:bodyPr/>
                    <a:lstStyle/>
                    <a:p>
                      <a:pPr algn="ctr">
                        <a:lnSpc>
                          <a:spcPct val="115000"/>
                        </a:lnSpc>
                        <a:spcAft>
                          <a:spcPts val="0"/>
                        </a:spcAft>
                      </a:pPr>
                      <a:r>
                        <a:rPr lang="pt-BR" sz="2400" b="1">
                          <a:solidFill>
                            <a:srgbClr val="0D0D0D"/>
                          </a:solidFill>
                          <a:effectLst/>
                          <a:latin typeface="Times New Roman" panose="02020603050405020304" pitchFamily="18" charset="0"/>
                          <a:ea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2400" b="1">
                          <a:solidFill>
                            <a:srgbClr val="0D0D0D"/>
                          </a:solidFill>
                          <a:effectLst/>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2400" i="1" dirty="0">
                          <a:effectLst/>
                          <a:latin typeface="Times New Roman" panose="02020603050405020304" pitchFamily="18" charset="0"/>
                          <a:ea typeface="Times New Roman" panose="02020603050405020304" pitchFamily="18" charset="0"/>
                        </a:rPr>
                        <a:t>g. </a:t>
                      </a:r>
                      <a:r>
                        <a:rPr lang="en-US" sz="2400" i="1" dirty="0" err="1">
                          <a:effectLst/>
                          <a:latin typeface="Times New Roman" panose="02020603050405020304" pitchFamily="18" charset="0"/>
                          <a:ea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bị</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rơi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xuống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biển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chết</a:t>
                      </a:r>
                      <a:r>
                        <a:rPr lang="en-US" sz="2400" dirty="0">
                          <a:effectLst/>
                          <a:latin typeface="Times New Roman" panose="02020603050405020304" pitchFamily="18" charset="0"/>
                          <a:ea typeface="Times New Roman" panose="02020603050405020304" pitchFamily="18" charset="0"/>
                        </a:rPr>
                        <a:t>.</a:t>
                      </a:r>
                    </a:p>
                    <a:p>
                      <a:pPr>
                        <a:lnSpc>
                          <a:spcPct val="115000"/>
                        </a:lnSpc>
                        <a:spcAft>
                          <a:spcPts val="0"/>
                        </a:spcAft>
                      </a:pPr>
                      <a:r>
                        <a:rPr lang="pt-BR" sz="2400" b="1" dirty="0">
                          <a:solidFill>
                            <a:srgbClr val="0D0D0D"/>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93773449"/>
                  </a:ext>
                </a:extLst>
              </a:tr>
            </a:tbl>
          </a:graphicData>
        </a:graphic>
      </p:graphicFrame>
      <p:cxnSp>
        <p:nvCxnSpPr>
          <p:cNvPr id="12" name="Straight Arrow Connector 11"/>
          <p:cNvCxnSpPr/>
          <p:nvPr/>
        </p:nvCxnSpPr>
        <p:spPr>
          <a:xfrm>
            <a:off x="1469550" y="2431361"/>
            <a:ext cx="727153" cy="5857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469550" y="3017150"/>
            <a:ext cx="727153" cy="12685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469550" y="2431361"/>
            <a:ext cx="727153" cy="122004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469550" y="3426405"/>
            <a:ext cx="727153" cy="9021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469550" y="4933636"/>
            <a:ext cx="72715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469550" y="5729289"/>
            <a:ext cx="727153" cy="1428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61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221582"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171450" y="835819"/>
            <a:ext cx="8754666"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8090299" y="42861"/>
            <a:ext cx="971552" cy="600074"/>
          </a:xfrm>
          <a:prstGeom prst="rect">
            <a:avLst/>
          </a:prstGeom>
        </p:spPr>
      </p:pic>
      <p:sp>
        <p:nvSpPr>
          <p:cNvPr id="26" name="Rounded Rectangle 25"/>
          <p:cNvSpPr/>
          <p:nvPr/>
        </p:nvSpPr>
        <p:spPr>
          <a:xfrm>
            <a:off x="1221582" y="28574"/>
            <a:ext cx="6868716"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5"/>
          <a:srcRect l="46013" t="45792" r="33622" b="46790"/>
          <a:stretch>
            <a:fillRect/>
          </a:stretch>
        </p:blipFill>
        <p:spPr>
          <a:xfrm>
            <a:off x="2196703" y="792956"/>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5944195" y="800099"/>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2809875" y="6276641"/>
            <a:ext cx="3514726"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054424" y="6360337"/>
            <a:ext cx="5025627"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3156653" y="757237"/>
            <a:ext cx="2821169" cy="548042"/>
          </a:xfrm>
          <a:prstGeom prst="rect">
            <a:avLst/>
          </a:prstGeom>
        </p:spPr>
      </p:pic>
      <p:sp>
        <p:nvSpPr>
          <p:cNvPr id="4" name="Rectangle 3"/>
          <p:cNvSpPr/>
          <p:nvPr/>
        </p:nvSpPr>
        <p:spPr>
          <a:xfrm>
            <a:off x="2823812"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179349" y="954108"/>
            <a:ext cx="2262479" cy="587853"/>
          </a:xfrm>
          <a:prstGeom prst="rect">
            <a:avLst/>
          </a:prstGeom>
        </p:spPr>
        <p:txBody>
          <a:bodyPr wrap="none">
            <a:spAutoFit/>
          </a:bodyPr>
          <a:lstStyle/>
          <a:p>
            <a:pPr marR="30480" algn="just">
              <a:lnSpc>
                <a:spcPct val="115000"/>
              </a:lnSpc>
              <a:spcAft>
                <a:spcPts val="1200"/>
              </a:spcAft>
            </a:pPr>
            <a:r>
              <a:rPr lang="vi-VN" sz="2800" b="1" dirty="0">
                <a:latin typeface="Times New Roman" panose="02020603050405020304" pitchFamily="18" charset="0"/>
                <a:ea typeface="Calibri" panose="020F0502020204030204" pitchFamily="34" charset="0"/>
              </a:rPr>
              <a:t>b. Cốt truyện</a:t>
            </a:r>
            <a:endParaRPr lang="en-US" sz="2800" dirty="0">
              <a:effectLst/>
              <a:latin typeface="Times New Roman" panose="02020603050405020304" pitchFamily="18" charset="0"/>
              <a:ea typeface="Calibri" panose="020F0502020204030204" pitchFamily="34" charset="0"/>
            </a:endParaRPr>
          </a:p>
        </p:txBody>
      </p:sp>
      <p:sp>
        <p:nvSpPr>
          <p:cNvPr id="7" name="Rectangle 6"/>
          <p:cNvSpPr/>
          <p:nvPr/>
        </p:nvSpPr>
        <p:spPr>
          <a:xfrm>
            <a:off x="432199" y="1402882"/>
            <a:ext cx="8143875" cy="954107"/>
          </a:xfrm>
          <a:prstGeom prst="rect">
            <a:avLst/>
          </a:prstGeom>
        </p:spPr>
        <p:txBody>
          <a:bodyPr>
            <a:spAutoFit/>
          </a:bodyPr>
          <a:lstStyle/>
          <a:p>
            <a:pPr algn="just">
              <a:spcAft>
                <a:spcPts val="0"/>
              </a:spcAft>
            </a:pPr>
            <a:r>
              <a:rPr lang="vi-VN" sz="2800"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N</a:t>
            </a:r>
            <a:r>
              <a:rPr lang="vi-VN" sz="2800" dirty="0">
                <a:latin typeface="Times New Roman" panose="02020603050405020304" pitchFamily="18" charset="0"/>
                <a:ea typeface="Times New Roman" panose="02020603050405020304" pitchFamily="18" charset="0"/>
              </a:rPr>
              <a:t>hân vật: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chim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thần</a:t>
            </a:r>
            <a:r>
              <a:rPr lang="en-US" sz="2800" dirty="0">
                <a:latin typeface="Times New Roman" panose="02020603050405020304" pitchFamily="18" charset="0"/>
                <a:ea typeface="Times New Roman" panose="02020603050405020304" pitchFamily="18" charset="0"/>
              </a:rPr>
              <a:t>...</a:t>
            </a:r>
          </a:p>
          <a:p>
            <a:pPr algn="just">
              <a:spcAft>
                <a:spcPts val="0"/>
              </a:spcAft>
            </a:pPr>
            <a:r>
              <a:rPr lang="vi-VN"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vi-VN" sz="2800" dirty="0">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278755" y="4872625"/>
            <a:ext cx="2291953" cy="193899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a:spAutoFit/>
          </a:bodyPr>
          <a:lstStyle/>
          <a:p>
            <a:pPr algn="just">
              <a:spcAft>
                <a:spcPts val="0"/>
              </a:spcAft>
            </a:pPr>
            <a:r>
              <a:rPr lang="vi-VN" sz="2400" i="1" dirty="0">
                <a:latin typeface="Times New Roman" panose="02020603050405020304" pitchFamily="18" charset="0"/>
                <a:ea typeface="Calibri" panose="020F0502020204030204" pitchFamily="34" charset="0"/>
              </a:rPr>
              <a:t>Cha mẹ chết, người anh chia gia tài, người em chỉ được cây khế.</a:t>
            </a:r>
            <a:endParaRPr lang="en-US" sz="2400" dirty="0">
              <a:effectLst/>
              <a:latin typeface="Times New Roman" panose="02020603050405020304" pitchFamily="18" charset="0"/>
              <a:ea typeface="Calibri" panose="020F0502020204030204" pitchFamily="34" charset="0"/>
            </a:endParaRPr>
          </a:p>
        </p:txBody>
      </p:sp>
      <p:sp>
        <p:nvSpPr>
          <p:cNvPr id="22" name="Rectangle 21"/>
          <p:cNvSpPr/>
          <p:nvPr/>
        </p:nvSpPr>
        <p:spPr>
          <a:xfrm>
            <a:off x="731544" y="2407403"/>
            <a:ext cx="2854948" cy="193899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a:spAutoFit/>
          </a:bodyPr>
          <a:lstStyle/>
          <a:p>
            <a:pPr algn="just">
              <a:spcAft>
                <a:spcPts val="0"/>
              </a:spcAft>
            </a:pPr>
            <a:r>
              <a:rPr lang="vi-VN" sz="2400" i="1" dirty="0">
                <a:latin typeface="Times New Roman" panose="02020603050405020304" pitchFamily="18" charset="0"/>
                <a:ea typeface="Calibri" panose="020F0502020204030204" pitchFamily="34" charset="0"/>
              </a:rPr>
              <a:t>Cây khế có quả, chim đến ăn, người em phàn nàn và chim hẹn trả ơn bằng vàng.</a:t>
            </a:r>
            <a:endParaRPr lang="en-US" sz="2400" dirty="0">
              <a:effectLst/>
              <a:latin typeface="Times New Roman" panose="02020603050405020304" pitchFamily="18" charset="0"/>
              <a:ea typeface="Calibri" panose="020F0502020204030204" pitchFamily="34" charset="0"/>
            </a:endParaRPr>
          </a:p>
        </p:txBody>
      </p:sp>
      <p:sp>
        <p:nvSpPr>
          <p:cNvPr id="23" name="Rectangle 22"/>
          <p:cNvSpPr/>
          <p:nvPr/>
        </p:nvSpPr>
        <p:spPr>
          <a:xfrm>
            <a:off x="2650444" y="4897368"/>
            <a:ext cx="2531120" cy="193899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a:spAutoFit/>
          </a:bodyPr>
          <a:lstStyle/>
          <a:p>
            <a:pPr algn="just">
              <a:spcAft>
                <a:spcPts val="0"/>
              </a:spcAft>
            </a:pPr>
            <a:r>
              <a:rPr lang="vi-VN" sz="2400" i="1" dirty="0">
                <a:latin typeface="Times New Roman" panose="02020603050405020304" pitchFamily="18" charset="0"/>
                <a:ea typeface="Calibri" panose="020F0502020204030204" pitchFamily="34" charset="0"/>
              </a:rPr>
              <a:t>Chim chở người em bay ra đảo lấy vàng, nhờ thế người em trở nên giàu có.</a:t>
            </a:r>
            <a:endParaRPr lang="en-US" sz="2400" dirty="0">
              <a:effectLst/>
              <a:latin typeface="Times New Roman" panose="02020603050405020304" pitchFamily="18" charset="0"/>
              <a:ea typeface="Calibri" panose="020F0502020204030204" pitchFamily="34" charset="0"/>
            </a:endParaRPr>
          </a:p>
        </p:txBody>
      </p:sp>
      <p:sp>
        <p:nvSpPr>
          <p:cNvPr id="47" name="Freeform 46"/>
          <p:cNvSpPr/>
          <p:nvPr/>
        </p:nvSpPr>
        <p:spPr>
          <a:xfrm>
            <a:off x="462158" y="3701141"/>
            <a:ext cx="8143876" cy="1122899"/>
          </a:xfrm>
          <a:custGeom>
            <a:avLst/>
            <a:gdLst>
              <a:gd name="connsiteX0" fmla="*/ 7902576 w 10858501"/>
              <a:gd name="connsiteY0" fmla="*/ 783453 h 1122899"/>
              <a:gd name="connsiteX1" fmla="*/ 8359776 w 10858501"/>
              <a:gd name="connsiteY1" fmla="*/ 783453 h 1122899"/>
              <a:gd name="connsiteX2" fmla="*/ 8359776 w 10858501"/>
              <a:gd name="connsiteY2" fmla="*/ 880053 h 1122899"/>
              <a:gd name="connsiteX3" fmla="*/ 8588376 w 10858501"/>
              <a:gd name="connsiteY3" fmla="*/ 880053 h 1122899"/>
              <a:gd name="connsiteX4" fmla="*/ 8131176 w 10858501"/>
              <a:gd name="connsiteY4" fmla="*/ 1122899 h 1122899"/>
              <a:gd name="connsiteX5" fmla="*/ 7673976 w 10858501"/>
              <a:gd name="connsiteY5" fmla="*/ 880053 h 1122899"/>
              <a:gd name="connsiteX6" fmla="*/ 7902576 w 10858501"/>
              <a:gd name="connsiteY6" fmla="*/ 880053 h 1122899"/>
              <a:gd name="connsiteX7" fmla="*/ 4311650 w 10858501"/>
              <a:gd name="connsiteY7" fmla="*/ 783453 h 1122899"/>
              <a:gd name="connsiteX8" fmla="*/ 4768850 w 10858501"/>
              <a:gd name="connsiteY8" fmla="*/ 783453 h 1122899"/>
              <a:gd name="connsiteX9" fmla="*/ 4768850 w 10858501"/>
              <a:gd name="connsiteY9" fmla="*/ 880053 h 1122899"/>
              <a:gd name="connsiteX10" fmla="*/ 4997450 w 10858501"/>
              <a:gd name="connsiteY10" fmla="*/ 880053 h 1122899"/>
              <a:gd name="connsiteX11" fmla="*/ 4540250 w 10858501"/>
              <a:gd name="connsiteY11" fmla="*/ 1122899 h 1122899"/>
              <a:gd name="connsiteX12" fmla="*/ 4083050 w 10858501"/>
              <a:gd name="connsiteY12" fmla="*/ 880053 h 1122899"/>
              <a:gd name="connsiteX13" fmla="*/ 4311650 w 10858501"/>
              <a:gd name="connsiteY13" fmla="*/ 880053 h 1122899"/>
              <a:gd name="connsiteX14" fmla="*/ 720725 w 10858501"/>
              <a:gd name="connsiteY14" fmla="*/ 783452 h 1122899"/>
              <a:gd name="connsiteX15" fmla="*/ 1177925 w 10858501"/>
              <a:gd name="connsiteY15" fmla="*/ 783452 h 1122899"/>
              <a:gd name="connsiteX16" fmla="*/ 1177925 w 10858501"/>
              <a:gd name="connsiteY16" fmla="*/ 880053 h 1122899"/>
              <a:gd name="connsiteX17" fmla="*/ 1406525 w 10858501"/>
              <a:gd name="connsiteY17" fmla="*/ 880053 h 1122899"/>
              <a:gd name="connsiteX18" fmla="*/ 949325 w 10858501"/>
              <a:gd name="connsiteY18" fmla="*/ 1122899 h 1122899"/>
              <a:gd name="connsiteX19" fmla="*/ 492125 w 10858501"/>
              <a:gd name="connsiteY19" fmla="*/ 880053 h 1122899"/>
              <a:gd name="connsiteX20" fmla="*/ 720725 w 10858501"/>
              <a:gd name="connsiteY20" fmla="*/ 880053 h 1122899"/>
              <a:gd name="connsiteX21" fmla="*/ 50413 w 10858501"/>
              <a:gd name="connsiteY21" fmla="*/ 380150 h 1122899"/>
              <a:gd name="connsiteX22" fmla="*/ 2516188 w 10858501"/>
              <a:gd name="connsiteY22" fmla="*/ 380150 h 1122899"/>
              <a:gd name="connsiteX23" fmla="*/ 2516188 w 10858501"/>
              <a:gd name="connsiteY23" fmla="*/ 485693 h 1122899"/>
              <a:gd name="connsiteX24" fmla="*/ 2973388 w 10858501"/>
              <a:gd name="connsiteY24" fmla="*/ 485693 h 1122899"/>
              <a:gd name="connsiteX25" fmla="*/ 2973388 w 10858501"/>
              <a:gd name="connsiteY25" fmla="*/ 380150 h 1122899"/>
              <a:gd name="connsiteX26" fmla="*/ 6107113 w 10858501"/>
              <a:gd name="connsiteY26" fmla="*/ 380150 h 1122899"/>
              <a:gd name="connsiteX27" fmla="*/ 6107113 w 10858501"/>
              <a:gd name="connsiteY27" fmla="*/ 485693 h 1122899"/>
              <a:gd name="connsiteX28" fmla="*/ 6564313 w 10858501"/>
              <a:gd name="connsiteY28" fmla="*/ 485693 h 1122899"/>
              <a:gd name="connsiteX29" fmla="*/ 6564313 w 10858501"/>
              <a:gd name="connsiteY29" fmla="*/ 380150 h 1122899"/>
              <a:gd name="connsiteX30" fmla="*/ 9698038 w 10858501"/>
              <a:gd name="connsiteY30" fmla="*/ 380151 h 1122899"/>
              <a:gd name="connsiteX31" fmla="*/ 9698038 w 10858501"/>
              <a:gd name="connsiteY31" fmla="*/ 485693 h 1122899"/>
              <a:gd name="connsiteX32" fmla="*/ 10155238 w 10858501"/>
              <a:gd name="connsiteY32" fmla="*/ 485693 h 1122899"/>
              <a:gd name="connsiteX33" fmla="*/ 10155238 w 10858501"/>
              <a:gd name="connsiteY33" fmla="*/ 380151 h 1122899"/>
              <a:gd name="connsiteX34" fmla="*/ 10808085 w 10858501"/>
              <a:gd name="connsiteY34" fmla="*/ 380151 h 1122899"/>
              <a:gd name="connsiteX35" fmla="*/ 10808088 w 10858501"/>
              <a:gd name="connsiteY35" fmla="*/ 380150 h 1122899"/>
              <a:gd name="connsiteX36" fmla="*/ 10858501 w 10858501"/>
              <a:gd name="connsiteY36" fmla="*/ 581801 h 1122899"/>
              <a:gd name="connsiteX37" fmla="*/ 10854539 w 10858501"/>
              <a:gd name="connsiteY37" fmla="*/ 660293 h 1122899"/>
              <a:gd name="connsiteX38" fmla="*/ 10854539 w 10858501"/>
              <a:gd name="connsiteY38" fmla="*/ 660294 h 1122899"/>
              <a:gd name="connsiteX39" fmla="*/ 10854539 w 10858501"/>
              <a:gd name="connsiteY39" fmla="*/ 660294 h 1122899"/>
              <a:gd name="connsiteX40" fmla="*/ 10808088 w 10858501"/>
              <a:gd name="connsiteY40" fmla="*/ 783453 h 1122899"/>
              <a:gd name="connsiteX41" fmla="*/ 8359776 w 10858501"/>
              <a:gd name="connsiteY41" fmla="*/ 783453 h 1122899"/>
              <a:gd name="connsiteX42" fmla="*/ 8359776 w 10858501"/>
              <a:gd name="connsiteY42" fmla="*/ 637206 h 1122899"/>
              <a:gd name="connsiteX43" fmla="*/ 7902576 w 10858501"/>
              <a:gd name="connsiteY43" fmla="*/ 637206 h 1122899"/>
              <a:gd name="connsiteX44" fmla="*/ 7902576 w 10858501"/>
              <a:gd name="connsiteY44" fmla="*/ 783453 h 1122899"/>
              <a:gd name="connsiteX45" fmla="*/ 4768850 w 10858501"/>
              <a:gd name="connsiteY45" fmla="*/ 783453 h 1122899"/>
              <a:gd name="connsiteX46" fmla="*/ 4768850 w 10858501"/>
              <a:gd name="connsiteY46" fmla="*/ 637206 h 1122899"/>
              <a:gd name="connsiteX47" fmla="*/ 4311650 w 10858501"/>
              <a:gd name="connsiteY47" fmla="*/ 637206 h 1122899"/>
              <a:gd name="connsiteX48" fmla="*/ 4311650 w 10858501"/>
              <a:gd name="connsiteY48" fmla="*/ 783453 h 1122899"/>
              <a:gd name="connsiteX49" fmla="*/ 1177925 w 10858501"/>
              <a:gd name="connsiteY49" fmla="*/ 783452 h 1122899"/>
              <a:gd name="connsiteX50" fmla="*/ 1177925 w 10858501"/>
              <a:gd name="connsiteY50" fmla="*/ 637206 h 1122899"/>
              <a:gd name="connsiteX51" fmla="*/ 720725 w 10858501"/>
              <a:gd name="connsiteY51" fmla="*/ 637206 h 1122899"/>
              <a:gd name="connsiteX52" fmla="*/ 720725 w 10858501"/>
              <a:gd name="connsiteY52" fmla="*/ 783452 h 1122899"/>
              <a:gd name="connsiteX53" fmla="*/ 50413 w 10858501"/>
              <a:gd name="connsiteY53" fmla="*/ 783452 h 1122899"/>
              <a:gd name="connsiteX54" fmla="*/ 0 w 10858501"/>
              <a:gd name="connsiteY54" fmla="*/ 581801 h 1122899"/>
              <a:gd name="connsiteX55" fmla="*/ 50413 w 10858501"/>
              <a:gd name="connsiteY55" fmla="*/ 380150 h 1122899"/>
              <a:gd name="connsiteX56" fmla="*/ 9926638 w 10858501"/>
              <a:gd name="connsiteY56" fmla="*/ 0 h 1122899"/>
              <a:gd name="connsiteX57" fmla="*/ 10383838 w 10858501"/>
              <a:gd name="connsiteY57" fmla="*/ 242846 h 1122899"/>
              <a:gd name="connsiteX58" fmla="*/ 10155238 w 10858501"/>
              <a:gd name="connsiteY58" fmla="*/ 242846 h 1122899"/>
              <a:gd name="connsiteX59" fmla="*/ 10155238 w 10858501"/>
              <a:gd name="connsiteY59" fmla="*/ 380151 h 1122899"/>
              <a:gd name="connsiteX60" fmla="*/ 9698038 w 10858501"/>
              <a:gd name="connsiteY60" fmla="*/ 380151 h 1122899"/>
              <a:gd name="connsiteX61" fmla="*/ 9698038 w 10858501"/>
              <a:gd name="connsiteY61" fmla="*/ 242846 h 1122899"/>
              <a:gd name="connsiteX62" fmla="*/ 9469438 w 10858501"/>
              <a:gd name="connsiteY62" fmla="*/ 242846 h 1122899"/>
              <a:gd name="connsiteX63" fmla="*/ 6335713 w 10858501"/>
              <a:gd name="connsiteY63" fmla="*/ 0 h 1122899"/>
              <a:gd name="connsiteX64" fmla="*/ 6792913 w 10858501"/>
              <a:gd name="connsiteY64" fmla="*/ 242846 h 1122899"/>
              <a:gd name="connsiteX65" fmla="*/ 6564313 w 10858501"/>
              <a:gd name="connsiteY65" fmla="*/ 242846 h 1122899"/>
              <a:gd name="connsiteX66" fmla="*/ 6564313 w 10858501"/>
              <a:gd name="connsiteY66" fmla="*/ 380150 h 1122899"/>
              <a:gd name="connsiteX67" fmla="*/ 6107113 w 10858501"/>
              <a:gd name="connsiteY67" fmla="*/ 380150 h 1122899"/>
              <a:gd name="connsiteX68" fmla="*/ 6107113 w 10858501"/>
              <a:gd name="connsiteY68" fmla="*/ 242846 h 1122899"/>
              <a:gd name="connsiteX69" fmla="*/ 5878513 w 10858501"/>
              <a:gd name="connsiteY69" fmla="*/ 242846 h 1122899"/>
              <a:gd name="connsiteX70" fmla="*/ 2744788 w 10858501"/>
              <a:gd name="connsiteY70" fmla="*/ 0 h 1122899"/>
              <a:gd name="connsiteX71" fmla="*/ 3201987 w 10858501"/>
              <a:gd name="connsiteY71" fmla="*/ 242846 h 1122899"/>
              <a:gd name="connsiteX72" fmla="*/ 2973388 w 10858501"/>
              <a:gd name="connsiteY72" fmla="*/ 242846 h 1122899"/>
              <a:gd name="connsiteX73" fmla="*/ 2973388 w 10858501"/>
              <a:gd name="connsiteY73" fmla="*/ 380150 h 1122899"/>
              <a:gd name="connsiteX74" fmla="*/ 2516188 w 10858501"/>
              <a:gd name="connsiteY74" fmla="*/ 380150 h 1122899"/>
              <a:gd name="connsiteX75" fmla="*/ 2516188 w 10858501"/>
              <a:gd name="connsiteY75" fmla="*/ 242846 h 1122899"/>
              <a:gd name="connsiteX76" fmla="*/ 2287588 w 10858501"/>
              <a:gd name="connsiteY76" fmla="*/ 242846 h 11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0858501" h="1122899">
                <a:moveTo>
                  <a:pt x="7902576" y="783453"/>
                </a:moveTo>
                <a:lnTo>
                  <a:pt x="8359776" y="783453"/>
                </a:lnTo>
                <a:lnTo>
                  <a:pt x="8359776" y="880053"/>
                </a:lnTo>
                <a:lnTo>
                  <a:pt x="8588376" y="880053"/>
                </a:lnTo>
                <a:lnTo>
                  <a:pt x="8131176" y="1122899"/>
                </a:lnTo>
                <a:lnTo>
                  <a:pt x="7673976" y="880053"/>
                </a:lnTo>
                <a:lnTo>
                  <a:pt x="7902576" y="880053"/>
                </a:lnTo>
                <a:close/>
                <a:moveTo>
                  <a:pt x="4311650" y="783453"/>
                </a:moveTo>
                <a:lnTo>
                  <a:pt x="4768850" y="783453"/>
                </a:lnTo>
                <a:lnTo>
                  <a:pt x="4768850" y="880053"/>
                </a:lnTo>
                <a:lnTo>
                  <a:pt x="4997450" y="880053"/>
                </a:lnTo>
                <a:lnTo>
                  <a:pt x="4540250" y="1122899"/>
                </a:lnTo>
                <a:lnTo>
                  <a:pt x="4083050" y="880053"/>
                </a:lnTo>
                <a:lnTo>
                  <a:pt x="4311650" y="880053"/>
                </a:lnTo>
                <a:close/>
                <a:moveTo>
                  <a:pt x="720725" y="783452"/>
                </a:moveTo>
                <a:lnTo>
                  <a:pt x="1177925" y="783452"/>
                </a:lnTo>
                <a:lnTo>
                  <a:pt x="1177925" y="880053"/>
                </a:lnTo>
                <a:lnTo>
                  <a:pt x="1406525" y="880053"/>
                </a:lnTo>
                <a:lnTo>
                  <a:pt x="949325" y="1122899"/>
                </a:lnTo>
                <a:lnTo>
                  <a:pt x="492125" y="880053"/>
                </a:lnTo>
                <a:lnTo>
                  <a:pt x="720725" y="880053"/>
                </a:lnTo>
                <a:close/>
                <a:moveTo>
                  <a:pt x="50413" y="380150"/>
                </a:moveTo>
                <a:lnTo>
                  <a:pt x="2516188" y="380150"/>
                </a:lnTo>
                <a:lnTo>
                  <a:pt x="2516188" y="485693"/>
                </a:lnTo>
                <a:lnTo>
                  <a:pt x="2973388" y="485693"/>
                </a:lnTo>
                <a:lnTo>
                  <a:pt x="2973388" y="380150"/>
                </a:lnTo>
                <a:lnTo>
                  <a:pt x="6107113" y="380150"/>
                </a:lnTo>
                <a:lnTo>
                  <a:pt x="6107113" y="485693"/>
                </a:lnTo>
                <a:lnTo>
                  <a:pt x="6564313" y="485693"/>
                </a:lnTo>
                <a:lnTo>
                  <a:pt x="6564313" y="380150"/>
                </a:lnTo>
                <a:lnTo>
                  <a:pt x="9698038" y="380151"/>
                </a:lnTo>
                <a:lnTo>
                  <a:pt x="9698038" y="485693"/>
                </a:lnTo>
                <a:lnTo>
                  <a:pt x="10155238" y="485693"/>
                </a:lnTo>
                <a:lnTo>
                  <a:pt x="10155238" y="380151"/>
                </a:lnTo>
                <a:lnTo>
                  <a:pt x="10808085" y="380151"/>
                </a:lnTo>
                <a:lnTo>
                  <a:pt x="10808088" y="380150"/>
                </a:lnTo>
                <a:cubicBezTo>
                  <a:pt x="10835930" y="380150"/>
                  <a:pt x="10858501" y="470432"/>
                  <a:pt x="10858501" y="581801"/>
                </a:cubicBezTo>
                <a:cubicBezTo>
                  <a:pt x="10858501" y="609643"/>
                  <a:pt x="10857090" y="636167"/>
                  <a:pt x="10854539" y="660293"/>
                </a:cubicBezTo>
                <a:lnTo>
                  <a:pt x="10854539" y="660294"/>
                </a:lnTo>
                <a:lnTo>
                  <a:pt x="10854539" y="660294"/>
                </a:lnTo>
                <a:cubicBezTo>
                  <a:pt x="10846886" y="732670"/>
                  <a:pt x="10828969" y="783453"/>
                  <a:pt x="10808088" y="783453"/>
                </a:cubicBezTo>
                <a:lnTo>
                  <a:pt x="8359776" y="783453"/>
                </a:lnTo>
                <a:lnTo>
                  <a:pt x="8359776" y="637206"/>
                </a:lnTo>
                <a:lnTo>
                  <a:pt x="7902576" y="637206"/>
                </a:lnTo>
                <a:lnTo>
                  <a:pt x="7902576" y="783453"/>
                </a:lnTo>
                <a:lnTo>
                  <a:pt x="4768850" y="783453"/>
                </a:lnTo>
                <a:lnTo>
                  <a:pt x="4768850" y="637206"/>
                </a:lnTo>
                <a:lnTo>
                  <a:pt x="4311650" y="637206"/>
                </a:lnTo>
                <a:lnTo>
                  <a:pt x="4311650" y="783453"/>
                </a:lnTo>
                <a:lnTo>
                  <a:pt x="1177925" y="783452"/>
                </a:lnTo>
                <a:lnTo>
                  <a:pt x="1177925" y="637206"/>
                </a:lnTo>
                <a:lnTo>
                  <a:pt x="720725" y="637206"/>
                </a:lnTo>
                <a:lnTo>
                  <a:pt x="720725" y="783452"/>
                </a:lnTo>
                <a:lnTo>
                  <a:pt x="50413" y="783452"/>
                </a:lnTo>
                <a:cubicBezTo>
                  <a:pt x="22571" y="783452"/>
                  <a:pt x="0" y="693170"/>
                  <a:pt x="0" y="581801"/>
                </a:cubicBezTo>
                <a:cubicBezTo>
                  <a:pt x="0" y="470432"/>
                  <a:pt x="22571" y="380150"/>
                  <a:pt x="50413" y="380150"/>
                </a:cubicBezTo>
                <a:close/>
                <a:moveTo>
                  <a:pt x="9926638" y="0"/>
                </a:moveTo>
                <a:lnTo>
                  <a:pt x="10383838" y="242846"/>
                </a:lnTo>
                <a:lnTo>
                  <a:pt x="10155238" y="242846"/>
                </a:lnTo>
                <a:lnTo>
                  <a:pt x="10155238" y="380151"/>
                </a:lnTo>
                <a:lnTo>
                  <a:pt x="9698038" y="380151"/>
                </a:lnTo>
                <a:lnTo>
                  <a:pt x="9698038" y="242846"/>
                </a:lnTo>
                <a:lnTo>
                  <a:pt x="9469438" y="242846"/>
                </a:lnTo>
                <a:close/>
                <a:moveTo>
                  <a:pt x="6335713" y="0"/>
                </a:moveTo>
                <a:lnTo>
                  <a:pt x="6792913" y="242846"/>
                </a:lnTo>
                <a:lnTo>
                  <a:pt x="6564313" y="242846"/>
                </a:lnTo>
                <a:lnTo>
                  <a:pt x="6564313" y="380150"/>
                </a:lnTo>
                <a:lnTo>
                  <a:pt x="6107113" y="380150"/>
                </a:lnTo>
                <a:lnTo>
                  <a:pt x="6107113" y="242846"/>
                </a:lnTo>
                <a:lnTo>
                  <a:pt x="5878513" y="242846"/>
                </a:lnTo>
                <a:close/>
                <a:moveTo>
                  <a:pt x="2744788" y="0"/>
                </a:moveTo>
                <a:lnTo>
                  <a:pt x="3201987" y="242846"/>
                </a:lnTo>
                <a:lnTo>
                  <a:pt x="2973388" y="242846"/>
                </a:lnTo>
                <a:lnTo>
                  <a:pt x="2973388" y="380150"/>
                </a:lnTo>
                <a:lnTo>
                  <a:pt x="2516188" y="380150"/>
                </a:lnTo>
                <a:lnTo>
                  <a:pt x="2516188" y="242846"/>
                </a:lnTo>
                <a:lnTo>
                  <a:pt x="2287588" y="24284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885835" y="2407403"/>
            <a:ext cx="2693483" cy="193899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a:spAutoFit/>
          </a:bodyPr>
          <a:lstStyle/>
          <a:p>
            <a:pPr algn="just">
              <a:spcAft>
                <a:spcPts val="0"/>
              </a:spcAft>
            </a:pPr>
            <a:r>
              <a:rPr lang="vi-VN" sz="2400" i="1" dirty="0">
                <a:latin typeface="Times New Roman" panose="02020603050405020304" pitchFamily="18" charset="0"/>
                <a:ea typeface="Calibri" panose="020F0502020204030204" pitchFamily="34" charset="0"/>
              </a:rPr>
              <a:t>Người anh biết chuyện, đổi gia tài của mình lấy cây khế, người em bằng lòng.</a:t>
            </a:r>
            <a:endParaRPr lang="en-US" sz="2400" dirty="0">
              <a:effectLst/>
              <a:latin typeface="Times New Roman" panose="02020603050405020304" pitchFamily="18" charset="0"/>
              <a:ea typeface="Calibri" panose="020F0502020204030204" pitchFamily="34" charset="0"/>
            </a:endParaRPr>
          </a:p>
        </p:txBody>
      </p:sp>
      <p:sp>
        <p:nvSpPr>
          <p:cNvPr id="49" name="Rectangle 48"/>
          <p:cNvSpPr/>
          <p:nvPr/>
        </p:nvSpPr>
        <p:spPr>
          <a:xfrm>
            <a:off x="5331983" y="4916413"/>
            <a:ext cx="3107677" cy="186204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a:spAutoFit/>
          </a:bodyPr>
          <a:lstStyle/>
          <a:p>
            <a:pPr algn="just">
              <a:spcAft>
                <a:spcPts val="0"/>
              </a:spcAft>
            </a:pPr>
            <a:r>
              <a:rPr lang="vi-VN" sz="2300" i="1" dirty="0">
                <a:latin typeface="Times New Roman" panose="02020603050405020304" pitchFamily="18" charset="0"/>
                <a:ea typeface="Calibri" panose="020F0502020204030204" pitchFamily="34" charset="0"/>
              </a:rPr>
              <a:t>Chim lại đến ăn, mọi chuyện diễn ra như cũ, nhưng người anh may túi quá to và lấy quá nhiều vàng.</a:t>
            </a:r>
            <a:endParaRPr lang="en-US" sz="2300" dirty="0">
              <a:effectLst/>
              <a:latin typeface="Times New Roman" panose="02020603050405020304" pitchFamily="18" charset="0"/>
              <a:ea typeface="Calibri" panose="020F0502020204030204" pitchFamily="34" charset="0"/>
            </a:endParaRPr>
          </a:p>
        </p:txBody>
      </p:sp>
      <p:sp>
        <p:nvSpPr>
          <p:cNvPr id="50" name="Rectangle 49"/>
          <p:cNvSpPr/>
          <p:nvPr/>
        </p:nvSpPr>
        <p:spPr>
          <a:xfrm>
            <a:off x="6815138" y="2604441"/>
            <a:ext cx="1939020"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a:spAutoFit/>
          </a:bodyPr>
          <a:lstStyle/>
          <a:p>
            <a:pPr algn="just">
              <a:spcAft>
                <a:spcPts val="0"/>
              </a:spcAft>
            </a:pPr>
            <a:r>
              <a:rPr lang="vi-VN" sz="2400" i="1" dirty="0" smtClean="0">
                <a:latin typeface="Times New Roman" panose="02020603050405020304" pitchFamily="18" charset="0"/>
                <a:ea typeface="Calibri" panose="020F0502020204030204" pitchFamily="34" charset="0"/>
              </a:rPr>
              <a:t>Người </a:t>
            </a:r>
            <a:r>
              <a:rPr lang="vi-VN" sz="2400" i="1" dirty="0">
                <a:latin typeface="Times New Roman" panose="02020603050405020304" pitchFamily="18" charset="0"/>
                <a:ea typeface="Calibri" panose="020F0502020204030204" pitchFamily="34" charset="0"/>
              </a:rPr>
              <a:t>anh bị rơi xuống biển và chết.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3386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arn(outVertical)">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ircle(in)">
                                      <p:cBhvr>
                                        <p:cTn id="31" dur="20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circle(in)">
                                      <p:cBhvr>
                                        <p:cTn id="36" dur="20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circle(in)">
                                      <p:cBhvr>
                                        <p:cTn id="41" dur="20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circle(in)">
                                      <p:cBhvr>
                                        <p:cTn id="46" dur="2000"/>
                                        <p:tgtEl>
                                          <p:spTgt spid="49"/>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circle(in)">
                                      <p:cBhvr>
                                        <p:cTn id="51"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23" grpId="0" animBg="1"/>
      <p:bldP spid="47" grpId="0" animBg="1"/>
      <p:bldP spid="48" grpId="0" animBg="1"/>
      <p:bldP spid="49"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221582"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171450" y="835819"/>
            <a:ext cx="8754666"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8090299" y="42861"/>
            <a:ext cx="971552" cy="600074"/>
          </a:xfrm>
          <a:prstGeom prst="rect">
            <a:avLst/>
          </a:prstGeom>
        </p:spPr>
      </p:pic>
      <p:sp>
        <p:nvSpPr>
          <p:cNvPr id="26" name="Rounded Rectangle 25"/>
          <p:cNvSpPr/>
          <p:nvPr/>
        </p:nvSpPr>
        <p:spPr>
          <a:xfrm>
            <a:off x="1221582" y="28574"/>
            <a:ext cx="6868716"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5"/>
          <a:srcRect l="46013" t="45792" r="33622" b="46790"/>
          <a:stretch>
            <a:fillRect/>
          </a:stretch>
        </p:blipFill>
        <p:spPr>
          <a:xfrm>
            <a:off x="2196703" y="792956"/>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5944195" y="800099"/>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2809875" y="6276641"/>
            <a:ext cx="3514726"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054424" y="6360337"/>
            <a:ext cx="5025627"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3156653" y="757237"/>
            <a:ext cx="2821169" cy="548042"/>
          </a:xfrm>
          <a:prstGeom prst="rect">
            <a:avLst/>
          </a:prstGeom>
        </p:spPr>
      </p:pic>
      <p:sp>
        <p:nvSpPr>
          <p:cNvPr id="4" name="Rectangle 3"/>
          <p:cNvSpPr/>
          <p:nvPr/>
        </p:nvSpPr>
        <p:spPr>
          <a:xfrm>
            <a:off x="2823812"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390678" y="1095704"/>
            <a:ext cx="4572000" cy="523220"/>
          </a:xfrm>
          <a:prstGeom prst="rect">
            <a:avLst/>
          </a:prstGeom>
        </p:spPr>
        <p:txBody>
          <a:bodyPr>
            <a:spAutoFit/>
          </a:bodyPr>
          <a:lstStyle/>
          <a:p>
            <a:r>
              <a:rPr lang="en-US" sz="2800" b="1" dirty="0">
                <a:solidFill>
                  <a:srgbClr val="000000"/>
                </a:solidFill>
                <a:latin typeface="Times New Roman" panose="02020603050405020304" pitchFamily="18" charset="0"/>
                <a:ea typeface="Times New Roman" panose="02020603050405020304" pitchFamily="18" charset="0"/>
              </a:rPr>
              <a:t>c. </a:t>
            </a:r>
            <a:r>
              <a:rPr lang="en-US" sz="2800" b="1" dirty="0" err="1">
                <a:solidFill>
                  <a:srgbClr val="000000"/>
                </a:solidFill>
                <a:latin typeface="Times New Roman" panose="02020603050405020304" pitchFamily="18" charset="0"/>
                <a:ea typeface="Times New Roman" panose="02020603050405020304" pitchFamily="18" charset="0"/>
              </a:rPr>
              <a:t>Bố</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cục</a:t>
            </a:r>
            <a:r>
              <a:rPr lang="en-US" sz="2800" dirty="0">
                <a:solidFill>
                  <a:srgbClr val="000000"/>
                </a:solidFill>
                <a:latin typeface="Times New Roman" panose="02020603050405020304" pitchFamily="18" charset="0"/>
                <a:ea typeface="Times New Roman" panose="02020603050405020304" pitchFamily="18" charset="0"/>
              </a:rPr>
              <a:t>: 3 </a:t>
            </a:r>
            <a:r>
              <a:rPr lang="en-US" sz="2800" dirty="0" err="1" smtClean="0">
                <a:solidFill>
                  <a:srgbClr val="000000"/>
                </a:solidFill>
                <a:latin typeface="Times New Roman" panose="02020603050405020304" pitchFamily="18" charset="0"/>
                <a:ea typeface="Times New Roman" panose="02020603050405020304" pitchFamily="18" charset="0"/>
              </a:rPr>
              <a:t>phần</a:t>
            </a:r>
            <a:endParaRPr lang="en-US" sz="2800" dirty="0"/>
          </a:p>
        </p:txBody>
      </p:sp>
      <p:grpSp>
        <p:nvGrpSpPr>
          <p:cNvPr id="24" name="object 3"/>
          <p:cNvGrpSpPr/>
          <p:nvPr/>
        </p:nvGrpSpPr>
        <p:grpSpPr>
          <a:xfrm>
            <a:off x="333375" y="1786954"/>
            <a:ext cx="8430816" cy="4513704"/>
            <a:chOff x="305168" y="2400299"/>
            <a:chExt cx="8610613" cy="3177588"/>
          </a:xfrm>
        </p:grpSpPr>
        <p:sp>
          <p:nvSpPr>
            <p:cNvPr id="25" name="object 4"/>
            <p:cNvSpPr/>
            <p:nvPr/>
          </p:nvSpPr>
          <p:spPr>
            <a:xfrm>
              <a:off x="394716" y="2400299"/>
              <a:ext cx="8521065" cy="3017520"/>
            </a:xfrm>
            <a:custGeom>
              <a:avLst/>
              <a:gdLst/>
              <a:ahLst/>
              <a:cxnLst/>
              <a:rect l="l" t="t" r="r" b="b"/>
              <a:pathLst>
                <a:path w="8521065" h="3017520">
                  <a:moveTo>
                    <a:pt x="8520684" y="0"/>
                  </a:moveTo>
                  <a:lnTo>
                    <a:pt x="0" y="0"/>
                  </a:lnTo>
                  <a:lnTo>
                    <a:pt x="0" y="3017520"/>
                  </a:lnTo>
                  <a:lnTo>
                    <a:pt x="8520684" y="3017520"/>
                  </a:lnTo>
                  <a:lnTo>
                    <a:pt x="8520684" y="0"/>
                  </a:lnTo>
                  <a:close/>
                </a:path>
              </a:pathLst>
            </a:custGeom>
            <a:solidFill>
              <a:srgbClr val="EEDF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pic>
          <p:nvPicPr>
            <p:cNvPr id="27" name="object 5"/>
            <p:cNvPicPr/>
            <p:nvPr/>
          </p:nvPicPr>
          <p:blipFill>
            <a:blip r:embed="rId9" cstate="print"/>
            <a:stretch>
              <a:fillRect/>
            </a:stretch>
          </p:blipFill>
          <p:spPr>
            <a:xfrm>
              <a:off x="305168" y="2412111"/>
              <a:ext cx="2452093" cy="3165776"/>
            </a:xfrm>
            <a:prstGeom prst="rect">
              <a:avLst/>
            </a:prstGeom>
          </p:spPr>
        </p:pic>
      </p:grpSp>
      <p:pic>
        <p:nvPicPr>
          <p:cNvPr id="29" name="object 7"/>
          <p:cNvPicPr/>
          <p:nvPr/>
        </p:nvPicPr>
        <p:blipFill>
          <a:blip r:embed="rId9" cstate="print"/>
          <a:stretch>
            <a:fillRect/>
          </a:stretch>
        </p:blipFill>
        <p:spPr>
          <a:xfrm>
            <a:off x="3412228" y="1781400"/>
            <a:ext cx="2310020" cy="4537089"/>
          </a:xfrm>
          <a:prstGeom prst="rect">
            <a:avLst/>
          </a:prstGeom>
        </p:spPr>
      </p:pic>
      <p:pic>
        <p:nvPicPr>
          <p:cNvPr id="30" name="object 7"/>
          <p:cNvPicPr/>
          <p:nvPr/>
        </p:nvPicPr>
        <p:blipFill>
          <a:blip r:embed="rId9" cstate="print"/>
          <a:stretch>
            <a:fillRect/>
          </a:stretch>
        </p:blipFill>
        <p:spPr>
          <a:xfrm>
            <a:off x="6324600" y="1781399"/>
            <a:ext cx="2234064" cy="4428079"/>
          </a:xfrm>
          <a:prstGeom prst="rect">
            <a:avLst/>
          </a:prstGeom>
        </p:spPr>
      </p:pic>
      <p:pic>
        <p:nvPicPr>
          <p:cNvPr id="33" name="Picture 32"/>
          <p:cNvPicPr>
            <a:picLocks noChangeAspect="1"/>
          </p:cNvPicPr>
          <p:nvPr/>
        </p:nvPicPr>
        <p:blipFill>
          <a:blip r:embed="rId10"/>
          <a:stretch>
            <a:fillRect/>
          </a:stretch>
        </p:blipFill>
        <p:spPr>
          <a:xfrm>
            <a:off x="2046012" y="1861876"/>
            <a:ext cx="356617" cy="540155"/>
          </a:xfrm>
          <a:prstGeom prst="rect">
            <a:avLst/>
          </a:prstGeom>
        </p:spPr>
      </p:pic>
      <p:pic>
        <p:nvPicPr>
          <p:cNvPr id="34" name="Picture 33"/>
          <p:cNvPicPr>
            <a:picLocks noChangeAspect="1"/>
          </p:cNvPicPr>
          <p:nvPr/>
        </p:nvPicPr>
        <p:blipFill>
          <a:blip r:embed="rId11"/>
          <a:stretch>
            <a:fillRect/>
          </a:stretch>
        </p:blipFill>
        <p:spPr>
          <a:xfrm>
            <a:off x="5111021" y="1861876"/>
            <a:ext cx="404647" cy="636161"/>
          </a:xfrm>
          <a:prstGeom prst="rect">
            <a:avLst/>
          </a:prstGeom>
        </p:spPr>
      </p:pic>
      <p:pic>
        <p:nvPicPr>
          <p:cNvPr id="35" name="Picture 34"/>
          <p:cNvPicPr>
            <a:picLocks noChangeAspect="1"/>
          </p:cNvPicPr>
          <p:nvPr/>
        </p:nvPicPr>
        <p:blipFill>
          <a:blip r:embed="rId12"/>
          <a:stretch>
            <a:fillRect/>
          </a:stretch>
        </p:blipFill>
        <p:spPr>
          <a:xfrm>
            <a:off x="8224060" y="1876854"/>
            <a:ext cx="410213" cy="644911"/>
          </a:xfrm>
          <a:prstGeom prst="rect">
            <a:avLst/>
          </a:prstGeom>
        </p:spPr>
      </p:pic>
      <p:sp>
        <p:nvSpPr>
          <p:cNvPr id="9" name="Rectangle 8"/>
          <p:cNvSpPr/>
          <p:nvPr/>
        </p:nvSpPr>
        <p:spPr>
          <a:xfrm>
            <a:off x="414338" y="2683386"/>
            <a:ext cx="2238966" cy="3970318"/>
          </a:xfrm>
          <a:prstGeom prst="rect">
            <a:avLst/>
          </a:prstGeom>
        </p:spPr>
        <p:txBody>
          <a:bodyPr wrap="square">
            <a:spAutoFit/>
          </a:bodyPr>
          <a:lstStyle/>
          <a:p>
            <a:r>
              <a:rPr lang="en-US" sz="2800" b="1" u="sng" dirty="0" err="1">
                <a:solidFill>
                  <a:schemeClr val="bg1"/>
                </a:solidFill>
                <a:latin typeface="Times New Roman" panose="02020603050405020304" pitchFamily="18" charset="0"/>
                <a:ea typeface="Times New Roman" panose="02020603050405020304" pitchFamily="18" charset="0"/>
              </a:rPr>
              <a:t>Đoạn</a:t>
            </a:r>
            <a:r>
              <a:rPr lang="en-US" sz="2800" b="1" u="sng" dirty="0">
                <a:solidFill>
                  <a:schemeClr val="bg1"/>
                </a:solidFill>
                <a:latin typeface="Times New Roman" panose="02020603050405020304" pitchFamily="18" charset="0"/>
                <a:ea typeface="Times New Roman" panose="02020603050405020304" pitchFamily="18" charset="0"/>
              </a:rPr>
              <a:t> 1:</a:t>
            </a:r>
            <a:r>
              <a:rPr lang="en-US" sz="2800" b="1"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Từ</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đầu</a:t>
            </a:r>
            <a:r>
              <a:rPr lang="en-US" sz="2800" dirty="0">
                <a:solidFill>
                  <a:schemeClr val="bg1"/>
                </a:solidFill>
                <a:latin typeface="Times New Roman" panose="02020603050405020304" pitchFamily="18" charset="0"/>
                <a:ea typeface="Times New Roman" panose="02020603050405020304" pitchFamily="18" charset="0"/>
              </a:rPr>
              <a:t> =&gt; </a:t>
            </a:r>
            <a:r>
              <a:rPr lang="en-US" sz="2800" i="1" dirty="0">
                <a:solidFill>
                  <a:schemeClr val="bg1"/>
                </a:solidFill>
                <a:latin typeface="Times New Roman" panose="02020603050405020304" pitchFamily="18" charset="0"/>
                <a:ea typeface="Times New Roman" panose="02020603050405020304" pitchFamily="18" charset="0"/>
              </a:rPr>
              <a:t>“</a:t>
            </a:r>
            <a:r>
              <a:rPr lang="en-US" sz="2800" i="1" dirty="0" err="1">
                <a:solidFill>
                  <a:schemeClr val="bg1"/>
                </a:solidFill>
                <a:latin typeface="Times New Roman" panose="02020603050405020304" pitchFamily="18" charset="0"/>
                <a:ea typeface="Times New Roman" panose="02020603050405020304" pitchFamily="18" charset="0"/>
              </a:rPr>
              <a:t>hai</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vợ</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chồng</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em</a:t>
            </a:r>
            <a:r>
              <a:rPr lang="en-US" sz="2800" i="1" dirty="0">
                <a:solidFill>
                  <a:schemeClr val="bg1"/>
                </a:solidFill>
                <a:latin typeface="Times New Roman" panose="02020603050405020304" pitchFamily="18" charset="0"/>
                <a:ea typeface="Times New Roman" panose="02020603050405020304" pitchFamily="18" charset="0"/>
              </a:rPr>
              <a:t> ở </a:t>
            </a:r>
            <a:r>
              <a:rPr lang="en-US" sz="2800" i="1" dirty="0" err="1">
                <a:solidFill>
                  <a:schemeClr val="bg1"/>
                </a:solidFill>
                <a:latin typeface="Times New Roman" panose="02020603050405020304" pitchFamily="18" charset="0"/>
                <a:ea typeface="Times New Roman" panose="02020603050405020304" pitchFamily="18" charset="0"/>
              </a:rPr>
              <a:t>riêng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Giới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thiệu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về</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người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anh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người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em</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cách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phân</a:t>
            </a:r>
            <a:r>
              <a:rPr lang="en-US" sz="2800" dirty="0">
                <a:solidFill>
                  <a:schemeClr val="bg1"/>
                </a:solidFill>
                <a:latin typeface="Times New Roman" panose="02020603050405020304" pitchFamily="18" charset="0"/>
                <a:ea typeface="Times New Roman" panose="02020603050405020304" pitchFamily="18" charset="0"/>
              </a:rPr>
              <a:t> chia </a:t>
            </a:r>
            <a:r>
              <a:rPr lang="en-US" sz="2800" dirty="0" err="1">
                <a:solidFill>
                  <a:schemeClr val="bg1"/>
                </a:solidFill>
                <a:latin typeface="Times New Roman" panose="02020603050405020304" pitchFamily="18" charset="0"/>
                <a:ea typeface="Times New Roman" panose="02020603050405020304" pitchFamily="18" charset="0"/>
              </a:rPr>
              <a:t>tài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sản</a:t>
            </a:r>
            <a:r>
              <a:rPr lang="en-US" sz="2800" dirty="0">
                <a:solidFill>
                  <a:schemeClr val="bg1"/>
                </a:solidFill>
                <a:latin typeface="Times New Roman" panose="02020603050405020304" pitchFamily="18" charset="0"/>
                <a:ea typeface="Times New Roman" panose="02020603050405020304" pitchFamily="18" charset="0"/>
              </a:rPr>
              <a:t>.</a:t>
            </a:r>
            <a:br>
              <a:rPr lang="en-US" sz="2800" dirty="0">
                <a:solidFill>
                  <a:schemeClr val="bg1"/>
                </a:solidFill>
                <a:latin typeface="Times New Roman" panose="02020603050405020304" pitchFamily="18" charset="0"/>
                <a:ea typeface="Times New Roman" panose="02020603050405020304" pitchFamily="18" charset="0"/>
              </a:rPr>
            </a:br>
            <a:endParaRPr lang="en-US" sz="2800" dirty="0">
              <a:solidFill>
                <a:schemeClr val="bg1"/>
              </a:solidFill>
            </a:endParaRPr>
          </a:p>
        </p:txBody>
      </p:sp>
      <p:sp>
        <p:nvSpPr>
          <p:cNvPr id="11" name="Rectangle 10"/>
          <p:cNvSpPr/>
          <p:nvPr/>
        </p:nvSpPr>
        <p:spPr>
          <a:xfrm>
            <a:off x="3571979" y="2683386"/>
            <a:ext cx="2150269" cy="4056495"/>
          </a:xfrm>
          <a:prstGeom prst="rect">
            <a:avLst/>
          </a:prstGeom>
        </p:spPr>
        <p:txBody>
          <a:bodyPr wrap="square">
            <a:spAutoFit/>
          </a:bodyPr>
          <a:lstStyle/>
          <a:p>
            <a:pPr>
              <a:lnSpc>
                <a:spcPct val="115000"/>
              </a:lnSpc>
              <a:spcBef>
                <a:spcPts val="300"/>
              </a:spcBef>
              <a:spcAft>
                <a:spcPts val="300"/>
              </a:spcAft>
            </a:pPr>
            <a:r>
              <a:rPr lang="en-US" sz="2800" b="1" u="sng" dirty="0" err="1">
                <a:solidFill>
                  <a:schemeClr val="bg1"/>
                </a:solidFill>
                <a:latin typeface="Times New Roman" panose="02020603050405020304" pitchFamily="18" charset="0"/>
                <a:ea typeface="Times New Roman" panose="02020603050405020304" pitchFamily="18" charset="0"/>
              </a:rPr>
              <a:t>Đoạn</a:t>
            </a:r>
            <a:r>
              <a:rPr lang="en-US" sz="2800" b="1" u="sng" dirty="0">
                <a:solidFill>
                  <a:schemeClr val="bg1"/>
                </a:solidFill>
                <a:latin typeface="Times New Roman" panose="02020603050405020304" pitchFamily="18" charset="0"/>
                <a:ea typeface="Times New Roman" panose="02020603050405020304" pitchFamily="18" charset="0"/>
              </a:rPr>
              <a:t> 2</a:t>
            </a:r>
            <a:r>
              <a:rPr lang="en-US" sz="2800" b="1"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Tiếp</a:t>
            </a:r>
            <a:r>
              <a:rPr lang="en-US" sz="2800" dirty="0">
                <a:solidFill>
                  <a:schemeClr val="bg1"/>
                </a:solidFill>
                <a:latin typeface="Times New Roman" panose="02020603050405020304" pitchFamily="18" charset="0"/>
                <a:ea typeface="Times New Roman" panose="02020603050405020304" pitchFamily="18" charset="0"/>
              </a:rPr>
              <a:t> =&gt; </a:t>
            </a:r>
            <a:r>
              <a:rPr lang="en-US" sz="2800" i="1" dirty="0">
                <a:solidFill>
                  <a:schemeClr val="bg1"/>
                </a:solidFill>
                <a:latin typeface="Times New Roman" panose="02020603050405020304" pitchFamily="18" charset="0"/>
                <a:ea typeface="Times New Roman" panose="02020603050405020304" pitchFamily="18" charset="0"/>
              </a:rPr>
              <a:t>“</a:t>
            </a:r>
            <a:r>
              <a:rPr lang="en-US" sz="2800" i="1" dirty="0" err="1">
                <a:solidFill>
                  <a:schemeClr val="bg1"/>
                </a:solidFill>
                <a:latin typeface="Times New Roman" panose="02020603050405020304" pitchFamily="18" charset="0"/>
                <a:ea typeface="Times New Roman" panose="02020603050405020304" pitchFamily="18" charset="0"/>
              </a:rPr>
              <a:t>vợ</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chồng</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người</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em</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trở</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nên</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giàu</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có</a:t>
            </a:r>
            <a:r>
              <a:rPr lang="en-US" sz="2800" dirty="0">
                <a:solidFill>
                  <a:schemeClr val="bg1"/>
                </a:solidFill>
                <a:latin typeface="Times New Roman" panose="02020603050405020304" pitchFamily="18" charset="0"/>
                <a:ea typeface="Times New Roman" panose="02020603050405020304" pitchFamily="18" charset="0"/>
              </a:rPr>
              <a:t>. ”: </a:t>
            </a:r>
            <a:r>
              <a:rPr lang="en-US" sz="2800" dirty="0" err="1">
                <a:solidFill>
                  <a:schemeClr val="bg1"/>
                </a:solidFill>
                <a:latin typeface="Times New Roman" panose="02020603050405020304" pitchFamily="18" charset="0"/>
                <a:ea typeface="Times New Roman" panose="02020603050405020304" pitchFamily="18" charset="0"/>
              </a:rPr>
              <a:t>Chuyện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ăn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khế</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trả</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vàng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của</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người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em</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6449414" y="2683385"/>
            <a:ext cx="2026646" cy="3065455"/>
          </a:xfrm>
          <a:prstGeom prst="rect">
            <a:avLst/>
          </a:prstGeom>
        </p:spPr>
        <p:txBody>
          <a:bodyPr wrap="square">
            <a:spAutoFit/>
          </a:bodyPr>
          <a:lstStyle/>
          <a:p>
            <a:pPr>
              <a:lnSpc>
                <a:spcPct val="115000"/>
              </a:lnSpc>
              <a:spcBef>
                <a:spcPts val="300"/>
              </a:spcBef>
              <a:spcAft>
                <a:spcPts val="300"/>
              </a:spcAft>
            </a:pPr>
            <a:r>
              <a:rPr lang="en-US" sz="2800" b="1" u="sng" dirty="0" err="1">
                <a:solidFill>
                  <a:schemeClr val="bg1"/>
                </a:solidFill>
                <a:latin typeface="Times New Roman" panose="02020603050405020304" pitchFamily="18" charset="0"/>
                <a:ea typeface="Times New Roman" panose="02020603050405020304" pitchFamily="18" charset="0"/>
              </a:rPr>
              <a:t>Đoạn</a:t>
            </a:r>
            <a:r>
              <a:rPr lang="en-US" sz="2800" b="1" u="sng" dirty="0">
                <a:solidFill>
                  <a:schemeClr val="bg1"/>
                </a:solidFill>
                <a:latin typeface="Times New Roman" panose="02020603050405020304" pitchFamily="18" charset="0"/>
                <a:ea typeface="Times New Roman" panose="02020603050405020304" pitchFamily="18" charset="0"/>
              </a:rPr>
              <a:t> 3</a:t>
            </a:r>
            <a:r>
              <a:rPr lang="en-US" sz="2800" b="1"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Phần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còn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lại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Âm</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ưu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của</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người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anh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sự</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trừng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phạt</a:t>
            </a:r>
            <a:r>
              <a:rPr lang="en-US" sz="2800" dirty="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18" name="Cloud Callout 17"/>
          <p:cNvSpPr/>
          <p:nvPr/>
        </p:nvSpPr>
        <p:spPr>
          <a:xfrm>
            <a:off x="1949461" y="2358941"/>
            <a:ext cx="4234749" cy="2869376"/>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Văn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bản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a:t>
            </a:r>
            <a:r>
              <a:rPr lang="en-US" sz="2800" dirty="0" err="1" smtClean="0">
                <a:solidFill>
                  <a:schemeClr val="tx1"/>
                </a:solidFill>
                <a:latin typeface="Times New Roman" panose="02020603050405020304" pitchFamily="18" charset="0"/>
                <a:cs typeface="Times New Roman" panose="02020603050405020304" pitchFamily="18" charset="0"/>
              </a:rPr>
              <a:t>ây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khế</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có</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thể</a:t>
            </a:r>
            <a:r>
              <a:rPr lang="en-US" sz="2800" dirty="0" smtClean="0">
                <a:solidFill>
                  <a:schemeClr val="tx1"/>
                </a:solidFill>
                <a:latin typeface="Times New Roman" panose="02020603050405020304" pitchFamily="18" charset="0"/>
                <a:cs typeface="Times New Roman" panose="02020603050405020304" pitchFamily="18" charset="0"/>
              </a:rPr>
              <a:t> chia </a:t>
            </a:r>
            <a:r>
              <a:rPr lang="en-US" sz="2800" dirty="0" err="1" smtClean="0">
                <a:solidFill>
                  <a:schemeClr val="tx1"/>
                </a:solidFill>
                <a:latin typeface="Times New Roman" panose="02020603050405020304" pitchFamily="18" charset="0"/>
                <a:cs typeface="Times New Roman" panose="02020603050405020304" pitchFamily="18" charset="0"/>
              </a:rPr>
              <a:t>làm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mấy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phần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Mỗi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phần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giới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hạn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thế</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nào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Nêu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nội</a:t>
            </a:r>
            <a:r>
              <a:rPr lang="en-US" sz="2800" dirty="0" smtClean="0">
                <a:solidFill>
                  <a:schemeClr val="tx1"/>
                </a:solidFill>
                <a:latin typeface="Times New Roman" panose="02020603050405020304" pitchFamily="18" charset="0"/>
                <a:cs typeface="Times New Roman" panose="02020603050405020304" pitchFamily="18" charset="0"/>
              </a:rPr>
              <a:t> dung </a:t>
            </a:r>
            <a:r>
              <a:rPr lang="en-US" sz="2800" dirty="0" err="1" smtClean="0">
                <a:solidFill>
                  <a:schemeClr val="tx1"/>
                </a:solidFill>
                <a:latin typeface="Times New Roman" panose="02020603050405020304" pitchFamily="18" charset="0"/>
                <a:cs typeface="Times New Roman" panose="02020603050405020304" pitchFamily="18" charset="0"/>
              </a:rPr>
              <a:t>chính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của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từng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phần</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028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8"/>
                                        </p:tgtEl>
                                      </p:cBhvr>
                                    </p:animEffect>
                                    <p:anim calcmode="lin" valueType="num">
                                      <p:cBhvr>
                                        <p:cTn id="7" dur="1000"/>
                                        <p:tgtEl>
                                          <p:spTgt spid="18"/>
                                        </p:tgtEl>
                                        <p:attrNameLst>
                                          <p:attrName>ppt_x</p:attrName>
                                        </p:attrNameLst>
                                      </p:cBhvr>
                                      <p:tavLst>
                                        <p:tav tm="0">
                                          <p:val>
                                            <p:strVal val="ppt_x"/>
                                          </p:val>
                                        </p:tav>
                                        <p:tav tm="100000">
                                          <p:val>
                                            <p:strVal val="ppt_x"/>
                                          </p:val>
                                        </p:tav>
                                      </p:tavLst>
                                    </p:anim>
                                    <p:anim calcmode="lin" valueType="num">
                                      <p:cBhvr>
                                        <p:cTn id="8" dur="1000"/>
                                        <p:tgtEl>
                                          <p:spTgt spid="18"/>
                                        </p:tgtEl>
                                        <p:attrNameLst>
                                          <p:attrName>ppt_y</p:attrName>
                                        </p:attrNameLst>
                                      </p:cBhvr>
                                      <p:tavLst>
                                        <p:tav tm="0">
                                          <p:val>
                                            <p:strVal val="ppt_y"/>
                                          </p:val>
                                        </p:tav>
                                        <p:tav tm="100000">
                                          <p:val>
                                            <p:strVal val="ppt_y+.1"/>
                                          </p:val>
                                        </p:tav>
                                      </p:tavLst>
                                    </p:anim>
                                    <p:set>
                                      <p:cBhvr>
                                        <p:cTn id="9" dur="1" fill="hold">
                                          <p:stCondLst>
                                            <p:cond delay="999"/>
                                          </p:stCondLst>
                                        </p:cTn>
                                        <p:tgtEl>
                                          <p:spTgt spid="1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221582"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171450" y="835819"/>
            <a:ext cx="8754666"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8090299" y="42861"/>
            <a:ext cx="971552" cy="600074"/>
          </a:xfrm>
          <a:prstGeom prst="rect">
            <a:avLst/>
          </a:prstGeom>
        </p:spPr>
      </p:pic>
      <p:sp>
        <p:nvSpPr>
          <p:cNvPr id="26" name="Rounded Rectangle 25"/>
          <p:cNvSpPr/>
          <p:nvPr/>
        </p:nvSpPr>
        <p:spPr>
          <a:xfrm>
            <a:off x="1221582" y="28574"/>
            <a:ext cx="6868716"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5"/>
          <a:srcRect l="46013" t="45792" r="33622" b="46790"/>
          <a:stretch>
            <a:fillRect/>
          </a:stretch>
        </p:blipFill>
        <p:spPr>
          <a:xfrm>
            <a:off x="2196703" y="792956"/>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5944195" y="800099"/>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2809875" y="6276641"/>
            <a:ext cx="3514726"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054424" y="6360337"/>
            <a:ext cx="5025627"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3156653" y="757237"/>
            <a:ext cx="2821169" cy="548042"/>
          </a:xfrm>
          <a:prstGeom prst="rect">
            <a:avLst/>
          </a:prstGeom>
        </p:spPr>
      </p:pic>
      <p:sp>
        <p:nvSpPr>
          <p:cNvPr id="4" name="Rectangle 3"/>
          <p:cNvSpPr/>
          <p:nvPr/>
        </p:nvSpPr>
        <p:spPr>
          <a:xfrm>
            <a:off x="2823812"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495300" y="1394600"/>
            <a:ext cx="8143875" cy="3733330"/>
          </a:xfrm>
          <a:prstGeom prst="rect">
            <a:avLst/>
          </a:prstGeom>
        </p:spPr>
        <p:txBody>
          <a:bodyPr>
            <a:spAutoFit/>
          </a:bodyPr>
          <a:lstStyle/>
          <a:p>
            <a:pPr>
              <a:lnSpc>
                <a:spcPct val="115000"/>
              </a:lnSpc>
              <a:spcAft>
                <a:spcPts val="0"/>
              </a:spcAft>
            </a:pPr>
            <a:r>
              <a:rPr lang="en-US" sz="2800" b="1" dirty="0">
                <a:solidFill>
                  <a:srgbClr val="000000"/>
                </a:solidFill>
                <a:latin typeface="Times New Roman" panose="02020603050405020304" pitchFamily="18" charset="0"/>
                <a:ea typeface="Times New Roman" panose="02020603050405020304" pitchFamily="18" charset="0"/>
              </a:rPr>
              <a:t>d. Ý </a:t>
            </a:r>
            <a:r>
              <a:rPr lang="en-US" sz="2800" b="1" dirty="0" err="1">
                <a:solidFill>
                  <a:srgbClr val="000000"/>
                </a:solidFill>
                <a:latin typeface="Times New Roman" panose="02020603050405020304" pitchFamily="18" charset="0"/>
                <a:ea typeface="Times New Roman" panose="02020603050405020304" pitchFamily="18" charset="0"/>
              </a:rPr>
              <a:t>nghĩa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cách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mở</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đầu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truyện</a:t>
            </a:r>
            <a:r>
              <a:rPr lang="en-US" sz="2800" b="1" dirty="0" smtClean="0">
                <a:solidFill>
                  <a:srgbClr val="000000"/>
                </a:solidFill>
                <a:latin typeface="Times New Roman" panose="02020603050405020304" pitchFamily="18" charset="0"/>
                <a:ea typeface="Times New Roman" panose="02020603050405020304" pitchFamily="18" charset="0"/>
              </a:rPr>
              <a:t>:</a:t>
            </a:r>
          </a:p>
          <a:p>
            <a:pPr marL="457200" indent="-457200">
              <a:lnSpc>
                <a:spcPct val="115000"/>
              </a:lnSpc>
              <a:spcAft>
                <a:spcPts val="0"/>
              </a:spcAft>
              <a:buFontTx/>
              <a:buChar char="-"/>
            </a:pPr>
            <a:r>
              <a:rPr lang="en-US" sz="2800" dirty="0" err="1" smtClean="0">
                <a:latin typeface="Times New Roman" panose="02020603050405020304" pitchFamily="18" charset="0"/>
                <a:ea typeface="Times New Roman" panose="02020603050405020304" pitchFamily="18" charset="0"/>
              </a:rPr>
              <a:t>Thời</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ngày</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xửa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ngày</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xưa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thuở</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rất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xa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xưa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lâu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lắm</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rồi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không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biết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nữa</a:t>
            </a:r>
            <a:r>
              <a:rPr lang="en-US" sz="2800" i="1" dirty="0">
                <a:latin typeface="Times New Roman" panose="02020603050405020304" pitchFamily="18" charset="0"/>
                <a:ea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r>
              <a:rPr lang="en-US" sz="2800" i="1"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quá</a:t>
            </a:r>
            <a:r>
              <a:rPr lang="en-US" sz="2800" dirty="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khứ</a:t>
            </a:r>
            <a:r>
              <a:rPr lang="en-US" sz="2800" dirty="0" smtClean="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rPr>
              <a:t>ở </a:t>
            </a:r>
            <a:r>
              <a:rPr lang="en-US" sz="2800" i="1" dirty="0" err="1">
                <a:latin typeface="Times New Roman" panose="02020603050405020304" pitchFamily="18" charset="0"/>
                <a:ea typeface="Times New Roman" panose="02020603050405020304" pitchFamily="18" charset="0"/>
              </a:rPr>
              <a:t>một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nhà</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kia</a:t>
            </a:r>
            <a:r>
              <a:rPr lang="en-US" sz="2800" i="1" dirty="0">
                <a:latin typeface="Times New Roman" panose="02020603050405020304" pitchFamily="18" charset="0"/>
                <a:ea typeface="Times New Roman" panose="02020603050405020304" pitchFamily="18" charset="0"/>
              </a:rPr>
              <a:t> (ở </a:t>
            </a:r>
            <a:r>
              <a:rPr lang="en-US" sz="2800" i="1" dirty="0" err="1">
                <a:latin typeface="Times New Roman" panose="02020603050405020304" pitchFamily="18" charset="0"/>
                <a:ea typeface="Times New Roman" panose="02020603050405020304" pitchFamily="18" charset="0"/>
              </a:rPr>
              <a:t>một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làng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nọ</a:t>
            </a:r>
            <a:r>
              <a:rPr lang="en-US" sz="2800" i="1" dirty="0">
                <a:latin typeface="Times New Roman" panose="02020603050405020304" pitchFamily="18" charset="0"/>
                <a:ea typeface="Times New Roman" panose="02020603050405020304" pitchFamily="18" charset="0"/>
              </a:rPr>
              <a:t>, ở </a:t>
            </a:r>
            <a:r>
              <a:rPr lang="en-US" sz="2800" i="1" dirty="0" err="1">
                <a:latin typeface="Times New Roman" panose="02020603050405020304" pitchFamily="18" charset="0"/>
                <a:ea typeface="Times New Roman" panose="02020603050405020304" pitchFamily="18" charset="0"/>
              </a:rPr>
              <a:t>một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huyện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nọ</a:t>
            </a:r>
            <a:r>
              <a:rPr lang="en-US" sz="2800" i="1" dirty="0">
                <a:latin typeface="Times New Roman" panose="02020603050405020304" pitchFamily="18" charset="0"/>
                <a:ea typeface="Times New Roman" panose="02020603050405020304" pitchFamily="18" charset="0"/>
              </a:rPr>
              <a:t>)</a:t>
            </a:r>
            <a:r>
              <a:rPr lang="en-US" sz="2800" i="1"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r>
              <a:rPr lang="en-US" sz="2800" i="1" dirty="0">
                <a:solidFill>
                  <a:srgbClr val="000000"/>
                </a:solidFill>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xác</a:t>
            </a:r>
            <a:r>
              <a:rPr lang="en-US" sz="2800" dirty="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định</a:t>
            </a:r>
            <a:r>
              <a:rPr lang="en-US" sz="2800" dirty="0" smtClean="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spcAft>
                <a:spcPts val="0"/>
              </a:spcAft>
            </a:pP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phiếm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nhằm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cấu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425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221582"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171450" y="835819"/>
            <a:ext cx="8754666"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8090299" y="42861"/>
            <a:ext cx="971552" cy="600074"/>
          </a:xfrm>
          <a:prstGeom prst="rect">
            <a:avLst/>
          </a:prstGeom>
        </p:spPr>
      </p:pic>
      <p:sp>
        <p:nvSpPr>
          <p:cNvPr id="26" name="Rounded Rectangle 25"/>
          <p:cNvSpPr/>
          <p:nvPr/>
        </p:nvSpPr>
        <p:spPr>
          <a:xfrm>
            <a:off x="1221582" y="28574"/>
            <a:ext cx="6868716"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5"/>
          <a:srcRect l="46013" t="45792" r="33622" b="46790"/>
          <a:stretch>
            <a:fillRect/>
          </a:stretch>
        </p:blipFill>
        <p:spPr>
          <a:xfrm>
            <a:off x="2196703" y="792956"/>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5944195" y="800099"/>
            <a:ext cx="1135856"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2809875" y="6276641"/>
            <a:ext cx="3514726"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054424" y="6360337"/>
            <a:ext cx="5025627"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3156653" y="757237"/>
            <a:ext cx="2821169" cy="548042"/>
          </a:xfrm>
          <a:prstGeom prst="rect">
            <a:avLst/>
          </a:prstGeom>
        </p:spPr>
      </p:pic>
      <p:sp>
        <p:nvSpPr>
          <p:cNvPr id="4" name="Rectangle 3"/>
          <p:cNvSpPr/>
          <p:nvPr/>
        </p:nvSpPr>
        <p:spPr>
          <a:xfrm>
            <a:off x="2823812"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269966" y="1028701"/>
            <a:ext cx="4572000" cy="1048877"/>
          </a:xfrm>
          <a:prstGeom prst="rect">
            <a:avLst/>
          </a:prstGeom>
        </p:spPr>
        <p:txBody>
          <a:bodyPr>
            <a:spAutoFit/>
          </a:bodyPr>
          <a:lstStyle/>
          <a:p>
            <a:pPr>
              <a:lnSpc>
                <a:spcPct val="107000"/>
              </a:lnSpc>
              <a:spcAft>
                <a:spcPts val="0"/>
              </a:spcAft>
              <a:tabLst>
                <a:tab pos="1386840" algn="l"/>
              </a:tabLst>
            </a:pPr>
            <a:r>
              <a:rPr lang="en-US" sz="2800" b="1" dirty="0">
                <a:latin typeface="Times New Roman" panose="02020603050405020304" pitchFamily="18" charset="0"/>
                <a:ea typeface="MS Mincho"/>
              </a:rPr>
              <a:t>III. </a:t>
            </a:r>
            <a:r>
              <a:rPr lang="vi-VN" sz="2800" b="1" dirty="0" smtClean="0">
                <a:latin typeface="Times New Roman" panose="02020603050405020304" pitchFamily="18" charset="0"/>
                <a:ea typeface="MS Mincho"/>
              </a:rPr>
              <a:t>Tìm h</a:t>
            </a:r>
            <a:r>
              <a:rPr lang="en-US" sz="2800" b="1" dirty="0" err="1" smtClean="0">
                <a:latin typeface="Times New Roman" panose="02020603050405020304" pitchFamily="18" charset="0"/>
                <a:ea typeface="MS Mincho"/>
              </a:rPr>
              <a:t>iểu</a:t>
            </a:r>
            <a:r>
              <a:rPr lang="en-US" sz="2800" b="1" dirty="0" smtClean="0">
                <a:latin typeface="Times New Roman" panose="02020603050405020304" pitchFamily="18" charset="0"/>
                <a:ea typeface="MS Mincho"/>
              </a:rPr>
              <a:t> </a:t>
            </a:r>
            <a:r>
              <a:rPr lang="en-US" sz="2800" b="1" dirty="0" err="1">
                <a:latin typeface="Times New Roman" panose="02020603050405020304" pitchFamily="18" charset="0"/>
                <a:ea typeface="MS Mincho"/>
              </a:rPr>
              <a:t>văn</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bản</a:t>
            </a:r>
            <a:r>
              <a:rPr lang="en-US" sz="2800" b="1" dirty="0">
                <a:latin typeface="Times New Roman" panose="02020603050405020304" pitchFamily="18" charset="0"/>
                <a:ea typeface="MS Mincho"/>
              </a:rPr>
              <a:t>.</a:t>
            </a:r>
            <a:endParaRPr lang="en-US" sz="2800" dirty="0">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pt-BR" sz="2800" b="1" i="1" u="sng" dirty="0">
                <a:solidFill>
                  <a:srgbClr val="800000"/>
                </a:solidFill>
                <a:latin typeface="Times New Roman" panose="02020603050405020304" pitchFamily="18" charset="0"/>
                <a:ea typeface="Calibri" panose="020F0502020204030204" pitchFamily="34" charset="0"/>
              </a:rPr>
              <a:t>1. </a:t>
            </a:r>
            <a:r>
              <a:rPr lang="vi-VN" sz="2800" b="1" u="sng" dirty="0">
                <a:solidFill>
                  <a:srgbClr val="800000"/>
                </a:solidFill>
                <a:latin typeface="Times New Roman" panose="02020603050405020304" pitchFamily="18" charset="0"/>
                <a:ea typeface="Calibri" panose="020F0502020204030204" pitchFamily="34" charset="0"/>
              </a:rPr>
              <a:t>Ý nghĩa chi tiết kì ảo</a:t>
            </a:r>
            <a:endParaRPr lang="en-US" sz="2800" dirty="0">
              <a:effectLst/>
              <a:latin typeface="Times New Roman" panose="02020603050405020304" pitchFamily="18" charset="0"/>
              <a:ea typeface="Calibri" panose="020F0502020204030204" pitchFamily="34" charset="0"/>
            </a:endParaRPr>
          </a:p>
        </p:txBody>
      </p:sp>
      <p:sp>
        <p:nvSpPr>
          <p:cNvPr id="5" name="Pentagon 4"/>
          <p:cNvSpPr/>
          <p:nvPr/>
        </p:nvSpPr>
        <p:spPr>
          <a:xfrm>
            <a:off x="171450" y="2319915"/>
            <a:ext cx="3236118" cy="641795"/>
          </a:xfrm>
          <a:prstGeom prst="homePlate">
            <a:avLst/>
          </a:prstGeom>
          <a:solidFill>
            <a:schemeClr val="accent6">
              <a:lumMod val="50000"/>
            </a:schemeClr>
          </a:solidFill>
          <a:ln>
            <a:noFill/>
          </a:ln>
          <a:effectLst>
            <a:outerShdw blurRad="107950" dist="12700" dir="5400000" algn="ctr">
              <a:srgbClr val="000000"/>
            </a:outerShdw>
          </a:effectLst>
          <a:scene3d>
            <a:camera prst="isometricOffAxis1Right"/>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rgbClr val="FF0000"/>
                </a:solidFill>
                <a:latin typeface="Times New Roman" panose="02020603050405020304" pitchFamily="18" charset="0"/>
                <a:ea typeface="Times New Roman" panose="02020603050405020304" pitchFamily="18" charset="0"/>
              </a:rPr>
              <a:t>THẢO LUẬN  CẶP ĐÔI </a:t>
            </a:r>
            <a:endParaRPr lang="en-US" sz="2800" dirty="0"/>
          </a:p>
        </p:txBody>
      </p:sp>
      <p:pic>
        <p:nvPicPr>
          <p:cNvPr id="7" name="Picture 6"/>
          <p:cNvPicPr>
            <a:picLocks noChangeAspect="1"/>
          </p:cNvPicPr>
          <p:nvPr/>
        </p:nvPicPr>
        <p:blipFill>
          <a:blip r:embed="rId9">
            <a:extLst>
              <a:ext uri="{BEBA8EAE-BF5A-486C-A8C5-ECC9F3942E4B}">
                <a14:imgProps xmlns:a14="http://schemas.microsoft.com/office/drawing/2010/main">
                  <a14:imgLayer r:embed="rId10">
                    <a14:imgEffect>
                      <a14:brightnessContrast bright="40000" contrast="-20000"/>
                    </a14:imgEffect>
                  </a14:imgLayer>
                </a14:imgProps>
              </a:ext>
            </a:extLst>
          </a:blip>
          <a:stretch>
            <a:fillRect/>
          </a:stretch>
        </p:blipFill>
        <p:spPr>
          <a:xfrm>
            <a:off x="658306" y="3758812"/>
            <a:ext cx="1584311" cy="2112414"/>
          </a:xfrm>
          <a:prstGeom prst="ellipse">
            <a:avLst/>
          </a:prstGeom>
          <a:ln>
            <a:noFill/>
          </a:ln>
          <a:effectLst>
            <a:softEdge rad="112500"/>
          </a:effectLst>
        </p:spPr>
      </p:pic>
      <p:sp>
        <p:nvSpPr>
          <p:cNvPr id="9" name="Oval 8"/>
          <p:cNvSpPr/>
          <p:nvPr/>
        </p:nvSpPr>
        <p:spPr>
          <a:xfrm>
            <a:off x="2026033" y="2997430"/>
            <a:ext cx="783842" cy="885825"/>
          </a:xfrm>
          <a:prstGeom prst="ellipse">
            <a:avLst/>
          </a:prstGeom>
          <a:blipFill>
            <a:blip r:embed="rId11"/>
            <a:tile tx="0" ty="0" sx="100000" sy="100000" flip="none" algn="tl"/>
          </a:bli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6 </a:t>
            </a:r>
            <a:r>
              <a:rPr lang="en-US" sz="2000" b="1" dirty="0" err="1" smtClean="0"/>
              <a:t>phút</a:t>
            </a:r>
            <a:endParaRPr lang="en-US" sz="2000" b="1" dirty="0"/>
          </a:p>
        </p:txBody>
      </p:sp>
      <p:graphicFrame>
        <p:nvGraphicFramePr>
          <p:cNvPr id="11" name="Table 10"/>
          <p:cNvGraphicFramePr>
            <a:graphicFrameLocks noGrp="1"/>
          </p:cNvGraphicFramePr>
          <p:nvPr>
            <p:extLst>
              <p:ext uri="{D42A27DB-BD31-4B8C-83A1-F6EECF244321}">
                <p14:modId xmlns:p14="http://schemas.microsoft.com/office/powerpoint/2010/main" val="3081113883"/>
              </p:ext>
            </p:extLst>
          </p:nvPr>
        </p:nvGraphicFramePr>
        <p:xfrm>
          <a:off x="3259668" y="1396612"/>
          <a:ext cx="5398557" cy="6309360"/>
        </p:xfrm>
        <a:graphic>
          <a:graphicData uri="http://schemas.openxmlformats.org/drawingml/2006/table">
            <a:tbl>
              <a:tblPr firstRow="1" bandRow="1">
                <a:tableStyleId>{5940675A-B579-460E-94D1-54222C63F5DA}</a:tableStyleId>
              </a:tblPr>
              <a:tblGrid>
                <a:gridCol w="5398557">
                  <a:extLst>
                    <a:ext uri="{9D8B030D-6E8A-4147-A177-3AD203B41FA5}">
                      <a16:colId xmlns="" xmlns:a16="http://schemas.microsoft.com/office/drawing/2014/main" val="851975930"/>
                    </a:ext>
                  </a:extLst>
                </a:gridCol>
              </a:tblGrid>
              <a:tr h="370840">
                <a:tc>
                  <a:txBody>
                    <a:bodyPr/>
                    <a:lstStyle/>
                    <a:p>
                      <a:pPr algn="ctr"/>
                      <a:r>
                        <a:rPr lang="en-US" sz="2400" b="1" dirty="0" err="1" smtClean="0">
                          <a:latin typeface="Times New Roman" panose="02020603050405020304" pitchFamily="18" charset="0"/>
                          <a:cs typeface="Times New Roman" panose="02020603050405020304" pitchFamily="18" charset="0"/>
                        </a:rPr>
                        <a:t>Câu</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hỏi</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thảo</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luận</a:t>
                      </a:r>
                      <a:endParaRPr lang="en-US" sz="2400" b="1" dirty="0">
                        <a:latin typeface="Times New Roman" panose="02020603050405020304" pitchFamily="18" charset="0"/>
                        <a:cs typeface="Times New Roman" panose="02020603050405020304" pitchFamily="18" charset="0"/>
                      </a:endParaRPr>
                    </a:p>
                  </a:txBody>
                  <a:tcPr marL="68580" marR="68580"/>
                </a:tc>
                <a:extLst>
                  <a:ext uri="{0D108BD9-81ED-4DB2-BD59-A6C34878D82A}">
                    <a16:rowId xmlns="" xmlns:a16="http://schemas.microsoft.com/office/drawing/2014/main" val="281134517"/>
                  </a:ext>
                </a:extLst>
              </a:tr>
              <a:tr h="370840">
                <a:tc>
                  <a:txBody>
                    <a:bodyPr/>
                    <a:lstStyle/>
                    <a:p>
                      <a:pPr>
                        <a:spcAft>
                          <a:spcPts val="0"/>
                        </a:spcAft>
                      </a:pPr>
                      <a:r>
                        <a:rPr lang="pt-B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a:tc>
                <a:extLst>
                  <a:ext uri="{0D108BD9-81ED-4DB2-BD59-A6C34878D82A}">
                    <a16:rowId xmlns="" xmlns:a16="http://schemas.microsoft.com/office/drawing/2014/main" val="4288622169"/>
                  </a:ext>
                </a:extLst>
              </a:tr>
              <a:tr h="370840">
                <a:tc>
                  <a:txBody>
                    <a:bodyPr/>
                    <a:lstStyle/>
                    <a:p>
                      <a:pPr>
                        <a:spcAft>
                          <a:spcPts val="0"/>
                        </a:spcAf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a:tc>
                <a:extLst>
                  <a:ext uri="{0D108BD9-81ED-4DB2-BD59-A6C34878D82A}">
                    <a16:rowId xmlns="" xmlns:a16="http://schemas.microsoft.com/office/drawing/2014/main" val="962725119"/>
                  </a:ext>
                </a:extLst>
              </a:tr>
              <a:tr h="370840">
                <a:tc>
                  <a:txBody>
                    <a:bodyPr/>
                    <a:lstStyle/>
                    <a:p>
                      <a:pPr>
                        <a:spcAft>
                          <a:spcPts val="0"/>
                        </a:spcAf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dấp</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a:tc>
                <a:extLst>
                  <a:ext uri="{0D108BD9-81ED-4DB2-BD59-A6C34878D82A}">
                    <a16:rowId xmlns="" xmlns:a16="http://schemas.microsoft.com/office/drawing/2014/main" val="3549249611"/>
                  </a:ext>
                </a:extLst>
              </a:tr>
              <a:tr h="370840">
                <a:tc>
                  <a:txBody>
                    <a:bodyPr/>
                    <a:lstStyle/>
                    <a:p>
                      <a:pPr>
                        <a:spcAft>
                          <a:spcPts val="0"/>
                        </a:spcAf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diệu</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diệu</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a:tc>
                <a:extLst>
                  <a:ext uri="{0D108BD9-81ED-4DB2-BD59-A6C34878D82A}">
                    <a16:rowId xmlns="" xmlns:a16="http://schemas.microsoft.com/office/drawing/2014/main" val="986714301"/>
                  </a:ext>
                </a:extLst>
              </a:tr>
            </a:tbl>
          </a:graphicData>
        </a:graphic>
      </p:graphicFrame>
    </p:spTree>
    <p:extLst>
      <p:ext uri="{BB962C8B-B14F-4D97-AF65-F5344CB8AC3E}">
        <p14:creationId xmlns:p14="http://schemas.microsoft.com/office/powerpoint/2010/main" val="1696514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2153</Words>
  <Application>Microsoft Office PowerPoint</Application>
  <PresentationFormat>On-screen Show (4:3)</PresentationFormat>
  <Paragraphs>231</Paragraphs>
  <Slides>25</Slides>
  <Notes>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7</cp:revision>
  <dcterms:created xsi:type="dcterms:W3CDTF">2025-02-17T03:01:52Z</dcterms:created>
  <dcterms:modified xsi:type="dcterms:W3CDTF">2025-03-19T01:56:33Z</dcterms:modified>
</cp:coreProperties>
</file>