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9" r:id="rId4"/>
    <p:sldId id="384" r:id="rId5"/>
    <p:sldId id="306" r:id="rId6"/>
    <p:sldId id="258" r:id="rId7"/>
    <p:sldId id="387" r:id="rId8"/>
    <p:sldId id="388" r:id="rId9"/>
    <p:sldId id="268" r:id="rId10"/>
    <p:sldId id="270" r:id="rId11"/>
    <p:sldId id="389" r:id="rId12"/>
    <p:sldId id="390" r:id="rId13"/>
    <p:sldId id="391" r:id="rId14"/>
    <p:sldId id="392" r:id="rId15"/>
    <p:sldId id="393" r:id="rId16"/>
    <p:sldId id="275" r:id="rId17"/>
    <p:sldId id="313" r:id="rId18"/>
    <p:sldId id="281" r:id="rId19"/>
    <p:sldId id="312" r:id="rId20"/>
    <p:sldId id="272" r:id="rId21"/>
    <p:sldId id="394" r:id="rId22"/>
    <p:sldId id="378" r:id="rId23"/>
    <p:sldId id="395" r:id="rId24"/>
    <p:sldId id="396" r:id="rId25"/>
    <p:sldId id="358" r:id="rId26"/>
    <p:sldId id="280" r:id="rId27"/>
    <p:sldId id="397" r:id="rId28"/>
    <p:sldId id="399" r:id="rId29"/>
    <p:sldId id="400" r:id="rId30"/>
    <p:sldId id="279" r:id="rId31"/>
    <p:sldId id="401" r:id="rId32"/>
    <p:sldId id="379" r:id="rId33"/>
    <p:sldId id="402" r:id="rId34"/>
    <p:sldId id="403" r:id="rId35"/>
    <p:sldId id="404" r:id="rId36"/>
    <p:sldId id="330" r:id="rId37"/>
    <p:sldId id="386" r:id="rId38"/>
    <p:sldId id="265" r:id="rId39"/>
    <p:sldId id="326" r:id="rId40"/>
  </p:sldIdLst>
  <p:sldSz cx="18288000" cy="10287000"/>
  <p:notesSz cx="6858000" cy="9144000"/>
  <p:embeddedFontLst>
    <p:embeddedFont>
      <p:font typeface="Cambria Math" panose="02040503050406030204" pitchFamily="18"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6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17/03/25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30</a:t>
            </a:fld>
            <a:endParaRPr lang="en-US"/>
          </a:p>
        </p:txBody>
      </p:sp>
    </p:spTree>
    <p:extLst>
      <p:ext uri="{BB962C8B-B14F-4D97-AF65-F5344CB8AC3E}">
        <p14:creationId xmlns:p14="http://schemas.microsoft.com/office/powerpoint/2010/main" val="987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8.png"/><Relationship Id="rId7" Type="http://schemas.openxmlformats.org/officeDocument/2006/relationships/image" Target="../media/image7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8.png"/><Relationship Id="rId4" Type="http://schemas.openxmlformats.org/officeDocument/2006/relationships/image" Target="../media/image66.png"/><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8.png"/><Relationship Id="rId7" Type="http://schemas.openxmlformats.org/officeDocument/2006/relationships/image" Target="../media/image83.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8.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8.png"/><Relationship Id="rId7" Type="http://schemas.openxmlformats.org/officeDocument/2006/relationships/image" Target="../media/image8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8.png"/><Relationship Id="rId4" Type="http://schemas.openxmlformats.org/officeDocument/2006/relationships/image" Target="../media/image66.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5.png"/><Relationship Id="rId4" Type="http://schemas.openxmlformats.org/officeDocument/2006/relationships/image" Target="../media/image75.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png"/><Relationship Id="rId7"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2.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9.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png"/><Relationship Id="rId7"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4.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9.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png"/><Relationship Id="rId7"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5.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6.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sp>
        <p:nvSpPr>
          <p:cNvPr id="9" name="Google Shape;99;p1"/>
          <p:cNvSpPr txBox="1"/>
          <p:nvPr/>
        </p:nvSpPr>
        <p:spPr>
          <a:xfrm>
            <a:off x="3654771" y="1763111"/>
            <a:ext cx="11240171"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80881"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=9</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=3</m:t>
                    </m:r>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80881" cy="175432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0">
                <a:blip r:embed="rId8"/>
                <a:stretch>
                  <a:fillRect l="-1231" b="-26667"/>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a:t>
            </a: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panose="02040503050406030204" pitchFamily="18" charset="0"/>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73635" cy="1986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=2</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panose="02040503050406030204" pitchFamily="18" charset="0"/>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0">
                <a:blip r:embed="rId8"/>
                <a:stretch>
                  <a:fillRect l="-1231" b="-7732"/>
                </a:stretch>
              </a:blipFill>
            </p:spPr>
            <p:txBody>
              <a:bodyPr/>
              <a:lstStyle/>
              <a:p>
                <a:r>
                  <a:rPr lang="en-US">
                    <a:noFill/>
                  </a:rPr>
                  <a:t> </a:t>
                </a:r>
              </a:p>
            </p:txBody>
          </p:sp>
        </mc:Fallback>
      </mc:AlternateContent>
    </p:spTree>
    <p:extLst>
      <p:ext uri="{BB962C8B-B14F-4D97-AF65-F5344CB8AC3E}">
        <p14:creationId xmlns:p14="http://schemas.microsoft.com/office/powerpoint/2010/main" val="888244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kern="100" smtClean="0">
                                <a:latin typeface="Cambria Math" panose="02040503050406030204" pitchFamily="18" charset="0"/>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2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0">
                <a:blip r:embed="rId7"/>
                <a:stretch>
                  <a:fillRect l="-127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2E739D2-DBA6-85D7-D390-19FB14EEBCAA}"/>
              </a:ext>
            </a:extLst>
          </p:cNvPr>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3441583" cy="1578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873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panose="02040503050406030204" pitchFamily="18" charset="0"/>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0">
                <a:blip r:embed="rId7"/>
                <a:stretch>
                  <a:fillRect l="-1272" b="-125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2E739D2-DBA6-85D7-D390-19FB14EEBCAA}"/>
              </a:ext>
            </a:extLst>
          </p:cNvPr>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2844625"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=6</m:t>
                    </m:r>
                  </m:oMath>
                </a14:m>
                <a:endParaRPr lang="en-US" sz="36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81305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3"/>
                <a:stretch>
                  <a:fillRect l="-1332" b="-1346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extLst>
                        <a:ext uri="{9D8B030D-6E8A-4147-A177-3AD203B41FA5}">
                          <a16:colId xmlns:a16="http://schemas.microsoft.com/office/drawing/2014/main" val="20000"/>
                        </a:ext>
                      </a:extLst>
                    </a:gridCol>
                    <a:gridCol w="4774767">
                      <a:extLst>
                        <a:ext uri="{9D8B030D-6E8A-4147-A177-3AD203B41FA5}">
                          <a16:colId xmlns:a16="http://schemas.microsoft.com/office/drawing/2014/main" val="20001"/>
                        </a:ext>
                      </a:extLst>
                    </a:gridCol>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endParaRPr lang="en-US"/>
                        </a:p>
                      </a:txBody>
                      <a:tcPr marL="0" marR="0" marT="0" marB="0">
                        <a:lnL>
                          <a:noFill/>
                        </a:lnL>
                        <a:lnR>
                          <a:noFill/>
                        </a:lnR>
                        <a:lnT>
                          <a:noFill/>
                        </a:lnT>
                        <a:lnB>
                          <a:noFill/>
                        </a:lnB>
                        <a:blipFill rotWithShape="0">
                          <a:blip r:embed="rId6"/>
                          <a:stretch>
                            <a:fillRect r="-101818" b="-2222"/>
                          </a:stretch>
                        </a:blipFill>
                      </a:tcPr>
                    </a:tc>
                    <a:tc>
                      <a:txBody>
                        <a:bodyPr/>
                        <a:lstStyle/>
                        <a:p>
                          <a:endParaRPr lang="en-US"/>
                        </a:p>
                      </a:txBody>
                      <a:tcPr marL="0" marR="0" marT="0" marB="0">
                        <a:lnL>
                          <a:noFill/>
                        </a:lnL>
                        <a:lnR>
                          <a:noFill/>
                        </a:lnR>
                        <a:lnT>
                          <a:noFill/>
                        </a:lnT>
                        <a:lnB>
                          <a:noFill/>
                        </a:lnB>
                        <a:blipFill rotWithShape="0">
                          <a:blip r:embed="rId6"/>
                          <a:stretch>
                            <a:fillRect l="-98214" b="-2222"/>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0">
                <a:blip r:embed="rId7"/>
                <a:stretch>
                  <a:fillRect l="-1538" t="-14151" r="-546" b="-358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+25=5</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panose="02040503050406030204" pitchFamily="18" charset="0"/>
                          </a:rPr>
                        </m:ctrlPr>
                      </m:sSupPr>
                      <m:e>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−5−5</m:t>
                          </m:r>
                        </m:e>
                      </m:d>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p>
            </p:txBody>
          </p:sp>
        </mc:Choice>
        <mc:Fallback xmlns="">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0">
                <a:blip r:embed="rId8"/>
                <a:stretch>
                  <a:fillRect l="-1660" t="-4222"/>
                </a:stretch>
              </a:blipFill>
            </p:spPr>
            <p:txBody>
              <a:bodyPr/>
              <a:lstStyle/>
              <a:p>
                <a:r>
                  <a:rPr 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p>
        </p:txBody>
      </p:sp>
    </p:spTree>
    <p:extLst>
      <p:ext uri="{BB962C8B-B14F-4D97-AF65-F5344CB8AC3E}">
        <p14:creationId xmlns:p14="http://schemas.microsoft.com/office/powerpoint/2010/main" val="2482989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a:stretch>
            <a:fillRect/>
          </a:stretch>
        </p:blipFill>
        <p:spPr>
          <a:xfrm>
            <a:off x="219215" y="8937619"/>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extLst>
                        <a:ext uri="{9D8B030D-6E8A-4147-A177-3AD203B41FA5}">
                          <a16:colId xmlns:a16="http://schemas.microsoft.com/office/drawing/2014/main" val="20000"/>
                        </a:ext>
                      </a:extLst>
                    </a:gridCol>
                    <a:gridCol w="4203004">
                      <a:extLst>
                        <a:ext uri="{9D8B030D-6E8A-4147-A177-3AD203B41FA5}">
                          <a16:colId xmlns:a16="http://schemas.microsoft.com/office/drawing/2014/main" val="20001"/>
                        </a:ext>
                      </a:extLst>
                    </a:gridCol>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panose="02040503050406030204" pitchFamily="18" charset="0"/>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endParaRPr lang="en-US"/>
                        </a:p>
                      </a:txBody>
                      <a:tcPr marL="0" marR="0" marT="0" marB="0">
                        <a:lnL>
                          <a:noFill/>
                        </a:lnL>
                        <a:lnR>
                          <a:noFill/>
                        </a:lnR>
                        <a:lnT>
                          <a:noFill/>
                        </a:lnT>
                        <a:lnB>
                          <a:noFill/>
                        </a:lnB>
                        <a:blipFill rotWithShape="0">
                          <a:blip r:embed="rId5"/>
                          <a:stretch>
                            <a:fillRect r="-100000"/>
                          </a:stretch>
                        </a:blipFill>
                      </a:tcPr>
                    </a:tc>
                    <a:tc>
                      <a:txBody>
                        <a:bodyPr/>
                        <a:lstStyle/>
                        <a:p>
                          <a:endParaRPr lang="en-US"/>
                        </a:p>
                      </a:txBody>
                      <a:tcPr marL="0" marR="0" marT="0" marB="0">
                        <a:lnL>
                          <a:noFill/>
                        </a:lnL>
                        <a:lnR>
                          <a:noFill/>
                        </a:lnR>
                        <a:lnT>
                          <a:noFill/>
                        </a:lnT>
                        <a:lnB>
                          <a:noFill/>
                        </a:lnB>
                        <a:blipFill rotWithShape="0">
                          <a:blip r:embed="rId5"/>
                          <a:stretch>
                            <a:fillRect l="-10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0">
                <a:blip r:embed="rId6"/>
                <a:stretch>
                  <a:fillRect l="-1484" r="-544" b="-116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7"/>
                <a:stretch>
                  <a:fillRect l="-1332"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−16=5(</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−8−5</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0">
                <a:blip r:embed="rId8"/>
                <a:stretch>
                  <a:fillRect l="-2000" t="-3617"/>
                </a:stretch>
              </a:blipFill>
            </p:spPr>
            <p:txBody>
              <a:bodyPr/>
              <a:lstStyle/>
              <a:p>
                <a:r>
                  <a:rPr 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extLst>
      <p:ext uri="{BB962C8B-B14F-4D97-AF65-F5344CB8AC3E}">
        <p14:creationId xmlns:p14="http://schemas.microsoft.com/office/powerpoint/2010/main" val="3626210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3</a:t>
            </a:r>
            <a:endParaRPr sz="3600" b="1" dirty="0">
              <a:solidFill>
                <a:schemeClr val="lt1"/>
              </a:solidFill>
              <a:latin typeface="Arial"/>
              <a:ea typeface="Arial"/>
              <a:cs typeface="Arial"/>
              <a:sym typeface="Arial"/>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3"/>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626357" y="8358207"/>
            <a:ext cx="4420396" cy="41496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0">
                <a:blip r:embed="rId5"/>
                <a:stretch>
                  <a:fillRect l="-1141" b="-54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D178DBC-6948-0C90-FF81-801751A315C4}"/>
              </a:ext>
            </a:extLst>
          </p:cNvPr>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p>
        </p:txBody>
      </p:sp>
      <p:pic>
        <p:nvPicPr>
          <p:cNvPr id="10" name="Picture 5">
            <a:extLst>
              <a:ext uri="{FF2B5EF4-FFF2-40B4-BE49-F238E27FC236}">
                <a16:creationId xmlns:a16="http://schemas.microsoft.com/office/drawing/2014/main" id="{44B7D0B0-3ABC-9DCC-C6AD-5AA358BBC0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70812" y="3086100"/>
            <a:ext cx="1307998" cy="1209898"/>
          </a:xfrm>
          <a:prstGeom prst="rect">
            <a:avLst/>
          </a:prstGeom>
        </p:spPr>
      </p:pic>
      <p:sp>
        <p:nvSpPr>
          <p:cNvPr id="12" name="TextBox 11">
            <a:extLst>
              <a:ext uri="{FF2B5EF4-FFF2-40B4-BE49-F238E27FC236}">
                <a16:creationId xmlns:a16="http://schemas.microsoft.com/office/drawing/2014/main" id="{597B7177-A9E7-3983-95CB-C9CEFDF2D4BA}"/>
              </a:ext>
            </a:extLst>
          </p:cNvPr>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a:extLst>
              <a:ext uri="{FF2B5EF4-FFF2-40B4-BE49-F238E27FC236}">
                <a16:creationId xmlns:a16="http://schemas.microsoft.com/office/drawing/2014/main" id="{7EAF2F7C-D819-E330-92E1-33B62FAD94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58565" y="5723233"/>
            <a:ext cx="1307998" cy="120989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CF6766D-B6B4-739E-E884-BFEA405BB172}"/>
                  </a:ext>
                </a:extLst>
              </p:cNvPr>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 xmlns:a16="http://schemas.microsoft.com/office/drawing/2014/main" xmlns:a14="http://schemas.microsoft.com/office/drawing/2010/main" id="{FCF6766D-B6B4-739E-E884-BFEA405BB172}"/>
                  </a:ext>
                </a:extLst>
              </p:cNvPr>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0">
                <a:blip r:embed="rId8"/>
                <a:stretch>
                  <a:fillRect b="-6471"/>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12"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=1+</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0">
                <a:blip r:embed="rId3"/>
                <a:stretch>
                  <a:fillRect l="-1311" b="-1604"/>
                </a:stretch>
              </a:blipFill>
            </p:spPr>
            <p:txBody>
              <a:bodyPr/>
              <a:lstStyle/>
              <a:p>
                <a:r>
                  <a:rPr 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7E9E277-2916-5EC0-67CA-ABE2709F4382}"/>
                  </a:ext>
                </a:extLst>
              </p:cNvPr>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=1+</m:t>
                    </m:r>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−3≠0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=8−</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0">
                <a:blip r:embed="rId3"/>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7E9E277-2916-5EC0-67CA-ABE2709F4382}"/>
                  </a:ext>
                </a:extLst>
              </p:cNvPr>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−7≠0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250603560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=1−</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p>
              <a:p>
                <a:pPr>
                  <a:lnSpc>
                    <a:spcPct val="150000"/>
                  </a:lnSpc>
                </a:pPr>
                <a:r>
                  <a:rPr lang="vi-VN" sz="4000">
                    <a:latin typeface="Arial (Body)"/>
                    <a:cs typeface="Arial" panose="020B0604020202020204" pitchFamily="34" charset="0"/>
                  </a:rPr>
                  <a:t>a) Tìm điều kiện xác định của phương trình (2).</a:t>
                </a: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p>
              <a:p>
                <a:pPr>
                  <a:lnSpc>
                    <a:spcPct val="150000"/>
                  </a:lnSpc>
                </a:pPr>
                <a:r>
                  <a:rPr lang="vi-VN" sz="4000">
                    <a:latin typeface="Arial (Body)"/>
                    <a:cs typeface="Arial" panose="020B0604020202020204" pitchFamily="34" charset="0"/>
                  </a:rPr>
                  <a:t>c) Giải phương trình vừa tìm được.</a:t>
                </a: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p>
            </p:txBody>
          </p:sp>
        </mc:Choice>
        <mc:Fallback xmlns="">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0">
                <a:blip r:embed="rId2"/>
                <a:stretch>
                  <a:fillRect l="-1430" r="-834" b="-1875"/>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=1−</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xmlns="">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0">
                <a:blip r:embed="rId3"/>
                <a:stretch>
                  <a:fillRect l="-1124" b="-10909"/>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oMath>
                </a14:m>
                <a:r>
                  <a:rPr lang="vi-VN" sz="3600"/>
                  <a:t>.</a:t>
                </a:r>
              </a:p>
              <a:p>
                <a:pPr>
                  <a:lnSpc>
                    <a:spcPct val="150000"/>
                  </a:lnSpc>
                </a:pPr>
                <a:r>
                  <a:rPr lang="vi-VN" sz="3600"/>
                  <a:t>Ta quy đồng mẫu thức chung và khử mẫu thì được:</a:t>
                </a: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e>
                      </m:d>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−2.2</m:t>
                      </m:r>
                      <m:r>
                        <a:rPr lang="en-US" sz="3600" i="1">
                          <a:latin typeface="Cambria Math" panose="02040503050406030204" pitchFamily="18" charset="0"/>
                        </a:rPr>
                        <m:t>𝑥</m:t>
                      </m:r>
                    </m:oMath>
                  </m:oMathPara>
                </a14:m>
                <a:endParaRPr lang="en-US" sz="3600"/>
              </a:p>
            </p:txBody>
          </p:sp>
        </mc:Choice>
        <mc:Fallback xmlns="">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0">
                <a:blip r:embed="rId7"/>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384818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+1</m:t>
                          </m:r>
                        </m:e>
                      </m:d>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−3=2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p>
            </p:txBody>
          </p:sp>
        </mc:Choice>
        <mc:Fallback xmlns="">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0">
                <a:blip r:embed="rId3"/>
                <a:stretch>
                  <a:fillRect l="-1311" b="-144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p>
            </p:txBody>
          </p:sp>
        </mc:Choice>
        <mc:Fallback xmlns="">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0">
                <a:blip r:embed="rId7"/>
                <a:stretch>
                  <a:fillRect l="-1455" b="-3747"/>
                </a:stretch>
              </a:blipFill>
            </p:spPr>
            <p:txBody>
              <a:bodyPr/>
              <a:lstStyle/>
              <a:p>
                <a:r>
                  <a:rPr lang="en-US">
                    <a:noFill/>
                  </a:rPr>
                  <a:t> </a:t>
                </a:r>
              </a:p>
            </p:txBody>
          </p:sp>
        </mc:Fallback>
      </mc:AlternateContent>
    </p:spTree>
    <p:extLst>
      <p:ext uri="{BB962C8B-B14F-4D97-AF65-F5344CB8AC3E}">
        <p14:creationId xmlns:p14="http://schemas.microsoft.com/office/powerpoint/2010/main" val="113171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1901">
            <a:off x="15530698" y="291410"/>
            <a:ext cx="2183861" cy="559863"/>
          </a:xfrm>
          <a:prstGeom prst="rect">
            <a:avLst/>
          </a:prstGeom>
        </p:spPr>
      </p:pic>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Ví dụ 5:</a:t>
            </a:r>
            <a:endParaRPr sz="40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panose="02040503050406030204" pitchFamily="18" charset="0"/>
                          </a:rPr>
                        </m:ctrlPr>
                      </m:fPr>
                      <m:num>
                        <m:sSup>
                          <m:sSupPr>
                            <m:ctrlPr>
                              <a:rPr lang="en-US" sz="4000" i="1" smtClean="0">
                                <a:effectLst/>
                                <a:latin typeface="Cambria Math" panose="02040503050406030204" pitchFamily="18" charset="0"/>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0">
                <a:blip r:embed="rId5"/>
                <a:stretch>
                  <a:fillRect l="-1416"/>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panose="02040503050406030204" pitchFamily="18" charset="0"/>
                          </a:rPr>
                        </m:ctrlPr>
                      </m:fPr>
                      <m:num>
                        <m:sSup>
                          <m:sSupPr>
                            <m:ctrlPr>
                              <a:rPr lang="en-US" sz="3600" i="1" smtClean="0">
                                <a:effectLst/>
                                <a:latin typeface="Cambria Math" panose="02040503050406030204" pitchFamily="18" charset="0"/>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0">
                <a:blip r:embed="rId6"/>
                <a:stretch>
                  <a:fillRect l="-12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i="1">
                              <a:latin typeface="Cambria Math" panose="02040503050406030204" pitchFamily="18" charset="0"/>
                            </a:rPr>
                            <m:t>2−</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=10−5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−2=10−5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0">
                <a:blip r:embed="rId8"/>
                <a:stretch>
                  <a:fillRect l="-2319" r="-2244" b="-1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0">
                <a:blip r:embed="rId9"/>
                <a:stretch>
                  <a:fillRect l="-2045" r="-1091" b="-27612"/>
                </a:stretch>
              </a:blipFill>
            </p:spPr>
            <p:txBody>
              <a:bodyPr/>
              <a:lstStyle/>
              <a:p>
                <a:r>
                  <a:rPr 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277776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0">
                <a:blip r:embed="rId6"/>
                <a:stretch>
                  <a:fillRect l="-1214"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4+3</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−3=4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0">
                <a:blip r:embed="rId8"/>
                <a:stretch>
                  <a:fillRect l="-2319" r="-2244" b="-1939"/>
                </a:stretch>
              </a:blipFill>
            </p:spPr>
            <p:txBody>
              <a:bodyPr/>
              <a:lstStyle/>
              <a:p>
                <a:r>
                  <a:rPr 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999346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p>
              <a:p>
                <a:pPr>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−3)</m:t>
                        </m:r>
                      </m:den>
                    </m:f>
                  </m:oMath>
                </a14:m>
                <a:r>
                  <a:rPr lang="en-US" sz="40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0">
                <a:blip r:embed="rId6"/>
                <a:stretch>
                  <a:fillRect l="-1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0">
                <a:blip r:embed="rId7"/>
                <a:stretch>
                  <a:fillRect l="-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0">
                <a:blip r:embed="rId8"/>
                <a:stretch>
                  <a:fillRect l="-2415" r="-2496"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0">
                <a:blip r:embed="rId9"/>
                <a:stretch>
                  <a:fillRect l="-2498" r="-2417" b="-6250"/>
                </a:stretch>
              </a:blipFill>
            </p:spPr>
            <p:txBody>
              <a:bodyPr/>
              <a:lstStyle/>
              <a:p>
                <a:r>
                  <a:rPr 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608489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a:ea typeface="Arial"/>
                <a:cs typeface="Arial"/>
                <a:sym typeface="Arial"/>
              </a:rPr>
              <a:t>CHƯƠNG </a:t>
            </a:r>
            <a:r>
              <a:rPr lang="en-US" sz="6600" b="1" dirty="0">
                <a:solidFill>
                  <a:schemeClr val="lt1"/>
                </a:solidFill>
                <a:latin typeface="Arial"/>
                <a:ea typeface="Arial"/>
                <a:cs typeface="Arial"/>
                <a:sym typeface="Arial"/>
              </a:rPr>
              <a:t>1</a:t>
            </a:r>
            <a:r>
              <a:rPr lang="vi-VN" sz="6600" b="1" smtClean="0">
                <a:solidFill>
                  <a:schemeClr val="lt1"/>
                </a:solidFill>
                <a:latin typeface="Arial"/>
                <a:ea typeface="Arial"/>
                <a:cs typeface="Arial"/>
                <a:sym typeface="Arial"/>
              </a:rPr>
              <a:t>: </a:t>
            </a:r>
            <a:r>
              <a:rPr lang="en-US" sz="6600" b="1" smtClean="0">
                <a:solidFill>
                  <a:schemeClr val="lt1"/>
                </a:solidFill>
                <a:latin typeface="Arial"/>
                <a:ea typeface="Arial"/>
                <a:cs typeface="Arial"/>
                <a:sym typeface="Arial"/>
              </a:rPr>
              <a:t>PHƯƠNG TRÌNH VÀ HỆ PHƯƠNG TRÌNH BẬC NHẤT</a:t>
            </a:r>
            <a:endParaRPr sz="6600" dirty="0">
              <a:solidFill>
                <a:schemeClr val="lt1"/>
              </a:solidFill>
              <a:latin typeface="Calibri"/>
              <a:ea typeface="Calibri"/>
              <a:cs typeface="Calibri"/>
              <a:sym typeface="Calibri"/>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a:ea typeface="Arial"/>
                <a:cs typeface="Arial"/>
                <a:sym typeface="Arial"/>
              </a:rPr>
              <a:t>BÀI 1</a:t>
            </a:r>
            <a:r>
              <a:rPr lang="en-US" sz="6600" b="1">
                <a:solidFill>
                  <a:srgbClr val="FFFF00"/>
                </a:solidFill>
                <a:latin typeface="Arial"/>
                <a:ea typeface="Arial"/>
                <a:cs typeface="Arial"/>
                <a:sym typeface="Arial"/>
              </a:rPr>
              <a:t>: </a:t>
            </a:r>
            <a:r>
              <a:rPr lang="en-US" sz="6600" b="1" smtClean="0">
                <a:solidFill>
                  <a:srgbClr val="FFFF00"/>
                </a:solidFill>
                <a:latin typeface="Arial"/>
                <a:ea typeface="Arial"/>
                <a:cs typeface="Arial"/>
                <a:sym typeface="Arial"/>
              </a:rPr>
              <a:t>PHƯƠNG TRÌNH QUY VỀ PHƯƠNG TRÌNH BẬC NHẤT </a:t>
            </a:r>
          </a:p>
          <a:p>
            <a:pPr lvl="0" algn="ctr">
              <a:lnSpc>
                <a:spcPct val="150000"/>
              </a:lnSpc>
            </a:pPr>
            <a:r>
              <a:rPr lang="en-US" sz="6600" b="1" smtClean="0">
                <a:solidFill>
                  <a:srgbClr val="FFFF00"/>
                </a:solidFill>
                <a:latin typeface="Arial"/>
                <a:ea typeface="Arial"/>
                <a:cs typeface="Arial"/>
                <a:sym typeface="Arial"/>
              </a:rPr>
              <a:t>MỘT ẨN</a:t>
            </a:r>
            <a:endParaRPr sz="66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0" y="4979960"/>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0">
                <a:blip r:embed="rId6"/>
                <a:stretch>
                  <a:fillRect l="-1378" b="-1538"/>
                </a:stretch>
              </a:blipFill>
            </p:spPr>
            <p:txBody>
              <a:bodyPr/>
              <a:lstStyle/>
              <a:p>
                <a:r>
                  <a:rPr lang="en-US">
                    <a:noFill/>
                  </a:rPr>
                  <a:t> </a:t>
                </a:r>
              </a:p>
            </p:txBody>
          </p:sp>
        </mc:Fallback>
      </mc:AlternateContent>
      <p:pic>
        <p:nvPicPr>
          <p:cNvPr id="44" name="Picture 43"/>
          <p:cNvPicPr>
            <a:picLocks noChangeAspect="1"/>
          </p:cNvPicPr>
          <p:nvPr/>
        </p:nvPicPr>
        <p:blipFill>
          <a:blip r:embed="rId7"/>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8"/>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9"/>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+2)</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p>
            </p:txBody>
          </p:sp>
        </mc:Choice>
        <mc:Fallback xmlns="">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0">
                <a:blip r:embed="rId5"/>
                <a:stretch>
                  <a:fillRect l="-1148" b="-1885"/>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5828535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xmlns="">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0">
                <a:blip r:embed="rId7"/>
                <a:stretch>
                  <a:fillRect l="-1132" r="-1095" b="-4179"/>
                </a:stretch>
              </a:blipFill>
            </p:spPr>
            <p:txBody>
              <a:bodyPr/>
              <a:lstStyle/>
              <a:p>
                <a:r>
                  <a:rPr 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panose="02040503050406030204" pitchFamily="18" charset="0"/>
                          </a:rPr>
                        </m:ctrlPr>
                      </m:dPr>
                      <m:e>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+300.</m:t>
                    </m:r>
                    <m:r>
                      <a:rPr lang="en-US" sz="3600" b="0" i="1" smtClean="0">
                        <a:latin typeface="Cambria Math" panose="02040503050406030204" pitchFamily="18" charset="0"/>
                      </a:rPr>
                      <m:t>𝑥</m:t>
                    </m:r>
                    <m:r>
                      <a:rPr lang="en-US" sz="3600" b="0" i="1" smtClean="0">
                        <a:latin typeface="Cambria Math" panose="02040503050406030204" pitchFamily="18" charset="0"/>
                      </a:rPr>
                      <m:t>=3600+300</m:t>
                    </m:r>
                    <m:r>
                      <a:rPr lang="en-US" sz="3600" b="0" i="1" smtClean="0">
                        <a:latin typeface="Cambria Math" panose="02040503050406030204" pitchFamily="18" charset="0"/>
                      </a:rPr>
                      <m:t>𝑥</m:t>
                    </m:r>
                  </m:oMath>
                </a14:m>
                <a:r>
                  <a:rPr lang="vi-VN" sz="3600"/>
                  <a:t> (m</a:t>
                </a:r>
                <a:r>
                  <a:rPr lang="vi-VN" sz="3600" baseline="30000"/>
                  <a:t>2</a:t>
                </a:r>
                <a:r>
                  <a:rPr lang="vi-VN" sz="3600"/>
                  <a:t>).</a:t>
                </a:r>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p>
              <a:p>
                <a:pPr algn="ctr">
                  <a:lnSpc>
                    <a:spcPct val="150000"/>
                  </a:lnSpc>
                </a:pPr>
                <a:r>
                  <a:rPr lang="vi-VN" sz="3600"/>
                  <a:t>300x = 8 100 – 3 600 – 3 600</a:t>
                </a:r>
              </a:p>
              <a:p>
                <a:pPr algn="ctr">
                  <a:lnSpc>
                    <a:spcPct val="150000"/>
                  </a:lnSpc>
                </a:pPr>
                <a:r>
                  <a:rPr lang="vi-VN" sz="3600"/>
                  <a:t>300x = 900</a:t>
                </a:r>
              </a:p>
              <a:p>
                <a:pPr algn="ctr">
                  <a:lnSpc>
                    <a:spcPct val="150000"/>
                  </a:lnSpc>
                </a:pPr>
                <a:r>
                  <a:rPr lang="vi-VN" sz="3600"/>
                  <a:t>x = 3 (thỏa mãn x &gt; 0).</a:t>
                </a:r>
              </a:p>
              <a:p>
                <a:pPr>
                  <a:lnSpc>
                    <a:spcPct val="150000"/>
                  </a:lnSpc>
                </a:pPr>
                <a:r>
                  <a:rPr lang="vi-VN" sz="3600"/>
                  <a:t>Vậy đội công nhân đã hoàn thành công việc trong 3 + 3 = 6 ngày (hai giai đoạn, mỗi giai đoạn 3 ngày).</a:t>
                </a: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0">
                <a:blip r:embed="rId5"/>
                <a:stretch>
                  <a:fillRect l="-1187" b="-688"/>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755569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extLst>
      <p:ext uri="{BB962C8B-B14F-4D97-AF65-F5344CB8AC3E}">
        <p14:creationId xmlns:p14="http://schemas.microsoft.com/office/powerpoint/2010/main" val="3360086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71,4+</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b="0" i="1" smtClean="0">
                              <a:latin typeface="Cambria Math" panose="02040503050406030204" pitchFamily="18" charset="0"/>
                            </a:rPr>
                            <m:t>100.(</m:t>
                          </m:r>
                          <m:r>
                            <a:rPr lang="en-US" sz="3600" i="1">
                              <a:latin typeface="Cambria Math" panose="02040503050406030204" pitchFamily="18" charset="0"/>
                            </a:rPr>
                            <m:t>71,4+</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 (</m:t>
                          </m:r>
                          <m:r>
                            <a:rPr lang="en-US" sz="3600" i="1">
                              <a:latin typeface="Cambria Math" panose="02040503050406030204" pitchFamily="18" charset="0"/>
                            </a:rPr>
                            <m:t>2040+</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71,4+</m:t>
                          </m:r>
                          <m:r>
                            <a:rPr lang="en-US" sz="3600" b="0" i="1" smtClean="0">
                              <a:latin typeface="Cambria Math" panose="02040503050406030204" pitchFamily="18" charset="0"/>
                            </a:rPr>
                            <m:t>𝑥</m:t>
                          </m:r>
                        </m:e>
                      </m:d>
                      <m:r>
                        <a:rPr lang="en-US" sz="3600" b="0" i="1" smtClean="0">
                          <a:latin typeface="Cambria Math" panose="02040503050406030204" pitchFamily="18" charset="0"/>
                        </a:rPr>
                        <m:t>=20.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7140+100</m:t>
                      </m:r>
                      <m:r>
                        <a:rPr lang="en-US" sz="3600" b="0" i="1" smtClean="0">
                          <a:latin typeface="Cambria Math" panose="02040503050406030204" pitchFamily="18" charset="0"/>
                        </a:rPr>
                        <m:t>𝑥</m:t>
                      </m:r>
                      <m:r>
                        <a:rPr lang="en-US" sz="3600" b="0" i="1" smtClean="0">
                          <a:latin typeface="Cambria Math" panose="02040503050406030204" pitchFamily="18" charset="0"/>
                        </a:rPr>
                        <m:t>=40800+20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=420,75</m:t>
                    </m:r>
                  </m:oMath>
                </a14:m>
                <a:r>
                  <a:rPr lang="en-US" sz="3600" smtClean="0">
                    <a:latin typeface="Arial (Body)"/>
                  </a:rPr>
                  <a:t> (thỏa mãn x &gt; 0).</a:t>
                </a: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0">
                <a:blip r:embed="rId5"/>
                <a:stretch>
                  <a:fillRect l="-1187" b="-582"/>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267788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a16="http://schemas.microsoft.com/office/drawing/2014/main" id="{CB62E67E-114C-D4F3-BF90-54E4984C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0961" y="8343900"/>
            <a:ext cx="1414053" cy="1414053"/>
          </a:xfrm>
          <a:prstGeom prst="rect">
            <a:avLst/>
          </a:prstGeom>
        </p:spPr>
      </p:pic>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11.</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a:t>
              </a:r>
              <a:r>
                <a:rPr lang="en-US" sz="3800" b="1" i="1">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Phương trình bậc nhất hai ẩn.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0">
                <a:blip r:embed="rId3"/>
                <a:stretch>
                  <a:fillRect l="-2037" b="-7303"/>
                </a:stretch>
              </a:blipFill>
            </p:spPr>
            <p:txBody>
              <a:bodyPr/>
              <a:lstStyle/>
              <a:p>
                <a:r>
                  <a:rPr 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a:stretch>
            <a:fillRect/>
          </a:stretch>
        </p:blipFill>
        <p:spPr>
          <a:xfrm>
            <a:off x="14173200" y="7315412"/>
            <a:ext cx="3087506" cy="2593735"/>
          </a:xfrm>
          <a:prstGeom prst="rect">
            <a:avLst/>
          </a:prstGeom>
        </p:spPr>
      </p:pic>
      <p:pic>
        <p:nvPicPr>
          <p:cNvPr id="7" name="Picture 6"/>
          <p:cNvPicPr>
            <a:picLocks noChangeAspect="1"/>
          </p:cNvPicPr>
          <p:nvPr/>
        </p:nvPicPr>
        <p:blipFill>
          <a:blip r:embed="rId5"/>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0">
                <a:blip r:embed="rId9"/>
                <a:stretch>
                  <a:fillRect l="-2038" b="-7303"/>
                </a:stretch>
              </a:blipFill>
            </p:spPr>
            <p:txBody>
              <a:bodyPr/>
              <a:lstStyle/>
              <a:p>
                <a:r>
                  <a:rPr lang="en-US">
                    <a:noFill/>
                  </a:rPr>
                  <a:t> </a:t>
                </a:r>
              </a:p>
            </p:txBody>
          </p:sp>
        </mc:Fallback>
      </mc:AlternateContent>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HĐ1</a:t>
            </a:r>
            <a:endParaRPr sz="36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15047859" y="1672508"/>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panose="02040503050406030204" pitchFamily="18" charset="0"/>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panose="02040503050406030204" pitchFamily="18" charset="0"/>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.0=0=</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p>
            </p:txBody>
          </p:sp>
        </mc:Choice>
        <mc:Fallback xmlns="">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0">
                <a:blip r:embed="rId6"/>
                <a:stretch>
                  <a:fillRect l="-854" t="-573" r="-820" b="-22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1802438866"/>
              </p:ext>
            </p:extLst>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extLst>
                    <a:ext uri="{9D8B030D-6E8A-4147-A177-3AD203B41FA5}">
                      <a16:colId xmlns:a16="http://schemas.microsoft.com/office/drawing/2014/main" val="20000"/>
                    </a:ext>
                  </a:extLst>
                </a:gridCol>
                <a:gridCol w="8375538">
                  <a:extLst>
                    <a:ext uri="{9D8B030D-6E8A-4147-A177-3AD203B41FA5}">
                      <a16:colId xmlns:a16="http://schemas.microsoft.com/office/drawing/2014/main" val="20001"/>
                    </a:ext>
                  </a:extLst>
                </a:gridCol>
              </a:tblGrid>
              <a:tr h="1981200">
                <a:tc>
                  <a:txBody>
                    <a:bodyPr/>
                    <a:lstStyle/>
                    <a:p>
                      <a:pPr algn="just"/>
                      <a:r>
                        <a:rPr lang="vi-VN" sz="2800" b="0" smtClean="0">
                          <a:solidFill>
                            <a:srgbClr val="000000"/>
                          </a:solidFill>
                          <a:latin typeface="+mn-lt"/>
                        </a:rPr>
                        <a:t>x – 3 = 0</a:t>
                      </a:r>
                    </a:p>
                    <a:p>
                      <a:pPr algn="just"/>
                      <a:r>
                        <a:rPr lang="en-US" sz="2800" b="0" smtClean="0">
                          <a:solidFill>
                            <a:srgbClr val="000000"/>
                          </a:solidFill>
                          <a:latin typeface="+mn-lt"/>
                        </a:rPr>
                        <a:t>       </a:t>
                      </a:r>
                      <a:r>
                        <a:rPr lang="vi-VN" sz="2800" b="0" smtClean="0">
                          <a:solidFill>
                            <a:srgbClr val="000000"/>
                          </a:solidFill>
                          <a:latin typeface="+mn-lt"/>
                        </a:rPr>
                        <a:t>x = 3.</a:t>
                      </a:r>
                    </a:p>
                    <a:p>
                      <a:pPr algn="just"/>
                      <a:r>
                        <a:rPr lang="vi-VN" sz="2800" b="0" smtClean="0">
                          <a:solidFill>
                            <a:srgbClr val="000000"/>
                          </a:solidFill>
                          <a:latin typeface="+mn-lt"/>
                        </a:rPr>
                        <a:t>Vậy phương trình x – 3 = 0 có nghiệm là x = 3.</a:t>
                      </a:r>
                    </a:p>
                  </a:txBody>
                  <a:tcPr>
                    <a:solidFill>
                      <a:schemeClr val="bg1"/>
                    </a:solidFill>
                  </a:tcPr>
                </a:tc>
                <a:tc>
                  <a:txBody>
                    <a:bodyPr/>
                    <a:lstStyle/>
                    <a:p>
                      <a:pPr algn="just"/>
                      <a:r>
                        <a:rPr lang="vi-VN" sz="2800" b="0" smtClean="0">
                          <a:solidFill>
                            <a:srgbClr val="000000"/>
                          </a:solidFill>
                          <a:effectLst/>
                          <a:latin typeface="+mn-lt"/>
                        </a:rPr>
                        <a:t>2x + 1 = 0</a:t>
                      </a:r>
                    </a:p>
                    <a:p>
                      <a:pPr algn="just"/>
                      <a:r>
                        <a:rPr lang="vi-VN" sz="2800" b="0" smtClean="0">
                          <a:solidFill>
                            <a:srgbClr val="000000"/>
                          </a:solidFill>
                          <a:effectLst/>
                          <a:latin typeface="+mn-lt"/>
                        </a:rPr>
                        <a:t>      2x = –1</a:t>
                      </a:r>
                    </a:p>
                    <a:p>
                      <a:pPr algn="just"/>
                      <a:r>
                        <a:rPr lang="vi-VN" sz="2800" b="0" smtClean="0">
                          <a:solidFill>
                            <a:srgbClr val="000000"/>
                          </a:solidFill>
                          <a:effectLst/>
                          <a:latin typeface="+mn-lt"/>
                        </a:rPr>
                        <a:t>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p>
                      <a:pPr algn="just"/>
                      <a:r>
                        <a:rPr lang="vi-VN" sz="2800" b="0" smtClean="0">
                          <a:solidFill>
                            <a:srgbClr val="000000"/>
                          </a:solidFill>
                          <a:effectLst/>
                          <a:latin typeface="+mn-lt"/>
                        </a:rPr>
                        <a:t>Vậy phương trình 2x + 1 = 0 có nghiệm là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txBody>
                  <a:tcPr>
                    <a:solidFill>
                      <a:schemeClr val="bg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extLst>
      <p:ext uri="{BB962C8B-B14F-4D97-AF65-F5344CB8AC3E}">
        <p14:creationId xmlns:p14="http://schemas.microsoft.com/office/powerpoint/2010/main" val="4084089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 Vì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3)(2x + 1) = 0 nên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thỏa mãn phương trình (x – 3)(2x + 1) = 0, tức là:</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 0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a:t>
                </a:r>
                <a:r>
                  <a:rPr lang="en-US" sz="3600">
                    <a:solidFill>
                      <a:srgbClr val="000000"/>
                    </a:solidFill>
                    <a:latin typeface="Arial (Body)"/>
                    <a:cs typeface="Arial" panose="020B0604020202020204" pitchFamily="34" charset="0"/>
                  </a:rPr>
                  <a:t> x</a:t>
                </a:r>
                <a:r>
                  <a:rPr lang="en-US" sz="3600" baseline="-30000">
                    <a:solidFill>
                      <a:srgbClr val="000000"/>
                    </a:solidFill>
                    <a:latin typeface="Arial (Body)"/>
                    <a:cs typeface="Arial" panose="020B0604020202020204" pitchFamily="34" charset="0"/>
                  </a:rPr>
                  <a:t>0</a:t>
                </a:r>
                <a:r>
                  <a:rPr lang="en-US" sz="3600" baseline="-30000" smtClean="0">
                    <a:solidFill>
                      <a:srgbClr val="000000"/>
                    </a:solidFill>
                    <a:latin typeface="Arial (Body)"/>
                    <a:cs typeface="Arial" panose="020B0604020202020204" pitchFamily="34" charset="0"/>
                  </a:rPr>
                  <a:t> </a:t>
                </a:r>
                <a:r>
                  <a:rPr kumimoji="0" lang="en-US" sz="3600" b="0" i="0" u="none" strike="noStrike" cap="none" normalizeH="0" baseline="0" smtClean="0">
                    <a:ln>
                      <a:noFill/>
                    </a:ln>
                    <a:solidFill>
                      <a:srgbClr val="000000"/>
                    </a:solidFill>
                    <a:effectLst/>
                    <a:latin typeface="Arial (Body)"/>
                    <a:cs typeface="Arial" panose="020B0604020202020204" pitchFamily="34" charset="0"/>
                  </a:rPr>
                  <a:t>=</a:t>
                </a:r>
                <a:r>
                  <a:rPr kumimoji="0" lang="en-US" sz="3600" b="0" i="0" u="none" strike="noStrike" cap="none" normalizeH="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panose="02040503050406030204" pitchFamily="18" charset="0"/>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Vậy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 = 0 hoặc phương trình 2x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0">
                <a:blip r:embed="rId6"/>
                <a:stretch>
                  <a:fillRect l="-1088" r="-1053" b="-26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7488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0">
                  <a:blip r:embed="rId2"/>
                  <a:stretch>
                    <a:fillRect l="-1460" r="-1420" b="-190"/>
                  </a:stretch>
                </a:blipFill>
              </p:spPr>
              <p:txBody>
                <a:bodyPr/>
                <a:lstStyle/>
                <a:p>
                  <a:r>
                    <a:rPr 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91878" y="-425014"/>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3203</TotalTime>
  <Words>1858</Words>
  <Application>Microsoft Office PowerPoint</Application>
  <PresentationFormat>Custom</PresentationFormat>
  <Paragraphs>306</Paragraphs>
  <Slides>39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Open Sans</vt:lpstr>
      <vt:lpstr>Cambria Math</vt:lpstr>
      <vt:lpstr>Calibri</vt:lpstr>
      <vt:lpstr>Times New Roman</vt:lpstr>
      <vt:lpstr>Arial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TDG</cp:lastModifiedBy>
  <cp:revision>72</cp:revision>
  <dcterms:created xsi:type="dcterms:W3CDTF">2006-08-16T00:00:00Z</dcterms:created>
  <dcterms:modified xsi:type="dcterms:W3CDTF">2025-03-17T16:47:55Z</dcterms:modified>
  <dc:identifier>DAFWAZhnXwQ</dc:identifier>
</cp:coreProperties>
</file>