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1" r:id="rId28"/>
    <p:sldId id="282" r:id="rId29"/>
    <p:sldId id="283" r:id="rId30"/>
    <p:sldId id="287" r:id="rId31"/>
    <p:sldId id="288" r:id="rId32"/>
    <p:sldId id="289" r:id="rId33"/>
    <p:sldId id="296" r:id="rId34"/>
    <p:sldId id="297"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3BFF1-BFBB-4A22-A0BA-E177B3440FB3}" type="datetimeFigureOut">
              <a:rPr lang="en-US" smtClean="0"/>
              <a:t>3/11/2025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E1E4F-D5DE-4E84-B90A-59AD6ED42136}" type="slidenum">
              <a:rPr lang="en-US" smtClean="0"/>
              <a:t>‹#›</a:t>
            </a:fld>
            <a:endParaRPr lang="en-US"/>
          </a:p>
        </p:txBody>
      </p:sp>
    </p:spTree>
    <p:extLst>
      <p:ext uri="{BB962C8B-B14F-4D97-AF65-F5344CB8AC3E}">
        <p14:creationId xmlns:p14="http://schemas.microsoft.com/office/powerpoint/2010/main" val="269161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275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043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F96FE-4BFD-4EB0-860E-F76DA260189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6245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47360-B557-4C02-8090-B1D0A80F753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349518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47360-B557-4C02-8090-B1D0A80F753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197383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47360-B557-4C02-8090-B1D0A80F753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133581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47360-B557-4C02-8090-B1D0A80F753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337990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47360-B557-4C02-8090-B1D0A80F7533}"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398619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747360-B557-4C02-8090-B1D0A80F753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20772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747360-B557-4C02-8090-B1D0A80F7533}"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271360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747360-B557-4C02-8090-B1D0A80F7533}"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402430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47360-B557-4C02-8090-B1D0A80F7533}"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324132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47360-B557-4C02-8090-B1D0A80F753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116236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747360-B557-4C02-8090-B1D0A80F7533}"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28B52-514E-4A31-8EF9-2E591457AF4E}" type="slidenum">
              <a:rPr lang="en-US" smtClean="0"/>
              <a:t>‹#›</a:t>
            </a:fld>
            <a:endParaRPr lang="en-US"/>
          </a:p>
        </p:txBody>
      </p:sp>
    </p:spTree>
    <p:extLst>
      <p:ext uri="{BB962C8B-B14F-4D97-AF65-F5344CB8AC3E}">
        <p14:creationId xmlns:p14="http://schemas.microsoft.com/office/powerpoint/2010/main" val="223618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47360-B557-4C02-8090-B1D0A80F7533}" type="datetimeFigureOut">
              <a:rPr lang="en-US" smtClean="0"/>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28B52-514E-4A31-8EF9-2E591457AF4E}" type="slidenum">
              <a:rPr lang="en-US" smtClean="0"/>
              <a:t>‹#›</a:t>
            </a:fld>
            <a:endParaRPr lang="en-US"/>
          </a:p>
        </p:txBody>
      </p:sp>
    </p:spTree>
    <p:extLst>
      <p:ext uri="{BB962C8B-B14F-4D97-AF65-F5344CB8AC3E}">
        <p14:creationId xmlns:p14="http://schemas.microsoft.com/office/powerpoint/2010/main" val="248136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Tinh%20tr&#249;ng%20s&#7889;ng%20&#273;&#432;&#7907;c%20bao%20l&#226;u%20trong%20kh&#244;ng%20kh&#237;,%20n&#432;&#7899;c-.webm" TargetMode="External"/><Relationship Id="rId2" Type="http://schemas.openxmlformats.org/officeDocument/2006/relationships/hyperlink" Target="&#272;&#7862;T%20V&#210;NG%20TR&#193;NH%20THAI%20L&#192;%20NH&#431;%20TH&#7870;%20N&#192;O_%20-%20B&#7879;nh%20vi&#7879;n%20T&#7915;%20D&#361;.mp4" TargetMode="External"/><Relationship Id="rId1" Type="http://schemas.openxmlformats.org/officeDocument/2006/relationships/slideLayout" Target="../slideLayouts/slideLayout2.xml"/><Relationship Id="rId6" Type="http://schemas.openxmlformats.org/officeDocument/2006/relationships/hyperlink" Target="C&#243;%20ai%20th&#7855;c%20m&#7855;c%20thu&#7889;c%20ng&#7915;a%20thai%20ho&#7841;t%20&#273;&#7897;ng%20khi%20v&#224;o%20c&#417;%20th&#7875;%20ng&#432;&#7901;i.mp4" TargetMode="External"/><Relationship Id="rId5" Type="http://schemas.openxmlformats.org/officeDocument/2006/relationships/hyperlink" Target="&#272;&#7863;t%20v&#242;ng%20v&#224;%20c&#7845;y%20que%20tr&#225;nh%20thai%20-%20Bi&#7879;n%20ph&#225;p%20n&#224;o%20an%20to&#224;n%20h&#417;n_.mp4" TargetMode="External"/><Relationship Id="rId4" Type="http://schemas.openxmlformats.org/officeDocument/2006/relationships/hyperlink" Target="Xu&#7845;t%20tinh%20ngo&#224;i%20kh&#7843;%20n&#259;ng%20c&#243;%20thai%20l&#224;%20bao%20nhi&#234;u%20ph&#7847;n%20tr&#259;m.mp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6.sv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842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solidFill>
                  <a:srgbClr val="C00000"/>
                </a:solidFill>
                <a:latin typeface="Times New Roman" pitchFamily="18" charset="0"/>
                <a:cs typeface="Times New Roman" pitchFamily="18" charset="0"/>
              </a:rPr>
              <a:t>PHIẾU HỌC TẬP SỐ 2</a:t>
            </a:r>
            <a:endParaRPr lang="en-US" sz="2200"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18120203"/>
              </p:ext>
            </p:extLst>
          </p:nvPr>
        </p:nvGraphicFramePr>
        <p:xfrm>
          <a:off x="647700" y="1498601"/>
          <a:ext cx="8115300" cy="4978399"/>
        </p:xfrm>
        <a:graphic>
          <a:graphicData uri="http://schemas.openxmlformats.org/drawingml/2006/table">
            <a:tbl>
              <a:tblPr firstRow="1" firstCol="1" bandRow="1">
                <a:tableStyleId>{5C22544A-7EE6-4342-B048-85BDC9FD1C3A}</a:tableStyleId>
              </a:tblPr>
              <a:tblGrid>
                <a:gridCol w="1313618"/>
                <a:gridCol w="3295953"/>
                <a:gridCol w="3505729"/>
              </a:tblGrid>
              <a:tr h="584761">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Tiêu</a:t>
                      </a:r>
                      <a:r>
                        <a:rPr lang="en-US" sz="2000" dirty="0">
                          <a:effectLst/>
                          <a:latin typeface="Times New Roman" pitchFamily="18" charset="0"/>
                          <a:cs typeface="Times New Roman" pitchFamily="18" charset="0"/>
                        </a:rPr>
                        <a:t> chí</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a:effectLst/>
                          <a:latin typeface="Times New Roman" pitchFamily="18" charset="0"/>
                          <a:cs typeface="Times New Roman" pitchFamily="18" charset="0"/>
                        </a:rPr>
                        <a:t>Thụ thai</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Khái niệm</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Sự</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quá</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trình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giữa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trứng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trùng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tạo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thành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tử</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a:effectLst/>
                          <a:latin typeface="Times New Roman" pitchFamily="18" charset="0"/>
                          <a:cs typeface="Times New Roman" pitchFamily="18" charset="0"/>
                        </a:rPr>
                        <a:t>Sự thụ thai xảy ra khi phôi làm tổ được ở tử cung.</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Vị trí</a:t>
                      </a:r>
                    </a:p>
                    <a:p>
                      <a:pPr marL="0" marR="0">
                        <a:lnSpc>
                          <a:spcPct val="120000"/>
                        </a:lnSpc>
                        <a:spcBef>
                          <a:spcPts val="0"/>
                        </a:spcBef>
                        <a:spcAft>
                          <a:spcPts val="0"/>
                        </a:spcAft>
                      </a:pPr>
                      <a:r>
                        <a:rPr lang="en-US" sz="2000">
                          <a:effectLst/>
                          <a:latin typeface="Times New Roman" pitchFamily="18" charset="0"/>
                          <a:cs typeface="Times New Roman" pitchFamily="18" charset="0"/>
                        </a:rPr>
                        <a:t>diễn ra</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Điều kiện</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bl>
          </a:graphicData>
        </a:graphic>
      </p:graphicFrame>
    </p:spTree>
    <p:extLst>
      <p:ext uri="{BB962C8B-B14F-4D97-AF65-F5344CB8AC3E}">
        <p14:creationId xmlns:p14="http://schemas.microsoft.com/office/powerpoint/2010/main" val="327389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solidFill>
                  <a:srgbClr val="C00000"/>
                </a:solidFill>
                <a:latin typeface="Times New Roman" pitchFamily="18" charset="0"/>
                <a:cs typeface="Times New Roman" pitchFamily="18" charset="0"/>
              </a:rPr>
              <a:t>PHIẾU HỌC TẬP SỐ 2</a:t>
            </a:r>
            <a:endParaRPr lang="en-US" sz="2200"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58557895"/>
              </p:ext>
            </p:extLst>
          </p:nvPr>
        </p:nvGraphicFramePr>
        <p:xfrm>
          <a:off x="647700" y="1498601"/>
          <a:ext cx="8115300" cy="4978399"/>
        </p:xfrm>
        <a:graphic>
          <a:graphicData uri="http://schemas.openxmlformats.org/drawingml/2006/table">
            <a:tbl>
              <a:tblPr firstRow="1" firstCol="1" bandRow="1">
                <a:tableStyleId>{5C22544A-7EE6-4342-B048-85BDC9FD1C3A}</a:tableStyleId>
              </a:tblPr>
              <a:tblGrid>
                <a:gridCol w="1313618"/>
                <a:gridCol w="3295953"/>
                <a:gridCol w="3505729"/>
              </a:tblGrid>
              <a:tr h="584761">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Tiêu</a:t>
                      </a:r>
                      <a:r>
                        <a:rPr lang="en-US" sz="2000" dirty="0">
                          <a:effectLst/>
                          <a:latin typeface="Times New Roman" pitchFamily="18" charset="0"/>
                          <a:cs typeface="Times New Roman" pitchFamily="18" charset="0"/>
                        </a:rPr>
                        <a:t> chí</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a:effectLst/>
                          <a:latin typeface="Times New Roman" pitchFamily="18" charset="0"/>
                          <a:cs typeface="Times New Roman" pitchFamily="18" charset="0"/>
                        </a:rPr>
                        <a:t>Thụ thai</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Khái niệm</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Sự</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quá</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trình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giữa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trứng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trùng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tạo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thành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tử</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a:effectLst/>
                          <a:latin typeface="Times New Roman" pitchFamily="18" charset="0"/>
                          <a:cs typeface="Times New Roman" pitchFamily="18" charset="0"/>
                        </a:rPr>
                        <a:t>Sự thụ thai xảy ra khi phôi làm tổ được ở tử cung.</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Vị trí</a:t>
                      </a:r>
                    </a:p>
                    <a:p>
                      <a:pPr marL="0" marR="0">
                        <a:lnSpc>
                          <a:spcPct val="120000"/>
                        </a:lnSpc>
                        <a:spcBef>
                          <a:spcPts val="0"/>
                        </a:spcBef>
                        <a:spcAft>
                          <a:spcPts val="0"/>
                        </a:spcAft>
                      </a:pPr>
                      <a:r>
                        <a:rPr lang="en-US" sz="2000">
                          <a:effectLst/>
                          <a:latin typeface="Times New Roman" pitchFamily="18" charset="0"/>
                          <a:cs typeface="Times New Roman" pitchFamily="18" charset="0"/>
                        </a:rPr>
                        <a:t>diễn ra</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ống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trứng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thường</a:t>
                      </a:r>
                      <a:r>
                        <a:rPr lang="en-US" sz="2000" dirty="0">
                          <a:effectLst/>
                          <a:latin typeface="Times New Roman" pitchFamily="18" charset="0"/>
                          <a:cs typeface="Times New Roman" pitchFamily="18" charset="0"/>
                        </a:rPr>
                        <a:t> là ở </a:t>
                      </a:r>
                      <a:r>
                        <a:rPr lang="en-US" sz="2000" dirty="0" err="1">
                          <a:effectLst/>
                          <a:latin typeface="Times New Roman" pitchFamily="18" charset="0"/>
                          <a:cs typeface="Times New Roman" pitchFamily="18" charset="0"/>
                        </a:rPr>
                        <a:t>khoảng</a:t>
                      </a:r>
                      <a:r>
                        <a:rPr lang="en-US" sz="2000" dirty="0">
                          <a:effectLst/>
                          <a:latin typeface="Times New Roman" pitchFamily="18" charset="0"/>
                          <a:cs typeface="Times New Roman" pitchFamily="18" charset="0"/>
                        </a:rPr>
                        <a:t> 1/3 </a:t>
                      </a:r>
                      <a:r>
                        <a:rPr lang="en-US" sz="2000" dirty="0" err="1">
                          <a:effectLst/>
                          <a:latin typeface="Times New Roman" pitchFamily="18" charset="0"/>
                          <a:cs typeface="Times New Roman" pitchFamily="18" charset="0"/>
                        </a:rPr>
                        <a:t>phía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ngoài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của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ống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trứng</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tư</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cung</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Điều kiện</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bl>
          </a:graphicData>
        </a:graphic>
      </p:graphicFrame>
    </p:spTree>
    <p:extLst>
      <p:ext uri="{BB962C8B-B14F-4D97-AF65-F5344CB8AC3E}">
        <p14:creationId xmlns:p14="http://schemas.microsoft.com/office/powerpoint/2010/main" val="126613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solidFill>
                  <a:srgbClr val="C00000"/>
                </a:solidFill>
                <a:latin typeface="Times New Roman" pitchFamily="18" charset="0"/>
                <a:cs typeface="Times New Roman" pitchFamily="18" charset="0"/>
              </a:rPr>
              <a:t>PHIẾU HỌC TẬP SỐ 2</a:t>
            </a:r>
            <a:endParaRPr lang="en-US" sz="2200"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55692868"/>
              </p:ext>
            </p:extLst>
          </p:nvPr>
        </p:nvGraphicFramePr>
        <p:xfrm>
          <a:off x="647700" y="1498601"/>
          <a:ext cx="8115300" cy="4978399"/>
        </p:xfrm>
        <a:graphic>
          <a:graphicData uri="http://schemas.openxmlformats.org/drawingml/2006/table">
            <a:tbl>
              <a:tblPr firstRow="1" firstCol="1" bandRow="1">
                <a:tableStyleId>{5C22544A-7EE6-4342-B048-85BDC9FD1C3A}</a:tableStyleId>
              </a:tblPr>
              <a:tblGrid>
                <a:gridCol w="1313618"/>
                <a:gridCol w="3295953"/>
                <a:gridCol w="3505729"/>
              </a:tblGrid>
              <a:tr h="584761">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Tiêu</a:t>
                      </a:r>
                      <a:r>
                        <a:rPr lang="en-US" sz="2000" dirty="0">
                          <a:effectLst/>
                          <a:latin typeface="Times New Roman" pitchFamily="18" charset="0"/>
                          <a:cs typeface="Times New Roman" pitchFamily="18" charset="0"/>
                        </a:rPr>
                        <a:t> chí</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a:effectLst/>
                          <a:latin typeface="Times New Roman" pitchFamily="18" charset="0"/>
                          <a:cs typeface="Times New Roman" pitchFamily="18" charset="0"/>
                        </a:rPr>
                        <a:t>Thụ thai</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Khái niệm</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Sự</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quá</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trình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kết</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giữa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trứng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trùng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tạo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thành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tử</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a:effectLst/>
                          <a:latin typeface="Times New Roman" pitchFamily="18" charset="0"/>
                          <a:cs typeface="Times New Roman" pitchFamily="18" charset="0"/>
                        </a:rPr>
                        <a:t>Sự thụ thai xảy ra khi phôi làm tổ được ở tử cung.</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Vị trí</a:t>
                      </a:r>
                    </a:p>
                    <a:p>
                      <a:pPr marL="0" marR="0">
                        <a:lnSpc>
                          <a:spcPct val="120000"/>
                        </a:lnSpc>
                        <a:spcBef>
                          <a:spcPts val="0"/>
                        </a:spcBef>
                        <a:spcAft>
                          <a:spcPts val="0"/>
                        </a:spcAft>
                      </a:pPr>
                      <a:r>
                        <a:rPr lang="en-US" sz="2000">
                          <a:effectLst/>
                          <a:latin typeface="Times New Roman" pitchFamily="18" charset="0"/>
                          <a:cs typeface="Times New Roman" pitchFamily="18" charset="0"/>
                        </a:rPr>
                        <a:t>diễn ra</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ống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trứng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thường</a:t>
                      </a:r>
                      <a:r>
                        <a:rPr lang="en-US" sz="2000" dirty="0">
                          <a:effectLst/>
                          <a:latin typeface="Times New Roman" pitchFamily="18" charset="0"/>
                          <a:cs typeface="Times New Roman" pitchFamily="18" charset="0"/>
                        </a:rPr>
                        <a:t> là ở </a:t>
                      </a:r>
                      <a:r>
                        <a:rPr lang="en-US" sz="2000" dirty="0" err="1">
                          <a:effectLst/>
                          <a:latin typeface="Times New Roman" pitchFamily="18" charset="0"/>
                          <a:cs typeface="Times New Roman" pitchFamily="18" charset="0"/>
                        </a:rPr>
                        <a:t>khoảng</a:t>
                      </a:r>
                      <a:r>
                        <a:rPr lang="en-US" sz="2000" dirty="0">
                          <a:effectLst/>
                          <a:latin typeface="Times New Roman" pitchFamily="18" charset="0"/>
                          <a:cs typeface="Times New Roman" pitchFamily="18" charset="0"/>
                        </a:rPr>
                        <a:t> 1/3 </a:t>
                      </a:r>
                      <a:r>
                        <a:rPr lang="en-US" sz="2000" dirty="0" err="1">
                          <a:effectLst/>
                          <a:latin typeface="Times New Roman" pitchFamily="18" charset="0"/>
                          <a:cs typeface="Times New Roman" pitchFamily="18" charset="0"/>
                        </a:rPr>
                        <a:t>phía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ngoài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của</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ống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trứng</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Trong</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tư</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cung</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Điều kiện</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r>
                        <a:rPr lang="en-US" sz="2000">
                          <a:effectLst/>
                          <a:latin typeface="Times New Roman" pitchFamily="18" charset="0"/>
                          <a:cs typeface="Times New Roman" pitchFamily="18" charset="0"/>
                        </a:rPr>
                        <a:t>Trứng phải gặp được tinh trùng. Tinh trùng phải chui được vào bên trong trứng.</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r>
                        <a:rPr lang="en-US" sz="2000" dirty="0" err="1">
                          <a:effectLst/>
                          <a:latin typeface="Times New Roman" pitchFamily="18" charset="0"/>
                          <a:cs typeface="Times New Roman" pitchFamily="18" charset="0"/>
                        </a:rPr>
                        <a:t>Hợp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tử</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phải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bám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và</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làm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tổ</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được</a:t>
                      </a:r>
                      <a:r>
                        <a:rPr lang="en-US" sz="2000" dirty="0">
                          <a:effectLst/>
                          <a:latin typeface="Times New Roman" pitchFamily="18" charset="0"/>
                          <a:cs typeface="Times New Roman" pitchFamily="18" charset="0"/>
                        </a:rPr>
                        <a:t> ở </a:t>
                      </a:r>
                      <a:r>
                        <a:rPr lang="en-US" sz="2000" dirty="0" err="1">
                          <a:effectLst/>
                          <a:latin typeface="Times New Roman" pitchFamily="18" charset="0"/>
                          <a:cs typeface="Times New Roman" pitchFamily="18" charset="0"/>
                        </a:rPr>
                        <a:t>lớp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niêm</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mạc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tử</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cung</a:t>
                      </a:r>
                      <a:r>
                        <a:rPr lang="en-US" sz="2000" dirty="0">
                          <a:effectLst/>
                          <a:latin typeface="Times New Roman" pitchFamily="18" charset="0"/>
                          <a:cs typeface="Times New Roman" pitchFamily="18" charset="0"/>
                        </a:rPr>
                        <a:t>.</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bl>
          </a:graphicData>
        </a:graphic>
      </p:graphicFrame>
    </p:spTree>
    <p:extLst>
      <p:ext uri="{BB962C8B-B14F-4D97-AF65-F5344CB8AC3E}">
        <p14:creationId xmlns:p14="http://schemas.microsoft.com/office/powerpoint/2010/main" val="12471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44">
            <a:extLst>
              <a:ext uri="{FF2B5EF4-FFF2-40B4-BE49-F238E27FC236}">
                <a16:creationId xmlns="" xmlns:a16="http://schemas.microsoft.com/office/drawing/2014/main" xmlns:lc="http://schemas.openxmlformats.org/drawingml/2006/lockedCanvas" id="{3E5A07A3-09ED-4B7B-9FBE-B96FD5AD1D7B}"/>
              </a:ext>
            </a:extLst>
          </p:cNvPr>
          <p:cNvSpPr txBox="1"/>
          <p:nvPr/>
        </p:nvSpPr>
        <p:spPr>
          <a:xfrm>
            <a:off x="304800" y="499150"/>
            <a:ext cx="8496300" cy="390260"/>
          </a:xfrm>
          <a:prstGeom prst="rect">
            <a:avLst/>
          </a:prstGeom>
          <a:noFill/>
        </p:spPr>
        <p:txBody>
          <a:bodyPr wrap="square" lIns="51206" tIns="25603" rIns="51206" bIns="25603"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a:solidFill>
                  <a:srgbClr val="C00000"/>
                </a:solidFill>
                <a:latin typeface="Times New Roman" pitchFamily="18" charset="0"/>
                <a:cs typeface="Times New Roman" pitchFamily="18" charset="0"/>
              </a:rPr>
              <a:t>Mối</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quan</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hệ</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giữa</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thụ</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tinh</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và</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thụ</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thai</a:t>
            </a:r>
            <a:r>
              <a:rPr lang="en-US" sz="2200" dirty="0">
                <a:solidFill>
                  <a:srgbClr val="C00000"/>
                </a:solidFill>
                <a:latin typeface="Times New Roman" pitchFamily="18" charset="0"/>
                <a:cs typeface="Times New Roman" pitchFamily="18" charset="0"/>
              </a:rPr>
              <a:t>?</a:t>
            </a:r>
          </a:p>
        </p:txBody>
      </p:sp>
      <p:sp>
        <p:nvSpPr>
          <p:cNvPr id="3" name="TextBox 2"/>
          <p:cNvSpPr txBox="1"/>
          <p:nvPr/>
        </p:nvSpPr>
        <p:spPr>
          <a:xfrm>
            <a:off x="685800" y="2586201"/>
            <a:ext cx="5600700" cy="728814"/>
          </a:xfrm>
          <a:prstGeom prst="rect">
            <a:avLst/>
          </a:prstGeom>
          <a:noFill/>
        </p:spPr>
        <p:txBody>
          <a:bodyPr wrap="square" lIns="51206" tIns="25603" rIns="51206" bIns="25603" rtlCol="0">
            <a:spAutoFit/>
          </a:bodyPr>
          <a:lstStyle/>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2" name="TextBox 1"/>
          <p:cNvSpPr txBox="1"/>
          <p:nvPr/>
        </p:nvSpPr>
        <p:spPr>
          <a:xfrm>
            <a:off x="304800" y="5613400"/>
            <a:ext cx="8686800" cy="390260"/>
          </a:xfrm>
          <a:prstGeom prst="rect">
            <a:avLst/>
          </a:prstGeom>
          <a:noFill/>
        </p:spPr>
        <p:txBody>
          <a:bodyPr wrap="square" lIns="51206" tIns="25603" rIns="51206" bIns="25603" rtlCol="0">
            <a:spAutoFit/>
          </a:bodyPr>
          <a:lstStyle/>
          <a:p>
            <a:r>
              <a:rPr lang="en-US" sz="2200" dirty="0" err="1">
                <a:solidFill>
                  <a:srgbClr val="7030A0"/>
                </a:solidFill>
                <a:latin typeface="Times New Roman" pitchFamily="18" charset="0"/>
                <a:cs typeface="Times New Roman" pitchFamily="18" charset="0"/>
              </a:rPr>
              <a:t>T</a:t>
            </a:r>
            <a:r>
              <a:rPr lang="en-US" sz="2200" dirty="0" err="1">
                <a:solidFill>
                  <a:srgbClr val="7030A0"/>
                </a:solidFill>
                <a:latin typeface="Times New Roman" pitchFamily="18" charset="0"/>
                <a:cs typeface="Times New Roman" pitchFamily="18" charset="0"/>
              </a:rPr>
              <a:t>hụ</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tinh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là</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điều</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kiện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cần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để</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có</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thể</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thụ</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thai.</a:t>
            </a:r>
            <a:endParaRPr lang="en-US" sz="2200" dirty="0">
              <a:solidFill>
                <a:srgbClr val="7030A0"/>
              </a:solidFill>
              <a:latin typeface="Times New Roman" pitchFamily="18" charset="0"/>
              <a:cs typeface="Times New Roman" pitchFamily="18" charset="0"/>
            </a:endParaRPr>
          </a:p>
        </p:txBody>
      </p:sp>
      <p:pic>
        <p:nvPicPr>
          <p:cNvPr id="7170" name="Picture 2" descr="Khả năng duy trì nòi giống – Thắc mắc chẳng biết hỏi ai - Kiến thức giới  tính - Việt Giải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657" y="1395575"/>
            <a:ext cx="4048443" cy="404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6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66092"/>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0140"/>
            <a:ext cx="850179" cy="9823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8438" y="70140"/>
            <a:ext cx="526573" cy="11056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5796" y="224307"/>
            <a:ext cx="506851" cy="1063241"/>
          </a:xfrm>
          <a:prstGeom prst="rect">
            <a:avLst/>
          </a:prstGeom>
        </p:spPr>
      </p:pic>
      <p:pic>
        <p:nvPicPr>
          <p:cNvPr id="22" name="Picture 21">
            <a:extLst>
              <a:ext uri="{FF2B5EF4-FFF2-40B4-BE49-F238E27FC236}">
                <a16:creationId xmlns=""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31" y="3259000"/>
            <a:ext cx="1093270" cy="319319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48" y="457203"/>
            <a:ext cx="541236" cy="637312"/>
          </a:xfrm>
          <a:prstGeom prst="rect">
            <a:avLst/>
          </a:prstGeom>
        </p:spPr>
      </p:pic>
      <p:pic>
        <p:nvPicPr>
          <p:cNvPr id="12" name="图片 30">
            <a:extLst>
              <a:ext uri="{FF2B5EF4-FFF2-40B4-BE49-F238E27FC236}">
                <a16:creationId xmlns=""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483" y="1178154"/>
            <a:ext cx="8157711" cy="5197246"/>
          </a:xfrm>
          <a:prstGeom prst="rect">
            <a:avLst/>
          </a:prstGeom>
        </p:spPr>
      </p:pic>
      <p:sp>
        <p:nvSpPr>
          <p:cNvPr id="14" name="文本框 32"/>
          <p:cNvSpPr txBox="1"/>
          <p:nvPr/>
        </p:nvSpPr>
        <p:spPr>
          <a:xfrm>
            <a:off x="1047307" y="332006"/>
            <a:ext cx="8078086" cy="574926"/>
          </a:xfrm>
          <a:prstGeom prst="rect">
            <a:avLst/>
          </a:prstGeom>
          <a:noFill/>
        </p:spPr>
        <p:txBody>
          <a:bodyPr wrap="square" lIns="51206" tIns="25603" rIns="51206" bIns="25603" rtlCol="0">
            <a:spAutoFit/>
          </a:bodyPr>
          <a:lstStyle/>
          <a:p>
            <a:pPr defTabSz="768096">
              <a:defRPr/>
            </a:pP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Quá</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trình</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tinh</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thai</a:t>
            </a:r>
            <a:endParaRPr lang="zh-CN" altLang="en-US" sz="34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
        <p:nvSpPr>
          <p:cNvPr id="2" name="TextBox 1"/>
          <p:cNvSpPr txBox="1"/>
          <p:nvPr/>
        </p:nvSpPr>
        <p:spPr>
          <a:xfrm>
            <a:off x="1562100" y="1752600"/>
            <a:ext cx="7162800" cy="1405923"/>
          </a:xfrm>
          <a:prstGeom prst="rect">
            <a:avLst/>
          </a:prstGeom>
          <a:noFill/>
        </p:spPr>
        <p:txBody>
          <a:bodyPr wrap="square" lIns="51206" tIns="25603" rIns="51206" bIns="25603" rtlCol="0">
            <a:spAutoFit/>
          </a:bodyPr>
          <a:lstStyle/>
          <a:p>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Sự</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thụ</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tinh</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là</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quá</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trình</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kết</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hợp</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giữa</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trứng</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và</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tinh</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trùng</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tạo</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thành</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hợp</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tử</a:t>
            </a:r>
            <a:r>
              <a:rPr lang="en-US" sz="2200" dirty="0">
                <a:solidFill>
                  <a:schemeClr val="bg1"/>
                </a:solidFill>
                <a:latin typeface="Times New Roman" pitchFamily="18" charset="0"/>
                <a:ea typeface="Tiffany" pitchFamily="18" charset="0"/>
                <a:cs typeface="Times New Roman" pitchFamily="18" charset="0"/>
              </a:rPr>
              <a:t>. </a:t>
            </a:r>
          </a:p>
          <a:p>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Sự</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thụ</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thai</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xảy</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ra</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khi</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phôi</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làm</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tổ</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được</a:t>
            </a:r>
            <a:r>
              <a:rPr lang="en-US" sz="2200" dirty="0">
                <a:solidFill>
                  <a:schemeClr val="bg1"/>
                </a:solidFill>
                <a:latin typeface="Times New Roman" pitchFamily="18" charset="0"/>
                <a:ea typeface="Tiffany" pitchFamily="18" charset="0"/>
                <a:cs typeface="Times New Roman" pitchFamily="18" charset="0"/>
              </a:rPr>
              <a:t> ở </a:t>
            </a:r>
            <a:r>
              <a:rPr lang="en-US" sz="2200" dirty="0" err="1">
                <a:solidFill>
                  <a:schemeClr val="bg1"/>
                </a:solidFill>
                <a:latin typeface="Times New Roman" pitchFamily="18" charset="0"/>
                <a:ea typeface="Tiffany" pitchFamily="18" charset="0"/>
                <a:cs typeface="Times New Roman" pitchFamily="18" charset="0"/>
              </a:rPr>
              <a:t>tử</a:t>
            </a:r>
            <a:r>
              <a:rPr lang="en-US" sz="2200" dirty="0">
                <a:solidFill>
                  <a:schemeClr val="bg1"/>
                </a:solidFill>
                <a:latin typeface="Times New Roman" pitchFamily="18" charset="0"/>
                <a:ea typeface="Tiffany" pitchFamily="18" charset="0"/>
                <a:cs typeface="Times New Roman" pitchFamily="18" charset="0"/>
              </a:rPr>
              <a:t> </a:t>
            </a:r>
            <a:r>
              <a:rPr lang="en-US" sz="2200" dirty="0" err="1">
                <a:solidFill>
                  <a:schemeClr val="bg1"/>
                </a:solidFill>
                <a:latin typeface="Times New Roman" pitchFamily="18" charset="0"/>
                <a:ea typeface="Tiffany" pitchFamily="18" charset="0"/>
                <a:cs typeface="Times New Roman" pitchFamily="18" charset="0"/>
              </a:rPr>
              <a:t>cung</a:t>
            </a:r>
            <a:r>
              <a:rPr lang="en-US" sz="2200" dirty="0">
                <a:solidFill>
                  <a:schemeClr val="bg1"/>
                </a:solidFill>
                <a:latin typeface="Times New Roman" pitchFamily="18" charset="0"/>
                <a:ea typeface="Tiffany" pitchFamily="18" charset="0"/>
                <a:cs typeface="Times New Roman" pitchFamily="18" charset="0"/>
              </a:rPr>
              <a:t>.</a:t>
            </a:r>
          </a:p>
          <a:p>
            <a:endParaRPr lang="en-US" sz="2200" dirty="0">
              <a:solidFill>
                <a:schemeClr val="bg1"/>
              </a:solidFill>
              <a:latin typeface="Times New Roman" pitchFamily="18" charset="0"/>
              <a:ea typeface="Tiffany" pitchFamily="18" charset="0"/>
              <a:cs typeface="Times New Roman" pitchFamily="18" charset="0"/>
            </a:endParaRPr>
          </a:p>
        </p:txBody>
      </p:sp>
    </p:spTree>
    <p:extLst>
      <p:ext uri="{BB962C8B-B14F-4D97-AF65-F5344CB8AC3E}">
        <p14:creationId xmlns:p14="http://schemas.microsoft.com/office/powerpoint/2010/main" val="4164244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6" y="3698502"/>
            <a:ext cx="3451143" cy="171547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276" y="1994166"/>
            <a:ext cx="6318724" cy="2330665"/>
          </a:xfrm>
          <a:prstGeom prst="rect">
            <a:avLst/>
          </a:prstGeom>
        </p:spPr>
      </p:pic>
      <p:sp>
        <p:nvSpPr>
          <p:cNvPr id="32" name="文本框 31"/>
          <p:cNvSpPr txBox="1"/>
          <p:nvPr/>
        </p:nvSpPr>
        <p:spPr>
          <a:xfrm>
            <a:off x="1778232" y="2243863"/>
            <a:ext cx="1488407" cy="1544422"/>
          </a:xfrm>
          <a:prstGeom prst="rect">
            <a:avLst/>
          </a:prstGeom>
          <a:noFill/>
        </p:spPr>
        <p:txBody>
          <a:bodyPr wrap="none" lIns="51206" tIns="25603" rIns="51206" bIns="25603" rtlCol="0">
            <a:spAutoFit/>
          </a:bodyPr>
          <a:lstStyle/>
          <a:p>
            <a:pPr defTabSz="768096">
              <a:defRPr/>
            </a:pPr>
            <a:r>
              <a:rPr lang="en-US" altLang="zh-CN"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III.</a:t>
            </a:r>
            <a:endParaRPr lang="zh-CN" altLang="en-US"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3390900" y="2248712"/>
            <a:ext cx="5486400" cy="2129198"/>
          </a:xfrm>
          <a:prstGeom prst="rect">
            <a:avLst/>
          </a:prstGeom>
          <a:noFill/>
        </p:spPr>
        <p:txBody>
          <a:bodyPr wrap="square" lIns="51206" tIns="25603" rIns="51206" bIns="25603" rtlCol="0">
            <a:spAutoFit/>
          </a:bodyPr>
          <a:lstStyle/>
          <a:p>
            <a:pPr defTabSz="768096"/>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Hiện</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tượng</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kinh</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nguyệt</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biện</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pháp</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tránh</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thai</a:t>
            </a:r>
            <a:endParaRPr lang="zh-CN" altLang="en-US"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1574051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1"/>
            <a:ext cx="7886700" cy="1325563"/>
          </a:xfrm>
        </p:spPr>
        <p:txBody>
          <a:bodyPr>
            <a:normAutofit/>
          </a:bodyPr>
          <a:lstStyle/>
          <a:p>
            <a:pPr algn="ctr"/>
            <a:r>
              <a:rPr lang="en-US" sz="2200" dirty="0" smtClean="0">
                <a:solidFill>
                  <a:srgbClr val="C00000"/>
                </a:solidFill>
                <a:latin typeface="Times New Roman" pitchFamily="18" charset="0"/>
                <a:cs typeface="Times New Roman" pitchFamily="18" charset="0"/>
              </a:rPr>
              <a:t>1.HIỆN </a:t>
            </a:r>
            <a:r>
              <a:rPr lang="en-US" sz="2200" dirty="0">
                <a:solidFill>
                  <a:srgbClr val="C00000"/>
                </a:solidFill>
                <a:latin typeface="Times New Roman" pitchFamily="18" charset="0"/>
                <a:cs typeface="Times New Roman" pitchFamily="18" charset="0"/>
              </a:rPr>
              <a:t>TƯỢNG KINH NGUYỆT</a:t>
            </a:r>
            <a:endParaRPr lang="en-US" sz="2200" dirty="0">
              <a:solidFill>
                <a:srgbClr val="C00000"/>
              </a:solidFill>
              <a:latin typeface="Times New Roman" pitchFamily="18" charset="0"/>
              <a:cs typeface="Times New Roman" pitchFamily="18" charset="0"/>
            </a:endParaRPr>
          </a:p>
        </p:txBody>
      </p:sp>
      <p:pic>
        <p:nvPicPr>
          <p:cNvPr id="16386" name="Picture 2" descr="Chu kỳ kinh nguyệt bình thường kéo dài bao lâu? Triệu chứng thường gặp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913"/>
            <a:ext cx="8915400" cy="582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r>
              <a:rPr lang="vi-VN" sz="3200" dirty="0"/>
              <a:t>Dựa vào thông tin trong Hình 40.4, em hãy mô tả sự thay đổi độ dày niêm mạc tử cung trong chu kì kinh nguyệt. Theo em, sự thay đổi này có ý nghĩa gì?</a:t>
            </a:r>
            <a:endParaRPr lang="en-US" sz="3200" dirty="0"/>
          </a:p>
        </p:txBody>
      </p:sp>
      <p:pic>
        <p:nvPicPr>
          <p:cNvPr id="4" name="Picture 2" descr="Các giai đoạn của chu kỳ kinh nguyệt như thế nà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vi-VN" dirty="0"/>
              <a:t>+ Ở giai đoạn bắt đầu chu kì kinh nguyệt (khoảng ngày 1 đến ngày 5 của chu kì), lớp niêm mạc tử cung bị bong ra → lớp niêm mạc tử cung mỏng dần.</a:t>
            </a:r>
          </a:p>
          <a:p>
            <a:r>
              <a:rPr lang="vi-VN" dirty="0"/>
              <a:t>+ Ở giai đoạn tiếp theo (khoảng ngày 6 đến ngày 28 của chu kì), lớp niêm mạc của tử cung phát triển dày lên dần → lớp niêm mạc tử cung dày nhất vào cuối của chu kì.</a:t>
            </a:r>
          </a:p>
          <a:p>
            <a:r>
              <a:rPr lang="vi-VN" dirty="0"/>
              <a:t>- Ý nghĩa của sự thay đổi độ dày niêm mạc tử cung trong chu kì kinh nguyệt: Niêm mạc tử cung có vai trò quan trọng khi thụ thai, vì đây là nơi làm tổ của trứng sau khi đã thụ tinh. Niêm mạc tử cung quá dày hoặc mỏng quá cũng là yếu tố bất lợi cho sự làm tổ và phát triển của phôi thai. Do đó, sự thay đổi độ dày niêm mạc tử cung trong chu kì kinh nguyệt đảm bảo niêm mạc có độ dày thích hợp (không quá mỏng cũng không quá dày) cho sự làm tổ và phát triển của phôi thai. Trong đó, sự tăng độ dày niêm mạc sau giai đoạn hành kinh tạo cho niêm mạc tử cung chứa đầy chất dinh dưỡng, sẵn sàng cung cấp cho trứng được thụ tinh khi di chuyển vào làm tổ trong buồng tử cung.</a:t>
            </a:r>
          </a:p>
          <a:p>
            <a:endParaRPr lang="en-US" dirty="0"/>
          </a:p>
        </p:txBody>
      </p:sp>
    </p:spTree>
    <p:extLst>
      <p:ext uri="{BB962C8B-B14F-4D97-AF65-F5344CB8AC3E}">
        <p14:creationId xmlns:p14="http://schemas.microsoft.com/office/powerpoint/2010/main" val="329119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5401"/>
            <a:ext cx="7886700" cy="1325563"/>
          </a:xfrm>
        </p:spPr>
        <p:txBody>
          <a:bodyPr>
            <a:normAutofit/>
          </a:bodyPr>
          <a:lstStyle/>
          <a:p>
            <a:r>
              <a:rPr lang="en-US" sz="1800" dirty="0">
                <a:solidFill>
                  <a:srgbClr val="C00000"/>
                </a:solidFill>
                <a:latin typeface="Times New Roman" pitchFamily="18" charset="0"/>
                <a:cs typeface="Times New Roman" pitchFamily="18" charset="0"/>
              </a:rPr>
              <a:t>1. </a:t>
            </a:r>
            <a:r>
              <a:rPr lang="vi-VN" sz="1800" dirty="0">
                <a:solidFill>
                  <a:srgbClr val="C00000"/>
                </a:solidFill>
                <a:latin typeface="Times New Roman" pitchFamily="18" charset="0"/>
                <a:cs typeface="Times New Roman" pitchFamily="18" charset="0"/>
              </a:rPr>
              <a:t>Hiện </a:t>
            </a:r>
            <a:r>
              <a:rPr lang="vi-VN" sz="1800" dirty="0">
                <a:solidFill>
                  <a:srgbClr val="C00000"/>
                </a:solidFill>
                <a:latin typeface="Times New Roman" pitchFamily="18" charset="0"/>
                <a:cs typeface="Times New Roman" pitchFamily="18" charset="0"/>
              </a:rPr>
              <a:t>tượng kinh nguyệt là</a:t>
            </a:r>
            <a:r>
              <a:rPr lang="en-US" sz="1800" dirty="0">
                <a:solidFill>
                  <a:srgbClr val="C00000"/>
                </a:solidFill>
                <a:latin typeface="Times New Roman" pitchFamily="18" charset="0"/>
                <a:cs typeface="Times New Roman" pitchFamily="18" charset="0"/>
              </a:rPr>
              <a:t> </a:t>
            </a:r>
            <a:r>
              <a:rPr lang="en-US" sz="1800" dirty="0" err="1">
                <a:solidFill>
                  <a:srgbClr val="C00000"/>
                </a:solidFill>
                <a:latin typeface="Times New Roman" pitchFamily="18" charset="0"/>
                <a:cs typeface="Times New Roman" pitchFamily="18" charset="0"/>
              </a:rPr>
              <a:t>gì</a:t>
            </a:r>
            <a:r>
              <a:rPr lang="en-US" sz="1800" dirty="0">
                <a:solidFill>
                  <a:srgbClr val="C00000"/>
                </a:solidFill>
                <a:latin typeface="Times New Roman" pitchFamily="18" charset="0"/>
                <a:cs typeface="Times New Roman" pitchFamily="18" charset="0"/>
              </a:rPr>
              <a:t>?</a:t>
            </a:r>
            <a:r>
              <a:rPr lang="en-US" sz="1800" dirty="0">
                <a:solidFill>
                  <a:srgbClr val="C00000"/>
                </a:solidFill>
                <a:latin typeface="Times New Roman" pitchFamily="18" charset="0"/>
                <a:cs typeface="Times New Roman" pitchFamily="18" charset="0"/>
              </a:rPr>
              <a:t/>
            </a:r>
            <a:br>
              <a:rPr lang="en-US" sz="1800" dirty="0">
                <a:solidFill>
                  <a:srgbClr val="C00000"/>
                </a:solidFill>
                <a:latin typeface="Times New Roman" pitchFamily="18" charset="0"/>
                <a:cs typeface="Times New Roman" pitchFamily="18" charset="0"/>
              </a:rPr>
            </a:br>
            <a:r>
              <a:rPr lang="en-US" sz="1800" dirty="0">
                <a:solidFill>
                  <a:srgbClr val="C00000"/>
                </a:solidFill>
                <a:latin typeface="Times New Roman" pitchFamily="18" charset="0"/>
                <a:cs typeface="Times New Roman" pitchFamily="18" charset="0"/>
              </a:rPr>
              <a:t>2. Do </a:t>
            </a:r>
            <a:r>
              <a:rPr lang="en-US" sz="1800" dirty="0" err="1">
                <a:solidFill>
                  <a:srgbClr val="C00000"/>
                </a:solidFill>
                <a:latin typeface="Times New Roman" pitchFamily="18" charset="0"/>
                <a:cs typeface="Times New Roman" pitchFamily="18" charset="0"/>
              </a:rPr>
              <a:t>đâu</a:t>
            </a:r>
            <a:r>
              <a:rPr lang="en-US" sz="1800" dirty="0">
                <a:solidFill>
                  <a:srgbClr val="C00000"/>
                </a:solidFill>
                <a:latin typeface="Times New Roman" pitchFamily="18" charset="0"/>
                <a:cs typeface="Times New Roman" pitchFamily="18" charset="0"/>
              </a:rPr>
              <a:t> </a:t>
            </a:r>
            <a:r>
              <a:rPr lang="en-US" sz="1800" dirty="0" err="1">
                <a:solidFill>
                  <a:srgbClr val="C00000"/>
                </a:solidFill>
                <a:latin typeface="Times New Roman" pitchFamily="18" charset="0"/>
                <a:cs typeface="Times New Roman" pitchFamily="18" charset="0"/>
              </a:rPr>
              <a:t>có</a:t>
            </a:r>
            <a:r>
              <a:rPr lang="en-US" sz="1800" dirty="0">
                <a:solidFill>
                  <a:srgbClr val="C00000"/>
                </a:solidFill>
                <a:latin typeface="Times New Roman" pitchFamily="18" charset="0"/>
                <a:cs typeface="Times New Roman" pitchFamily="18" charset="0"/>
              </a:rPr>
              <a:t> </a:t>
            </a:r>
            <a:r>
              <a:rPr lang="en-US" sz="1800" dirty="0" err="1">
                <a:solidFill>
                  <a:srgbClr val="C00000"/>
                </a:solidFill>
                <a:latin typeface="Times New Roman" pitchFamily="18" charset="0"/>
                <a:cs typeface="Times New Roman" pitchFamily="18" charset="0"/>
              </a:rPr>
              <a:t>kinh</a:t>
            </a:r>
            <a:r>
              <a:rPr lang="en-US" sz="1800" dirty="0">
                <a:solidFill>
                  <a:srgbClr val="C00000"/>
                </a:solidFill>
                <a:latin typeface="Times New Roman" pitchFamily="18" charset="0"/>
                <a:cs typeface="Times New Roman" pitchFamily="18" charset="0"/>
              </a:rPr>
              <a:t> </a:t>
            </a:r>
            <a:r>
              <a:rPr lang="en-US" sz="1800" dirty="0" err="1">
                <a:solidFill>
                  <a:srgbClr val="C00000"/>
                </a:solidFill>
                <a:latin typeface="Times New Roman" pitchFamily="18" charset="0"/>
                <a:cs typeface="Times New Roman" pitchFamily="18" charset="0"/>
              </a:rPr>
              <a:t>nguyệt</a:t>
            </a:r>
            <a:r>
              <a:rPr lang="en-US" sz="1800" dirty="0">
                <a:solidFill>
                  <a:srgbClr val="C00000"/>
                </a:solidFill>
                <a:latin typeface="Times New Roman" pitchFamily="18" charset="0"/>
                <a:cs typeface="Times New Roman" pitchFamily="18" charset="0"/>
              </a:rPr>
              <a:t>?</a:t>
            </a:r>
            <a:br>
              <a:rPr lang="en-US" sz="1800" dirty="0">
                <a:solidFill>
                  <a:srgbClr val="C00000"/>
                </a:solidFill>
                <a:latin typeface="Times New Roman" pitchFamily="18" charset="0"/>
                <a:cs typeface="Times New Roman" pitchFamily="18" charset="0"/>
              </a:rPr>
            </a:br>
            <a:endParaRPr lang="en-US" sz="1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5354637"/>
            <a:ext cx="8763000" cy="2087563"/>
          </a:xfrm>
        </p:spPr>
        <p:txBody>
          <a:bodyPr>
            <a:normAutofit/>
          </a:bodyPr>
          <a:lstStyle/>
          <a:p>
            <a:pPr marL="0" indent="0">
              <a:buNone/>
            </a:pPr>
            <a:r>
              <a:rPr lang="en-US" sz="1800" dirty="0">
                <a:solidFill>
                  <a:srgbClr val="7030A0"/>
                </a:solidFill>
                <a:latin typeface="Times New Roman" pitchFamily="18" charset="0"/>
                <a:cs typeface="Times New Roman" pitchFamily="18" charset="0"/>
              </a:rPr>
              <a:t>1. </a:t>
            </a:r>
            <a:r>
              <a:rPr lang="vi-VN" sz="1800" dirty="0">
                <a:solidFill>
                  <a:srgbClr val="7030A0"/>
                </a:solidFill>
                <a:latin typeface="Times New Roman" pitchFamily="18" charset="0"/>
                <a:cs typeface="Times New Roman" pitchFamily="18" charset="0"/>
              </a:rPr>
              <a:t>Hiện </a:t>
            </a:r>
            <a:r>
              <a:rPr lang="vi-VN" sz="1800" dirty="0">
                <a:solidFill>
                  <a:srgbClr val="7030A0"/>
                </a:solidFill>
                <a:latin typeface="Times New Roman" pitchFamily="18" charset="0"/>
                <a:cs typeface="Times New Roman" pitchFamily="18" charset="0"/>
              </a:rPr>
              <a:t>tượng kinh nguyệt là hiện tượng trứng không được th</a:t>
            </a:r>
            <a:r>
              <a:rPr lang="en-US" sz="1800" dirty="0">
                <a:solidFill>
                  <a:srgbClr val="7030A0"/>
                </a:solidFill>
                <a:latin typeface="Times New Roman" pitchFamily="18" charset="0"/>
                <a:cs typeface="Times New Roman" pitchFamily="18" charset="0"/>
              </a:rPr>
              <a:t>ụ</a:t>
            </a:r>
            <a:r>
              <a:rPr lang="vi-VN" sz="1800" dirty="0">
                <a:solidFill>
                  <a:srgbClr val="7030A0"/>
                </a:solidFill>
                <a:latin typeface="Times New Roman" pitchFamily="18" charset="0"/>
                <a:cs typeface="Times New Roman" pitchFamily="18" charset="0"/>
              </a:rPr>
              <a:t> tinh sau 14 ngày kể từ khi trứng rụng làm thể vàng bị tiêu giảm, lớp niêm mạc bong ra từng mảng thoát ra ngoài cùng với máu và dịch nhày.</a:t>
            </a:r>
            <a:endParaRPr lang="en-US" sz="1800" dirty="0">
              <a:solidFill>
                <a:srgbClr val="7030A0"/>
              </a:solidFill>
              <a:latin typeface="Times New Roman" pitchFamily="18" charset="0"/>
              <a:cs typeface="Times New Roman" pitchFamily="18" charset="0"/>
            </a:endParaRPr>
          </a:p>
          <a:p>
            <a:pPr marL="0" indent="0">
              <a:buNone/>
            </a:pPr>
            <a:r>
              <a:rPr lang="en-US" sz="1800" dirty="0">
                <a:solidFill>
                  <a:srgbClr val="7030A0"/>
                </a:solidFill>
                <a:latin typeface="Times New Roman" pitchFamily="18" charset="0"/>
                <a:cs typeface="Times New Roman" pitchFamily="18" charset="0"/>
              </a:rPr>
              <a:t>2. </a:t>
            </a:r>
            <a:r>
              <a:rPr lang="en-US" sz="1800" dirty="0" err="1">
                <a:solidFill>
                  <a:srgbClr val="7030A0"/>
                </a:solidFill>
                <a:latin typeface="Times New Roman" pitchFamily="18" charset="0"/>
                <a:cs typeface="Times New Roman" pitchFamily="18" charset="0"/>
              </a:rPr>
              <a:t>Trứng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không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được</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thụ</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tinh</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thì</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sau</a:t>
            </a:r>
            <a:r>
              <a:rPr lang="en-US" sz="1800" dirty="0">
                <a:solidFill>
                  <a:srgbClr val="7030A0"/>
                </a:solidFill>
                <a:latin typeface="Times New Roman" pitchFamily="18" charset="0"/>
                <a:cs typeface="Times New Roman" pitchFamily="18" charset="0"/>
              </a:rPr>
              <a:t> 14 </a:t>
            </a:r>
            <a:r>
              <a:rPr lang="en-US" sz="1800" dirty="0" err="1">
                <a:solidFill>
                  <a:srgbClr val="7030A0"/>
                </a:solidFill>
                <a:latin typeface="Times New Roman" pitchFamily="18" charset="0"/>
                <a:cs typeface="Times New Roman" pitchFamily="18" charset="0"/>
              </a:rPr>
              <a:t>ngày</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kể</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từ</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khi</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trứng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rụng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thể</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vàng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bị</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tiêu</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giảm</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kéo</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theo</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giảm</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nồng</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độ</a:t>
            </a:r>
            <a:r>
              <a:rPr lang="en-US" sz="1800" dirty="0">
                <a:solidFill>
                  <a:srgbClr val="7030A0"/>
                </a:solidFill>
                <a:latin typeface="Times New Roman" pitchFamily="18" charset="0"/>
                <a:cs typeface="Times New Roman" pitchFamily="18" charset="0"/>
              </a:rPr>
              <a:t> hormone progesterone </a:t>
            </a:r>
            <a:r>
              <a:rPr lang="en-US" sz="1800" dirty="0" err="1">
                <a:solidFill>
                  <a:srgbClr val="7030A0"/>
                </a:solidFill>
                <a:latin typeface="Times New Roman" pitchFamily="18" charset="0"/>
                <a:cs typeface="Times New Roman" pitchFamily="18" charset="0"/>
              </a:rPr>
              <a:t>làm</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cho</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lớp</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niêm</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mạc</a:t>
            </a:r>
            <a:r>
              <a:rPr lang="en-US" sz="1800" dirty="0">
                <a:solidFill>
                  <a:srgbClr val="7030A0"/>
                </a:solidFill>
                <a:latin typeface="Times New Roman" pitchFamily="18" charset="0"/>
                <a:cs typeface="Times New Roman" pitchFamily="18" charset="0"/>
              </a:rPr>
              <a:t> bong </a:t>
            </a:r>
            <a:r>
              <a:rPr lang="en-US" sz="1800" dirty="0" err="1">
                <a:solidFill>
                  <a:srgbClr val="7030A0"/>
                </a:solidFill>
                <a:latin typeface="Times New Roman" pitchFamily="18" charset="0"/>
                <a:cs typeface="Times New Roman" pitchFamily="18" charset="0"/>
              </a:rPr>
              <a:t>ra</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gây</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đứt</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mạch</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máu</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và</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chảy</a:t>
            </a:r>
            <a:r>
              <a:rPr lang="en-US" sz="1800" dirty="0">
                <a:solidFill>
                  <a:srgbClr val="7030A0"/>
                </a:solidFill>
                <a:latin typeface="Times New Roman" pitchFamily="18" charset="0"/>
                <a:cs typeface="Times New Roman" pitchFamily="18" charset="0"/>
              </a:rPr>
              <a:t> </a:t>
            </a:r>
            <a:r>
              <a:rPr lang="en-US" sz="1800" dirty="0" err="1">
                <a:solidFill>
                  <a:srgbClr val="7030A0"/>
                </a:solidFill>
                <a:latin typeface="Times New Roman" pitchFamily="18" charset="0"/>
                <a:cs typeface="Times New Roman" pitchFamily="18" charset="0"/>
              </a:rPr>
              <a:t>máu</a:t>
            </a:r>
            <a:r>
              <a:rPr lang="en-US" sz="1800" dirty="0">
                <a:solidFill>
                  <a:srgbClr val="7030A0"/>
                </a:solidFill>
                <a:latin typeface="Times New Roman" pitchFamily="18" charset="0"/>
                <a:cs typeface="Times New Roman" pitchFamily="18" charset="0"/>
              </a:rPr>
              <a:t>.</a:t>
            </a:r>
            <a:endParaRPr lang="en-US" sz="1800" dirty="0">
              <a:solidFill>
                <a:srgbClr val="7030A0"/>
              </a:solidFill>
              <a:latin typeface="Times New Roman" pitchFamily="18" charset="0"/>
              <a:cs typeface="Times New Roman" pitchFamily="18" charset="0"/>
            </a:endParaRPr>
          </a:p>
        </p:txBody>
      </p:sp>
      <p:pic>
        <p:nvPicPr>
          <p:cNvPr id="15362" name="Picture 2" descr="Các giai đoạn của chu kỳ kinh nguyệt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41400"/>
            <a:ext cx="73053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r>
              <a:rPr lang="en-US" sz="2200" dirty="0" err="1">
                <a:solidFill>
                  <a:srgbClr val="C00000"/>
                </a:solidFill>
                <a:latin typeface="Times New Roman" pitchFamily="18" charset="0"/>
                <a:cs typeface="Times New Roman" pitchFamily="18" charset="0"/>
              </a:rPr>
              <a:t>Nhiệm</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vụ</a:t>
            </a:r>
            <a:r>
              <a:rPr lang="en-US" sz="2200" dirty="0">
                <a:solidFill>
                  <a:srgbClr val="C00000"/>
                </a:solidFill>
                <a:latin typeface="Times New Roman" pitchFamily="18" charset="0"/>
                <a:cs typeface="Times New Roman" pitchFamily="18" charset="0"/>
              </a:rPr>
              <a:t> 1: Đ</a:t>
            </a:r>
            <a:r>
              <a:rPr lang="vi-VN" sz="2200" dirty="0">
                <a:solidFill>
                  <a:srgbClr val="C00000"/>
                </a:solidFill>
                <a:latin typeface="Times New Roman" pitchFamily="18" charset="0"/>
                <a:cs typeface="Times New Roman" pitchFamily="18" charset="0"/>
              </a:rPr>
              <a:t>iền </a:t>
            </a:r>
            <a:r>
              <a:rPr lang="vi-VN" sz="2200" dirty="0">
                <a:solidFill>
                  <a:srgbClr val="C00000"/>
                </a:solidFill>
                <a:latin typeface="Times New Roman" pitchFamily="18" charset="0"/>
                <a:cs typeface="Times New Roman" pitchFamily="18" charset="0"/>
              </a:rPr>
              <a:t>những từ còn thiếu vào hình sau và trình bày chức năng của từng cơ quan trong hệ sinh dục </a:t>
            </a:r>
            <a:r>
              <a:rPr lang="vi-VN" sz="2200" dirty="0">
                <a:solidFill>
                  <a:srgbClr val="C00000"/>
                </a:solidFill>
                <a:latin typeface="Times New Roman" pitchFamily="18" charset="0"/>
                <a:cs typeface="Times New Roman" pitchFamily="18" charset="0"/>
              </a:rPr>
              <a:t>nam</a:t>
            </a:r>
            <a:r>
              <a:rPr lang="en-US" sz="2200" dirty="0">
                <a:solidFill>
                  <a:srgbClr val="C00000"/>
                </a:solidFill>
                <a:latin typeface="Times New Roman" pitchFamily="18" charset="0"/>
                <a:cs typeface="Times New Roman" pitchFamily="18" charset="0"/>
              </a:rPr>
              <a:t>.</a:t>
            </a:r>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endParaRPr lang="en-US" sz="2200" dirty="0">
              <a:solidFill>
                <a:srgbClr val="C00000"/>
              </a:solidFill>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76200" y="1930400"/>
            <a:ext cx="4686300" cy="4191000"/>
          </a:xfrm>
          <a:prstGeom prst="rect">
            <a:avLst/>
          </a:prstGeom>
        </p:spPr>
      </p:pic>
      <p:sp>
        <p:nvSpPr>
          <p:cNvPr id="5" name="Rectangle 4"/>
          <p:cNvSpPr/>
          <p:nvPr/>
        </p:nvSpPr>
        <p:spPr>
          <a:xfrm>
            <a:off x="2171700" y="2184400"/>
            <a:ext cx="723900" cy="386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lnSpc>
                <a:spcPct val="200000"/>
              </a:lnSpc>
            </a:pPr>
            <a:r>
              <a:rPr lang="en-US" sz="1300" dirty="0">
                <a:solidFill>
                  <a:srgbClr val="7030A0"/>
                </a:solidFill>
                <a:latin typeface="Times New Roman" pitchFamily="18" charset="0"/>
                <a:cs typeface="Times New Roman" pitchFamily="18" charset="0"/>
              </a:rPr>
              <a:t>1</a:t>
            </a:r>
          </a:p>
          <a:p>
            <a:pPr algn="ctr">
              <a:lnSpc>
                <a:spcPct val="200000"/>
              </a:lnSpc>
            </a:pPr>
            <a:r>
              <a:rPr lang="en-US" sz="1300" dirty="0">
                <a:solidFill>
                  <a:srgbClr val="7030A0"/>
                </a:solidFill>
                <a:latin typeface="Times New Roman" pitchFamily="18" charset="0"/>
                <a:cs typeface="Times New Roman" pitchFamily="18" charset="0"/>
              </a:rPr>
              <a:t>2</a:t>
            </a:r>
          </a:p>
          <a:p>
            <a:pPr algn="ctr">
              <a:lnSpc>
                <a:spcPct val="200000"/>
              </a:lnSpc>
            </a:pPr>
            <a:r>
              <a:rPr lang="en-US" sz="1300" dirty="0">
                <a:solidFill>
                  <a:srgbClr val="7030A0"/>
                </a:solidFill>
                <a:latin typeface="Times New Roman" pitchFamily="18" charset="0"/>
                <a:cs typeface="Times New Roman" pitchFamily="18" charset="0"/>
              </a:rPr>
              <a:t>3</a:t>
            </a:r>
          </a:p>
          <a:p>
            <a:pPr algn="ctr">
              <a:lnSpc>
                <a:spcPct val="200000"/>
              </a:lnSpc>
            </a:pPr>
            <a:r>
              <a:rPr lang="en-US" sz="1300" dirty="0">
                <a:solidFill>
                  <a:srgbClr val="7030A0"/>
                </a:solidFill>
                <a:latin typeface="Times New Roman" pitchFamily="18" charset="0"/>
                <a:cs typeface="Times New Roman" pitchFamily="18" charset="0"/>
              </a:rPr>
              <a:t>4</a:t>
            </a:r>
          </a:p>
          <a:p>
            <a:pPr algn="ctr">
              <a:lnSpc>
                <a:spcPct val="200000"/>
              </a:lnSpc>
            </a:pPr>
            <a:r>
              <a:rPr lang="en-US" sz="1300" dirty="0">
                <a:solidFill>
                  <a:srgbClr val="7030A0"/>
                </a:solidFill>
                <a:latin typeface="Times New Roman" pitchFamily="18" charset="0"/>
                <a:cs typeface="Times New Roman" pitchFamily="18" charset="0"/>
              </a:rPr>
              <a:t>5</a:t>
            </a:r>
          </a:p>
          <a:p>
            <a:pPr algn="ctr">
              <a:lnSpc>
                <a:spcPct val="200000"/>
              </a:lnSpc>
            </a:pPr>
            <a:r>
              <a:rPr lang="en-US" sz="1300" dirty="0">
                <a:solidFill>
                  <a:srgbClr val="7030A0"/>
                </a:solidFill>
                <a:latin typeface="Times New Roman" pitchFamily="18" charset="0"/>
                <a:cs typeface="Times New Roman" pitchFamily="18" charset="0"/>
              </a:rPr>
              <a:t>6</a:t>
            </a:r>
          </a:p>
          <a:p>
            <a:pPr algn="ctr">
              <a:lnSpc>
                <a:spcPct val="200000"/>
              </a:lnSpc>
            </a:pPr>
            <a:r>
              <a:rPr lang="en-US" sz="1300" dirty="0">
                <a:solidFill>
                  <a:srgbClr val="7030A0"/>
                </a:solidFill>
                <a:latin typeface="Times New Roman" pitchFamily="18" charset="0"/>
                <a:cs typeface="Times New Roman" pitchFamily="18" charset="0"/>
              </a:rPr>
              <a:t>7</a:t>
            </a:r>
          </a:p>
          <a:p>
            <a:pPr algn="ctr">
              <a:lnSpc>
                <a:spcPct val="150000"/>
              </a:lnSpc>
            </a:pPr>
            <a:endParaRPr lang="en-US" sz="1300" dirty="0">
              <a:solidFill>
                <a:srgbClr val="7030A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36121828"/>
              </p:ext>
            </p:extLst>
          </p:nvPr>
        </p:nvGraphicFramePr>
        <p:xfrm>
          <a:off x="4762500" y="1930400"/>
          <a:ext cx="4000500" cy="3989385"/>
        </p:xfrm>
        <a:graphic>
          <a:graphicData uri="http://schemas.openxmlformats.org/drawingml/2006/table">
            <a:tbl>
              <a:tblPr firstRow="1" firstCol="1" bandRow="1">
                <a:tableStyleId>{5C22544A-7EE6-4342-B048-85BDC9FD1C3A}</a:tableStyleId>
              </a:tblPr>
              <a:tblGrid>
                <a:gridCol w="1562100"/>
                <a:gridCol w="2438400"/>
              </a:tblGrid>
              <a:tr h="365760">
                <a:tc>
                  <a:txBody>
                    <a:bodyPr/>
                    <a:lstStyle/>
                    <a:p>
                      <a:pPr marL="0" marR="0" algn="ctr">
                        <a:lnSpc>
                          <a:spcPct val="120000"/>
                        </a:lnSpc>
                        <a:spcBef>
                          <a:spcPts val="0"/>
                        </a:spcBef>
                        <a:spcAft>
                          <a:spcPts val="0"/>
                        </a:spcAft>
                      </a:pPr>
                      <a:r>
                        <a:rPr lang="vi-VN" sz="2000" dirty="0">
                          <a:effectLst/>
                          <a:latin typeface="Times New Roman" pitchFamily="18" charset="0"/>
                          <a:cs typeface="Times New Roman" pitchFamily="18" charset="0"/>
                        </a:rPr>
                        <a:t>Tên cơ quan</a:t>
                      </a:r>
                      <a:endParaRPr lang="en-US" sz="200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ctr">
                        <a:lnSpc>
                          <a:spcPct val="120000"/>
                        </a:lnSpc>
                        <a:spcBef>
                          <a:spcPts val="0"/>
                        </a:spcBef>
                        <a:spcAft>
                          <a:spcPts val="0"/>
                        </a:spcAft>
                      </a:pPr>
                      <a:r>
                        <a:rPr lang="vi-VN" sz="2000" dirty="0">
                          <a:effectLst/>
                          <a:latin typeface="Times New Roman" pitchFamily="18" charset="0"/>
                          <a:cs typeface="Times New Roman" pitchFamily="18" charset="0"/>
                        </a:rPr>
                        <a:t>Chức năng</a:t>
                      </a:r>
                      <a:endParaRPr lang="en-US" sz="2000" dirty="0">
                        <a:solidFill>
                          <a:srgbClr val="000000"/>
                        </a:solidFill>
                        <a:effectLst/>
                        <a:latin typeface="Times New Roman" pitchFamily="18" charset="0"/>
                        <a:ea typeface="Calibri"/>
                        <a:cs typeface="Times New Roman" pitchFamily="18" charset="0"/>
                      </a:endParaRPr>
                    </a:p>
                  </a:txBody>
                  <a:tcPr marL="34290" marR="34290" marT="0" marB="0"/>
                </a:tc>
              </a:tr>
              <a:tr h="724409">
                <a:tc>
                  <a:txBody>
                    <a:bodyPr/>
                    <a:lstStyle/>
                    <a:p>
                      <a:pPr marL="0" marR="0" algn="l">
                        <a:lnSpc>
                          <a:spcPct val="120000"/>
                        </a:lnSpc>
                        <a:spcBef>
                          <a:spcPts val="0"/>
                        </a:spcBef>
                        <a:spcAft>
                          <a:spcPts val="0"/>
                        </a:spcAft>
                      </a:pPr>
                      <a:r>
                        <a:rPr lang="vi-VN" sz="2000" b="0" dirty="0">
                          <a:effectLst/>
                          <a:latin typeface="+mj-lt"/>
                        </a:rPr>
                        <a:t>Tinh hoàn</a:t>
                      </a:r>
                      <a:endParaRPr lang="en-US" sz="2000" b="0" dirty="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r h="718088">
                <a:tc>
                  <a:txBody>
                    <a:bodyPr/>
                    <a:lstStyle/>
                    <a:p>
                      <a:pPr marL="0" marR="0" algn="l">
                        <a:lnSpc>
                          <a:spcPct val="120000"/>
                        </a:lnSpc>
                        <a:spcBef>
                          <a:spcPts val="0"/>
                        </a:spcBef>
                        <a:spcAft>
                          <a:spcPts val="0"/>
                        </a:spcAft>
                      </a:pPr>
                      <a:r>
                        <a:rPr lang="vi-VN" sz="2000" b="0">
                          <a:effectLst/>
                          <a:latin typeface="+mj-lt"/>
                        </a:rPr>
                        <a:t>Mào tinh</a:t>
                      </a:r>
                      <a:endParaRPr lang="en-US" sz="2000" b="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endParaRPr lang="en-US" sz="2000" b="0" dirty="0">
                        <a:solidFill>
                          <a:srgbClr val="000000"/>
                        </a:solidFill>
                        <a:effectLst/>
                        <a:latin typeface="+mj-lt"/>
                        <a:ea typeface="Calibri"/>
                        <a:cs typeface="Times New Roman"/>
                      </a:endParaRPr>
                    </a:p>
                  </a:txBody>
                  <a:tcPr marL="34290" marR="34290" marT="0" marB="0"/>
                </a:tc>
              </a:tr>
              <a:tr h="718088">
                <a:tc>
                  <a:txBody>
                    <a:bodyPr/>
                    <a:lstStyle/>
                    <a:p>
                      <a:pPr marL="0" marR="0" algn="l">
                        <a:lnSpc>
                          <a:spcPct val="120000"/>
                        </a:lnSpc>
                        <a:spcBef>
                          <a:spcPts val="0"/>
                        </a:spcBef>
                        <a:spcAft>
                          <a:spcPts val="0"/>
                        </a:spcAft>
                      </a:pPr>
                      <a:r>
                        <a:rPr lang="vi-VN" sz="2000" b="0" dirty="0">
                          <a:effectLst/>
                          <a:latin typeface="+mj-lt"/>
                        </a:rPr>
                        <a:t>Ống dẫn tinh</a:t>
                      </a:r>
                      <a:endParaRPr lang="en-US" sz="2000" b="0" dirty="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endParaRPr lang="en-US" sz="2000" b="0" dirty="0">
                        <a:solidFill>
                          <a:srgbClr val="000000"/>
                        </a:solidFill>
                        <a:effectLst/>
                        <a:latin typeface="+mj-lt"/>
                        <a:ea typeface="Calibri"/>
                        <a:cs typeface="Times New Roman"/>
                      </a:endParaRPr>
                    </a:p>
                  </a:txBody>
                  <a:tcPr marL="34290" marR="34290" marT="0" marB="0"/>
                </a:tc>
              </a:tr>
              <a:tr h="731520">
                <a:tc>
                  <a:txBody>
                    <a:bodyPr/>
                    <a:lstStyle/>
                    <a:p>
                      <a:pPr marL="0" marR="0" algn="l">
                        <a:lnSpc>
                          <a:spcPct val="120000"/>
                        </a:lnSpc>
                        <a:spcBef>
                          <a:spcPts val="0"/>
                        </a:spcBef>
                        <a:spcAft>
                          <a:spcPts val="0"/>
                        </a:spcAft>
                      </a:pPr>
                      <a:r>
                        <a:rPr lang="vi-VN" sz="2000" b="0" dirty="0">
                          <a:effectLst/>
                          <a:latin typeface="Times New Roman" pitchFamily="18" charset="0"/>
                          <a:cs typeface="Times New Roman" pitchFamily="18" charset="0"/>
                        </a:rPr>
                        <a:t>Tuyến tiền liệt</a:t>
                      </a:r>
                      <a:r>
                        <a:rPr lang="en-US" sz="2000" b="0" dirty="0">
                          <a:effectLst/>
                          <a:latin typeface="Times New Roman" pitchFamily="18" charset="0"/>
                          <a:cs typeface="Times New Roman" pitchFamily="18" charset="0"/>
                        </a:rPr>
                        <a:t>, </a:t>
                      </a:r>
                      <a:r>
                        <a:rPr lang="en-US" sz="2000" b="0" dirty="0" err="1" smtClean="0">
                          <a:effectLst/>
                          <a:latin typeface="Times New Roman" pitchFamily="18" charset="0"/>
                          <a:cs typeface="Times New Roman" pitchFamily="18" charset="0"/>
                        </a:rPr>
                        <a:t>tuyến</a:t>
                      </a:r>
                      <a:r>
                        <a:rPr lang="en-US" sz="2000" b="0" dirty="0" smtClean="0">
                          <a:effectLst/>
                          <a:latin typeface="Times New Roman" pitchFamily="18" charset="0"/>
                          <a:cs typeface="Times New Roman" pitchFamily="18" charset="0"/>
                        </a:rPr>
                        <a:t> </a:t>
                      </a:r>
                      <a:r>
                        <a:rPr lang="en-US" sz="2000" b="0" dirty="0" err="1" smtClean="0">
                          <a:effectLst/>
                          <a:latin typeface="Times New Roman" pitchFamily="18" charset="0"/>
                          <a:cs typeface="Times New Roman" pitchFamily="18" charset="0"/>
                        </a:rPr>
                        <a:t>hành</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r h="365760">
                <a:tc>
                  <a:txBody>
                    <a:bodyPr/>
                    <a:lstStyle/>
                    <a:p>
                      <a:pPr marL="0" marR="0" algn="l">
                        <a:lnSpc>
                          <a:spcPct val="120000"/>
                        </a:lnSpc>
                        <a:spcBef>
                          <a:spcPts val="0"/>
                        </a:spcBef>
                        <a:spcAft>
                          <a:spcPts val="0"/>
                        </a:spcAft>
                      </a:pPr>
                      <a:r>
                        <a:rPr lang="en-US" sz="2000" b="0" dirty="0" err="1">
                          <a:effectLst/>
                          <a:latin typeface="Times New Roman" pitchFamily="18" charset="0"/>
                          <a:cs typeface="Times New Roman" pitchFamily="18" charset="0"/>
                        </a:rPr>
                        <a:t>Túi</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tinh</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bl>
          </a:graphicData>
        </a:graphic>
      </p:graphicFrame>
    </p:spTree>
    <p:extLst>
      <p:ext uri="{BB962C8B-B14F-4D97-AF65-F5344CB8AC3E}">
        <p14:creationId xmlns:p14="http://schemas.microsoft.com/office/powerpoint/2010/main" val="15239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KẾT LUẬN</a:t>
            </a:r>
            <a:endParaRPr lang="en-US" dirty="0"/>
          </a:p>
        </p:txBody>
      </p:sp>
      <p:sp>
        <p:nvSpPr>
          <p:cNvPr id="3" name="Content Placeholder 2"/>
          <p:cNvSpPr>
            <a:spLocks noGrp="1"/>
          </p:cNvSpPr>
          <p:nvPr>
            <p:ph idx="1"/>
          </p:nvPr>
        </p:nvSpPr>
        <p:spPr/>
        <p:txBody>
          <a:bodyPr/>
          <a:lstStyle/>
          <a:p>
            <a:r>
              <a:rPr lang="vi-VN" dirty="0" smtClean="0">
                <a:solidFill>
                  <a:srgbClr val="7030A0"/>
                </a:solidFill>
                <a:latin typeface="Times New Roman" pitchFamily="18" charset="0"/>
                <a:cs typeface="Times New Roman" pitchFamily="18" charset="0"/>
              </a:rPr>
              <a:t>Hiện tượng kinh nguyệt là hiện tượng trứng không được th</a:t>
            </a:r>
            <a:r>
              <a:rPr lang="en-US" dirty="0" smtClean="0">
                <a:solidFill>
                  <a:srgbClr val="7030A0"/>
                </a:solidFill>
                <a:latin typeface="Times New Roman" pitchFamily="18" charset="0"/>
                <a:cs typeface="Times New Roman" pitchFamily="18" charset="0"/>
              </a:rPr>
              <a:t>ụ</a:t>
            </a:r>
            <a:r>
              <a:rPr lang="vi-VN" dirty="0" smtClean="0">
                <a:solidFill>
                  <a:srgbClr val="7030A0"/>
                </a:solidFill>
                <a:latin typeface="Times New Roman" pitchFamily="18" charset="0"/>
                <a:cs typeface="Times New Roman" pitchFamily="18" charset="0"/>
              </a:rPr>
              <a:t> tinh sau 14 ngày kể từ khi trứng rụng làm thể vàng bị tiêu giảm, lớp niêm mạc bong ra từng mảng thoát ra ngoài cùng với máu và dịch nhày.</a:t>
            </a:r>
            <a:endParaRPr lang="en-US" dirty="0" smtClean="0">
              <a:solidFill>
                <a:srgbClr val="7030A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86437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2.CÁC BIỆN PHÁP TRÁNH THAI</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64114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9401"/>
            <a:ext cx="8210550" cy="6273799"/>
          </a:xfrm>
        </p:spPr>
        <p:txBody>
          <a:bodyPr>
            <a:noAutofit/>
          </a:bodyPr>
          <a:lstStyle/>
          <a:p>
            <a:pPr marL="0" indent="0">
              <a:buNone/>
            </a:pPr>
            <a:r>
              <a:rPr lang="vi-VN" sz="2400" dirty="0">
                <a:solidFill>
                  <a:srgbClr val="C00000"/>
                </a:solidFill>
                <a:latin typeface="Times New Roman" pitchFamily="18" charset="0"/>
                <a:ea typeface="Tiffany" pitchFamily="18" charset="0"/>
                <a:cs typeface="Times New Roman" pitchFamily="18" charset="0"/>
              </a:rPr>
              <a:t>Mang thai ở tuổi vị thành viên có tác động tiêu cực như thế nào</a:t>
            </a:r>
            <a:r>
              <a:rPr lang="vi-VN" sz="2400" dirty="0">
                <a:solidFill>
                  <a:srgbClr val="C00000"/>
                </a:solidFill>
                <a:latin typeface="Times New Roman" pitchFamily="18" charset="0"/>
                <a:ea typeface="Tiffany" pitchFamily="18" charset="0"/>
                <a:cs typeface="Times New Roman" pitchFamily="18" charset="0"/>
              </a:rPr>
              <a:t>?</a:t>
            </a:r>
            <a:endParaRPr lang="en-US" sz="2400" dirty="0">
              <a:solidFill>
                <a:srgbClr val="C00000"/>
              </a:solidFill>
              <a:latin typeface="Times New Roman" pitchFamily="18" charset="0"/>
              <a:ea typeface="Tiffany" pitchFamily="18" charset="0"/>
              <a:cs typeface="Times New Roman" pitchFamily="18" charset="0"/>
            </a:endParaRPr>
          </a:p>
          <a:p>
            <a:pPr marL="0" indent="0">
              <a:buNone/>
            </a:pPr>
            <a:endParaRPr lang="en-US" sz="24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r>
              <a:rPr lang="vi-VN" sz="2800" dirty="0" smtClean="0">
                <a:solidFill>
                  <a:srgbClr val="7030A0"/>
                </a:solidFill>
                <a:latin typeface="Times New Roman" pitchFamily="18" charset="0"/>
                <a:cs typeface="Times New Roman" pitchFamily="18" charset="0"/>
              </a:rPr>
              <a:t>Mang </a:t>
            </a:r>
            <a:r>
              <a:rPr lang="vi-VN" sz="2800" dirty="0">
                <a:solidFill>
                  <a:srgbClr val="7030A0"/>
                </a:solidFill>
                <a:latin typeface="Times New Roman" pitchFamily="18" charset="0"/>
                <a:cs typeface="Times New Roman" pitchFamily="18" charset="0"/>
              </a:rPr>
              <a:t>thai ở lứa tuổi vị thành niên sẽ gặp rất nhiều nguy cơ như tỷ lệ sinh non và sảy thai cao do tử cung chưa phát triển hoàn thiện. </a:t>
            </a:r>
            <a:r>
              <a:rPr lang="vi-VN" sz="2800" dirty="0">
                <a:solidFill>
                  <a:srgbClr val="7030A0"/>
                </a:solidFill>
                <a:latin typeface="Times New Roman" pitchFamily="18" charset="0"/>
                <a:cs typeface="Times New Roman" pitchFamily="18" charset="0"/>
              </a:rPr>
              <a:t>Khi sinh thường bị sót nhau thai, băng huyết, nhiễm khuẩn, con sinh ra thường nhẹ cân, tỷ lệ tử vong cao. Mang thai ở tuổi vị thành niên còn ảnh hưởng đến học tập, cơ hội phát triển của bản thân</a:t>
            </a:r>
            <a:r>
              <a:rPr lang="vi-VN" sz="2200" dirty="0">
                <a:solidFill>
                  <a:srgbClr val="7030A0"/>
                </a:solidFill>
                <a:latin typeface="Times New Roman" pitchFamily="18" charset="0"/>
                <a:cs typeface="Times New Roman" pitchFamily="18" charset="0"/>
              </a:rPr>
              <a:t>.</a:t>
            </a:r>
            <a:endParaRPr lang="en-US" sz="2200" dirty="0">
              <a:solidFill>
                <a:srgbClr val="7030A0"/>
              </a:solidFill>
              <a:latin typeface="Times New Roman" pitchFamily="18" charset="0"/>
              <a:cs typeface="Times New Roman" pitchFamily="18" charset="0"/>
            </a:endParaRPr>
          </a:p>
        </p:txBody>
      </p:sp>
      <p:pic>
        <p:nvPicPr>
          <p:cNvPr id="1026" name="Picture 2" descr="D:\elearning-hoanchinh\hs mang th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90" y="889000"/>
            <a:ext cx="3376756"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84201"/>
            <a:ext cx="7886700" cy="5592763"/>
          </a:xfrm>
        </p:spPr>
        <p:txBody>
          <a:bodyPr>
            <a:noAutofit/>
          </a:bodyPr>
          <a:lstStyle/>
          <a:p>
            <a:pPr marL="0" indent="0">
              <a:buNone/>
            </a:pPr>
            <a:r>
              <a:rPr lang="en-US" sz="2200" dirty="0" err="1">
                <a:solidFill>
                  <a:srgbClr val="C00000"/>
                </a:solidFill>
                <a:latin typeface="Times New Roman" pitchFamily="18" charset="0"/>
                <a:ea typeface="Tiffany" pitchFamily="18" charset="0"/>
                <a:cs typeface="Times New Roman" pitchFamily="18" charset="0"/>
              </a:rPr>
              <a:t>Nguyên</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tắc</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tránh</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thai</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là</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gì</a:t>
            </a:r>
            <a:r>
              <a:rPr lang="en-US" sz="2200" dirty="0">
                <a:solidFill>
                  <a:srgbClr val="C00000"/>
                </a:solidFill>
                <a:latin typeface="Times New Roman" pitchFamily="18" charset="0"/>
                <a:ea typeface="Tiffany" pitchFamily="18" charset="0"/>
                <a:cs typeface="Times New Roman" pitchFamily="18" charset="0"/>
              </a:rPr>
              <a:t>?</a:t>
            </a: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endParaRPr lang="en-US" sz="2200" dirty="0">
              <a:solidFill>
                <a:srgbClr val="7030A0"/>
              </a:solidFill>
              <a:latin typeface="Times New Roman" pitchFamily="18" charset="0"/>
              <a:ea typeface="Tiffany" pitchFamily="18" charset="0"/>
              <a:cs typeface="Times New Roman" pitchFamily="18" charset="0"/>
            </a:endParaRPr>
          </a:p>
          <a:p>
            <a:pPr marL="0" indent="0">
              <a:buNone/>
            </a:pPr>
            <a:r>
              <a:rPr lang="en-US" sz="2200" dirty="0" err="1">
                <a:solidFill>
                  <a:srgbClr val="7030A0"/>
                </a:solidFill>
                <a:latin typeface="Times New Roman" pitchFamily="18" charset="0"/>
                <a:cs typeface="Times New Roman" pitchFamily="18" charset="0"/>
              </a:rPr>
              <a:t>Ngăn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không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cho</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trứng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chín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và</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rụng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tránh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không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cho</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tinh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trùng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gặp</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trứng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hoặc</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tránh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sự</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làm</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tổ</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của</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trứng</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đã</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thụ</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tinh</a:t>
            </a:r>
            <a:r>
              <a:rPr lang="en-US" sz="2200" dirty="0">
                <a:solidFill>
                  <a:srgbClr val="7030A0"/>
                </a:solidFill>
                <a:latin typeface="Times New Roman" pitchFamily="18" charset="0"/>
                <a:cs typeface="Times New Roman" pitchFamily="18" charset="0"/>
              </a:rPr>
              <a:t>.</a:t>
            </a:r>
          </a:p>
          <a:p>
            <a:pPr marL="0" indent="0">
              <a:buNone/>
            </a:pPr>
            <a:r>
              <a:rPr lang="en-US" sz="2200" dirty="0">
                <a:solidFill>
                  <a:srgbClr val="7030A0"/>
                </a:solidFill>
                <a:latin typeface="Times New Roman" pitchFamily="18" charset="0"/>
                <a:cs typeface="Times New Roman" pitchFamily="18" charset="0"/>
              </a:rPr>
              <a:t> </a:t>
            </a:r>
          </a:p>
        </p:txBody>
      </p:sp>
      <p:pic>
        <p:nvPicPr>
          <p:cNvPr id="4" name="Picture 9">
            <a:extLst>
              <a:ext uri="{FF2B5EF4-FFF2-40B4-BE49-F238E27FC236}">
                <a16:creationId xmlns="" xmlns:a16="http://schemas.microsoft.com/office/drawing/2014/main" id="{A1651161-906B-CB35-6417-A9210386B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6200"/>
            <a:ext cx="4419600" cy="30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8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learning-hoanchin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06500"/>
            <a:ext cx="5714207"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elearning-hoanchinh\tính vòng kin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387" y="1206500"/>
            <a:ext cx="1871663" cy="2495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609600"/>
            <a:ext cx="8853055" cy="6096000"/>
          </a:xfrm>
        </p:spPr>
        <p:txBody>
          <a:bodyPr>
            <a:noAutofit/>
          </a:bodyPr>
          <a:lstStyle/>
          <a:p>
            <a:pPr marL="0" indent="0">
              <a:buNone/>
            </a:pPr>
            <a:r>
              <a:rPr lang="en-US" sz="2200" dirty="0">
                <a:latin typeface="Times New Roman" pitchFamily="18" charset="0"/>
                <a:cs typeface="Times New Roman" pitchFamily="18" charset="0"/>
              </a:rPr>
              <a:t> </a:t>
            </a:r>
            <a:r>
              <a:rPr lang="en-US" sz="2800" dirty="0">
                <a:solidFill>
                  <a:srgbClr val="C00000"/>
                </a:solidFill>
                <a:latin typeface="Times New Roman" pitchFamily="18" charset="0"/>
                <a:ea typeface="Tiffany" pitchFamily="18" charset="0"/>
                <a:cs typeface="Times New Roman" pitchFamily="18" charset="0"/>
              </a:rPr>
              <a:t>N</a:t>
            </a:r>
            <a:r>
              <a:rPr lang="vi-VN" sz="2800" dirty="0">
                <a:solidFill>
                  <a:srgbClr val="C00000"/>
                </a:solidFill>
                <a:latin typeface="Times New Roman" pitchFamily="18" charset="0"/>
                <a:ea typeface="Tiffany" pitchFamily="18" charset="0"/>
                <a:cs typeface="Times New Roman" pitchFamily="18" charset="0"/>
              </a:rPr>
              <a:t>êu các biện pháp tránh thai thông qua hiểu biết của em.</a:t>
            </a:r>
            <a:endParaRPr lang="en-US" sz="2800" dirty="0">
              <a:solidFill>
                <a:srgbClr val="C00000"/>
              </a:solidFill>
              <a:latin typeface="Times New Roman" pitchFamily="18" charset="0"/>
              <a:ea typeface="Tiffany"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indent="0">
              <a:buNone/>
            </a:pPr>
            <a:endParaRPr lang="en-US" sz="2200" dirty="0" smtClean="0">
              <a:solidFill>
                <a:srgbClr val="7030A0"/>
              </a:solidFill>
              <a:latin typeface="Times New Roman" pitchFamily="18" charset="0"/>
              <a:cs typeface="Times New Roman" pitchFamily="18" charset="0"/>
            </a:endParaRPr>
          </a:p>
          <a:p>
            <a:pPr marL="0" indent="0">
              <a:buNone/>
            </a:pPr>
            <a:endParaRPr lang="en-US" sz="2200" dirty="0">
              <a:solidFill>
                <a:srgbClr val="7030A0"/>
              </a:solidFill>
              <a:latin typeface="Times New Roman" pitchFamily="18" charset="0"/>
              <a:cs typeface="Times New Roman" pitchFamily="18" charset="0"/>
            </a:endParaRPr>
          </a:p>
          <a:p>
            <a:pPr marL="0" indent="0">
              <a:buNone/>
            </a:pPr>
            <a:r>
              <a:rPr lang="vi-VN" sz="2800" dirty="0" smtClean="0">
                <a:solidFill>
                  <a:srgbClr val="7030A0"/>
                </a:solidFill>
                <a:latin typeface="Times New Roman" pitchFamily="18" charset="0"/>
                <a:cs typeface="Times New Roman" pitchFamily="18" charset="0"/>
              </a:rPr>
              <a:t>Một </a:t>
            </a:r>
            <a:r>
              <a:rPr lang="vi-VN" sz="2800" dirty="0">
                <a:solidFill>
                  <a:srgbClr val="7030A0"/>
                </a:solidFill>
                <a:latin typeface="Times New Roman" pitchFamily="18" charset="0"/>
                <a:cs typeface="Times New Roman" pitchFamily="18" charset="0"/>
              </a:rPr>
              <a:t>số biện pháp tránh thai như sử dụng bao cao su, sử dụng thuốc tránh thai hàng ngày, đặt vòng tránh thai</a:t>
            </a:r>
            <a:r>
              <a:rPr lang="vi-VN" sz="28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74659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8420100" cy="6814583"/>
          </a:xfrm>
          <a:prstGeom prst="rect">
            <a:avLst/>
          </a:prstGeom>
        </p:spPr>
        <p:txBody>
          <a:bodyPr wrap="square" lIns="51206" tIns="25603" rIns="51206" bIns="25603">
            <a:spAutoFit/>
          </a:bodyPr>
          <a:lstStyle/>
          <a:p>
            <a:pPr>
              <a:lnSpc>
                <a:spcPct val="200000"/>
              </a:lnSpc>
            </a:pPr>
            <a:r>
              <a:rPr lang="vi-VN" sz="2800" dirty="0">
                <a:solidFill>
                  <a:srgbClr val="C00000"/>
                </a:solidFill>
                <a:latin typeface="Times New Roman" pitchFamily="18" charset="0"/>
                <a:ea typeface="Tiffany" pitchFamily="18" charset="0"/>
                <a:cs typeface="Times New Roman" pitchFamily="18" charset="0"/>
              </a:rPr>
              <a:t>Tác dụng của các biện pháp tránh thai đó là gì</a:t>
            </a:r>
            <a:r>
              <a:rPr lang="vi-VN" sz="2800" dirty="0">
                <a:solidFill>
                  <a:srgbClr val="C00000"/>
                </a:solidFill>
                <a:latin typeface="Times New Roman" pitchFamily="18" charset="0"/>
                <a:ea typeface="Tiffany" pitchFamily="18" charset="0"/>
                <a:cs typeface="Times New Roman" pitchFamily="18" charset="0"/>
              </a:rPr>
              <a:t>?</a:t>
            </a:r>
            <a:endParaRPr lang="en-US" sz="2800" dirty="0">
              <a:solidFill>
                <a:srgbClr val="C00000"/>
              </a:solidFill>
              <a:latin typeface="Times New Roman" pitchFamily="18" charset="0"/>
              <a:ea typeface="Tiffany" pitchFamily="18" charset="0"/>
              <a:cs typeface="Times New Roman" pitchFamily="18" charset="0"/>
            </a:endParaRPr>
          </a:p>
          <a:p>
            <a:pPr>
              <a:lnSpc>
                <a:spcPct val="200000"/>
              </a:lnSpc>
            </a:pPr>
            <a:endParaRPr lang="en-US" sz="2800" dirty="0">
              <a:solidFill>
                <a:srgbClr val="C00000"/>
              </a:solidFill>
              <a:latin typeface="Times New Roman" pitchFamily="18" charset="0"/>
              <a:ea typeface="Tiffany" pitchFamily="18" charset="0"/>
              <a:cs typeface="Times New Roman" pitchFamily="18" charset="0"/>
            </a:endParaRPr>
          </a:p>
          <a:p>
            <a:pPr marL="288036" indent="-288036">
              <a:lnSpc>
                <a:spcPct val="200000"/>
              </a:lnSpc>
              <a:buAutoNum type="arabicPeriod"/>
            </a:pPr>
            <a:r>
              <a:rPr lang="vi-VN" sz="2800" dirty="0">
                <a:solidFill>
                  <a:srgbClr val="7030A0"/>
                </a:solidFill>
                <a:latin typeface="Times New Roman" pitchFamily="18" charset="0"/>
                <a:cs typeface="Times New Roman" pitchFamily="18" charset="0"/>
              </a:rPr>
              <a:t>Sử </a:t>
            </a:r>
            <a:r>
              <a:rPr lang="vi-VN" sz="2800" dirty="0">
                <a:solidFill>
                  <a:srgbClr val="7030A0"/>
                </a:solidFill>
                <a:latin typeface="Times New Roman" pitchFamily="18" charset="0"/>
                <a:cs typeface="Times New Roman" pitchFamily="18" charset="0"/>
              </a:rPr>
              <a:t>dụng thuốc tránh thai hàng ngày: ngăn không cho trứng chín và </a:t>
            </a:r>
            <a:r>
              <a:rPr lang="vi-VN" sz="2800" dirty="0">
                <a:solidFill>
                  <a:srgbClr val="7030A0"/>
                </a:solidFill>
                <a:latin typeface="Times New Roman" pitchFamily="18" charset="0"/>
                <a:cs typeface="Times New Roman" pitchFamily="18" charset="0"/>
              </a:rPr>
              <a:t>rụng.</a:t>
            </a:r>
            <a:endParaRPr lang="en-US" sz="2800" dirty="0">
              <a:solidFill>
                <a:srgbClr val="7030A0"/>
              </a:solidFill>
              <a:latin typeface="Times New Roman" pitchFamily="18" charset="0"/>
              <a:cs typeface="Times New Roman" pitchFamily="18" charset="0"/>
            </a:endParaRPr>
          </a:p>
          <a:p>
            <a:pPr marL="288036" indent="-288036">
              <a:lnSpc>
                <a:spcPct val="200000"/>
              </a:lnSpc>
              <a:buAutoNum type="arabicPeriod"/>
            </a:pPr>
            <a:r>
              <a:rPr lang="vi-VN" sz="2800" dirty="0">
                <a:solidFill>
                  <a:srgbClr val="7030A0"/>
                </a:solidFill>
                <a:latin typeface="Times New Roman" pitchFamily="18" charset="0"/>
                <a:cs typeface="Times New Roman" pitchFamily="18" charset="0"/>
              </a:rPr>
              <a:t>Sử </a:t>
            </a:r>
            <a:r>
              <a:rPr lang="vi-VN" sz="2800" dirty="0">
                <a:solidFill>
                  <a:srgbClr val="7030A0"/>
                </a:solidFill>
                <a:latin typeface="Times New Roman" pitchFamily="18" charset="0"/>
                <a:cs typeface="Times New Roman" pitchFamily="18" charset="0"/>
              </a:rPr>
              <a:t>dụng bao cao su, vòng tránh thai: ngăn không cho tinh trùng và trứng gặp </a:t>
            </a:r>
            <a:r>
              <a:rPr lang="vi-VN" sz="2800" dirty="0">
                <a:solidFill>
                  <a:srgbClr val="7030A0"/>
                </a:solidFill>
                <a:latin typeface="Times New Roman" pitchFamily="18" charset="0"/>
                <a:cs typeface="Times New Roman" pitchFamily="18" charset="0"/>
              </a:rPr>
              <a:t>nhau.</a:t>
            </a:r>
            <a:endParaRPr lang="en-US" sz="2800" dirty="0">
              <a:solidFill>
                <a:srgbClr val="7030A0"/>
              </a:solidFill>
              <a:latin typeface="Times New Roman" pitchFamily="18" charset="0"/>
              <a:cs typeface="Times New Roman" pitchFamily="18" charset="0"/>
            </a:endParaRPr>
          </a:p>
          <a:p>
            <a:pPr marL="288036" indent="-288036">
              <a:lnSpc>
                <a:spcPct val="200000"/>
              </a:lnSpc>
              <a:buAutoNum type="arabicPeriod"/>
            </a:pPr>
            <a:r>
              <a:rPr lang="vi-VN" sz="2800" dirty="0">
                <a:solidFill>
                  <a:srgbClr val="7030A0"/>
                </a:solidFill>
                <a:latin typeface="Times New Roman" pitchFamily="18" charset="0"/>
                <a:cs typeface="Times New Roman" pitchFamily="18" charset="0"/>
              </a:rPr>
              <a:t>Sử </a:t>
            </a:r>
            <a:r>
              <a:rPr lang="vi-VN" sz="2800" dirty="0">
                <a:solidFill>
                  <a:srgbClr val="7030A0"/>
                </a:solidFill>
                <a:latin typeface="Times New Roman" pitchFamily="18" charset="0"/>
                <a:cs typeface="Times New Roman" pitchFamily="18" charset="0"/>
              </a:rPr>
              <a:t>dụng thuốc tránh thai khẩn cấp: ngăn nang trứng phát triển, ngăn chặn trứng gặp tinh trùng.</a:t>
            </a:r>
            <a:endParaRPr lang="en-US"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63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66092"/>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0140"/>
            <a:ext cx="850179" cy="9823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8438" y="70140"/>
            <a:ext cx="526573" cy="11056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5796" y="224307"/>
            <a:ext cx="506851" cy="1063241"/>
          </a:xfrm>
          <a:prstGeom prst="rect">
            <a:avLst/>
          </a:prstGeom>
        </p:spPr>
      </p:pic>
      <p:pic>
        <p:nvPicPr>
          <p:cNvPr id="22" name="Picture 21">
            <a:extLst>
              <a:ext uri="{FF2B5EF4-FFF2-40B4-BE49-F238E27FC236}">
                <a16:creationId xmlns=""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31" y="3259000"/>
            <a:ext cx="1093270" cy="319319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48" y="457203"/>
            <a:ext cx="541236" cy="637312"/>
          </a:xfrm>
          <a:prstGeom prst="rect">
            <a:avLst/>
          </a:prstGeom>
        </p:spPr>
      </p:pic>
      <p:pic>
        <p:nvPicPr>
          <p:cNvPr id="12" name="图片 30">
            <a:extLst>
              <a:ext uri="{FF2B5EF4-FFF2-40B4-BE49-F238E27FC236}">
                <a16:creationId xmlns=""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2723" y="1178154"/>
            <a:ext cx="8157711" cy="5197246"/>
          </a:xfrm>
          <a:prstGeom prst="rect">
            <a:avLst/>
          </a:prstGeom>
        </p:spPr>
      </p:pic>
      <p:sp>
        <p:nvSpPr>
          <p:cNvPr id="2" name="TextBox 1">
            <a:extLst>
              <a:ext uri="{FF2B5EF4-FFF2-40B4-BE49-F238E27FC236}">
                <a16:creationId xmlns:mc="http://schemas.openxmlformats.org/markup-compatibility/2006" xmlns:a14="http://schemas.microsoft.com/office/drawing/2010/main" xmlns="" xmlns:a16="http://schemas.microsoft.com/office/drawing/2014/main" id="{9B81BEF0-A39B-B938-7EB7-147B354D6282}"/>
              </a:ext>
            </a:extLst>
          </p:cNvPr>
          <p:cNvSpPr txBox="1"/>
          <p:nvPr/>
        </p:nvSpPr>
        <p:spPr>
          <a:xfrm>
            <a:off x="1333501" y="1498600"/>
            <a:ext cx="7452947" cy="2083031"/>
          </a:xfrm>
          <a:prstGeom prst="rect">
            <a:avLst/>
          </a:prstGeom>
          <a:noFill/>
        </p:spPr>
        <p:txBody>
          <a:bodyPr wrap="square" lIns="51206" tIns="25603" rIns="51206" bIns="25603" rtlCol="0">
            <a:spAutoFit/>
          </a:bodyPr>
          <a:lstStyle/>
          <a:p>
            <a:r>
              <a:rPr lang="vi-VN" sz="2200" dirty="0" smtClean="0">
                <a:solidFill>
                  <a:schemeClr val="bg1"/>
                </a:solidFill>
                <a:latin typeface="Times New Roman" pitchFamily="18" charset="0"/>
                <a:cs typeface="Times New Roman" pitchFamily="18" charset="0"/>
              </a:rPr>
              <a:t>Một </a:t>
            </a:r>
            <a:r>
              <a:rPr lang="vi-VN" sz="2200" dirty="0">
                <a:solidFill>
                  <a:schemeClr val="bg1"/>
                </a:solidFill>
                <a:latin typeface="Times New Roman" pitchFamily="18" charset="0"/>
                <a:cs typeface="Times New Roman" pitchFamily="18" charset="0"/>
              </a:rPr>
              <a:t>số biện pháp tránh thai như sử dụng bao cao su, sử dụng thuốc tránh thai hàng ngày, đặt vòng tránh thai,… Tác dụng chủ yếu của các biện pháp tránh thai là ngăn nang trứng phát triển, ngăn chặn trứng gặp tinh trùng, chống sự làm tổ của trứng được thụ tinh.</a:t>
            </a:r>
          </a:p>
          <a:p>
            <a:endParaRPr lang="en-US" sz="2200" dirty="0">
              <a:solidFill>
                <a:schemeClr val="bg1"/>
              </a:solidFill>
              <a:latin typeface="Times New Roman" pitchFamily="18" charset="0"/>
              <a:cs typeface="Times New Roman" pitchFamily="18" charset="0"/>
            </a:endParaRPr>
          </a:p>
        </p:txBody>
      </p:sp>
      <p:sp>
        <p:nvSpPr>
          <p:cNvPr id="14" name="文本框 32"/>
          <p:cNvSpPr txBox="1"/>
          <p:nvPr/>
        </p:nvSpPr>
        <p:spPr>
          <a:xfrm>
            <a:off x="1047307" y="332005"/>
            <a:ext cx="8078086" cy="1205868"/>
          </a:xfrm>
          <a:prstGeom prst="rect">
            <a:avLst/>
          </a:prstGeom>
          <a:noFill/>
        </p:spPr>
        <p:txBody>
          <a:bodyPr wrap="square" lIns="51206" tIns="25603" rIns="51206" bIns="25603" rtlCol="0">
            <a:spAutoFit/>
          </a:bodyPr>
          <a:lstStyle/>
          <a:p>
            <a:pPr defTabSz="768096">
              <a:defRPr/>
            </a:pP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III. </a:t>
            </a:r>
            <a:r>
              <a:rPr lang="en-US"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H</a:t>
            </a:r>
            <a:r>
              <a:rPr lang="vi-VN" altLang="zh-CN"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iện tượng kinh nguyệt và biện pháp tránh thai </a:t>
            </a:r>
            <a:endParaRPr lang="zh-CN" altLang="en-US"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a:p>
            <a:pPr defTabSz="768096">
              <a:defRPr/>
            </a:pPr>
            <a:r>
              <a:rPr lang="en-US" altLang="zh-CN" sz="2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1.</a:t>
            </a:r>
          </a:p>
          <a:p>
            <a:pPr defTabSz="768096">
              <a:defRPr/>
            </a:pPr>
            <a:r>
              <a:rPr lang="en-US" altLang="zh-CN" sz="2500" b="1" dirty="0" smtClean="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rPr>
              <a:t>2. Các biện pháp tránh thai</a:t>
            </a:r>
            <a:endParaRPr lang="zh-CN" altLang="en-US" sz="2500" b="1" dirty="0">
              <a:solidFill>
                <a:srgbClr val="7030A0"/>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2584320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C00000"/>
                </a:solidFill>
                <a:latin typeface="Times New Roman" pitchFamily="18" charset="0"/>
                <a:cs typeface="Times New Roman" pitchFamily="18" charset="0"/>
              </a:rPr>
              <a:t>THÔNG TIN VỀ MỘT SỐ BIỆN PHÁP PHÒNG TRÁNH THAI</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498601"/>
            <a:ext cx="7886700" cy="711200"/>
          </a:xfrm>
        </p:spPr>
        <p:txBody>
          <a:bodyPr/>
          <a:lstStyle/>
          <a:p>
            <a:pPr marL="416052" indent="-416052">
              <a:buAutoNum type="arabicPeriod"/>
            </a:pPr>
            <a:r>
              <a:rPr lang="en-US" dirty="0" err="1">
                <a:solidFill>
                  <a:srgbClr val="0070C0"/>
                </a:solidFill>
                <a:latin typeface="Times New Roman" pitchFamily="18" charset="0"/>
                <a:cs typeface="Times New Roman" pitchFamily="18" charset="0"/>
                <a:hlinkClick r:id="rId2" action="ppaction://hlinkfile"/>
              </a:rPr>
              <a:t>Đặt</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vòng</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tránh</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thai</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là</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như</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thế</a:t>
            </a:r>
            <a:r>
              <a:rPr lang="en-US" dirty="0">
                <a:solidFill>
                  <a:srgbClr val="0070C0"/>
                </a:solidFill>
                <a:latin typeface="Times New Roman" pitchFamily="18" charset="0"/>
                <a:cs typeface="Times New Roman" pitchFamily="18" charset="0"/>
                <a:hlinkClick r:id="rId2" action="ppaction://hlinkfile"/>
              </a:rPr>
              <a:t> </a:t>
            </a:r>
            <a:r>
              <a:rPr lang="en-US" dirty="0" err="1">
                <a:solidFill>
                  <a:srgbClr val="0070C0"/>
                </a:solidFill>
                <a:latin typeface="Times New Roman" pitchFamily="18" charset="0"/>
                <a:cs typeface="Times New Roman" pitchFamily="18" charset="0"/>
                <a:hlinkClick r:id="rId2" action="ppaction://hlinkfile"/>
              </a:rPr>
              <a:t>nào</a:t>
            </a:r>
            <a:r>
              <a:rPr lang="en-US" dirty="0">
                <a:solidFill>
                  <a:srgbClr val="0070C0"/>
                </a:solidFill>
                <a:latin typeface="Times New Roman" pitchFamily="18" charset="0"/>
                <a:cs typeface="Times New Roman" pitchFamily="18" charset="0"/>
                <a:hlinkClick r:id="rId2" action="ppaction://hlinkfile"/>
              </a:rPr>
              <a:t>?</a:t>
            </a:r>
          </a:p>
        </p:txBody>
      </p:sp>
      <p:sp>
        <p:nvSpPr>
          <p:cNvPr id="4" name="Content Placeholder 2">
            <a:hlinkClick r:id="rId3" action="ppaction://hlinkfile"/>
          </p:cNvPr>
          <p:cNvSpPr txBox="1">
            <a:spLocks/>
          </p:cNvSpPr>
          <p:nvPr/>
        </p:nvSpPr>
        <p:spPr>
          <a:xfrm>
            <a:off x="838200" y="2311401"/>
            <a:ext cx="7886700" cy="660400"/>
          </a:xfrm>
          <a:prstGeom prst="rect">
            <a:avLst/>
          </a:prstGeom>
        </p:spPr>
        <p:txBody>
          <a:bodyPr vert="horz" lIns="51206" tIns="25603" rIns="51206" bIns="25603" rtlCol="0">
            <a:normAutofit fontScale="925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dirty="0">
                <a:solidFill>
                  <a:srgbClr val="0070C0"/>
                </a:solidFill>
                <a:latin typeface="Times New Roman" pitchFamily="18" charset="0"/>
                <a:cs typeface="Times New Roman" pitchFamily="18" charset="0"/>
              </a:rPr>
              <a:t>2. </a:t>
            </a:r>
            <a:r>
              <a:rPr lang="en-US" sz="3200" dirty="0" err="1">
                <a:solidFill>
                  <a:srgbClr val="0070C0"/>
                </a:solidFill>
                <a:latin typeface="Times New Roman" pitchFamily="18" charset="0"/>
                <a:cs typeface="Times New Roman" pitchFamily="18" charset="0"/>
              </a:rPr>
              <a:t>Đi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tắm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chung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bể</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bơi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thể</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mang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thai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không</a:t>
            </a:r>
            <a:r>
              <a:rPr lang="en-US" sz="3200" dirty="0">
                <a:solidFill>
                  <a:srgbClr val="0070C0"/>
                </a:solidFill>
                <a:latin typeface="Times New Roman" pitchFamily="18" charset="0"/>
                <a:cs typeface="Times New Roman" pitchFamily="18" charset="0"/>
              </a:rPr>
              <a:t>?</a:t>
            </a:r>
          </a:p>
        </p:txBody>
      </p:sp>
      <p:sp>
        <p:nvSpPr>
          <p:cNvPr id="5" name="Content Placeholder 2">
            <a:hlinkClick r:id="rId4" action="ppaction://hlinkfile"/>
          </p:cNvPr>
          <p:cNvSpPr txBox="1">
            <a:spLocks/>
          </p:cNvSpPr>
          <p:nvPr/>
        </p:nvSpPr>
        <p:spPr>
          <a:xfrm>
            <a:off x="838200" y="3032760"/>
            <a:ext cx="7886700" cy="802640"/>
          </a:xfrm>
          <a:prstGeom prst="rect">
            <a:avLst/>
          </a:prstGeom>
        </p:spPr>
        <p:txBody>
          <a:bodyPr vert="horz" lIns="51206" tIns="25603" rIns="51206" bIns="25603" rtlCol="0">
            <a:normAutofit fontScale="92500"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dirty="0">
                <a:solidFill>
                  <a:srgbClr val="0070C0"/>
                </a:solidFill>
                <a:latin typeface="Times New Roman" pitchFamily="18" charset="0"/>
                <a:cs typeface="Times New Roman" pitchFamily="18" charset="0"/>
              </a:rPr>
              <a:t>3. </a:t>
            </a:r>
            <a:r>
              <a:rPr lang="en-US" sz="3200" dirty="0" err="1">
                <a:solidFill>
                  <a:srgbClr val="0070C0"/>
                </a:solidFill>
                <a:latin typeface="Times New Roman" pitchFamily="18" charset="0"/>
                <a:cs typeface="Times New Roman" pitchFamily="18" charset="0"/>
              </a:rPr>
              <a:t>Xuất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tinh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ngoài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phải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là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biện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pháp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tránh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thai</a:t>
            </a:r>
            <a:r>
              <a:rPr lang="en-US" sz="3200" dirty="0">
                <a:solidFill>
                  <a:srgbClr val="0070C0"/>
                </a:solidFill>
                <a:latin typeface="Times New Roman" pitchFamily="18" charset="0"/>
                <a:cs typeface="Times New Roman" pitchFamily="18" charset="0"/>
              </a:rPr>
              <a:t> an </a:t>
            </a:r>
            <a:r>
              <a:rPr lang="en-US" sz="3200" dirty="0" err="1">
                <a:solidFill>
                  <a:srgbClr val="0070C0"/>
                </a:solidFill>
                <a:latin typeface="Times New Roman" pitchFamily="18" charset="0"/>
                <a:cs typeface="Times New Roman" pitchFamily="18" charset="0"/>
              </a:rPr>
              <a:t>toàn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không</a:t>
            </a:r>
            <a:r>
              <a:rPr lang="en-US" sz="3200" dirty="0">
                <a:solidFill>
                  <a:srgbClr val="0070C0"/>
                </a:solidFill>
                <a:latin typeface="Times New Roman" pitchFamily="18" charset="0"/>
                <a:cs typeface="Times New Roman" pitchFamily="18" charset="0"/>
              </a:rPr>
              <a:t>?</a:t>
            </a:r>
          </a:p>
        </p:txBody>
      </p:sp>
      <p:sp>
        <p:nvSpPr>
          <p:cNvPr id="6" name="Content Placeholder 2">
            <a:hlinkClick r:id="rId5" action="ppaction://hlinkfile"/>
          </p:cNvPr>
          <p:cNvSpPr txBox="1">
            <a:spLocks/>
          </p:cNvSpPr>
          <p:nvPr/>
        </p:nvSpPr>
        <p:spPr>
          <a:xfrm>
            <a:off x="876300" y="3886200"/>
            <a:ext cx="7886700" cy="665479"/>
          </a:xfrm>
          <a:prstGeom prst="rect">
            <a:avLst/>
          </a:prstGeom>
        </p:spPr>
        <p:txBody>
          <a:bodyPr vert="horz" lIns="51206" tIns="25603" rIns="51206" bIns="25603" rtlCol="0">
            <a:normAutofit fontScale="85000" lnSpcReduction="2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dirty="0">
                <a:solidFill>
                  <a:srgbClr val="0070C0"/>
                </a:solidFill>
                <a:latin typeface="Times New Roman" pitchFamily="18" charset="0"/>
                <a:cs typeface="Times New Roman" pitchFamily="18" charset="0"/>
              </a:rPr>
              <a:t>4. </a:t>
            </a:r>
            <a:r>
              <a:rPr lang="en-US" sz="3200" dirty="0" err="1">
                <a:solidFill>
                  <a:srgbClr val="0070C0"/>
                </a:solidFill>
                <a:latin typeface="Times New Roman" pitchFamily="18" charset="0"/>
                <a:cs typeface="Times New Roman" pitchFamily="18" charset="0"/>
              </a:rPr>
              <a:t>Đặt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vòng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tránh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thai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và</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que</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cấy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tránh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thai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biện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pháp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nào</a:t>
            </a:r>
            <a:r>
              <a:rPr lang="en-US" sz="3200" dirty="0">
                <a:solidFill>
                  <a:srgbClr val="0070C0"/>
                </a:solidFill>
                <a:latin typeface="Times New Roman" pitchFamily="18" charset="0"/>
                <a:cs typeface="Times New Roman" pitchFamily="18" charset="0"/>
              </a:rPr>
              <a:t> an </a:t>
            </a:r>
            <a:r>
              <a:rPr lang="en-US" sz="3200" dirty="0" err="1">
                <a:solidFill>
                  <a:srgbClr val="0070C0"/>
                </a:solidFill>
                <a:latin typeface="Times New Roman" pitchFamily="18" charset="0"/>
                <a:cs typeface="Times New Roman" pitchFamily="18" charset="0"/>
              </a:rPr>
              <a:t>toàn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hơn</a:t>
            </a:r>
            <a:r>
              <a:rPr lang="en-US" sz="3200" dirty="0">
                <a:solidFill>
                  <a:srgbClr val="0070C0"/>
                </a:solidFill>
                <a:latin typeface="Times New Roman" pitchFamily="18" charset="0"/>
                <a:cs typeface="Times New Roman" pitchFamily="18" charset="0"/>
              </a:rPr>
              <a:t>?</a:t>
            </a:r>
          </a:p>
        </p:txBody>
      </p:sp>
      <p:sp>
        <p:nvSpPr>
          <p:cNvPr id="7" name="Content Placeholder 2">
            <a:hlinkClick r:id="rId6" action="ppaction://hlinkfile"/>
          </p:cNvPr>
          <p:cNvSpPr txBox="1">
            <a:spLocks/>
          </p:cNvSpPr>
          <p:nvPr/>
        </p:nvSpPr>
        <p:spPr>
          <a:xfrm>
            <a:off x="876300" y="4734560"/>
            <a:ext cx="7886700" cy="817879"/>
          </a:xfrm>
          <a:prstGeom prst="rect">
            <a:avLst/>
          </a:prstGeom>
        </p:spPr>
        <p:txBody>
          <a:bodyPr vert="horz" lIns="51206" tIns="25603" rIns="51206" bIns="25603"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dirty="0">
                <a:solidFill>
                  <a:srgbClr val="0070C0"/>
                </a:solidFill>
                <a:latin typeface="Times New Roman" pitchFamily="18" charset="0"/>
                <a:cs typeface="Times New Roman" pitchFamily="18" charset="0"/>
              </a:rPr>
              <a:t>5. </a:t>
            </a:r>
            <a:r>
              <a:rPr lang="en-US" sz="3200" dirty="0" err="1">
                <a:solidFill>
                  <a:srgbClr val="0070C0"/>
                </a:solidFill>
                <a:latin typeface="Times New Roman" pitchFamily="18" charset="0"/>
                <a:cs typeface="Times New Roman" pitchFamily="18" charset="0"/>
              </a:rPr>
              <a:t>Thuốc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ngừa</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thai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hoạt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động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như</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thế</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khi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vào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cơ</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thể</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người</a:t>
            </a:r>
            <a:r>
              <a:rPr lang="en-US" sz="3200" dirty="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221626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330200"/>
            <a:ext cx="8420100" cy="757259"/>
          </a:xfrm>
          <a:prstGeom prst="rect">
            <a:avLst/>
          </a:prstGeom>
        </p:spPr>
        <p:txBody>
          <a:bodyPr wrap="square" lIns="51206" tIns="25603" rIns="51206" bIns="25603">
            <a:spAutoFit/>
          </a:bodyPr>
          <a:lstStyle/>
          <a:p>
            <a:pPr>
              <a:lnSpc>
                <a:spcPct val="200000"/>
              </a:lnSpc>
            </a:pPr>
            <a:r>
              <a:rPr lang="en-US" sz="2200" dirty="0" err="1">
                <a:solidFill>
                  <a:srgbClr val="C00000"/>
                </a:solidFill>
                <a:latin typeface="Times New Roman" pitchFamily="18" charset="0"/>
                <a:ea typeface="Tiffany" pitchFamily="18" charset="0"/>
                <a:cs typeface="Times New Roman" pitchFamily="18" charset="0"/>
              </a:rPr>
              <a:t>Hoạt</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động</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nhóm</a:t>
            </a:r>
            <a:r>
              <a:rPr lang="en-US" sz="2200" dirty="0">
                <a:solidFill>
                  <a:srgbClr val="C00000"/>
                </a:solidFill>
                <a:latin typeface="Times New Roman" pitchFamily="18" charset="0"/>
                <a:ea typeface="Tiffany" pitchFamily="18" charset="0"/>
                <a:cs typeface="Times New Roman" pitchFamily="18" charset="0"/>
              </a:rPr>
              <a:t> 4, </a:t>
            </a:r>
            <a:r>
              <a:rPr lang="en-US" sz="2200" dirty="0" err="1">
                <a:solidFill>
                  <a:srgbClr val="C00000"/>
                </a:solidFill>
                <a:latin typeface="Times New Roman" pitchFamily="18" charset="0"/>
                <a:ea typeface="Tiffany" pitchFamily="18" charset="0"/>
                <a:cs typeface="Times New Roman" pitchFamily="18" charset="0"/>
              </a:rPr>
              <a:t>hoàn</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thành</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bảng</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dưới</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đây</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trong</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thời</a:t>
            </a:r>
            <a:r>
              <a:rPr lang="en-US" sz="2200" dirty="0">
                <a:solidFill>
                  <a:srgbClr val="C00000"/>
                </a:solidFill>
                <a:latin typeface="Times New Roman" pitchFamily="18" charset="0"/>
                <a:ea typeface="Tiffany" pitchFamily="18" charset="0"/>
                <a:cs typeface="Times New Roman" pitchFamily="18" charset="0"/>
              </a:rPr>
              <a:t> </a:t>
            </a:r>
            <a:r>
              <a:rPr lang="en-US" sz="2200" dirty="0" err="1">
                <a:solidFill>
                  <a:srgbClr val="C00000"/>
                </a:solidFill>
                <a:latin typeface="Times New Roman" pitchFamily="18" charset="0"/>
                <a:ea typeface="Tiffany" pitchFamily="18" charset="0"/>
                <a:cs typeface="Times New Roman" pitchFamily="18" charset="0"/>
              </a:rPr>
              <a:t>gian</a:t>
            </a:r>
            <a:r>
              <a:rPr lang="en-US" sz="2200" dirty="0">
                <a:solidFill>
                  <a:srgbClr val="C00000"/>
                </a:solidFill>
                <a:latin typeface="Times New Roman" pitchFamily="18" charset="0"/>
                <a:ea typeface="Tiffany" pitchFamily="18" charset="0"/>
                <a:cs typeface="Times New Roman" pitchFamily="18" charset="0"/>
              </a:rPr>
              <a:t> 5 </a:t>
            </a:r>
            <a:r>
              <a:rPr lang="en-US" sz="2200" dirty="0" err="1">
                <a:solidFill>
                  <a:srgbClr val="C00000"/>
                </a:solidFill>
                <a:latin typeface="Times New Roman" pitchFamily="18" charset="0"/>
                <a:ea typeface="Tiffany" pitchFamily="18" charset="0"/>
                <a:cs typeface="Times New Roman" pitchFamily="18" charset="0"/>
              </a:rPr>
              <a:t>phút</a:t>
            </a:r>
            <a:r>
              <a:rPr lang="en-US" sz="2200" dirty="0">
                <a:solidFill>
                  <a:srgbClr val="C00000"/>
                </a:solidFill>
                <a:latin typeface="Times New Roman" pitchFamily="18" charset="0"/>
                <a:ea typeface="Tiffany" pitchFamily="18" charset="0"/>
                <a:cs typeface="Times New Roman" pitchFamily="18" charset="0"/>
              </a:rPr>
              <a:t>.</a:t>
            </a:r>
            <a:endParaRPr lang="en-US" sz="2200" dirty="0">
              <a:solidFill>
                <a:srgbClr val="C00000"/>
              </a:solidFill>
              <a:latin typeface="Times New Roman" pitchFamily="18" charset="0"/>
              <a:ea typeface="Tiffany"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1613188"/>
              </p:ext>
            </p:extLst>
          </p:nvPr>
        </p:nvGraphicFramePr>
        <p:xfrm>
          <a:off x="457200" y="1447800"/>
          <a:ext cx="8420100" cy="5241204"/>
        </p:xfrm>
        <a:graphic>
          <a:graphicData uri="http://schemas.openxmlformats.org/drawingml/2006/table">
            <a:tbl>
              <a:tblPr firstRow="1" bandRow="1">
                <a:tableStyleId>{5C22544A-7EE6-4342-B048-85BDC9FD1C3A}</a:tableStyleId>
              </a:tblPr>
              <a:tblGrid>
                <a:gridCol w="2105025"/>
                <a:gridCol w="2105025"/>
                <a:gridCol w="2000250"/>
                <a:gridCol w="2209800"/>
              </a:tblGrid>
              <a:tr h="972312">
                <a:tc>
                  <a:txBody>
                    <a:bodyPr/>
                    <a:lstStyle/>
                    <a:p>
                      <a:r>
                        <a:rPr lang="en-US" sz="2100" dirty="0" err="1" smtClean="0">
                          <a:latin typeface="Times New Roman" pitchFamily="18" charset="0"/>
                          <a:cs typeface="Times New Roman" pitchFamily="18" charset="0"/>
                        </a:rPr>
                        <a:t>Biện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pháp</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dirty="0" err="1" smtClean="0">
                          <a:latin typeface="Times New Roman" pitchFamily="18" charset="0"/>
                          <a:cs typeface="Times New Roman" pitchFamily="18" charset="0"/>
                        </a:rPr>
                        <a:t>Hiệu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quả</a:t>
                      </a:r>
                      <a:endParaRPr lang="en-US" sz="2100" baseline="0" dirty="0" smtClean="0">
                        <a:latin typeface="Times New Roman" pitchFamily="18" charset="0"/>
                        <a:cs typeface="Times New Roman" pitchFamily="18" charset="0"/>
                      </a:endParaRPr>
                    </a:p>
                    <a:p>
                      <a:pPr algn="ctr"/>
                      <a:r>
                        <a:rPr lang="en-US" sz="2100" baseline="0" dirty="0" smtClean="0">
                          <a:latin typeface="Times New Roman" pitchFamily="18" charset="0"/>
                          <a:cs typeface="Times New Roman" pitchFamily="18" charset="0"/>
                        </a:rPr>
                        <a:t>(</a:t>
                      </a:r>
                      <a:r>
                        <a:rPr lang="en-US" sz="2100" baseline="0" dirty="0" err="1" smtClean="0">
                          <a:latin typeface="Times New Roman" pitchFamily="18" charset="0"/>
                          <a:cs typeface="Times New Roman" pitchFamily="18" charset="0"/>
                        </a:rPr>
                        <a:t>cao</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thấp</a:t>
                      </a:r>
                      <a:r>
                        <a:rPr lang="en-US" sz="2100" baseline="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dirty="0" err="1" smtClean="0">
                          <a:latin typeface="Times New Roman" pitchFamily="18" charset="0"/>
                          <a:cs typeface="Times New Roman" pitchFamily="18" charset="0"/>
                        </a:rPr>
                        <a:t>Tác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dụng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phụ</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baseline="0" dirty="0" err="1" smtClean="0">
                          <a:latin typeface="Times New Roman" pitchFamily="18" charset="0"/>
                          <a:cs typeface="Times New Roman" pitchFamily="18" charset="0"/>
                        </a:rPr>
                        <a:t>Phòng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ngừa</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bệnh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lây</a:t>
                      </a:r>
                      <a:r>
                        <a:rPr lang="en-US" sz="2100" baseline="0" dirty="0" smtClean="0">
                          <a:latin typeface="Times New Roman" pitchFamily="18" charset="0"/>
                          <a:cs typeface="Times New Roman" pitchFamily="18" charset="0"/>
                        </a:rPr>
                        <a:t> qua </a:t>
                      </a:r>
                      <a:r>
                        <a:rPr lang="en-US" sz="2100" baseline="0" dirty="0" err="1" smtClean="0">
                          <a:latin typeface="Times New Roman" pitchFamily="18" charset="0"/>
                          <a:cs typeface="Times New Roman" pitchFamily="18" charset="0"/>
                        </a:rPr>
                        <a:t>đường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dục</a:t>
                      </a:r>
                      <a:endParaRPr lang="en-US" sz="2100" dirty="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su</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r>
              <a:tr h="711200">
                <a:tc>
                  <a:txBody>
                    <a:bodyPr/>
                    <a:lstStyle/>
                    <a:p>
                      <a:r>
                        <a:rPr lang="en-US" sz="2100" dirty="0" err="1" smtClean="0">
                          <a:latin typeface="Times New Roman" pitchFamily="18" charset="0"/>
                          <a:cs typeface="Times New Roman" pitchFamily="18" charset="0"/>
                        </a:rPr>
                        <a:t>Thuốc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hàng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ngày</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Đặt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vòng</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Xuất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tinh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ngoài</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Que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cấy</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r>
              <a:tr h="711200">
                <a:tc>
                  <a:txBody>
                    <a:bodyPr/>
                    <a:lstStyle/>
                    <a:p>
                      <a:r>
                        <a:rPr lang="en-US" sz="2100" dirty="0" err="1" smtClean="0">
                          <a:latin typeface="Times New Roman" pitchFamily="18" charset="0"/>
                          <a:cs typeface="Times New Roman" pitchFamily="18" charset="0"/>
                        </a:rPr>
                        <a:t>Thuốc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khẩn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cấp</a:t>
                      </a:r>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c>
                  <a:txBody>
                    <a:bodyPr/>
                    <a:lstStyle/>
                    <a:p>
                      <a:endParaRPr lang="en-US" sz="2100" dirty="0">
                        <a:latin typeface="Times New Roman" pitchFamily="18" charset="0"/>
                        <a:cs typeface="Times New Roman" pitchFamily="18" charset="0"/>
                      </a:endParaRPr>
                    </a:p>
                  </a:txBody>
                  <a:tcPr marL="45720" marR="45720" marT="30480" marB="30480"/>
                </a:tc>
              </a:tr>
            </a:tbl>
          </a:graphicData>
        </a:graphic>
      </p:graphicFrame>
    </p:spTree>
    <p:extLst>
      <p:ext uri="{BB962C8B-B14F-4D97-AF65-F5344CB8AC3E}">
        <p14:creationId xmlns:p14="http://schemas.microsoft.com/office/powerpoint/2010/main" val="13878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127000"/>
            <a:ext cx="8420100" cy="757259"/>
          </a:xfrm>
          <a:prstGeom prst="rect">
            <a:avLst/>
          </a:prstGeom>
        </p:spPr>
        <p:txBody>
          <a:bodyPr wrap="square" lIns="51206" tIns="25603" rIns="51206" bIns="25603">
            <a:spAutoFit/>
          </a:bodyPr>
          <a:lstStyle/>
          <a:p>
            <a:pPr algn="ctr">
              <a:lnSpc>
                <a:spcPct val="200000"/>
              </a:lnSpc>
            </a:pPr>
            <a:r>
              <a:rPr lang="en-US" sz="2200" dirty="0">
                <a:solidFill>
                  <a:srgbClr val="C00000"/>
                </a:solidFill>
                <a:latin typeface="Times New Roman" pitchFamily="18" charset="0"/>
                <a:ea typeface="Tiffany" pitchFamily="18" charset="0"/>
                <a:cs typeface="Times New Roman" pitchFamily="18" charset="0"/>
              </a:rPr>
              <a:t>ĐÁP ÁN</a:t>
            </a:r>
            <a:endParaRPr lang="en-US" sz="2200" dirty="0">
              <a:solidFill>
                <a:srgbClr val="C00000"/>
              </a:solidFill>
              <a:latin typeface="Times New Roman" pitchFamily="18" charset="0"/>
              <a:ea typeface="Tiffany"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26349399"/>
              </p:ext>
            </p:extLst>
          </p:nvPr>
        </p:nvGraphicFramePr>
        <p:xfrm>
          <a:off x="419100" y="899499"/>
          <a:ext cx="8420100" cy="5241204"/>
        </p:xfrm>
        <a:graphic>
          <a:graphicData uri="http://schemas.openxmlformats.org/drawingml/2006/table">
            <a:tbl>
              <a:tblPr firstRow="1" bandRow="1">
                <a:tableStyleId>{5C22544A-7EE6-4342-B048-85BDC9FD1C3A}</a:tableStyleId>
              </a:tblPr>
              <a:tblGrid>
                <a:gridCol w="2105025"/>
                <a:gridCol w="2105025"/>
                <a:gridCol w="2000250"/>
                <a:gridCol w="2209800"/>
              </a:tblGrid>
              <a:tr h="972312">
                <a:tc>
                  <a:txBody>
                    <a:bodyPr/>
                    <a:lstStyle/>
                    <a:p>
                      <a:r>
                        <a:rPr lang="en-US" sz="2100" dirty="0" err="1" smtClean="0">
                          <a:latin typeface="Times New Roman" pitchFamily="18" charset="0"/>
                          <a:cs typeface="Times New Roman" pitchFamily="18" charset="0"/>
                        </a:rPr>
                        <a:t>Biện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pháp</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dirty="0" err="1" smtClean="0">
                          <a:latin typeface="Times New Roman" pitchFamily="18" charset="0"/>
                          <a:cs typeface="Times New Roman" pitchFamily="18" charset="0"/>
                        </a:rPr>
                        <a:t>Hiệu</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quả</a:t>
                      </a:r>
                      <a:endParaRPr lang="en-US" sz="2100" baseline="0" dirty="0" smtClean="0">
                        <a:latin typeface="Times New Roman" pitchFamily="18" charset="0"/>
                        <a:cs typeface="Times New Roman" pitchFamily="18" charset="0"/>
                      </a:endParaRPr>
                    </a:p>
                    <a:p>
                      <a:pPr algn="ctr"/>
                      <a:r>
                        <a:rPr lang="en-US" sz="2100" baseline="0" dirty="0" smtClean="0">
                          <a:latin typeface="Times New Roman" pitchFamily="18" charset="0"/>
                          <a:cs typeface="Times New Roman" pitchFamily="18" charset="0"/>
                        </a:rPr>
                        <a:t>(</a:t>
                      </a:r>
                      <a:r>
                        <a:rPr lang="en-US" sz="2100" baseline="0" dirty="0" err="1" smtClean="0">
                          <a:latin typeface="Times New Roman" pitchFamily="18" charset="0"/>
                          <a:cs typeface="Times New Roman" pitchFamily="18" charset="0"/>
                        </a:rPr>
                        <a:t>cao</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thấp</a:t>
                      </a:r>
                      <a:r>
                        <a:rPr lang="en-US" sz="2100" baseline="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dirty="0" err="1" smtClean="0">
                          <a:latin typeface="Times New Roman" pitchFamily="18" charset="0"/>
                          <a:cs typeface="Times New Roman" pitchFamily="18" charset="0"/>
                        </a:rPr>
                        <a:t>Tác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dụng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phụ</a:t>
                      </a:r>
                      <a:endParaRPr lang="en-US" sz="2100" dirty="0">
                        <a:latin typeface="Times New Roman" pitchFamily="18" charset="0"/>
                        <a:cs typeface="Times New Roman" pitchFamily="18" charset="0"/>
                      </a:endParaRPr>
                    </a:p>
                  </a:txBody>
                  <a:tcPr marL="45720" marR="45720" marT="30480" marB="30480"/>
                </a:tc>
                <a:tc>
                  <a:txBody>
                    <a:bodyPr/>
                    <a:lstStyle/>
                    <a:p>
                      <a:pPr algn="ctr"/>
                      <a:r>
                        <a:rPr lang="en-US" sz="2100" baseline="0" dirty="0" err="1" smtClean="0">
                          <a:latin typeface="Times New Roman" pitchFamily="18" charset="0"/>
                          <a:cs typeface="Times New Roman" pitchFamily="18" charset="0"/>
                        </a:rPr>
                        <a:t>Phòng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ngừa</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các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bệnh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lây</a:t>
                      </a:r>
                      <a:r>
                        <a:rPr lang="en-US" sz="2100" baseline="0" dirty="0" smtClean="0">
                          <a:latin typeface="Times New Roman" pitchFamily="18" charset="0"/>
                          <a:cs typeface="Times New Roman" pitchFamily="18" charset="0"/>
                        </a:rPr>
                        <a:t> qua </a:t>
                      </a:r>
                      <a:r>
                        <a:rPr lang="en-US" sz="2100" baseline="0" dirty="0" err="1" smtClean="0">
                          <a:latin typeface="Times New Roman" pitchFamily="18" charset="0"/>
                          <a:cs typeface="Times New Roman" pitchFamily="18" charset="0"/>
                        </a:rPr>
                        <a:t>đường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tình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dục</a:t>
                      </a:r>
                      <a:endParaRPr lang="en-US" sz="2100" dirty="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su</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smtClean="0">
                          <a:latin typeface="Times New Roman" pitchFamily="18" charset="0"/>
                          <a:cs typeface="Times New Roman" pitchFamily="18" charset="0"/>
                        </a:rPr>
                        <a:t>Cao</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Ít</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Có</a:t>
                      </a:r>
                      <a:endParaRPr lang="en-US" sz="2100" dirty="0">
                        <a:latin typeface="Times New Roman" pitchFamily="18" charset="0"/>
                        <a:cs typeface="Times New Roman" pitchFamily="18" charset="0"/>
                      </a:endParaRPr>
                    </a:p>
                  </a:txBody>
                  <a:tcPr marL="45720" marR="45720" marT="30480" marB="30480"/>
                </a:tc>
              </a:tr>
              <a:tr h="711200">
                <a:tc>
                  <a:txBody>
                    <a:bodyPr/>
                    <a:lstStyle/>
                    <a:p>
                      <a:r>
                        <a:rPr lang="en-US" sz="2100" dirty="0" err="1" smtClean="0">
                          <a:latin typeface="Times New Roman" pitchFamily="18" charset="0"/>
                          <a:cs typeface="Times New Roman" pitchFamily="18" charset="0"/>
                        </a:rPr>
                        <a:t>Thuốc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hàng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ngày</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smtClean="0">
                          <a:latin typeface="Times New Roman" pitchFamily="18" charset="0"/>
                          <a:cs typeface="Times New Roman" pitchFamily="18" charset="0"/>
                        </a:rPr>
                        <a:t>Cao</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Ít</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Đặt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vòng</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smtClean="0">
                          <a:latin typeface="Times New Roman" pitchFamily="18" charset="0"/>
                          <a:cs typeface="Times New Roman" pitchFamily="18" charset="0"/>
                        </a:rPr>
                        <a:t>Cao</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kể</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Xuất</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tinh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ngoài</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Thấp</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r>
              <a:tr h="699431">
                <a:tc>
                  <a:txBody>
                    <a:bodyPr/>
                    <a:lstStyle/>
                    <a:p>
                      <a:r>
                        <a:rPr lang="en-US" sz="2100" dirty="0" err="1" smtClean="0">
                          <a:latin typeface="Times New Roman" pitchFamily="18" charset="0"/>
                          <a:cs typeface="Times New Roman" pitchFamily="18" charset="0"/>
                        </a:rPr>
                        <a:t>Que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cấy</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smtClean="0">
                          <a:latin typeface="Times New Roman" pitchFamily="18" charset="0"/>
                          <a:cs typeface="Times New Roman" pitchFamily="18" charset="0"/>
                        </a:rPr>
                        <a:t>Cao</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đáng</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kể</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r>
              <a:tr h="711200">
                <a:tc>
                  <a:txBody>
                    <a:bodyPr/>
                    <a:lstStyle/>
                    <a:p>
                      <a:r>
                        <a:rPr lang="en-US" sz="2100" dirty="0" err="1" smtClean="0">
                          <a:latin typeface="Times New Roman" pitchFamily="18" charset="0"/>
                          <a:cs typeface="Times New Roman" pitchFamily="18" charset="0"/>
                        </a:rPr>
                        <a:t>Thuốc</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tránh</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thai</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khẩn</a:t>
                      </a:r>
                      <a:r>
                        <a:rPr lang="en-US" sz="2100" baseline="0" dirty="0" smtClean="0">
                          <a:latin typeface="Times New Roman" pitchFamily="18" charset="0"/>
                          <a:cs typeface="Times New Roman" pitchFamily="18" charset="0"/>
                        </a:rPr>
                        <a:t> </a:t>
                      </a:r>
                      <a:r>
                        <a:rPr lang="en-US" sz="2100" baseline="0" dirty="0" err="1" smtClean="0">
                          <a:latin typeface="Times New Roman" pitchFamily="18" charset="0"/>
                          <a:cs typeface="Times New Roman" pitchFamily="18" charset="0"/>
                        </a:rPr>
                        <a:t>cấp</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Thấp</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Nhiều</a:t>
                      </a:r>
                      <a:endParaRPr lang="en-US" sz="2100" dirty="0">
                        <a:latin typeface="Times New Roman" pitchFamily="18" charset="0"/>
                        <a:cs typeface="Times New Roman" pitchFamily="18" charset="0"/>
                      </a:endParaRPr>
                    </a:p>
                  </a:txBody>
                  <a:tcPr marL="45720" marR="45720" marT="30480" marB="30480"/>
                </a:tc>
                <a:tc>
                  <a:txBody>
                    <a:bodyPr/>
                    <a:lstStyle/>
                    <a:p>
                      <a:r>
                        <a:rPr lang="en-US" sz="2100" dirty="0" err="1" smtClean="0">
                          <a:latin typeface="Times New Roman" pitchFamily="18" charset="0"/>
                          <a:cs typeface="Times New Roman" pitchFamily="18" charset="0"/>
                        </a:rPr>
                        <a:t>Không</a:t>
                      </a:r>
                      <a:endParaRPr lang="en-US" sz="2100" dirty="0">
                        <a:latin typeface="Times New Roman" pitchFamily="18" charset="0"/>
                        <a:cs typeface="Times New Roman" pitchFamily="18" charset="0"/>
                      </a:endParaRPr>
                    </a:p>
                  </a:txBody>
                  <a:tcPr marL="45720" marR="45720" marT="30480" marB="30480"/>
                </a:tc>
              </a:tr>
            </a:tbl>
          </a:graphicData>
        </a:graphic>
      </p:graphicFrame>
      <p:sp>
        <p:nvSpPr>
          <p:cNvPr id="3" name="TextBox 2"/>
          <p:cNvSpPr txBox="1"/>
          <p:nvPr/>
        </p:nvSpPr>
        <p:spPr>
          <a:xfrm>
            <a:off x="342900" y="6172200"/>
            <a:ext cx="8534400" cy="328705"/>
          </a:xfrm>
          <a:prstGeom prst="rect">
            <a:avLst/>
          </a:prstGeom>
          <a:noFill/>
        </p:spPr>
        <p:txBody>
          <a:bodyPr wrap="square" lIns="51206" tIns="25603" rIns="51206" bIns="25603" rtlCol="0">
            <a:spAutoFit/>
          </a:bodyPr>
          <a:lstStyle/>
          <a:p>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550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r>
              <a:rPr lang="en-US" sz="2200" dirty="0" err="1">
                <a:solidFill>
                  <a:srgbClr val="C00000"/>
                </a:solidFill>
                <a:latin typeface="Times New Roman" pitchFamily="18" charset="0"/>
                <a:cs typeface="Times New Roman" pitchFamily="18" charset="0"/>
              </a:rPr>
              <a:t>Nhiệm</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vụ</a:t>
            </a:r>
            <a:r>
              <a:rPr lang="en-US" sz="2200" dirty="0">
                <a:solidFill>
                  <a:srgbClr val="C00000"/>
                </a:solidFill>
                <a:latin typeface="Times New Roman" pitchFamily="18" charset="0"/>
                <a:cs typeface="Times New Roman" pitchFamily="18" charset="0"/>
              </a:rPr>
              <a:t> 1: Đ</a:t>
            </a:r>
            <a:r>
              <a:rPr lang="vi-VN" sz="2200" dirty="0">
                <a:solidFill>
                  <a:srgbClr val="C00000"/>
                </a:solidFill>
                <a:latin typeface="Times New Roman" pitchFamily="18" charset="0"/>
                <a:cs typeface="Times New Roman" pitchFamily="18" charset="0"/>
              </a:rPr>
              <a:t>iền </a:t>
            </a:r>
            <a:r>
              <a:rPr lang="vi-VN" sz="2200" dirty="0">
                <a:solidFill>
                  <a:srgbClr val="C00000"/>
                </a:solidFill>
                <a:latin typeface="Times New Roman" pitchFamily="18" charset="0"/>
                <a:cs typeface="Times New Roman" pitchFamily="18" charset="0"/>
              </a:rPr>
              <a:t>những từ còn thiếu vào hình sau và trình bày chức năng của từng cơ quan trong hệ sinh dục </a:t>
            </a:r>
            <a:r>
              <a:rPr lang="vi-VN" sz="2200" dirty="0">
                <a:solidFill>
                  <a:srgbClr val="C00000"/>
                </a:solidFill>
                <a:latin typeface="Times New Roman" pitchFamily="18" charset="0"/>
                <a:cs typeface="Times New Roman" pitchFamily="18" charset="0"/>
              </a:rPr>
              <a:t>nam</a:t>
            </a:r>
            <a:r>
              <a:rPr lang="en-US" sz="2200" dirty="0">
                <a:solidFill>
                  <a:srgbClr val="C00000"/>
                </a:solidFill>
                <a:latin typeface="Times New Roman" pitchFamily="18" charset="0"/>
                <a:cs typeface="Times New Roman" pitchFamily="18" charset="0"/>
              </a:rPr>
              <a:t>.</a:t>
            </a:r>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endParaRPr lang="en-US" sz="2200" dirty="0">
              <a:solidFill>
                <a:srgbClr val="C00000"/>
              </a:solidFill>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76200" y="1930400"/>
            <a:ext cx="4686300" cy="4191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085255069"/>
              </p:ext>
            </p:extLst>
          </p:nvPr>
        </p:nvGraphicFramePr>
        <p:xfrm>
          <a:off x="4762500" y="1930400"/>
          <a:ext cx="4000500" cy="5120640"/>
        </p:xfrm>
        <a:graphic>
          <a:graphicData uri="http://schemas.openxmlformats.org/drawingml/2006/table">
            <a:tbl>
              <a:tblPr firstRow="1" firstCol="1" bandRow="1">
                <a:tableStyleId>{5C22544A-7EE6-4342-B048-85BDC9FD1C3A}</a:tableStyleId>
              </a:tblPr>
              <a:tblGrid>
                <a:gridCol w="1562100"/>
                <a:gridCol w="2438400"/>
              </a:tblGrid>
              <a:tr h="365760">
                <a:tc>
                  <a:txBody>
                    <a:bodyPr/>
                    <a:lstStyle/>
                    <a:p>
                      <a:pPr marL="0" marR="0" algn="ctr">
                        <a:lnSpc>
                          <a:spcPct val="120000"/>
                        </a:lnSpc>
                        <a:spcBef>
                          <a:spcPts val="0"/>
                        </a:spcBef>
                        <a:spcAft>
                          <a:spcPts val="0"/>
                        </a:spcAft>
                      </a:pPr>
                      <a:r>
                        <a:rPr lang="vi-VN" sz="2000" dirty="0">
                          <a:effectLst/>
                          <a:latin typeface="Times New Roman" pitchFamily="18" charset="0"/>
                          <a:cs typeface="Times New Roman" pitchFamily="18" charset="0"/>
                        </a:rPr>
                        <a:t>Tên cơ quan</a:t>
                      </a:r>
                      <a:endParaRPr lang="en-US" sz="200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ctr">
                        <a:lnSpc>
                          <a:spcPct val="120000"/>
                        </a:lnSpc>
                        <a:spcBef>
                          <a:spcPts val="0"/>
                        </a:spcBef>
                        <a:spcAft>
                          <a:spcPts val="0"/>
                        </a:spcAft>
                      </a:pPr>
                      <a:r>
                        <a:rPr lang="vi-VN" sz="2000" dirty="0">
                          <a:effectLst/>
                          <a:latin typeface="Times New Roman" pitchFamily="18" charset="0"/>
                          <a:cs typeface="Times New Roman" pitchFamily="18" charset="0"/>
                        </a:rPr>
                        <a:t>Chức năng</a:t>
                      </a:r>
                      <a:endParaRPr lang="en-US" sz="2000" dirty="0">
                        <a:solidFill>
                          <a:srgbClr val="000000"/>
                        </a:solidFill>
                        <a:effectLst/>
                        <a:latin typeface="Times New Roman" pitchFamily="18" charset="0"/>
                        <a:ea typeface="Calibri"/>
                        <a:cs typeface="Times New Roman" pitchFamily="18" charset="0"/>
                      </a:endParaRPr>
                    </a:p>
                  </a:txBody>
                  <a:tcPr marL="34290" marR="34290" marT="0" marB="0"/>
                </a:tc>
              </a:tr>
              <a:tr h="731520">
                <a:tc>
                  <a:txBody>
                    <a:bodyPr/>
                    <a:lstStyle/>
                    <a:p>
                      <a:pPr marL="0" marR="0" algn="l">
                        <a:lnSpc>
                          <a:spcPct val="120000"/>
                        </a:lnSpc>
                        <a:spcBef>
                          <a:spcPts val="0"/>
                        </a:spcBef>
                        <a:spcAft>
                          <a:spcPts val="0"/>
                        </a:spcAft>
                      </a:pPr>
                      <a:r>
                        <a:rPr lang="vi-VN" sz="2000" b="0" dirty="0">
                          <a:effectLst/>
                          <a:latin typeface="+mj-lt"/>
                        </a:rPr>
                        <a:t>Tinh hoàn</a:t>
                      </a:r>
                      <a:endParaRPr lang="en-US" sz="2000" b="0" dirty="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r>
                        <a:rPr lang="en-US" sz="2000" b="0" dirty="0">
                          <a:effectLst/>
                          <a:latin typeface="+mj-lt"/>
                        </a:rPr>
                        <a:t>S</a:t>
                      </a:r>
                      <a:r>
                        <a:rPr lang="vi-VN" sz="2000" b="0" dirty="0">
                          <a:effectLst/>
                          <a:latin typeface="+mj-lt"/>
                        </a:rPr>
                        <a:t>ản sinh ra tinh trùng</a:t>
                      </a:r>
                      <a:r>
                        <a:rPr lang="en-US" sz="2000" b="0" dirty="0">
                          <a:effectLst/>
                          <a:latin typeface="+mj-lt"/>
                        </a:rPr>
                        <a:t>, </a:t>
                      </a:r>
                      <a:r>
                        <a:rPr lang="en-US" sz="2000" b="0" dirty="0" err="1">
                          <a:effectLst/>
                          <a:latin typeface="Times New Roman" pitchFamily="18" charset="0"/>
                          <a:cs typeface="Times New Roman" pitchFamily="18" charset="0"/>
                        </a:rPr>
                        <a:t>tiết</a:t>
                      </a:r>
                      <a:r>
                        <a:rPr lang="en-US" sz="2000" b="0" dirty="0">
                          <a:effectLst/>
                          <a:latin typeface="Times New Roman" pitchFamily="18" charset="0"/>
                          <a:cs typeface="Times New Roman" pitchFamily="18" charset="0"/>
                        </a:rPr>
                        <a:t> hormone </a:t>
                      </a:r>
                      <a:r>
                        <a:rPr lang="en-US" sz="2000" b="0" dirty="0" err="1">
                          <a:effectLst/>
                          <a:latin typeface="Times New Roman" pitchFamily="18" charset="0"/>
                          <a:cs typeface="Times New Roman" pitchFamily="18" charset="0"/>
                        </a:rPr>
                        <a:t>sinh</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dục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nam</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r h="731520">
                <a:tc>
                  <a:txBody>
                    <a:bodyPr/>
                    <a:lstStyle/>
                    <a:p>
                      <a:pPr marL="0" marR="0" algn="l">
                        <a:lnSpc>
                          <a:spcPct val="120000"/>
                        </a:lnSpc>
                        <a:spcBef>
                          <a:spcPts val="0"/>
                        </a:spcBef>
                        <a:spcAft>
                          <a:spcPts val="0"/>
                        </a:spcAft>
                      </a:pPr>
                      <a:r>
                        <a:rPr lang="vi-VN" sz="2000" b="0">
                          <a:effectLst/>
                          <a:latin typeface="+mj-lt"/>
                        </a:rPr>
                        <a:t>Mào tinh</a:t>
                      </a:r>
                      <a:endParaRPr lang="en-US" sz="2000" b="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r>
                        <a:rPr lang="vi-VN" sz="2000" b="0" dirty="0">
                          <a:effectLst/>
                          <a:latin typeface="+mj-lt"/>
                        </a:rPr>
                        <a:t>Nơi tinh trùng </a:t>
                      </a:r>
                      <a:r>
                        <a:rPr lang="en-US" sz="2000" b="0" dirty="0" err="1">
                          <a:effectLst/>
                          <a:latin typeface="Times New Roman" pitchFamily="18" charset="0"/>
                          <a:cs typeface="Times New Roman" pitchFamily="18" charset="0"/>
                        </a:rPr>
                        <a:t>tiếp</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tục</a:t>
                      </a:r>
                      <a:r>
                        <a:rPr lang="en-US" sz="2000" b="0" dirty="0">
                          <a:effectLst/>
                          <a:latin typeface="Times New Roman" pitchFamily="18" charset="0"/>
                          <a:cs typeface="Times New Roman" pitchFamily="18" charset="0"/>
                        </a:rPr>
                        <a:t> </a:t>
                      </a:r>
                      <a:r>
                        <a:rPr lang="vi-VN" sz="2000" b="0" dirty="0">
                          <a:effectLst/>
                          <a:latin typeface="+mj-lt"/>
                        </a:rPr>
                        <a:t>phát triển và hoàn thiện về cấu tạo</a:t>
                      </a:r>
                      <a:endParaRPr lang="en-US" sz="2000" b="0" dirty="0">
                        <a:solidFill>
                          <a:srgbClr val="000000"/>
                        </a:solidFill>
                        <a:effectLst/>
                        <a:latin typeface="+mj-lt"/>
                        <a:ea typeface="Calibri"/>
                        <a:cs typeface="Times New Roman"/>
                      </a:endParaRPr>
                    </a:p>
                  </a:txBody>
                  <a:tcPr marL="34290" marR="34290" marT="0" marB="0"/>
                </a:tc>
              </a:tr>
              <a:tr h="731520">
                <a:tc>
                  <a:txBody>
                    <a:bodyPr/>
                    <a:lstStyle/>
                    <a:p>
                      <a:pPr marL="0" marR="0" algn="l">
                        <a:lnSpc>
                          <a:spcPct val="120000"/>
                        </a:lnSpc>
                        <a:spcBef>
                          <a:spcPts val="0"/>
                        </a:spcBef>
                        <a:spcAft>
                          <a:spcPts val="0"/>
                        </a:spcAft>
                      </a:pPr>
                      <a:r>
                        <a:rPr lang="vi-VN" sz="2000" b="0" dirty="0">
                          <a:effectLst/>
                          <a:latin typeface="+mj-lt"/>
                        </a:rPr>
                        <a:t>Ống dẫn tinh</a:t>
                      </a:r>
                      <a:endParaRPr lang="en-US" sz="2000" b="0" dirty="0">
                        <a:solidFill>
                          <a:srgbClr val="000000"/>
                        </a:solidFill>
                        <a:effectLst/>
                        <a:latin typeface="+mj-lt"/>
                        <a:ea typeface="Calibri"/>
                        <a:cs typeface="Times New Roman"/>
                      </a:endParaRPr>
                    </a:p>
                  </a:txBody>
                  <a:tcPr marL="34290" marR="34290" marT="0" marB="0"/>
                </a:tc>
                <a:tc>
                  <a:txBody>
                    <a:bodyPr/>
                    <a:lstStyle/>
                    <a:p>
                      <a:pPr marL="0" marR="0" algn="l">
                        <a:lnSpc>
                          <a:spcPct val="120000"/>
                        </a:lnSpc>
                        <a:spcBef>
                          <a:spcPts val="0"/>
                        </a:spcBef>
                        <a:spcAft>
                          <a:spcPts val="0"/>
                        </a:spcAft>
                      </a:pPr>
                      <a:r>
                        <a:rPr lang="en-US" sz="2000" b="0" dirty="0" err="1">
                          <a:effectLst/>
                          <a:latin typeface="Times New Roman" pitchFamily="18" charset="0"/>
                          <a:cs typeface="Times New Roman" pitchFamily="18" charset="0"/>
                        </a:rPr>
                        <a:t>Đường</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dẫn</a:t>
                      </a:r>
                      <a:r>
                        <a:rPr lang="en-US" sz="2000" b="0" dirty="0">
                          <a:effectLst/>
                          <a:latin typeface="Times New Roman" pitchFamily="18" charset="0"/>
                          <a:cs typeface="Times New Roman" pitchFamily="18" charset="0"/>
                        </a:rPr>
                        <a:t> </a:t>
                      </a:r>
                      <a:r>
                        <a:rPr lang="vi-VN" sz="2000" b="0" dirty="0">
                          <a:effectLst/>
                          <a:latin typeface="+mj-lt"/>
                        </a:rPr>
                        <a:t>tinh trùng di chuyển đến túi tinh</a:t>
                      </a:r>
                      <a:endParaRPr lang="en-US" sz="2000" b="0" dirty="0">
                        <a:solidFill>
                          <a:srgbClr val="000000"/>
                        </a:solidFill>
                        <a:effectLst/>
                        <a:latin typeface="+mj-lt"/>
                        <a:ea typeface="Calibri"/>
                        <a:cs typeface="Times New Roman"/>
                      </a:endParaRPr>
                    </a:p>
                  </a:txBody>
                  <a:tcPr marL="34290" marR="34290" marT="0" marB="0"/>
                </a:tc>
              </a:tr>
              <a:tr h="731520">
                <a:tc>
                  <a:txBody>
                    <a:bodyPr/>
                    <a:lstStyle/>
                    <a:p>
                      <a:pPr marL="0" marR="0" algn="l">
                        <a:lnSpc>
                          <a:spcPct val="120000"/>
                        </a:lnSpc>
                        <a:spcBef>
                          <a:spcPts val="0"/>
                        </a:spcBef>
                        <a:spcAft>
                          <a:spcPts val="0"/>
                        </a:spcAft>
                      </a:pPr>
                      <a:r>
                        <a:rPr lang="vi-VN" sz="2000" b="0" dirty="0">
                          <a:effectLst/>
                          <a:latin typeface="Times New Roman" pitchFamily="18" charset="0"/>
                          <a:cs typeface="Times New Roman" pitchFamily="18" charset="0"/>
                        </a:rPr>
                        <a:t>Tuyến tiền liệt</a:t>
                      </a:r>
                      <a:r>
                        <a:rPr lang="en-US" sz="2000" b="0" dirty="0">
                          <a:effectLst/>
                          <a:latin typeface="Times New Roman" pitchFamily="18" charset="0"/>
                          <a:cs typeface="Times New Roman" pitchFamily="18" charset="0"/>
                        </a:rPr>
                        <a:t>, </a:t>
                      </a:r>
                      <a:r>
                        <a:rPr lang="en-US" sz="2000" b="0" dirty="0" err="1" smtClean="0">
                          <a:effectLst/>
                          <a:latin typeface="Times New Roman" pitchFamily="18" charset="0"/>
                          <a:cs typeface="Times New Roman" pitchFamily="18" charset="0"/>
                        </a:rPr>
                        <a:t>tuyến</a:t>
                      </a:r>
                      <a:r>
                        <a:rPr lang="en-US" sz="2000" b="0" dirty="0" smtClean="0">
                          <a:effectLst/>
                          <a:latin typeface="Times New Roman" pitchFamily="18" charset="0"/>
                          <a:cs typeface="Times New Roman" pitchFamily="18" charset="0"/>
                        </a:rPr>
                        <a:t> </a:t>
                      </a:r>
                      <a:r>
                        <a:rPr lang="en-US" sz="2000" b="0" dirty="0" err="1" smtClean="0">
                          <a:effectLst/>
                          <a:latin typeface="Times New Roman" pitchFamily="18" charset="0"/>
                          <a:cs typeface="Times New Roman" pitchFamily="18" charset="0"/>
                        </a:rPr>
                        <a:t>hành</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vi-VN" sz="2000" b="0" dirty="0">
                          <a:effectLst/>
                          <a:latin typeface="Times New Roman" pitchFamily="18" charset="0"/>
                          <a:cs typeface="Times New Roman" pitchFamily="18" charset="0"/>
                        </a:rPr>
                        <a:t>Tiết dịch </a:t>
                      </a:r>
                      <a:r>
                        <a:rPr lang="en-US" sz="2000" b="0" dirty="0" err="1">
                          <a:effectLst/>
                          <a:latin typeface="Times New Roman" pitchFamily="18" charset="0"/>
                          <a:cs typeface="Times New Roman" pitchFamily="18" charset="0"/>
                        </a:rPr>
                        <a:t>nhờn</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r h="365760">
                <a:tc>
                  <a:txBody>
                    <a:bodyPr/>
                    <a:lstStyle/>
                    <a:p>
                      <a:pPr marL="0" marR="0" algn="l">
                        <a:lnSpc>
                          <a:spcPct val="120000"/>
                        </a:lnSpc>
                        <a:spcBef>
                          <a:spcPts val="0"/>
                        </a:spcBef>
                        <a:spcAft>
                          <a:spcPts val="0"/>
                        </a:spcAft>
                      </a:pPr>
                      <a:r>
                        <a:rPr lang="en-US" sz="2000" b="0" dirty="0" err="1">
                          <a:effectLst/>
                          <a:latin typeface="Times New Roman" pitchFamily="18" charset="0"/>
                          <a:cs typeface="Times New Roman" pitchFamily="18" charset="0"/>
                        </a:rPr>
                        <a:t>Túi</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tinh</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en-US" sz="2000" b="0" dirty="0" err="1">
                          <a:effectLst/>
                          <a:latin typeface="Times New Roman" pitchFamily="18" charset="0"/>
                          <a:cs typeface="Times New Roman" pitchFamily="18" charset="0"/>
                        </a:rPr>
                        <a:t>Chứa</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và</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nuôi</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dưỡng</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tinh</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trùng</a:t>
                      </a:r>
                      <a:endParaRPr lang="en-US" sz="2000" b="0" dirty="0">
                        <a:solidFill>
                          <a:srgbClr val="000000"/>
                        </a:solidFill>
                        <a:effectLst/>
                        <a:latin typeface="Times New Roman" pitchFamily="18" charset="0"/>
                        <a:ea typeface="Calibri"/>
                        <a:cs typeface="Times New Roman" pitchFamily="18" charset="0"/>
                      </a:endParaRPr>
                    </a:p>
                  </a:txBody>
                  <a:tcPr marL="34290" marR="34290" marT="0" marB="0"/>
                </a:tc>
              </a:tr>
            </a:tbl>
          </a:graphicData>
        </a:graphic>
      </p:graphicFrame>
    </p:spTree>
    <p:extLst>
      <p:ext uri="{BB962C8B-B14F-4D97-AF65-F5344CB8AC3E}">
        <p14:creationId xmlns:p14="http://schemas.microsoft.com/office/powerpoint/2010/main" val="57389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6" y="3698502"/>
            <a:ext cx="3451143" cy="171547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700" y="1276913"/>
            <a:ext cx="7277100" cy="2684163"/>
          </a:xfrm>
          <a:prstGeom prst="rect">
            <a:avLst/>
          </a:prstGeom>
        </p:spPr>
      </p:pic>
      <p:sp>
        <p:nvSpPr>
          <p:cNvPr id="32" name="文本框 31"/>
          <p:cNvSpPr txBox="1"/>
          <p:nvPr/>
        </p:nvSpPr>
        <p:spPr>
          <a:xfrm>
            <a:off x="685800" y="2159000"/>
            <a:ext cx="1511811" cy="1544422"/>
          </a:xfrm>
          <a:prstGeom prst="rect">
            <a:avLst/>
          </a:prstGeom>
          <a:noFill/>
        </p:spPr>
        <p:txBody>
          <a:bodyPr wrap="none" lIns="51206" tIns="25603" rIns="51206" bIns="25603" rtlCol="0">
            <a:spAutoFit/>
          </a:bodyPr>
          <a:lstStyle/>
          <a:p>
            <a:pPr defTabSz="768096">
              <a:defRPr/>
            </a:pPr>
            <a:r>
              <a:rPr lang="en-US" altLang="zh-CN"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IV.</a:t>
            </a:r>
            <a:endParaRPr lang="zh-CN" altLang="en-US"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2084080" y="1854200"/>
            <a:ext cx="6869420" cy="1621367"/>
          </a:xfrm>
          <a:prstGeom prst="rect">
            <a:avLst/>
          </a:prstGeom>
          <a:noFill/>
        </p:spPr>
        <p:txBody>
          <a:bodyPr wrap="square" lIns="51206" tIns="25603" rIns="51206" bIns="25603" rtlCol="0">
            <a:spAutoFit/>
          </a:bodyPr>
          <a:lstStyle/>
          <a:p>
            <a:pPr defTabSz="768096"/>
            <a:r>
              <a:rPr lang="en-US" altLang="zh-CN" sz="3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M</a:t>
            </a:r>
            <a:r>
              <a:rPr lang="vi-VN" altLang="zh-CN" sz="3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ột </a:t>
            </a:r>
            <a:r>
              <a:rPr lang="vi-VN" altLang="zh-CN" sz="3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số bệnh lây qua đường tình dục và bảo vệ sức khỏe sinh sản vị thành niên</a:t>
            </a:r>
            <a:endParaRPr lang="zh-CN" altLang="en-US" sz="34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12290" name="Picture 2" descr="Thế nào là quan hệ tình dục an toàn và 1 số điều các cặp đôi cần lưu 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570" y="3961075"/>
            <a:ext cx="3261360"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90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1.Một số bệnh lây truyền qua đường sinh dục.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647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567" y="1755303"/>
            <a:ext cx="4308611" cy="5102697"/>
            <a:chOff x="1136378" y="257879"/>
            <a:chExt cx="10750821" cy="9762421"/>
          </a:xfrm>
        </p:grpSpPr>
        <p:sp>
          <p:nvSpPr>
            <p:cNvPr id="11" name="Rectangle 10"/>
            <p:cNvSpPr/>
            <p:nvPr/>
          </p:nvSpPr>
          <p:spPr>
            <a:xfrm>
              <a:off x="1136378" y="283104"/>
              <a:ext cx="10750821" cy="9737196"/>
            </a:xfrm>
            <a:prstGeom prst="rect">
              <a:avLst/>
            </a:prstGeom>
            <a:solidFill>
              <a:srgbClr val="FFCCCC">
                <a:alpha val="64000"/>
              </a:srgb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136378" y="257879"/>
              <a:ext cx="10750821" cy="9762421"/>
              <a:chOff x="-12087225" y="-1409700"/>
              <a:chExt cx="16414825" cy="14744700"/>
            </a:xfrm>
          </p:grpSpPr>
          <p:pic>
            <p:nvPicPr>
              <p:cNvPr id="9218" name="Picture 2" descr="Dấu hiệu mắc bệnh lây qua đường tình dục ở nam giới | Trạm Y tế Phường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57" t="49285" r="37512" b="36204"/>
              <a:stretch/>
            </p:blipFill>
            <p:spPr bwMode="auto">
              <a:xfrm>
                <a:off x="247650" y="5315433"/>
                <a:ext cx="4079950" cy="4095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ấu hiệu mắc bệnh lây qua đường tình dục ở nam giới | Trạm Y tế Phường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50224"/>
              <a:stretch/>
            </p:blipFill>
            <p:spPr bwMode="auto">
              <a:xfrm>
                <a:off x="-12087225" y="-1409700"/>
                <a:ext cx="12392025" cy="1474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ấu hiệu mắc bệnh lây qua đường tình dục ở nam giới | Trạm Y tế Phường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283" r="66169" b="36206"/>
              <a:stretch/>
            </p:blipFill>
            <p:spPr bwMode="auto">
              <a:xfrm>
                <a:off x="304800" y="1638299"/>
                <a:ext cx="4022800" cy="41246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ấu hiệu mắc bệnh lây qua đường tình dục ở nam giới | Trạm Y tế Phường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169" t="50000" b="35489"/>
              <a:stretch/>
            </p:blipFill>
            <p:spPr bwMode="auto">
              <a:xfrm>
                <a:off x="247650" y="9391166"/>
                <a:ext cx="3891126" cy="39057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12"/>
          <p:cNvSpPr txBox="1"/>
          <p:nvPr/>
        </p:nvSpPr>
        <p:spPr>
          <a:xfrm>
            <a:off x="4537612" y="2870201"/>
            <a:ext cx="4492089" cy="3652692"/>
          </a:xfrm>
          <a:prstGeom prst="rect">
            <a:avLst/>
          </a:prstGeom>
          <a:noFill/>
        </p:spPr>
        <p:txBody>
          <a:bodyPr wrap="square" lIns="51206" tIns="25603" rIns="51206" bIns="25603" rtlCol="0">
            <a:spAutoFit/>
          </a:bodyPr>
          <a:lstStyle/>
          <a:p>
            <a:r>
              <a:rPr lang="en-US" dirty="0">
                <a:solidFill>
                  <a:srgbClr val="7030A0"/>
                </a:solidFill>
                <a:latin typeface="Times New Roman" pitchFamily="18" charset="0"/>
                <a:cs typeface="Times New Roman" pitchFamily="18" charset="0"/>
              </a:rPr>
              <a:t>- </a:t>
            </a:r>
            <a:r>
              <a:rPr lang="vi-VN" dirty="0">
                <a:solidFill>
                  <a:srgbClr val="7030A0"/>
                </a:solidFill>
                <a:latin typeface="Times New Roman" pitchFamily="18" charset="0"/>
                <a:cs typeface="Times New Roman" pitchFamily="18" charset="0"/>
              </a:rPr>
              <a:t>Một </a:t>
            </a:r>
            <a:r>
              <a:rPr lang="vi-VN" dirty="0">
                <a:solidFill>
                  <a:srgbClr val="7030A0"/>
                </a:solidFill>
                <a:latin typeface="Times New Roman" pitchFamily="18" charset="0"/>
                <a:cs typeface="Times New Roman" pitchFamily="18" charset="0"/>
              </a:rPr>
              <a:t>số bệnh lây truyền qua đường tình dục phổ biến </a:t>
            </a:r>
            <a:r>
              <a:rPr lang="vi-VN" dirty="0">
                <a:solidFill>
                  <a:srgbClr val="7030A0"/>
                </a:solidFill>
                <a:latin typeface="Times New Roman" pitchFamily="18" charset="0"/>
                <a:cs typeface="Times New Roman" pitchFamily="18" charset="0"/>
              </a:rPr>
              <a:t>như</a:t>
            </a:r>
            <a:r>
              <a:rPr lang="en-US" dirty="0">
                <a:solidFill>
                  <a:srgbClr val="7030A0"/>
                </a:solidFill>
                <a:latin typeface="Times New Roman" pitchFamily="18" charset="0"/>
                <a:cs typeface="Times New Roman" pitchFamily="18" charset="0"/>
              </a:rPr>
              <a:t>:</a:t>
            </a:r>
          </a:p>
          <a:p>
            <a:pPr marL="256032" indent="-256032">
              <a:buFont typeface="Wingdings" pitchFamily="2" charset="2"/>
              <a:buChar char="ü"/>
            </a:pPr>
            <a:r>
              <a:rPr lang="en-US" dirty="0">
                <a:solidFill>
                  <a:srgbClr val="7030A0"/>
                </a:solidFill>
                <a:latin typeface="Times New Roman" pitchFamily="18" charset="0"/>
                <a:cs typeface="Times New Roman" pitchFamily="18" charset="0"/>
              </a:rPr>
              <a:t>B</a:t>
            </a:r>
            <a:r>
              <a:rPr lang="vi-VN" dirty="0">
                <a:solidFill>
                  <a:srgbClr val="7030A0"/>
                </a:solidFill>
                <a:latin typeface="Times New Roman" pitchFamily="18" charset="0"/>
                <a:cs typeface="Times New Roman" pitchFamily="18" charset="0"/>
              </a:rPr>
              <a:t>ệnh </a:t>
            </a:r>
            <a:r>
              <a:rPr lang="vi-VN" dirty="0">
                <a:solidFill>
                  <a:srgbClr val="7030A0"/>
                </a:solidFill>
                <a:latin typeface="Times New Roman" pitchFamily="18" charset="0"/>
                <a:cs typeface="Times New Roman" pitchFamily="18" charset="0"/>
              </a:rPr>
              <a:t>giang </a:t>
            </a:r>
            <a:r>
              <a:rPr lang="vi-VN" dirty="0">
                <a:solidFill>
                  <a:srgbClr val="7030A0"/>
                </a:solidFill>
                <a:latin typeface="Times New Roman" pitchFamily="18" charset="0"/>
                <a:cs typeface="Times New Roman" pitchFamily="18" charset="0"/>
              </a:rPr>
              <a:t>mai</a:t>
            </a:r>
            <a:endParaRPr lang="en-US" dirty="0">
              <a:solidFill>
                <a:srgbClr val="7030A0"/>
              </a:solidFill>
              <a:latin typeface="Times New Roman" pitchFamily="18" charset="0"/>
              <a:cs typeface="Times New Roman" pitchFamily="18" charset="0"/>
            </a:endParaRPr>
          </a:p>
          <a:p>
            <a:pPr marL="256032" indent="-256032">
              <a:buFont typeface="Wingdings" pitchFamily="2" charset="2"/>
              <a:buChar char="ü"/>
            </a:pPr>
            <a:r>
              <a:rPr lang="vi-VN" dirty="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B</a:t>
            </a:r>
            <a:r>
              <a:rPr lang="vi-VN" dirty="0">
                <a:solidFill>
                  <a:srgbClr val="7030A0"/>
                </a:solidFill>
                <a:latin typeface="Times New Roman" pitchFamily="18" charset="0"/>
                <a:cs typeface="Times New Roman" pitchFamily="18" charset="0"/>
              </a:rPr>
              <a:t>ệnh lậu</a:t>
            </a:r>
            <a:endParaRPr lang="en-US" dirty="0">
              <a:solidFill>
                <a:srgbClr val="7030A0"/>
              </a:solidFill>
              <a:latin typeface="Times New Roman" pitchFamily="18" charset="0"/>
              <a:cs typeface="Times New Roman" pitchFamily="18" charset="0"/>
            </a:endParaRPr>
          </a:p>
          <a:p>
            <a:pPr marL="256032" indent="-256032">
              <a:buFont typeface="Wingdings" pitchFamily="2" charset="2"/>
              <a:buChar char="ü"/>
            </a:pPr>
            <a:r>
              <a:rPr lang="en-US" dirty="0">
                <a:solidFill>
                  <a:srgbClr val="7030A0"/>
                </a:solidFill>
                <a:latin typeface="Times New Roman" pitchFamily="18" charset="0"/>
                <a:cs typeface="Times New Roman" pitchFamily="18" charset="0"/>
              </a:rPr>
              <a:t>H</a:t>
            </a:r>
            <a:r>
              <a:rPr lang="vi-VN" dirty="0">
                <a:solidFill>
                  <a:srgbClr val="7030A0"/>
                </a:solidFill>
                <a:latin typeface="Times New Roman" pitchFamily="18" charset="0"/>
                <a:cs typeface="Times New Roman" pitchFamily="18" charset="0"/>
              </a:rPr>
              <a:t>ội </a:t>
            </a:r>
            <a:r>
              <a:rPr lang="vi-VN" dirty="0">
                <a:solidFill>
                  <a:srgbClr val="7030A0"/>
                </a:solidFill>
                <a:latin typeface="Times New Roman" pitchFamily="18" charset="0"/>
                <a:cs typeface="Times New Roman" pitchFamily="18" charset="0"/>
              </a:rPr>
              <a:t>chứng </a:t>
            </a:r>
            <a:r>
              <a:rPr lang="vi-VN" dirty="0">
                <a:solidFill>
                  <a:srgbClr val="7030A0"/>
                </a:solidFill>
                <a:latin typeface="Times New Roman" pitchFamily="18" charset="0"/>
                <a:cs typeface="Times New Roman" pitchFamily="18" charset="0"/>
              </a:rPr>
              <a:t>AIDS</a:t>
            </a:r>
            <a:endParaRPr lang="en-US" dirty="0">
              <a:solidFill>
                <a:srgbClr val="7030A0"/>
              </a:solidFill>
              <a:latin typeface="Times New Roman" pitchFamily="18" charset="0"/>
              <a:cs typeface="Times New Roman" pitchFamily="18" charset="0"/>
            </a:endParaRPr>
          </a:p>
          <a:p>
            <a:pPr marL="256032" indent="-256032">
              <a:buFont typeface="Wingdings" pitchFamily="2" charset="2"/>
              <a:buChar char="ü"/>
            </a:pPr>
            <a:r>
              <a:rPr lang="en-US" dirty="0" err="1">
                <a:solidFill>
                  <a:srgbClr val="7030A0"/>
                </a:solidFill>
                <a:latin typeface="Times New Roman" pitchFamily="18" charset="0"/>
                <a:cs typeface="Times New Roman" pitchFamily="18" charset="0"/>
              </a:rPr>
              <a:t>Sùi</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mào</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gà</a:t>
            </a:r>
            <a:r>
              <a:rPr lang="vi-VN" dirty="0">
                <a:solidFill>
                  <a:srgbClr val="7030A0"/>
                </a:solidFill>
                <a:latin typeface="Times New Roman" pitchFamily="18" charset="0"/>
                <a:cs typeface="Times New Roman" pitchFamily="18" charset="0"/>
              </a:rPr>
              <a:t> </a:t>
            </a:r>
            <a:endParaRPr lang="en-US"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 </a:t>
            </a:r>
            <a:r>
              <a:rPr lang="vi-VN" dirty="0">
                <a:solidFill>
                  <a:srgbClr val="7030A0"/>
                </a:solidFill>
                <a:latin typeface="Times New Roman" pitchFamily="18" charset="0"/>
                <a:cs typeface="Times New Roman" pitchFamily="18" charset="0"/>
              </a:rPr>
              <a:t>Những </a:t>
            </a:r>
            <a:r>
              <a:rPr lang="vi-VN" dirty="0">
                <a:solidFill>
                  <a:srgbClr val="7030A0"/>
                </a:solidFill>
                <a:latin typeface="Times New Roman" pitchFamily="18" charset="0"/>
                <a:cs typeface="Times New Roman" pitchFamily="18" charset="0"/>
              </a:rPr>
              <a:t>loại bệnh này gây ảnh hưởng đến các cơ quan sinh dục và ảnh hưởng đến các hệ cơ quan khác trong cơ thể</a:t>
            </a:r>
            <a:r>
              <a:rPr lang="vi-VN" dirty="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a:p>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Có</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một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số</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dấu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hiệu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có</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thể</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nhận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biết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được</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nhưng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một</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số</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trường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hợp</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không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có</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triệu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chứng</a:t>
            </a:r>
            <a:r>
              <a:rPr lang="en-US" dirty="0">
                <a:solidFill>
                  <a:srgbClr val="7030A0"/>
                </a:solidFill>
                <a:latin typeface="Times New Roman" pitchFamily="18" charset="0"/>
                <a:cs typeface="Times New Roman" pitchFamily="18" charset="0"/>
              </a:rPr>
              <a:t>.</a:t>
            </a:r>
            <a:endParaRPr lang="vi-VN" dirty="0">
              <a:solidFill>
                <a:srgbClr val="7030A0"/>
              </a:solidFill>
              <a:latin typeface="Times New Roman" pitchFamily="18" charset="0"/>
              <a:cs typeface="Times New Roman" pitchFamily="18" charset="0"/>
            </a:endParaRPr>
          </a:p>
          <a:p>
            <a:endParaRPr lang="en-US" dirty="0">
              <a:solidFill>
                <a:srgbClr val="7030A0"/>
              </a:solidFill>
              <a:latin typeface="Times New Roman" pitchFamily="18" charset="0"/>
              <a:cs typeface="Times New Roman" pitchFamily="18" charset="0"/>
            </a:endParaRPr>
          </a:p>
        </p:txBody>
      </p:sp>
      <p:pic>
        <p:nvPicPr>
          <p:cNvPr id="19" name="Picture 2" descr="Dấu hiệu mắc bệnh lây qua đường tình dục ở nam giới | Trạm Y tế Phường 9"/>
          <p:cNvPicPr>
            <a:picLocks noChangeAspect="1" noChangeArrowheads="1"/>
          </p:cNvPicPr>
          <p:nvPr/>
        </p:nvPicPr>
        <p:blipFill rotWithShape="1">
          <a:blip r:embed="rId6">
            <a:extLst>
              <a:ext uri="{28A0092B-C50C-407E-A947-70E740481C1C}">
                <a14:useLocalDpi xmlns:a14="http://schemas.microsoft.com/office/drawing/2010/main" val="0"/>
              </a:ext>
            </a:extLst>
          </a:blip>
          <a:srcRect t="1" b="89711"/>
          <a:stretch/>
        </p:blipFill>
        <p:spPr bwMode="auto">
          <a:xfrm>
            <a:off x="45524" y="-5080"/>
            <a:ext cx="8984177" cy="281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2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66092"/>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0140"/>
            <a:ext cx="850179" cy="9823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8438" y="70140"/>
            <a:ext cx="526573" cy="11056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5796" y="224307"/>
            <a:ext cx="506851" cy="1063241"/>
          </a:xfrm>
          <a:prstGeom prst="rect">
            <a:avLst/>
          </a:prstGeom>
        </p:spPr>
      </p:pic>
      <p:pic>
        <p:nvPicPr>
          <p:cNvPr id="22" name="Picture 21">
            <a:extLst>
              <a:ext uri="{FF2B5EF4-FFF2-40B4-BE49-F238E27FC236}">
                <a16:creationId xmlns=""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31" y="3259000"/>
            <a:ext cx="1093270" cy="319319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48" y="457203"/>
            <a:ext cx="541236" cy="637312"/>
          </a:xfrm>
          <a:prstGeom prst="rect">
            <a:avLst/>
          </a:prstGeom>
        </p:spPr>
      </p:pic>
      <p:pic>
        <p:nvPicPr>
          <p:cNvPr id="12" name="图片 30">
            <a:extLst>
              <a:ext uri="{FF2B5EF4-FFF2-40B4-BE49-F238E27FC236}">
                <a16:creationId xmlns=""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484" y="1214708"/>
            <a:ext cx="8157711" cy="5197246"/>
          </a:xfrm>
          <a:prstGeom prst="rect">
            <a:avLst/>
          </a:prstGeom>
        </p:spPr>
      </p:pic>
      <p:sp>
        <p:nvSpPr>
          <p:cNvPr id="2" name="TextBox 1">
            <a:extLst>
              <a:ext uri="{FF2B5EF4-FFF2-40B4-BE49-F238E27FC236}">
                <a16:creationId xmlns:mc="http://schemas.openxmlformats.org/markup-compatibility/2006" xmlns:a14="http://schemas.microsoft.com/office/drawing/2010/main" xmlns="" xmlns:a16="http://schemas.microsoft.com/office/drawing/2014/main" id="{9B81BEF0-A39B-B938-7EB7-147B354D6282}"/>
              </a:ext>
            </a:extLst>
          </p:cNvPr>
          <p:cNvSpPr txBox="1"/>
          <p:nvPr/>
        </p:nvSpPr>
        <p:spPr>
          <a:xfrm>
            <a:off x="1485900" y="1602381"/>
            <a:ext cx="7452947" cy="1405923"/>
          </a:xfrm>
          <a:prstGeom prst="rect">
            <a:avLst/>
          </a:prstGeom>
          <a:noFill/>
        </p:spPr>
        <p:txBody>
          <a:bodyPr wrap="square" lIns="51206" tIns="25603" rIns="51206" bIns="25603" rtlCol="0">
            <a:spAutoFit/>
          </a:bodyPr>
          <a:lstStyle/>
          <a:p>
            <a:pPr marL="416052" indent="-416052">
              <a:buAutoNum type="arabicPeriod"/>
            </a:pPr>
            <a:r>
              <a:rPr lang="vi-VN" sz="2200" dirty="0">
                <a:solidFill>
                  <a:schemeClr val="bg1"/>
                </a:solidFill>
                <a:latin typeface="Times New Roman" pitchFamily="18" charset="0"/>
                <a:cs typeface="Times New Roman" pitchFamily="18" charset="0"/>
              </a:rPr>
              <a:t>Một số bệnh lây truyền qua đường tình dục phổ biến như bệnh giang mai, bệnh lậu, hội chứng AIDS,… Những loại bệnh này gây ảnh hưởng đến các cơ quan sinh dục và ảnh hưởng đến các hệ cơ quan khác trong cơ thể</a:t>
            </a:r>
            <a:r>
              <a:rPr lang="vi-VN" sz="2200" dirty="0" smtClean="0">
                <a:solidFill>
                  <a:schemeClr val="bg1"/>
                </a:solidFill>
                <a:latin typeface="Times New Roman" pitchFamily="18" charset="0"/>
                <a:cs typeface="Times New Roman" pitchFamily="18" charset="0"/>
              </a:rPr>
              <a:t>.</a:t>
            </a:r>
            <a:endParaRPr lang="vi-VN" sz="2200" dirty="0">
              <a:solidFill>
                <a:schemeClr val="bg1"/>
              </a:solidFill>
              <a:latin typeface="Times New Roman" pitchFamily="18" charset="0"/>
              <a:cs typeface="Times New Roman" pitchFamily="18" charset="0"/>
            </a:endParaRPr>
          </a:p>
        </p:txBody>
      </p:sp>
      <p:sp>
        <p:nvSpPr>
          <p:cNvPr id="14" name="文本框 32"/>
          <p:cNvSpPr txBox="1"/>
          <p:nvPr/>
        </p:nvSpPr>
        <p:spPr>
          <a:xfrm>
            <a:off x="1047307" y="332005"/>
            <a:ext cx="8078086" cy="882703"/>
          </a:xfrm>
          <a:prstGeom prst="rect">
            <a:avLst/>
          </a:prstGeom>
          <a:noFill/>
        </p:spPr>
        <p:txBody>
          <a:bodyPr wrap="square" lIns="51206" tIns="25603" rIns="51206" bIns="25603" rtlCol="0">
            <a:spAutoFit/>
          </a:bodyPr>
          <a:lstStyle/>
          <a:p>
            <a:pPr defTabSz="768096">
              <a:defRPr/>
            </a:pPr>
            <a:r>
              <a:rPr lang="en-US" altLang="zh-CN" sz="2600" b="1" dirty="0">
                <a:solidFill>
                  <a:srgbClr val="7030A0"/>
                </a:solidFill>
                <a:latin typeface="Times New Roman" pitchFamily="18" charset="0"/>
                <a:ea typeface="Tiffany" pitchFamily="18" charset="0"/>
                <a:cs typeface="Times New Roman" pitchFamily="18" charset="0"/>
              </a:rPr>
              <a:t>IV. </a:t>
            </a:r>
            <a:r>
              <a:rPr lang="en-US" altLang="zh-CN" sz="2700" b="1" dirty="0" err="1">
                <a:solidFill>
                  <a:srgbClr val="7030A0"/>
                </a:solidFill>
                <a:latin typeface="Times New Roman" pitchFamily="18" charset="0"/>
                <a:ea typeface="Tiffany" pitchFamily="18" charset="0"/>
                <a:cs typeface="Times New Roman" pitchFamily="18" charset="0"/>
              </a:rPr>
              <a:t>M</a:t>
            </a:r>
            <a:r>
              <a:rPr lang="en-US" sz="2700" b="1" dirty="0" err="1">
                <a:solidFill>
                  <a:srgbClr val="7030A0"/>
                </a:solidFill>
                <a:latin typeface="Times New Roman" pitchFamily="18" charset="0"/>
                <a:ea typeface="Tiffany" pitchFamily="18" charset="0"/>
                <a:cs typeface="Times New Roman" pitchFamily="18" charset="0"/>
              </a:rPr>
              <a:t>ột</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số</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bệnh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lây</a:t>
            </a:r>
            <a:r>
              <a:rPr lang="en-US" sz="2700" b="1" dirty="0">
                <a:solidFill>
                  <a:srgbClr val="7030A0"/>
                </a:solidFill>
                <a:latin typeface="Times New Roman" pitchFamily="18" charset="0"/>
                <a:ea typeface="Tiffany" pitchFamily="18" charset="0"/>
                <a:cs typeface="Times New Roman" pitchFamily="18" charset="0"/>
              </a:rPr>
              <a:t> qua </a:t>
            </a:r>
            <a:r>
              <a:rPr lang="en-US" sz="2700" b="1" dirty="0" err="1">
                <a:solidFill>
                  <a:srgbClr val="7030A0"/>
                </a:solidFill>
                <a:latin typeface="Times New Roman" pitchFamily="18" charset="0"/>
                <a:ea typeface="Tiffany" pitchFamily="18" charset="0"/>
                <a:cs typeface="Times New Roman" pitchFamily="18" charset="0"/>
              </a:rPr>
              <a:t>đường</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tình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dục</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và</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bảo</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vệ</a:t>
            </a:r>
            <a:endParaRPr lang="en-US" sz="2700" b="1" dirty="0">
              <a:solidFill>
                <a:srgbClr val="7030A0"/>
              </a:solidFill>
              <a:latin typeface="Times New Roman" pitchFamily="18" charset="0"/>
              <a:ea typeface="Tiffany" pitchFamily="18" charset="0"/>
              <a:cs typeface="Times New Roman" pitchFamily="18" charset="0"/>
            </a:endParaRPr>
          </a:p>
          <a:p>
            <a:pPr defTabSz="768096">
              <a:defRPr/>
            </a:pP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sức</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khỏe</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sinh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sản</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vị</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thành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niên</a:t>
            </a:r>
            <a:endParaRPr lang="zh-CN" altLang="en-US" sz="2600" b="1" dirty="0">
              <a:solidFill>
                <a:srgbClr val="7030A0"/>
              </a:solidFill>
              <a:latin typeface="Times New Roman" pitchFamily="18" charset="0"/>
              <a:ea typeface="Tiffany" pitchFamily="18" charset="0"/>
              <a:cs typeface="Times New Roman" pitchFamily="18" charset="0"/>
            </a:endParaRPr>
          </a:p>
        </p:txBody>
      </p:sp>
    </p:spTree>
    <p:extLst>
      <p:ext uri="{BB962C8B-B14F-4D97-AF65-F5344CB8AC3E}">
        <p14:creationId xmlns:p14="http://schemas.microsoft.com/office/powerpoint/2010/main" val="4821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2.Bảo vệ sức khỏe sinh sản vị thành niên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440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200" dirty="0">
                <a:solidFill>
                  <a:srgbClr val="7030A0"/>
                </a:solidFill>
              </a:rPr>
              <a:t>Em hãy đề xuất một s</a:t>
            </a:r>
            <a:r>
              <a:rPr lang="en-US" sz="2200" dirty="0">
                <a:solidFill>
                  <a:srgbClr val="7030A0"/>
                </a:solidFill>
              </a:rPr>
              <a:t>ố</a:t>
            </a:r>
            <a:r>
              <a:rPr lang="vi-VN" sz="2200" dirty="0">
                <a:solidFill>
                  <a:srgbClr val="7030A0"/>
                </a:solidFill>
              </a:rPr>
              <a:t> biện pháp phòng chống các bệnh và bảo vệ sức khỏe sinh sản vị thành niên.</a:t>
            </a:r>
            <a:r>
              <a:rPr lang="en-US" sz="2200" dirty="0">
                <a:solidFill>
                  <a:srgbClr val="7030A0"/>
                </a:solidFill>
              </a:rPr>
              <a:t/>
            </a:r>
            <a:br>
              <a:rPr lang="en-US" sz="2200" dirty="0">
                <a:solidFill>
                  <a:srgbClr val="7030A0"/>
                </a:solidFill>
              </a:rPr>
            </a:br>
            <a:endParaRPr lang="en-US" sz="2200" dirty="0">
              <a:solidFill>
                <a:srgbClr val="7030A0"/>
              </a:solidFill>
            </a:endParaRPr>
          </a:p>
        </p:txBody>
      </p:sp>
      <p:pic>
        <p:nvPicPr>
          <p:cNvPr id="4" name="Graphic 8">
            <a:extLst>
              <a:ext uri="{FF2B5EF4-FFF2-40B4-BE49-F238E27FC236}">
                <a16:creationId xmlns="" xmlns:a16="http://schemas.microsoft.com/office/drawing/2014/main" xmlns:lc="http://schemas.openxmlformats.org/drawingml/2006/lockedCanvas" id="{2D5D23DD-44FA-411B-B568-49B9C0F9C36D}"/>
              </a:ext>
            </a:extLst>
          </p:cNvPr>
          <p:cNvPicPr>
            <a:picLocks noChangeAspect="1"/>
          </p:cNvPicPr>
          <p:nvPr/>
        </p:nvPicPr>
        <p:blipFill>
          <a:blip r:embed="rId2">
            <a:extLst>
              <a:ext uri="{96DAC541-7B7A-43D3-8B79-37D633B846F1}">
                <asvg:svgBlip xmlns="" xmlns:asvg="http://schemas.microsoft.com/office/drawing/2016/SVG/main" xmlns:lc="http://schemas.openxmlformats.org/drawingml/2006/lockedCanvas" r:embed="rId5"/>
              </a:ext>
            </a:extLst>
          </a:blip>
          <a:stretch>
            <a:fillRect/>
          </a:stretch>
        </p:blipFill>
        <p:spPr>
          <a:xfrm>
            <a:off x="2781300" y="1346201"/>
            <a:ext cx="3657102" cy="4876135"/>
          </a:xfrm>
          <a:prstGeom prst="rect">
            <a:avLst/>
          </a:prstGeom>
        </p:spPr>
      </p:pic>
    </p:spTree>
    <p:extLst>
      <p:ext uri="{BB962C8B-B14F-4D97-AF65-F5344CB8AC3E}">
        <p14:creationId xmlns:p14="http://schemas.microsoft.com/office/powerpoint/2010/main" val="216089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ấu hiệu mắc bệnh lây qua đường tình dục ở nam giới | Trạm Y tế Phường 9"/>
          <p:cNvPicPr>
            <a:picLocks noChangeAspect="1" noChangeArrowheads="1"/>
          </p:cNvPicPr>
          <p:nvPr/>
        </p:nvPicPr>
        <p:blipFill rotWithShape="1">
          <a:blip r:embed="rId2">
            <a:extLst>
              <a:ext uri="{28A0092B-C50C-407E-A947-70E740481C1C}">
                <a14:useLocalDpi xmlns:a14="http://schemas.microsoft.com/office/drawing/2010/main" val="0"/>
              </a:ext>
            </a:extLst>
          </a:blip>
          <a:srcRect l="307" t="63247" r="-307" b="-27041"/>
          <a:stretch/>
        </p:blipFill>
        <p:spPr bwMode="auto">
          <a:xfrm>
            <a:off x="0" y="76200"/>
            <a:ext cx="5721318" cy="1163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5618" y="213360"/>
            <a:ext cx="3079782" cy="5130019"/>
          </a:xfrm>
          <a:prstGeom prst="rect">
            <a:avLst/>
          </a:prstGeom>
          <a:noFill/>
        </p:spPr>
        <p:txBody>
          <a:bodyPr wrap="square" lIns="51206" tIns="25603" rIns="51206" bIns="25603" rtlCol="0">
            <a:spAutoFit/>
          </a:bodyPr>
          <a:lstStyle/>
          <a:p>
            <a:r>
              <a:rPr lang="vi-VN" sz="2200" dirty="0">
                <a:solidFill>
                  <a:srgbClr val="7030A0"/>
                </a:solidFill>
                <a:latin typeface="Times New Roman" pitchFamily="18" charset="0"/>
                <a:cs typeface="Times New Roman" pitchFamily="18" charset="0"/>
              </a:rPr>
              <a:t>Các biện pháp bảo vệ sức khỏe sinh sản vị thành </a:t>
            </a:r>
            <a:r>
              <a:rPr lang="vi-VN" sz="2200" dirty="0">
                <a:solidFill>
                  <a:srgbClr val="7030A0"/>
                </a:solidFill>
                <a:latin typeface="Times New Roman" pitchFamily="18" charset="0"/>
                <a:cs typeface="Times New Roman" pitchFamily="18" charset="0"/>
              </a:rPr>
              <a:t>niên</a:t>
            </a:r>
            <a:r>
              <a:rPr lang="en-US" sz="2200" dirty="0">
                <a:solidFill>
                  <a:srgbClr val="7030A0"/>
                </a:solidFill>
                <a:latin typeface="Times New Roman" pitchFamily="18" charset="0"/>
                <a:cs typeface="Times New Roman" pitchFamily="18" charset="0"/>
              </a:rPr>
              <a:t>:</a:t>
            </a:r>
          </a:p>
          <a:p>
            <a:pPr marL="320040" indent="-320040">
              <a:buFont typeface="Wingdings" pitchFamily="2" charset="2"/>
              <a:buChar char="ü"/>
            </a:pPr>
            <a:r>
              <a:rPr lang="vi-VN" sz="2200" dirty="0">
                <a:solidFill>
                  <a:srgbClr val="7030A0"/>
                </a:solidFill>
                <a:latin typeface="Times New Roman" pitchFamily="18" charset="0"/>
                <a:cs typeface="Times New Roman" pitchFamily="18" charset="0"/>
              </a:rPr>
              <a:t> </a:t>
            </a:r>
            <a:r>
              <a:rPr lang="en-US" sz="2200" dirty="0">
                <a:solidFill>
                  <a:srgbClr val="7030A0"/>
                </a:solidFill>
                <a:latin typeface="Times New Roman" pitchFamily="18" charset="0"/>
                <a:cs typeface="Times New Roman" pitchFamily="18" charset="0"/>
              </a:rPr>
              <a:t>H</a:t>
            </a:r>
            <a:r>
              <a:rPr lang="vi-VN" sz="2200" dirty="0">
                <a:solidFill>
                  <a:srgbClr val="7030A0"/>
                </a:solidFill>
                <a:latin typeface="Times New Roman" pitchFamily="18" charset="0"/>
                <a:cs typeface="Times New Roman" pitchFamily="18" charset="0"/>
              </a:rPr>
              <a:t>ình </a:t>
            </a:r>
            <a:r>
              <a:rPr lang="vi-VN" sz="2200" dirty="0">
                <a:solidFill>
                  <a:srgbClr val="7030A0"/>
                </a:solidFill>
                <a:latin typeface="Times New Roman" pitchFamily="18" charset="0"/>
                <a:cs typeface="Times New Roman" pitchFamily="18" charset="0"/>
              </a:rPr>
              <a:t>thành thói quen sống tốt, luyện tập thể dục, thể thao phù hợp, giữ gìn vệ sinh cơ quan sinh </a:t>
            </a:r>
            <a:r>
              <a:rPr lang="vi-VN" sz="2200" dirty="0">
                <a:solidFill>
                  <a:srgbClr val="7030A0"/>
                </a:solidFill>
                <a:latin typeface="Times New Roman" pitchFamily="18" charset="0"/>
                <a:cs typeface="Times New Roman" pitchFamily="18" charset="0"/>
              </a:rPr>
              <a:t>dục</a:t>
            </a:r>
            <a:r>
              <a:rPr lang="en-US" sz="2200" dirty="0">
                <a:solidFill>
                  <a:srgbClr val="7030A0"/>
                </a:solidFill>
                <a:latin typeface="Times New Roman" pitchFamily="18" charset="0"/>
                <a:cs typeface="Times New Roman" pitchFamily="18" charset="0"/>
              </a:rPr>
              <a:t>.</a:t>
            </a:r>
            <a:endParaRPr lang="en-US" sz="2200" dirty="0">
              <a:solidFill>
                <a:srgbClr val="7030A0"/>
              </a:solidFill>
              <a:latin typeface="Times New Roman" pitchFamily="18" charset="0"/>
              <a:cs typeface="Times New Roman" pitchFamily="18" charset="0"/>
            </a:endParaRPr>
          </a:p>
          <a:p>
            <a:pPr marL="320040" indent="-320040">
              <a:buFont typeface="Wingdings" pitchFamily="2" charset="2"/>
              <a:buChar char="ü"/>
            </a:pPr>
            <a:r>
              <a:rPr lang="en-US" sz="2200" dirty="0" err="1">
                <a:solidFill>
                  <a:srgbClr val="7030A0"/>
                </a:solidFill>
                <a:latin typeface="Times New Roman" pitchFamily="18" charset="0"/>
                <a:cs typeface="Times New Roman" pitchFamily="18" charset="0"/>
              </a:rPr>
              <a:t>Kiểm</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tra</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sức</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khỏe</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định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kỳ</a:t>
            </a:r>
            <a:endParaRPr lang="en-US" sz="2200" dirty="0">
              <a:solidFill>
                <a:srgbClr val="7030A0"/>
              </a:solidFill>
              <a:latin typeface="Times New Roman" pitchFamily="18" charset="0"/>
              <a:cs typeface="Times New Roman" pitchFamily="18" charset="0"/>
            </a:endParaRPr>
          </a:p>
          <a:p>
            <a:pPr marL="320040" indent="-320040">
              <a:buFont typeface="Wingdings" pitchFamily="2" charset="2"/>
              <a:buChar char="ü"/>
            </a:pPr>
            <a:r>
              <a:rPr lang="en-US" sz="2200" dirty="0" err="1">
                <a:solidFill>
                  <a:srgbClr val="7030A0"/>
                </a:solidFill>
                <a:latin typeface="Times New Roman" pitchFamily="18" charset="0"/>
                <a:cs typeface="Times New Roman" pitchFamily="18" charset="0"/>
              </a:rPr>
              <a:t>Quan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hệ</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tình</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dục</a:t>
            </a:r>
            <a:r>
              <a:rPr lang="en-US" sz="2200" dirty="0">
                <a:solidFill>
                  <a:srgbClr val="7030A0"/>
                </a:solidFill>
                <a:latin typeface="Times New Roman" pitchFamily="18" charset="0"/>
                <a:cs typeface="Times New Roman" pitchFamily="18" charset="0"/>
              </a:rPr>
              <a:t> an </a:t>
            </a:r>
            <a:r>
              <a:rPr lang="en-US" sz="2200" dirty="0" err="1">
                <a:solidFill>
                  <a:srgbClr val="7030A0"/>
                </a:solidFill>
                <a:latin typeface="Times New Roman" pitchFamily="18" charset="0"/>
                <a:cs typeface="Times New Roman" pitchFamily="18" charset="0"/>
              </a:rPr>
              <a:t>toàn</a:t>
            </a:r>
            <a:endParaRPr lang="en-US" sz="2200" dirty="0">
              <a:solidFill>
                <a:srgbClr val="7030A0"/>
              </a:solidFill>
              <a:latin typeface="Times New Roman" pitchFamily="18" charset="0"/>
              <a:cs typeface="Times New Roman" pitchFamily="18" charset="0"/>
            </a:endParaRPr>
          </a:p>
          <a:p>
            <a:pPr marL="320040" indent="-320040">
              <a:buFont typeface="Wingdings" pitchFamily="2" charset="2"/>
              <a:buChar char="ü"/>
            </a:pPr>
            <a:r>
              <a:rPr lang="en-US" sz="2200" dirty="0" err="1">
                <a:solidFill>
                  <a:srgbClr val="7030A0"/>
                </a:solidFill>
                <a:latin typeface="Times New Roman" pitchFamily="18" charset="0"/>
                <a:cs typeface="Times New Roman" pitchFamily="18" charset="0"/>
              </a:rPr>
              <a:t>Quan</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hệ</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với</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đối</a:t>
            </a:r>
            <a:r>
              <a:rPr lang="en-US" sz="2200" dirty="0">
                <a:solidFill>
                  <a:srgbClr val="7030A0"/>
                </a:solidFill>
                <a:latin typeface="Times New Roman" pitchFamily="18" charset="0"/>
                <a:cs typeface="Times New Roman" pitchFamily="18" charset="0"/>
              </a:rPr>
              <a:t> </a:t>
            </a:r>
            <a:r>
              <a:rPr lang="en-US" sz="2200" dirty="0" err="1">
                <a:solidFill>
                  <a:srgbClr val="7030A0"/>
                </a:solidFill>
                <a:latin typeface="Times New Roman" pitchFamily="18" charset="0"/>
                <a:cs typeface="Times New Roman" pitchFamily="18" charset="0"/>
              </a:rPr>
              <a:t>tác</a:t>
            </a:r>
            <a:r>
              <a:rPr lang="en-US" sz="2200" dirty="0">
                <a:solidFill>
                  <a:srgbClr val="7030A0"/>
                </a:solidFill>
                <a:latin typeface="Times New Roman" pitchFamily="18" charset="0"/>
                <a:cs typeface="Times New Roman" pitchFamily="18" charset="0"/>
              </a:rPr>
              <a:t> an </a:t>
            </a:r>
            <a:r>
              <a:rPr lang="en-US" sz="2200" dirty="0" err="1">
                <a:solidFill>
                  <a:srgbClr val="7030A0"/>
                </a:solidFill>
                <a:latin typeface="Times New Roman" pitchFamily="18" charset="0"/>
                <a:cs typeface="Times New Roman" pitchFamily="18" charset="0"/>
              </a:rPr>
              <a:t>toàn</a:t>
            </a:r>
            <a:endParaRPr lang="vi-VN" sz="2200" dirty="0">
              <a:solidFill>
                <a:srgbClr val="7030A0"/>
              </a:solidFill>
              <a:latin typeface="Times New Roman" pitchFamily="18" charset="0"/>
              <a:cs typeface="Times New Roman" pitchFamily="18" charset="0"/>
            </a:endParaRPr>
          </a:p>
          <a:p>
            <a:endParaRPr lang="en-US" sz="2200" dirty="0">
              <a:solidFill>
                <a:srgbClr val="7030A0"/>
              </a:solidFill>
            </a:endParaRPr>
          </a:p>
        </p:txBody>
      </p:sp>
    </p:spTree>
    <p:extLst>
      <p:ext uri="{BB962C8B-B14F-4D97-AF65-F5344CB8AC3E}">
        <p14:creationId xmlns:p14="http://schemas.microsoft.com/office/powerpoint/2010/main" val="495468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66092"/>
          </a:xfrm>
          <a:prstGeom prst="rect">
            <a:avLst/>
          </a:prstGeom>
          <a:blipFill>
            <a:blip r:embed="rId3"/>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0140"/>
            <a:ext cx="850179" cy="9823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8438" y="70140"/>
            <a:ext cx="526573" cy="1105620"/>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5796" y="224307"/>
            <a:ext cx="506851" cy="1063241"/>
          </a:xfrm>
          <a:prstGeom prst="rect">
            <a:avLst/>
          </a:prstGeom>
        </p:spPr>
      </p:pic>
      <p:pic>
        <p:nvPicPr>
          <p:cNvPr id="22" name="Picture 21">
            <a:extLst>
              <a:ext uri="{FF2B5EF4-FFF2-40B4-BE49-F238E27FC236}">
                <a16:creationId xmlns="" xmlns:a16="http://schemas.microsoft.com/office/drawing/2014/main" id="{C15036C8-E2EB-4729-9808-4FFD732310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231" y="3259000"/>
            <a:ext cx="1093270" cy="319319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48" y="457203"/>
            <a:ext cx="541236" cy="637312"/>
          </a:xfrm>
          <a:prstGeom prst="rect">
            <a:avLst/>
          </a:prstGeom>
        </p:spPr>
      </p:pic>
      <p:pic>
        <p:nvPicPr>
          <p:cNvPr id="12" name="图片 30">
            <a:extLst>
              <a:ext uri="{FF2B5EF4-FFF2-40B4-BE49-F238E27FC236}">
                <a16:creationId xmlns="" xmlns:a16="http://schemas.microsoft.com/office/drawing/2014/main" id="{DAE17C18-A9E7-E5EF-DACB-F82DCB2EDF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483" y="1178154"/>
            <a:ext cx="8157711" cy="5197246"/>
          </a:xfrm>
          <a:prstGeom prst="rect">
            <a:avLst/>
          </a:prstGeom>
        </p:spPr>
      </p:pic>
      <p:sp>
        <p:nvSpPr>
          <p:cNvPr id="2" name="TextBox 1">
            <a:extLst>
              <a:ext uri="{FF2B5EF4-FFF2-40B4-BE49-F238E27FC236}">
                <a16:creationId xmlns:mc="http://schemas.openxmlformats.org/markup-compatibility/2006" xmlns:a14="http://schemas.microsoft.com/office/drawing/2010/main" xmlns="" xmlns:a16="http://schemas.microsoft.com/office/drawing/2014/main" id="{9B81BEF0-A39B-B938-7EB7-147B354D6282}"/>
              </a:ext>
            </a:extLst>
          </p:cNvPr>
          <p:cNvSpPr txBox="1"/>
          <p:nvPr/>
        </p:nvSpPr>
        <p:spPr>
          <a:xfrm>
            <a:off x="1485900" y="1602381"/>
            <a:ext cx="7452947" cy="2421586"/>
          </a:xfrm>
          <a:prstGeom prst="rect">
            <a:avLst/>
          </a:prstGeom>
          <a:noFill/>
        </p:spPr>
        <p:txBody>
          <a:bodyPr wrap="square" lIns="51206" tIns="25603" rIns="51206" bIns="25603" rtlCol="0">
            <a:spAutoFit/>
          </a:bodyPr>
          <a:lstStyle/>
          <a:p>
            <a:pPr marL="416052" indent="-416052">
              <a:buAutoNum type="arabicPeriod"/>
            </a:pPr>
            <a:r>
              <a:rPr lang="vi-VN" sz="2200" dirty="0">
                <a:solidFill>
                  <a:schemeClr val="bg1"/>
                </a:solidFill>
                <a:latin typeface="Times New Roman" pitchFamily="18" charset="0"/>
                <a:cs typeface="Times New Roman" pitchFamily="18" charset="0"/>
              </a:rPr>
              <a:t>Một số bệnh lây truyền qua đường tình dục phổ biến như bệnh giang mai, bệnh lậu, hội chứng AIDS,… Những loại bệnh này gây ảnh hưởng đến các cơ quan sinh dục và ảnh hưởng đến các hệ cơ quan khác trong cơ thể.</a:t>
            </a:r>
          </a:p>
          <a:p>
            <a:pPr marL="416052" indent="-416052">
              <a:buAutoNum type="arabicPeriod"/>
            </a:pPr>
            <a:r>
              <a:rPr lang="vi-VN" sz="2200" dirty="0">
                <a:solidFill>
                  <a:schemeClr val="bg1"/>
                </a:solidFill>
                <a:latin typeface="Times New Roman" pitchFamily="18" charset="0"/>
                <a:cs typeface="Times New Roman" pitchFamily="18" charset="0"/>
              </a:rPr>
              <a:t>Các biện pháp bảo vệ sức khỏe sinh sản vị thành niên: hình thành thói quen sống tốt, luyện tập thể dục, thể thao phù hợp, giữ gìn vệ sinh cơ quan sinh dục,… </a:t>
            </a:r>
          </a:p>
        </p:txBody>
      </p:sp>
      <p:sp>
        <p:nvSpPr>
          <p:cNvPr id="14" name="文本框 32"/>
          <p:cNvSpPr txBox="1"/>
          <p:nvPr/>
        </p:nvSpPr>
        <p:spPr>
          <a:xfrm>
            <a:off x="1047307" y="332005"/>
            <a:ext cx="8078086" cy="882703"/>
          </a:xfrm>
          <a:prstGeom prst="rect">
            <a:avLst/>
          </a:prstGeom>
          <a:noFill/>
        </p:spPr>
        <p:txBody>
          <a:bodyPr wrap="square" lIns="51206" tIns="25603" rIns="51206" bIns="25603" rtlCol="0">
            <a:spAutoFit/>
          </a:bodyPr>
          <a:lstStyle/>
          <a:p>
            <a:pPr defTabSz="768096">
              <a:defRPr/>
            </a:pPr>
            <a:r>
              <a:rPr lang="en-US" altLang="zh-CN" sz="2600" b="1" dirty="0">
                <a:solidFill>
                  <a:srgbClr val="7030A0"/>
                </a:solidFill>
                <a:latin typeface="Times New Roman" pitchFamily="18" charset="0"/>
                <a:ea typeface="Tiffany" pitchFamily="18" charset="0"/>
                <a:cs typeface="Times New Roman" pitchFamily="18" charset="0"/>
              </a:rPr>
              <a:t>IV. </a:t>
            </a:r>
            <a:r>
              <a:rPr lang="en-US" altLang="zh-CN" sz="2700" b="1" dirty="0" err="1">
                <a:solidFill>
                  <a:srgbClr val="7030A0"/>
                </a:solidFill>
                <a:latin typeface="Times New Roman" pitchFamily="18" charset="0"/>
                <a:ea typeface="Tiffany" pitchFamily="18" charset="0"/>
                <a:cs typeface="Times New Roman" pitchFamily="18" charset="0"/>
              </a:rPr>
              <a:t>M</a:t>
            </a:r>
            <a:r>
              <a:rPr lang="en-US" sz="2700" b="1" dirty="0" err="1">
                <a:solidFill>
                  <a:srgbClr val="7030A0"/>
                </a:solidFill>
                <a:latin typeface="Times New Roman" pitchFamily="18" charset="0"/>
                <a:ea typeface="Tiffany" pitchFamily="18" charset="0"/>
                <a:cs typeface="Times New Roman" pitchFamily="18" charset="0"/>
              </a:rPr>
              <a:t>ột</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số</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bệnh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lây</a:t>
            </a:r>
            <a:r>
              <a:rPr lang="en-US" sz="2700" b="1" dirty="0">
                <a:solidFill>
                  <a:srgbClr val="7030A0"/>
                </a:solidFill>
                <a:latin typeface="Times New Roman" pitchFamily="18" charset="0"/>
                <a:ea typeface="Tiffany" pitchFamily="18" charset="0"/>
                <a:cs typeface="Times New Roman" pitchFamily="18" charset="0"/>
              </a:rPr>
              <a:t> qua </a:t>
            </a:r>
            <a:r>
              <a:rPr lang="en-US" sz="2700" b="1" dirty="0" err="1">
                <a:solidFill>
                  <a:srgbClr val="7030A0"/>
                </a:solidFill>
                <a:latin typeface="Times New Roman" pitchFamily="18" charset="0"/>
                <a:ea typeface="Tiffany" pitchFamily="18" charset="0"/>
                <a:cs typeface="Times New Roman" pitchFamily="18" charset="0"/>
              </a:rPr>
              <a:t>đường</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tình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dục</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và</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bảo</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vệ</a:t>
            </a:r>
            <a:endParaRPr lang="en-US" sz="2700" b="1" dirty="0">
              <a:solidFill>
                <a:srgbClr val="7030A0"/>
              </a:solidFill>
              <a:latin typeface="Times New Roman" pitchFamily="18" charset="0"/>
              <a:ea typeface="Tiffany" pitchFamily="18" charset="0"/>
              <a:cs typeface="Times New Roman" pitchFamily="18" charset="0"/>
            </a:endParaRPr>
          </a:p>
          <a:p>
            <a:pPr defTabSz="768096">
              <a:defRPr/>
            </a:pP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sức</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khỏe</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sinh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sản</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vị</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thành</a:t>
            </a:r>
            <a:r>
              <a:rPr lang="en-US" sz="2700" b="1" dirty="0">
                <a:solidFill>
                  <a:srgbClr val="7030A0"/>
                </a:solidFill>
                <a:latin typeface="Times New Roman" pitchFamily="18" charset="0"/>
                <a:ea typeface="Tiffany" pitchFamily="18" charset="0"/>
                <a:cs typeface="Times New Roman" pitchFamily="18" charset="0"/>
              </a:rPr>
              <a:t> </a:t>
            </a:r>
            <a:r>
              <a:rPr lang="en-US" sz="2700" b="1" dirty="0" err="1">
                <a:solidFill>
                  <a:srgbClr val="7030A0"/>
                </a:solidFill>
                <a:latin typeface="Times New Roman" pitchFamily="18" charset="0"/>
                <a:ea typeface="Tiffany" pitchFamily="18" charset="0"/>
                <a:cs typeface="Times New Roman" pitchFamily="18" charset="0"/>
              </a:rPr>
              <a:t>niên</a:t>
            </a:r>
            <a:endParaRPr lang="zh-CN" altLang="en-US" sz="2600" b="1" dirty="0">
              <a:solidFill>
                <a:srgbClr val="7030A0"/>
              </a:solidFill>
              <a:latin typeface="Times New Roman" pitchFamily="18" charset="0"/>
              <a:ea typeface="Tiffany" pitchFamily="18" charset="0"/>
              <a:cs typeface="Times New Roman" pitchFamily="18" charset="0"/>
            </a:endParaRPr>
          </a:p>
        </p:txBody>
      </p:sp>
    </p:spTree>
    <p:extLst>
      <p:ext uri="{BB962C8B-B14F-4D97-AF65-F5344CB8AC3E}">
        <p14:creationId xmlns:p14="http://schemas.microsoft.com/office/powerpoint/2010/main" val="4253819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
                                        </p:tgtEl>
                                        <p:attrNameLst>
                                          <p:attrName>ppt_y</p:attrName>
                                        </p:attrNameLst>
                                      </p:cBhvr>
                                      <p:tavLst>
                                        <p:tav tm="0">
                                          <p:val>
                                            <p:strVal val="#ppt_y"/>
                                          </p:val>
                                        </p:tav>
                                        <p:tav tm="100000">
                                          <p:val>
                                            <p:strVal val="#ppt_y"/>
                                          </p:val>
                                        </p:tav>
                                      </p:tavLst>
                                    </p:anim>
                                    <p:anim calcmode="lin" valueType="num">
                                      <p:cBhvr>
                                        <p:cTn id="1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692FB1-8170-54C1-2F4A-A0B852367DEF}"/>
              </a:ext>
            </a:extLst>
          </p:cNvPr>
          <p:cNvSpPr>
            <a:spLocks noGrp="1"/>
          </p:cNvSpPr>
          <p:nvPr>
            <p:ph idx="1"/>
          </p:nvPr>
        </p:nvSpPr>
        <p:spPr>
          <a:xfrm>
            <a:off x="381000" y="1659731"/>
            <a:ext cx="7886700" cy="4351338"/>
          </a:xfrm>
        </p:spPr>
        <p:txBody>
          <a:bodyPr>
            <a:normAutofit/>
          </a:bodyPr>
          <a:lstStyle/>
          <a:p>
            <a:pPr marL="0" indent="0">
              <a:buNone/>
            </a:pPr>
            <a:r>
              <a:rPr lang="en-US" sz="2500" b="1" dirty="0" err="1">
                <a:latin typeface="Times New Roman" pitchFamily="18" charset="0"/>
                <a:cs typeface="Times New Roman" pitchFamily="18" charset="0"/>
              </a:rPr>
              <a:t>Câu</a:t>
            </a:r>
            <a:r>
              <a:rPr lang="en-US" sz="2500" b="1" dirty="0">
                <a:latin typeface="Times New Roman" pitchFamily="18" charset="0"/>
                <a:cs typeface="Times New Roman" pitchFamily="18" charset="0"/>
              </a:rPr>
              <a:t> 1:</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nuôi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a:t>
            </a:r>
          </a:p>
          <a:p>
            <a:pPr marL="0" indent="0">
              <a:buNone/>
            </a:pPr>
            <a:endParaRPr lang="en-US" sz="2500" dirty="0">
              <a:latin typeface="Times New Roman" pitchFamily="18" charset="0"/>
              <a:cs typeface="Times New Roman" pitchFamily="18" charset="0"/>
            </a:endParaRPr>
          </a:p>
          <a:p>
            <a:pPr marL="0" indent="0">
              <a:buNone/>
            </a:pPr>
            <a:r>
              <a:rPr lang="en-US" sz="2500" dirty="0">
                <a:latin typeface="Times New Roman" pitchFamily="18" charset="0"/>
                <a:cs typeface="Times New Roman" pitchFamily="18" charset="0"/>
              </a:rPr>
              <a:t>A. </a:t>
            </a:r>
            <a:r>
              <a:rPr lang="en-US" sz="2500" dirty="0" err="1">
                <a:latin typeface="Times New Roman" pitchFamily="18" charset="0"/>
                <a:cs typeface="Times New Roman" pitchFamily="18" charset="0"/>
              </a:rPr>
              <a:t>buồng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trứng</a:t>
            </a:r>
            <a:endParaRPr lang="en-US" sz="2500" dirty="0">
              <a:latin typeface="Times New Roman" pitchFamily="18" charset="0"/>
              <a:cs typeface="Times New Roman" pitchFamily="18" charset="0"/>
            </a:endParaRPr>
          </a:p>
          <a:p>
            <a:pPr marL="0" indent="0">
              <a:buNone/>
            </a:pPr>
            <a:r>
              <a:rPr lang="en-US" sz="2500" dirty="0">
                <a:latin typeface="Times New Roman" pitchFamily="18" charset="0"/>
                <a:cs typeface="Times New Roman" pitchFamily="18" charset="0"/>
              </a:rPr>
              <a:t>B</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cung</a:t>
            </a:r>
            <a:endParaRPr lang="en-US" sz="2500" dirty="0">
              <a:latin typeface="Times New Roman" pitchFamily="18" charset="0"/>
              <a:cs typeface="Times New Roman" pitchFamily="18" charset="0"/>
            </a:endParaRPr>
          </a:p>
          <a:p>
            <a:pPr marL="0" indent="0">
              <a:buNone/>
            </a:pPr>
            <a:r>
              <a:rPr lang="en-US" sz="2500" dirty="0">
                <a:latin typeface="Times New Roman" pitchFamily="18" charset="0"/>
                <a:cs typeface="Times New Roman" pitchFamily="18" charset="0"/>
              </a:rPr>
              <a:t>C. </a:t>
            </a:r>
            <a:r>
              <a:rPr lang="en-US" sz="2500" dirty="0" err="1">
                <a:latin typeface="Times New Roman" pitchFamily="18" charset="0"/>
                <a:cs typeface="Times New Roman" pitchFamily="18" charset="0"/>
              </a:rPr>
              <a:t>vòi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trứng</a:t>
            </a:r>
            <a:endParaRPr lang="en-US" sz="2500" dirty="0">
              <a:latin typeface="Times New Roman" pitchFamily="18" charset="0"/>
              <a:cs typeface="Times New Roman" pitchFamily="18" charset="0"/>
            </a:endParaRPr>
          </a:p>
          <a:p>
            <a:pPr marL="0" indent="0">
              <a:buNone/>
            </a:pPr>
            <a:r>
              <a:rPr lang="en-US" sz="2500" dirty="0">
                <a:latin typeface="Times New Roman" pitchFamily="18" charset="0"/>
                <a:cs typeface="Times New Roman" pitchFamily="18" charset="0"/>
              </a:rPr>
              <a:t>D</a:t>
            </a:r>
            <a:r>
              <a:rPr lang="en-US" sz="2500" b="1" i="1" dirty="0">
                <a:latin typeface="Times New Roman" pitchFamily="18" charset="0"/>
                <a:cs typeface="Times New Roman" pitchFamily="18" charset="0"/>
              </a:rPr>
              <a:t>. </a:t>
            </a:r>
            <a:r>
              <a:rPr lang="en-US" sz="2500" dirty="0" err="1">
                <a:latin typeface="Times New Roman" pitchFamily="18" charset="0"/>
                <a:cs typeface="Times New Roman" pitchFamily="18" charset="0"/>
              </a:rPr>
              <a:t>âm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đạo</a:t>
            </a:r>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
        <p:nvSpPr>
          <p:cNvPr id="2" name="Rounded Rectangle 1"/>
          <p:cNvSpPr/>
          <p:nvPr/>
        </p:nvSpPr>
        <p:spPr>
          <a:xfrm>
            <a:off x="1257300" y="330200"/>
            <a:ext cx="6896100" cy="1117600"/>
          </a:xfrm>
          <a:prstGeom prst="roundRect">
            <a:avLst/>
          </a:prstGeom>
        </p:spPr>
        <p:style>
          <a:lnRef idx="1">
            <a:schemeClr val="accent3"/>
          </a:lnRef>
          <a:fillRef idx="2">
            <a:schemeClr val="accent3"/>
          </a:fillRef>
          <a:effectRef idx="1">
            <a:schemeClr val="accent3"/>
          </a:effectRef>
          <a:fontRef idx="minor">
            <a:schemeClr val="dk1"/>
          </a:fontRef>
        </p:style>
        <p:txBody>
          <a:bodyPr lIns="51206" tIns="25603" rIns="51206" bIns="25603" rtlCol="0" anchor="ctr"/>
          <a:lstStyle/>
          <a:p>
            <a:pPr algn="ctr"/>
            <a:r>
              <a:rPr lang="en-US" sz="2700" dirty="0">
                <a:latin typeface="Times New Roman" pitchFamily="18" charset="0"/>
                <a:cs typeface="Times New Roman" pitchFamily="18" charset="0"/>
              </a:rPr>
              <a:t>LUYỆN TẬP</a:t>
            </a:r>
            <a:endParaRPr lang="en-US" sz="2700" dirty="0">
              <a:latin typeface="Times New Roman" pitchFamily="18" charset="0"/>
              <a:cs typeface="Times New Roman" pitchFamily="18" charset="0"/>
            </a:endParaRPr>
          </a:p>
        </p:txBody>
      </p:sp>
      <p:sp>
        <p:nvSpPr>
          <p:cNvPr id="4" name="Oval 3"/>
          <p:cNvSpPr/>
          <p:nvPr/>
        </p:nvSpPr>
        <p:spPr>
          <a:xfrm>
            <a:off x="365414" y="3094182"/>
            <a:ext cx="3429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979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9562C843-1DD2-3E06-BAD4-6A022EAD5BFE}"/>
              </a:ext>
            </a:extLst>
          </p:cNvPr>
          <p:cNvSpPr>
            <a:spLocks noGrp="1"/>
          </p:cNvSpPr>
          <p:nvPr>
            <p:ph idx="1"/>
          </p:nvPr>
        </p:nvSpPr>
        <p:spPr>
          <a:xfrm>
            <a:off x="381000" y="694531"/>
            <a:ext cx="8324850" cy="4351338"/>
          </a:xfrm>
        </p:spPr>
        <p:txBody>
          <a:bodyPr>
            <a:normAutofit/>
          </a:bodyPr>
          <a:lstStyle/>
          <a:p>
            <a:pPr marL="0" indent="0">
              <a:buNone/>
            </a:pPr>
            <a:r>
              <a:rPr lang="en-US" sz="2200" b="1" dirty="0" err="1">
                <a:latin typeface="Times New Roman" pitchFamily="18" charset="0"/>
                <a:cs typeface="Times New Roman" pitchFamily="18" charset="0"/>
              </a:rPr>
              <a:t>Câu</a:t>
            </a:r>
            <a:r>
              <a:rPr lang="en-US" sz="2200" b="1" dirty="0">
                <a:latin typeface="Times New Roman" pitchFamily="18" charset="0"/>
                <a:cs typeface="Times New Roman" pitchFamily="18" charset="0"/>
              </a:rPr>
              <a:t> 2:</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trùng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nam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a:t>
            </a:r>
          </a:p>
          <a:p>
            <a:pPr marL="0" indent="0">
              <a:buNone/>
            </a:pP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A. </a:t>
            </a:r>
            <a:r>
              <a:rPr lang="vi-VN" sz="2200" dirty="0">
                <a:latin typeface="Times New Roman" pitchFamily="18" charset="0"/>
                <a:cs typeface="Times New Roman" pitchFamily="18" charset="0"/>
              </a:rPr>
              <a:t>dương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dẫn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0" indent="0">
              <a:buNone/>
            </a:pPr>
            <a:r>
              <a:rPr lang="en-US" sz="2200" dirty="0">
                <a:latin typeface="Times New Roman" pitchFamily="18" charset="0"/>
                <a:cs typeface="Times New Roman" pitchFamily="18" charset="0"/>
              </a:rPr>
              <a:t>D</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endParaRPr lang="en-US" sz="2200" dirty="0">
              <a:latin typeface="Times New Roman" pitchFamily="18" charset="0"/>
              <a:cs typeface="Times New Roman" pitchFamily="18" charset="0"/>
            </a:endParaRPr>
          </a:p>
        </p:txBody>
      </p:sp>
      <p:sp>
        <p:nvSpPr>
          <p:cNvPr id="5" name="Oval 4"/>
          <p:cNvSpPr/>
          <p:nvPr/>
        </p:nvSpPr>
        <p:spPr>
          <a:xfrm>
            <a:off x="381000" y="2717800"/>
            <a:ext cx="3048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421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0500" y="2103120"/>
            <a:ext cx="4495800" cy="31546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28585281"/>
              </p:ext>
            </p:extLst>
          </p:nvPr>
        </p:nvGraphicFramePr>
        <p:xfrm>
          <a:off x="4762500" y="1752600"/>
          <a:ext cx="4229100" cy="3887059"/>
        </p:xfrm>
        <a:graphic>
          <a:graphicData uri="http://schemas.openxmlformats.org/drawingml/2006/table">
            <a:tbl>
              <a:tblPr firstRow="1" firstCol="1" bandRow="1">
                <a:tableStyleId>{5C22544A-7EE6-4342-B048-85BDC9FD1C3A}</a:tableStyleId>
              </a:tblPr>
              <a:tblGrid>
                <a:gridCol w="1524000"/>
                <a:gridCol w="2705100"/>
              </a:tblGrid>
              <a:tr h="390144">
                <a:tc>
                  <a:txBody>
                    <a:bodyPr/>
                    <a:lstStyle/>
                    <a:p>
                      <a:pPr marL="0" marR="0" algn="ctr">
                        <a:lnSpc>
                          <a:spcPct val="120000"/>
                        </a:lnSpc>
                        <a:spcBef>
                          <a:spcPts val="0"/>
                        </a:spcBef>
                        <a:spcAft>
                          <a:spcPts val="0"/>
                        </a:spcAft>
                      </a:pPr>
                      <a:r>
                        <a:rPr lang="vi-VN" sz="2100" dirty="0">
                          <a:effectLst/>
                          <a:latin typeface="Times New Roman" pitchFamily="18" charset="0"/>
                          <a:cs typeface="Times New Roman" pitchFamily="18" charset="0"/>
                        </a:rPr>
                        <a:t>Tên cơ quan</a:t>
                      </a:r>
                      <a:endParaRPr lang="en-US" sz="210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ctr">
                        <a:lnSpc>
                          <a:spcPct val="120000"/>
                        </a:lnSpc>
                        <a:spcBef>
                          <a:spcPts val="0"/>
                        </a:spcBef>
                        <a:spcAft>
                          <a:spcPts val="0"/>
                        </a:spcAft>
                      </a:pPr>
                      <a:r>
                        <a:rPr lang="vi-VN" sz="2100" dirty="0">
                          <a:effectLst/>
                          <a:latin typeface="Times New Roman" pitchFamily="18" charset="0"/>
                          <a:cs typeface="Times New Roman" pitchFamily="18" charset="0"/>
                        </a:rPr>
                        <a:t>Chức năng</a:t>
                      </a:r>
                      <a:endParaRPr lang="en-US" sz="2100" dirty="0">
                        <a:solidFill>
                          <a:srgbClr val="000000"/>
                        </a:solidFill>
                        <a:effectLst/>
                        <a:latin typeface="Times New Roman" pitchFamily="18" charset="0"/>
                        <a:ea typeface="Calibri"/>
                        <a:cs typeface="Times New Roman" pitchFamily="18" charset="0"/>
                      </a:endParaRPr>
                    </a:p>
                  </a:txBody>
                  <a:tcPr marL="34290" marR="34290" marT="0" marB="0"/>
                </a:tc>
              </a:tr>
              <a:tr h="595865">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Buồng trứng</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r>
              <a:tr h="904814">
                <a:tc>
                  <a:txBody>
                    <a:bodyPr/>
                    <a:lstStyle/>
                    <a:p>
                      <a:pPr marL="0" marR="0" algn="l">
                        <a:lnSpc>
                          <a:spcPct val="120000"/>
                        </a:lnSpc>
                        <a:spcBef>
                          <a:spcPts val="0"/>
                        </a:spcBef>
                        <a:spcAft>
                          <a:spcPts val="0"/>
                        </a:spcAft>
                      </a:pPr>
                      <a:r>
                        <a:rPr lang="en-US" sz="2100" b="0" dirty="0" err="1">
                          <a:effectLst/>
                          <a:latin typeface="Times New Roman" pitchFamily="18" charset="0"/>
                          <a:cs typeface="Times New Roman" pitchFamily="18" charset="0"/>
                        </a:rPr>
                        <a:t>Phễu</a:t>
                      </a:r>
                      <a:r>
                        <a:rPr lang="vi-VN" sz="2100" b="0" dirty="0">
                          <a:effectLst/>
                          <a:latin typeface="Times New Roman" pitchFamily="18" charset="0"/>
                          <a:cs typeface="Times New Roman" pitchFamily="18" charset="0"/>
                        </a:rPr>
                        <a:t> dẫn trứng</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ống</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dẫn</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trứng</a:t>
                      </a: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390144">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Tử cung</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590666">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Âm đạo </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390144">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Tuyến </a:t>
                      </a:r>
                      <a:r>
                        <a:rPr lang="en-US" sz="2100" b="0">
                          <a:effectLst/>
                          <a:latin typeface="Times New Roman" pitchFamily="18" charset="0"/>
                          <a:cs typeface="Times New Roman" pitchFamily="18" charset="0"/>
                        </a:rPr>
                        <a:t>sinh dục</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r>
            </a:tbl>
          </a:graphicData>
        </a:graphic>
      </p:graphicFrame>
      <p:sp>
        <p:nvSpPr>
          <p:cNvPr id="6" name="Title 1"/>
          <p:cNvSpPr>
            <a:spLocks noGrp="1"/>
          </p:cNvSpPr>
          <p:nvPr>
            <p:ph type="title"/>
          </p:nvPr>
        </p:nvSpPr>
        <p:spPr>
          <a:xfrm>
            <a:off x="628650" y="365126"/>
            <a:ext cx="7886700" cy="1325563"/>
          </a:xfrm>
        </p:spPr>
        <p:txBody>
          <a:bodyPr>
            <a:noAutofit/>
          </a:bodyPr>
          <a:lstStyle/>
          <a:p>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r>
              <a:rPr lang="en-US" sz="2200" dirty="0" err="1">
                <a:solidFill>
                  <a:srgbClr val="C00000"/>
                </a:solidFill>
                <a:latin typeface="Times New Roman" pitchFamily="18" charset="0"/>
                <a:cs typeface="Times New Roman" pitchFamily="18" charset="0"/>
              </a:rPr>
              <a:t>Nhiệm</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vụ</a:t>
            </a:r>
            <a:r>
              <a:rPr lang="en-US" sz="2200" dirty="0">
                <a:solidFill>
                  <a:srgbClr val="C00000"/>
                </a:solidFill>
                <a:latin typeface="Times New Roman" pitchFamily="18" charset="0"/>
                <a:cs typeface="Times New Roman" pitchFamily="18" charset="0"/>
              </a:rPr>
              <a:t> 2: Đ</a:t>
            </a:r>
            <a:r>
              <a:rPr lang="vi-VN" sz="2200" dirty="0">
                <a:solidFill>
                  <a:srgbClr val="C00000"/>
                </a:solidFill>
                <a:latin typeface="Times New Roman" pitchFamily="18" charset="0"/>
                <a:cs typeface="Times New Roman" pitchFamily="18" charset="0"/>
              </a:rPr>
              <a:t>iền </a:t>
            </a:r>
            <a:r>
              <a:rPr lang="vi-VN" sz="2200" dirty="0">
                <a:solidFill>
                  <a:srgbClr val="C00000"/>
                </a:solidFill>
                <a:latin typeface="Times New Roman" pitchFamily="18" charset="0"/>
                <a:cs typeface="Times New Roman" pitchFamily="18" charset="0"/>
              </a:rPr>
              <a:t>những từ còn thiếu vào hình sau và trình bày chức năng của từng cơ quan trong hệ sinh dục </a:t>
            </a:r>
            <a:r>
              <a:rPr lang="en-US" sz="2200" dirty="0" err="1">
                <a:solidFill>
                  <a:srgbClr val="C00000"/>
                </a:solidFill>
                <a:latin typeface="Times New Roman" pitchFamily="18" charset="0"/>
                <a:cs typeface="Times New Roman" pitchFamily="18" charset="0"/>
              </a:rPr>
              <a:t>nữ</a:t>
            </a:r>
            <a:r>
              <a:rPr lang="en-US" sz="2200" dirty="0">
                <a:solidFill>
                  <a:srgbClr val="C00000"/>
                </a:solidFill>
                <a:latin typeface="Times New Roman" pitchFamily="18" charset="0"/>
                <a:cs typeface="Times New Roman" pitchFamily="18" charset="0"/>
              </a:rPr>
              <a:t>.</a:t>
            </a:r>
          </a:p>
        </p:txBody>
      </p:sp>
      <p:sp>
        <p:nvSpPr>
          <p:cNvPr id="7" name="Rectangle 6"/>
          <p:cNvSpPr/>
          <p:nvPr/>
        </p:nvSpPr>
        <p:spPr>
          <a:xfrm>
            <a:off x="1524000" y="1752600"/>
            <a:ext cx="723900" cy="32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lnSpc>
                <a:spcPct val="200000"/>
              </a:lnSpc>
            </a:pPr>
            <a:r>
              <a:rPr lang="en-US" sz="1300" dirty="0">
                <a:solidFill>
                  <a:srgbClr val="7030A0"/>
                </a:solidFill>
                <a:latin typeface="Times New Roman" pitchFamily="18" charset="0"/>
                <a:cs typeface="Times New Roman" pitchFamily="18" charset="0"/>
              </a:rPr>
              <a:t>1</a:t>
            </a:r>
          </a:p>
          <a:p>
            <a:pPr algn="ctr">
              <a:lnSpc>
                <a:spcPct val="200000"/>
              </a:lnSpc>
            </a:pPr>
            <a:r>
              <a:rPr lang="en-US" sz="1300" dirty="0">
                <a:solidFill>
                  <a:srgbClr val="7030A0"/>
                </a:solidFill>
                <a:latin typeface="Times New Roman" pitchFamily="18" charset="0"/>
                <a:cs typeface="Times New Roman" pitchFamily="18" charset="0"/>
              </a:rPr>
              <a:t>2</a:t>
            </a:r>
          </a:p>
          <a:p>
            <a:pPr algn="ctr">
              <a:lnSpc>
                <a:spcPct val="200000"/>
              </a:lnSpc>
            </a:pPr>
            <a:r>
              <a:rPr lang="en-US" sz="1300" dirty="0">
                <a:solidFill>
                  <a:srgbClr val="7030A0"/>
                </a:solidFill>
                <a:latin typeface="Times New Roman" pitchFamily="18" charset="0"/>
                <a:cs typeface="Times New Roman" pitchFamily="18" charset="0"/>
              </a:rPr>
              <a:t>3</a:t>
            </a:r>
          </a:p>
          <a:p>
            <a:pPr algn="ctr">
              <a:lnSpc>
                <a:spcPct val="200000"/>
              </a:lnSpc>
            </a:pPr>
            <a:r>
              <a:rPr lang="en-US" sz="1300" dirty="0">
                <a:solidFill>
                  <a:srgbClr val="7030A0"/>
                </a:solidFill>
                <a:latin typeface="Times New Roman" pitchFamily="18" charset="0"/>
                <a:cs typeface="Times New Roman" pitchFamily="18" charset="0"/>
              </a:rPr>
              <a:t>4</a:t>
            </a:r>
          </a:p>
          <a:p>
            <a:pPr algn="ctr">
              <a:lnSpc>
                <a:spcPct val="200000"/>
              </a:lnSpc>
            </a:pPr>
            <a:r>
              <a:rPr lang="en-US" sz="1300" dirty="0">
                <a:solidFill>
                  <a:srgbClr val="7030A0"/>
                </a:solidFill>
                <a:latin typeface="Times New Roman" pitchFamily="18" charset="0"/>
                <a:cs typeface="Times New Roman" pitchFamily="18" charset="0"/>
              </a:rPr>
              <a:t>5</a:t>
            </a:r>
          </a:p>
          <a:p>
            <a:pPr algn="ctr">
              <a:lnSpc>
                <a:spcPct val="200000"/>
              </a:lnSpc>
            </a:pPr>
            <a:r>
              <a:rPr lang="en-US" sz="1300" dirty="0">
                <a:solidFill>
                  <a:srgbClr val="7030A0"/>
                </a:solidFill>
                <a:latin typeface="Times New Roman" pitchFamily="18" charset="0"/>
                <a:cs typeface="Times New Roman" pitchFamily="18" charset="0"/>
              </a:rPr>
              <a:t>6</a:t>
            </a:r>
            <a:endParaRPr lang="en-US" sz="13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341022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72B3F4F3-39DE-8EFB-9AF5-433A9554BF6E}"/>
              </a:ext>
            </a:extLst>
          </p:cNvPr>
          <p:cNvSpPr>
            <a:spLocks noGrp="1"/>
          </p:cNvSpPr>
          <p:nvPr>
            <p:ph idx="1"/>
          </p:nvPr>
        </p:nvSpPr>
        <p:spPr>
          <a:xfrm>
            <a:off x="671945" y="1524000"/>
            <a:ext cx="7886700" cy="4351338"/>
          </a:xfrm>
        </p:spPr>
        <p:txBody>
          <a:bodyPr>
            <a:normAutofit/>
          </a:bodyPr>
          <a:lstStyle/>
          <a:p>
            <a:pPr marL="0" indent="0">
              <a:buNone/>
            </a:pPr>
            <a:r>
              <a:rPr lang="en-US" sz="2200" b="1" dirty="0" err="1">
                <a:latin typeface="Times New Roman" pitchFamily="18" charset="0"/>
                <a:cs typeface="Times New Roman" pitchFamily="18" charset="0"/>
              </a:rPr>
              <a:t>Câu</a:t>
            </a:r>
            <a:r>
              <a:rPr lang="en-US" sz="2200" b="1" dirty="0">
                <a:latin typeface="Times New Roman" pitchFamily="18" charset="0"/>
                <a:cs typeface="Times New Roman" pitchFamily="18" charset="0"/>
              </a:rPr>
              <a:t> 3:</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nào</a:t>
            </a:r>
            <a:r>
              <a:rPr lang="en-US" sz="2200" dirty="0">
                <a:latin typeface="Times New Roman" pitchFamily="18" charset="0"/>
                <a:cs typeface="Times New Roman" pitchFamily="18" charset="0"/>
              </a:rPr>
              <a:t>?</a:t>
            </a:r>
          </a:p>
          <a:p>
            <a:pPr marL="0" indent="0">
              <a:buNone/>
            </a:pPr>
            <a:endParaRPr lang="en-US" sz="2200" dirty="0">
              <a:latin typeface="Times New Roman" pitchFamily="18" charset="0"/>
              <a:cs typeface="Times New Roman" pitchFamily="18" charset="0"/>
            </a:endParaRPr>
          </a:p>
          <a:p>
            <a:pPr marL="416052" indent="-416052">
              <a:buAutoNum type="alphaUcPeriod"/>
            </a:pP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416052" indent="-416052">
              <a:buAutoNum type="alphaUcPeriod"/>
            </a:pPr>
            <a:r>
              <a:rPr lang="en-US" sz="2200" dirty="0" err="1">
                <a:latin typeface="Times New Roman" pitchFamily="18" charset="0"/>
                <a:cs typeface="Times New Roman" pitchFamily="18" charset="0"/>
              </a:rPr>
              <a:t>Tinh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trứng</a:t>
            </a:r>
            <a:endParaRPr lang="en-US" sz="2200" dirty="0">
              <a:latin typeface="Times New Roman" pitchFamily="18" charset="0"/>
              <a:cs typeface="Times New Roman" pitchFamily="18" charset="0"/>
            </a:endParaRPr>
          </a:p>
          <a:p>
            <a:pPr marL="416052" indent="-416052">
              <a:buAutoNum type="alphaUcPeriod"/>
            </a:pPr>
            <a:r>
              <a:rPr lang="en-US" sz="2200" dirty="0" err="1">
                <a:latin typeface="Times New Roman" pitchFamily="18" charset="0"/>
                <a:cs typeface="Times New Roman" pitchFamily="18" charset="0"/>
              </a:rPr>
              <a:t>Trứng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ở 2/3 </a:t>
            </a:r>
            <a:r>
              <a:rPr lang="en-US" sz="2200" dirty="0" err="1">
                <a:latin typeface="Times New Roman" pitchFamily="18" charset="0"/>
                <a:cs typeface="Times New Roman" pitchFamily="18" charset="0"/>
              </a:rPr>
              <a:t>vòi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trứng</a:t>
            </a:r>
            <a:r>
              <a:rPr lang="en-US"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416052" indent="-416052">
              <a:buAutoNum type="alphaUcPeriod"/>
            </a:pPr>
            <a:r>
              <a:rPr lang="en-US" sz="2200" dirty="0" err="1">
                <a:latin typeface="Times New Roman" pitchFamily="18" charset="0"/>
                <a:cs typeface="Times New Roman" pitchFamily="18" charset="0"/>
              </a:rPr>
              <a:t>Trứng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cung</a:t>
            </a: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p:txBody>
      </p:sp>
      <p:sp>
        <p:nvSpPr>
          <p:cNvPr id="3" name="Oval 2"/>
          <p:cNvSpPr/>
          <p:nvPr/>
        </p:nvSpPr>
        <p:spPr>
          <a:xfrm>
            <a:off x="723900" y="2784764"/>
            <a:ext cx="3048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40241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0500" y="2103120"/>
            <a:ext cx="4495800" cy="31546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96286185"/>
              </p:ext>
            </p:extLst>
          </p:nvPr>
        </p:nvGraphicFramePr>
        <p:xfrm>
          <a:off x="4762500" y="1752600"/>
          <a:ext cx="4229100" cy="6175248"/>
        </p:xfrm>
        <a:graphic>
          <a:graphicData uri="http://schemas.openxmlformats.org/drawingml/2006/table">
            <a:tbl>
              <a:tblPr firstRow="1" firstCol="1" bandRow="1">
                <a:tableStyleId>{5C22544A-7EE6-4342-B048-85BDC9FD1C3A}</a:tableStyleId>
              </a:tblPr>
              <a:tblGrid>
                <a:gridCol w="1524000"/>
                <a:gridCol w="2705100"/>
              </a:tblGrid>
              <a:tr h="390144">
                <a:tc>
                  <a:txBody>
                    <a:bodyPr/>
                    <a:lstStyle/>
                    <a:p>
                      <a:pPr marL="0" marR="0" algn="ctr">
                        <a:lnSpc>
                          <a:spcPct val="120000"/>
                        </a:lnSpc>
                        <a:spcBef>
                          <a:spcPts val="0"/>
                        </a:spcBef>
                        <a:spcAft>
                          <a:spcPts val="0"/>
                        </a:spcAft>
                      </a:pPr>
                      <a:r>
                        <a:rPr lang="vi-VN" sz="2100" dirty="0">
                          <a:effectLst/>
                          <a:latin typeface="Times New Roman" pitchFamily="18" charset="0"/>
                          <a:cs typeface="Times New Roman" pitchFamily="18" charset="0"/>
                        </a:rPr>
                        <a:t>Tên cơ quan</a:t>
                      </a:r>
                      <a:endParaRPr lang="en-US" sz="210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ctr">
                        <a:lnSpc>
                          <a:spcPct val="120000"/>
                        </a:lnSpc>
                        <a:spcBef>
                          <a:spcPts val="0"/>
                        </a:spcBef>
                        <a:spcAft>
                          <a:spcPts val="0"/>
                        </a:spcAft>
                      </a:pPr>
                      <a:r>
                        <a:rPr lang="vi-VN" sz="2100" dirty="0">
                          <a:effectLst/>
                          <a:latin typeface="Times New Roman" pitchFamily="18" charset="0"/>
                          <a:cs typeface="Times New Roman" pitchFamily="18" charset="0"/>
                        </a:rPr>
                        <a:t>Chức năng</a:t>
                      </a:r>
                      <a:endParaRPr lang="en-US" sz="2100" dirty="0">
                        <a:solidFill>
                          <a:srgbClr val="000000"/>
                        </a:solidFill>
                        <a:effectLst/>
                        <a:latin typeface="Times New Roman" pitchFamily="18" charset="0"/>
                        <a:ea typeface="Calibri"/>
                        <a:cs typeface="Times New Roman" pitchFamily="18" charset="0"/>
                      </a:endParaRPr>
                    </a:p>
                  </a:txBody>
                  <a:tcPr marL="34290" marR="34290" marT="0" marB="0"/>
                </a:tc>
              </a:tr>
              <a:tr h="780288">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Buồng trứng</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vi-VN" sz="2100" b="0" dirty="0">
                          <a:effectLst/>
                          <a:latin typeface="Times New Roman" pitchFamily="18" charset="0"/>
                          <a:cs typeface="Times New Roman" pitchFamily="18" charset="0"/>
                        </a:rPr>
                        <a:t>Sản sinh ra trứng</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tiết</a:t>
                      </a:r>
                      <a:r>
                        <a:rPr lang="en-US" sz="2100" b="0" dirty="0">
                          <a:effectLst/>
                          <a:latin typeface="Times New Roman" pitchFamily="18" charset="0"/>
                          <a:cs typeface="Times New Roman" pitchFamily="18" charset="0"/>
                        </a:rPr>
                        <a:t> hormone </a:t>
                      </a:r>
                      <a:r>
                        <a:rPr lang="en-US" sz="2100" b="0" dirty="0" err="1">
                          <a:effectLst/>
                          <a:latin typeface="Times New Roman" pitchFamily="18" charset="0"/>
                          <a:cs typeface="Times New Roman" pitchFamily="18" charset="0"/>
                        </a:rPr>
                        <a:t>sinh</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dục</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nữ</a:t>
                      </a:r>
                      <a:r>
                        <a:rPr lang="en-US" sz="2100" b="0" dirty="0">
                          <a:effectLst/>
                          <a:latin typeface="Times New Roman" pitchFamily="18" charset="0"/>
                          <a:cs typeface="Times New Roman" pitchFamily="18" charset="0"/>
                        </a:rPr>
                        <a:t> </a:t>
                      </a: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r>
              <a:tr h="1560576">
                <a:tc>
                  <a:txBody>
                    <a:bodyPr/>
                    <a:lstStyle/>
                    <a:p>
                      <a:pPr marL="0" marR="0" algn="l">
                        <a:lnSpc>
                          <a:spcPct val="120000"/>
                        </a:lnSpc>
                        <a:spcBef>
                          <a:spcPts val="0"/>
                        </a:spcBef>
                        <a:spcAft>
                          <a:spcPts val="0"/>
                        </a:spcAft>
                      </a:pPr>
                      <a:r>
                        <a:rPr lang="en-US" sz="2100" b="0" dirty="0" err="1">
                          <a:effectLst/>
                          <a:latin typeface="Times New Roman" pitchFamily="18" charset="0"/>
                          <a:cs typeface="Times New Roman" pitchFamily="18" charset="0"/>
                        </a:rPr>
                        <a:t>Phễu</a:t>
                      </a:r>
                      <a:r>
                        <a:rPr lang="vi-VN" sz="2100" b="0" dirty="0">
                          <a:effectLst/>
                          <a:latin typeface="Times New Roman" pitchFamily="18" charset="0"/>
                          <a:cs typeface="Times New Roman" pitchFamily="18" charset="0"/>
                        </a:rPr>
                        <a:t> dẫn trứng</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ống</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dẫn</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trứng</a:t>
                      </a: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en-US" sz="2100" b="0">
                          <a:effectLst/>
                          <a:latin typeface="Times New Roman" pitchFamily="18" charset="0"/>
                          <a:cs typeface="Times New Roman" pitchFamily="18" charset="0"/>
                        </a:rPr>
                        <a:t>Phễu dẫn trứng hứng và đưa trứng rụng di chuyển đến ống dẫn trứng, tại đây có thể diễn ra quá trình thụ tinh</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780288">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Tử cung</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N</a:t>
                      </a:r>
                      <a:r>
                        <a:rPr lang="en-US" sz="2100" b="0">
                          <a:effectLst/>
                          <a:latin typeface="Times New Roman" pitchFamily="18" charset="0"/>
                          <a:cs typeface="Times New Roman" pitchFamily="18" charset="0"/>
                        </a:rPr>
                        <a:t>ơi n</a:t>
                      </a:r>
                      <a:r>
                        <a:rPr lang="vi-VN" sz="2100" b="0">
                          <a:effectLst/>
                          <a:latin typeface="Times New Roman" pitchFamily="18" charset="0"/>
                          <a:cs typeface="Times New Roman" pitchFamily="18" charset="0"/>
                        </a:rPr>
                        <a:t>uôi dưỡng thai nhi phát triển</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780288">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Âm đạo </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en-US" sz="2100" b="0">
                          <a:effectLst/>
                          <a:latin typeface="Times New Roman" pitchFamily="18" charset="0"/>
                          <a:cs typeface="Times New Roman" pitchFamily="18" charset="0"/>
                        </a:rPr>
                        <a:t>N</a:t>
                      </a:r>
                      <a:r>
                        <a:rPr lang="vi-VN" sz="2100" b="0">
                          <a:effectLst/>
                          <a:latin typeface="Times New Roman" pitchFamily="18" charset="0"/>
                          <a:cs typeface="Times New Roman" pitchFamily="18" charset="0"/>
                        </a:rPr>
                        <a:t>ơi tiếp nhận tinh trùng và</a:t>
                      </a:r>
                      <a:r>
                        <a:rPr lang="en-US" sz="2100" b="0">
                          <a:effectLst/>
                          <a:latin typeface="Times New Roman" pitchFamily="18" charset="0"/>
                          <a:cs typeface="Times New Roman" pitchFamily="18" charset="0"/>
                        </a:rPr>
                        <a:t> là</a:t>
                      </a:r>
                      <a:r>
                        <a:rPr lang="vi-VN" sz="2100" b="0">
                          <a:effectLst/>
                          <a:latin typeface="Times New Roman" pitchFamily="18" charset="0"/>
                          <a:cs typeface="Times New Roman" pitchFamily="18" charset="0"/>
                        </a:rPr>
                        <a:t> đường ra của trẻ sơ sinh.</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r>
              <a:tr h="390144">
                <a:tc>
                  <a:txBody>
                    <a:bodyPr/>
                    <a:lstStyle/>
                    <a:p>
                      <a:pPr marL="0" marR="0" algn="l">
                        <a:lnSpc>
                          <a:spcPct val="120000"/>
                        </a:lnSpc>
                        <a:spcBef>
                          <a:spcPts val="0"/>
                        </a:spcBef>
                        <a:spcAft>
                          <a:spcPts val="0"/>
                        </a:spcAft>
                      </a:pPr>
                      <a:r>
                        <a:rPr lang="vi-VN" sz="2100" b="0">
                          <a:effectLst/>
                          <a:latin typeface="Times New Roman" pitchFamily="18" charset="0"/>
                          <a:cs typeface="Times New Roman" pitchFamily="18" charset="0"/>
                        </a:rPr>
                        <a:t>Tuyến </a:t>
                      </a:r>
                      <a:r>
                        <a:rPr lang="en-US" sz="2100" b="0">
                          <a:effectLst/>
                          <a:latin typeface="Times New Roman" pitchFamily="18" charset="0"/>
                          <a:cs typeface="Times New Roman" pitchFamily="18" charset="0"/>
                        </a:rPr>
                        <a:t>sinh dục</a:t>
                      </a:r>
                      <a:endParaRPr lang="en-US" sz="2100" b="0">
                        <a:solidFill>
                          <a:srgbClr val="000000"/>
                        </a:solidFill>
                        <a:effectLst/>
                        <a:latin typeface="Times New Roman" pitchFamily="18" charset="0"/>
                        <a:ea typeface="Calibri"/>
                        <a:cs typeface="Times New Roman" pitchFamily="18" charset="0"/>
                      </a:endParaRPr>
                    </a:p>
                  </a:txBody>
                  <a:tcPr marL="34290" marR="34290" marT="0" marB="0"/>
                </a:tc>
                <a:tc>
                  <a:txBody>
                    <a:bodyPr/>
                    <a:lstStyle/>
                    <a:p>
                      <a:pPr marL="0" marR="0" algn="l">
                        <a:lnSpc>
                          <a:spcPct val="120000"/>
                        </a:lnSpc>
                        <a:spcBef>
                          <a:spcPts val="0"/>
                        </a:spcBef>
                        <a:spcAft>
                          <a:spcPts val="0"/>
                        </a:spcAft>
                      </a:pPr>
                      <a:r>
                        <a:rPr lang="vi-VN" sz="2100" b="0" dirty="0">
                          <a:effectLst/>
                          <a:latin typeface="Times New Roman" pitchFamily="18" charset="0"/>
                          <a:cs typeface="Times New Roman" pitchFamily="18" charset="0"/>
                        </a:rPr>
                        <a:t>Tiết dịch nhờn bôi trơn</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âm</a:t>
                      </a:r>
                      <a:r>
                        <a:rPr lang="en-US" sz="2100" b="0" dirty="0">
                          <a:effectLst/>
                          <a:latin typeface="Times New Roman" pitchFamily="18" charset="0"/>
                          <a:cs typeface="Times New Roman" pitchFamily="18" charset="0"/>
                        </a:rPr>
                        <a:t> </a:t>
                      </a:r>
                      <a:r>
                        <a:rPr lang="en-US" sz="2100" b="0" dirty="0" err="1">
                          <a:effectLst/>
                          <a:latin typeface="Times New Roman" pitchFamily="18" charset="0"/>
                          <a:cs typeface="Times New Roman" pitchFamily="18" charset="0"/>
                        </a:rPr>
                        <a:t>đạo</a:t>
                      </a:r>
                      <a:endParaRPr lang="en-US" sz="2100" b="0" dirty="0">
                        <a:solidFill>
                          <a:srgbClr val="000000"/>
                        </a:solidFill>
                        <a:effectLst/>
                        <a:latin typeface="Times New Roman" pitchFamily="18" charset="0"/>
                        <a:ea typeface="Calibri"/>
                        <a:cs typeface="Times New Roman" pitchFamily="18" charset="0"/>
                      </a:endParaRPr>
                    </a:p>
                  </a:txBody>
                  <a:tcPr marL="34290" marR="34290" marT="0" marB="0"/>
                </a:tc>
              </a:tr>
            </a:tbl>
          </a:graphicData>
        </a:graphic>
      </p:graphicFrame>
      <p:sp>
        <p:nvSpPr>
          <p:cNvPr id="6" name="Title 1"/>
          <p:cNvSpPr>
            <a:spLocks noGrp="1"/>
          </p:cNvSpPr>
          <p:nvPr>
            <p:ph type="title"/>
          </p:nvPr>
        </p:nvSpPr>
        <p:spPr>
          <a:xfrm>
            <a:off x="628650" y="365126"/>
            <a:ext cx="7886700" cy="1325563"/>
          </a:xfrm>
        </p:spPr>
        <p:txBody>
          <a:bodyPr>
            <a:noAutofit/>
          </a:bodyPr>
          <a:lstStyle/>
          <a:p>
            <a:r>
              <a:rPr lang="en-US" sz="2200" dirty="0">
                <a:solidFill>
                  <a:srgbClr val="C00000"/>
                </a:solidFill>
                <a:latin typeface="Times New Roman" pitchFamily="18" charset="0"/>
                <a:cs typeface="Times New Roman" pitchFamily="18" charset="0"/>
              </a:rPr>
              <a:t/>
            </a:r>
            <a:br>
              <a:rPr lang="en-US" sz="2200" dirty="0">
                <a:solidFill>
                  <a:srgbClr val="C00000"/>
                </a:solidFill>
                <a:latin typeface="Times New Roman" pitchFamily="18" charset="0"/>
                <a:cs typeface="Times New Roman" pitchFamily="18" charset="0"/>
              </a:rPr>
            </a:br>
            <a:r>
              <a:rPr lang="en-US" sz="2200" dirty="0" err="1">
                <a:solidFill>
                  <a:srgbClr val="C00000"/>
                </a:solidFill>
                <a:latin typeface="Times New Roman" pitchFamily="18" charset="0"/>
                <a:cs typeface="Times New Roman" pitchFamily="18" charset="0"/>
              </a:rPr>
              <a:t>Nhiệm</a:t>
            </a:r>
            <a:r>
              <a:rPr lang="en-US" sz="2200" dirty="0">
                <a:solidFill>
                  <a:srgbClr val="C00000"/>
                </a:solidFill>
                <a:latin typeface="Times New Roman" pitchFamily="18" charset="0"/>
                <a:cs typeface="Times New Roman" pitchFamily="18" charset="0"/>
              </a:rPr>
              <a:t> </a:t>
            </a:r>
            <a:r>
              <a:rPr lang="en-US" sz="2200" dirty="0" err="1">
                <a:solidFill>
                  <a:srgbClr val="C00000"/>
                </a:solidFill>
                <a:latin typeface="Times New Roman" pitchFamily="18" charset="0"/>
                <a:cs typeface="Times New Roman" pitchFamily="18" charset="0"/>
              </a:rPr>
              <a:t>vụ</a:t>
            </a:r>
            <a:r>
              <a:rPr lang="en-US" sz="2200" dirty="0">
                <a:solidFill>
                  <a:srgbClr val="C00000"/>
                </a:solidFill>
                <a:latin typeface="Times New Roman" pitchFamily="18" charset="0"/>
                <a:cs typeface="Times New Roman" pitchFamily="18" charset="0"/>
              </a:rPr>
              <a:t> 2: Đ</a:t>
            </a:r>
            <a:r>
              <a:rPr lang="vi-VN" sz="2200" dirty="0">
                <a:solidFill>
                  <a:srgbClr val="C00000"/>
                </a:solidFill>
                <a:latin typeface="Times New Roman" pitchFamily="18" charset="0"/>
                <a:cs typeface="Times New Roman" pitchFamily="18" charset="0"/>
              </a:rPr>
              <a:t>iền </a:t>
            </a:r>
            <a:r>
              <a:rPr lang="vi-VN" sz="2200" dirty="0">
                <a:solidFill>
                  <a:srgbClr val="C00000"/>
                </a:solidFill>
                <a:latin typeface="Times New Roman" pitchFamily="18" charset="0"/>
                <a:cs typeface="Times New Roman" pitchFamily="18" charset="0"/>
              </a:rPr>
              <a:t>những từ còn thiếu vào hình sau và trình bày chức năng của từng cơ quan trong hệ sinh dục </a:t>
            </a:r>
            <a:r>
              <a:rPr lang="en-US" sz="2200" dirty="0" err="1">
                <a:solidFill>
                  <a:srgbClr val="C00000"/>
                </a:solidFill>
                <a:latin typeface="Times New Roman" pitchFamily="18" charset="0"/>
                <a:cs typeface="Times New Roman" pitchFamily="18" charset="0"/>
              </a:rPr>
              <a:t>nữ</a:t>
            </a:r>
            <a:r>
              <a:rPr lang="en-US" sz="22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6191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381000"/>
            <a:ext cx="8534400" cy="390260"/>
          </a:xfrm>
          <a:prstGeom prst="rect">
            <a:avLst/>
          </a:prstGeom>
          <a:noFill/>
        </p:spPr>
        <p:txBody>
          <a:bodyPr wrap="square" lIns="51206" tIns="25603" rIns="51206" bIns="25603" rtlCol="0">
            <a:spAutoFit/>
          </a:bodyPr>
          <a:lstStyle/>
          <a:p>
            <a:r>
              <a:rPr lang="vi-VN" sz="2200" dirty="0">
                <a:latin typeface="+mj-lt"/>
              </a:rPr>
              <a:t>Tinh hoàn nằm trong bìu có thuận lợi gì cho việc sản sinh tinh trùng?</a:t>
            </a:r>
            <a:endParaRPr lang="en-US" sz="2200" dirty="0">
              <a:latin typeface="+mj-lt"/>
            </a:endParaRPr>
          </a:p>
        </p:txBody>
      </p:sp>
      <mc:AlternateContent xmlns:mc="http://schemas.openxmlformats.org/markup-compatibility/2006" xmlns:a14="http://schemas.microsoft.com/office/drawing/2010/main">
        <mc:Choice Requires="a14">
          <p:sp>
            <p:nvSpPr>
              <p:cNvPr id="5" name="TextBox 4"/>
              <p:cNvSpPr txBox="1"/>
              <p:nvPr/>
            </p:nvSpPr>
            <p:spPr>
              <a:xfrm>
                <a:off x="381000" y="5314220"/>
                <a:ext cx="8534400" cy="728814"/>
              </a:xfrm>
              <a:prstGeom prst="rect">
                <a:avLst/>
              </a:prstGeom>
              <a:noFill/>
            </p:spPr>
            <p:txBody>
              <a:bodyPr wrap="square" lIns="51206" tIns="25603" rIns="51206" bIns="25603" rtlCol="0">
                <a:spAutoFit/>
              </a:bodyPr>
              <a:lstStyle/>
              <a:p>
                <a:r>
                  <a:rPr lang="vi-VN" sz="2200" dirty="0">
                    <a:latin typeface="+mj-lt"/>
                  </a:rPr>
                  <a:t>Tinh hoàn nằm trong bìu giúp tạo hiệt độ thích hợp để sản sinh tinh trùng là khoảng 35</a:t>
                </a:r>
                <a14:m>
                  <m:oMath xmlns:m="http://schemas.openxmlformats.org/officeDocument/2006/math">
                    <m:r>
                      <a:rPr lang="vi-VN" sz="2200">
                        <a:latin typeface="Cambria Math"/>
                      </a:rPr>
                      <m:t>°</m:t>
                    </m:r>
                    <m:r>
                      <m:rPr>
                        <m:sty m:val="p"/>
                      </m:rPr>
                      <a:rPr lang="vi-VN" sz="2200">
                        <a:latin typeface="Cambria Math"/>
                      </a:rPr>
                      <m:t>C</m:t>
                    </m:r>
                  </m:oMath>
                </a14:m>
                <a:r>
                  <a:rPr lang="vi-VN" sz="2200" dirty="0">
                    <a:latin typeface="+mj-lt"/>
                  </a:rPr>
                  <a:t>.</a:t>
                </a:r>
                <a:endParaRPr lang="en-US" sz="2200" dirty="0">
                  <a:solidFill>
                    <a:srgbClr val="C00000"/>
                  </a:solidFill>
                  <a:latin typeface="+mj-lt"/>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0" y="7971329"/>
                <a:ext cx="17068800" cy="1323439"/>
              </a:xfrm>
              <a:prstGeom prst="rect">
                <a:avLst/>
              </a:prstGeom>
              <a:blipFill rotWithShape="1">
                <a:blip r:embed="rId2"/>
                <a:stretch>
                  <a:fillRect l="-1250" t="-8295" b="-19355"/>
                </a:stretch>
              </a:blipFill>
            </p:spPr>
            <p:txBody>
              <a:bodyPr/>
              <a:lstStyle/>
              <a:p>
                <a:r>
                  <a:rPr lang="en-US">
                    <a:noFill/>
                  </a:rPr>
                  <a:t> </a:t>
                </a:r>
              </a:p>
            </p:txBody>
          </p:sp>
        </mc:Fallback>
      </mc:AlternateContent>
      <p:pic>
        <p:nvPicPr>
          <p:cNvPr id="4098" name="Picture 2" descr="Tinh hoàn là gì? Cấu tạo, chức năng và những bệnh lý thường gặ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244600"/>
            <a:ext cx="5086350" cy="403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7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89" y="-127000"/>
            <a:ext cx="8335874" cy="5912550"/>
          </a:xfrm>
          <a:prstGeom prst="rect">
            <a:avLst/>
          </a:prstGeom>
        </p:spPr>
      </p:pic>
      <p:sp>
        <p:nvSpPr>
          <p:cNvPr id="33" name="文本框 32"/>
          <p:cNvSpPr txBox="1"/>
          <p:nvPr/>
        </p:nvSpPr>
        <p:spPr>
          <a:xfrm>
            <a:off x="1065914" y="228600"/>
            <a:ext cx="8078086" cy="574926"/>
          </a:xfrm>
          <a:prstGeom prst="rect">
            <a:avLst/>
          </a:prstGeom>
          <a:noFill/>
        </p:spPr>
        <p:txBody>
          <a:bodyPr wrap="square" lIns="51206" tIns="25603" rIns="51206" bIns="25603" rtlCol="0">
            <a:spAutoFit/>
          </a:bodyPr>
          <a:lstStyle/>
          <a:p>
            <a:pPr defTabSz="768096">
              <a:defRPr/>
            </a:pPr>
            <a:r>
              <a:rPr lang="en-US" altLang="zh-CN" sz="3400" b="1"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I. </a:t>
            </a:r>
            <a:r>
              <a:rPr lang="en-US" altLang="zh-CN" sz="3400" b="1"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Hệ</a:t>
            </a:r>
            <a:r>
              <a:rPr lang="en-US" altLang="zh-CN" sz="3400" b="1"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sinh</a:t>
            </a:r>
            <a:r>
              <a:rPr lang="en-US" altLang="zh-CN" sz="3400" b="1"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3400" b="1" dirty="0" err="1">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rPr>
              <a:t>dục</a:t>
            </a:r>
            <a:endParaRPr lang="zh-CN" altLang="en-US" sz="3400" b="1" dirty="0">
              <a:solidFill>
                <a:prstClr val="white"/>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6" y="5591503"/>
            <a:ext cx="1530245" cy="999797"/>
          </a:xfrm>
          <a:prstGeom prst="rect">
            <a:avLst/>
          </a:prstGeom>
        </p:spPr>
      </p:pic>
      <p:sp>
        <p:nvSpPr>
          <p:cNvPr id="2" name="TextBox 1"/>
          <p:cNvSpPr txBox="1"/>
          <p:nvPr/>
        </p:nvSpPr>
        <p:spPr>
          <a:xfrm>
            <a:off x="876300" y="1041401"/>
            <a:ext cx="7239886" cy="1744477"/>
          </a:xfrm>
          <a:prstGeom prst="rect">
            <a:avLst/>
          </a:prstGeom>
          <a:noFill/>
        </p:spPr>
        <p:txBody>
          <a:bodyPr wrap="square" lIns="51206" tIns="25603" rIns="51206" bIns="25603" rtlCol="0">
            <a:spAutoFit/>
          </a:bodyPr>
          <a:lstStyle/>
          <a:p>
            <a:r>
              <a:rPr lang="vi-VN" sz="2200" dirty="0">
                <a:solidFill>
                  <a:schemeClr val="bg1"/>
                </a:solidFill>
                <a:latin typeface="Times New Roman" pitchFamily="18" charset="0"/>
                <a:cs typeface="Times New Roman" pitchFamily="18" charset="0"/>
              </a:rPr>
              <a:t>Cơ quan sinh dục ở nam gồm hai tinh hoàn nằm trong bìu, mào tình, ống dẫn tinh, ống đái, dương vật. </a:t>
            </a:r>
          </a:p>
          <a:p>
            <a:r>
              <a:rPr lang="vi-VN" sz="2200" dirty="0">
                <a:solidFill>
                  <a:schemeClr val="bg1"/>
                </a:solidFill>
                <a:latin typeface="Times New Roman" pitchFamily="18" charset="0"/>
                <a:cs typeface="Times New Roman" pitchFamily="18" charset="0"/>
              </a:rPr>
              <a:t>Cơ quan sinh dục ở nữ gồm hai buồng trứng nằm trong khoang bụng, ống dẫn trứng, tử cung và âm đạo.</a:t>
            </a:r>
          </a:p>
          <a:p>
            <a:endParaRPr lang="en-US" sz="2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0001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3"/>
                                        </p:tgtEl>
                                        <p:attrNameLst>
                                          <p:attrName>ppt_y</p:attrName>
                                        </p:attrNameLst>
                                      </p:cBhvr>
                                      <p:tavLst>
                                        <p:tav tm="0">
                                          <p:val>
                                            <p:strVal val="#ppt_y"/>
                                          </p:val>
                                        </p:tav>
                                        <p:tav tm="100000">
                                          <p:val>
                                            <p:strVal val="#ppt_y"/>
                                          </p:val>
                                        </p:tav>
                                      </p:tavLst>
                                    </p:anim>
                                    <p:anim calcmode="lin" valueType="num">
                                      <p:cBhvr>
                                        <p:cTn id="2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sp>
        <p:nvSpPr>
          <p:cNvPr id="34" name="矩形 33"/>
          <p:cNvSpPr/>
          <p:nvPr/>
        </p:nvSpPr>
        <p:spPr>
          <a:xfrm>
            <a:off x="-615204" y="2248712"/>
            <a:ext cx="494180"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768096">
              <a:defRPr/>
            </a:pPr>
            <a:endParaRPr lang="zh-CN" altLang="en-US" sz="1500">
              <a:solidFill>
                <a:prstClr val="white"/>
              </a:solidFill>
              <a:latin typeface="Calibri" panose="020F0502020204030204"/>
              <a:ea typeface="宋体" panose="02010600030101010101"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6" y="3698502"/>
            <a:ext cx="3451143" cy="171547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276" y="1994166"/>
            <a:ext cx="6318724" cy="2330665"/>
          </a:xfrm>
          <a:prstGeom prst="rect">
            <a:avLst/>
          </a:prstGeom>
        </p:spPr>
      </p:pic>
      <p:sp>
        <p:nvSpPr>
          <p:cNvPr id="32" name="文本框 31"/>
          <p:cNvSpPr txBox="1"/>
          <p:nvPr/>
        </p:nvSpPr>
        <p:spPr>
          <a:xfrm>
            <a:off x="1778232" y="2243863"/>
            <a:ext cx="1142158" cy="1544422"/>
          </a:xfrm>
          <a:prstGeom prst="rect">
            <a:avLst/>
          </a:prstGeom>
          <a:noFill/>
        </p:spPr>
        <p:txBody>
          <a:bodyPr wrap="none" lIns="51206" tIns="25603" rIns="51206" bIns="25603" rtlCol="0">
            <a:spAutoFit/>
          </a:bodyPr>
          <a:lstStyle/>
          <a:p>
            <a:pPr defTabSz="768096">
              <a:defRPr/>
            </a:pPr>
            <a:r>
              <a:rPr lang="en-US" altLang="zh-CN"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rPr>
              <a:t>II.</a:t>
            </a:r>
            <a:endParaRPr lang="zh-CN" altLang="en-US" sz="9700" b="1" dirty="0">
              <a:solidFill>
                <a:prstClr val="black"/>
              </a:solidFill>
              <a:effectLst>
                <a:outerShdw blurRad="38100" dist="38100" dir="2700000" algn="tl">
                  <a:srgbClr val="000000">
                    <a:alpha val="43137"/>
                  </a:srgbClr>
                </a:outerShdw>
              </a:effectLst>
              <a:latin typeface="#9Slide03 Arima Madurai Black" panose="00000A00000000000000" pitchFamily="2" charset="-93"/>
              <a:ea typeface="微软雅黑" panose="020B0503020204020204" pitchFamily="34" charset="-122"/>
              <a:cs typeface="#9Slide03 Arima Madurai Black" panose="00000A00000000000000" pitchFamily="2" charset="-93"/>
            </a:endParaRPr>
          </a:p>
        </p:txBody>
      </p:sp>
      <p:sp>
        <p:nvSpPr>
          <p:cNvPr id="33" name="文本框 32"/>
          <p:cNvSpPr txBox="1"/>
          <p:nvPr/>
        </p:nvSpPr>
        <p:spPr>
          <a:xfrm>
            <a:off x="3390900" y="2248712"/>
            <a:ext cx="4780550" cy="1436701"/>
          </a:xfrm>
          <a:prstGeom prst="rect">
            <a:avLst/>
          </a:prstGeom>
          <a:noFill/>
        </p:spPr>
        <p:txBody>
          <a:bodyPr wrap="square" lIns="51206" tIns="25603" rIns="51206" bIns="25603" rtlCol="0">
            <a:spAutoFit/>
          </a:bodyPr>
          <a:lstStyle/>
          <a:p>
            <a:pPr defTabSz="768096"/>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Quá</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trình</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tinh</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và</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thụ</a:t>
            </a:r>
            <a:r>
              <a:rPr lang="en-US" altLang="zh-CN"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 </a:t>
            </a:r>
            <a:r>
              <a:rPr lang="en-US" altLang="zh-CN" sz="4500" b="1" dirty="0" err="1">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rPr>
              <a:t>thai</a:t>
            </a:r>
            <a:endParaRPr lang="zh-CN" altLang="en-US" sz="4500" b="1" dirty="0">
              <a:solidFill>
                <a:schemeClr val="bg1"/>
              </a:solidFill>
              <a:latin typeface="#9Slide03 Arima Madurai" panose="00000500000000000000" pitchFamily="2" charset="-93"/>
              <a:ea typeface="幼圆" panose="02010509060101010101" pitchFamily="49" charset="-122"/>
              <a:cs typeface="#9Slide03 Arima Madurai" panose="00000500000000000000" pitchFamily="2" charset="-93"/>
            </a:endParaRPr>
          </a:p>
        </p:txBody>
      </p:sp>
    </p:spTree>
    <p:extLst>
      <p:ext uri="{BB962C8B-B14F-4D97-AF65-F5344CB8AC3E}">
        <p14:creationId xmlns:p14="http://schemas.microsoft.com/office/powerpoint/2010/main" val="767987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200" dirty="0">
                <a:solidFill>
                  <a:srgbClr val="C00000"/>
                </a:solidFill>
                <a:latin typeface="Times New Roman" pitchFamily="18" charset="0"/>
                <a:cs typeface="Times New Roman" pitchFamily="18" charset="0"/>
              </a:rPr>
              <a:t>PHIẾU HỌC TẬP SỐ </a:t>
            </a:r>
            <a:r>
              <a:rPr lang="en-US" sz="2200" dirty="0" smtClean="0">
                <a:solidFill>
                  <a:srgbClr val="C00000"/>
                </a:solidFill>
                <a:latin typeface="Times New Roman" pitchFamily="18" charset="0"/>
                <a:cs typeface="Times New Roman" pitchFamily="18" charset="0"/>
              </a:rPr>
              <a:t>2: PHÂN BIỆT THỤ TINH VÀ THỤ THAI</a:t>
            </a:r>
            <a:endParaRPr lang="en-US" sz="2200"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89826491"/>
              </p:ext>
            </p:extLst>
          </p:nvPr>
        </p:nvGraphicFramePr>
        <p:xfrm>
          <a:off x="647700" y="1498601"/>
          <a:ext cx="8115300" cy="4978399"/>
        </p:xfrm>
        <a:graphic>
          <a:graphicData uri="http://schemas.openxmlformats.org/drawingml/2006/table">
            <a:tbl>
              <a:tblPr firstRow="1" firstCol="1" bandRow="1">
                <a:tableStyleId>{5C22544A-7EE6-4342-B048-85BDC9FD1C3A}</a:tableStyleId>
              </a:tblPr>
              <a:tblGrid>
                <a:gridCol w="1313618"/>
                <a:gridCol w="3295953"/>
                <a:gridCol w="3505729"/>
              </a:tblGrid>
              <a:tr h="584761">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Tiêu</a:t>
                      </a:r>
                      <a:r>
                        <a:rPr lang="en-US" sz="2000" dirty="0">
                          <a:effectLst/>
                          <a:latin typeface="Times New Roman" pitchFamily="18" charset="0"/>
                          <a:cs typeface="Times New Roman" pitchFamily="18" charset="0"/>
                        </a:rPr>
                        <a:t> chí</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dirty="0" err="1">
                          <a:effectLst/>
                          <a:latin typeface="Times New Roman" pitchFamily="18" charset="0"/>
                          <a:cs typeface="Times New Roman" pitchFamily="18" charset="0"/>
                        </a:rPr>
                        <a:t>Thụ</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tinh</a:t>
                      </a: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ctr">
                        <a:lnSpc>
                          <a:spcPct val="120000"/>
                        </a:lnSpc>
                        <a:spcBef>
                          <a:spcPts val="0"/>
                        </a:spcBef>
                        <a:spcAft>
                          <a:spcPts val="0"/>
                        </a:spcAft>
                      </a:pPr>
                      <a:r>
                        <a:rPr lang="en-US" sz="2000">
                          <a:effectLst/>
                          <a:latin typeface="Times New Roman" pitchFamily="18" charset="0"/>
                          <a:cs typeface="Times New Roman" pitchFamily="18" charset="0"/>
                        </a:rPr>
                        <a:t>Thụ thai</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Khái niệm</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Vị trí</a:t>
                      </a:r>
                    </a:p>
                    <a:p>
                      <a:pPr marL="0" marR="0">
                        <a:lnSpc>
                          <a:spcPct val="120000"/>
                        </a:lnSpc>
                        <a:spcBef>
                          <a:spcPts val="0"/>
                        </a:spcBef>
                        <a:spcAft>
                          <a:spcPts val="0"/>
                        </a:spcAft>
                      </a:pPr>
                      <a:r>
                        <a:rPr lang="en-US" sz="2000">
                          <a:effectLst/>
                          <a:latin typeface="Times New Roman" pitchFamily="18" charset="0"/>
                          <a:cs typeface="Times New Roman" pitchFamily="18" charset="0"/>
                        </a:rPr>
                        <a:t>diễn ra</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r h="1464546">
                <a:tc>
                  <a:txBody>
                    <a:bodyPr/>
                    <a:lstStyle/>
                    <a:p>
                      <a:pPr marL="0" marR="0">
                        <a:lnSpc>
                          <a:spcPct val="120000"/>
                        </a:lnSpc>
                        <a:spcBef>
                          <a:spcPts val="0"/>
                        </a:spcBef>
                        <a:spcAft>
                          <a:spcPts val="0"/>
                        </a:spcAft>
                      </a:pPr>
                      <a:r>
                        <a:rPr lang="en-US" sz="2000">
                          <a:effectLst/>
                          <a:latin typeface="Times New Roman" pitchFamily="18" charset="0"/>
                          <a:cs typeface="Times New Roman" pitchFamily="18" charset="0"/>
                        </a:rPr>
                        <a:t>Điều kiện</a:t>
                      </a:r>
                      <a:endParaRPr lang="en-US" sz="2000">
                        <a:solidFill>
                          <a:srgbClr val="000000"/>
                        </a:solidFill>
                        <a:effectLst/>
                        <a:latin typeface="Times New Roman" pitchFamily="18" charset="0"/>
                        <a:ea typeface="Calibri"/>
                        <a:cs typeface="Times New Roman" pitchFamily="18" charset="0"/>
                      </a:endParaRPr>
                    </a:p>
                  </a:txBody>
                  <a:tcPr marL="47625" marR="47625" marT="31750" marB="31750" anchor="ctr"/>
                </a:tc>
                <a:tc>
                  <a:txBody>
                    <a:bodyPr/>
                    <a:lstStyle/>
                    <a:p>
                      <a:pPr marL="0" marR="0" algn="just">
                        <a:lnSpc>
                          <a:spcPct val="120000"/>
                        </a:lnSpc>
                        <a:spcBef>
                          <a:spcPts val="0"/>
                        </a:spcBef>
                        <a:spcAft>
                          <a:spcPts val="0"/>
                        </a:spcAft>
                      </a:pPr>
                      <a:endParaRPr lang="en-US" sz="2000">
                        <a:solidFill>
                          <a:srgbClr val="000000"/>
                        </a:solidFill>
                        <a:effectLst/>
                        <a:latin typeface="Times New Roman" pitchFamily="18" charset="0"/>
                        <a:ea typeface="Calibri"/>
                        <a:cs typeface="Times New Roman" pitchFamily="18" charset="0"/>
                      </a:endParaRPr>
                    </a:p>
                  </a:txBody>
                  <a:tcPr marL="47625" marR="47625" marT="31750" marB="31750"/>
                </a:tc>
                <a:tc>
                  <a:txBody>
                    <a:bodyPr/>
                    <a:lstStyle/>
                    <a:p>
                      <a:pPr marL="0" marR="0" algn="just">
                        <a:lnSpc>
                          <a:spcPct val="120000"/>
                        </a:lnSpc>
                        <a:spcBef>
                          <a:spcPts val="0"/>
                        </a:spcBef>
                        <a:spcAft>
                          <a:spcPts val="0"/>
                        </a:spcAft>
                      </a:pPr>
                      <a:endParaRPr lang="en-US" sz="2000" dirty="0">
                        <a:solidFill>
                          <a:srgbClr val="000000"/>
                        </a:solidFill>
                        <a:effectLst/>
                        <a:latin typeface="Times New Roman" pitchFamily="18" charset="0"/>
                        <a:ea typeface="Calibri"/>
                        <a:cs typeface="Times New Roman" pitchFamily="18" charset="0"/>
                      </a:endParaRPr>
                    </a:p>
                  </a:txBody>
                  <a:tcPr marL="47625" marR="47625" marT="31750" marB="31750"/>
                </a:tc>
              </a:tr>
            </a:tbl>
          </a:graphicData>
        </a:graphic>
      </p:graphicFrame>
    </p:spTree>
    <p:extLst>
      <p:ext uri="{BB962C8B-B14F-4D97-AF65-F5344CB8AC3E}">
        <p14:creationId xmlns:p14="http://schemas.microsoft.com/office/powerpoint/2010/main" val="4134879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1985</Words>
  <Application>Microsoft Office PowerPoint</Application>
  <PresentationFormat>On-screen Show (4:3)</PresentationFormat>
  <Paragraphs>268</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 Nhiệm vụ 1: Điền những từ còn thiếu vào hình sau và trình bày chức năng của từng cơ quan trong hệ sinh dục nam. </vt:lpstr>
      <vt:lpstr> Nhiệm vụ 1: Điền những từ còn thiếu vào hình sau và trình bày chức năng của từng cơ quan trong hệ sinh dục nam. </vt:lpstr>
      <vt:lpstr> Nhiệm vụ 2: Điền những từ còn thiếu vào hình sau và trình bày chức năng của từng cơ quan trong hệ sinh dục nữ.</vt:lpstr>
      <vt:lpstr> Nhiệm vụ 2: Điền những từ còn thiếu vào hình sau và trình bày chức năng của từng cơ quan trong hệ sinh dục nữ.</vt:lpstr>
      <vt:lpstr>PowerPoint Presentation</vt:lpstr>
      <vt:lpstr>PowerPoint Presentation</vt:lpstr>
      <vt:lpstr>PowerPoint Presentation</vt:lpstr>
      <vt:lpstr>PHIẾU HỌC TẬP SỐ 2: PHÂN BIỆT THỤ TINH VÀ THỤ THAI</vt:lpstr>
      <vt:lpstr>PHIẾU HỌC TẬP SỐ 2</vt:lpstr>
      <vt:lpstr>PHIẾU HỌC TẬP SỐ 2</vt:lpstr>
      <vt:lpstr>PHIẾU HỌC TẬP SỐ 2</vt:lpstr>
      <vt:lpstr>PowerPoint Presentation</vt:lpstr>
      <vt:lpstr>PowerPoint Presentation</vt:lpstr>
      <vt:lpstr>PowerPoint Presentation</vt:lpstr>
      <vt:lpstr>1.HIỆN TƯỢNG KINH NGUYỆT</vt:lpstr>
      <vt:lpstr>Dựa vào thông tin trong Hình 40.4, em hãy mô tả sự thay đổi độ dày niêm mạc tử cung trong chu kì kinh nguyệt. Theo em, sự thay đổi này có ý nghĩa gì?</vt:lpstr>
      <vt:lpstr>PowerPoint Presentation</vt:lpstr>
      <vt:lpstr>1. Hiện tượng kinh nguyệt là gì? 2. Do đâu có kinh nguyệt? </vt:lpstr>
      <vt:lpstr>KẾT LUẬN</vt:lpstr>
      <vt:lpstr>2.CÁC BIỆN PHÁP TRÁNH THAI</vt:lpstr>
      <vt:lpstr>PowerPoint Presentation</vt:lpstr>
      <vt:lpstr>PowerPoint Presentation</vt:lpstr>
      <vt:lpstr>PowerPoint Presentation</vt:lpstr>
      <vt:lpstr>PowerPoint Presentation</vt:lpstr>
      <vt:lpstr>PowerPoint Presentation</vt:lpstr>
      <vt:lpstr>THÔNG TIN VỀ MỘT SỐ BIỆN PHÁP PHÒNG TRÁNH THAI</vt:lpstr>
      <vt:lpstr>PowerPoint Presentation</vt:lpstr>
      <vt:lpstr>PowerPoint Presentation</vt:lpstr>
      <vt:lpstr>PowerPoint Presentation</vt:lpstr>
      <vt:lpstr>1.Một số bệnh lây truyền qua đường sinh dục.</vt:lpstr>
      <vt:lpstr>PowerPoint Presentation</vt:lpstr>
      <vt:lpstr>PowerPoint Presentation</vt:lpstr>
      <vt:lpstr>2.Bảo vệ sức khỏe sinh sản vị thành niên</vt:lpstr>
      <vt:lpstr>Em hãy đề xuất một số biện pháp phòng chống các bệnh và bảo vệ sức khỏe sinh sản vị thành niên.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TANPHAT</dc:creator>
  <cp:lastModifiedBy>TANPHAT</cp:lastModifiedBy>
  <cp:revision>36</cp:revision>
  <dcterms:created xsi:type="dcterms:W3CDTF">2025-03-11T15:38:24Z</dcterms:created>
  <dcterms:modified xsi:type="dcterms:W3CDTF">2025-03-11T16:38:19Z</dcterms:modified>
</cp:coreProperties>
</file>