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44"/>
  </p:notesMasterIdLst>
  <p:sldIdLst>
    <p:sldId id="542" r:id="rId3"/>
    <p:sldId id="494" r:id="rId4"/>
    <p:sldId id="499" r:id="rId5"/>
    <p:sldId id="503" r:id="rId6"/>
    <p:sldId id="543" r:id="rId7"/>
    <p:sldId id="504" r:id="rId8"/>
    <p:sldId id="575" r:id="rId9"/>
    <p:sldId id="576" r:id="rId10"/>
    <p:sldId id="541" r:id="rId11"/>
    <p:sldId id="507" r:id="rId12"/>
    <p:sldId id="510" r:id="rId13"/>
    <p:sldId id="597" r:id="rId14"/>
    <p:sldId id="577" r:id="rId15"/>
    <p:sldId id="578" r:id="rId16"/>
    <p:sldId id="579" r:id="rId17"/>
    <p:sldId id="580" r:id="rId18"/>
    <p:sldId id="581" r:id="rId19"/>
    <p:sldId id="582" r:id="rId20"/>
    <p:sldId id="588" r:id="rId21"/>
    <p:sldId id="589" r:id="rId22"/>
    <p:sldId id="598" r:id="rId23"/>
    <p:sldId id="590" r:id="rId24"/>
    <p:sldId id="591" r:id="rId25"/>
    <p:sldId id="592" r:id="rId26"/>
    <p:sldId id="593" r:id="rId27"/>
    <p:sldId id="594" r:id="rId28"/>
    <p:sldId id="583" r:id="rId29"/>
    <p:sldId id="595" r:id="rId30"/>
    <p:sldId id="596" r:id="rId31"/>
    <p:sldId id="585" r:id="rId32"/>
    <p:sldId id="586" r:id="rId33"/>
    <p:sldId id="587" r:id="rId34"/>
    <p:sldId id="612" r:id="rId35"/>
    <p:sldId id="613" r:id="rId36"/>
    <p:sldId id="601" r:id="rId37"/>
    <p:sldId id="602" r:id="rId38"/>
    <p:sldId id="603" r:id="rId39"/>
    <p:sldId id="604" r:id="rId40"/>
    <p:sldId id="605" r:id="rId41"/>
    <p:sldId id="606" r:id="rId42"/>
    <p:sldId id="607" r:id="rId43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0844" autoAdjust="0"/>
  </p:normalViewPr>
  <p:slideViewPr>
    <p:cSldViewPr>
      <p:cViewPr varScale="1">
        <p:scale>
          <a:sx n="96" d="100"/>
          <a:sy n="96" d="100"/>
        </p:scale>
        <p:origin x="116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</dgm:pt>
    <dgm:pt modelId="{A8CAC36F-9974-4D7A-9709-14E91E8CB269}" type="pres">
      <dgm:prSet presAssocID="{4CCBAB0B-29B5-43A8-9F13-0E99611CFFD4}" presName="compNode" presStyleCnt="0"/>
      <dgm:spPr/>
    </dgm:pt>
    <dgm:pt modelId="{4A5BE3B6-DCAF-43C1-A9A4-D82217C408D7}" type="pres">
      <dgm:prSet presAssocID="{4CCBAB0B-29B5-43A8-9F13-0E99611CFFD4}" presName="dummyConnPt" presStyleCnt="0"/>
      <dgm:spPr/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</dgm:pt>
    <dgm:pt modelId="{0AA81165-FF9D-4B2B-991F-4E4ECB1FD169}" type="pres">
      <dgm:prSet presAssocID="{9DBAB26C-3B77-4E38-AB93-45D27399F1C5}" presName="compNode" presStyleCnt="0"/>
      <dgm:spPr/>
    </dgm:pt>
    <dgm:pt modelId="{D2A4897F-0377-4659-BEB3-DA9371882287}" type="pres">
      <dgm:prSet presAssocID="{9DBAB26C-3B77-4E38-AB93-45D27399F1C5}" presName="dummyConnPt" presStyleCnt="0"/>
      <dgm:spPr/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</dgm:pt>
    <dgm:pt modelId="{4C50979B-A091-4C90-B880-A2E94A0A8C2E}" type="pres">
      <dgm:prSet presAssocID="{4CB2E9D5-2427-451D-B7BB-A4C58BC65E94}" presName="compNode" presStyleCnt="0"/>
      <dgm:spPr/>
    </dgm:pt>
    <dgm:pt modelId="{B34309FF-3554-4CA5-BF9F-454DE63BBAE0}" type="pres">
      <dgm:prSet presAssocID="{4CB2E9D5-2427-451D-B7BB-A4C58BC65E94}" presName="dummyConnPt" presStyleCnt="0"/>
      <dgm:spPr/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</dgm:pt>
    <dgm:pt modelId="{F4CC8201-8498-4F55-894C-BE3EE9EE1873}" type="pres">
      <dgm:prSet presAssocID="{3F6C21FE-E93D-42AA-97CA-45821605A7A3}" presName="compNode" presStyleCnt="0"/>
      <dgm:spPr/>
    </dgm:pt>
    <dgm:pt modelId="{CF6530C4-38EF-445B-8F69-4963EEF8D4AB}" type="pres">
      <dgm:prSet presAssocID="{3F6C21FE-E93D-42AA-97CA-45821605A7A3}" presName="dummyConnPt" presStyleCnt="0"/>
      <dgm:spPr/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08F3F-9C6B-466D-AD6A-987C8C8FF8FB}">
      <dsp:nvSpPr>
        <dsp:cNvPr id="0" name=""/>
        <dsp:cNvSpPr/>
      </dsp:nvSpPr>
      <dsp:spPr>
        <a:xfrm rot="5400000">
          <a:off x="265110" y="808054"/>
          <a:ext cx="897945" cy="111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56576-330D-4004-9848-6B11D3B04DDF}">
      <dsp:nvSpPr>
        <dsp:cNvPr id="0" name=""/>
        <dsp:cNvSpPr/>
      </dsp:nvSpPr>
      <dsp:spPr>
        <a:xfrm>
          <a:off x="124797" y="212039"/>
          <a:ext cx="1241305" cy="7447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233853"/>
        <a:ext cx="1197677" cy="701155"/>
      </dsp:txXfrm>
    </dsp:sp>
    <dsp:sp modelId="{867D1A7F-5B0A-4A8B-B4CC-F3C249D19200}">
      <dsp:nvSpPr>
        <dsp:cNvPr id="0" name=""/>
        <dsp:cNvSpPr/>
      </dsp:nvSpPr>
      <dsp:spPr>
        <a:xfrm>
          <a:off x="369935" y="1515684"/>
          <a:ext cx="1512302" cy="111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AE24F-20D6-4387-9802-DA398F6B50A5}">
      <dsp:nvSpPr>
        <dsp:cNvPr id="0" name=""/>
        <dsp:cNvSpPr/>
      </dsp:nvSpPr>
      <dsp:spPr>
        <a:xfrm>
          <a:off x="124797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1147233"/>
        <a:ext cx="1197677" cy="701155"/>
      </dsp:txXfrm>
    </dsp:sp>
    <dsp:sp modelId="{29E42D0F-B7BE-4711-A41D-3FD8182E959B}">
      <dsp:nvSpPr>
        <dsp:cNvPr id="0" name=""/>
        <dsp:cNvSpPr/>
      </dsp:nvSpPr>
      <dsp:spPr>
        <a:xfrm rot="16200000">
          <a:off x="1832438" y="816853"/>
          <a:ext cx="915545" cy="111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F1C3-CAE5-4B1C-B289-0F182EDF8DA5}">
      <dsp:nvSpPr>
        <dsp:cNvPr id="0" name=""/>
        <dsp:cNvSpPr/>
      </dsp:nvSpPr>
      <dsp:spPr>
        <a:xfrm>
          <a:off x="1652533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1147233"/>
        <a:ext cx="1197677" cy="701155"/>
      </dsp:txXfrm>
    </dsp:sp>
    <dsp:sp modelId="{819BEA62-77C1-48CB-9E99-2CF3FD869C82}">
      <dsp:nvSpPr>
        <dsp:cNvPr id="0" name=""/>
        <dsp:cNvSpPr/>
      </dsp:nvSpPr>
      <dsp:spPr>
        <a:xfrm>
          <a:off x="1652533" y="194440"/>
          <a:ext cx="1241305" cy="7447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216254"/>
        <a:ext cx="1197677" cy="701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(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niêm</a:t>
            </a:r>
            <a:r>
              <a:rPr lang="en-US" baseline="0" dirty="0"/>
              <a:t>,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,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nhịp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)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thất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bát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“Thu </a:t>
            </a:r>
            <a:r>
              <a:rPr lang="en-US" baseline="0" dirty="0" err="1"/>
              <a:t>điếu</a:t>
            </a:r>
            <a:r>
              <a:rPr lang="en-US" baseline="0" dirty="0"/>
              <a:t>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 pair-</a:t>
            </a:r>
            <a:r>
              <a:rPr lang="en-US" baseline="0" dirty="0"/>
              <a:t> share</a:t>
            </a:r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7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: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đan</a:t>
            </a:r>
            <a:r>
              <a:rPr lang="en-US" baseline="0" dirty="0"/>
              <a:t> </a:t>
            </a:r>
            <a:r>
              <a:rPr lang="en-US" baseline="0" dirty="0" err="1"/>
              <a:t>xen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(2,4,6)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Liên</a:t>
            </a:r>
            <a:r>
              <a:rPr lang="en-US" baseline="0" dirty="0"/>
              <a:t> (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Niêm</a:t>
            </a:r>
            <a:r>
              <a:rPr lang="en-US" baseline="0" dirty="0"/>
              <a:t> (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Vần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 (ở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gieo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“</a:t>
            </a:r>
            <a:r>
              <a:rPr lang="en-US" baseline="0" dirty="0" err="1"/>
              <a:t>eo</a:t>
            </a:r>
            <a:r>
              <a:rPr lang="en-US" baseline="0" dirty="0"/>
              <a:t>” ở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1,2,4,6,8 –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 chia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ý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mối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r>
              <a:rPr lang="en-US" baseline="0" dirty="0"/>
              <a:t>3.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,...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;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khái</a:t>
            </a:r>
            <a:r>
              <a:rPr lang="en-US" baseline="0" dirty="0"/>
              <a:t> </a:t>
            </a:r>
            <a:r>
              <a:rPr lang="en-US" baseline="0" dirty="0" err="1"/>
              <a:t>quát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điển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thôn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Bắc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endParaRPr lang="en-US" baseline="0" dirty="0"/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10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64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, </a:t>
            </a:r>
            <a:r>
              <a:rPr lang="en-US" baseline="0" dirty="0" err="1"/>
              <a:t>trạng</a:t>
            </a:r>
            <a:r>
              <a:rPr lang="en-US" baseline="0" dirty="0"/>
              <a:t> </a:t>
            </a:r>
            <a:r>
              <a:rPr lang="en-US" baseline="0" dirty="0" err="1"/>
              <a:t>thái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Qua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nỗi</a:t>
            </a:r>
            <a:r>
              <a:rPr lang="en-US" baseline="0" dirty="0"/>
              <a:t> 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  <a:p>
            <a:r>
              <a:rPr lang="en-US" baseline="0" dirty="0"/>
              <a:t>2.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/>
              <a:t>Giáo</a:t>
            </a:r>
            <a:r>
              <a:rPr lang="en-US" sz="7200" baseline="0" dirty="0"/>
              <a:t> </a:t>
            </a:r>
            <a:r>
              <a:rPr lang="en-US" sz="7200" baseline="0" dirty="0" err="1"/>
              <a:t>án</a:t>
            </a:r>
            <a:r>
              <a:rPr lang="en-US" sz="7200" baseline="0" dirty="0"/>
              <a:t> </a:t>
            </a:r>
            <a:r>
              <a:rPr lang="en-US" sz="7200" baseline="0" dirty="0" err="1"/>
              <a:t>của</a:t>
            </a:r>
            <a:r>
              <a:rPr lang="en-US" sz="7200" baseline="0" dirty="0"/>
              <a:t> </a:t>
            </a:r>
            <a:r>
              <a:rPr lang="en-US" sz="7200" baseline="0" dirty="0" err="1"/>
              <a:t>Thảo</a:t>
            </a:r>
            <a:r>
              <a:rPr lang="en-US" sz="7200" baseline="0" dirty="0"/>
              <a:t> </a:t>
            </a:r>
            <a:r>
              <a:rPr lang="en-US" sz="7200" baseline="0" dirty="0" err="1"/>
              <a:t>Nguyên</a:t>
            </a:r>
            <a:r>
              <a:rPr lang="en-US" sz="7200" baseline="0" dirty="0"/>
              <a:t> 0979818956</a:t>
            </a:r>
            <a:endParaRPr lang="en-US" sz="7200" dirty="0"/>
          </a:p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9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gif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544755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67" r="30999"/>
          <a:stretch/>
        </p:blipFill>
        <p:spPr>
          <a:xfrm>
            <a:off x="3234782" y="950253"/>
            <a:ext cx="2736304" cy="401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415" r="30874"/>
          <a:stretch/>
        </p:blipFill>
        <p:spPr>
          <a:xfrm>
            <a:off x="6156176" y="991021"/>
            <a:ext cx="2736304" cy="3974156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458" y="951894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2235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ảnh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ảnh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03032"/>
            <a:ext cx="64074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3230593"/>
              <a:gd name="connsiteY0" fmla="*/ 0 h 1615827"/>
              <a:gd name="connsiteX1" fmla="*/ 710730 w 3230593"/>
              <a:gd name="connsiteY1" fmla="*/ 0 h 1615827"/>
              <a:gd name="connsiteX2" fmla="*/ 1259931 w 3230593"/>
              <a:gd name="connsiteY2" fmla="*/ 0 h 1615827"/>
              <a:gd name="connsiteX3" fmla="*/ 1873744 w 3230593"/>
              <a:gd name="connsiteY3" fmla="*/ 0 h 1615827"/>
              <a:gd name="connsiteX4" fmla="*/ 2487557 w 3230593"/>
              <a:gd name="connsiteY4" fmla="*/ 0 h 1615827"/>
              <a:gd name="connsiteX5" fmla="*/ 3230593 w 3230593"/>
              <a:gd name="connsiteY5" fmla="*/ 0 h 1615827"/>
              <a:gd name="connsiteX6" fmla="*/ 3230593 w 3230593"/>
              <a:gd name="connsiteY6" fmla="*/ 554767 h 1615827"/>
              <a:gd name="connsiteX7" fmla="*/ 3230593 w 3230593"/>
              <a:gd name="connsiteY7" fmla="*/ 1044901 h 1615827"/>
              <a:gd name="connsiteX8" fmla="*/ 3230593 w 3230593"/>
              <a:gd name="connsiteY8" fmla="*/ 1615827 h 1615827"/>
              <a:gd name="connsiteX9" fmla="*/ 2649086 w 3230593"/>
              <a:gd name="connsiteY9" fmla="*/ 1615827 h 1615827"/>
              <a:gd name="connsiteX10" fmla="*/ 2067580 w 3230593"/>
              <a:gd name="connsiteY10" fmla="*/ 1615827 h 1615827"/>
              <a:gd name="connsiteX11" fmla="*/ 1389155 w 3230593"/>
              <a:gd name="connsiteY11" fmla="*/ 1615827 h 1615827"/>
              <a:gd name="connsiteX12" fmla="*/ 710730 w 3230593"/>
              <a:gd name="connsiteY12" fmla="*/ 1615827 h 1615827"/>
              <a:gd name="connsiteX13" fmla="*/ 0 w 3230593"/>
              <a:gd name="connsiteY13" fmla="*/ 1615827 h 1615827"/>
              <a:gd name="connsiteX14" fmla="*/ 0 w 3230593"/>
              <a:gd name="connsiteY14" fmla="*/ 1109535 h 1615827"/>
              <a:gd name="connsiteX15" fmla="*/ 0 w 3230593"/>
              <a:gd name="connsiteY15" fmla="*/ 587084 h 1615827"/>
              <a:gd name="connsiteX16" fmla="*/ 0 w 3230593"/>
              <a:gd name="connsiteY16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0593" h="1615827" extrusionOk="0">
                <a:moveTo>
                  <a:pt x="0" y="0"/>
                </a:moveTo>
                <a:cubicBezTo>
                  <a:pt x="248592" y="-17820"/>
                  <a:pt x="406441" y="-33211"/>
                  <a:pt x="710730" y="0"/>
                </a:cubicBezTo>
                <a:cubicBezTo>
                  <a:pt x="1015019" y="33211"/>
                  <a:pt x="1021648" y="6866"/>
                  <a:pt x="1259931" y="0"/>
                </a:cubicBezTo>
                <a:cubicBezTo>
                  <a:pt x="1498214" y="-6866"/>
                  <a:pt x="1579430" y="8935"/>
                  <a:pt x="1873744" y="0"/>
                </a:cubicBezTo>
                <a:cubicBezTo>
                  <a:pt x="2168058" y="-8935"/>
                  <a:pt x="2200181" y="22093"/>
                  <a:pt x="2487557" y="0"/>
                </a:cubicBezTo>
                <a:cubicBezTo>
                  <a:pt x="2774933" y="-22093"/>
                  <a:pt x="2970524" y="-5805"/>
                  <a:pt x="3230593" y="0"/>
                </a:cubicBezTo>
                <a:cubicBezTo>
                  <a:pt x="3250935" y="203264"/>
                  <a:pt x="3214308" y="298802"/>
                  <a:pt x="3230593" y="554767"/>
                </a:cubicBezTo>
                <a:cubicBezTo>
                  <a:pt x="3246878" y="810732"/>
                  <a:pt x="3239598" y="803659"/>
                  <a:pt x="3230593" y="1044901"/>
                </a:cubicBezTo>
                <a:cubicBezTo>
                  <a:pt x="3221588" y="1286143"/>
                  <a:pt x="3256373" y="1335018"/>
                  <a:pt x="3230593" y="1615827"/>
                </a:cubicBezTo>
                <a:cubicBezTo>
                  <a:pt x="3074670" y="1637372"/>
                  <a:pt x="2882447" y="1637531"/>
                  <a:pt x="2649086" y="1615827"/>
                </a:cubicBezTo>
                <a:cubicBezTo>
                  <a:pt x="2415725" y="1594123"/>
                  <a:pt x="2220925" y="1598496"/>
                  <a:pt x="2067580" y="1615827"/>
                </a:cubicBezTo>
                <a:cubicBezTo>
                  <a:pt x="1914235" y="1633158"/>
                  <a:pt x="1602540" y="1602750"/>
                  <a:pt x="1389155" y="1615827"/>
                </a:cubicBezTo>
                <a:cubicBezTo>
                  <a:pt x="1175771" y="1628904"/>
                  <a:pt x="938295" y="1627508"/>
                  <a:pt x="710730" y="1615827"/>
                </a:cubicBezTo>
                <a:cubicBezTo>
                  <a:pt x="483165" y="1604146"/>
                  <a:pt x="335523" y="1622865"/>
                  <a:pt x="0" y="1615827"/>
                </a:cubicBezTo>
                <a:cubicBezTo>
                  <a:pt x="-23020" y="1487773"/>
                  <a:pt x="14369" y="1349274"/>
                  <a:pt x="0" y="1109535"/>
                </a:cubicBezTo>
                <a:cubicBezTo>
                  <a:pt x="-14369" y="869796"/>
                  <a:pt x="20750" y="704495"/>
                  <a:pt x="0" y="587084"/>
                </a:cubicBezTo>
                <a:cubicBezTo>
                  <a:pt x="-20750" y="469673"/>
                  <a:pt x="-5351" y="14308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NHIỀU HƯỚNG</a:t>
            </a:r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60" r="30284"/>
          <a:stretch/>
        </p:blipFill>
        <p:spPr>
          <a:xfrm>
            <a:off x="5364088" y="827180"/>
            <a:ext cx="2870491" cy="41007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7544" y="83766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16416" y="113159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(7-9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  <p:sp>
        <p:nvSpPr>
          <p:cNvPr id="11" name="Google Shape;354;p17"/>
          <p:cNvSpPr txBox="1"/>
          <p:nvPr/>
        </p:nvSpPr>
        <p:spPr>
          <a:xfrm>
            <a:off x="685800" y="247650"/>
            <a:ext cx="74854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Rubic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đánh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giá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đoạn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văn</a:t>
            </a:r>
            <a:endParaRPr lang="vi-VN" sz="405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48438" y="1245450"/>
          <a:ext cx="7802773" cy="359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 row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2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37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 grid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/>
          <p:cNvSpPr txBox="1"/>
          <p:nvPr/>
        </p:nvSpPr>
        <p:spPr>
          <a:xfrm>
            <a:off x="708770" y="1203598"/>
            <a:ext cx="69847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635896" y="128541"/>
            <a:ext cx="4057650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099361"/>
            <a:ext cx="2267044" cy="2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Box 503">
            <a:extLst>
              <a:ext uri="{FF2B5EF4-FFF2-40B4-BE49-F238E27FC236}">
                <a16:creationId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cả chữ Hán và chữ Nôm với số lượng lớn, hiện còn trên 800 bài gồm thơ, văn, câu đối nhưng chủ yếu là thơ</a:t>
            </a: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2672</Words>
  <Application>Microsoft Office PowerPoint</Application>
  <PresentationFormat>On-screen Show (16:9)</PresentationFormat>
  <Paragraphs>490</Paragraphs>
  <Slides>41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等线</vt:lpstr>
      <vt:lpstr>等线 Light</vt:lpstr>
      <vt:lpstr>微软雅黑</vt:lpstr>
      <vt:lpstr>#9Slide05 FS Blonde Script</vt:lpstr>
      <vt:lpstr>Arial</vt:lpstr>
      <vt:lpstr>Calibri</vt:lpstr>
      <vt:lpstr>Times New Roman</vt:lpstr>
      <vt:lpstr>Wingdings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Hồng Xuyến Phạm</cp:lastModifiedBy>
  <cp:revision>159</cp:revision>
  <dcterms:created xsi:type="dcterms:W3CDTF">2015-03-26T12:48:55Z</dcterms:created>
  <dcterms:modified xsi:type="dcterms:W3CDTF">2025-09-30T16:49:41Z</dcterms:modified>
  <dc:identifier/>
  <cp:contentStatus/>
</cp:coreProperties>
</file>