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handoutMasterIdLst>
    <p:handoutMasterId r:id="rId29"/>
  </p:handoutMasterIdLst>
  <p:sldIdLst>
    <p:sldId id="257" r:id="rId2"/>
    <p:sldId id="258" r:id="rId3"/>
    <p:sldId id="287" r:id="rId4"/>
    <p:sldId id="263" r:id="rId5"/>
    <p:sldId id="260" r:id="rId6"/>
    <p:sldId id="261" r:id="rId7"/>
    <p:sldId id="272" r:id="rId8"/>
    <p:sldId id="271" r:id="rId9"/>
    <p:sldId id="273" r:id="rId10"/>
    <p:sldId id="274" r:id="rId11"/>
    <p:sldId id="264" r:id="rId12"/>
    <p:sldId id="265" r:id="rId13"/>
    <p:sldId id="266" r:id="rId14"/>
    <p:sldId id="270" r:id="rId15"/>
    <p:sldId id="275" r:id="rId16"/>
    <p:sldId id="278" r:id="rId17"/>
    <p:sldId id="276" r:id="rId18"/>
    <p:sldId id="277" r:id="rId19"/>
    <p:sldId id="283" r:id="rId20"/>
    <p:sldId id="282" r:id="rId21"/>
    <p:sldId id="281" r:id="rId22"/>
    <p:sldId id="279" r:id="rId23"/>
    <p:sldId id="286" r:id="rId24"/>
    <p:sldId id="280" r:id="rId25"/>
    <p:sldId id="284" r:id="rId26"/>
    <p:sldId id="28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F5AB1C69-6EDB-4FF4-983F-18BD219EF322}">
  <a:tblStyle styleId="{D03447BB-5D67-496B-8E87-E561075AD55C}" styleName="深色样式 1 - 强调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1" autoAdjust="0"/>
    <p:restoredTop sz="94660"/>
  </p:normalViewPr>
  <p:slideViewPr>
    <p:cSldViewPr snapToGrid="0">
      <p:cViewPr varScale="1">
        <p:scale>
          <a:sx n="80" d="100"/>
          <a:sy n="80" d="100"/>
        </p:scale>
        <p:origin x="-126" y="-39"/>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t>10/7/2025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t>‹#›</a:t>
            </a:fld>
            <a:endParaRPr/>
          </a:p>
        </p:txBody>
      </p:sp>
    </p:spTree>
    <p:extLst>
      <p:ext uri="{BB962C8B-B14F-4D97-AF65-F5344CB8AC3E}">
        <p14:creationId xmlns:p14="http://schemas.microsoft.com/office/powerpoint/2010/main" val="5710677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t>10/7/2025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t>‹#›</a:t>
            </a:fld>
            <a:endParaRPr/>
          </a:p>
        </p:txBody>
      </p:sp>
    </p:spTree>
    <p:extLst>
      <p:ext uri="{BB962C8B-B14F-4D97-AF65-F5344CB8AC3E}">
        <p14:creationId xmlns:p14="http://schemas.microsoft.com/office/powerpoint/2010/main" val="3700435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smtClean="0"/>
              <a:t>Click to edit Master title style</a:t>
            </a: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smtClean="0"/>
              <a:t>Click to edit Master title style</a:t>
            </a:r>
            <a:endParaRPr lang="en-US"/>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lstStyle/>
            <a:p>
              <a:endParaRPr/>
            </a:p>
          </p:txBody>
        </p:sp>
        <p:sp>
          <p:nvSpPr>
            <p:cNvPr id="86" name="Freeform 42"/>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lstStyle/>
            <a:p>
              <a:endParaRPr/>
            </a:p>
          </p:txBody>
        </p:sp>
        <p:sp>
          <p:nvSpPr>
            <p:cNvPr id="87" name="Freeform 43"/>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lstStyle/>
            <a:p>
              <a:endParaRPr/>
            </a:p>
          </p:txBody>
        </p:sp>
        <p:sp>
          <p:nvSpPr>
            <p:cNvPr id="88" name="Freeform 44"/>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lstStyle/>
            <a:p>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lstStyle/>
            <a:p>
              <a:endParaRPr/>
            </a:p>
          </p:txBody>
        </p:sp>
        <p:sp>
          <p:nvSpPr>
            <p:cNvPr id="100" name="Freeform 42"/>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lstStyle/>
            <a:p>
              <a:endParaRPr/>
            </a:p>
          </p:txBody>
        </p:sp>
        <p:sp>
          <p:nvSpPr>
            <p:cNvPr id="101" name="Freeform 43"/>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lstStyle/>
            <a:p>
              <a:endParaRPr/>
            </a:p>
          </p:txBody>
        </p:sp>
        <p:sp>
          <p:nvSpPr>
            <p:cNvPr id="102" name="Freeform 44"/>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lstStyle/>
            <a:p>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lstStyle/>
            <a:p>
              <a:endParaRPr/>
            </a:p>
          </p:txBody>
        </p:sp>
        <p:sp>
          <p:nvSpPr>
            <p:cNvPr id="114" name="Freeform 42"/>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lstStyle/>
            <a:p>
              <a:endParaRPr/>
            </a:p>
          </p:txBody>
        </p:sp>
        <p:sp>
          <p:nvSpPr>
            <p:cNvPr id="115" name="Freeform 43"/>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lstStyle/>
            <a:p>
              <a:endParaRPr/>
            </a:p>
          </p:txBody>
        </p:sp>
        <p:sp>
          <p:nvSpPr>
            <p:cNvPr id="116" name="Freeform 44"/>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lstStyle/>
            <a:p>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t>10/7/2025</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smtClean="0"/>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t>10/7/2025</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smtClean="0"/>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lstStyle/>
            <a:p>
              <a:endParaRPr/>
            </a:p>
          </p:txBody>
        </p:sp>
        <p:sp>
          <p:nvSpPr>
            <p:cNvPr id="10" name="Freeform 43"/>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lstStyle/>
              <a:p>
                <a:endParaRPr/>
              </a:p>
            </p:txBody>
          </p:sp>
          <p:sp>
            <p:nvSpPr>
              <p:cNvPr id="21" name="Freeform 44"/>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lstStyle/>
            <a:p>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10/7/2025</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10/7/2025</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smtClean="0"/>
              <a:t>Click to edit Master title style</a:t>
            </a: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10/7/2025</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12"/>
          </p:nvPr>
        </p:nvSpPr>
        <p:spPr/>
        <p:txBody>
          <a:bodyPr/>
          <a:lstStyle/>
          <a:p>
            <a:fld id="{022B156B-59AE-415F-B24B-8756D48BB977}" type="slidenum">
              <a:rPr/>
              <a:t>‹#›</a:t>
            </a:fld>
            <a:endParaRPr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10/7/2025</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smtClean="0"/>
              <a:t>Click to edit Master title style</a:t>
            </a: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p>
        </p:txBody>
      </p:sp>
      <p:sp>
        <p:nvSpPr>
          <p:cNvPr id="3" name="Content Placeholder 2"/>
          <p:cNvSpPr>
            <a:spLocks noGrp="1"/>
          </p:cNvSpPr>
          <p:nvPr>
            <p:ph sz="half" idx="1"/>
          </p:nvPr>
        </p:nvSpPr>
        <p:spPr>
          <a:xfrm>
            <a:off x="1065212" y="1825625"/>
            <a:ext cx="4954588"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Content Placeholder 3"/>
          <p:cNvSpPr>
            <a:spLocks noGrp="1"/>
          </p:cNvSpPr>
          <p:nvPr>
            <p:ph sz="half" idx="2"/>
          </p:nvPr>
        </p:nvSpPr>
        <p:spPr>
          <a:xfrm>
            <a:off x="6172200" y="1825625"/>
            <a:ext cx="4951414"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10/7/2025</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Slide Number Placeholder 8"/>
          <p:cNvSpPr>
            <a:spLocks noGrp="1"/>
          </p:cNvSpPr>
          <p:nvPr>
            <p:ph type="sldNum" sz="quarter" idx="12"/>
          </p:nvPr>
        </p:nvSpPr>
        <p:spPr/>
        <p:txBody>
          <a:bodyPr/>
          <a:lstStyle/>
          <a:p>
            <a:fld id="{022B156B-59AE-415F-B24B-8756D48BB977}" type="slidenum">
              <a:rPr/>
              <a:t>‹#›</a:t>
            </a:fld>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4CF99945-0A15-4715-AB6C-F5E56CF20F70}" type="datetimeFigureOut">
              <a:rPr lang="en-US"/>
              <a:t>10/7/2025</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p>
        </p:txBody>
      </p:sp>
      <p:sp>
        <p:nvSpPr>
          <p:cNvPr id="5" name="Slide Number Placeholder 4"/>
          <p:cNvSpPr>
            <a:spLocks noGrp="1"/>
          </p:cNvSpPr>
          <p:nvPr>
            <p:ph type="sldNum" sz="quarter" idx="12"/>
          </p:nvPr>
        </p:nvSpPr>
        <p:spPr/>
        <p:txBody>
          <a:bodyPr/>
          <a:lstStyle/>
          <a:p>
            <a:fld id="{022B156B-59AE-415F-B24B-8756D48BB977}" type="slidenum">
              <a:rPr/>
              <a:t>‹#›</a:t>
            </a:fld>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4CF99945-0A15-4715-AB6C-F5E56CF20F70}" type="datetimeFigureOut">
              <a:rPr lang="en-US"/>
              <a:t>10/7/2025</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t>‹#›</a:t>
            </a:fld>
            <a:endParaRPr/>
          </a:p>
        </p:txBody>
      </p:sp>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4CF99945-0A15-4715-AB6C-F5E56CF20F70}" type="datetimeFigureOut">
              <a:rPr lang="en-US"/>
              <a:t>10/7/2025</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smtClean="0"/>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lstStyle/>
            <a:p>
              <a:endParaRPr/>
            </a:p>
          </p:txBody>
        </p:sp>
        <p:sp>
          <p:nvSpPr>
            <p:cNvPr id="11" name="Freeform 42"/>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lstStyle/>
            <a:p>
              <a:endParaRPr/>
            </a:p>
          </p:txBody>
        </p:sp>
        <p:sp>
          <p:nvSpPr>
            <p:cNvPr id="12" name="Freeform 43"/>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lstStyle/>
            <a:p>
              <a:endParaRPr/>
            </a:p>
          </p:txBody>
        </p:sp>
        <p:sp>
          <p:nvSpPr>
            <p:cNvPr id="13" name="Freeform 44"/>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lstStyle/>
            <a:p>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lstStyle/>
            <a:p>
              <a:endParaRPr/>
            </a:p>
          </p:txBody>
        </p:sp>
        <p:sp>
          <p:nvSpPr>
            <p:cNvPr id="24" name="Freeform 42"/>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lstStyle/>
            <a:p>
              <a:endParaRPr/>
            </a:p>
          </p:txBody>
        </p:sp>
        <p:sp>
          <p:nvSpPr>
            <p:cNvPr id="25" name="Freeform 43"/>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lstStyle/>
            <a:p>
              <a:endParaRPr/>
            </a:p>
          </p:txBody>
        </p:sp>
        <p:sp>
          <p:nvSpPr>
            <p:cNvPr id="26" name="Freeform 44"/>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lstStyle/>
            <a:p>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t>10/7/2025</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lstStyle/>
            <a:p>
              <a:endParaRPr/>
            </a:p>
          </p:txBody>
        </p:sp>
        <p:sp>
          <p:nvSpPr>
            <p:cNvPr id="54" name="Freeform 42"/>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lstStyle/>
            <a:p>
              <a:endParaRPr/>
            </a:p>
          </p:txBody>
        </p:sp>
        <p:sp>
          <p:nvSpPr>
            <p:cNvPr id="55" name="Freeform 43"/>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lstStyle/>
            <a:p>
              <a:endParaRPr/>
            </a:p>
          </p:txBody>
        </p:sp>
        <p:sp>
          <p:nvSpPr>
            <p:cNvPr id="56" name="Freeform 44"/>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lstStyle/>
            <a:p>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lstStyle/>
            <a:p>
              <a:endParaRPr/>
            </a:p>
          </p:txBody>
        </p:sp>
        <p:sp>
          <p:nvSpPr>
            <p:cNvPr id="86" name="Freeform 42"/>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lstStyle/>
            <a:p>
              <a:endParaRPr/>
            </a:p>
          </p:txBody>
        </p:sp>
        <p:sp>
          <p:nvSpPr>
            <p:cNvPr id="87" name="Freeform 43"/>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lstStyle/>
            <a:p>
              <a:endParaRPr/>
            </a:p>
          </p:txBody>
        </p:sp>
        <p:sp>
          <p:nvSpPr>
            <p:cNvPr id="88" name="Freeform 44"/>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lstStyle/>
            <a:p>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lstStyle/>
            <a:p>
              <a:endParaRPr/>
            </a:p>
          </p:txBody>
        </p:sp>
        <p:sp>
          <p:nvSpPr>
            <p:cNvPr id="99" name="Freeform 42"/>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lstStyle/>
            <a:p>
              <a:endParaRPr/>
            </a:p>
          </p:txBody>
        </p:sp>
        <p:sp>
          <p:nvSpPr>
            <p:cNvPr id="100" name="Freeform 43"/>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lstStyle/>
            <a:p>
              <a:endParaRPr/>
            </a:p>
          </p:txBody>
        </p:sp>
        <p:sp>
          <p:nvSpPr>
            <p:cNvPr id="101" name="Freeform 44"/>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lstStyle/>
            <a:p>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lstStyle/>
            <a:p>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lstStyle/>
            <a:p>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lstStyle/>
            <a:p>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lstStyle/>
            <a:p>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lstStyle/>
            <a:p>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lstStyle/>
            <a:p>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lstStyle/>
            <a:p>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lstStyle/>
            <a:p>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t>10/7/2025</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smtClean="0"/>
              <a:t>Click to edit Master title style</a:t>
            </a: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t>10/7/2025</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345" indent="-347345"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410" indent="-283210"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www.haylamdo.com/soan-van-lop-8-kn/viet-doan-van-khoang-7-9-cau-phan-tich-chi-tiet-tran-quoc-toan.jsp" TargetMode="External"/><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1.xml"/><Relationship Id="rId4" Type="http://schemas.openxmlformats.org/officeDocument/2006/relationships/image" Target="../media/image1.svg"/></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4.svg"/><Relationship Id="rId2" Type="http://schemas.openxmlformats.org/officeDocument/2006/relationships/image" Target="../media/image18.png"/><Relationship Id="rId1" Type="http://schemas.openxmlformats.org/officeDocument/2006/relationships/slideLayout" Target="../slideLayouts/slideLayout11.xml"/><Relationship Id="rId6" Type="http://schemas.openxmlformats.org/officeDocument/2006/relationships/image" Target="../media/image20.png"/><Relationship Id="rId5" Type="http://schemas.openxmlformats.org/officeDocument/2006/relationships/image" Target="../media/image3.sv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vi.wikipedia.org/wiki/Nguy%E1%BB%85n_Huy_T%C6%B0%E1%BB%9Fng" TargetMode="External"/><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22511" y="2026920"/>
            <a:ext cx="8307390" cy="944880"/>
          </a:xfrm>
        </p:spPr>
        <p:txBody>
          <a:bodyPr>
            <a:normAutofit/>
          </a:bodyPr>
          <a:lstStyle/>
          <a:p>
            <a:r>
              <a:rPr lang="en-US" sz="3200" dirty="0" smtClean="0">
                <a:latin typeface="Times New Roman" panose="02020603050405020304" pitchFamily="18" charset="0"/>
                <a:cs typeface="Times New Roman" panose="02020603050405020304" pitchFamily="18" charset="0"/>
              </a:rPr>
              <a:t>BÀI 1: NHỮNG CÂU CHUYỆN LỊCH SỬ</a:t>
            </a:r>
          </a:p>
        </p:txBody>
      </p:sp>
      <p:sp>
        <p:nvSpPr>
          <p:cNvPr id="3" name="Subtitle 2"/>
          <p:cNvSpPr>
            <a:spLocks noGrp="1"/>
          </p:cNvSpPr>
          <p:nvPr>
            <p:ph type="subTitle" idx="1"/>
          </p:nvPr>
        </p:nvSpPr>
        <p:spPr>
          <a:xfrm>
            <a:off x="4105590" y="3581400"/>
            <a:ext cx="6858002" cy="914400"/>
          </a:xfrm>
        </p:spPr>
        <p:txBody>
          <a:bodyPr/>
          <a:lstStyle/>
          <a:p>
            <a:r>
              <a:rPr lang="en-US" dirty="0" err="1" smtClean="0">
                <a:latin typeface="Times New Roman" panose="02020603050405020304" pitchFamily="18" charset="0"/>
                <a:cs typeface="Times New Roman" panose="02020603050405020304" pitchFamily="18" charset="0"/>
              </a:rPr>
              <a:t>Giáo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viên</a:t>
            </a:r>
            <a:r>
              <a:rPr lang="en-US" dirty="0" smtClean="0">
                <a:latin typeface="Times New Roman" panose="02020603050405020304" pitchFamily="18" charset="0"/>
                <a:cs typeface="Times New Roman" panose="02020603050405020304" pitchFamily="18" charset="0"/>
              </a:rPr>
              <a:t>: </a:t>
            </a:r>
            <a:r>
              <a:rPr lang="vi-VN" smtClean="0">
                <a:latin typeface="Times New Roman" panose="02020603050405020304" pitchFamily="18" charset="0"/>
                <a:cs typeface="Times New Roman" panose="02020603050405020304" pitchFamily="18" charset="0"/>
              </a:rPr>
              <a:t>Phạm Thị Giang</a:t>
            </a:r>
            <a:endParaRPr lang="en-US"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5"/>
          <p:cNvPicPr/>
          <p:nvPr/>
        </p:nvPicPr>
        <p:blipFill>
          <a:blip r:embed="rId2"/>
          <a:stretch>
            <a:fillRect/>
          </a:stretch>
        </p:blipFill>
        <p:spPr>
          <a:xfrm>
            <a:off x="3045822" y="832961"/>
            <a:ext cx="7012577" cy="4388543"/>
          </a:xfrm>
          <a:prstGeom prst="rect">
            <a:avLst/>
          </a:prstGeom>
        </p:spPr>
      </p:pic>
      <p:sp>
        <p:nvSpPr>
          <p:cNvPr id="11" name="TextBox 10"/>
          <p:cNvSpPr txBox="1"/>
          <p:nvPr/>
        </p:nvSpPr>
        <p:spPr>
          <a:xfrm>
            <a:off x="4250028" y="2427067"/>
            <a:ext cx="3845076" cy="1200329"/>
          </a:xfrm>
          <a:prstGeom prst="rect">
            <a:avLst/>
          </a:prstGeom>
          <a:noFill/>
        </p:spPr>
        <p:txBody>
          <a:bodyPr wrap="square" rtlCol="0">
            <a:spAutoFit/>
          </a:bodyPr>
          <a:lstStyle/>
          <a:p>
            <a:pPr algn="ctr"/>
            <a:r>
              <a:rPr lang="en-US" sz="3600" b="1" dirty="0" smtClean="0">
                <a:solidFill>
                  <a:srgbClr val="0070C0"/>
                </a:solidFill>
              </a:rPr>
              <a:t>II. KHÁM PHÁ VĂN BẢN</a:t>
            </a:r>
            <a:endParaRPr lang="en-US" sz="3600" b="1" dirty="0">
              <a:solidFill>
                <a:srgbClr val="0070C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552" y="217647"/>
            <a:ext cx="10058402" cy="701040"/>
          </a:xfrm>
        </p:spPr>
        <p:txBody>
          <a:bodyPr/>
          <a:lstStyle/>
          <a:p>
            <a:r>
              <a:rPr lang="pt-BR" b="1" dirty="0">
                <a:solidFill>
                  <a:srgbClr val="C00000"/>
                </a:solidFill>
              </a:rPr>
              <a:t>1. Đọc, tóm tắt, giải nghĩa từ khó</a:t>
            </a:r>
            <a:endParaRPr lang="en-US" dirty="0">
              <a:solidFill>
                <a:srgbClr val="C00000"/>
              </a:solidFill>
            </a:endParaRPr>
          </a:p>
        </p:txBody>
      </p:sp>
      <p:graphicFrame>
        <p:nvGraphicFramePr>
          <p:cNvPr id="7" name="Table 4"/>
          <p:cNvGraphicFramePr>
            <a:graphicFrameLocks noGrp="1"/>
          </p:cNvGraphicFramePr>
          <p:nvPr/>
        </p:nvGraphicFramePr>
        <p:xfrm>
          <a:off x="912621" y="2220634"/>
          <a:ext cx="10021542" cy="2660459"/>
        </p:xfrm>
        <a:graphic>
          <a:graphicData uri="http://schemas.openxmlformats.org/drawingml/2006/table">
            <a:tbl>
              <a:tblPr/>
              <a:tblGrid>
                <a:gridCol w="7561678"/>
                <a:gridCol w="1017431"/>
                <a:gridCol w="1442433"/>
              </a:tblGrid>
              <a:tr h="519328">
                <a:tc>
                  <a:txBody>
                    <a:bodyPr/>
                    <a:lstStyle/>
                    <a:p>
                      <a:pPr algn="ctr">
                        <a:defRPr/>
                      </a:pPr>
                      <a:r>
                        <a:rPr lang="en-US" sz="1800" b="1" dirty="0">
                          <a:solidFill>
                            <a:srgbClr val="F49D2C"/>
                          </a:solidFill>
                          <a:latin typeface="Times New Roman" panose="02020603050405020304" pitchFamily="18" charset="0"/>
                          <a:cs typeface="Times New Roman" panose="02020603050405020304" pitchFamily="18" charset="0"/>
                        </a:rPr>
                        <a:t>  TIÊU </a:t>
                      </a:r>
                      <a:r>
                        <a:rPr lang="en-US" sz="1800" b="1" dirty="0" smtClean="0">
                          <a:solidFill>
                            <a:srgbClr val="F49D2C"/>
                          </a:solidFill>
                          <a:latin typeface="Times New Roman" panose="02020603050405020304" pitchFamily="18" charset="0"/>
                          <a:cs typeface="Times New Roman" panose="02020603050405020304" pitchFamily="18" charset="0"/>
                        </a:rPr>
                        <a:t>CHÍ ĐỌC</a:t>
                      </a:r>
                      <a:endParaRPr lang="en-US" sz="1800" b="1" dirty="0">
                        <a:latin typeface="Times New Roman" panose="02020603050405020304" pitchFamily="18" charset="0"/>
                        <a:cs typeface="Times New Roman" panose="02020603050405020304" pitchFamily="18" charset="0"/>
                      </a:endParaRPr>
                    </a:p>
                  </a:txBody>
                  <a:tcPr anchor="ctr">
                    <a:lnL w="28575" cap="flat" cmpd="sng" algn="ctr">
                      <a:solidFill>
                        <a:srgbClr val="B0DAF6"/>
                      </a:solidFill>
                      <a:prstDash val="solid"/>
                      <a:round/>
                      <a:headEnd type="none" w="med" len="med"/>
                      <a:tailEnd type="none" w="med" len="med"/>
                    </a:lnL>
                    <a:lnR w="28575" cap="flat" cmpd="sng" algn="ctr">
                      <a:solidFill>
                        <a:srgbClr val="B0DAF6"/>
                      </a:solidFill>
                      <a:prstDash val="solid"/>
                      <a:round/>
                      <a:headEnd type="none" w="med" len="med"/>
                      <a:tailEnd type="none" w="med" len="med"/>
                    </a:lnR>
                    <a:lnT w="28575" cap="flat" cmpd="sng" algn="ctr">
                      <a:solidFill>
                        <a:srgbClr val="B0DAF6"/>
                      </a:solidFill>
                      <a:prstDash val="solid"/>
                      <a:round/>
                      <a:headEnd type="none" w="med" len="med"/>
                      <a:tailEnd type="none" w="med" len="med"/>
                    </a:lnT>
                    <a:lnB w="28575" cap="flat" cmpd="sng" algn="ctr">
                      <a:solidFill>
                        <a:srgbClr val="B0DAF6"/>
                      </a:solidFill>
                      <a:prstDash val="solid"/>
                      <a:round/>
                      <a:headEnd type="none" w="med" len="med"/>
                      <a:tailEnd type="none" w="med" len="med"/>
                    </a:lnB>
                    <a:solidFill>
                      <a:srgbClr val="FDF0AE"/>
                    </a:solidFill>
                  </a:tcPr>
                </a:tc>
                <a:tc>
                  <a:txBody>
                    <a:bodyPr/>
                    <a:lstStyle/>
                    <a:p>
                      <a:pPr algn="ctr">
                        <a:defRPr/>
                      </a:pPr>
                      <a:r>
                        <a:rPr lang="en-US" sz="1800" b="1" dirty="0">
                          <a:solidFill>
                            <a:srgbClr val="F49D2C"/>
                          </a:solidFill>
                          <a:latin typeface="Times New Roman" panose="02020603050405020304" pitchFamily="18" charset="0"/>
                          <a:cs typeface="Times New Roman" panose="02020603050405020304" pitchFamily="18" charset="0"/>
                        </a:rPr>
                        <a:t>CÓ</a:t>
                      </a:r>
                      <a:endParaRPr lang="en-US" sz="1800" b="1" dirty="0">
                        <a:latin typeface="Times New Roman" panose="02020603050405020304" pitchFamily="18" charset="0"/>
                        <a:cs typeface="Times New Roman" panose="02020603050405020304" pitchFamily="18" charset="0"/>
                      </a:endParaRPr>
                    </a:p>
                  </a:txBody>
                  <a:tcPr anchor="ctr">
                    <a:lnL w="28575" cap="flat" cmpd="sng" algn="ctr">
                      <a:solidFill>
                        <a:srgbClr val="B0DAF6"/>
                      </a:solidFill>
                      <a:prstDash val="solid"/>
                      <a:round/>
                      <a:headEnd type="none" w="med" len="med"/>
                      <a:tailEnd type="none" w="med" len="med"/>
                    </a:lnL>
                    <a:lnR w="28575" cap="flat" cmpd="sng" algn="ctr">
                      <a:solidFill>
                        <a:srgbClr val="B0DAF6"/>
                      </a:solidFill>
                      <a:prstDash val="solid"/>
                      <a:round/>
                      <a:headEnd type="none" w="med" len="med"/>
                      <a:tailEnd type="none" w="med" len="med"/>
                    </a:lnR>
                    <a:lnT w="28575" cap="flat" cmpd="sng" algn="ctr">
                      <a:solidFill>
                        <a:srgbClr val="B0DAF6"/>
                      </a:solidFill>
                      <a:prstDash val="solid"/>
                      <a:round/>
                      <a:headEnd type="none" w="med" len="med"/>
                      <a:tailEnd type="none" w="med" len="med"/>
                    </a:lnT>
                    <a:lnB w="28575" cap="flat" cmpd="sng" algn="ctr">
                      <a:solidFill>
                        <a:srgbClr val="B0DAF6"/>
                      </a:solidFill>
                      <a:prstDash val="solid"/>
                      <a:round/>
                      <a:headEnd type="none" w="med" len="med"/>
                      <a:tailEnd type="none" w="med" len="med"/>
                    </a:lnB>
                    <a:solidFill>
                      <a:srgbClr val="FDF0AE"/>
                    </a:solidFill>
                  </a:tcPr>
                </a:tc>
                <a:tc>
                  <a:txBody>
                    <a:bodyPr/>
                    <a:lstStyle/>
                    <a:p>
                      <a:pPr algn="ctr">
                        <a:defRPr/>
                      </a:pPr>
                      <a:r>
                        <a:rPr lang="en-US" sz="1800" b="1" dirty="0" smtClean="0">
                          <a:solidFill>
                            <a:srgbClr val="F49D2C"/>
                          </a:solidFill>
                          <a:latin typeface="Times New Roman" panose="02020603050405020304" pitchFamily="18" charset="0"/>
                          <a:cs typeface="Times New Roman" panose="02020603050405020304" pitchFamily="18" charset="0"/>
                        </a:rPr>
                        <a:t>KHÔNG</a:t>
                      </a:r>
                      <a:endParaRPr lang="en-US" sz="1800" b="1" dirty="0">
                        <a:latin typeface="Times New Roman" panose="02020603050405020304" pitchFamily="18" charset="0"/>
                        <a:cs typeface="Times New Roman" panose="02020603050405020304" pitchFamily="18" charset="0"/>
                      </a:endParaRPr>
                    </a:p>
                  </a:txBody>
                  <a:tcPr anchor="ctr">
                    <a:lnL w="28575" cap="flat" cmpd="sng" algn="ctr">
                      <a:solidFill>
                        <a:srgbClr val="B0DAF6"/>
                      </a:solidFill>
                      <a:prstDash val="solid"/>
                      <a:round/>
                      <a:headEnd type="none" w="med" len="med"/>
                      <a:tailEnd type="none" w="med" len="med"/>
                    </a:lnL>
                    <a:lnR w="28575" cap="flat" cmpd="sng" algn="ctr">
                      <a:solidFill>
                        <a:srgbClr val="B0DAF6"/>
                      </a:solidFill>
                      <a:prstDash val="solid"/>
                      <a:round/>
                      <a:headEnd type="none" w="med" len="med"/>
                      <a:tailEnd type="none" w="med" len="med"/>
                    </a:lnR>
                    <a:lnT w="28575" cap="flat" cmpd="sng" algn="ctr">
                      <a:solidFill>
                        <a:srgbClr val="B0DAF6"/>
                      </a:solidFill>
                      <a:prstDash val="solid"/>
                      <a:round/>
                      <a:headEnd type="none" w="med" len="med"/>
                      <a:tailEnd type="none" w="med" len="med"/>
                    </a:lnT>
                    <a:lnB w="28575" cap="flat" cmpd="sng" algn="ctr">
                      <a:solidFill>
                        <a:srgbClr val="B0DAF6"/>
                      </a:solidFill>
                      <a:prstDash val="solid"/>
                      <a:round/>
                      <a:headEnd type="none" w="med" len="med"/>
                      <a:tailEnd type="none" w="med" len="med"/>
                    </a:lnB>
                    <a:solidFill>
                      <a:srgbClr val="FDF0AE"/>
                    </a:solidFill>
                  </a:tcPr>
                </a:tc>
              </a:tr>
              <a:tr h="580965">
                <a:tc>
                  <a:txBody>
                    <a:bodyPr/>
                    <a:lstStyle/>
                    <a:p>
                      <a:pPr algn="l">
                        <a:defRPr/>
                      </a:pPr>
                      <a:r>
                        <a:rPr lang="en-US" sz="1800" dirty="0">
                          <a:solidFill>
                            <a:srgbClr val="6561AF"/>
                          </a:solidFill>
                          <a:latin typeface="Times New Roman" panose="02020603050405020304" pitchFamily="18" charset="0"/>
                          <a:cs typeface="Times New Roman" panose="02020603050405020304" pitchFamily="18" charset="0"/>
                        </a:rPr>
                        <a:t>  </a:t>
                      </a:r>
                      <a:r>
                        <a:rPr lang="en-US" sz="1800" dirty="0" err="1">
                          <a:solidFill>
                            <a:srgbClr val="6561AF"/>
                          </a:solidFill>
                          <a:latin typeface="Times New Roman" panose="02020603050405020304" pitchFamily="18" charset="0"/>
                          <a:cs typeface="Times New Roman" panose="02020603050405020304" pitchFamily="18" charset="0"/>
                        </a:rPr>
                        <a:t>Đọc</a:t>
                      </a:r>
                      <a:r>
                        <a:rPr lang="en-US" sz="1800" dirty="0">
                          <a:solidFill>
                            <a:srgbClr val="6561AF"/>
                          </a:solidFill>
                          <a:latin typeface="Times New Roman" panose="02020603050405020304" pitchFamily="18" charset="0"/>
                          <a:cs typeface="Times New Roman" panose="02020603050405020304" pitchFamily="18" charset="0"/>
                        </a:rPr>
                        <a:t> </a:t>
                      </a:r>
                      <a:r>
                        <a:rPr lang="en-US" sz="1800" dirty="0" err="1">
                          <a:solidFill>
                            <a:srgbClr val="6561AF"/>
                          </a:solidFill>
                          <a:latin typeface="Times New Roman" panose="02020603050405020304" pitchFamily="18" charset="0"/>
                          <a:cs typeface="Times New Roman" panose="02020603050405020304" pitchFamily="18" charset="0"/>
                        </a:rPr>
                        <a:t>trôi</a:t>
                      </a:r>
                      <a:r>
                        <a:rPr lang="en-US" sz="1800" dirty="0">
                          <a:solidFill>
                            <a:srgbClr val="6561AF"/>
                          </a:solidFill>
                          <a:latin typeface="Times New Roman" panose="02020603050405020304" pitchFamily="18" charset="0"/>
                          <a:cs typeface="Times New Roman" panose="02020603050405020304" pitchFamily="18" charset="0"/>
                        </a:rPr>
                        <a:t> </a:t>
                      </a:r>
                      <a:r>
                        <a:rPr lang="en-US" sz="1800" dirty="0" err="1">
                          <a:solidFill>
                            <a:srgbClr val="6561AF"/>
                          </a:solidFill>
                          <a:latin typeface="Times New Roman" panose="02020603050405020304" pitchFamily="18" charset="0"/>
                          <a:cs typeface="Times New Roman" panose="02020603050405020304" pitchFamily="18" charset="0"/>
                        </a:rPr>
                        <a:t>chảy</a:t>
                      </a:r>
                      <a:r>
                        <a:rPr lang="en-US" sz="1800" dirty="0">
                          <a:solidFill>
                            <a:srgbClr val="6561AF"/>
                          </a:solidFill>
                          <a:latin typeface="Times New Roman" panose="02020603050405020304" pitchFamily="18" charset="0"/>
                          <a:cs typeface="Times New Roman" panose="02020603050405020304" pitchFamily="18" charset="0"/>
                        </a:rPr>
                        <a:t>, </a:t>
                      </a:r>
                      <a:r>
                        <a:rPr lang="en-US" sz="1800" dirty="0" err="1">
                          <a:solidFill>
                            <a:srgbClr val="6561AF"/>
                          </a:solidFill>
                          <a:latin typeface="Times New Roman" panose="02020603050405020304" pitchFamily="18" charset="0"/>
                          <a:cs typeface="Times New Roman" panose="02020603050405020304" pitchFamily="18" charset="0"/>
                        </a:rPr>
                        <a:t>không</a:t>
                      </a:r>
                      <a:r>
                        <a:rPr lang="en-US" sz="1800" dirty="0">
                          <a:solidFill>
                            <a:srgbClr val="6561AF"/>
                          </a:solidFill>
                          <a:latin typeface="Times New Roman" panose="02020603050405020304" pitchFamily="18" charset="0"/>
                          <a:cs typeface="Times New Roman" panose="02020603050405020304" pitchFamily="18" charset="0"/>
                        </a:rPr>
                        <a:t> </a:t>
                      </a:r>
                      <a:r>
                        <a:rPr lang="en-US" sz="1800" dirty="0" err="1">
                          <a:solidFill>
                            <a:srgbClr val="6561AF"/>
                          </a:solidFill>
                          <a:latin typeface="Times New Roman" panose="02020603050405020304" pitchFamily="18" charset="0"/>
                          <a:cs typeface="Times New Roman" panose="02020603050405020304" pitchFamily="18" charset="0"/>
                        </a:rPr>
                        <a:t>bỏ</a:t>
                      </a:r>
                      <a:r>
                        <a:rPr lang="en-US" sz="1800" dirty="0">
                          <a:solidFill>
                            <a:srgbClr val="6561AF"/>
                          </a:solidFill>
                          <a:latin typeface="Times New Roman" panose="02020603050405020304" pitchFamily="18" charset="0"/>
                          <a:cs typeface="Times New Roman" panose="02020603050405020304" pitchFamily="18" charset="0"/>
                        </a:rPr>
                        <a:t> </a:t>
                      </a:r>
                      <a:r>
                        <a:rPr lang="en-US" sz="1800" dirty="0" err="1">
                          <a:solidFill>
                            <a:srgbClr val="6561AF"/>
                          </a:solidFill>
                          <a:latin typeface="Times New Roman" panose="02020603050405020304" pitchFamily="18" charset="0"/>
                          <a:cs typeface="Times New Roman" panose="02020603050405020304" pitchFamily="18" charset="0"/>
                        </a:rPr>
                        <a:t>từ</a:t>
                      </a:r>
                      <a:r>
                        <a:rPr lang="en-US" sz="1800" dirty="0">
                          <a:solidFill>
                            <a:srgbClr val="6561AF"/>
                          </a:solidFill>
                          <a:latin typeface="Times New Roman" panose="02020603050405020304" pitchFamily="18" charset="0"/>
                          <a:cs typeface="Times New Roman" panose="02020603050405020304" pitchFamily="18" charset="0"/>
                        </a:rPr>
                        <a:t>, </a:t>
                      </a:r>
                      <a:r>
                        <a:rPr lang="en-US" sz="1800" dirty="0" err="1">
                          <a:solidFill>
                            <a:srgbClr val="6561AF"/>
                          </a:solidFill>
                          <a:latin typeface="Times New Roman" panose="02020603050405020304" pitchFamily="18" charset="0"/>
                          <a:cs typeface="Times New Roman" panose="02020603050405020304" pitchFamily="18" charset="0"/>
                        </a:rPr>
                        <a:t>thêm</a:t>
                      </a:r>
                      <a:r>
                        <a:rPr lang="en-US" sz="1800" dirty="0">
                          <a:solidFill>
                            <a:srgbClr val="6561AF"/>
                          </a:solidFill>
                          <a:latin typeface="Times New Roman" panose="02020603050405020304" pitchFamily="18" charset="0"/>
                          <a:cs typeface="Times New Roman" panose="02020603050405020304" pitchFamily="18" charset="0"/>
                        </a:rPr>
                        <a:t> </a:t>
                      </a:r>
                      <a:r>
                        <a:rPr lang="en-US" sz="1800" dirty="0" err="1">
                          <a:solidFill>
                            <a:srgbClr val="6561AF"/>
                          </a:solidFill>
                          <a:latin typeface="Times New Roman" panose="02020603050405020304" pitchFamily="18" charset="0"/>
                          <a:cs typeface="Times New Roman" panose="02020603050405020304" pitchFamily="18" charset="0"/>
                        </a:rPr>
                        <a:t>từ</a:t>
                      </a:r>
                      <a:r>
                        <a:rPr lang="en-US" sz="1800" dirty="0">
                          <a:solidFill>
                            <a:srgbClr val="6561AF"/>
                          </a:solidFill>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txBody>
                  <a:tcPr anchor="ctr">
                    <a:lnL w="28575" cap="flat" cmpd="sng" algn="ctr">
                      <a:solidFill>
                        <a:srgbClr val="B0DAF6"/>
                      </a:solidFill>
                      <a:prstDash val="solid"/>
                      <a:round/>
                      <a:headEnd type="none" w="med" len="med"/>
                      <a:tailEnd type="none" w="med" len="med"/>
                    </a:lnL>
                    <a:lnR w="28575" cap="flat" cmpd="sng" algn="ctr">
                      <a:solidFill>
                        <a:srgbClr val="B0DAF6"/>
                      </a:solidFill>
                      <a:prstDash val="solid"/>
                      <a:round/>
                      <a:headEnd type="none" w="med" len="med"/>
                      <a:tailEnd type="none" w="med" len="med"/>
                    </a:lnR>
                    <a:lnT w="28575" cap="flat" cmpd="sng" algn="ctr">
                      <a:solidFill>
                        <a:srgbClr val="B0DAF6"/>
                      </a:solidFill>
                      <a:prstDash val="solid"/>
                      <a:round/>
                      <a:headEnd type="none" w="med" len="med"/>
                      <a:tailEnd type="none" w="med" len="med"/>
                    </a:lnT>
                    <a:lnB w="28575" cap="flat" cmpd="sng" algn="ctr">
                      <a:solidFill>
                        <a:srgbClr val="B0DAF6"/>
                      </a:solidFill>
                      <a:prstDash val="solid"/>
                      <a:round/>
                      <a:headEnd type="none" w="med" len="med"/>
                      <a:tailEnd type="none" w="med" len="med"/>
                    </a:lnB>
                    <a:solidFill>
                      <a:srgbClr val="F2FAFF"/>
                    </a:solidFill>
                  </a:tcPr>
                </a:tc>
                <a:tc>
                  <a:txBody>
                    <a:bodyPr/>
                    <a:lstStyle/>
                    <a:p>
                      <a:endParaRPr lang="en-US" sz="1800">
                        <a:latin typeface="Times New Roman" panose="02020603050405020304" pitchFamily="18" charset="0"/>
                        <a:cs typeface="Times New Roman" panose="02020603050405020304" pitchFamily="18" charset="0"/>
                      </a:endParaRPr>
                    </a:p>
                  </a:txBody>
                  <a:tcPr>
                    <a:lnL w="28575" cap="flat" cmpd="sng" algn="ctr">
                      <a:solidFill>
                        <a:srgbClr val="B0DAF6"/>
                      </a:solidFill>
                      <a:prstDash val="solid"/>
                      <a:round/>
                      <a:headEnd type="none" w="med" len="med"/>
                      <a:tailEnd type="none" w="med" len="med"/>
                    </a:lnL>
                    <a:lnR w="28575" cap="flat" cmpd="sng" algn="ctr">
                      <a:solidFill>
                        <a:srgbClr val="B0DAF6"/>
                      </a:solidFill>
                      <a:prstDash val="solid"/>
                      <a:round/>
                      <a:headEnd type="none" w="med" len="med"/>
                      <a:tailEnd type="none" w="med" len="med"/>
                    </a:lnR>
                    <a:lnT w="28575" cap="flat" cmpd="sng" algn="ctr">
                      <a:solidFill>
                        <a:srgbClr val="B0DAF6"/>
                      </a:solidFill>
                      <a:prstDash val="solid"/>
                      <a:round/>
                      <a:headEnd type="none" w="med" len="med"/>
                      <a:tailEnd type="none" w="med" len="med"/>
                    </a:lnT>
                    <a:lnB w="28575" cap="flat" cmpd="sng" algn="ctr">
                      <a:solidFill>
                        <a:srgbClr val="B0DAF6"/>
                      </a:solidFill>
                      <a:prstDash val="solid"/>
                      <a:round/>
                      <a:headEnd type="none" w="med" len="med"/>
                      <a:tailEnd type="none" w="med" len="med"/>
                    </a:lnB>
                    <a:solidFill>
                      <a:srgbClr val="F2FAFF"/>
                    </a:solidFill>
                  </a:tcPr>
                </a:tc>
                <a:tc>
                  <a:txBody>
                    <a:bodyPr/>
                    <a:lstStyle/>
                    <a:p>
                      <a:endParaRPr lang="en-US" sz="1800">
                        <a:latin typeface="Times New Roman" panose="02020603050405020304" pitchFamily="18" charset="0"/>
                        <a:cs typeface="Times New Roman" panose="02020603050405020304" pitchFamily="18" charset="0"/>
                      </a:endParaRPr>
                    </a:p>
                  </a:txBody>
                  <a:tcPr>
                    <a:lnL w="28575" cap="flat" cmpd="sng" algn="ctr">
                      <a:solidFill>
                        <a:srgbClr val="B0DAF6"/>
                      </a:solidFill>
                      <a:prstDash val="solid"/>
                      <a:round/>
                      <a:headEnd type="none" w="med" len="med"/>
                      <a:tailEnd type="none" w="med" len="med"/>
                    </a:lnL>
                    <a:lnR w="28575" cap="flat" cmpd="sng" algn="ctr">
                      <a:solidFill>
                        <a:srgbClr val="B0DAF6"/>
                      </a:solidFill>
                      <a:prstDash val="solid"/>
                      <a:round/>
                      <a:headEnd type="none" w="med" len="med"/>
                      <a:tailEnd type="none" w="med" len="med"/>
                    </a:lnR>
                    <a:lnT w="28575" cap="flat" cmpd="sng" algn="ctr">
                      <a:solidFill>
                        <a:srgbClr val="B0DAF6"/>
                      </a:solidFill>
                      <a:prstDash val="solid"/>
                      <a:round/>
                      <a:headEnd type="none" w="med" len="med"/>
                      <a:tailEnd type="none" w="med" len="med"/>
                    </a:lnT>
                    <a:lnB w="28575" cap="flat" cmpd="sng" algn="ctr">
                      <a:solidFill>
                        <a:srgbClr val="B0DAF6"/>
                      </a:solidFill>
                      <a:prstDash val="solid"/>
                      <a:round/>
                      <a:headEnd type="none" w="med" len="med"/>
                      <a:tailEnd type="none" w="med" len="med"/>
                    </a:lnB>
                    <a:solidFill>
                      <a:srgbClr val="F2FAFF"/>
                    </a:solidFill>
                  </a:tcPr>
                </a:tc>
              </a:tr>
              <a:tr h="397682">
                <a:tc>
                  <a:txBody>
                    <a:bodyPr/>
                    <a:lstStyle/>
                    <a:p>
                      <a:pPr algn="l">
                        <a:defRPr/>
                      </a:pPr>
                      <a:r>
                        <a:rPr lang="en-US" sz="1800" dirty="0">
                          <a:solidFill>
                            <a:srgbClr val="6561AF"/>
                          </a:solidFill>
                          <a:latin typeface="Times New Roman" panose="02020603050405020304" pitchFamily="18" charset="0"/>
                          <a:cs typeface="Times New Roman" panose="02020603050405020304" pitchFamily="18" charset="0"/>
                        </a:rPr>
                        <a:t>  </a:t>
                      </a:r>
                      <a:r>
                        <a:rPr lang="en-US" sz="1800" dirty="0" err="1">
                          <a:solidFill>
                            <a:srgbClr val="6561AF"/>
                          </a:solidFill>
                          <a:latin typeface="Times New Roman" panose="02020603050405020304" pitchFamily="18" charset="0"/>
                          <a:cs typeface="Times New Roman" panose="02020603050405020304" pitchFamily="18" charset="0"/>
                        </a:rPr>
                        <a:t>Đọc</a:t>
                      </a:r>
                      <a:r>
                        <a:rPr lang="en-US" sz="1800" dirty="0">
                          <a:solidFill>
                            <a:srgbClr val="6561AF"/>
                          </a:solidFill>
                          <a:latin typeface="Times New Roman" panose="02020603050405020304" pitchFamily="18" charset="0"/>
                          <a:cs typeface="Times New Roman" panose="02020603050405020304" pitchFamily="18" charset="0"/>
                        </a:rPr>
                        <a:t> to, </a:t>
                      </a:r>
                      <a:r>
                        <a:rPr lang="en-US" sz="1800" dirty="0" err="1">
                          <a:solidFill>
                            <a:srgbClr val="6561AF"/>
                          </a:solidFill>
                          <a:latin typeface="Times New Roman" panose="02020603050405020304" pitchFamily="18" charset="0"/>
                          <a:cs typeface="Times New Roman" panose="02020603050405020304" pitchFamily="18" charset="0"/>
                        </a:rPr>
                        <a:t>rõ</a:t>
                      </a:r>
                      <a:r>
                        <a:rPr lang="en-US" sz="1800" dirty="0">
                          <a:solidFill>
                            <a:srgbClr val="6561AF"/>
                          </a:solidFill>
                          <a:latin typeface="Times New Roman" panose="02020603050405020304" pitchFamily="18" charset="0"/>
                          <a:cs typeface="Times New Roman" panose="02020603050405020304" pitchFamily="18" charset="0"/>
                        </a:rPr>
                        <a:t> </a:t>
                      </a:r>
                      <a:r>
                        <a:rPr lang="en-US" sz="1800" dirty="0" err="1">
                          <a:solidFill>
                            <a:srgbClr val="6561AF"/>
                          </a:solidFill>
                          <a:latin typeface="Times New Roman" panose="02020603050405020304" pitchFamily="18" charset="0"/>
                          <a:cs typeface="Times New Roman" panose="02020603050405020304" pitchFamily="18" charset="0"/>
                        </a:rPr>
                        <a:t>bảo</a:t>
                      </a:r>
                      <a:r>
                        <a:rPr lang="en-US" sz="1800" dirty="0">
                          <a:solidFill>
                            <a:srgbClr val="6561AF"/>
                          </a:solidFill>
                          <a:latin typeface="Times New Roman" panose="02020603050405020304" pitchFamily="18" charset="0"/>
                          <a:cs typeface="Times New Roman" panose="02020603050405020304" pitchFamily="18" charset="0"/>
                        </a:rPr>
                        <a:t> </a:t>
                      </a:r>
                      <a:r>
                        <a:rPr lang="en-US" sz="1800" dirty="0" err="1">
                          <a:solidFill>
                            <a:srgbClr val="6561AF"/>
                          </a:solidFill>
                          <a:latin typeface="Times New Roman" panose="02020603050405020304" pitchFamily="18" charset="0"/>
                          <a:cs typeface="Times New Roman" panose="02020603050405020304" pitchFamily="18" charset="0"/>
                        </a:rPr>
                        <a:t>đảm</a:t>
                      </a:r>
                      <a:r>
                        <a:rPr lang="en-US" sz="1800" dirty="0">
                          <a:solidFill>
                            <a:srgbClr val="6561AF"/>
                          </a:solidFill>
                          <a:latin typeface="Times New Roman" panose="02020603050405020304" pitchFamily="18" charset="0"/>
                          <a:cs typeface="Times New Roman" panose="02020603050405020304" pitchFamily="18" charset="0"/>
                        </a:rPr>
                        <a:t> </a:t>
                      </a:r>
                      <a:r>
                        <a:rPr lang="en-US" sz="1800" dirty="0" err="1">
                          <a:solidFill>
                            <a:srgbClr val="6561AF"/>
                          </a:solidFill>
                          <a:latin typeface="Times New Roman" panose="02020603050405020304" pitchFamily="18" charset="0"/>
                          <a:cs typeface="Times New Roman" panose="02020603050405020304" pitchFamily="18" charset="0"/>
                        </a:rPr>
                        <a:t>trong</a:t>
                      </a:r>
                      <a:r>
                        <a:rPr lang="en-US" sz="1800" dirty="0">
                          <a:solidFill>
                            <a:srgbClr val="6561AF"/>
                          </a:solidFill>
                          <a:latin typeface="Times New Roman" panose="02020603050405020304" pitchFamily="18" charset="0"/>
                          <a:cs typeface="Times New Roman" panose="02020603050405020304" pitchFamily="18" charset="0"/>
                        </a:rPr>
                        <a:t> </a:t>
                      </a:r>
                      <a:r>
                        <a:rPr lang="en-US" sz="1800" dirty="0" err="1">
                          <a:solidFill>
                            <a:srgbClr val="6561AF"/>
                          </a:solidFill>
                          <a:latin typeface="Times New Roman" panose="02020603050405020304" pitchFamily="18" charset="0"/>
                          <a:cs typeface="Times New Roman" panose="02020603050405020304" pitchFamily="18" charset="0"/>
                        </a:rPr>
                        <a:t>không</a:t>
                      </a:r>
                      <a:r>
                        <a:rPr lang="en-US" sz="1800" dirty="0">
                          <a:solidFill>
                            <a:srgbClr val="6561AF"/>
                          </a:solidFill>
                          <a:latin typeface="Times New Roman" panose="02020603050405020304" pitchFamily="18" charset="0"/>
                          <a:cs typeface="Times New Roman" panose="02020603050405020304" pitchFamily="18" charset="0"/>
                        </a:rPr>
                        <a:t> </a:t>
                      </a:r>
                      <a:r>
                        <a:rPr lang="en-US" sz="1800" dirty="0" err="1">
                          <a:solidFill>
                            <a:srgbClr val="6561AF"/>
                          </a:solidFill>
                          <a:latin typeface="Times New Roman" panose="02020603050405020304" pitchFamily="18" charset="0"/>
                          <a:cs typeface="Times New Roman" panose="02020603050405020304" pitchFamily="18" charset="0"/>
                        </a:rPr>
                        <a:t>gian</a:t>
                      </a:r>
                      <a:r>
                        <a:rPr lang="en-US" sz="1800" dirty="0">
                          <a:solidFill>
                            <a:srgbClr val="6561AF"/>
                          </a:solidFill>
                          <a:latin typeface="Times New Roman" panose="02020603050405020304" pitchFamily="18" charset="0"/>
                          <a:cs typeface="Times New Roman" panose="02020603050405020304" pitchFamily="18" charset="0"/>
                        </a:rPr>
                        <a:t> </a:t>
                      </a:r>
                      <a:r>
                        <a:rPr lang="en-US" sz="1800" dirty="0" err="1">
                          <a:solidFill>
                            <a:srgbClr val="6561AF"/>
                          </a:solidFill>
                          <a:latin typeface="Times New Roman" panose="02020603050405020304" pitchFamily="18" charset="0"/>
                          <a:cs typeface="Times New Roman" panose="02020603050405020304" pitchFamily="18" charset="0"/>
                        </a:rPr>
                        <a:t>lớp</a:t>
                      </a:r>
                      <a:r>
                        <a:rPr lang="en-US" sz="1800" dirty="0">
                          <a:solidFill>
                            <a:srgbClr val="6561AF"/>
                          </a:solidFill>
                          <a:latin typeface="Times New Roman" panose="02020603050405020304" pitchFamily="18" charset="0"/>
                          <a:cs typeface="Times New Roman" panose="02020603050405020304" pitchFamily="18" charset="0"/>
                        </a:rPr>
                        <a:t> </a:t>
                      </a:r>
                      <a:r>
                        <a:rPr lang="en-US" sz="1800" dirty="0" err="1">
                          <a:solidFill>
                            <a:srgbClr val="6561AF"/>
                          </a:solidFill>
                          <a:latin typeface="Times New Roman" panose="02020603050405020304" pitchFamily="18" charset="0"/>
                          <a:cs typeface="Times New Roman" panose="02020603050405020304" pitchFamily="18" charset="0"/>
                        </a:rPr>
                        <a:t>học</a:t>
                      </a:r>
                      <a:r>
                        <a:rPr lang="en-US" sz="1800" dirty="0">
                          <a:solidFill>
                            <a:srgbClr val="6561AF"/>
                          </a:solidFill>
                          <a:latin typeface="Times New Roman" panose="02020603050405020304" pitchFamily="18" charset="0"/>
                          <a:cs typeface="Times New Roman" panose="02020603050405020304" pitchFamily="18" charset="0"/>
                        </a:rPr>
                        <a:t>, </a:t>
                      </a:r>
                      <a:r>
                        <a:rPr lang="en-US" sz="1800" dirty="0" err="1">
                          <a:solidFill>
                            <a:srgbClr val="6561AF"/>
                          </a:solidFill>
                          <a:latin typeface="Times New Roman" panose="02020603050405020304" pitchFamily="18" charset="0"/>
                          <a:cs typeface="Times New Roman" panose="02020603050405020304" pitchFamily="18" charset="0"/>
                        </a:rPr>
                        <a:t>cả</a:t>
                      </a:r>
                      <a:r>
                        <a:rPr lang="en-US" sz="1800" dirty="0">
                          <a:solidFill>
                            <a:srgbClr val="6561AF"/>
                          </a:solidFill>
                          <a:latin typeface="Times New Roman" panose="02020603050405020304" pitchFamily="18" charset="0"/>
                          <a:cs typeface="Times New Roman" panose="02020603050405020304" pitchFamily="18" charset="0"/>
                        </a:rPr>
                        <a:t> </a:t>
                      </a:r>
                      <a:r>
                        <a:rPr lang="en-US" sz="1800" dirty="0" err="1">
                          <a:solidFill>
                            <a:srgbClr val="6561AF"/>
                          </a:solidFill>
                          <a:latin typeface="Times New Roman" panose="02020603050405020304" pitchFamily="18" charset="0"/>
                          <a:cs typeface="Times New Roman" panose="02020603050405020304" pitchFamily="18" charset="0"/>
                        </a:rPr>
                        <a:t>lớp</a:t>
                      </a:r>
                      <a:r>
                        <a:rPr lang="en-US" sz="1800" dirty="0">
                          <a:solidFill>
                            <a:srgbClr val="6561AF"/>
                          </a:solidFill>
                          <a:latin typeface="Times New Roman" panose="02020603050405020304" pitchFamily="18" charset="0"/>
                          <a:cs typeface="Times New Roman" panose="02020603050405020304" pitchFamily="18" charset="0"/>
                        </a:rPr>
                        <a:t> </a:t>
                      </a:r>
                      <a:r>
                        <a:rPr lang="en-US" sz="1800" dirty="0" err="1">
                          <a:solidFill>
                            <a:srgbClr val="6561AF"/>
                          </a:solidFill>
                          <a:latin typeface="Times New Roman" panose="02020603050405020304" pitchFamily="18" charset="0"/>
                          <a:cs typeface="Times New Roman" panose="02020603050405020304" pitchFamily="18" charset="0"/>
                        </a:rPr>
                        <a:t>cùng</a:t>
                      </a:r>
                      <a:r>
                        <a:rPr lang="en-US" sz="1800" dirty="0">
                          <a:solidFill>
                            <a:srgbClr val="6561AF"/>
                          </a:solidFill>
                          <a:latin typeface="Times New Roman" panose="02020603050405020304" pitchFamily="18" charset="0"/>
                          <a:cs typeface="Times New Roman" panose="02020603050405020304" pitchFamily="18" charset="0"/>
                        </a:rPr>
                        <a:t> </a:t>
                      </a:r>
                      <a:r>
                        <a:rPr lang="en-US" sz="1800" dirty="0" err="1">
                          <a:solidFill>
                            <a:srgbClr val="6561AF"/>
                          </a:solidFill>
                          <a:latin typeface="Times New Roman" panose="02020603050405020304" pitchFamily="18" charset="0"/>
                          <a:cs typeface="Times New Roman" panose="02020603050405020304" pitchFamily="18" charset="0"/>
                        </a:rPr>
                        <a:t>nghe</a:t>
                      </a:r>
                      <a:r>
                        <a:rPr lang="en-US" sz="1800" dirty="0">
                          <a:solidFill>
                            <a:srgbClr val="6561AF"/>
                          </a:solidFill>
                          <a:latin typeface="Times New Roman" panose="02020603050405020304" pitchFamily="18" charset="0"/>
                          <a:cs typeface="Times New Roman" panose="02020603050405020304" pitchFamily="18" charset="0"/>
                        </a:rPr>
                        <a:t> </a:t>
                      </a:r>
                      <a:r>
                        <a:rPr lang="en-US" sz="1800" dirty="0" err="1">
                          <a:solidFill>
                            <a:srgbClr val="6561AF"/>
                          </a:solidFill>
                          <a:latin typeface="Times New Roman" panose="02020603050405020304" pitchFamily="18" charset="0"/>
                          <a:cs typeface="Times New Roman" panose="02020603050405020304" pitchFamily="18" charset="0"/>
                        </a:rPr>
                        <a:t>được</a:t>
                      </a:r>
                      <a:r>
                        <a:rPr lang="en-US" sz="1800" dirty="0">
                          <a:solidFill>
                            <a:srgbClr val="6561AF"/>
                          </a:solidFill>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txBody>
                  <a:tcPr anchor="ctr">
                    <a:lnL w="28575" cap="flat" cmpd="sng" algn="ctr">
                      <a:solidFill>
                        <a:srgbClr val="B0DAF6"/>
                      </a:solidFill>
                      <a:prstDash val="solid"/>
                      <a:round/>
                      <a:headEnd type="none" w="med" len="med"/>
                      <a:tailEnd type="none" w="med" len="med"/>
                    </a:lnL>
                    <a:lnR w="28575" cap="flat" cmpd="sng" algn="ctr">
                      <a:solidFill>
                        <a:srgbClr val="B0DAF6"/>
                      </a:solidFill>
                      <a:prstDash val="solid"/>
                      <a:round/>
                      <a:headEnd type="none" w="med" len="med"/>
                      <a:tailEnd type="none" w="med" len="med"/>
                    </a:lnR>
                    <a:lnT w="28575" cap="flat" cmpd="sng" algn="ctr">
                      <a:solidFill>
                        <a:srgbClr val="B0DAF6"/>
                      </a:solidFill>
                      <a:prstDash val="solid"/>
                      <a:round/>
                      <a:headEnd type="none" w="med" len="med"/>
                      <a:tailEnd type="none" w="med" len="med"/>
                    </a:lnT>
                    <a:lnB w="28575" cap="flat" cmpd="sng" algn="ctr">
                      <a:solidFill>
                        <a:srgbClr val="B0DAF6"/>
                      </a:solidFill>
                      <a:prstDash val="solid"/>
                      <a:round/>
                      <a:headEnd type="none" w="med" len="med"/>
                      <a:tailEnd type="none" w="med" len="med"/>
                    </a:lnB>
                    <a:solidFill>
                      <a:srgbClr val="F2FAFF"/>
                    </a:solidFill>
                  </a:tcPr>
                </a:tc>
                <a:tc>
                  <a:txBody>
                    <a:bodyPr/>
                    <a:lstStyle/>
                    <a:p>
                      <a:endParaRPr lang="en-US" sz="1800">
                        <a:latin typeface="Times New Roman" panose="02020603050405020304" pitchFamily="18" charset="0"/>
                        <a:cs typeface="Times New Roman" panose="02020603050405020304" pitchFamily="18" charset="0"/>
                      </a:endParaRPr>
                    </a:p>
                  </a:txBody>
                  <a:tcPr>
                    <a:lnL w="28575" cap="flat" cmpd="sng" algn="ctr">
                      <a:solidFill>
                        <a:srgbClr val="B0DAF6"/>
                      </a:solidFill>
                      <a:prstDash val="solid"/>
                      <a:round/>
                      <a:headEnd type="none" w="med" len="med"/>
                      <a:tailEnd type="none" w="med" len="med"/>
                    </a:lnL>
                    <a:lnR w="28575" cap="flat" cmpd="sng" algn="ctr">
                      <a:solidFill>
                        <a:srgbClr val="B0DAF6"/>
                      </a:solidFill>
                      <a:prstDash val="solid"/>
                      <a:round/>
                      <a:headEnd type="none" w="med" len="med"/>
                      <a:tailEnd type="none" w="med" len="med"/>
                    </a:lnR>
                    <a:lnT w="28575" cap="flat" cmpd="sng" algn="ctr">
                      <a:solidFill>
                        <a:srgbClr val="B0DAF6"/>
                      </a:solidFill>
                      <a:prstDash val="solid"/>
                      <a:round/>
                      <a:headEnd type="none" w="med" len="med"/>
                      <a:tailEnd type="none" w="med" len="med"/>
                    </a:lnT>
                    <a:lnB w="28575" cap="flat" cmpd="sng" algn="ctr">
                      <a:solidFill>
                        <a:srgbClr val="B0DAF6"/>
                      </a:solidFill>
                      <a:prstDash val="solid"/>
                      <a:round/>
                      <a:headEnd type="none" w="med" len="med"/>
                      <a:tailEnd type="none" w="med" len="med"/>
                    </a:lnB>
                    <a:solidFill>
                      <a:srgbClr val="F2FAFF"/>
                    </a:solidFill>
                  </a:tcPr>
                </a:tc>
                <a:tc>
                  <a:txBody>
                    <a:bodyPr/>
                    <a:lstStyle/>
                    <a:p>
                      <a:endParaRPr lang="en-US" sz="1800">
                        <a:latin typeface="Times New Roman" panose="02020603050405020304" pitchFamily="18" charset="0"/>
                        <a:cs typeface="Times New Roman" panose="02020603050405020304" pitchFamily="18" charset="0"/>
                      </a:endParaRPr>
                    </a:p>
                  </a:txBody>
                  <a:tcPr>
                    <a:lnL w="28575" cap="flat" cmpd="sng" algn="ctr">
                      <a:solidFill>
                        <a:srgbClr val="B0DAF6"/>
                      </a:solidFill>
                      <a:prstDash val="solid"/>
                      <a:round/>
                      <a:headEnd type="none" w="med" len="med"/>
                      <a:tailEnd type="none" w="med" len="med"/>
                    </a:lnL>
                    <a:lnR w="28575" cap="flat" cmpd="sng" algn="ctr">
                      <a:solidFill>
                        <a:srgbClr val="B0DAF6"/>
                      </a:solidFill>
                      <a:prstDash val="solid"/>
                      <a:round/>
                      <a:headEnd type="none" w="med" len="med"/>
                      <a:tailEnd type="none" w="med" len="med"/>
                    </a:lnR>
                    <a:lnT w="28575" cap="flat" cmpd="sng" algn="ctr">
                      <a:solidFill>
                        <a:srgbClr val="B0DAF6"/>
                      </a:solidFill>
                      <a:prstDash val="solid"/>
                      <a:round/>
                      <a:headEnd type="none" w="med" len="med"/>
                      <a:tailEnd type="none" w="med" len="med"/>
                    </a:lnT>
                    <a:lnB w="28575" cap="flat" cmpd="sng" algn="ctr">
                      <a:solidFill>
                        <a:srgbClr val="B0DAF6"/>
                      </a:solidFill>
                      <a:prstDash val="solid"/>
                      <a:round/>
                      <a:headEnd type="none" w="med" len="med"/>
                      <a:tailEnd type="none" w="med" len="med"/>
                    </a:lnB>
                    <a:solidFill>
                      <a:srgbClr val="F2FAFF"/>
                    </a:solidFill>
                  </a:tcPr>
                </a:tc>
              </a:tr>
              <a:tr h="330876">
                <a:tc>
                  <a:txBody>
                    <a:bodyPr/>
                    <a:lstStyle/>
                    <a:p>
                      <a:pPr algn="l">
                        <a:defRPr/>
                      </a:pPr>
                      <a:r>
                        <a:rPr lang="en-US" sz="1800" dirty="0">
                          <a:solidFill>
                            <a:srgbClr val="6561AF"/>
                          </a:solidFill>
                          <a:latin typeface="Times New Roman" panose="02020603050405020304" pitchFamily="18" charset="0"/>
                          <a:cs typeface="Times New Roman" panose="02020603050405020304" pitchFamily="18" charset="0"/>
                        </a:rPr>
                        <a:t>  </a:t>
                      </a:r>
                      <a:r>
                        <a:rPr lang="en-US" sz="1800" dirty="0" err="1">
                          <a:solidFill>
                            <a:srgbClr val="6561AF"/>
                          </a:solidFill>
                          <a:latin typeface="Times New Roman" panose="02020603050405020304" pitchFamily="18" charset="0"/>
                          <a:cs typeface="Times New Roman" panose="02020603050405020304" pitchFamily="18" charset="0"/>
                        </a:rPr>
                        <a:t>Tốc</a:t>
                      </a:r>
                      <a:r>
                        <a:rPr lang="en-US" sz="1800" dirty="0">
                          <a:solidFill>
                            <a:srgbClr val="6561AF"/>
                          </a:solidFill>
                          <a:latin typeface="Times New Roman" panose="02020603050405020304" pitchFamily="18" charset="0"/>
                          <a:cs typeface="Times New Roman" panose="02020603050405020304" pitchFamily="18" charset="0"/>
                        </a:rPr>
                        <a:t> </a:t>
                      </a:r>
                      <a:r>
                        <a:rPr lang="en-US" sz="1800" dirty="0" err="1">
                          <a:solidFill>
                            <a:srgbClr val="6561AF"/>
                          </a:solidFill>
                          <a:latin typeface="Times New Roman" panose="02020603050405020304" pitchFamily="18" charset="0"/>
                          <a:cs typeface="Times New Roman" panose="02020603050405020304" pitchFamily="18" charset="0"/>
                        </a:rPr>
                        <a:t>độ</a:t>
                      </a:r>
                      <a:r>
                        <a:rPr lang="en-US" sz="1800" dirty="0">
                          <a:solidFill>
                            <a:srgbClr val="6561AF"/>
                          </a:solidFill>
                          <a:latin typeface="Times New Roman" panose="02020603050405020304" pitchFamily="18" charset="0"/>
                          <a:cs typeface="Times New Roman" panose="02020603050405020304" pitchFamily="18" charset="0"/>
                        </a:rPr>
                        <a:t> </a:t>
                      </a:r>
                      <a:r>
                        <a:rPr lang="en-US" sz="1800" dirty="0" err="1">
                          <a:solidFill>
                            <a:srgbClr val="6561AF"/>
                          </a:solidFill>
                          <a:latin typeface="Times New Roman" panose="02020603050405020304" pitchFamily="18" charset="0"/>
                          <a:cs typeface="Times New Roman" panose="02020603050405020304" pitchFamily="18" charset="0"/>
                        </a:rPr>
                        <a:t>đọc</a:t>
                      </a:r>
                      <a:r>
                        <a:rPr lang="en-US" sz="1800" dirty="0">
                          <a:solidFill>
                            <a:srgbClr val="6561AF"/>
                          </a:solidFill>
                          <a:latin typeface="Times New Roman" panose="02020603050405020304" pitchFamily="18" charset="0"/>
                          <a:cs typeface="Times New Roman" panose="02020603050405020304" pitchFamily="18" charset="0"/>
                        </a:rPr>
                        <a:t> </a:t>
                      </a:r>
                      <a:r>
                        <a:rPr lang="en-US" sz="1800" dirty="0" err="1">
                          <a:solidFill>
                            <a:srgbClr val="6561AF"/>
                          </a:solidFill>
                          <a:latin typeface="Times New Roman" panose="02020603050405020304" pitchFamily="18" charset="0"/>
                          <a:cs typeface="Times New Roman" panose="02020603050405020304" pitchFamily="18" charset="0"/>
                        </a:rPr>
                        <a:t>phù</a:t>
                      </a:r>
                      <a:r>
                        <a:rPr lang="en-US" sz="1800" dirty="0">
                          <a:solidFill>
                            <a:srgbClr val="6561AF"/>
                          </a:solidFill>
                          <a:latin typeface="Times New Roman" panose="02020603050405020304" pitchFamily="18" charset="0"/>
                          <a:cs typeface="Times New Roman" panose="02020603050405020304" pitchFamily="18" charset="0"/>
                        </a:rPr>
                        <a:t> </a:t>
                      </a:r>
                      <a:r>
                        <a:rPr lang="en-US" sz="1800" dirty="0" err="1">
                          <a:solidFill>
                            <a:srgbClr val="6561AF"/>
                          </a:solidFill>
                          <a:latin typeface="Times New Roman" panose="02020603050405020304" pitchFamily="18" charset="0"/>
                          <a:cs typeface="Times New Roman" panose="02020603050405020304" pitchFamily="18" charset="0"/>
                        </a:rPr>
                        <a:t>hợp</a:t>
                      </a:r>
                      <a:endParaRPr lang="en-US" sz="1800" dirty="0">
                        <a:latin typeface="Times New Roman" panose="02020603050405020304" pitchFamily="18" charset="0"/>
                        <a:cs typeface="Times New Roman" panose="02020603050405020304" pitchFamily="18" charset="0"/>
                      </a:endParaRPr>
                    </a:p>
                  </a:txBody>
                  <a:tcPr anchor="ctr">
                    <a:lnL w="28575" cap="flat" cmpd="sng" algn="ctr">
                      <a:solidFill>
                        <a:srgbClr val="B0DAF6"/>
                      </a:solidFill>
                      <a:prstDash val="solid"/>
                      <a:round/>
                      <a:headEnd type="none" w="med" len="med"/>
                      <a:tailEnd type="none" w="med" len="med"/>
                    </a:lnL>
                    <a:lnR w="28575" cap="flat" cmpd="sng" algn="ctr">
                      <a:solidFill>
                        <a:srgbClr val="B0DAF6"/>
                      </a:solidFill>
                      <a:prstDash val="solid"/>
                      <a:round/>
                      <a:headEnd type="none" w="med" len="med"/>
                      <a:tailEnd type="none" w="med" len="med"/>
                    </a:lnR>
                    <a:lnT w="28575" cap="flat" cmpd="sng" algn="ctr">
                      <a:solidFill>
                        <a:srgbClr val="B0DAF6"/>
                      </a:solidFill>
                      <a:prstDash val="solid"/>
                      <a:round/>
                      <a:headEnd type="none" w="med" len="med"/>
                      <a:tailEnd type="none" w="med" len="med"/>
                    </a:lnT>
                    <a:lnB w="28575" cap="flat" cmpd="sng" algn="ctr">
                      <a:solidFill>
                        <a:srgbClr val="B0DAF6"/>
                      </a:solidFill>
                      <a:prstDash val="solid"/>
                      <a:round/>
                      <a:headEnd type="none" w="med" len="med"/>
                      <a:tailEnd type="none" w="med" len="med"/>
                    </a:lnB>
                    <a:solidFill>
                      <a:srgbClr val="F2FAFF"/>
                    </a:solidFill>
                  </a:tcPr>
                </a:tc>
                <a:tc>
                  <a:txBody>
                    <a:bodyPr/>
                    <a:lstStyle/>
                    <a:p>
                      <a:endParaRPr lang="en-US" sz="1800">
                        <a:latin typeface="Times New Roman" panose="02020603050405020304" pitchFamily="18" charset="0"/>
                        <a:cs typeface="Times New Roman" panose="02020603050405020304" pitchFamily="18" charset="0"/>
                      </a:endParaRPr>
                    </a:p>
                  </a:txBody>
                  <a:tcPr>
                    <a:lnL w="28575" cap="flat" cmpd="sng" algn="ctr">
                      <a:solidFill>
                        <a:srgbClr val="B0DAF6"/>
                      </a:solidFill>
                      <a:prstDash val="solid"/>
                      <a:round/>
                      <a:headEnd type="none" w="med" len="med"/>
                      <a:tailEnd type="none" w="med" len="med"/>
                    </a:lnL>
                    <a:lnR w="28575" cap="flat" cmpd="sng" algn="ctr">
                      <a:solidFill>
                        <a:srgbClr val="B0DAF6"/>
                      </a:solidFill>
                      <a:prstDash val="solid"/>
                      <a:round/>
                      <a:headEnd type="none" w="med" len="med"/>
                      <a:tailEnd type="none" w="med" len="med"/>
                    </a:lnR>
                    <a:lnT w="28575" cap="flat" cmpd="sng" algn="ctr">
                      <a:solidFill>
                        <a:srgbClr val="B0DAF6"/>
                      </a:solidFill>
                      <a:prstDash val="solid"/>
                      <a:round/>
                      <a:headEnd type="none" w="med" len="med"/>
                      <a:tailEnd type="none" w="med" len="med"/>
                    </a:lnT>
                    <a:lnB w="28575" cap="flat" cmpd="sng" algn="ctr">
                      <a:solidFill>
                        <a:srgbClr val="B0DAF6"/>
                      </a:solidFill>
                      <a:prstDash val="solid"/>
                      <a:round/>
                      <a:headEnd type="none" w="med" len="med"/>
                      <a:tailEnd type="none" w="med" len="med"/>
                    </a:lnB>
                    <a:solidFill>
                      <a:srgbClr val="F2FAFF"/>
                    </a:solidFill>
                  </a:tcPr>
                </a:tc>
                <a:tc>
                  <a:txBody>
                    <a:bodyPr/>
                    <a:lstStyle/>
                    <a:p>
                      <a:endParaRPr lang="en-US" sz="1800">
                        <a:latin typeface="Times New Roman" panose="02020603050405020304" pitchFamily="18" charset="0"/>
                        <a:cs typeface="Times New Roman" panose="02020603050405020304" pitchFamily="18" charset="0"/>
                      </a:endParaRPr>
                    </a:p>
                  </a:txBody>
                  <a:tcPr>
                    <a:lnL w="28575" cap="flat" cmpd="sng" algn="ctr">
                      <a:solidFill>
                        <a:srgbClr val="B0DAF6"/>
                      </a:solidFill>
                      <a:prstDash val="solid"/>
                      <a:round/>
                      <a:headEnd type="none" w="med" len="med"/>
                      <a:tailEnd type="none" w="med" len="med"/>
                    </a:lnL>
                    <a:lnR w="28575" cap="flat" cmpd="sng" algn="ctr">
                      <a:solidFill>
                        <a:srgbClr val="B0DAF6"/>
                      </a:solidFill>
                      <a:prstDash val="solid"/>
                      <a:round/>
                      <a:headEnd type="none" w="med" len="med"/>
                      <a:tailEnd type="none" w="med" len="med"/>
                    </a:lnR>
                    <a:lnT w="28575" cap="flat" cmpd="sng" algn="ctr">
                      <a:solidFill>
                        <a:srgbClr val="B0DAF6"/>
                      </a:solidFill>
                      <a:prstDash val="solid"/>
                      <a:round/>
                      <a:headEnd type="none" w="med" len="med"/>
                      <a:tailEnd type="none" w="med" len="med"/>
                    </a:lnT>
                    <a:lnB w="28575" cap="flat" cmpd="sng" algn="ctr">
                      <a:solidFill>
                        <a:srgbClr val="B0DAF6"/>
                      </a:solidFill>
                      <a:prstDash val="solid"/>
                      <a:round/>
                      <a:headEnd type="none" w="med" len="med"/>
                      <a:tailEnd type="none" w="med" len="med"/>
                    </a:lnB>
                    <a:solidFill>
                      <a:srgbClr val="F2FAFF"/>
                    </a:solidFill>
                  </a:tcPr>
                </a:tc>
              </a:tr>
              <a:tr h="796724">
                <a:tc>
                  <a:txBody>
                    <a:bodyPr/>
                    <a:lstStyle/>
                    <a:p>
                      <a:pPr algn="l">
                        <a:defRPr/>
                      </a:pPr>
                      <a:r>
                        <a:rPr lang="en-US" sz="1800" dirty="0">
                          <a:latin typeface="Times New Roman" panose="02020603050405020304" pitchFamily="18" charset="0"/>
                          <a:cs typeface="Times New Roman" panose="02020603050405020304" pitchFamily="18" charset="0"/>
                        </a:rPr>
                        <a:t>    </a:t>
                      </a:r>
                      <a:r>
                        <a:rPr lang="en-US" sz="1800" dirty="0" err="1">
                          <a:solidFill>
                            <a:srgbClr val="6561AF"/>
                          </a:solidFill>
                          <a:latin typeface="Times New Roman" panose="02020603050405020304" pitchFamily="18" charset="0"/>
                          <a:ea typeface="Roboto Condensed" panose="02000000000000000000" pitchFamily="2" charset="0"/>
                          <a:cs typeface="Times New Roman" panose="02020603050405020304" pitchFamily="18" charset="0"/>
                        </a:rPr>
                        <a:t>Sử</a:t>
                      </a:r>
                      <a:r>
                        <a:rPr lang="en-US" sz="1800" dirty="0">
                          <a:solidFill>
                            <a:srgbClr val="6561AF"/>
                          </a:solidFill>
                          <a:latin typeface="Times New Roman" panose="02020603050405020304" pitchFamily="18" charset="0"/>
                          <a:ea typeface="Roboto Condensed" panose="02000000000000000000" pitchFamily="2" charset="0"/>
                          <a:cs typeface="Times New Roman" panose="02020603050405020304" pitchFamily="18" charset="0"/>
                        </a:rPr>
                        <a:t> </a:t>
                      </a:r>
                      <a:r>
                        <a:rPr lang="en-US" sz="1800" dirty="0" err="1">
                          <a:solidFill>
                            <a:srgbClr val="6561AF"/>
                          </a:solidFill>
                          <a:latin typeface="Times New Roman" panose="02020603050405020304" pitchFamily="18" charset="0"/>
                          <a:ea typeface="Roboto Condensed" panose="02000000000000000000" pitchFamily="2" charset="0"/>
                          <a:cs typeface="Times New Roman" panose="02020603050405020304" pitchFamily="18" charset="0"/>
                        </a:rPr>
                        <a:t>dụng</a:t>
                      </a:r>
                      <a:r>
                        <a:rPr lang="en-US" sz="1800" dirty="0">
                          <a:solidFill>
                            <a:srgbClr val="6561AF"/>
                          </a:solidFill>
                          <a:latin typeface="Times New Roman" panose="02020603050405020304" pitchFamily="18" charset="0"/>
                          <a:ea typeface="Roboto Condensed" panose="02000000000000000000" pitchFamily="2" charset="0"/>
                          <a:cs typeface="Times New Roman" panose="02020603050405020304" pitchFamily="18" charset="0"/>
                        </a:rPr>
                        <a:t> </a:t>
                      </a:r>
                      <a:r>
                        <a:rPr lang="en-US" sz="1800" dirty="0" err="1">
                          <a:solidFill>
                            <a:srgbClr val="6561AF"/>
                          </a:solidFill>
                          <a:latin typeface="Times New Roman" panose="02020603050405020304" pitchFamily="18" charset="0"/>
                          <a:ea typeface="Roboto Condensed" panose="02000000000000000000" pitchFamily="2" charset="0"/>
                          <a:cs typeface="Times New Roman" panose="02020603050405020304" pitchFamily="18" charset="0"/>
                        </a:rPr>
                        <a:t>giọng</a:t>
                      </a:r>
                      <a:r>
                        <a:rPr lang="en-US" sz="1800" dirty="0">
                          <a:solidFill>
                            <a:srgbClr val="6561AF"/>
                          </a:solidFill>
                          <a:latin typeface="Times New Roman" panose="02020603050405020304" pitchFamily="18" charset="0"/>
                          <a:ea typeface="Roboto Condensed" panose="02000000000000000000" pitchFamily="2" charset="0"/>
                          <a:cs typeface="Times New Roman" panose="02020603050405020304" pitchFamily="18" charset="0"/>
                        </a:rPr>
                        <a:t> </a:t>
                      </a:r>
                      <a:r>
                        <a:rPr lang="en-US" sz="1800" dirty="0" err="1">
                          <a:solidFill>
                            <a:srgbClr val="6561AF"/>
                          </a:solidFill>
                          <a:latin typeface="Times New Roman" panose="02020603050405020304" pitchFamily="18" charset="0"/>
                          <a:ea typeface="Roboto Condensed" panose="02000000000000000000" pitchFamily="2" charset="0"/>
                          <a:cs typeface="Times New Roman" panose="02020603050405020304" pitchFamily="18" charset="0"/>
                        </a:rPr>
                        <a:t>điệu</a:t>
                      </a:r>
                      <a:r>
                        <a:rPr lang="en-US" sz="1800" dirty="0">
                          <a:solidFill>
                            <a:srgbClr val="6561AF"/>
                          </a:solidFill>
                          <a:latin typeface="Times New Roman" panose="02020603050405020304" pitchFamily="18" charset="0"/>
                          <a:ea typeface="Roboto Condensed" panose="02000000000000000000" pitchFamily="2" charset="0"/>
                          <a:cs typeface="Times New Roman" panose="02020603050405020304" pitchFamily="18" charset="0"/>
                        </a:rPr>
                        <a:t> </a:t>
                      </a:r>
                      <a:r>
                        <a:rPr lang="en-US" sz="1800" dirty="0" err="1">
                          <a:solidFill>
                            <a:srgbClr val="6561AF"/>
                          </a:solidFill>
                          <a:latin typeface="Times New Roman" panose="02020603050405020304" pitchFamily="18" charset="0"/>
                          <a:ea typeface="Roboto Condensed" panose="02000000000000000000" pitchFamily="2" charset="0"/>
                          <a:cs typeface="Times New Roman" panose="02020603050405020304" pitchFamily="18" charset="0"/>
                        </a:rPr>
                        <a:t>khác</a:t>
                      </a:r>
                      <a:r>
                        <a:rPr lang="en-US" sz="1800" dirty="0">
                          <a:solidFill>
                            <a:srgbClr val="6561AF"/>
                          </a:solidFill>
                          <a:latin typeface="Times New Roman" panose="02020603050405020304" pitchFamily="18" charset="0"/>
                          <a:ea typeface="Roboto Condensed" panose="02000000000000000000" pitchFamily="2" charset="0"/>
                          <a:cs typeface="Times New Roman" panose="02020603050405020304" pitchFamily="18" charset="0"/>
                        </a:rPr>
                        <a:t> </a:t>
                      </a:r>
                      <a:r>
                        <a:rPr lang="en-US" sz="1800" dirty="0" err="1">
                          <a:solidFill>
                            <a:srgbClr val="6561AF"/>
                          </a:solidFill>
                          <a:latin typeface="Times New Roman" panose="02020603050405020304" pitchFamily="18" charset="0"/>
                          <a:ea typeface="Roboto Condensed" panose="02000000000000000000" pitchFamily="2" charset="0"/>
                          <a:cs typeface="Times New Roman" panose="02020603050405020304" pitchFamily="18" charset="0"/>
                        </a:rPr>
                        <a:t>nhau</a:t>
                      </a:r>
                      <a:r>
                        <a:rPr lang="en-US" sz="1800" dirty="0">
                          <a:solidFill>
                            <a:srgbClr val="6561AF"/>
                          </a:solidFill>
                          <a:latin typeface="Times New Roman" panose="02020603050405020304" pitchFamily="18" charset="0"/>
                          <a:ea typeface="Roboto Condensed" panose="02000000000000000000" pitchFamily="2" charset="0"/>
                          <a:cs typeface="Times New Roman" panose="02020603050405020304" pitchFamily="18" charset="0"/>
                        </a:rPr>
                        <a:t> </a:t>
                      </a:r>
                      <a:r>
                        <a:rPr lang="en-US" sz="1800" dirty="0" err="1">
                          <a:solidFill>
                            <a:srgbClr val="6561AF"/>
                          </a:solidFill>
                          <a:latin typeface="Times New Roman" panose="02020603050405020304" pitchFamily="18" charset="0"/>
                          <a:ea typeface="Roboto Condensed" panose="02000000000000000000" pitchFamily="2" charset="0"/>
                          <a:cs typeface="Times New Roman" panose="02020603050405020304" pitchFamily="18" charset="0"/>
                        </a:rPr>
                        <a:t>để</a:t>
                      </a:r>
                      <a:r>
                        <a:rPr lang="en-US" sz="1800" dirty="0">
                          <a:solidFill>
                            <a:srgbClr val="6561AF"/>
                          </a:solidFill>
                          <a:latin typeface="Times New Roman" panose="02020603050405020304" pitchFamily="18" charset="0"/>
                          <a:ea typeface="Roboto Condensed" panose="02000000000000000000" pitchFamily="2" charset="0"/>
                          <a:cs typeface="Times New Roman" panose="02020603050405020304" pitchFamily="18" charset="0"/>
                        </a:rPr>
                        <a:t> </a:t>
                      </a:r>
                      <a:r>
                        <a:rPr lang="en-US" sz="1800" dirty="0" err="1">
                          <a:solidFill>
                            <a:srgbClr val="6561AF"/>
                          </a:solidFill>
                          <a:latin typeface="Times New Roman" panose="02020603050405020304" pitchFamily="18" charset="0"/>
                          <a:ea typeface="Roboto Condensed" panose="02000000000000000000" pitchFamily="2" charset="0"/>
                          <a:cs typeface="Times New Roman" panose="02020603050405020304" pitchFamily="18" charset="0"/>
                        </a:rPr>
                        <a:t>thể</a:t>
                      </a:r>
                      <a:r>
                        <a:rPr lang="en-US" sz="1800" dirty="0">
                          <a:solidFill>
                            <a:srgbClr val="6561AF"/>
                          </a:solidFill>
                          <a:latin typeface="Times New Roman" panose="02020603050405020304" pitchFamily="18" charset="0"/>
                          <a:ea typeface="Roboto Condensed" panose="02000000000000000000" pitchFamily="2" charset="0"/>
                          <a:cs typeface="Times New Roman" panose="02020603050405020304" pitchFamily="18" charset="0"/>
                        </a:rPr>
                        <a:t> </a:t>
                      </a:r>
                      <a:r>
                        <a:rPr lang="en-US" sz="1800" dirty="0" err="1">
                          <a:solidFill>
                            <a:srgbClr val="6561AF"/>
                          </a:solidFill>
                          <a:latin typeface="Times New Roman" panose="02020603050405020304" pitchFamily="18" charset="0"/>
                          <a:ea typeface="Roboto Condensed" panose="02000000000000000000" pitchFamily="2" charset="0"/>
                          <a:cs typeface="Times New Roman" panose="02020603050405020304" pitchFamily="18" charset="0"/>
                        </a:rPr>
                        <a:t>hiện</a:t>
                      </a:r>
                      <a:r>
                        <a:rPr lang="en-US" sz="1800" dirty="0">
                          <a:solidFill>
                            <a:srgbClr val="6561AF"/>
                          </a:solidFill>
                          <a:latin typeface="Times New Roman" panose="02020603050405020304" pitchFamily="18" charset="0"/>
                          <a:ea typeface="Roboto Condensed" panose="02000000000000000000" pitchFamily="2" charset="0"/>
                          <a:cs typeface="Times New Roman" panose="02020603050405020304" pitchFamily="18" charset="0"/>
                        </a:rPr>
                        <a:t> </a:t>
                      </a:r>
                      <a:r>
                        <a:rPr lang="en-US" sz="1800" dirty="0" err="1">
                          <a:solidFill>
                            <a:srgbClr val="6561AF"/>
                          </a:solidFill>
                          <a:latin typeface="Times New Roman" panose="02020603050405020304" pitchFamily="18" charset="0"/>
                          <a:ea typeface="Roboto Condensed" panose="02000000000000000000" pitchFamily="2" charset="0"/>
                          <a:cs typeface="Times New Roman" panose="02020603050405020304" pitchFamily="18" charset="0"/>
                        </a:rPr>
                        <a:t>được</a:t>
                      </a:r>
                      <a:r>
                        <a:rPr lang="en-US" sz="1800" dirty="0">
                          <a:solidFill>
                            <a:srgbClr val="6561AF"/>
                          </a:solidFill>
                          <a:latin typeface="Times New Roman" panose="02020603050405020304" pitchFamily="18" charset="0"/>
                          <a:ea typeface="Roboto Condensed" panose="02000000000000000000" pitchFamily="2" charset="0"/>
                          <a:cs typeface="Times New Roman" panose="02020603050405020304" pitchFamily="18" charset="0"/>
                        </a:rPr>
                        <a:t> </a:t>
                      </a:r>
                      <a:r>
                        <a:rPr lang="en-US" sz="1800" dirty="0" err="1">
                          <a:solidFill>
                            <a:srgbClr val="6561AF"/>
                          </a:solidFill>
                          <a:latin typeface="Times New Roman" panose="02020603050405020304" pitchFamily="18" charset="0"/>
                          <a:ea typeface="Roboto Condensed" panose="02000000000000000000" pitchFamily="2" charset="0"/>
                          <a:cs typeface="Times New Roman" panose="02020603050405020304" pitchFamily="18" charset="0"/>
                        </a:rPr>
                        <a:t>cảm</a:t>
                      </a:r>
                      <a:r>
                        <a:rPr lang="en-US" sz="1800" dirty="0">
                          <a:solidFill>
                            <a:srgbClr val="6561AF"/>
                          </a:solidFill>
                          <a:latin typeface="Times New Roman" panose="02020603050405020304" pitchFamily="18" charset="0"/>
                          <a:ea typeface="Roboto Condensed" panose="02000000000000000000" pitchFamily="2" charset="0"/>
                          <a:cs typeface="Times New Roman" panose="02020603050405020304" pitchFamily="18" charset="0"/>
                        </a:rPr>
                        <a:t> </a:t>
                      </a:r>
                      <a:r>
                        <a:rPr lang="en-US" sz="1800" dirty="0" err="1">
                          <a:solidFill>
                            <a:srgbClr val="6561AF"/>
                          </a:solidFill>
                          <a:latin typeface="Times New Roman" panose="02020603050405020304" pitchFamily="18" charset="0"/>
                          <a:ea typeface="Roboto Condensed" panose="02000000000000000000" pitchFamily="2" charset="0"/>
                          <a:cs typeface="Times New Roman" panose="02020603050405020304" pitchFamily="18" charset="0"/>
                        </a:rPr>
                        <a:t>xúc</a:t>
                      </a:r>
                      <a:r>
                        <a:rPr lang="en-US" sz="1800" dirty="0">
                          <a:solidFill>
                            <a:srgbClr val="6561AF"/>
                          </a:solidFill>
                          <a:latin typeface="Times New Roman" panose="02020603050405020304" pitchFamily="18" charset="0"/>
                          <a:ea typeface="Roboto Condensed" panose="02000000000000000000" pitchFamily="2" charset="0"/>
                          <a:cs typeface="Times New Roman" panose="02020603050405020304" pitchFamily="18" charset="0"/>
                        </a:rPr>
                        <a:t> </a:t>
                      </a:r>
                      <a:r>
                        <a:rPr lang="en-US" sz="1800" dirty="0" err="1">
                          <a:solidFill>
                            <a:srgbClr val="6561AF"/>
                          </a:solidFill>
                          <a:latin typeface="Times New Roman" panose="02020603050405020304" pitchFamily="18" charset="0"/>
                          <a:ea typeface="Roboto Condensed" panose="02000000000000000000" pitchFamily="2" charset="0"/>
                          <a:cs typeface="Times New Roman" panose="02020603050405020304" pitchFamily="18" charset="0"/>
                        </a:rPr>
                        <a:t>của</a:t>
                      </a:r>
                      <a:r>
                        <a:rPr lang="en-US" sz="1800" dirty="0">
                          <a:solidFill>
                            <a:srgbClr val="6561AF"/>
                          </a:solidFill>
                          <a:latin typeface="Times New Roman" panose="02020603050405020304" pitchFamily="18" charset="0"/>
                          <a:ea typeface="Roboto Condensed" panose="02000000000000000000" pitchFamily="2" charset="0"/>
                          <a:cs typeface="Times New Roman" panose="02020603050405020304" pitchFamily="18" charset="0"/>
                        </a:rPr>
                        <a:t> </a:t>
                      </a:r>
                    </a:p>
                    <a:p>
                      <a:r>
                        <a:rPr lang="en-US" sz="1800" dirty="0">
                          <a:solidFill>
                            <a:srgbClr val="6561AF"/>
                          </a:solidFill>
                          <a:latin typeface="Times New Roman" panose="02020603050405020304" pitchFamily="18" charset="0"/>
                          <a:cs typeface="Times New Roman" panose="02020603050405020304" pitchFamily="18" charset="0"/>
                        </a:rPr>
                        <a:t>  </a:t>
                      </a:r>
                      <a:r>
                        <a:rPr lang="en-US" sz="1800" dirty="0" err="1">
                          <a:solidFill>
                            <a:srgbClr val="6561AF"/>
                          </a:solidFill>
                          <a:latin typeface="Times New Roman" panose="02020603050405020304" pitchFamily="18" charset="0"/>
                          <a:cs typeface="Times New Roman" panose="02020603050405020304" pitchFamily="18" charset="0"/>
                        </a:rPr>
                        <a:t>người</a:t>
                      </a:r>
                      <a:r>
                        <a:rPr lang="en-US" sz="1800" dirty="0">
                          <a:solidFill>
                            <a:srgbClr val="6561AF"/>
                          </a:solidFill>
                          <a:latin typeface="Times New Roman" panose="02020603050405020304" pitchFamily="18" charset="0"/>
                          <a:cs typeface="Times New Roman" panose="02020603050405020304" pitchFamily="18" charset="0"/>
                        </a:rPr>
                        <a:t> </a:t>
                      </a:r>
                      <a:r>
                        <a:rPr lang="en-US" sz="1800" dirty="0" err="1">
                          <a:solidFill>
                            <a:srgbClr val="6561AF"/>
                          </a:solidFill>
                          <a:latin typeface="Times New Roman" panose="02020603050405020304" pitchFamily="18" charset="0"/>
                          <a:cs typeface="Times New Roman" panose="02020603050405020304" pitchFamily="18" charset="0"/>
                        </a:rPr>
                        <a:t>kể</a:t>
                      </a:r>
                      <a:r>
                        <a:rPr lang="en-US" sz="1800" dirty="0">
                          <a:solidFill>
                            <a:srgbClr val="6561AF"/>
                          </a:solidFill>
                          <a:latin typeface="Times New Roman" panose="02020603050405020304" pitchFamily="18" charset="0"/>
                          <a:cs typeface="Times New Roman" panose="02020603050405020304" pitchFamily="18" charset="0"/>
                        </a:rPr>
                        <a:t> </a:t>
                      </a:r>
                      <a:r>
                        <a:rPr lang="en-US" sz="1800" dirty="0" err="1">
                          <a:solidFill>
                            <a:srgbClr val="6561AF"/>
                          </a:solidFill>
                          <a:latin typeface="Times New Roman" panose="02020603050405020304" pitchFamily="18" charset="0"/>
                          <a:cs typeface="Times New Roman" panose="02020603050405020304" pitchFamily="18" charset="0"/>
                        </a:rPr>
                        <a:t>chuyện</a:t>
                      </a:r>
                      <a:r>
                        <a:rPr lang="en-US" sz="1800" dirty="0">
                          <a:solidFill>
                            <a:srgbClr val="6561AF"/>
                          </a:solidFill>
                          <a:latin typeface="Times New Roman" panose="02020603050405020304" pitchFamily="18" charset="0"/>
                          <a:cs typeface="Times New Roman" panose="02020603050405020304" pitchFamily="18" charset="0"/>
                        </a:rPr>
                        <a:t> </a:t>
                      </a:r>
                      <a:r>
                        <a:rPr lang="en-US" sz="1800" dirty="0" err="1">
                          <a:solidFill>
                            <a:srgbClr val="6561AF"/>
                          </a:solidFill>
                          <a:latin typeface="Times New Roman" panose="02020603050405020304" pitchFamily="18" charset="0"/>
                          <a:cs typeface="Times New Roman" panose="02020603050405020304" pitchFamily="18" charset="0"/>
                        </a:rPr>
                        <a:t>đối</a:t>
                      </a:r>
                      <a:r>
                        <a:rPr lang="en-US" sz="1800" dirty="0">
                          <a:solidFill>
                            <a:srgbClr val="6561AF"/>
                          </a:solidFill>
                          <a:latin typeface="Times New Roman" panose="02020603050405020304" pitchFamily="18" charset="0"/>
                          <a:cs typeface="Times New Roman" panose="02020603050405020304" pitchFamily="18" charset="0"/>
                        </a:rPr>
                        <a:t> </a:t>
                      </a:r>
                      <a:r>
                        <a:rPr lang="en-US" sz="1800" dirty="0" err="1">
                          <a:solidFill>
                            <a:srgbClr val="6561AF"/>
                          </a:solidFill>
                          <a:latin typeface="Times New Roman" panose="02020603050405020304" pitchFamily="18" charset="0"/>
                          <a:cs typeface="Times New Roman" panose="02020603050405020304" pitchFamily="18" charset="0"/>
                        </a:rPr>
                        <a:t>với</a:t>
                      </a:r>
                      <a:r>
                        <a:rPr lang="en-US" sz="1800" dirty="0">
                          <a:solidFill>
                            <a:srgbClr val="6561AF"/>
                          </a:solidFill>
                          <a:latin typeface="Times New Roman" panose="02020603050405020304" pitchFamily="18" charset="0"/>
                          <a:cs typeface="Times New Roman" panose="02020603050405020304" pitchFamily="18" charset="0"/>
                        </a:rPr>
                        <a:t> </a:t>
                      </a:r>
                      <a:r>
                        <a:rPr lang="en-US" sz="1800" dirty="0" err="1">
                          <a:solidFill>
                            <a:srgbClr val="6561AF"/>
                          </a:solidFill>
                          <a:latin typeface="Times New Roman" panose="02020603050405020304" pitchFamily="18" charset="0"/>
                          <a:cs typeface="Times New Roman" panose="02020603050405020304" pitchFamily="18" charset="0"/>
                        </a:rPr>
                        <a:t>nhân</a:t>
                      </a:r>
                      <a:r>
                        <a:rPr lang="en-US" sz="1800" dirty="0">
                          <a:solidFill>
                            <a:srgbClr val="6561AF"/>
                          </a:solidFill>
                          <a:latin typeface="Times New Roman" panose="02020603050405020304" pitchFamily="18" charset="0"/>
                          <a:cs typeface="Times New Roman" panose="02020603050405020304" pitchFamily="18" charset="0"/>
                        </a:rPr>
                        <a:t> </a:t>
                      </a:r>
                      <a:r>
                        <a:rPr lang="en-US" sz="1800" dirty="0" err="1">
                          <a:solidFill>
                            <a:srgbClr val="6561AF"/>
                          </a:solidFill>
                          <a:latin typeface="Times New Roman" panose="02020603050405020304" pitchFamily="18" charset="0"/>
                          <a:cs typeface="Times New Roman" panose="02020603050405020304" pitchFamily="18" charset="0"/>
                        </a:rPr>
                        <a:t>vật</a:t>
                      </a:r>
                      <a:r>
                        <a:rPr lang="en-US" sz="1800" dirty="0">
                          <a:solidFill>
                            <a:srgbClr val="6561AF"/>
                          </a:solidFill>
                          <a:latin typeface="Times New Roman" panose="02020603050405020304" pitchFamily="18" charset="0"/>
                          <a:cs typeface="Times New Roman" panose="02020603050405020304" pitchFamily="18" charset="0"/>
                        </a:rPr>
                        <a:t>, </a:t>
                      </a:r>
                      <a:r>
                        <a:rPr lang="en-US" sz="1800" dirty="0" err="1">
                          <a:solidFill>
                            <a:srgbClr val="6561AF"/>
                          </a:solidFill>
                          <a:latin typeface="Times New Roman" panose="02020603050405020304" pitchFamily="18" charset="0"/>
                          <a:cs typeface="Times New Roman" panose="02020603050405020304" pitchFamily="18" charset="0"/>
                        </a:rPr>
                        <a:t>sự</a:t>
                      </a:r>
                      <a:r>
                        <a:rPr lang="en-US" sz="1800" dirty="0">
                          <a:solidFill>
                            <a:srgbClr val="6561AF"/>
                          </a:solidFill>
                          <a:latin typeface="Times New Roman" panose="02020603050405020304" pitchFamily="18" charset="0"/>
                          <a:cs typeface="Times New Roman" panose="02020603050405020304" pitchFamily="18" charset="0"/>
                        </a:rPr>
                        <a:t> </a:t>
                      </a:r>
                      <a:r>
                        <a:rPr lang="en-US" sz="1800" dirty="0" err="1">
                          <a:solidFill>
                            <a:srgbClr val="6561AF"/>
                          </a:solidFill>
                          <a:latin typeface="Times New Roman" panose="02020603050405020304" pitchFamily="18" charset="0"/>
                          <a:cs typeface="Times New Roman" panose="02020603050405020304" pitchFamily="18" charset="0"/>
                        </a:rPr>
                        <a:t>việc</a:t>
                      </a:r>
                      <a:r>
                        <a:rPr lang="en-US" sz="1800" dirty="0">
                          <a:solidFill>
                            <a:srgbClr val="6561AF"/>
                          </a:solidFill>
                          <a:latin typeface="Times New Roman" panose="02020603050405020304" pitchFamily="18" charset="0"/>
                          <a:cs typeface="Times New Roman" panose="02020603050405020304" pitchFamily="18" charset="0"/>
                        </a:rPr>
                        <a:t>.</a:t>
                      </a:r>
                    </a:p>
                  </a:txBody>
                  <a:tcPr anchor="ctr">
                    <a:lnL w="28575" cap="flat" cmpd="sng" algn="ctr">
                      <a:solidFill>
                        <a:srgbClr val="B0DAF6"/>
                      </a:solidFill>
                      <a:prstDash val="solid"/>
                      <a:round/>
                      <a:headEnd type="none" w="med" len="med"/>
                      <a:tailEnd type="none" w="med" len="med"/>
                    </a:lnL>
                    <a:lnR w="28575" cap="flat" cmpd="sng" algn="ctr">
                      <a:solidFill>
                        <a:srgbClr val="B0DAF6"/>
                      </a:solidFill>
                      <a:prstDash val="solid"/>
                      <a:round/>
                      <a:headEnd type="none" w="med" len="med"/>
                      <a:tailEnd type="none" w="med" len="med"/>
                    </a:lnR>
                    <a:lnT w="28575" cap="flat" cmpd="sng" algn="ctr">
                      <a:solidFill>
                        <a:srgbClr val="B0DAF6"/>
                      </a:solidFill>
                      <a:prstDash val="solid"/>
                      <a:round/>
                      <a:headEnd type="none" w="med" len="med"/>
                      <a:tailEnd type="none" w="med" len="med"/>
                    </a:lnT>
                    <a:lnB w="28575" cap="flat" cmpd="sng" algn="ctr">
                      <a:solidFill>
                        <a:srgbClr val="B0DAF6"/>
                      </a:solidFill>
                      <a:prstDash val="solid"/>
                      <a:round/>
                      <a:headEnd type="none" w="med" len="med"/>
                      <a:tailEnd type="none" w="med" len="med"/>
                    </a:lnB>
                    <a:solidFill>
                      <a:srgbClr val="F2FAFF"/>
                    </a:solidFill>
                  </a:tcPr>
                </a:tc>
                <a:tc>
                  <a:txBody>
                    <a:bodyPr/>
                    <a:lstStyle/>
                    <a:p>
                      <a:endParaRPr lang="en-US" sz="1800">
                        <a:latin typeface="Times New Roman" panose="02020603050405020304" pitchFamily="18" charset="0"/>
                        <a:cs typeface="Times New Roman" panose="02020603050405020304" pitchFamily="18" charset="0"/>
                      </a:endParaRPr>
                    </a:p>
                  </a:txBody>
                  <a:tcPr>
                    <a:lnL w="28575" cap="flat" cmpd="sng" algn="ctr">
                      <a:solidFill>
                        <a:srgbClr val="B0DAF6"/>
                      </a:solidFill>
                      <a:prstDash val="solid"/>
                      <a:round/>
                      <a:headEnd type="none" w="med" len="med"/>
                      <a:tailEnd type="none" w="med" len="med"/>
                    </a:lnL>
                    <a:lnR w="28575" cap="flat" cmpd="sng" algn="ctr">
                      <a:solidFill>
                        <a:srgbClr val="B0DAF6"/>
                      </a:solidFill>
                      <a:prstDash val="solid"/>
                      <a:round/>
                      <a:headEnd type="none" w="med" len="med"/>
                      <a:tailEnd type="none" w="med" len="med"/>
                    </a:lnR>
                    <a:lnT w="28575" cap="flat" cmpd="sng" algn="ctr">
                      <a:solidFill>
                        <a:srgbClr val="B0DAF6"/>
                      </a:solidFill>
                      <a:prstDash val="solid"/>
                      <a:round/>
                      <a:headEnd type="none" w="med" len="med"/>
                      <a:tailEnd type="none" w="med" len="med"/>
                    </a:lnT>
                    <a:lnB w="28575" cap="flat" cmpd="sng" algn="ctr">
                      <a:solidFill>
                        <a:srgbClr val="B0DAF6"/>
                      </a:solidFill>
                      <a:prstDash val="solid"/>
                      <a:round/>
                      <a:headEnd type="none" w="med" len="med"/>
                      <a:tailEnd type="none" w="med" len="med"/>
                    </a:lnB>
                    <a:solidFill>
                      <a:srgbClr val="F2FAFF"/>
                    </a:solidFill>
                  </a:tcPr>
                </a:tc>
                <a:tc>
                  <a:txBody>
                    <a:bodyPr/>
                    <a:lstStyle/>
                    <a:p>
                      <a:endParaRPr lang="en-US" sz="1800" dirty="0">
                        <a:latin typeface="Times New Roman" panose="02020603050405020304" pitchFamily="18" charset="0"/>
                        <a:cs typeface="Times New Roman" panose="02020603050405020304" pitchFamily="18" charset="0"/>
                      </a:endParaRPr>
                    </a:p>
                  </a:txBody>
                  <a:tcPr>
                    <a:lnL w="28575" cap="flat" cmpd="sng" algn="ctr">
                      <a:solidFill>
                        <a:srgbClr val="B0DAF6"/>
                      </a:solidFill>
                      <a:prstDash val="solid"/>
                      <a:round/>
                      <a:headEnd type="none" w="med" len="med"/>
                      <a:tailEnd type="none" w="med" len="med"/>
                    </a:lnL>
                    <a:lnR w="28575" cap="flat" cmpd="sng" algn="ctr">
                      <a:solidFill>
                        <a:srgbClr val="B0DAF6"/>
                      </a:solidFill>
                      <a:prstDash val="solid"/>
                      <a:round/>
                      <a:headEnd type="none" w="med" len="med"/>
                      <a:tailEnd type="none" w="med" len="med"/>
                    </a:lnR>
                    <a:lnT w="28575" cap="flat" cmpd="sng" algn="ctr">
                      <a:solidFill>
                        <a:srgbClr val="B0DAF6"/>
                      </a:solidFill>
                      <a:prstDash val="solid"/>
                      <a:round/>
                      <a:headEnd type="none" w="med" len="med"/>
                      <a:tailEnd type="none" w="med" len="med"/>
                    </a:lnT>
                    <a:lnB w="28575" cap="flat" cmpd="sng" algn="ctr">
                      <a:solidFill>
                        <a:srgbClr val="B0DAF6"/>
                      </a:solidFill>
                      <a:prstDash val="solid"/>
                      <a:round/>
                      <a:headEnd type="none" w="med" len="med"/>
                      <a:tailEnd type="none" w="med" len="med"/>
                    </a:lnB>
                    <a:solidFill>
                      <a:srgbClr val="F2FAFF"/>
                    </a:solidFill>
                  </a:tcPr>
                </a:tc>
              </a:tr>
            </a:tbl>
          </a:graphicData>
        </a:graphic>
      </p:graphicFrame>
      <p:sp>
        <p:nvSpPr>
          <p:cNvPr id="8" name="TextBox 6"/>
          <p:cNvSpPr txBox="1"/>
          <p:nvPr/>
        </p:nvSpPr>
        <p:spPr>
          <a:xfrm>
            <a:off x="912621" y="1523398"/>
            <a:ext cx="9016989" cy="564257"/>
          </a:xfrm>
          <a:prstGeom prst="rect">
            <a:avLst/>
          </a:prstGeom>
        </p:spPr>
        <p:txBody>
          <a:bodyPr wrap="square" lIns="0" tIns="0" rIns="0" bIns="0" rtlCol="0" anchor="t">
            <a:spAutoFit/>
          </a:bodyPr>
          <a:lstStyle/>
          <a:p>
            <a:pPr>
              <a:lnSpc>
                <a:spcPts val="4420"/>
              </a:lnSpc>
              <a:spcBef>
                <a:spcPct val="0"/>
              </a:spcBef>
            </a:pPr>
            <a:r>
              <a:rPr lang="en-US" sz="2400" dirty="0">
                <a:solidFill>
                  <a:srgbClr val="010E3D"/>
                </a:solidFill>
                <a:latin typeface="Times New Roman" panose="02020603050405020304" pitchFamily="18" charset="0"/>
                <a:cs typeface="Times New Roman" panose="02020603050405020304" pitchFamily="18" charset="0"/>
              </a:rPr>
              <a:t>GV </a:t>
            </a:r>
            <a:r>
              <a:rPr lang="en-US" sz="2400" dirty="0" err="1">
                <a:solidFill>
                  <a:srgbClr val="010E3D"/>
                </a:solidFill>
                <a:latin typeface="Times New Roman" panose="02020603050405020304" pitchFamily="18" charset="0"/>
                <a:cs typeface="Times New Roman" panose="02020603050405020304" pitchFamily="18" charset="0"/>
              </a:rPr>
              <a:t>đọc</a:t>
            </a:r>
            <a:r>
              <a:rPr lang="en-US" sz="2400" dirty="0">
                <a:solidFill>
                  <a:srgbClr val="010E3D"/>
                </a:solidFill>
                <a:latin typeface="Times New Roman" panose="02020603050405020304" pitchFamily="18" charset="0"/>
                <a:cs typeface="Times New Roman" panose="02020603050405020304" pitchFamily="18" charset="0"/>
              </a:rPr>
              <a:t> </a:t>
            </a:r>
            <a:r>
              <a:rPr lang="en-US" sz="2400" dirty="0" err="1">
                <a:solidFill>
                  <a:srgbClr val="010E3D"/>
                </a:solidFill>
                <a:latin typeface="Times New Roman" panose="02020603050405020304" pitchFamily="18" charset="0"/>
                <a:cs typeface="Times New Roman" panose="02020603050405020304" pitchFamily="18" charset="0"/>
              </a:rPr>
              <a:t>mẫu</a:t>
            </a:r>
            <a:r>
              <a:rPr lang="en-US" sz="2400" dirty="0">
                <a:solidFill>
                  <a:srgbClr val="010E3D"/>
                </a:solidFill>
                <a:latin typeface="Times New Roman" panose="02020603050405020304" pitchFamily="18" charset="0"/>
                <a:cs typeface="Times New Roman" panose="02020603050405020304" pitchFamily="18" charset="0"/>
              </a:rPr>
              <a:t> </a:t>
            </a:r>
            <a:r>
              <a:rPr lang="en-US" sz="2400" dirty="0" err="1">
                <a:solidFill>
                  <a:srgbClr val="010E3D"/>
                </a:solidFill>
                <a:latin typeface="Times New Roman" panose="02020603050405020304" pitchFamily="18" charset="0"/>
                <a:cs typeface="Times New Roman" panose="02020603050405020304" pitchFamily="18" charset="0"/>
              </a:rPr>
              <a:t>một</a:t>
            </a:r>
            <a:r>
              <a:rPr lang="en-US" sz="2400" dirty="0">
                <a:solidFill>
                  <a:srgbClr val="010E3D"/>
                </a:solidFill>
                <a:latin typeface="Times New Roman" panose="02020603050405020304" pitchFamily="18" charset="0"/>
                <a:cs typeface="Times New Roman" panose="02020603050405020304" pitchFamily="18" charset="0"/>
              </a:rPr>
              <a:t> </a:t>
            </a:r>
            <a:r>
              <a:rPr lang="en-US" sz="2400" dirty="0" err="1">
                <a:solidFill>
                  <a:srgbClr val="010E3D"/>
                </a:solidFill>
                <a:latin typeface="Times New Roman" panose="02020603050405020304" pitchFamily="18" charset="0"/>
                <a:cs typeface="Times New Roman" panose="02020603050405020304" pitchFamily="18" charset="0"/>
              </a:rPr>
              <a:t>đoạn</a:t>
            </a:r>
            <a:r>
              <a:rPr lang="en-US" sz="2400" dirty="0">
                <a:solidFill>
                  <a:srgbClr val="010E3D"/>
                </a:solidFill>
                <a:latin typeface="Times New Roman" panose="02020603050405020304" pitchFamily="18" charset="0"/>
                <a:cs typeface="Times New Roman" panose="02020603050405020304" pitchFamily="18" charset="0"/>
              </a:rPr>
              <a:t>, HS </a:t>
            </a:r>
            <a:r>
              <a:rPr lang="en-US" sz="2400" dirty="0" err="1">
                <a:solidFill>
                  <a:srgbClr val="010E3D"/>
                </a:solidFill>
                <a:latin typeface="Times New Roman" panose="02020603050405020304" pitchFamily="18" charset="0"/>
                <a:cs typeface="Times New Roman" panose="02020603050405020304" pitchFamily="18" charset="0"/>
              </a:rPr>
              <a:t>đọc</a:t>
            </a:r>
            <a:r>
              <a:rPr lang="en-US" sz="2400" dirty="0">
                <a:solidFill>
                  <a:srgbClr val="010E3D"/>
                </a:solidFill>
                <a:latin typeface="Times New Roman" panose="02020603050405020304" pitchFamily="18" charset="0"/>
                <a:cs typeface="Times New Roman" panose="02020603050405020304" pitchFamily="18" charset="0"/>
              </a:rPr>
              <a:t> </a:t>
            </a:r>
            <a:r>
              <a:rPr lang="en-US" sz="2400" dirty="0" err="1">
                <a:solidFill>
                  <a:srgbClr val="010E3D"/>
                </a:solidFill>
                <a:latin typeface="Times New Roman" panose="02020603050405020304" pitchFamily="18" charset="0"/>
                <a:cs typeface="Times New Roman" panose="02020603050405020304" pitchFamily="18" charset="0"/>
              </a:rPr>
              <a:t>thành</a:t>
            </a:r>
            <a:r>
              <a:rPr lang="en-US" sz="2400" dirty="0">
                <a:solidFill>
                  <a:srgbClr val="010E3D"/>
                </a:solidFill>
                <a:latin typeface="Times New Roman" panose="02020603050405020304" pitchFamily="18" charset="0"/>
                <a:cs typeface="Times New Roman" panose="02020603050405020304" pitchFamily="18" charset="0"/>
              </a:rPr>
              <a:t> </a:t>
            </a:r>
            <a:r>
              <a:rPr lang="en-US" sz="2400" dirty="0" err="1" smtClean="0">
                <a:solidFill>
                  <a:srgbClr val="010E3D"/>
                </a:solidFill>
                <a:latin typeface="Times New Roman" panose="02020603050405020304" pitchFamily="18" charset="0"/>
                <a:cs typeface="Times New Roman" panose="02020603050405020304" pitchFamily="18" charset="0"/>
              </a:rPr>
              <a:t>tiếng</a:t>
            </a:r>
            <a:r>
              <a:rPr lang="en-US" sz="2400" dirty="0" smtClean="0">
                <a:solidFill>
                  <a:srgbClr val="010E3D"/>
                </a:solidFill>
                <a:latin typeface="Times New Roman" panose="02020603050405020304" pitchFamily="18" charset="0"/>
                <a:cs typeface="Times New Roman" panose="02020603050405020304" pitchFamily="18" charset="0"/>
              </a:rPr>
              <a:t>. </a:t>
            </a:r>
            <a:endParaRPr lang="en-US" sz="2400" dirty="0">
              <a:solidFill>
                <a:srgbClr val="010E3D"/>
              </a:solidFill>
              <a:latin typeface="Times New Roman" panose="02020603050405020304" pitchFamily="18" charset="0"/>
              <a:cs typeface="Times New Roman" panose="02020603050405020304" pitchFamily="18" charset="0"/>
            </a:endParaRPr>
          </a:p>
        </p:txBody>
      </p:sp>
      <p:sp>
        <p:nvSpPr>
          <p:cNvPr id="9" name="TextBox 9"/>
          <p:cNvSpPr txBox="1"/>
          <p:nvPr/>
        </p:nvSpPr>
        <p:spPr>
          <a:xfrm>
            <a:off x="912622" y="217647"/>
            <a:ext cx="2426926" cy="1360950"/>
          </a:xfrm>
          <a:prstGeom prst="rect">
            <a:avLst/>
          </a:prstGeom>
        </p:spPr>
        <p:txBody>
          <a:bodyPr wrap="square" lIns="0" tIns="0" rIns="0" bIns="0" rtlCol="0" anchor="t">
            <a:spAutoFit/>
          </a:bodyPr>
          <a:lstStyle/>
          <a:p>
            <a:pPr>
              <a:lnSpc>
                <a:spcPts val="13425"/>
              </a:lnSpc>
            </a:pPr>
            <a:r>
              <a:rPr lang="en-US" sz="2400" b="1" spc="268" dirty="0" err="1">
                <a:solidFill>
                  <a:srgbClr val="013989"/>
                </a:solidFill>
                <a:latin typeface="Times New Roman" panose="02020603050405020304" pitchFamily="18" charset="0"/>
                <a:cs typeface="Times New Roman" panose="02020603050405020304" pitchFamily="18" charset="0"/>
              </a:rPr>
              <a:t>Đọc</a:t>
            </a:r>
            <a:r>
              <a:rPr lang="en-US" sz="2400" b="1" spc="268" dirty="0">
                <a:solidFill>
                  <a:srgbClr val="013989"/>
                </a:solidFill>
                <a:latin typeface="Times New Roman" panose="02020603050405020304" pitchFamily="18" charset="0"/>
                <a:cs typeface="Times New Roman" panose="02020603050405020304" pitchFamily="18" charset="0"/>
              </a:rPr>
              <a:t> </a:t>
            </a:r>
            <a:r>
              <a:rPr lang="en-US" sz="2400" b="1" spc="268" dirty="0" err="1">
                <a:solidFill>
                  <a:srgbClr val="013989"/>
                </a:solidFill>
                <a:latin typeface="Times New Roman" panose="02020603050405020304" pitchFamily="18" charset="0"/>
                <a:cs typeface="Times New Roman" panose="02020603050405020304" pitchFamily="18" charset="0"/>
              </a:rPr>
              <a:t>văn</a:t>
            </a:r>
            <a:r>
              <a:rPr lang="en-US" sz="2400" b="1" spc="268" dirty="0">
                <a:solidFill>
                  <a:srgbClr val="013989"/>
                </a:solidFill>
                <a:latin typeface="Times New Roman" panose="02020603050405020304" pitchFamily="18" charset="0"/>
                <a:cs typeface="Times New Roman" panose="02020603050405020304" pitchFamily="18" charset="0"/>
              </a:rPr>
              <a:t> </a:t>
            </a:r>
            <a:r>
              <a:rPr lang="en-US" sz="2400" b="1" spc="268" dirty="0" err="1">
                <a:solidFill>
                  <a:srgbClr val="013989"/>
                </a:solidFill>
                <a:latin typeface="Times New Roman" panose="02020603050405020304" pitchFamily="18" charset="0"/>
                <a:cs typeface="Times New Roman" panose="02020603050405020304" pitchFamily="18" charset="0"/>
              </a:rPr>
              <a:t>bản</a:t>
            </a:r>
            <a:endParaRPr lang="en-US" sz="2400" b="1" spc="268" dirty="0">
              <a:solidFill>
                <a:srgbClr val="013989"/>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356552" y="217647"/>
            <a:ext cx="10058402" cy="70104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a:lstStyle>
          <a:p>
            <a:r>
              <a:rPr lang="pt-BR" b="1" dirty="0" smtClean="0">
                <a:solidFill>
                  <a:srgbClr val="C00000"/>
                </a:solidFill>
              </a:rPr>
              <a:t>1. Đọc, tóm tắt, giải nghĩa từ khó</a:t>
            </a:r>
            <a:endParaRPr lang="en-US" dirty="0">
              <a:solidFill>
                <a:srgbClr val="C00000"/>
              </a:solidFill>
            </a:endParaRPr>
          </a:p>
        </p:txBody>
      </p:sp>
      <p:sp>
        <p:nvSpPr>
          <p:cNvPr id="14" name="Rectangle 13"/>
          <p:cNvSpPr/>
          <p:nvPr/>
        </p:nvSpPr>
        <p:spPr>
          <a:xfrm>
            <a:off x="897227" y="1572424"/>
            <a:ext cx="10423303" cy="4524315"/>
          </a:xfrm>
          <a:prstGeom prst="rect">
            <a:avLst/>
          </a:prstGeom>
        </p:spPr>
        <p:txBody>
          <a:bodyPr wrap="square">
            <a:spAutoFit/>
          </a:bodyPr>
          <a:lstStyle/>
          <a:p>
            <a:pPr algn="just"/>
            <a:r>
              <a:rPr lang="en-US" sz="2400" dirty="0" smtClean="0">
                <a:solidFill>
                  <a:srgbClr val="333333"/>
                </a:solidFill>
                <a:latin typeface="Times New Roman" panose="02020603050405020304" pitchFamily="18" charset="0"/>
                <a:cs typeface="Times New Roman" panose="02020603050405020304" pitchFamily="18" charset="0"/>
              </a:rPr>
              <a:t>	</a:t>
            </a:r>
            <a:r>
              <a:rPr lang="vi-VN" sz="2400" dirty="0" smtClean="0">
                <a:solidFill>
                  <a:srgbClr val="333333"/>
                </a:solidFill>
                <a:latin typeface="Times New Roman" panose="02020603050405020304" pitchFamily="18" charset="0"/>
                <a:cs typeface="Times New Roman" panose="02020603050405020304" pitchFamily="18" charset="0"/>
              </a:rPr>
              <a:t>Khi </a:t>
            </a:r>
            <a:r>
              <a:rPr lang="vi-VN" sz="2400" dirty="0">
                <a:solidFill>
                  <a:srgbClr val="333333"/>
                </a:solidFill>
                <a:latin typeface="Times New Roman" panose="02020603050405020304" pitchFamily="18" charset="0"/>
                <a:cs typeface="Times New Roman" panose="02020603050405020304" pitchFamily="18" charset="0"/>
              </a:rPr>
              <a:t>chú của Hoài Văn là Chiêu Thành Vương đến họp bàn việc đánh giặc cùng với vua Trần Nhân Tông và các vị Vương khác không cho Hoài Văn theo, chàng đã một mình phi ngựa để đến kịp. Việc “</a:t>
            </a:r>
            <a:r>
              <a:rPr lang="vi-VN" sz="2400" i="1" dirty="0">
                <a:solidFill>
                  <a:srgbClr val="333333"/>
                </a:solidFill>
                <a:latin typeface="Times New Roman" panose="02020603050405020304" pitchFamily="18" charset="0"/>
                <a:cs typeface="Times New Roman" panose="02020603050405020304" pitchFamily="18" charset="0"/>
              </a:rPr>
              <a:t>những người em họ</a:t>
            </a:r>
            <a:r>
              <a:rPr lang="vi-VN" sz="2400" dirty="0">
                <a:solidFill>
                  <a:srgbClr val="333333"/>
                </a:solidFill>
                <a:latin typeface="Times New Roman" panose="02020603050405020304" pitchFamily="18" charset="0"/>
                <a:cs typeface="Times New Roman" panose="02020603050405020304" pitchFamily="18" charset="0"/>
              </a:rPr>
              <a:t>” ấy được tham dự họp bàn việc nước với nhà vua càng làm Hoài Văn thêm nôn nóng, vì chẳng qua họ chỉ “</a:t>
            </a:r>
            <a:r>
              <a:rPr lang="vi-VN" sz="2400" i="1" dirty="0">
                <a:solidFill>
                  <a:srgbClr val="333333"/>
                </a:solidFill>
                <a:latin typeface="Times New Roman" panose="02020603050405020304" pitchFamily="18" charset="0"/>
                <a:cs typeface="Times New Roman" panose="02020603050405020304" pitchFamily="18" charset="0"/>
              </a:rPr>
              <a:t>hơn Hoài Văn năm sáu tuổi</a:t>
            </a:r>
            <a:r>
              <a:rPr lang="vi-VN" sz="2400" dirty="0">
                <a:solidFill>
                  <a:srgbClr val="333333"/>
                </a:solidFill>
                <a:latin typeface="Times New Roman" panose="02020603050405020304" pitchFamily="18" charset="0"/>
                <a:cs typeface="Times New Roman" panose="02020603050405020304" pitchFamily="18" charset="0"/>
              </a:rPr>
              <a:t>”, chàng lại nghĩ đến thân mình vì cha mất sớm, nên phải chịu cảnh đứng rìa nhục nhã. Hoài Văn giằng co với lính canh, chạy xuống thuyền rồng xin Vua cho đánh, rồi đặt thanh gươm lên gáy chịu tội. Vua không những tha tội mà còn ban cho Quốc Toản cam quý vì thấy cậu còn trẻ mà đã biết lo việc nước. Vì bị Vua xem là trẻ con và căm giận khi nghĩ tới quân giặc đang lăm le đè đầu cưỡi cổ dân mình, Hoài Văn vô tình bóp nát quả cam. Chàng hạ quyết tâm trên chính bến Bình Than rằng: “</a:t>
            </a:r>
            <a:r>
              <a:rPr lang="vi-VN" sz="2400" i="1" dirty="0">
                <a:solidFill>
                  <a:srgbClr val="333333"/>
                </a:solidFill>
                <a:latin typeface="Times New Roman" panose="02020603050405020304" pitchFamily="18" charset="0"/>
                <a:cs typeface="Times New Roman" panose="02020603050405020304" pitchFamily="18" charset="0"/>
              </a:rPr>
              <a:t>Rồi xem ai giết được giặc, ai báo được ơn vua, xem ai hơn, ai kém. Rồi triều đình sẽ biết tay ta</a:t>
            </a:r>
            <a:r>
              <a:rPr lang="vi-VN" sz="2400" dirty="0">
                <a:solidFill>
                  <a:srgbClr val="333333"/>
                </a:solidFill>
                <a:latin typeface="Times New Roman" panose="02020603050405020304" pitchFamily="18" charset="0"/>
                <a:cs typeface="Times New Roman" panose="02020603050405020304" pitchFamily="18" charset="0"/>
              </a:rPr>
              <a:t>”.</a:t>
            </a:r>
            <a:endParaRPr lang="vi-VN" sz="2400" b="0" i="0" dirty="0">
              <a:solidFill>
                <a:srgbClr val="333333"/>
              </a:solidFill>
              <a:effectLst/>
              <a:latin typeface="Times New Roman" panose="02020603050405020304" pitchFamily="18" charset="0"/>
              <a:cs typeface="Times New Roman" panose="02020603050405020304" pitchFamily="18" charset="0"/>
            </a:endParaRPr>
          </a:p>
        </p:txBody>
      </p:sp>
      <p:sp>
        <p:nvSpPr>
          <p:cNvPr id="15" name="Rectangle 14"/>
          <p:cNvSpPr/>
          <p:nvPr/>
        </p:nvSpPr>
        <p:spPr>
          <a:xfrm>
            <a:off x="4033414" y="1024894"/>
            <a:ext cx="3701654" cy="461665"/>
          </a:xfrm>
          <a:prstGeom prst="rect">
            <a:avLst/>
          </a:prstGeom>
        </p:spPr>
        <p:txBody>
          <a:bodyPr wrap="none">
            <a:spAutoFit/>
          </a:bodyPr>
          <a:lstStyle/>
          <a:p>
            <a:pPr algn="just"/>
            <a:r>
              <a:rPr lang="vi-VN" sz="2400" b="1" dirty="0">
                <a:solidFill>
                  <a:srgbClr val="333333"/>
                </a:solidFill>
                <a:latin typeface="Times New Roman" panose="02020603050405020304" pitchFamily="18" charset="0"/>
                <a:cs typeface="Times New Roman" panose="02020603050405020304" pitchFamily="18" charset="0"/>
              </a:rPr>
              <a:t>Tóm tắt nội dung văn bản: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150490" y="0"/>
            <a:ext cx="10058402" cy="70104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a:lstStyle>
          <a:p>
            <a:r>
              <a:rPr lang="pt-BR" b="1" dirty="0" smtClean="0">
                <a:solidFill>
                  <a:srgbClr val="C00000"/>
                </a:solidFill>
              </a:rPr>
              <a:t>2. Khám phá chi tiết văn bản</a:t>
            </a:r>
            <a:endParaRPr lang="en-US" dirty="0">
              <a:solidFill>
                <a:srgbClr val="C00000"/>
              </a:solidFill>
            </a:endParaRPr>
          </a:p>
        </p:txBody>
      </p:sp>
      <p:sp>
        <p:nvSpPr>
          <p:cNvPr id="3" name="Rectangle 2"/>
          <p:cNvSpPr/>
          <p:nvPr/>
        </p:nvSpPr>
        <p:spPr>
          <a:xfrm>
            <a:off x="625967" y="628596"/>
            <a:ext cx="3371436" cy="548099"/>
          </a:xfrm>
          <a:prstGeom prst="rect">
            <a:avLst/>
          </a:prstGeom>
        </p:spPr>
        <p:txBody>
          <a:bodyPr wrap="none">
            <a:spAutoFit/>
          </a:bodyPr>
          <a:lstStyle/>
          <a:p>
            <a:pPr algn="just">
              <a:lnSpc>
                <a:spcPct val="115000"/>
              </a:lnSpc>
              <a:spcAft>
                <a:spcPts val="0"/>
              </a:spcAft>
            </a:pPr>
            <a:r>
              <a:rPr lang="pt-BR" sz="2800" b="1" i="1" dirty="0">
                <a:latin typeface="Times New Roman" panose="02020603050405020304" pitchFamily="18" charset="0"/>
                <a:ea typeface="Calibri" panose="020F0502020204030204" pitchFamily="34" charset="0"/>
              </a:rPr>
              <a:t>2.1. Bối cảnh lịch </a:t>
            </a:r>
            <a:r>
              <a:rPr lang="pt-BR" sz="2800" b="1" i="1" dirty="0" smtClean="0">
                <a:latin typeface="Times New Roman" panose="02020603050405020304" pitchFamily="18" charset="0"/>
                <a:ea typeface="Calibri" panose="020F0502020204030204" pitchFamily="34" charset="0"/>
              </a:rPr>
              <a:t>sử:</a:t>
            </a:r>
            <a:endParaRPr lang="en-US" sz="2800" dirty="0">
              <a:effectLst/>
              <a:latin typeface="Times New Roman" panose="02020603050405020304" pitchFamily="18" charset="0"/>
              <a:ea typeface="Calibri" panose="020F0502020204030204" pitchFamily="34" charset="0"/>
            </a:endParaRPr>
          </a:p>
        </p:txBody>
      </p:sp>
      <p:sp>
        <p:nvSpPr>
          <p:cNvPr id="4" name="TextBox 18"/>
          <p:cNvSpPr txBox="1"/>
          <p:nvPr/>
        </p:nvSpPr>
        <p:spPr>
          <a:xfrm>
            <a:off x="1534424" y="1621491"/>
            <a:ext cx="10192755" cy="2879287"/>
          </a:xfrm>
          <a:prstGeom prst="rect">
            <a:avLst/>
          </a:prstGeom>
        </p:spPr>
        <p:txBody>
          <a:bodyPr lIns="254000" tIns="254000" rIns="254000" bIns="254000" rtlCol="0" anchor="b"/>
          <a:lstStyle/>
          <a:p>
            <a:pPr marL="457200" indent="-457200">
              <a:buFontTx/>
              <a:buChar char="-"/>
            </a:pPr>
            <a:r>
              <a:rPr lang="nl-NL" sz="2800" dirty="0" smtClean="0"/>
              <a:t>Giặc </a:t>
            </a:r>
            <a:r>
              <a:rPr lang="nl-NL" sz="2800" dirty="0"/>
              <a:t>Nguyên lăm le xâm lược nước ta</a:t>
            </a:r>
            <a:r>
              <a:rPr lang="nl-NL" sz="2800" dirty="0" smtClean="0"/>
              <a:t>.</a:t>
            </a:r>
          </a:p>
          <a:p>
            <a:pPr marL="457200" indent="-457200">
              <a:buFontTx/>
              <a:buChar char="-"/>
            </a:pPr>
            <a:r>
              <a:rPr lang="pt-BR" sz="2800" dirty="0"/>
              <a:t>Vua mở hội nghị tại bến Bình Than để lấy ý kiến chính sách đối phó với giặc Nguyên đang lăm le xâm </a:t>
            </a:r>
            <a:r>
              <a:rPr lang="pt-BR" sz="2800" dirty="0" smtClean="0"/>
              <a:t>lược.</a:t>
            </a:r>
          </a:p>
          <a:p>
            <a:pPr marL="457200" indent="-457200">
              <a:buFontTx/>
              <a:buChar char="-"/>
            </a:pPr>
            <a:r>
              <a:rPr lang="pt-BR" sz="2800" dirty="0"/>
              <a:t>Quang cảnh, không khí ở hội ghị rất trang nghiêm</a:t>
            </a:r>
            <a:r>
              <a:rPr lang="pt-BR" sz="2800" dirty="0" smtClean="0"/>
              <a:t>.</a:t>
            </a:r>
            <a:endParaRPr lang="en-US" sz="2800" dirty="0"/>
          </a:p>
        </p:txBody>
      </p:sp>
      <p:grpSp>
        <p:nvGrpSpPr>
          <p:cNvPr id="5" name="Group 19"/>
          <p:cNvGrpSpPr/>
          <p:nvPr/>
        </p:nvGrpSpPr>
        <p:grpSpPr>
          <a:xfrm>
            <a:off x="1933193" y="1080998"/>
            <a:ext cx="3246498" cy="968853"/>
            <a:chOff x="0" y="-227793"/>
            <a:chExt cx="855045" cy="786974"/>
          </a:xfrm>
        </p:grpSpPr>
        <p:sp>
          <p:nvSpPr>
            <p:cNvPr id="6" name="Freeform 20"/>
            <p:cNvSpPr/>
            <p:nvPr/>
          </p:nvSpPr>
          <p:spPr>
            <a:xfrm>
              <a:off x="0" y="0"/>
              <a:ext cx="855045" cy="286186"/>
            </a:xfrm>
            <a:custGeom>
              <a:avLst/>
              <a:gdLst/>
              <a:ahLst/>
              <a:cxnLst/>
              <a:rect l="l" t="t" r="r" b="b"/>
              <a:pathLst>
                <a:path w="855045" h="286186">
                  <a:moveTo>
                    <a:pt x="0" y="0"/>
                  </a:moveTo>
                  <a:lnTo>
                    <a:pt x="855045" y="0"/>
                  </a:lnTo>
                  <a:lnTo>
                    <a:pt x="855045" y="286186"/>
                  </a:lnTo>
                  <a:lnTo>
                    <a:pt x="0" y="286186"/>
                  </a:lnTo>
                  <a:close/>
                </a:path>
              </a:pathLst>
            </a:custGeom>
            <a:solidFill>
              <a:srgbClr val="FED1C3"/>
            </a:solidFill>
          </p:spPr>
        </p:sp>
        <p:sp>
          <p:nvSpPr>
            <p:cNvPr id="7" name="TextBox 21"/>
            <p:cNvSpPr txBox="1"/>
            <p:nvPr/>
          </p:nvSpPr>
          <p:spPr>
            <a:xfrm>
              <a:off x="10825" y="-227793"/>
              <a:ext cx="812800" cy="786974"/>
            </a:xfrm>
            <a:prstGeom prst="rect">
              <a:avLst/>
            </a:prstGeom>
          </p:spPr>
          <p:txBody>
            <a:bodyPr lIns="50800" tIns="50800" rIns="50800" bIns="50800" rtlCol="0" anchor="ctr"/>
            <a:lstStyle/>
            <a:p>
              <a:pPr algn="ctr">
                <a:lnSpc>
                  <a:spcPts val="4080"/>
                </a:lnSpc>
              </a:pPr>
              <a:r>
                <a:rPr lang="en-US" sz="2600" b="1" dirty="0">
                  <a:solidFill>
                    <a:srgbClr val="454B85"/>
                  </a:solidFill>
                  <a:latin typeface="Times New Roman" panose="02020603050405020304" pitchFamily="18" charset="0"/>
                  <a:cs typeface="Times New Roman" panose="02020603050405020304" pitchFamily="18" charset="0"/>
                </a:rPr>
                <a:t>BỐI CẢNH</a:t>
              </a:r>
            </a:p>
          </p:txBody>
        </p:sp>
      </p:grpSp>
      <p:sp>
        <p:nvSpPr>
          <p:cNvPr id="8" name="Freeform 23"/>
          <p:cNvSpPr/>
          <p:nvPr/>
        </p:nvSpPr>
        <p:spPr>
          <a:xfrm>
            <a:off x="4309423" y="6978580"/>
            <a:ext cx="6251263" cy="1471337"/>
          </a:xfrm>
          <a:custGeom>
            <a:avLst/>
            <a:gdLst/>
            <a:ahLst/>
            <a:cxnLst/>
            <a:rect l="l" t="t" r="r" b="b"/>
            <a:pathLst>
              <a:path w="1646423" h="387513">
                <a:moveTo>
                  <a:pt x="27246" y="0"/>
                </a:moveTo>
                <a:lnTo>
                  <a:pt x="1619177" y="0"/>
                </a:lnTo>
                <a:cubicBezTo>
                  <a:pt x="1626403" y="0"/>
                  <a:pt x="1633333" y="2871"/>
                  <a:pt x="1638443" y="7980"/>
                </a:cubicBezTo>
                <a:cubicBezTo>
                  <a:pt x="1643553" y="13090"/>
                  <a:pt x="1646423" y="20020"/>
                  <a:pt x="1646423" y="27246"/>
                </a:cubicBezTo>
                <a:lnTo>
                  <a:pt x="1646423" y="360267"/>
                </a:lnTo>
                <a:cubicBezTo>
                  <a:pt x="1646423" y="367493"/>
                  <a:pt x="1643553" y="374423"/>
                  <a:pt x="1638443" y="379532"/>
                </a:cubicBezTo>
                <a:cubicBezTo>
                  <a:pt x="1633333" y="384642"/>
                  <a:pt x="1626403" y="387513"/>
                  <a:pt x="1619177" y="387513"/>
                </a:cubicBezTo>
                <a:lnTo>
                  <a:pt x="27246" y="387513"/>
                </a:lnTo>
                <a:cubicBezTo>
                  <a:pt x="20020" y="387513"/>
                  <a:pt x="13090" y="384642"/>
                  <a:pt x="7980" y="379532"/>
                </a:cubicBezTo>
                <a:cubicBezTo>
                  <a:pt x="2871" y="374423"/>
                  <a:pt x="0" y="367493"/>
                  <a:pt x="0" y="360267"/>
                </a:cubicBezTo>
                <a:lnTo>
                  <a:pt x="0" y="27246"/>
                </a:lnTo>
                <a:cubicBezTo>
                  <a:pt x="0" y="20020"/>
                  <a:pt x="2871" y="13090"/>
                  <a:pt x="7980" y="7980"/>
                </a:cubicBezTo>
                <a:cubicBezTo>
                  <a:pt x="13090" y="2871"/>
                  <a:pt x="20020" y="0"/>
                  <a:pt x="27246" y="0"/>
                </a:cubicBezTo>
                <a:close/>
              </a:path>
            </a:pathLst>
          </a:custGeom>
          <a:solidFill>
            <a:srgbClr val="FFF9F1"/>
          </a:solidFill>
        </p:spPr>
      </p:sp>
      <p:grpSp>
        <p:nvGrpSpPr>
          <p:cNvPr id="9" name="Group 25"/>
          <p:cNvGrpSpPr/>
          <p:nvPr/>
        </p:nvGrpSpPr>
        <p:grpSpPr>
          <a:xfrm>
            <a:off x="3728747" y="4736908"/>
            <a:ext cx="7701253" cy="541248"/>
            <a:chOff x="-100555" y="0"/>
            <a:chExt cx="1102582" cy="286186"/>
          </a:xfrm>
        </p:grpSpPr>
        <p:sp>
          <p:nvSpPr>
            <p:cNvPr id="10" name="Freeform 26"/>
            <p:cNvSpPr/>
            <p:nvPr/>
          </p:nvSpPr>
          <p:spPr>
            <a:xfrm>
              <a:off x="0" y="0"/>
              <a:ext cx="901473" cy="286186"/>
            </a:xfrm>
            <a:custGeom>
              <a:avLst/>
              <a:gdLst/>
              <a:ahLst/>
              <a:cxnLst/>
              <a:rect l="l" t="t" r="r" b="b"/>
              <a:pathLst>
                <a:path w="901473" h="286186">
                  <a:moveTo>
                    <a:pt x="0" y="0"/>
                  </a:moveTo>
                  <a:lnTo>
                    <a:pt x="901473" y="0"/>
                  </a:lnTo>
                  <a:lnTo>
                    <a:pt x="901473" y="286186"/>
                  </a:lnTo>
                  <a:lnTo>
                    <a:pt x="0" y="286186"/>
                  </a:lnTo>
                  <a:close/>
                </a:path>
              </a:pathLst>
            </a:custGeom>
            <a:solidFill>
              <a:srgbClr val="FCC12D"/>
            </a:solidFill>
          </p:spPr>
        </p:sp>
        <p:sp>
          <p:nvSpPr>
            <p:cNvPr id="11" name="TextBox 27"/>
            <p:cNvSpPr txBox="1"/>
            <p:nvPr/>
          </p:nvSpPr>
          <p:spPr>
            <a:xfrm>
              <a:off x="-100555" y="42432"/>
              <a:ext cx="1102582" cy="204473"/>
            </a:xfrm>
            <a:prstGeom prst="rect">
              <a:avLst/>
            </a:prstGeom>
          </p:spPr>
          <p:txBody>
            <a:bodyPr lIns="50800" tIns="50800" rIns="50800" bIns="50800" rtlCol="0" anchor="ctr"/>
            <a:lstStyle/>
            <a:p>
              <a:pPr algn="ctr">
                <a:lnSpc>
                  <a:spcPts val="4760"/>
                </a:lnSpc>
              </a:pPr>
              <a:r>
                <a:rPr lang="en-US" sz="2600" b="1" dirty="0" smtClean="0">
                  <a:solidFill>
                    <a:srgbClr val="454B85"/>
                  </a:solidFill>
                  <a:latin typeface="Times New Roman" panose="02020603050405020304" pitchFamily="18" charset="0"/>
                  <a:cs typeface="Times New Roman" panose="02020603050405020304" pitchFamily="18" charset="0"/>
                </a:rPr>
                <a:t>TẦM QUAN TRỌNG CỦA HÔI NGHỊ</a:t>
              </a:r>
              <a:endParaRPr lang="en-US" sz="2600" b="1" dirty="0">
                <a:solidFill>
                  <a:srgbClr val="454B85"/>
                </a:solidFill>
                <a:latin typeface="Times New Roman" panose="02020603050405020304" pitchFamily="18" charset="0"/>
                <a:cs typeface="Times New Roman" panose="02020603050405020304" pitchFamily="18" charset="0"/>
              </a:endParaRPr>
            </a:p>
          </p:txBody>
        </p:sp>
      </p:grpSp>
      <p:sp>
        <p:nvSpPr>
          <p:cNvPr id="12" name="TextBox 24"/>
          <p:cNvSpPr txBox="1"/>
          <p:nvPr/>
        </p:nvSpPr>
        <p:spPr>
          <a:xfrm>
            <a:off x="4309423" y="5358405"/>
            <a:ext cx="7203997" cy="844162"/>
          </a:xfrm>
          <a:prstGeom prst="rect">
            <a:avLst/>
          </a:prstGeom>
        </p:spPr>
        <p:txBody>
          <a:bodyPr lIns="177800" tIns="177800" rIns="177800" bIns="177800" rtlCol="0" anchor="b"/>
          <a:lstStyle/>
          <a:p>
            <a:r>
              <a:rPr lang="pt-BR" sz="2800" dirty="0"/>
              <a:t>T</a:t>
            </a:r>
            <a:r>
              <a:rPr lang="pt-BR" sz="2800" dirty="0" smtClean="0"/>
              <a:t>ình </a:t>
            </a:r>
            <a:r>
              <a:rPr lang="pt-BR" sz="2800" dirty="0"/>
              <a:t>hình quốc gia đang cấp bách.</a:t>
            </a:r>
            <a:endParaRPr lang="en-US" sz="2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p:nvPr/>
        </p:nvSpPr>
        <p:spPr>
          <a:xfrm>
            <a:off x="150490" y="0"/>
            <a:ext cx="10058402" cy="70104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a:lstStyle>
          <a:p>
            <a:r>
              <a:rPr lang="pt-BR" b="1" dirty="0" smtClean="0">
                <a:solidFill>
                  <a:srgbClr val="C00000"/>
                </a:solidFill>
              </a:rPr>
              <a:t>2. Khám phá chi tiết văn bản</a:t>
            </a:r>
            <a:endParaRPr lang="en-US" dirty="0">
              <a:solidFill>
                <a:srgbClr val="C00000"/>
              </a:solidFill>
            </a:endParaRPr>
          </a:p>
        </p:txBody>
      </p:sp>
      <p:sp>
        <p:nvSpPr>
          <p:cNvPr id="7" name="Rectangle 6"/>
          <p:cNvSpPr/>
          <p:nvPr/>
        </p:nvSpPr>
        <p:spPr>
          <a:xfrm>
            <a:off x="459937" y="701040"/>
            <a:ext cx="4719754" cy="587853"/>
          </a:xfrm>
          <a:prstGeom prst="rect">
            <a:avLst/>
          </a:prstGeom>
        </p:spPr>
        <p:txBody>
          <a:bodyPr wrap="none">
            <a:spAutoFit/>
          </a:bodyPr>
          <a:lstStyle/>
          <a:p>
            <a:pPr algn="just">
              <a:lnSpc>
                <a:spcPct val="115000"/>
              </a:lnSpc>
              <a:spcAft>
                <a:spcPts val="0"/>
              </a:spcAft>
            </a:pPr>
            <a:r>
              <a:rPr lang="pt-BR" sz="2800" b="1" i="1" dirty="0" smtClean="0">
                <a:latin typeface="Times New Roman" panose="02020603050405020304" pitchFamily="18" charset="0"/>
                <a:ea typeface="Calibri" panose="020F0502020204030204" pitchFamily="34" charset="0"/>
              </a:rPr>
              <a:t>2.2. Nhân vật Trần Quốc Toản</a:t>
            </a:r>
            <a:endParaRPr lang="en-US" sz="2800" dirty="0">
              <a:effectLst/>
              <a:latin typeface="Times New Roman" panose="02020603050405020304" pitchFamily="18" charset="0"/>
              <a:ea typeface="Calibri" panose="020F0502020204030204" pitchFamily="34" charset="0"/>
            </a:endParaRPr>
          </a:p>
        </p:txBody>
      </p:sp>
      <p:graphicFrame>
        <p:nvGraphicFramePr>
          <p:cNvPr id="9" name="Table 8"/>
          <p:cNvGraphicFramePr>
            <a:graphicFrameLocks noGrp="1"/>
          </p:cNvGraphicFramePr>
          <p:nvPr/>
        </p:nvGraphicFramePr>
        <p:xfrm>
          <a:off x="628332" y="1402080"/>
          <a:ext cx="10641647" cy="5278608"/>
        </p:xfrm>
        <a:graphic>
          <a:graphicData uri="http://schemas.openxmlformats.org/drawingml/2006/table">
            <a:tbl>
              <a:tblPr firstRow="1" firstCol="1" bandRow="1">
                <a:tableStyleId>{F5AB1C69-6EDB-4FF4-983F-18BD219EF322}</a:tableStyleId>
              </a:tblPr>
              <a:tblGrid>
                <a:gridCol w="3269930"/>
                <a:gridCol w="7371717"/>
              </a:tblGrid>
              <a:tr h="669876">
                <a:tc gridSpan="2">
                  <a:txBody>
                    <a:bodyPr/>
                    <a:lstStyle/>
                    <a:p>
                      <a:pPr algn="ctr">
                        <a:lnSpc>
                          <a:spcPct val="115000"/>
                        </a:lnSpc>
                        <a:spcAft>
                          <a:spcPts val="0"/>
                        </a:spcAft>
                      </a:pPr>
                      <a:r>
                        <a:rPr lang="nl-NL" sz="2400" kern="100">
                          <a:effectLst/>
                        </a:rPr>
                        <a:t>Phiếu học tập số 2</a:t>
                      </a:r>
                      <a:endParaRPr lang="en-US" sz="2400">
                        <a:effectLst/>
                      </a:endParaRPr>
                    </a:p>
                    <a:p>
                      <a:pPr algn="ctr">
                        <a:lnSpc>
                          <a:spcPct val="115000"/>
                        </a:lnSpc>
                        <a:spcAft>
                          <a:spcPts val="0"/>
                        </a:spcAft>
                      </a:pPr>
                      <a:r>
                        <a:rPr lang="nl-NL" sz="2400" kern="100">
                          <a:effectLst/>
                        </a:rPr>
                        <a:t>Nhóm:...............</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r>
              <a:tr h="329386">
                <a:tc gridSpan="2">
                  <a:txBody>
                    <a:bodyPr/>
                    <a:lstStyle/>
                    <a:p>
                      <a:pPr algn="just">
                        <a:lnSpc>
                          <a:spcPct val="115000"/>
                        </a:lnSpc>
                        <a:spcAft>
                          <a:spcPts val="0"/>
                        </a:spcAft>
                      </a:pPr>
                      <a:r>
                        <a:rPr lang="nl-NL" sz="2400" kern="100">
                          <a:effectLst/>
                        </a:rPr>
                        <a:t>Nhân vật Trần Quốc Toản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r>
              <a:tr h="329386">
                <a:tc>
                  <a:txBody>
                    <a:bodyPr/>
                    <a:lstStyle/>
                    <a:p>
                      <a:pPr algn="just">
                        <a:lnSpc>
                          <a:spcPct val="115000"/>
                        </a:lnSpc>
                        <a:spcAft>
                          <a:spcPts val="0"/>
                        </a:spcAft>
                      </a:pPr>
                      <a:r>
                        <a:rPr lang="nl-NL" sz="2400" kern="100">
                          <a:effectLst/>
                        </a:rPr>
                        <a:t>Xuất thân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nl-NL" sz="2400" kern="100">
                          <a:effectLst/>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29386">
                <a:tc>
                  <a:txBody>
                    <a:bodyPr/>
                    <a:lstStyle/>
                    <a:p>
                      <a:pPr algn="just">
                        <a:lnSpc>
                          <a:spcPct val="115000"/>
                        </a:lnSpc>
                        <a:spcAft>
                          <a:spcPts val="0"/>
                        </a:spcAft>
                      </a:pPr>
                      <a:r>
                        <a:rPr lang="nl-NL" sz="2400" kern="100">
                          <a:effectLst/>
                        </a:rPr>
                        <a:t>Suy nghĩ</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nl-NL" sz="2400" kern="100">
                          <a:effectLst/>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669876">
                <a:tc>
                  <a:txBody>
                    <a:bodyPr/>
                    <a:lstStyle/>
                    <a:p>
                      <a:pPr algn="just">
                        <a:lnSpc>
                          <a:spcPct val="115000"/>
                        </a:lnSpc>
                        <a:spcAft>
                          <a:spcPts val="0"/>
                        </a:spcAft>
                      </a:pPr>
                      <a:r>
                        <a:rPr lang="nl-NL" sz="2400" kern="100">
                          <a:effectLst/>
                        </a:rPr>
                        <a:t>Tâm trạng</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nl-NL" sz="2400" kern="100">
                          <a:effectLst/>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669876">
                <a:tc>
                  <a:txBody>
                    <a:bodyPr/>
                    <a:lstStyle/>
                    <a:p>
                      <a:pPr algn="just">
                        <a:lnSpc>
                          <a:spcPct val="115000"/>
                        </a:lnSpc>
                        <a:spcAft>
                          <a:spcPts val="0"/>
                        </a:spcAft>
                      </a:pPr>
                      <a:r>
                        <a:rPr lang="nl-NL" sz="2400" kern="100">
                          <a:effectLst/>
                        </a:rPr>
                        <a:t>Hành động</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nl-NL" sz="2400" kern="100">
                          <a:effectLst/>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29386">
                <a:tc>
                  <a:txBody>
                    <a:bodyPr/>
                    <a:lstStyle/>
                    <a:p>
                      <a:pPr algn="just">
                        <a:lnSpc>
                          <a:spcPct val="115000"/>
                        </a:lnSpc>
                        <a:spcAft>
                          <a:spcPts val="0"/>
                        </a:spcAft>
                      </a:pPr>
                      <a:r>
                        <a:rPr lang="nl-NL" sz="2400" kern="100">
                          <a:effectLst/>
                        </a:rPr>
                        <a:t>Lời nói</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nl-NL" sz="2400" kern="100">
                          <a:effectLst/>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29386">
                <a:tc>
                  <a:txBody>
                    <a:bodyPr/>
                    <a:lstStyle/>
                    <a:p>
                      <a:pPr algn="just">
                        <a:lnSpc>
                          <a:spcPct val="115000"/>
                        </a:lnSpc>
                        <a:spcAft>
                          <a:spcPts val="0"/>
                        </a:spcAft>
                      </a:pPr>
                      <a:r>
                        <a:rPr lang="nl-NL" sz="2400" kern="100">
                          <a:effectLst/>
                        </a:rPr>
                        <a:t>Tính cách</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nl-NL" sz="2400" kern="100">
                          <a:effectLst/>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29386">
                <a:tc>
                  <a:txBody>
                    <a:bodyPr/>
                    <a:lstStyle/>
                    <a:p>
                      <a:pPr algn="just">
                        <a:lnSpc>
                          <a:spcPct val="115000"/>
                        </a:lnSpc>
                        <a:spcAft>
                          <a:spcPts val="0"/>
                        </a:spcAft>
                      </a:pPr>
                      <a:r>
                        <a:rPr lang="nl-NL" sz="2400" kern="100">
                          <a:effectLst/>
                        </a:rPr>
                        <a:t>Nhận xét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nl-NL" sz="2400" kern="100">
                          <a:effectLst/>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669876">
                <a:tc>
                  <a:txBody>
                    <a:bodyPr/>
                    <a:lstStyle/>
                    <a:p>
                      <a:pPr algn="just">
                        <a:lnSpc>
                          <a:spcPct val="115000"/>
                        </a:lnSpc>
                        <a:spcAft>
                          <a:spcPts val="0"/>
                        </a:spcAft>
                      </a:pPr>
                      <a:r>
                        <a:rPr lang="nl-NL" sz="2400" kern="100">
                          <a:effectLst/>
                        </a:rPr>
                        <a:t>Nghệ thuật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nl-NL" sz="2400" kern="100" dirty="0">
                          <a:effectLst/>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98697" y="1163006"/>
            <a:ext cx="10858303" cy="5615940"/>
          </a:xfrm>
          <a:prstGeom prst="rect">
            <a:avLst/>
          </a:prstGeom>
        </p:spPr>
      </p:pic>
      <p:sp>
        <p:nvSpPr>
          <p:cNvPr id="6" name="Title 1"/>
          <p:cNvSpPr txBox="1"/>
          <p:nvPr/>
        </p:nvSpPr>
        <p:spPr>
          <a:xfrm>
            <a:off x="150490" y="0"/>
            <a:ext cx="10058402" cy="70104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a:lstStyle>
          <a:p>
            <a:r>
              <a:rPr lang="pt-BR" b="1" dirty="0" smtClean="0">
                <a:solidFill>
                  <a:srgbClr val="C00000"/>
                </a:solidFill>
              </a:rPr>
              <a:t>2. Khám phá chi tiết văn bản</a:t>
            </a:r>
            <a:endParaRPr lang="en-US" dirty="0">
              <a:solidFill>
                <a:srgbClr val="C00000"/>
              </a:solidFill>
            </a:endParaRPr>
          </a:p>
        </p:txBody>
      </p:sp>
      <p:sp>
        <p:nvSpPr>
          <p:cNvPr id="7" name="Rectangle 6"/>
          <p:cNvSpPr/>
          <p:nvPr/>
        </p:nvSpPr>
        <p:spPr>
          <a:xfrm>
            <a:off x="459937" y="609600"/>
            <a:ext cx="4719754" cy="587853"/>
          </a:xfrm>
          <a:prstGeom prst="rect">
            <a:avLst/>
          </a:prstGeom>
        </p:spPr>
        <p:txBody>
          <a:bodyPr wrap="none">
            <a:spAutoFit/>
          </a:bodyPr>
          <a:lstStyle/>
          <a:p>
            <a:pPr algn="just">
              <a:lnSpc>
                <a:spcPct val="115000"/>
              </a:lnSpc>
              <a:spcAft>
                <a:spcPts val="0"/>
              </a:spcAft>
            </a:pPr>
            <a:r>
              <a:rPr lang="pt-BR" sz="2800" b="1" i="1" dirty="0" smtClean="0">
                <a:latin typeface="Times New Roman" panose="02020603050405020304" pitchFamily="18" charset="0"/>
                <a:ea typeface="Calibri" panose="020F0502020204030204" pitchFamily="34" charset="0"/>
              </a:rPr>
              <a:t>2.2. Nhân vật Trần Quốc Toản</a:t>
            </a:r>
            <a:endParaRPr lang="en-US" sz="2800" dirty="0">
              <a:effectLst/>
              <a:latin typeface="Times New Roman" panose="02020603050405020304" pitchFamily="18" charset="0"/>
              <a:ea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85997" y="1115060"/>
            <a:ext cx="10578903" cy="4117340"/>
          </a:xfrm>
          <a:prstGeom prst="rect">
            <a:avLst/>
          </a:prstGeom>
        </p:spPr>
      </p:pic>
      <p:sp>
        <p:nvSpPr>
          <p:cNvPr id="6" name="Title 1"/>
          <p:cNvSpPr txBox="1"/>
          <p:nvPr/>
        </p:nvSpPr>
        <p:spPr>
          <a:xfrm>
            <a:off x="150490" y="0"/>
            <a:ext cx="10058402" cy="70104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a:lstStyle>
          <a:p>
            <a:r>
              <a:rPr lang="pt-BR" b="1" dirty="0" smtClean="0">
                <a:solidFill>
                  <a:srgbClr val="C00000"/>
                </a:solidFill>
              </a:rPr>
              <a:t>2. Khám phá chi tiết văn bản</a:t>
            </a:r>
            <a:endParaRPr lang="en-US" dirty="0">
              <a:solidFill>
                <a:srgbClr val="C00000"/>
              </a:solidFill>
            </a:endParaRPr>
          </a:p>
        </p:txBody>
      </p:sp>
      <p:sp>
        <p:nvSpPr>
          <p:cNvPr id="7" name="Rectangle 6"/>
          <p:cNvSpPr/>
          <p:nvPr/>
        </p:nvSpPr>
        <p:spPr>
          <a:xfrm>
            <a:off x="459937" y="609600"/>
            <a:ext cx="4719754" cy="587853"/>
          </a:xfrm>
          <a:prstGeom prst="rect">
            <a:avLst/>
          </a:prstGeom>
        </p:spPr>
        <p:txBody>
          <a:bodyPr wrap="none">
            <a:spAutoFit/>
          </a:bodyPr>
          <a:lstStyle/>
          <a:p>
            <a:pPr algn="just">
              <a:lnSpc>
                <a:spcPct val="115000"/>
              </a:lnSpc>
              <a:spcAft>
                <a:spcPts val="0"/>
              </a:spcAft>
            </a:pPr>
            <a:r>
              <a:rPr lang="pt-BR" sz="2800" b="1" i="1" dirty="0" smtClean="0">
                <a:latin typeface="Times New Roman" panose="02020603050405020304" pitchFamily="18" charset="0"/>
                <a:ea typeface="Calibri" panose="020F0502020204030204" pitchFamily="34" charset="0"/>
              </a:rPr>
              <a:t>2.2. Nhân vật Trần Quốc Toản</a:t>
            </a:r>
            <a:endParaRPr lang="en-US" sz="2800" dirty="0">
              <a:effectLst/>
              <a:latin typeface="Times New Roman" panose="02020603050405020304" pitchFamily="18" charset="0"/>
              <a:ea typeface="Calibri" panose="020F0502020204030204" pitchFamily="34" charset="0"/>
            </a:endParaRPr>
          </a:p>
        </p:txBody>
      </p:sp>
      <p:pic>
        <p:nvPicPr>
          <p:cNvPr id="8" name="Picture 7"/>
          <p:cNvPicPr>
            <a:picLocks noChangeAspect="1"/>
          </p:cNvPicPr>
          <p:nvPr/>
        </p:nvPicPr>
        <p:blipFill>
          <a:blip r:embed="rId3"/>
          <a:stretch>
            <a:fillRect/>
          </a:stretch>
        </p:blipFill>
        <p:spPr>
          <a:xfrm>
            <a:off x="685998" y="5207000"/>
            <a:ext cx="10660936" cy="12607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3"/>
          <p:cNvSpPr txBox="1"/>
          <p:nvPr/>
        </p:nvSpPr>
        <p:spPr>
          <a:xfrm>
            <a:off x="623229" y="1275661"/>
            <a:ext cx="10307155" cy="646331"/>
          </a:xfrm>
          <a:prstGeom prst="rect">
            <a:avLst/>
          </a:prstGeom>
        </p:spPr>
        <p:txBody>
          <a:bodyPr wrap="square" lIns="0" tIns="0" rIns="0" bIns="0" rtlCol="0" anchor="t">
            <a:spAutoFit/>
          </a:bodyPr>
          <a:lstStyle/>
          <a:p>
            <a:pPr algn="ctr">
              <a:lnSpc>
                <a:spcPct val="150000"/>
              </a:lnSpc>
              <a:spcBef>
                <a:spcPct val="0"/>
              </a:spcBef>
            </a:pPr>
            <a:r>
              <a:rPr lang="en-US" sz="2800" b="1" spc="163" dirty="0" err="1" smtClean="0">
                <a:solidFill>
                  <a:schemeClr val="accent1">
                    <a:lumMod val="75000"/>
                  </a:schemeClr>
                </a:solidFill>
                <a:latin typeface="Times New Roman" panose="02020603050405020304" pitchFamily="18" charset="0"/>
                <a:ea typeface="Roboto Condensed" panose="02000000000000000000" pitchFamily="2" charset="0"/>
                <a:cs typeface="Times New Roman" panose="02020603050405020304" pitchFamily="18" charset="0"/>
              </a:rPr>
              <a:t>Diễn</a:t>
            </a:r>
            <a:r>
              <a:rPr lang="en-US" sz="2800" b="1" spc="163" dirty="0" smtClean="0">
                <a:solidFill>
                  <a:schemeClr val="accent1">
                    <a:lumMod val="75000"/>
                  </a:schemeClr>
                </a:solidFill>
                <a:latin typeface="Times New Roman" panose="02020603050405020304" pitchFamily="18" charset="0"/>
                <a:ea typeface="Roboto Condensed" panose="02000000000000000000" pitchFamily="2" charset="0"/>
                <a:cs typeface="Times New Roman" panose="02020603050405020304" pitchFamily="18" charset="0"/>
              </a:rPr>
              <a:t> </a:t>
            </a:r>
            <a:r>
              <a:rPr lang="en-US" sz="2800" b="1" spc="163" dirty="0" err="1" smtClean="0">
                <a:solidFill>
                  <a:schemeClr val="accent1">
                    <a:lumMod val="75000"/>
                  </a:schemeClr>
                </a:solidFill>
                <a:latin typeface="Times New Roman" panose="02020603050405020304" pitchFamily="18" charset="0"/>
                <a:ea typeface="Roboto Condensed" panose="02000000000000000000" pitchFamily="2" charset="0"/>
                <a:cs typeface="Times New Roman" panose="02020603050405020304" pitchFamily="18" charset="0"/>
              </a:rPr>
              <a:t>biến</a:t>
            </a:r>
            <a:r>
              <a:rPr lang="en-US" sz="2800" b="1" spc="163" dirty="0" smtClean="0">
                <a:solidFill>
                  <a:schemeClr val="accent1">
                    <a:lumMod val="75000"/>
                  </a:schemeClr>
                </a:solidFill>
                <a:latin typeface="Times New Roman" panose="02020603050405020304" pitchFamily="18" charset="0"/>
                <a:ea typeface="Roboto Condensed" panose="02000000000000000000" pitchFamily="2" charset="0"/>
                <a:cs typeface="Times New Roman" panose="02020603050405020304" pitchFamily="18" charset="0"/>
              </a:rPr>
              <a:t> </a:t>
            </a:r>
            <a:r>
              <a:rPr lang="en-US" sz="2800" b="1" spc="163" dirty="0" err="1" smtClean="0">
                <a:solidFill>
                  <a:schemeClr val="accent1">
                    <a:lumMod val="75000"/>
                  </a:schemeClr>
                </a:solidFill>
                <a:latin typeface="Times New Roman" panose="02020603050405020304" pitchFamily="18" charset="0"/>
                <a:ea typeface="Roboto Condensed" panose="02000000000000000000" pitchFamily="2" charset="0"/>
                <a:cs typeface="Times New Roman" panose="02020603050405020304" pitchFamily="18" charset="0"/>
              </a:rPr>
              <a:t>tâm</a:t>
            </a:r>
            <a:r>
              <a:rPr lang="en-US" sz="2800" b="1" spc="163" dirty="0" smtClean="0">
                <a:solidFill>
                  <a:schemeClr val="accent1">
                    <a:lumMod val="75000"/>
                  </a:schemeClr>
                </a:solidFill>
                <a:latin typeface="Times New Roman" panose="02020603050405020304" pitchFamily="18" charset="0"/>
                <a:ea typeface="Roboto Condensed" panose="02000000000000000000" pitchFamily="2" charset="0"/>
                <a:cs typeface="Times New Roman" panose="02020603050405020304" pitchFamily="18" charset="0"/>
              </a:rPr>
              <a:t> </a:t>
            </a:r>
            <a:r>
              <a:rPr lang="en-US" sz="2800" b="1" spc="163" dirty="0" err="1" smtClean="0">
                <a:solidFill>
                  <a:schemeClr val="accent1">
                    <a:lumMod val="75000"/>
                  </a:schemeClr>
                </a:solidFill>
                <a:latin typeface="Times New Roman" panose="02020603050405020304" pitchFamily="18" charset="0"/>
                <a:ea typeface="Roboto Condensed" panose="02000000000000000000" pitchFamily="2" charset="0"/>
                <a:cs typeface="Times New Roman" panose="02020603050405020304" pitchFamily="18" charset="0"/>
              </a:rPr>
              <a:t>lí</a:t>
            </a:r>
            <a:r>
              <a:rPr lang="en-US" sz="2800" b="1" spc="163" dirty="0" smtClean="0">
                <a:solidFill>
                  <a:schemeClr val="accent1">
                    <a:lumMod val="75000"/>
                  </a:schemeClr>
                </a:solidFill>
                <a:latin typeface="Times New Roman" panose="02020603050405020304" pitchFamily="18" charset="0"/>
                <a:ea typeface="Roboto Condensed" panose="02000000000000000000" pitchFamily="2" charset="0"/>
                <a:cs typeface="Times New Roman" panose="02020603050405020304" pitchFamily="18" charset="0"/>
              </a:rPr>
              <a:t> </a:t>
            </a:r>
            <a:r>
              <a:rPr lang="en-US" sz="2800" b="1" spc="163" dirty="0" err="1" smtClean="0">
                <a:solidFill>
                  <a:schemeClr val="accent1">
                    <a:lumMod val="75000"/>
                  </a:schemeClr>
                </a:solidFill>
                <a:latin typeface="Times New Roman" panose="02020603050405020304" pitchFamily="18" charset="0"/>
                <a:ea typeface="Roboto Condensed" panose="02000000000000000000" pitchFamily="2" charset="0"/>
                <a:cs typeface="Times New Roman" panose="02020603050405020304" pitchFamily="18" charset="0"/>
              </a:rPr>
              <a:t>Trần</a:t>
            </a:r>
            <a:r>
              <a:rPr lang="en-US" sz="2800" b="1" spc="163" dirty="0" smtClean="0">
                <a:solidFill>
                  <a:schemeClr val="accent1">
                    <a:lumMod val="75000"/>
                  </a:schemeClr>
                </a:solidFill>
                <a:latin typeface="Times New Roman" panose="02020603050405020304" pitchFamily="18" charset="0"/>
                <a:ea typeface="Roboto Condensed" panose="02000000000000000000" pitchFamily="2" charset="0"/>
                <a:cs typeface="Times New Roman" panose="02020603050405020304" pitchFamily="18" charset="0"/>
              </a:rPr>
              <a:t> </a:t>
            </a:r>
            <a:r>
              <a:rPr lang="en-US" sz="2800" b="1" spc="163" dirty="0" err="1" smtClean="0">
                <a:solidFill>
                  <a:schemeClr val="accent1">
                    <a:lumMod val="75000"/>
                  </a:schemeClr>
                </a:solidFill>
                <a:latin typeface="Times New Roman" panose="02020603050405020304" pitchFamily="18" charset="0"/>
                <a:ea typeface="Roboto Condensed" panose="02000000000000000000" pitchFamily="2" charset="0"/>
                <a:cs typeface="Times New Roman" panose="02020603050405020304" pitchFamily="18" charset="0"/>
              </a:rPr>
              <a:t>Quốc</a:t>
            </a:r>
            <a:r>
              <a:rPr lang="en-US" sz="2800" b="1" spc="163" dirty="0" smtClean="0">
                <a:solidFill>
                  <a:schemeClr val="accent1">
                    <a:lumMod val="75000"/>
                  </a:schemeClr>
                </a:solidFill>
                <a:latin typeface="Times New Roman" panose="02020603050405020304" pitchFamily="18" charset="0"/>
                <a:ea typeface="Roboto Condensed" panose="02000000000000000000" pitchFamily="2" charset="0"/>
                <a:cs typeface="Times New Roman" panose="02020603050405020304" pitchFamily="18" charset="0"/>
              </a:rPr>
              <a:t> </a:t>
            </a:r>
            <a:r>
              <a:rPr lang="en-US" sz="2800" b="1" spc="163" dirty="0" err="1" smtClean="0">
                <a:solidFill>
                  <a:schemeClr val="accent1">
                    <a:lumMod val="75000"/>
                  </a:schemeClr>
                </a:solidFill>
                <a:latin typeface="Times New Roman" panose="02020603050405020304" pitchFamily="18" charset="0"/>
                <a:ea typeface="Roboto Condensed" panose="02000000000000000000" pitchFamily="2" charset="0"/>
                <a:cs typeface="Times New Roman" panose="02020603050405020304" pitchFamily="18" charset="0"/>
              </a:rPr>
              <a:t>Toản</a:t>
            </a:r>
            <a:r>
              <a:rPr lang="en-US" sz="2800" b="1" spc="163" dirty="0" smtClean="0">
                <a:solidFill>
                  <a:schemeClr val="accent1">
                    <a:lumMod val="75000"/>
                  </a:schemeClr>
                </a:solidFill>
                <a:latin typeface="Times New Roman" panose="02020603050405020304" pitchFamily="18" charset="0"/>
                <a:ea typeface="Roboto Condensed" panose="02000000000000000000" pitchFamily="2" charset="0"/>
                <a:cs typeface="Times New Roman" panose="02020603050405020304" pitchFamily="18" charset="0"/>
              </a:rPr>
              <a:t> </a:t>
            </a:r>
            <a:r>
              <a:rPr lang="en-US" sz="2800" b="1" spc="163" dirty="0" err="1" smtClean="0">
                <a:solidFill>
                  <a:schemeClr val="accent1">
                    <a:lumMod val="75000"/>
                  </a:schemeClr>
                </a:solidFill>
                <a:latin typeface="Times New Roman" panose="02020603050405020304" pitchFamily="18" charset="0"/>
                <a:ea typeface="Roboto Condensed" panose="02000000000000000000" pitchFamily="2" charset="0"/>
                <a:cs typeface="Times New Roman" panose="02020603050405020304" pitchFamily="18" charset="0"/>
              </a:rPr>
              <a:t>khi</a:t>
            </a:r>
            <a:r>
              <a:rPr lang="en-US" sz="2800" b="1" spc="163" dirty="0" smtClean="0">
                <a:solidFill>
                  <a:schemeClr val="accent1">
                    <a:lumMod val="75000"/>
                  </a:schemeClr>
                </a:solidFill>
                <a:latin typeface="Times New Roman" panose="02020603050405020304" pitchFamily="18" charset="0"/>
                <a:ea typeface="Roboto Condensed" panose="02000000000000000000" pitchFamily="2" charset="0"/>
                <a:cs typeface="Times New Roman" panose="02020603050405020304" pitchFamily="18" charset="0"/>
              </a:rPr>
              <a:t> </a:t>
            </a:r>
            <a:r>
              <a:rPr lang="en-US" sz="2800" b="1" spc="163" dirty="0" err="1" smtClean="0">
                <a:solidFill>
                  <a:schemeClr val="accent1">
                    <a:lumMod val="75000"/>
                  </a:schemeClr>
                </a:solidFill>
                <a:latin typeface="Times New Roman" panose="02020603050405020304" pitchFamily="18" charset="0"/>
                <a:ea typeface="Roboto Condensed" panose="02000000000000000000" pitchFamily="2" charset="0"/>
                <a:cs typeface="Times New Roman" panose="02020603050405020304" pitchFamily="18" charset="0"/>
              </a:rPr>
              <a:t>bóp</a:t>
            </a:r>
            <a:r>
              <a:rPr lang="en-US" sz="2800" b="1" spc="163" dirty="0" smtClean="0">
                <a:solidFill>
                  <a:schemeClr val="accent1">
                    <a:lumMod val="75000"/>
                  </a:schemeClr>
                </a:solidFill>
                <a:latin typeface="Times New Roman" panose="02020603050405020304" pitchFamily="18" charset="0"/>
                <a:ea typeface="Roboto Condensed" panose="02000000000000000000" pitchFamily="2" charset="0"/>
                <a:cs typeface="Times New Roman" panose="02020603050405020304" pitchFamily="18" charset="0"/>
              </a:rPr>
              <a:t> </a:t>
            </a:r>
            <a:r>
              <a:rPr lang="en-US" sz="2800" b="1" spc="163" dirty="0" err="1" smtClean="0">
                <a:solidFill>
                  <a:schemeClr val="accent1">
                    <a:lumMod val="75000"/>
                  </a:schemeClr>
                </a:solidFill>
                <a:latin typeface="Times New Roman" panose="02020603050405020304" pitchFamily="18" charset="0"/>
                <a:ea typeface="Roboto Condensed" panose="02000000000000000000" pitchFamily="2" charset="0"/>
                <a:cs typeface="Times New Roman" panose="02020603050405020304" pitchFamily="18" charset="0"/>
              </a:rPr>
              <a:t>nát</a:t>
            </a:r>
            <a:r>
              <a:rPr lang="en-US" sz="2800" b="1" spc="163" dirty="0">
                <a:solidFill>
                  <a:schemeClr val="accent1">
                    <a:lumMod val="75000"/>
                  </a:schemeClr>
                </a:solidFill>
                <a:latin typeface="Times New Roman" panose="02020603050405020304" pitchFamily="18" charset="0"/>
                <a:ea typeface="Roboto Condensed" panose="02000000000000000000" pitchFamily="2" charset="0"/>
                <a:cs typeface="Times New Roman" panose="02020603050405020304" pitchFamily="18" charset="0"/>
              </a:rPr>
              <a:t> </a:t>
            </a:r>
            <a:r>
              <a:rPr lang="en-US" sz="2800" b="1" spc="163" dirty="0" err="1" smtClean="0">
                <a:solidFill>
                  <a:schemeClr val="accent1">
                    <a:lumMod val="75000"/>
                  </a:schemeClr>
                </a:solidFill>
                <a:latin typeface="Times New Roman" panose="02020603050405020304" pitchFamily="18" charset="0"/>
                <a:ea typeface="Roboto Condensed" panose="02000000000000000000" pitchFamily="2" charset="0"/>
                <a:cs typeface="Times New Roman" panose="02020603050405020304" pitchFamily="18" charset="0"/>
              </a:rPr>
              <a:t>quả</a:t>
            </a:r>
            <a:r>
              <a:rPr lang="en-US" sz="2800" b="1" spc="163" dirty="0" smtClean="0">
                <a:solidFill>
                  <a:schemeClr val="accent1">
                    <a:lumMod val="75000"/>
                  </a:schemeClr>
                </a:solidFill>
                <a:latin typeface="Times New Roman" panose="02020603050405020304" pitchFamily="18" charset="0"/>
                <a:ea typeface="Roboto Condensed" panose="02000000000000000000" pitchFamily="2" charset="0"/>
                <a:cs typeface="Times New Roman" panose="02020603050405020304" pitchFamily="18" charset="0"/>
              </a:rPr>
              <a:t> cam</a:t>
            </a:r>
            <a:endParaRPr lang="en-US" sz="2800" dirty="0"/>
          </a:p>
        </p:txBody>
      </p:sp>
      <p:sp>
        <p:nvSpPr>
          <p:cNvPr id="11" name="Title 1"/>
          <p:cNvSpPr txBox="1"/>
          <p:nvPr/>
        </p:nvSpPr>
        <p:spPr>
          <a:xfrm>
            <a:off x="150490" y="0"/>
            <a:ext cx="10058402" cy="70104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a:lstStyle>
          <a:p>
            <a:r>
              <a:rPr lang="pt-BR" b="1" dirty="0" smtClean="0">
                <a:solidFill>
                  <a:srgbClr val="C00000"/>
                </a:solidFill>
              </a:rPr>
              <a:t>2. Khám phá chi tiết văn bản</a:t>
            </a:r>
            <a:endParaRPr lang="en-US" dirty="0">
              <a:solidFill>
                <a:srgbClr val="C00000"/>
              </a:solidFill>
            </a:endParaRPr>
          </a:p>
        </p:txBody>
      </p:sp>
      <p:sp>
        <p:nvSpPr>
          <p:cNvPr id="12" name="Rectangle 11"/>
          <p:cNvSpPr/>
          <p:nvPr/>
        </p:nvSpPr>
        <p:spPr>
          <a:xfrm>
            <a:off x="459937" y="609600"/>
            <a:ext cx="4719754" cy="587853"/>
          </a:xfrm>
          <a:prstGeom prst="rect">
            <a:avLst/>
          </a:prstGeom>
        </p:spPr>
        <p:txBody>
          <a:bodyPr wrap="none">
            <a:spAutoFit/>
          </a:bodyPr>
          <a:lstStyle/>
          <a:p>
            <a:pPr algn="just">
              <a:lnSpc>
                <a:spcPct val="115000"/>
              </a:lnSpc>
              <a:spcAft>
                <a:spcPts val="0"/>
              </a:spcAft>
            </a:pPr>
            <a:r>
              <a:rPr lang="pt-BR" sz="2800" b="1" i="1" dirty="0" smtClean="0">
                <a:latin typeface="Times New Roman" panose="02020603050405020304" pitchFamily="18" charset="0"/>
                <a:ea typeface="Calibri" panose="020F0502020204030204" pitchFamily="34" charset="0"/>
              </a:rPr>
              <a:t>2.2. Nhân vật Trần Quốc Toản</a:t>
            </a:r>
            <a:endParaRPr lang="en-US" sz="2800" dirty="0">
              <a:effectLst/>
              <a:latin typeface="Times New Roman" panose="02020603050405020304" pitchFamily="18" charset="0"/>
              <a:ea typeface="Calibri" panose="020F0502020204030204" pitchFamily="34" charset="0"/>
            </a:endParaRPr>
          </a:p>
        </p:txBody>
      </p:sp>
      <p:grpSp>
        <p:nvGrpSpPr>
          <p:cNvPr id="14" name="Group 15"/>
          <p:cNvGrpSpPr/>
          <p:nvPr/>
        </p:nvGrpSpPr>
        <p:grpSpPr>
          <a:xfrm rot="325382">
            <a:off x="-68669" y="2161514"/>
            <a:ext cx="2788098" cy="2124719"/>
            <a:chOff x="1813" y="0"/>
            <a:chExt cx="809173" cy="812800"/>
          </a:xfrm>
        </p:grpSpPr>
        <p:sp>
          <p:nvSpPr>
            <p:cNvPr id="15" name="Freeform 1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2">
                <a:alpha val="77647"/>
              </a:schemeClr>
            </a:solidFill>
          </p:spPr>
        </p:sp>
        <p:sp>
          <p:nvSpPr>
            <p:cNvPr id="16" name="TextBox 17"/>
            <p:cNvSpPr txBox="1"/>
            <p:nvPr/>
          </p:nvSpPr>
          <p:spPr>
            <a:xfrm>
              <a:off x="21427" y="0"/>
              <a:ext cx="715173" cy="736600"/>
            </a:xfrm>
            <a:prstGeom prst="rect">
              <a:avLst/>
            </a:prstGeom>
          </p:spPr>
          <p:txBody>
            <a:bodyPr lIns="50800" tIns="50800" rIns="50800" bIns="50800" rtlCol="0" anchor="ctr"/>
            <a:lstStyle/>
            <a:p>
              <a:pPr algn="ctr">
                <a:lnSpc>
                  <a:spcPts val="4200"/>
                </a:lnSpc>
              </a:pPr>
              <a:r>
                <a:rPr lang="en-US" sz="1600" i="1" dirty="0" err="1">
                  <a:solidFill>
                    <a:schemeClr val="tx2"/>
                  </a:solidFill>
                </a:rPr>
                <a:t>vừa</a:t>
              </a:r>
              <a:r>
                <a:rPr lang="en-US" sz="1600" i="1" dirty="0">
                  <a:solidFill>
                    <a:schemeClr val="tx2"/>
                  </a:solidFill>
                </a:rPr>
                <a:t> </a:t>
              </a:r>
              <a:r>
                <a:rPr lang="en-US" sz="1600" i="1" dirty="0" err="1">
                  <a:solidFill>
                    <a:schemeClr val="tx2"/>
                  </a:solidFill>
                </a:rPr>
                <a:t>hờn</a:t>
              </a:r>
              <a:r>
                <a:rPr lang="en-US" sz="1600" i="1" dirty="0">
                  <a:solidFill>
                    <a:schemeClr val="tx2"/>
                  </a:solidFill>
                </a:rPr>
                <a:t> </a:t>
              </a:r>
              <a:r>
                <a:rPr lang="en-US" sz="1600" i="1" dirty="0" err="1">
                  <a:solidFill>
                    <a:schemeClr val="tx2"/>
                  </a:solidFill>
                </a:rPr>
                <a:t>vừa</a:t>
              </a:r>
              <a:r>
                <a:rPr lang="en-US" sz="1600" i="1" dirty="0">
                  <a:solidFill>
                    <a:schemeClr val="tx2"/>
                  </a:solidFill>
                </a:rPr>
                <a:t> </a:t>
              </a:r>
              <a:r>
                <a:rPr lang="en-US" sz="1600" i="1" dirty="0" err="1" smtClean="0">
                  <a:solidFill>
                    <a:schemeClr val="tx2"/>
                  </a:solidFill>
                </a:rPr>
                <a:t>tủi</a:t>
              </a:r>
              <a:r>
                <a:rPr lang="en-US" sz="1600" i="1" dirty="0" smtClean="0">
                  <a:solidFill>
                    <a:schemeClr val="tx2"/>
                  </a:solidFill>
                </a:rPr>
                <a:t>,</a:t>
              </a:r>
            </a:p>
            <a:p>
              <a:pPr algn="ctr">
                <a:lnSpc>
                  <a:spcPts val="4200"/>
                </a:lnSpc>
              </a:pPr>
              <a:r>
                <a:rPr lang="en-US" sz="1600" i="1" dirty="0" err="1">
                  <a:solidFill>
                    <a:schemeClr val="tx2"/>
                  </a:solidFill>
                </a:rPr>
                <a:t>quắc</a:t>
              </a:r>
              <a:r>
                <a:rPr lang="en-US" sz="1600" i="1" dirty="0">
                  <a:solidFill>
                    <a:schemeClr val="tx2"/>
                  </a:solidFill>
                </a:rPr>
                <a:t> </a:t>
              </a:r>
              <a:r>
                <a:rPr lang="en-US" sz="1600" i="1" dirty="0" err="1">
                  <a:solidFill>
                    <a:schemeClr val="tx2"/>
                  </a:solidFill>
                </a:rPr>
                <a:t>mắt</a:t>
              </a:r>
              <a:r>
                <a:rPr lang="en-US" sz="1600" i="1" dirty="0">
                  <a:solidFill>
                    <a:schemeClr val="tx2"/>
                  </a:solidFill>
                </a:rPr>
                <a:t>, </a:t>
              </a:r>
              <a:r>
                <a:rPr lang="en-US" sz="1600" i="1" dirty="0" err="1">
                  <a:solidFill>
                    <a:schemeClr val="tx2"/>
                  </a:solidFill>
                </a:rPr>
                <a:t>nắm</a:t>
              </a:r>
              <a:r>
                <a:rPr lang="en-US" sz="1600" i="1" dirty="0">
                  <a:solidFill>
                    <a:schemeClr val="tx2"/>
                  </a:solidFill>
                </a:rPr>
                <a:t> </a:t>
              </a:r>
              <a:r>
                <a:rPr lang="en-US" sz="1600" i="1" dirty="0" err="1">
                  <a:solidFill>
                    <a:schemeClr val="tx2"/>
                  </a:solidFill>
                </a:rPr>
                <a:t>chặt</a:t>
              </a:r>
              <a:r>
                <a:rPr lang="en-US" sz="1600" i="1" dirty="0">
                  <a:solidFill>
                    <a:schemeClr val="tx2"/>
                  </a:solidFill>
                </a:rPr>
                <a:t> </a:t>
              </a:r>
              <a:r>
                <a:rPr lang="en-US" sz="1600" i="1" dirty="0" err="1">
                  <a:solidFill>
                    <a:schemeClr val="tx2"/>
                  </a:solidFill>
                </a:rPr>
                <a:t>bàn</a:t>
              </a:r>
              <a:r>
                <a:rPr lang="en-US" sz="1600" i="1" dirty="0">
                  <a:solidFill>
                    <a:schemeClr val="tx2"/>
                  </a:solidFill>
                </a:rPr>
                <a:t> </a:t>
              </a:r>
              <a:r>
                <a:rPr lang="en-US" sz="1600" i="1" dirty="0" err="1">
                  <a:solidFill>
                    <a:schemeClr val="tx2"/>
                  </a:solidFill>
                </a:rPr>
                <a:t>tay</a:t>
              </a:r>
              <a:r>
                <a:rPr lang="en-US" sz="1600" i="1" dirty="0">
                  <a:solidFill>
                    <a:schemeClr val="tx2"/>
                  </a:solidFill>
                </a:rPr>
                <a:t> </a:t>
              </a:r>
              <a:r>
                <a:rPr lang="en-US" sz="1600" i="1" dirty="0" smtClean="0">
                  <a:solidFill>
                    <a:schemeClr val="tx2"/>
                  </a:solidFill>
                </a:rPr>
                <a:t> </a:t>
              </a:r>
              <a:endParaRPr lang="en-US" sz="1600" dirty="0">
                <a:solidFill>
                  <a:schemeClr val="tx2"/>
                </a:solidFill>
              </a:endParaRPr>
            </a:p>
          </p:txBody>
        </p:sp>
      </p:grpSp>
      <p:sp>
        <p:nvSpPr>
          <p:cNvPr id="18" name="Freeform 19"/>
          <p:cNvSpPr/>
          <p:nvPr/>
        </p:nvSpPr>
        <p:spPr>
          <a:xfrm rot="21306454">
            <a:off x="2375236" y="2016303"/>
            <a:ext cx="3278669" cy="3022185"/>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2"/>
          </a:solidFill>
        </p:spPr>
      </p:sp>
      <p:sp>
        <p:nvSpPr>
          <p:cNvPr id="21" name="Freeform 22"/>
          <p:cNvSpPr/>
          <p:nvPr/>
        </p:nvSpPr>
        <p:spPr>
          <a:xfrm>
            <a:off x="5387456" y="2034519"/>
            <a:ext cx="4107943" cy="3516275"/>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2"/>
          </a:solidFill>
        </p:spPr>
      </p:sp>
      <p:sp>
        <p:nvSpPr>
          <p:cNvPr id="24" name="Freeform 25"/>
          <p:cNvSpPr/>
          <p:nvPr/>
        </p:nvSpPr>
        <p:spPr>
          <a:xfrm rot="21476780">
            <a:off x="9271118" y="2757841"/>
            <a:ext cx="2801414" cy="2263879"/>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2"/>
          </a:solidFill>
        </p:spPr>
      </p:sp>
      <p:sp>
        <p:nvSpPr>
          <p:cNvPr id="27" name="Rectangle 26"/>
          <p:cNvSpPr/>
          <p:nvPr/>
        </p:nvSpPr>
        <p:spPr>
          <a:xfrm>
            <a:off x="5694430" y="2455795"/>
            <a:ext cx="3489634" cy="2785378"/>
          </a:xfrm>
          <a:prstGeom prst="rect">
            <a:avLst/>
          </a:prstGeom>
        </p:spPr>
        <p:txBody>
          <a:bodyPr wrap="square">
            <a:spAutoFit/>
          </a:bodyPr>
          <a:lstStyle/>
          <a:p>
            <a:pPr algn="ctr">
              <a:lnSpc>
                <a:spcPts val="4200"/>
              </a:lnSpc>
            </a:pPr>
            <a:r>
              <a:rPr lang="en-US" sz="1600" i="1" dirty="0" err="1">
                <a:solidFill>
                  <a:schemeClr val="tx2"/>
                </a:solidFill>
              </a:rPr>
              <a:t>Hai</a:t>
            </a:r>
            <a:r>
              <a:rPr lang="en-US" sz="1600" i="1" dirty="0">
                <a:solidFill>
                  <a:schemeClr val="tx2"/>
                </a:solidFill>
              </a:rPr>
              <a:t> </a:t>
            </a:r>
            <a:r>
              <a:rPr lang="en-US" sz="1600" i="1" dirty="0" err="1">
                <a:solidFill>
                  <a:schemeClr val="tx2"/>
                </a:solidFill>
              </a:rPr>
              <a:t>bàn</a:t>
            </a:r>
            <a:r>
              <a:rPr lang="en-US" sz="1600" i="1" dirty="0">
                <a:solidFill>
                  <a:schemeClr val="tx2"/>
                </a:solidFill>
              </a:rPr>
              <a:t> </a:t>
            </a:r>
            <a:r>
              <a:rPr lang="en-US" sz="1600" i="1" dirty="0" err="1">
                <a:solidFill>
                  <a:schemeClr val="tx2"/>
                </a:solidFill>
              </a:rPr>
              <a:t>tay</a:t>
            </a:r>
            <a:r>
              <a:rPr lang="en-US" sz="1600" i="1" dirty="0">
                <a:solidFill>
                  <a:schemeClr val="tx2"/>
                </a:solidFill>
              </a:rPr>
              <a:t> rung </a:t>
            </a:r>
            <a:r>
              <a:rPr lang="en-US" sz="1600" i="1" dirty="0" err="1">
                <a:solidFill>
                  <a:schemeClr val="tx2"/>
                </a:solidFill>
              </a:rPr>
              <a:t>lên</a:t>
            </a:r>
            <a:r>
              <a:rPr lang="en-US" sz="1600" i="1" dirty="0">
                <a:solidFill>
                  <a:schemeClr val="tx2"/>
                </a:solidFill>
              </a:rPr>
              <a:t> </a:t>
            </a:r>
            <a:r>
              <a:rPr lang="en-US" sz="1600" i="1" dirty="0" err="1">
                <a:solidFill>
                  <a:schemeClr val="tx2"/>
                </a:solidFill>
              </a:rPr>
              <a:t>vì</a:t>
            </a:r>
            <a:r>
              <a:rPr lang="en-US" sz="1600" i="1" dirty="0">
                <a:solidFill>
                  <a:schemeClr val="tx2"/>
                </a:solidFill>
              </a:rPr>
              <a:t> </a:t>
            </a:r>
            <a:r>
              <a:rPr lang="en-US" sz="1600" i="1" dirty="0" err="1">
                <a:solidFill>
                  <a:schemeClr val="tx2"/>
                </a:solidFill>
              </a:rPr>
              <a:t>giận</a:t>
            </a:r>
            <a:r>
              <a:rPr lang="en-US" sz="1600" i="1" dirty="0">
                <a:solidFill>
                  <a:schemeClr val="tx2"/>
                </a:solidFill>
              </a:rPr>
              <a:t> </a:t>
            </a:r>
            <a:r>
              <a:rPr lang="en-US" sz="1600" i="1" dirty="0" err="1">
                <a:solidFill>
                  <a:schemeClr val="tx2"/>
                </a:solidFill>
              </a:rPr>
              <a:t>dữ</a:t>
            </a:r>
            <a:r>
              <a:rPr lang="en-US" sz="1600" i="1" dirty="0">
                <a:solidFill>
                  <a:schemeClr val="tx2"/>
                </a:solidFill>
              </a:rPr>
              <a:t>. -&gt; </a:t>
            </a:r>
            <a:r>
              <a:rPr lang="en-US" sz="1600" i="1" dirty="0" err="1">
                <a:solidFill>
                  <a:schemeClr val="tx2"/>
                </a:solidFill>
              </a:rPr>
              <a:t>lẩm</a:t>
            </a:r>
            <a:r>
              <a:rPr lang="en-US" sz="1600" i="1" dirty="0">
                <a:solidFill>
                  <a:schemeClr val="tx2"/>
                </a:solidFill>
              </a:rPr>
              <a:t> </a:t>
            </a:r>
            <a:r>
              <a:rPr lang="en-US" sz="1600" i="1" dirty="0" err="1">
                <a:solidFill>
                  <a:schemeClr val="tx2"/>
                </a:solidFill>
              </a:rPr>
              <a:t>bẩm</a:t>
            </a:r>
            <a:r>
              <a:rPr lang="en-US" sz="1600" i="1" dirty="0">
                <a:solidFill>
                  <a:schemeClr val="tx2"/>
                </a:solidFill>
              </a:rPr>
              <a:t>: “</a:t>
            </a:r>
            <a:r>
              <a:rPr lang="en-US" sz="1600" i="1" dirty="0" err="1">
                <a:solidFill>
                  <a:schemeClr val="tx2"/>
                </a:solidFill>
              </a:rPr>
              <a:t>Rồi</a:t>
            </a:r>
            <a:r>
              <a:rPr lang="en-US" sz="1600" i="1" dirty="0">
                <a:solidFill>
                  <a:schemeClr val="tx2"/>
                </a:solidFill>
              </a:rPr>
              <a:t> </a:t>
            </a:r>
            <a:r>
              <a:rPr lang="en-US" sz="1600" i="1" dirty="0" err="1">
                <a:solidFill>
                  <a:schemeClr val="tx2"/>
                </a:solidFill>
              </a:rPr>
              <a:t>xem</a:t>
            </a:r>
            <a:r>
              <a:rPr lang="en-US" sz="1600" i="1" dirty="0">
                <a:solidFill>
                  <a:schemeClr val="tx2"/>
                </a:solidFill>
              </a:rPr>
              <a:t> </a:t>
            </a:r>
            <a:r>
              <a:rPr lang="en-US" sz="1600" i="1" dirty="0" err="1">
                <a:solidFill>
                  <a:schemeClr val="tx2"/>
                </a:solidFill>
              </a:rPr>
              <a:t>ai</a:t>
            </a:r>
            <a:r>
              <a:rPr lang="en-US" sz="1600" i="1" dirty="0">
                <a:solidFill>
                  <a:schemeClr val="tx2"/>
                </a:solidFill>
              </a:rPr>
              <a:t> </a:t>
            </a:r>
            <a:r>
              <a:rPr lang="en-US" sz="1600" i="1" dirty="0" err="1">
                <a:solidFill>
                  <a:schemeClr val="tx2"/>
                </a:solidFill>
              </a:rPr>
              <a:t>giết</a:t>
            </a:r>
            <a:r>
              <a:rPr lang="en-US" sz="1600" i="1" dirty="0">
                <a:solidFill>
                  <a:schemeClr val="tx2"/>
                </a:solidFill>
              </a:rPr>
              <a:t> </a:t>
            </a:r>
            <a:r>
              <a:rPr lang="en-US" sz="1600" i="1" dirty="0" err="1">
                <a:solidFill>
                  <a:schemeClr val="tx2"/>
                </a:solidFill>
              </a:rPr>
              <a:t>được</a:t>
            </a:r>
            <a:r>
              <a:rPr lang="en-US" sz="1600" i="1" dirty="0">
                <a:solidFill>
                  <a:schemeClr val="tx2"/>
                </a:solidFill>
              </a:rPr>
              <a:t> </a:t>
            </a:r>
            <a:r>
              <a:rPr lang="en-US" sz="1600" i="1" dirty="0" err="1">
                <a:solidFill>
                  <a:schemeClr val="tx2"/>
                </a:solidFill>
              </a:rPr>
              <a:t>giặc</a:t>
            </a:r>
            <a:r>
              <a:rPr lang="en-US" sz="1600" i="1" dirty="0">
                <a:solidFill>
                  <a:schemeClr val="tx2"/>
                </a:solidFill>
              </a:rPr>
              <a:t>, </a:t>
            </a:r>
            <a:r>
              <a:rPr lang="en-US" sz="1600" i="1" dirty="0" err="1">
                <a:solidFill>
                  <a:schemeClr val="tx2"/>
                </a:solidFill>
              </a:rPr>
              <a:t>ai</a:t>
            </a:r>
            <a:r>
              <a:rPr lang="en-US" sz="1600" i="1" dirty="0">
                <a:solidFill>
                  <a:schemeClr val="tx2"/>
                </a:solidFill>
              </a:rPr>
              <a:t> </a:t>
            </a:r>
            <a:r>
              <a:rPr lang="en-US" sz="1600" i="1" dirty="0" err="1">
                <a:solidFill>
                  <a:schemeClr val="tx2"/>
                </a:solidFill>
              </a:rPr>
              <a:t>báo</a:t>
            </a:r>
            <a:r>
              <a:rPr lang="en-US" sz="1600" i="1" dirty="0">
                <a:solidFill>
                  <a:schemeClr val="tx2"/>
                </a:solidFill>
              </a:rPr>
              <a:t> </a:t>
            </a:r>
            <a:r>
              <a:rPr lang="en-US" sz="1600" i="1" dirty="0" err="1">
                <a:solidFill>
                  <a:schemeClr val="tx2"/>
                </a:solidFill>
              </a:rPr>
              <a:t>được</a:t>
            </a:r>
            <a:r>
              <a:rPr lang="en-US" sz="1600" i="1" dirty="0">
                <a:solidFill>
                  <a:schemeClr val="tx2"/>
                </a:solidFill>
              </a:rPr>
              <a:t> </a:t>
            </a:r>
            <a:r>
              <a:rPr lang="en-US" sz="1600" i="1" dirty="0" err="1">
                <a:solidFill>
                  <a:schemeClr val="tx2"/>
                </a:solidFill>
              </a:rPr>
              <a:t>ơn</a:t>
            </a:r>
            <a:r>
              <a:rPr lang="en-US" sz="1600" i="1" dirty="0">
                <a:solidFill>
                  <a:schemeClr val="tx2"/>
                </a:solidFill>
              </a:rPr>
              <a:t> </a:t>
            </a:r>
            <a:r>
              <a:rPr lang="en-US" sz="1600" i="1" dirty="0" err="1">
                <a:solidFill>
                  <a:schemeClr val="tx2"/>
                </a:solidFill>
              </a:rPr>
              <a:t>vua</a:t>
            </a:r>
            <a:r>
              <a:rPr lang="en-US" sz="1600" i="1" dirty="0">
                <a:solidFill>
                  <a:schemeClr val="tx2"/>
                </a:solidFill>
              </a:rPr>
              <a:t>, </a:t>
            </a:r>
            <a:r>
              <a:rPr lang="en-US" sz="1600" i="1" dirty="0" err="1">
                <a:solidFill>
                  <a:schemeClr val="tx2"/>
                </a:solidFill>
              </a:rPr>
              <a:t>xem</a:t>
            </a:r>
            <a:r>
              <a:rPr lang="en-US" sz="1600" i="1" dirty="0">
                <a:solidFill>
                  <a:schemeClr val="tx2"/>
                </a:solidFill>
              </a:rPr>
              <a:t> </a:t>
            </a:r>
            <a:r>
              <a:rPr lang="en-US" sz="1600" i="1" dirty="0" err="1">
                <a:solidFill>
                  <a:schemeClr val="tx2"/>
                </a:solidFill>
              </a:rPr>
              <a:t>ai</a:t>
            </a:r>
            <a:r>
              <a:rPr lang="en-US" sz="1600" i="1" dirty="0">
                <a:solidFill>
                  <a:schemeClr val="tx2"/>
                </a:solidFill>
              </a:rPr>
              <a:t> </a:t>
            </a:r>
            <a:r>
              <a:rPr lang="en-US" sz="1600" i="1" dirty="0" err="1">
                <a:solidFill>
                  <a:schemeClr val="tx2"/>
                </a:solidFill>
              </a:rPr>
              <a:t>hơn</a:t>
            </a:r>
            <a:r>
              <a:rPr lang="en-US" sz="1600" i="1" dirty="0">
                <a:solidFill>
                  <a:schemeClr val="tx2"/>
                </a:solidFill>
              </a:rPr>
              <a:t>, </a:t>
            </a:r>
            <a:r>
              <a:rPr lang="en-US" sz="1600" i="1" dirty="0" err="1">
                <a:solidFill>
                  <a:schemeClr val="tx2"/>
                </a:solidFill>
              </a:rPr>
              <a:t>ai</a:t>
            </a:r>
            <a:r>
              <a:rPr lang="en-US" sz="1600" i="1" dirty="0">
                <a:solidFill>
                  <a:schemeClr val="tx2"/>
                </a:solidFill>
              </a:rPr>
              <a:t> </a:t>
            </a:r>
            <a:r>
              <a:rPr lang="en-US" sz="1600" i="1" dirty="0" err="1">
                <a:solidFill>
                  <a:schemeClr val="tx2"/>
                </a:solidFill>
              </a:rPr>
              <a:t>kém</a:t>
            </a:r>
            <a:r>
              <a:rPr lang="en-US" sz="1600" i="1" dirty="0">
                <a:solidFill>
                  <a:schemeClr val="tx2"/>
                </a:solidFill>
              </a:rPr>
              <a:t>. </a:t>
            </a:r>
            <a:r>
              <a:rPr lang="en-US" sz="1600" i="1" dirty="0" err="1">
                <a:solidFill>
                  <a:schemeClr val="tx2"/>
                </a:solidFill>
              </a:rPr>
              <a:t>Rồi</a:t>
            </a:r>
            <a:r>
              <a:rPr lang="en-US" sz="1600" i="1" dirty="0">
                <a:solidFill>
                  <a:schemeClr val="tx2"/>
                </a:solidFill>
              </a:rPr>
              <a:t> </a:t>
            </a:r>
            <a:r>
              <a:rPr lang="en-US" sz="1600" i="1" dirty="0" err="1">
                <a:solidFill>
                  <a:schemeClr val="tx2"/>
                </a:solidFill>
              </a:rPr>
              <a:t>triều</a:t>
            </a:r>
            <a:r>
              <a:rPr lang="en-US" sz="1600" i="1" dirty="0">
                <a:solidFill>
                  <a:schemeClr val="tx2"/>
                </a:solidFill>
              </a:rPr>
              <a:t> </a:t>
            </a:r>
            <a:r>
              <a:rPr lang="en-US" sz="1600" i="1" dirty="0" err="1">
                <a:solidFill>
                  <a:schemeClr val="tx2"/>
                </a:solidFill>
              </a:rPr>
              <a:t>đình</a:t>
            </a:r>
            <a:r>
              <a:rPr lang="en-US" sz="1600" i="1" dirty="0">
                <a:solidFill>
                  <a:schemeClr val="tx2"/>
                </a:solidFill>
              </a:rPr>
              <a:t> </a:t>
            </a:r>
            <a:r>
              <a:rPr lang="en-US" sz="1600" i="1" dirty="0" err="1">
                <a:solidFill>
                  <a:schemeClr val="tx2"/>
                </a:solidFill>
              </a:rPr>
              <a:t>sẽ</a:t>
            </a:r>
            <a:r>
              <a:rPr lang="en-US" sz="1600" i="1" dirty="0">
                <a:solidFill>
                  <a:schemeClr val="tx2"/>
                </a:solidFill>
              </a:rPr>
              <a:t> </a:t>
            </a:r>
            <a:r>
              <a:rPr lang="en-US" sz="1600" i="1" dirty="0" err="1">
                <a:solidFill>
                  <a:schemeClr val="tx2"/>
                </a:solidFill>
              </a:rPr>
              <a:t>biết</a:t>
            </a:r>
            <a:r>
              <a:rPr lang="en-US" sz="1600" i="1" dirty="0">
                <a:solidFill>
                  <a:schemeClr val="tx2"/>
                </a:solidFill>
              </a:rPr>
              <a:t> </a:t>
            </a:r>
            <a:r>
              <a:rPr lang="en-US" sz="1600" i="1" dirty="0" err="1">
                <a:solidFill>
                  <a:schemeClr val="tx2"/>
                </a:solidFill>
              </a:rPr>
              <a:t>tay</a:t>
            </a:r>
            <a:r>
              <a:rPr lang="en-US" sz="1600" i="1" dirty="0">
                <a:solidFill>
                  <a:schemeClr val="tx2"/>
                </a:solidFill>
              </a:rPr>
              <a:t> ta.” </a:t>
            </a:r>
            <a:endParaRPr lang="en-US" sz="1600" dirty="0">
              <a:solidFill>
                <a:schemeClr val="tx2"/>
              </a:solidFill>
            </a:endParaRPr>
          </a:p>
        </p:txBody>
      </p:sp>
      <p:sp>
        <p:nvSpPr>
          <p:cNvPr id="28" name="Rectangle 27"/>
          <p:cNvSpPr/>
          <p:nvPr/>
        </p:nvSpPr>
        <p:spPr>
          <a:xfrm>
            <a:off x="9659012" y="3115805"/>
            <a:ext cx="2025625" cy="1569660"/>
          </a:xfrm>
          <a:prstGeom prst="rect">
            <a:avLst/>
          </a:prstGeom>
        </p:spPr>
        <p:txBody>
          <a:bodyPr wrap="square">
            <a:spAutoFit/>
          </a:bodyPr>
          <a:lstStyle/>
          <a:p>
            <a:pPr algn="ctr">
              <a:lnSpc>
                <a:spcPct val="150000"/>
              </a:lnSpc>
            </a:pPr>
            <a:r>
              <a:rPr lang="en-US" sz="1600" i="1" dirty="0" err="1">
                <a:solidFill>
                  <a:schemeClr val="tx2"/>
                </a:solidFill>
                <a:ea typeface="Calibri" panose="020F0502020204030204" pitchFamily="34" charset="0"/>
              </a:rPr>
              <a:t>Hai</a:t>
            </a:r>
            <a:r>
              <a:rPr lang="en-US" sz="1600" i="1" dirty="0">
                <a:solidFill>
                  <a:schemeClr val="tx2"/>
                </a:solidFill>
                <a:ea typeface="Calibri" panose="020F0502020204030204" pitchFamily="34" charset="0"/>
              </a:rPr>
              <a:t> </a:t>
            </a:r>
            <a:r>
              <a:rPr lang="en-US" sz="1600" i="1" dirty="0" err="1">
                <a:solidFill>
                  <a:schemeClr val="tx2"/>
                </a:solidFill>
                <a:ea typeface="Calibri" panose="020F0502020204030204" pitchFamily="34" charset="0"/>
              </a:rPr>
              <a:t>nắm</a:t>
            </a:r>
            <a:r>
              <a:rPr lang="en-US" sz="1600" i="1" dirty="0">
                <a:solidFill>
                  <a:schemeClr val="tx2"/>
                </a:solidFill>
                <a:ea typeface="Calibri" panose="020F0502020204030204" pitchFamily="34" charset="0"/>
              </a:rPr>
              <a:t> </a:t>
            </a:r>
            <a:r>
              <a:rPr lang="en-US" sz="1600" i="1" dirty="0" err="1">
                <a:solidFill>
                  <a:schemeClr val="tx2"/>
                </a:solidFill>
                <a:ea typeface="Calibri" panose="020F0502020204030204" pitchFamily="34" charset="0"/>
              </a:rPr>
              <a:t>tay</a:t>
            </a:r>
            <a:r>
              <a:rPr lang="en-US" sz="1600" i="1" dirty="0">
                <a:solidFill>
                  <a:schemeClr val="tx2"/>
                </a:solidFill>
                <a:ea typeface="Calibri" panose="020F0502020204030204" pitchFamily="34" charset="0"/>
              </a:rPr>
              <a:t> </a:t>
            </a:r>
            <a:r>
              <a:rPr lang="en-US" sz="1600" i="1" dirty="0" err="1">
                <a:solidFill>
                  <a:schemeClr val="tx2"/>
                </a:solidFill>
                <a:ea typeface="Calibri" panose="020F0502020204030204" pitchFamily="34" charset="0"/>
              </a:rPr>
              <a:t>Hoài</a:t>
            </a:r>
            <a:r>
              <a:rPr lang="en-US" sz="1600" i="1" dirty="0">
                <a:solidFill>
                  <a:schemeClr val="tx2"/>
                </a:solidFill>
                <a:ea typeface="Calibri" panose="020F0502020204030204" pitchFamily="34" charset="0"/>
              </a:rPr>
              <a:t> </a:t>
            </a:r>
            <a:r>
              <a:rPr lang="en-US" sz="1600" i="1" dirty="0" err="1">
                <a:solidFill>
                  <a:schemeClr val="tx2"/>
                </a:solidFill>
                <a:ea typeface="Calibri" panose="020F0502020204030204" pitchFamily="34" charset="0"/>
              </a:rPr>
              <a:t>Văn</a:t>
            </a:r>
            <a:r>
              <a:rPr lang="en-US" sz="1600" i="1" dirty="0">
                <a:solidFill>
                  <a:schemeClr val="tx2"/>
                </a:solidFill>
                <a:ea typeface="Calibri" panose="020F0502020204030204" pitchFamily="34" charset="0"/>
              </a:rPr>
              <a:t> </a:t>
            </a:r>
            <a:r>
              <a:rPr lang="en-US" sz="1600" i="1" dirty="0" err="1">
                <a:solidFill>
                  <a:schemeClr val="tx2"/>
                </a:solidFill>
                <a:ea typeface="Calibri" panose="020F0502020204030204" pitchFamily="34" charset="0"/>
              </a:rPr>
              <a:t>càng</a:t>
            </a:r>
            <a:r>
              <a:rPr lang="en-US" sz="1600" i="1" dirty="0">
                <a:solidFill>
                  <a:schemeClr val="tx2"/>
                </a:solidFill>
                <a:ea typeface="Calibri" panose="020F0502020204030204" pitchFamily="34" charset="0"/>
              </a:rPr>
              <a:t> </a:t>
            </a:r>
            <a:r>
              <a:rPr lang="en-US" sz="1600" i="1" dirty="0" err="1">
                <a:solidFill>
                  <a:schemeClr val="tx2"/>
                </a:solidFill>
                <a:ea typeface="Calibri" panose="020F0502020204030204" pitchFamily="34" charset="0"/>
              </a:rPr>
              <a:t>bóp</a:t>
            </a:r>
            <a:r>
              <a:rPr lang="en-US" sz="1600" i="1" dirty="0">
                <a:solidFill>
                  <a:schemeClr val="tx2"/>
                </a:solidFill>
                <a:ea typeface="Calibri" panose="020F0502020204030204" pitchFamily="34" charset="0"/>
              </a:rPr>
              <a:t> </a:t>
            </a:r>
            <a:r>
              <a:rPr lang="en-US" sz="1600" i="1" dirty="0" err="1" smtClean="0">
                <a:solidFill>
                  <a:schemeClr val="tx2"/>
                </a:solidFill>
                <a:ea typeface="Calibri" panose="020F0502020204030204" pitchFamily="34" charset="0"/>
              </a:rPr>
              <a:t>mạnh</a:t>
            </a:r>
            <a:r>
              <a:rPr lang="en-US" sz="1600" i="1" dirty="0" smtClean="0">
                <a:solidFill>
                  <a:schemeClr val="tx2"/>
                </a:solidFill>
                <a:ea typeface="Calibri" panose="020F0502020204030204" pitchFamily="34" charset="0"/>
              </a:rPr>
              <a:t>…</a:t>
            </a:r>
            <a:r>
              <a:rPr lang="pt-BR" sz="1600" i="1" dirty="0">
                <a:solidFill>
                  <a:schemeClr val="tx2"/>
                </a:solidFill>
              </a:rPr>
              <a:t>chỉ còn trơ bã</a:t>
            </a:r>
            <a:r>
              <a:rPr lang="pt-BR" sz="1600" i="1" dirty="0" smtClean="0">
                <a:solidFill>
                  <a:schemeClr val="tx2"/>
                </a:solidFill>
              </a:rPr>
              <a:t>.</a:t>
            </a:r>
            <a:endParaRPr lang="en-US" sz="1600" dirty="0">
              <a:solidFill>
                <a:schemeClr val="tx2"/>
              </a:solidFill>
            </a:endParaRPr>
          </a:p>
        </p:txBody>
      </p:sp>
      <p:sp>
        <p:nvSpPr>
          <p:cNvPr id="29" name="Rectangle 28"/>
          <p:cNvSpPr/>
          <p:nvPr/>
        </p:nvSpPr>
        <p:spPr>
          <a:xfrm>
            <a:off x="2616254" y="2285811"/>
            <a:ext cx="2646430" cy="2173672"/>
          </a:xfrm>
          <a:prstGeom prst="rect">
            <a:avLst/>
          </a:prstGeom>
        </p:spPr>
        <p:txBody>
          <a:bodyPr wrap="square">
            <a:spAutoFit/>
          </a:bodyPr>
          <a:lstStyle/>
          <a:p>
            <a:pPr algn="ctr">
              <a:lnSpc>
                <a:spcPts val="4200"/>
              </a:lnSpc>
            </a:pPr>
            <a:r>
              <a:rPr lang="en-US" sz="1600" i="1" dirty="0" err="1" smtClean="0">
                <a:solidFill>
                  <a:schemeClr val="tx2"/>
                </a:solidFill>
              </a:rPr>
              <a:t>Hai</a:t>
            </a:r>
            <a:r>
              <a:rPr lang="en-US" sz="1600" i="1" dirty="0" smtClean="0">
                <a:solidFill>
                  <a:schemeClr val="tx2"/>
                </a:solidFill>
              </a:rPr>
              <a:t> </a:t>
            </a:r>
            <a:r>
              <a:rPr lang="en-US" sz="1600" i="1" dirty="0" err="1">
                <a:solidFill>
                  <a:schemeClr val="tx2"/>
                </a:solidFill>
              </a:rPr>
              <a:t>hàm</a:t>
            </a:r>
            <a:r>
              <a:rPr lang="en-US" sz="1600" i="1" dirty="0">
                <a:solidFill>
                  <a:schemeClr val="tx2"/>
                </a:solidFill>
              </a:rPr>
              <a:t> </a:t>
            </a:r>
            <a:r>
              <a:rPr lang="en-US" sz="1600" i="1" dirty="0" err="1">
                <a:solidFill>
                  <a:schemeClr val="tx2"/>
                </a:solidFill>
              </a:rPr>
              <a:t>răng</a:t>
            </a:r>
            <a:r>
              <a:rPr lang="en-US" sz="1600" i="1" dirty="0">
                <a:solidFill>
                  <a:schemeClr val="tx2"/>
                </a:solidFill>
              </a:rPr>
              <a:t> </a:t>
            </a:r>
            <a:r>
              <a:rPr lang="en-US" sz="1600" i="1" dirty="0" err="1">
                <a:solidFill>
                  <a:schemeClr val="tx2"/>
                </a:solidFill>
              </a:rPr>
              <a:t>nghiến</a:t>
            </a:r>
            <a:r>
              <a:rPr lang="en-US" sz="1600" i="1" dirty="0">
                <a:solidFill>
                  <a:schemeClr val="tx2"/>
                </a:solidFill>
              </a:rPr>
              <a:t> </a:t>
            </a:r>
            <a:r>
              <a:rPr lang="en-US" sz="1600" i="1" dirty="0" err="1">
                <a:solidFill>
                  <a:schemeClr val="tx2"/>
                </a:solidFill>
              </a:rPr>
              <a:t>chặt</a:t>
            </a:r>
            <a:r>
              <a:rPr lang="en-US" sz="1600" i="1" dirty="0">
                <a:solidFill>
                  <a:schemeClr val="tx2"/>
                </a:solidFill>
              </a:rPr>
              <a:t>. </a:t>
            </a:r>
            <a:r>
              <a:rPr lang="en-US" sz="1600" i="1" dirty="0" err="1">
                <a:solidFill>
                  <a:schemeClr val="tx2"/>
                </a:solidFill>
              </a:rPr>
              <a:t>Hai</a:t>
            </a:r>
            <a:r>
              <a:rPr lang="en-US" sz="1600" i="1" dirty="0">
                <a:solidFill>
                  <a:schemeClr val="tx2"/>
                </a:solidFill>
              </a:rPr>
              <a:t> </a:t>
            </a:r>
            <a:r>
              <a:rPr lang="en-US" sz="1600" i="1" dirty="0" err="1">
                <a:solidFill>
                  <a:schemeClr val="tx2"/>
                </a:solidFill>
              </a:rPr>
              <a:t>bàn</a:t>
            </a:r>
            <a:r>
              <a:rPr lang="en-US" sz="1600" i="1" dirty="0">
                <a:solidFill>
                  <a:schemeClr val="tx2"/>
                </a:solidFill>
              </a:rPr>
              <a:t> </a:t>
            </a:r>
            <a:r>
              <a:rPr lang="en-US" sz="1600" i="1" dirty="0" err="1">
                <a:solidFill>
                  <a:schemeClr val="tx2"/>
                </a:solidFill>
              </a:rPr>
              <a:t>tay</a:t>
            </a:r>
            <a:r>
              <a:rPr lang="en-US" sz="1600" i="1" dirty="0">
                <a:solidFill>
                  <a:schemeClr val="tx2"/>
                </a:solidFill>
              </a:rPr>
              <a:t> </a:t>
            </a:r>
            <a:r>
              <a:rPr lang="en-US" sz="1600" i="1" dirty="0" err="1">
                <a:solidFill>
                  <a:schemeClr val="tx2"/>
                </a:solidFill>
              </a:rPr>
              <a:t>càng</a:t>
            </a:r>
            <a:r>
              <a:rPr lang="en-US" sz="1600" i="1" dirty="0">
                <a:solidFill>
                  <a:schemeClr val="tx2"/>
                </a:solidFill>
              </a:rPr>
              <a:t> </a:t>
            </a:r>
            <a:r>
              <a:rPr lang="en-US" sz="1600" i="1" dirty="0" err="1">
                <a:solidFill>
                  <a:schemeClr val="tx2"/>
                </a:solidFill>
              </a:rPr>
              <a:t>nắm</a:t>
            </a:r>
            <a:r>
              <a:rPr lang="en-US" sz="1600" i="1" dirty="0">
                <a:solidFill>
                  <a:schemeClr val="tx2"/>
                </a:solidFill>
              </a:rPr>
              <a:t> </a:t>
            </a:r>
            <a:r>
              <a:rPr lang="en-US" sz="1600" i="1" dirty="0" err="1">
                <a:solidFill>
                  <a:schemeClr val="tx2"/>
                </a:solidFill>
              </a:rPr>
              <a:t>chặt</a:t>
            </a:r>
            <a:r>
              <a:rPr lang="en-US" sz="1600" i="1" dirty="0">
                <a:solidFill>
                  <a:schemeClr val="tx2"/>
                </a:solidFill>
              </a:rPr>
              <a:t> </a:t>
            </a:r>
            <a:r>
              <a:rPr lang="en-US" sz="1600" i="1" dirty="0" err="1">
                <a:solidFill>
                  <a:schemeClr val="tx2"/>
                </a:solidFill>
              </a:rPr>
              <a:t>lại</a:t>
            </a:r>
            <a:r>
              <a:rPr lang="en-US" sz="1600" i="1" dirty="0">
                <a:solidFill>
                  <a:schemeClr val="tx2"/>
                </a:solidFill>
              </a:rPr>
              <a:t>, </a:t>
            </a:r>
            <a:r>
              <a:rPr lang="en-US" sz="1600" i="1" dirty="0" err="1">
                <a:solidFill>
                  <a:schemeClr val="tx2"/>
                </a:solidFill>
              </a:rPr>
              <a:t>như</a:t>
            </a:r>
            <a:r>
              <a:rPr lang="en-US" sz="1600" i="1" dirty="0">
                <a:solidFill>
                  <a:schemeClr val="tx2"/>
                </a:solidFill>
              </a:rPr>
              <a:t> </a:t>
            </a:r>
            <a:r>
              <a:rPr lang="en-US" sz="1600" i="1" dirty="0" err="1">
                <a:solidFill>
                  <a:schemeClr val="tx2"/>
                </a:solidFill>
              </a:rPr>
              <a:t>để</a:t>
            </a:r>
            <a:r>
              <a:rPr lang="en-US" sz="1600" i="1" dirty="0">
                <a:solidFill>
                  <a:schemeClr val="tx2"/>
                </a:solidFill>
              </a:rPr>
              <a:t> </a:t>
            </a:r>
            <a:r>
              <a:rPr lang="en-US" sz="1600" i="1" dirty="0" err="1">
                <a:solidFill>
                  <a:schemeClr val="tx2"/>
                </a:solidFill>
              </a:rPr>
              <a:t>nghiền</a:t>
            </a:r>
            <a:r>
              <a:rPr lang="en-US" sz="1600" i="1" dirty="0">
                <a:solidFill>
                  <a:schemeClr val="tx2"/>
                </a:solidFill>
              </a:rPr>
              <a:t> </a:t>
            </a:r>
            <a:r>
              <a:rPr lang="en-US" sz="1600" i="1" dirty="0" err="1">
                <a:solidFill>
                  <a:schemeClr val="tx2"/>
                </a:solidFill>
              </a:rPr>
              <a:t>nát</a:t>
            </a:r>
            <a:r>
              <a:rPr lang="en-US" sz="1600" i="1" dirty="0">
                <a:solidFill>
                  <a:schemeClr val="tx2"/>
                </a:solidFill>
              </a:rPr>
              <a:t> </a:t>
            </a:r>
            <a:r>
              <a:rPr lang="en-US" sz="1600" i="1" dirty="0" err="1">
                <a:solidFill>
                  <a:schemeClr val="tx2"/>
                </a:solidFill>
              </a:rPr>
              <a:t>một</a:t>
            </a:r>
            <a:r>
              <a:rPr lang="en-US" sz="1600" i="1" dirty="0">
                <a:solidFill>
                  <a:schemeClr val="tx2"/>
                </a:solidFill>
              </a:rPr>
              <a:t> </a:t>
            </a:r>
            <a:r>
              <a:rPr lang="en-US" sz="1600" i="1" dirty="0" err="1">
                <a:solidFill>
                  <a:schemeClr val="tx2"/>
                </a:solidFill>
              </a:rPr>
              <a:t>cái</a:t>
            </a:r>
            <a:r>
              <a:rPr lang="en-US" sz="1600" i="1" dirty="0">
                <a:solidFill>
                  <a:schemeClr val="tx2"/>
                </a:solidFill>
              </a:rPr>
              <a:t> </a:t>
            </a:r>
            <a:r>
              <a:rPr lang="en-US" sz="1600" i="1" dirty="0" err="1">
                <a:solidFill>
                  <a:schemeClr val="tx2"/>
                </a:solidFill>
              </a:rPr>
              <a:t>gì</a:t>
            </a:r>
            <a:endParaRPr lang="en-US" sz="1600" dirty="0">
              <a:solidFill>
                <a:schemeClr val="tx2"/>
              </a:solidFill>
            </a:endParaRPr>
          </a:p>
        </p:txBody>
      </p:sp>
      <p:sp>
        <p:nvSpPr>
          <p:cNvPr id="30" name="Rectangle 29"/>
          <p:cNvSpPr/>
          <p:nvPr/>
        </p:nvSpPr>
        <p:spPr>
          <a:xfrm>
            <a:off x="150490" y="5514346"/>
            <a:ext cx="11723831" cy="906402"/>
          </a:xfrm>
          <a:prstGeom prst="rect">
            <a:avLst/>
          </a:prstGeom>
        </p:spPr>
        <p:txBody>
          <a:bodyPr wrap="square">
            <a:spAutoFit/>
          </a:bodyPr>
          <a:lstStyle/>
          <a:p>
            <a:pPr algn="just">
              <a:lnSpc>
                <a:spcPct val="115000"/>
              </a:lnSpc>
              <a:spcAft>
                <a:spcPts val="0"/>
              </a:spcAft>
            </a:pPr>
            <a:r>
              <a:rPr lang="pt-BR" sz="2300" b="1" dirty="0">
                <a:latin typeface="Times New Roman" panose="02020603050405020304" pitchFamily="18" charset="0"/>
                <a:ea typeface="Calibri" panose="020F0502020204030204" pitchFamily="34" charset="0"/>
              </a:rPr>
              <a:t>-&gt; Ý nghĩa: </a:t>
            </a:r>
            <a:r>
              <a:rPr lang="pt-BR" sz="2300" dirty="0">
                <a:latin typeface="Times New Roman" panose="02020603050405020304" pitchFamily="18" charset="0"/>
                <a:ea typeface="Calibri" panose="020F0502020204030204" pitchFamily="34" charset="0"/>
              </a:rPr>
              <a:t>Chi tiết bất ngờ, hấp dẫn. Hoài Văn tức giận vì sự cười nhạo, coi thường của người khác. Đồng thời, thể hiện lòng </a:t>
            </a:r>
            <a:r>
              <a:rPr lang="pt-BR" sz="2300" dirty="0" smtClean="0">
                <a:latin typeface="Times New Roman" panose="02020603050405020304" pitchFamily="18" charset="0"/>
                <a:ea typeface="Calibri" panose="020F0502020204030204" pitchFamily="34" charset="0"/>
              </a:rPr>
              <a:t>yêu nước, căm thù giặc sâu sắc và </a:t>
            </a:r>
            <a:r>
              <a:rPr lang="pt-BR" sz="2300" dirty="0">
                <a:latin typeface="Times New Roman" panose="02020603050405020304" pitchFamily="18" charset="0"/>
                <a:ea typeface="Calibri" panose="020F0502020204030204" pitchFamily="34" charset="0"/>
              </a:rPr>
              <a:t>ý chí quyết tâm đánh giặc. </a:t>
            </a:r>
            <a:endParaRPr lang="en-US" sz="2300" dirty="0">
              <a:effectLst/>
              <a:latin typeface="Times New Roman" panose="02020603050405020304" pitchFamily="18" charset="0"/>
              <a:ea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randombar(horizont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randombar(horizont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randombar(horizontal)">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randombar(horizontal)">
                                      <p:cBhvr>
                                        <p:cTn id="2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p:nvPr/>
        </p:nvSpPr>
        <p:spPr>
          <a:xfrm>
            <a:off x="150490" y="0"/>
            <a:ext cx="10058402" cy="70104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a:lstStyle>
          <a:p>
            <a:r>
              <a:rPr lang="pt-BR" b="1" dirty="0" smtClean="0">
                <a:solidFill>
                  <a:srgbClr val="C00000"/>
                </a:solidFill>
              </a:rPr>
              <a:t>2. Khám phá chi tiết văn bản</a:t>
            </a:r>
            <a:endParaRPr lang="en-US" dirty="0">
              <a:solidFill>
                <a:srgbClr val="C00000"/>
              </a:solidFill>
            </a:endParaRPr>
          </a:p>
        </p:txBody>
      </p:sp>
      <p:sp>
        <p:nvSpPr>
          <p:cNvPr id="6" name="Rectangle 5"/>
          <p:cNvSpPr/>
          <p:nvPr/>
        </p:nvSpPr>
        <p:spPr>
          <a:xfrm>
            <a:off x="587477" y="609600"/>
            <a:ext cx="4464684" cy="587853"/>
          </a:xfrm>
          <a:prstGeom prst="rect">
            <a:avLst/>
          </a:prstGeom>
        </p:spPr>
        <p:txBody>
          <a:bodyPr wrap="none">
            <a:spAutoFit/>
          </a:bodyPr>
          <a:lstStyle/>
          <a:p>
            <a:pPr algn="just">
              <a:lnSpc>
                <a:spcPct val="115000"/>
              </a:lnSpc>
              <a:spcAft>
                <a:spcPts val="0"/>
              </a:spcAft>
            </a:pPr>
            <a:r>
              <a:rPr lang="pt-BR" sz="2800" b="1" i="1" dirty="0" smtClean="0">
                <a:latin typeface="Times New Roman" panose="02020603050405020304" pitchFamily="18" charset="0"/>
                <a:ea typeface="Calibri" panose="020F0502020204030204" pitchFamily="34" charset="0"/>
              </a:rPr>
              <a:t>2.3. Nhân vật vua Thiệu Bảo</a:t>
            </a:r>
            <a:endParaRPr lang="en-US" sz="2800" dirty="0">
              <a:effectLst/>
              <a:latin typeface="Times New Roman" panose="02020603050405020304" pitchFamily="18" charset="0"/>
              <a:ea typeface="Calibri" panose="020F0502020204030204" pitchFamily="34" charset="0"/>
            </a:endParaRPr>
          </a:p>
        </p:txBody>
      </p:sp>
      <p:grpSp>
        <p:nvGrpSpPr>
          <p:cNvPr id="7" name="Group 15"/>
          <p:cNvGrpSpPr/>
          <p:nvPr/>
        </p:nvGrpSpPr>
        <p:grpSpPr>
          <a:xfrm>
            <a:off x="443215" y="1511592"/>
            <a:ext cx="2788098" cy="2124719"/>
            <a:chOff x="1813" y="0"/>
            <a:chExt cx="809173" cy="812800"/>
          </a:xfrm>
          <a:solidFill>
            <a:schemeClr val="accent3">
              <a:lumMod val="20000"/>
              <a:lumOff val="80000"/>
            </a:schemeClr>
          </a:solidFill>
        </p:grpSpPr>
        <p:sp>
          <p:nvSpPr>
            <p:cNvPr id="8" name="Freeform 1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grpFill/>
          </p:spPr>
        </p:sp>
        <p:sp>
          <p:nvSpPr>
            <p:cNvPr id="9" name="TextBox 17"/>
            <p:cNvSpPr txBox="1"/>
            <p:nvPr/>
          </p:nvSpPr>
          <p:spPr>
            <a:xfrm>
              <a:off x="48813" y="38100"/>
              <a:ext cx="715173" cy="736600"/>
            </a:xfrm>
            <a:prstGeom prst="rect">
              <a:avLst/>
            </a:prstGeom>
            <a:grpFill/>
          </p:spPr>
          <p:txBody>
            <a:bodyPr lIns="50800" tIns="50800" rIns="50800" bIns="50800" rtlCol="0" anchor="ctr"/>
            <a:lstStyle/>
            <a:p>
              <a:r>
                <a:rPr lang="nl-NL" i="1" dirty="0"/>
                <a:t>Hãy trình bày hiểu biết về nhân vật lịch sử Vua Thiệu </a:t>
              </a:r>
              <a:r>
                <a:rPr lang="nl-NL" i="1" dirty="0" smtClean="0"/>
                <a:t>Bảo?</a:t>
              </a:r>
              <a:endParaRPr lang="en-US" dirty="0"/>
            </a:p>
          </p:txBody>
        </p:sp>
      </p:grpSp>
      <p:grpSp>
        <p:nvGrpSpPr>
          <p:cNvPr id="10" name="Group 15"/>
          <p:cNvGrpSpPr/>
          <p:nvPr/>
        </p:nvGrpSpPr>
        <p:grpSpPr>
          <a:xfrm rot="21446456">
            <a:off x="4606362" y="1450408"/>
            <a:ext cx="2788098" cy="2124719"/>
            <a:chOff x="1813" y="0"/>
            <a:chExt cx="809173" cy="812800"/>
          </a:xfrm>
          <a:solidFill>
            <a:schemeClr val="accent3">
              <a:lumMod val="20000"/>
              <a:lumOff val="80000"/>
            </a:schemeClr>
          </a:solidFill>
        </p:grpSpPr>
        <p:sp>
          <p:nvSpPr>
            <p:cNvPr id="11" name="Freeform 1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grpFill/>
          </p:spPr>
        </p:sp>
        <p:sp>
          <p:nvSpPr>
            <p:cNvPr id="12" name="TextBox 17"/>
            <p:cNvSpPr txBox="1"/>
            <p:nvPr/>
          </p:nvSpPr>
          <p:spPr>
            <a:xfrm rot="153544">
              <a:off x="53549" y="35933"/>
              <a:ext cx="715173" cy="736600"/>
            </a:xfrm>
            <a:prstGeom prst="rect">
              <a:avLst/>
            </a:prstGeom>
            <a:grpFill/>
          </p:spPr>
          <p:txBody>
            <a:bodyPr lIns="50800" tIns="50800" rIns="50800" bIns="50800" rtlCol="0" anchor="ctr"/>
            <a:lstStyle/>
            <a:p>
              <a:r>
                <a:rPr lang="nl-NL" i="1" dirty="0"/>
                <a:t>Phân tích diễn biến tâm lí và thái độ, lời nói, hành động của vua Thiệu Bảo đối với Hoài Văn trong văn </a:t>
              </a:r>
              <a:r>
                <a:rPr lang="nl-NL" i="1" dirty="0" smtClean="0"/>
                <a:t>bản?</a:t>
              </a:r>
              <a:endParaRPr lang="en-US" dirty="0"/>
            </a:p>
          </p:txBody>
        </p:sp>
      </p:grpSp>
      <p:grpSp>
        <p:nvGrpSpPr>
          <p:cNvPr id="13" name="Group 15"/>
          <p:cNvGrpSpPr/>
          <p:nvPr/>
        </p:nvGrpSpPr>
        <p:grpSpPr>
          <a:xfrm rot="21448899">
            <a:off x="8814843" y="1444021"/>
            <a:ext cx="2788098" cy="2124719"/>
            <a:chOff x="1813" y="0"/>
            <a:chExt cx="809173" cy="812800"/>
          </a:xfrm>
          <a:solidFill>
            <a:schemeClr val="accent3">
              <a:lumMod val="20000"/>
              <a:lumOff val="80000"/>
            </a:schemeClr>
          </a:solidFill>
        </p:grpSpPr>
        <p:sp>
          <p:nvSpPr>
            <p:cNvPr id="14" name="Freeform 1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grpFill/>
          </p:spPr>
        </p:sp>
        <p:sp>
          <p:nvSpPr>
            <p:cNvPr id="15" name="TextBox 17"/>
            <p:cNvSpPr txBox="1"/>
            <p:nvPr/>
          </p:nvSpPr>
          <p:spPr>
            <a:xfrm rot="151101">
              <a:off x="48543" y="46196"/>
              <a:ext cx="715173" cy="736600"/>
            </a:xfrm>
            <a:prstGeom prst="rect">
              <a:avLst/>
            </a:prstGeom>
            <a:grpFill/>
          </p:spPr>
          <p:txBody>
            <a:bodyPr lIns="50800" tIns="50800" rIns="50800" bIns="50800" rtlCol="0" anchor="ctr"/>
            <a:lstStyle/>
            <a:p>
              <a:pPr algn="ctr">
                <a:lnSpc>
                  <a:spcPts val="4200"/>
                </a:lnSpc>
              </a:pPr>
              <a:r>
                <a:rPr lang="nl-NL" i="1" dirty="0" smtClean="0"/>
                <a:t>Nhân xét về nhân vật vua Thiệu Bảo?</a:t>
              </a:r>
              <a:endParaRPr lang="en-US" dirty="0">
                <a:solidFill>
                  <a:schemeClr val="tx2"/>
                </a:solidFill>
              </a:endParaRPr>
            </a:p>
          </p:txBody>
        </p:sp>
      </p:grpSp>
      <p:sp>
        <p:nvSpPr>
          <p:cNvPr id="16" name="Rectangle 15"/>
          <p:cNvSpPr/>
          <p:nvPr/>
        </p:nvSpPr>
        <p:spPr>
          <a:xfrm>
            <a:off x="955063" y="4166280"/>
            <a:ext cx="10122793" cy="941796"/>
          </a:xfrm>
          <a:prstGeom prst="rect">
            <a:avLst/>
          </a:prstGeom>
        </p:spPr>
        <p:txBody>
          <a:bodyPr wrap="square">
            <a:spAutoFit/>
          </a:bodyPr>
          <a:lstStyle/>
          <a:p>
            <a:pPr algn="just">
              <a:lnSpc>
                <a:spcPct val="115000"/>
              </a:lnSpc>
              <a:spcAft>
                <a:spcPts val="0"/>
              </a:spcAft>
            </a:pPr>
            <a:r>
              <a:rPr lang="pt-BR" sz="2400" b="1" i="1" dirty="0" smtClean="0">
                <a:latin typeface="Times New Roman" panose="02020603050405020304" pitchFamily="18" charset="0"/>
                <a:ea typeface="Calibri" panose="020F0502020204030204" pitchFamily="34" charset="0"/>
              </a:rPr>
              <a:t>-&gt; Vua Thiệu Bảo là vị </a:t>
            </a:r>
            <a:r>
              <a:rPr lang="pt-BR" sz="2400" b="1" i="1" dirty="0">
                <a:latin typeface="Times New Roman" panose="02020603050405020304" pitchFamily="18" charset="0"/>
                <a:ea typeface="Calibri" panose="020F0502020204030204" pitchFamily="34" charset="0"/>
              </a:rPr>
              <a:t>vua ôn tồn, thấu hiểu, thông minh sáng suốt, biết nhìn người, biết trân trọng những tấm lòng của người trẻ giành cho đất nước.</a:t>
            </a:r>
            <a:endParaRPr lang="en-US" sz="2400" b="1" i="1" dirty="0">
              <a:effectLst/>
              <a:latin typeface="Times New Roman" panose="02020603050405020304" pitchFamily="18" charset="0"/>
              <a:ea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80">
                                          <p:stCondLst>
                                            <p:cond delay="0"/>
                                          </p:stCondLst>
                                        </p:cTn>
                                        <p:tgtEl>
                                          <p:spTgt spid="16"/>
                                        </p:tgtEl>
                                      </p:cBhvr>
                                    </p:animEffect>
                                    <p:anim calcmode="lin" valueType="num">
                                      <p:cBhvr>
                                        <p:cTn id="25"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0" dur="26">
                                          <p:stCondLst>
                                            <p:cond delay="650"/>
                                          </p:stCondLst>
                                        </p:cTn>
                                        <p:tgtEl>
                                          <p:spTgt spid="16"/>
                                        </p:tgtEl>
                                      </p:cBhvr>
                                      <p:to x="100000" y="60000"/>
                                    </p:animScale>
                                    <p:animScale>
                                      <p:cBhvr>
                                        <p:cTn id="31" dur="166" decel="50000">
                                          <p:stCondLst>
                                            <p:cond delay="676"/>
                                          </p:stCondLst>
                                        </p:cTn>
                                        <p:tgtEl>
                                          <p:spTgt spid="16"/>
                                        </p:tgtEl>
                                      </p:cBhvr>
                                      <p:to x="100000" y="100000"/>
                                    </p:animScale>
                                    <p:animScale>
                                      <p:cBhvr>
                                        <p:cTn id="32" dur="26">
                                          <p:stCondLst>
                                            <p:cond delay="1312"/>
                                          </p:stCondLst>
                                        </p:cTn>
                                        <p:tgtEl>
                                          <p:spTgt spid="16"/>
                                        </p:tgtEl>
                                      </p:cBhvr>
                                      <p:to x="100000" y="80000"/>
                                    </p:animScale>
                                    <p:animScale>
                                      <p:cBhvr>
                                        <p:cTn id="33" dur="166" decel="50000">
                                          <p:stCondLst>
                                            <p:cond delay="1338"/>
                                          </p:stCondLst>
                                        </p:cTn>
                                        <p:tgtEl>
                                          <p:spTgt spid="16"/>
                                        </p:tgtEl>
                                      </p:cBhvr>
                                      <p:to x="100000" y="100000"/>
                                    </p:animScale>
                                    <p:animScale>
                                      <p:cBhvr>
                                        <p:cTn id="34" dur="26">
                                          <p:stCondLst>
                                            <p:cond delay="1642"/>
                                          </p:stCondLst>
                                        </p:cTn>
                                        <p:tgtEl>
                                          <p:spTgt spid="16"/>
                                        </p:tgtEl>
                                      </p:cBhvr>
                                      <p:to x="100000" y="90000"/>
                                    </p:animScale>
                                    <p:animScale>
                                      <p:cBhvr>
                                        <p:cTn id="35" dur="166" decel="50000">
                                          <p:stCondLst>
                                            <p:cond delay="1668"/>
                                          </p:stCondLst>
                                        </p:cTn>
                                        <p:tgtEl>
                                          <p:spTgt spid="16"/>
                                        </p:tgtEl>
                                      </p:cBhvr>
                                      <p:to x="100000" y="100000"/>
                                    </p:animScale>
                                    <p:animScale>
                                      <p:cBhvr>
                                        <p:cTn id="36" dur="26">
                                          <p:stCondLst>
                                            <p:cond delay="1808"/>
                                          </p:stCondLst>
                                        </p:cTn>
                                        <p:tgtEl>
                                          <p:spTgt spid="16"/>
                                        </p:tgtEl>
                                      </p:cBhvr>
                                      <p:to x="100000" y="95000"/>
                                    </p:animScale>
                                    <p:animScale>
                                      <p:cBhvr>
                                        <p:cTn id="37"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5"/>
          <p:cNvPicPr/>
          <p:nvPr/>
        </p:nvPicPr>
        <p:blipFill>
          <a:blip r:embed="rId2"/>
          <a:stretch>
            <a:fillRect/>
          </a:stretch>
        </p:blipFill>
        <p:spPr>
          <a:xfrm>
            <a:off x="3045822" y="832961"/>
            <a:ext cx="7012577" cy="4388543"/>
          </a:xfrm>
          <a:prstGeom prst="rect">
            <a:avLst/>
          </a:prstGeom>
        </p:spPr>
      </p:pic>
      <p:sp>
        <p:nvSpPr>
          <p:cNvPr id="11" name="TextBox 10"/>
          <p:cNvSpPr txBox="1"/>
          <p:nvPr/>
        </p:nvSpPr>
        <p:spPr>
          <a:xfrm>
            <a:off x="4250028" y="2427067"/>
            <a:ext cx="3845076" cy="646331"/>
          </a:xfrm>
          <a:prstGeom prst="rect">
            <a:avLst/>
          </a:prstGeom>
          <a:noFill/>
        </p:spPr>
        <p:txBody>
          <a:bodyPr wrap="square" rtlCol="0">
            <a:spAutoFit/>
          </a:bodyPr>
          <a:lstStyle/>
          <a:p>
            <a:pPr algn="ctr"/>
            <a:r>
              <a:rPr lang="en-US" sz="3600" b="1" dirty="0" smtClean="0">
                <a:solidFill>
                  <a:srgbClr val="0070C0"/>
                </a:solidFill>
              </a:rPr>
              <a:t>III. TỔNG KẾT</a:t>
            </a:r>
            <a:endParaRPr lang="en-US" sz="3600" b="1" dirty="0">
              <a:solidFill>
                <a:srgbClr val="0070C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endParaRPr dirty="0"/>
          </a:p>
        </p:txBody>
      </p:sp>
      <p:pic>
        <p:nvPicPr>
          <p:cNvPr id="4" name="Picture 3" descr="Sở Văn hóa và Thể thao thành phố Đà Nẵ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7166" y="111132"/>
            <a:ext cx="4930033" cy="4806145"/>
          </a:xfrm>
          <a:prstGeom prst="rect">
            <a:avLst/>
          </a:prstGeom>
          <a:noFill/>
          <a:ln>
            <a:noFill/>
          </a:ln>
        </p:spPr>
      </p:pic>
      <p:pic>
        <p:nvPicPr>
          <p:cNvPr id="5" name="Picture 4"/>
          <p:cNvPicPr/>
          <p:nvPr/>
        </p:nvPicPr>
        <p:blipFill>
          <a:blip r:embed="rId3"/>
          <a:stretch>
            <a:fillRect/>
          </a:stretch>
        </p:blipFill>
        <p:spPr>
          <a:xfrm>
            <a:off x="501035" y="111132"/>
            <a:ext cx="5024002" cy="4718445"/>
          </a:xfrm>
          <a:prstGeom prst="rect">
            <a:avLst/>
          </a:prstGeom>
        </p:spPr>
      </p:pic>
      <p:sp>
        <p:nvSpPr>
          <p:cNvPr id="2" name="Rectangle 1"/>
          <p:cNvSpPr/>
          <p:nvPr/>
        </p:nvSpPr>
        <p:spPr>
          <a:xfrm>
            <a:off x="305038" y="5110945"/>
            <a:ext cx="9611927" cy="553998"/>
          </a:xfrm>
          <a:prstGeom prst="rect">
            <a:avLst/>
          </a:prstGeom>
        </p:spPr>
        <p:txBody>
          <a:bodyPr wrap="none">
            <a:spAutoFit/>
          </a:bodyPr>
          <a:lstStyle/>
          <a:p>
            <a:r>
              <a:rPr lang="de-DE" sz="3000" kern="100" dirty="0" smtClean="0">
                <a:solidFill>
                  <a:srgbClr val="000000"/>
                </a:solidFill>
                <a:latin typeface="Times New Roman" panose="02020603050405020304" pitchFamily="18" charset="0"/>
                <a:ea typeface="SimSun" panose="02010600030101010101" pitchFamily="2" charset="-122"/>
              </a:rPr>
              <a:t>?</a:t>
            </a:r>
            <a:r>
              <a:rPr lang="de-DE" sz="3000" kern="100" dirty="0">
                <a:solidFill>
                  <a:srgbClr val="000000"/>
                </a:solidFill>
                <a:latin typeface="Times New Roman" panose="02020603050405020304" pitchFamily="18" charset="0"/>
                <a:ea typeface="SimSun" panose="02010600030101010101" pitchFamily="2" charset="-122"/>
              </a:rPr>
              <a:t>N</a:t>
            </a:r>
            <a:r>
              <a:rPr lang="de-DE" sz="3000" kern="100" dirty="0" smtClean="0">
                <a:solidFill>
                  <a:srgbClr val="000000"/>
                </a:solidFill>
                <a:latin typeface="Times New Roman" panose="02020603050405020304" pitchFamily="18" charset="0"/>
                <a:ea typeface="SimSun" panose="02010600030101010101" pitchFamily="2" charset="-122"/>
              </a:rPr>
              <a:t>êu tên và sự hiểu biết của em về các nhân vật lịch sử trên. </a:t>
            </a:r>
            <a:endParaRPr lang="en-US" sz="3000" dirty="0"/>
          </a:p>
        </p:txBody>
      </p:sp>
      <p:sp>
        <p:nvSpPr>
          <p:cNvPr id="3" name="Rectangle 2"/>
          <p:cNvSpPr/>
          <p:nvPr/>
        </p:nvSpPr>
        <p:spPr>
          <a:xfrm>
            <a:off x="305038" y="5704013"/>
            <a:ext cx="11672314" cy="580672"/>
          </a:xfrm>
          <a:prstGeom prst="rect">
            <a:avLst/>
          </a:prstGeom>
        </p:spPr>
        <p:txBody>
          <a:bodyPr wrap="square">
            <a:spAutoFit/>
          </a:bodyPr>
          <a:lstStyle/>
          <a:p>
            <a:pPr algn="just">
              <a:lnSpc>
                <a:spcPct val="115000"/>
              </a:lnSpc>
              <a:spcAft>
                <a:spcPts val="0"/>
              </a:spcAft>
              <a:tabLst>
                <a:tab pos="90170" algn="l"/>
                <a:tab pos="180340" algn="l"/>
                <a:tab pos="270510" algn="l"/>
              </a:tabLst>
            </a:pPr>
            <a:r>
              <a:rPr lang="de-DE" sz="3000" kern="100" dirty="0" smtClean="0">
                <a:solidFill>
                  <a:srgbClr val="000000"/>
                </a:solidFill>
                <a:latin typeface="Times New Roman" panose="02020603050405020304" pitchFamily="18" charset="0"/>
                <a:ea typeface="SimSun" panose="02010600030101010101" pitchFamily="2" charset="-122"/>
              </a:rPr>
              <a:t>??Hãy </a:t>
            </a:r>
            <a:r>
              <a:rPr lang="de-DE" sz="3000" kern="100" dirty="0">
                <a:solidFill>
                  <a:srgbClr val="000000"/>
                </a:solidFill>
                <a:latin typeface="Times New Roman" panose="02020603050405020304" pitchFamily="18" charset="0"/>
                <a:ea typeface="SimSun" panose="02010600030101010101" pitchFamily="2" charset="-122"/>
              </a:rPr>
              <a:t>kể một câu chuyện liên quan đến nhân vật lịch sử đó mà em biết?</a:t>
            </a:r>
            <a:endParaRPr lang="en-US" sz="3000" dirty="0">
              <a:effectLst/>
              <a:latin typeface="Times New Roman" panose="02020603050405020304" pitchFamily="18" charset="0"/>
              <a:ea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p:nvPr/>
        </p:nvSpPr>
        <p:spPr>
          <a:xfrm>
            <a:off x="150490" y="0"/>
            <a:ext cx="10058402" cy="70104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a:lstStyle>
          <a:p>
            <a:r>
              <a:rPr lang="pt-BR" b="1" dirty="0" smtClean="0">
                <a:solidFill>
                  <a:srgbClr val="C00000"/>
                </a:solidFill>
              </a:rPr>
              <a:t>III. </a:t>
            </a:r>
            <a:r>
              <a:rPr lang="pt-BR" b="1" dirty="0">
                <a:solidFill>
                  <a:srgbClr val="C00000"/>
                </a:solidFill>
              </a:rPr>
              <a:t>T</a:t>
            </a:r>
            <a:r>
              <a:rPr lang="pt-BR" b="1" dirty="0" smtClean="0">
                <a:solidFill>
                  <a:srgbClr val="C00000"/>
                </a:solidFill>
              </a:rPr>
              <a:t>ổng kết</a:t>
            </a:r>
            <a:endParaRPr lang="en-US" dirty="0">
              <a:solidFill>
                <a:srgbClr val="C00000"/>
              </a:solidFill>
            </a:endParaRPr>
          </a:p>
        </p:txBody>
      </p:sp>
      <p:sp>
        <p:nvSpPr>
          <p:cNvPr id="8" name="Rectangle: Rounded Corners 3"/>
          <p:cNvSpPr/>
          <p:nvPr/>
        </p:nvSpPr>
        <p:spPr>
          <a:xfrm>
            <a:off x="399246" y="905780"/>
            <a:ext cx="4899380" cy="4002585"/>
          </a:xfrm>
          <a:prstGeom prst="roundRect">
            <a:avLst/>
          </a:prstGeom>
          <a:solidFill>
            <a:schemeClr val="accent6">
              <a:lumMod val="20000"/>
              <a:lumOff val="80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AutoNum type="arabicPeriod"/>
            </a:pPr>
            <a:r>
              <a:rPr lang="pt-BR" sz="2000" b="1" i="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Nghệ thuật</a:t>
            </a:r>
          </a:p>
          <a:p>
            <a:pPr algn="just"/>
            <a:endParaRPr lang="pt-BR" sz="2000" b="1" i="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Giọng</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văn</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hào</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hùng</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thê</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hiện</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tính</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trang</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nghiêm</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của</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lịch</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sư</a:t>
            </a:r>
            <a:r>
              <a:rPr lang="en-US" sz="2000" dirty="0">
                <a:solidFill>
                  <a:schemeClr val="tx2"/>
                </a:solidFill>
                <a:latin typeface="Times New Roman" panose="02020603050405020304" pitchFamily="18" charset="0"/>
                <a:cs typeface="Times New Roman" panose="02020603050405020304" pitchFamily="18" charset="0"/>
              </a:rPr>
              <a:t>̉.</a:t>
            </a:r>
          </a:p>
          <a:p>
            <a:pPr algn="just"/>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Ngôn</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ngữ</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giản</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dị</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giàu</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chất</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biểu</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cảm</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phù</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hợp</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với</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không</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khí</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lịch</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sử</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và</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nhân</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vật</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lịch</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sử</a:t>
            </a:r>
            <a:r>
              <a:rPr lang="en-US" sz="2000" dirty="0">
                <a:solidFill>
                  <a:schemeClr val="tx2"/>
                </a:solidFill>
                <a:latin typeface="Times New Roman" panose="02020603050405020304" pitchFamily="18" charset="0"/>
                <a:cs typeface="Times New Roman" panose="02020603050405020304" pitchFamily="18" charset="0"/>
              </a:rPr>
              <a:t>.</a:t>
            </a:r>
          </a:p>
          <a:p>
            <a:pPr algn="just"/>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Nghệ</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thuật</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xây</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dựng</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nhân</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vật</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ấn</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tượng</a:t>
            </a:r>
            <a:r>
              <a:rPr lang="en-US" sz="2000" dirty="0">
                <a:solidFill>
                  <a:schemeClr val="tx2"/>
                </a:solidFill>
                <a:latin typeface="Times New Roman" panose="02020603050405020304" pitchFamily="18" charset="0"/>
                <a:cs typeface="Times New Roman" panose="02020603050405020304" pitchFamily="18" charset="0"/>
              </a:rPr>
              <a:t> qua </a:t>
            </a:r>
            <a:r>
              <a:rPr lang="en-US" sz="2000" dirty="0" err="1">
                <a:solidFill>
                  <a:schemeClr val="tx2"/>
                </a:solidFill>
                <a:latin typeface="Times New Roman" panose="02020603050405020304" pitchFamily="18" charset="0"/>
                <a:cs typeface="Times New Roman" panose="02020603050405020304" pitchFamily="18" charset="0"/>
              </a:rPr>
              <a:t>suy</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nghĩ</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hành</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động</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tính</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cách</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lời</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nói</a:t>
            </a:r>
            <a:r>
              <a:rPr lang="en-US" sz="2000" dirty="0">
                <a:solidFill>
                  <a:schemeClr val="tx2"/>
                </a:solidFill>
                <a:latin typeface="Times New Roman" panose="02020603050405020304" pitchFamily="18" charset="0"/>
                <a:cs typeface="Times New Roman" panose="02020603050405020304" pitchFamily="18" charset="0"/>
              </a:rPr>
              <a:t>,…</a:t>
            </a:r>
          </a:p>
          <a:p>
            <a:pPr algn="just"/>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Kết</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hợp</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tự</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sự</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với</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yếu</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tố</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miêu</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tả</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và</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biểu</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cảm</a:t>
            </a:r>
            <a:r>
              <a:rPr lang="en-US" sz="2000" dirty="0">
                <a:solidFill>
                  <a:schemeClr val="tx2"/>
                </a:solidFill>
                <a:latin typeface="Times New Roman" panose="02020603050405020304" pitchFamily="18" charset="0"/>
                <a:cs typeface="Times New Roman" panose="02020603050405020304" pitchFamily="18" charset="0"/>
              </a:rPr>
              <a:t>.</a:t>
            </a:r>
          </a:p>
        </p:txBody>
      </p:sp>
      <p:sp>
        <p:nvSpPr>
          <p:cNvPr id="9" name="Rectangle: Rounded Corners 13"/>
          <p:cNvSpPr/>
          <p:nvPr/>
        </p:nvSpPr>
        <p:spPr>
          <a:xfrm>
            <a:off x="6337079" y="1918719"/>
            <a:ext cx="5060724" cy="4002585"/>
          </a:xfrm>
          <a:prstGeom prst="roundRect">
            <a:avLst/>
          </a:prstGeom>
          <a:solidFill>
            <a:schemeClr val="accent6">
              <a:lumMod val="20000"/>
              <a:lumOff val="80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2000" b="1" i="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2. Nội dung</a:t>
            </a:r>
          </a:p>
          <a:p>
            <a:pPr algn="just"/>
            <a:endParaRPr lang="pt-BR" sz="2000" b="1" i="1" dirty="0">
              <a:solidFill>
                <a:schemeClr val="tx2"/>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Lấy</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bối</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cảnh</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là</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cuộc</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chiến</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chống</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quân</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Mông</a:t>
            </a:r>
            <a:r>
              <a:rPr lang="en-US" sz="2000" dirty="0">
                <a:solidFill>
                  <a:schemeClr val="tx2"/>
                </a:solidFill>
                <a:latin typeface="Times New Roman" panose="02020603050405020304" pitchFamily="18" charset="0"/>
                <a:cs typeface="Times New Roman" panose="02020603050405020304" pitchFamily="18" charset="0"/>
              </a:rPr>
              <a:t> – </a:t>
            </a:r>
            <a:r>
              <a:rPr lang="en-US" sz="2000" dirty="0" err="1">
                <a:solidFill>
                  <a:schemeClr val="tx2"/>
                </a:solidFill>
                <a:latin typeface="Times New Roman" panose="02020603050405020304" pitchFamily="18" charset="0"/>
                <a:cs typeface="Times New Roman" panose="02020603050405020304" pitchFamily="18" charset="0"/>
              </a:rPr>
              <a:t>Nguyên</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lần</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thứ</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hai</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của</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nhà</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Trần</a:t>
            </a:r>
            <a:r>
              <a:rPr lang="en-US" sz="2000" dirty="0">
                <a:solidFill>
                  <a:schemeClr val="tx2"/>
                </a:solidFill>
                <a:latin typeface="Times New Roman" panose="02020603050405020304" pitchFamily="18" charset="0"/>
                <a:cs typeface="Times New Roman" panose="02020603050405020304" pitchFamily="18" charset="0"/>
              </a:rPr>
              <a:t> (1282), </a:t>
            </a:r>
            <a:r>
              <a:rPr lang="en-US" sz="2000" dirty="0" err="1">
                <a:solidFill>
                  <a:schemeClr val="tx2"/>
                </a:solidFill>
                <a:latin typeface="Times New Roman" panose="02020603050405020304" pitchFamily="18" charset="0"/>
                <a:cs typeface="Times New Roman" panose="02020603050405020304" pitchFamily="18" charset="0"/>
              </a:rPr>
              <a:t>cuộc</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chiến</a:t>
            </a:r>
            <a:r>
              <a:rPr lang="en-US" sz="2000" dirty="0">
                <a:solidFill>
                  <a:schemeClr val="tx2"/>
                </a:solidFill>
                <a:latin typeface="Times New Roman" panose="02020603050405020304" pitchFamily="18" charset="0"/>
                <a:cs typeface="Times New Roman" panose="02020603050405020304" pitchFamily="18" charset="0"/>
              </a:rPr>
              <a:t> gay go </a:t>
            </a:r>
            <a:r>
              <a:rPr lang="en-US" sz="2000" dirty="0" err="1">
                <a:solidFill>
                  <a:schemeClr val="tx2"/>
                </a:solidFill>
                <a:latin typeface="Times New Roman" panose="02020603050405020304" pitchFamily="18" charset="0"/>
                <a:cs typeface="Times New Roman" panose="02020603050405020304" pitchFamily="18" charset="0"/>
              </a:rPr>
              <a:t>và</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khốc</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liệt</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nhất</a:t>
            </a:r>
            <a:r>
              <a:rPr lang="en-US" sz="2000" dirty="0">
                <a:solidFill>
                  <a:schemeClr val="tx2"/>
                </a:solidFill>
                <a:latin typeface="Times New Roman" panose="02020603050405020304" pitchFamily="18" charset="0"/>
                <a:cs typeface="Times New Roman" panose="02020603050405020304" pitchFamily="18" charset="0"/>
              </a:rPr>
              <a:t>.</a:t>
            </a:r>
          </a:p>
          <a:p>
            <a:pPr algn="just"/>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Tác</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phẩm</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Lá</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cờ</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thêu</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sáu</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chữ</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vàng</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khắc</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họa</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hình</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ảnh</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người</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anh</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hùng</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nhỏ</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tuổi</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Hoài</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Văn</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với</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tinh</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thần</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yêu</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nước</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bất</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diệt</a:t>
            </a:r>
            <a:r>
              <a:rPr lang="en-US" sz="2000" dirty="0">
                <a:solidFill>
                  <a:schemeClr val="tx2"/>
                </a:solidFill>
                <a:latin typeface="Times New Roman" panose="02020603050405020304" pitchFamily="18" charset="0"/>
                <a:cs typeface="Times New Roman" panose="02020603050405020304" pitchFamily="18" charset="0"/>
              </a:rPr>
              <a:t>. Qua </a:t>
            </a:r>
            <a:r>
              <a:rPr lang="en-US" sz="2000" dirty="0" err="1">
                <a:solidFill>
                  <a:schemeClr val="tx2"/>
                </a:solidFill>
                <a:latin typeface="Times New Roman" panose="02020603050405020304" pitchFamily="18" charset="0"/>
                <a:cs typeface="Times New Roman" panose="02020603050405020304" pitchFamily="18" charset="0"/>
              </a:rPr>
              <a:t>đó</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khơi</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dậy</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biết</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bao</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dòng</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cảm</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xúc</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trong</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tâm</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hồn</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những</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người</a:t>
            </a:r>
            <a:r>
              <a:rPr lang="en-US" sz="2000" dirty="0">
                <a:solidFill>
                  <a:schemeClr val="tx2"/>
                </a:solidFill>
                <a:latin typeface="Times New Roman" panose="02020603050405020304" pitchFamily="18" charset="0"/>
                <a:cs typeface="Times New Roman" panose="02020603050405020304" pitchFamily="18" charset="0"/>
              </a:rPr>
              <a:t> con </a:t>
            </a:r>
            <a:r>
              <a:rPr lang="en-US" sz="2000" dirty="0" err="1">
                <a:solidFill>
                  <a:schemeClr val="tx2"/>
                </a:solidFill>
                <a:latin typeface="Times New Roman" panose="02020603050405020304" pitchFamily="18" charset="0"/>
                <a:cs typeface="Times New Roman" panose="02020603050405020304" pitchFamily="18" charset="0"/>
              </a:rPr>
              <a:t>yêu</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nước</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và</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giúp</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người</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đọc</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hiểu</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thêm</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về</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lịch</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sử</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đất</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nước</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Việt</a:t>
            </a:r>
            <a:r>
              <a:rPr lang="en-US" sz="2000" dirty="0">
                <a:solidFill>
                  <a:schemeClr val="tx2"/>
                </a:solidFill>
                <a:latin typeface="Times New Roman" panose="02020603050405020304" pitchFamily="18" charset="0"/>
                <a:cs typeface="Times New Roman" panose="02020603050405020304" pitchFamily="18" charset="0"/>
              </a:rPr>
              <a:t> Nam </a:t>
            </a:r>
            <a:r>
              <a:rPr lang="en-US" sz="2000" dirty="0" err="1">
                <a:solidFill>
                  <a:schemeClr val="tx2"/>
                </a:solidFill>
                <a:latin typeface="Times New Roman" panose="02020603050405020304" pitchFamily="18" charset="0"/>
                <a:cs typeface="Times New Roman" panose="02020603050405020304" pitchFamily="18" charset="0"/>
              </a:rPr>
              <a:t>anh</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hùng</a:t>
            </a:r>
            <a:r>
              <a:rPr lang="en-US" sz="2000" dirty="0">
                <a:solidFill>
                  <a:schemeClr val="tx2"/>
                </a:solidFill>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5"/>
          <p:cNvPicPr/>
          <p:nvPr/>
        </p:nvPicPr>
        <p:blipFill>
          <a:blip r:embed="rId2"/>
          <a:stretch>
            <a:fillRect/>
          </a:stretch>
        </p:blipFill>
        <p:spPr>
          <a:xfrm>
            <a:off x="3045822" y="832961"/>
            <a:ext cx="7012577" cy="4388543"/>
          </a:xfrm>
          <a:prstGeom prst="rect">
            <a:avLst/>
          </a:prstGeom>
        </p:spPr>
      </p:pic>
      <p:sp>
        <p:nvSpPr>
          <p:cNvPr id="11" name="TextBox 10"/>
          <p:cNvSpPr txBox="1"/>
          <p:nvPr/>
        </p:nvSpPr>
        <p:spPr>
          <a:xfrm>
            <a:off x="4250028" y="2427067"/>
            <a:ext cx="3845076" cy="646331"/>
          </a:xfrm>
          <a:prstGeom prst="rect">
            <a:avLst/>
          </a:prstGeom>
          <a:noFill/>
        </p:spPr>
        <p:txBody>
          <a:bodyPr wrap="square" rtlCol="0">
            <a:spAutoFit/>
          </a:bodyPr>
          <a:lstStyle/>
          <a:p>
            <a:pPr algn="ctr"/>
            <a:r>
              <a:rPr lang="en-US" sz="3600" b="1" dirty="0" smtClean="0">
                <a:solidFill>
                  <a:srgbClr val="0070C0"/>
                </a:solidFill>
              </a:rPr>
              <a:t>IV. LUYỆN TẬP</a:t>
            </a:r>
            <a:endParaRPr lang="en-US" sz="3600" b="1" dirty="0">
              <a:solidFill>
                <a:srgbClr val="0070C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9"/>
          <p:cNvPicPr>
            <a:picLocks noChangeAspect="1"/>
          </p:cNvPicPr>
          <p:nvPr/>
        </p:nvPicPr>
        <p:blipFill>
          <a:blip r:embed="rId2"/>
          <a:srcRect/>
          <a:stretch>
            <a:fillRect/>
          </a:stretch>
        </p:blipFill>
        <p:spPr>
          <a:xfrm>
            <a:off x="0" y="2853216"/>
            <a:ext cx="2524258" cy="4004784"/>
          </a:xfrm>
          <a:prstGeom prst="rect">
            <a:avLst/>
          </a:prstGeom>
        </p:spPr>
      </p:pic>
      <p:graphicFrame>
        <p:nvGraphicFramePr>
          <p:cNvPr id="12" name="Table 10"/>
          <p:cNvGraphicFramePr>
            <a:graphicFrameLocks noGrp="1"/>
          </p:cNvGraphicFramePr>
          <p:nvPr/>
        </p:nvGraphicFramePr>
        <p:xfrm>
          <a:off x="2524258" y="1516979"/>
          <a:ext cx="8860663" cy="4281899"/>
        </p:xfrm>
        <a:graphic>
          <a:graphicData uri="http://schemas.openxmlformats.org/drawingml/2006/table">
            <a:tbl>
              <a:tblPr/>
              <a:tblGrid>
                <a:gridCol w="2521966"/>
                <a:gridCol w="6338697"/>
              </a:tblGrid>
              <a:tr h="1123847">
                <a:tc>
                  <a:txBody>
                    <a:bodyPr/>
                    <a:lstStyle/>
                    <a:p>
                      <a:pPr algn="ctr">
                        <a:defRPr/>
                      </a:pPr>
                      <a:r>
                        <a:rPr lang="en-US" sz="2600" b="1" dirty="0" err="1" smtClean="0">
                          <a:latin typeface="Times New Roman" panose="02020603050405020304" pitchFamily="18" charset="0"/>
                          <a:ea typeface="Roboto Condensed" panose="02000000000000000000" pitchFamily="2" charset="0"/>
                          <a:cs typeface="Times New Roman" panose="02020603050405020304" pitchFamily="18" charset="0"/>
                        </a:rPr>
                        <a:t>Mở</a:t>
                      </a:r>
                      <a:r>
                        <a:rPr lang="en-US" sz="2600" b="1" dirty="0" smtClean="0">
                          <a:latin typeface="Times New Roman" panose="02020603050405020304" pitchFamily="18" charset="0"/>
                          <a:ea typeface="Roboto Condensed" panose="02000000000000000000" pitchFamily="2" charset="0"/>
                          <a:cs typeface="Times New Roman" panose="02020603050405020304" pitchFamily="18" charset="0"/>
                        </a:rPr>
                        <a:t> </a:t>
                      </a:r>
                      <a:r>
                        <a:rPr lang="en-US" sz="2600" b="1" dirty="0" err="1" smtClean="0">
                          <a:latin typeface="Times New Roman" panose="02020603050405020304" pitchFamily="18" charset="0"/>
                          <a:ea typeface="Roboto Condensed" panose="02000000000000000000" pitchFamily="2" charset="0"/>
                          <a:cs typeface="Times New Roman" panose="02020603050405020304" pitchFamily="18" charset="0"/>
                        </a:rPr>
                        <a:t>đoạn</a:t>
                      </a:r>
                      <a:endParaRPr lang="en-US" sz="2600" b="1" dirty="0" smtClean="0">
                        <a:latin typeface="Times New Roman" panose="02020603050405020304" pitchFamily="18" charset="0"/>
                        <a:ea typeface="Roboto Condensed" panose="02000000000000000000" pitchFamily="2" charset="0"/>
                        <a:cs typeface="Times New Roman" panose="02020603050405020304" pitchFamily="18" charset="0"/>
                      </a:endParaRPr>
                    </a:p>
                  </a:txBody>
                  <a:tcPr anchor="ctr">
                    <a:lnL w="38100" cap="flat" cmpd="sng" algn="ctr">
                      <a:solidFill>
                        <a:srgbClr val="0E74B7"/>
                      </a:solidFill>
                      <a:prstDash val="solid"/>
                      <a:round/>
                      <a:headEnd type="none" w="med" len="med"/>
                      <a:tailEnd type="none" w="med" len="med"/>
                    </a:lnL>
                    <a:lnR w="38100" cap="flat" cmpd="sng" algn="ctr">
                      <a:solidFill>
                        <a:srgbClr val="0E74B7"/>
                      </a:solidFill>
                      <a:prstDash val="solid"/>
                      <a:round/>
                      <a:headEnd type="none" w="med" len="med"/>
                      <a:tailEnd type="none" w="med" len="med"/>
                    </a:lnR>
                    <a:lnT w="38100" cap="flat" cmpd="sng" algn="ctr">
                      <a:solidFill>
                        <a:srgbClr val="0E74B7"/>
                      </a:solidFill>
                      <a:prstDash val="solid"/>
                      <a:round/>
                      <a:headEnd type="none" w="med" len="med"/>
                      <a:tailEnd type="none" w="med" len="med"/>
                    </a:lnT>
                    <a:lnB w="38100" cap="flat" cmpd="sng" algn="ctr">
                      <a:solidFill>
                        <a:srgbClr val="0E74B7"/>
                      </a:solidFill>
                      <a:prstDash val="solid"/>
                      <a:round/>
                      <a:headEnd type="none" w="med" len="med"/>
                      <a:tailEnd type="none" w="med" len="med"/>
                    </a:lnB>
                    <a:solidFill>
                      <a:srgbClr val="F2FAFF"/>
                    </a:solidFill>
                  </a:tcPr>
                </a:tc>
                <a:tc>
                  <a:txBody>
                    <a:bodyPr/>
                    <a:lstStyle/>
                    <a:p>
                      <a:r>
                        <a:rPr lang="nl-NL" sz="2600" kern="1200" dirty="0" smtClean="0">
                          <a:solidFill>
                            <a:schemeClr val="tx1"/>
                          </a:solidFill>
                          <a:effectLst/>
                          <a:latin typeface="Times New Roman" panose="02020603050405020304" pitchFamily="18" charset="0"/>
                          <a:ea typeface="+mn-ea"/>
                          <a:cs typeface="Times New Roman" panose="02020603050405020304" pitchFamily="18" charset="0"/>
                        </a:rPr>
                        <a:t>Giới</a:t>
                      </a:r>
                      <a:r>
                        <a:rPr lang="nl-NL" sz="2600" kern="1200" baseline="0" dirty="0" smtClean="0">
                          <a:solidFill>
                            <a:schemeClr val="tx1"/>
                          </a:solidFill>
                          <a:effectLst/>
                          <a:latin typeface="Times New Roman" panose="02020603050405020304" pitchFamily="18" charset="0"/>
                          <a:ea typeface="+mn-ea"/>
                          <a:cs typeface="Times New Roman" panose="02020603050405020304" pitchFamily="18" charset="0"/>
                        </a:rPr>
                        <a:t> thiệu </a:t>
                      </a:r>
                      <a:r>
                        <a:rPr lang="nl-NL" sz="2600" kern="1200" dirty="0" smtClean="0">
                          <a:solidFill>
                            <a:schemeClr val="tx1"/>
                          </a:solidFill>
                          <a:effectLst/>
                          <a:latin typeface="Times New Roman" panose="02020603050405020304" pitchFamily="18" charset="0"/>
                          <a:ea typeface="+mn-ea"/>
                          <a:cs typeface="Times New Roman" panose="02020603050405020304" pitchFamily="18" charset="0"/>
                        </a:rPr>
                        <a:t>chi tiết hấp dẫn nhất trong trích đoạn của “Lá cờ thêu sáu chữ vàng” (Nguyễn Huy Tưởng) chính là chi tiết Trần Quốc Toản bóp nát quả cam.</a:t>
                      </a:r>
                      <a:endParaRPr lang="en-US" sz="2600" kern="1200" dirty="0">
                        <a:solidFill>
                          <a:schemeClr val="tx1"/>
                        </a:solidFill>
                        <a:effectLst/>
                        <a:latin typeface="Times New Roman" panose="02020603050405020304" pitchFamily="18" charset="0"/>
                        <a:ea typeface="+mn-ea"/>
                        <a:cs typeface="Times New Roman" panose="02020603050405020304" pitchFamily="18" charset="0"/>
                      </a:endParaRPr>
                    </a:p>
                  </a:txBody>
                  <a:tcPr anchor="ctr">
                    <a:lnL w="38100" cap="flat" cmpd="sng" algn="ctr">
                      <a:solidFill>
                        <a:srgbClr val="0E74B7"/>
                      </a:solidFill>
                      <a:prstDash val="solid"/>
                      <a:round/>
                      <a:headEnd type="none" w="med" len="med"/>
                      <a:tailEnd type="none" w="med" len="med"/>
                    </a:lnL>
                    <a:lnR w="38100" cap="flat" cmpd="sng" algn="ctr">
                      <a:solidFill>
                        <a:srgbClr val="0E74B7"/>
                      </a:solidFill>
                      <a:prstDash val="solid"/>
                      <a:round/>
                      <a:headEnd type="none" w="med" len="med"/>
                      <a:tailEnd type="none" w="med" len="med"/>
                    </a:lnR>
                    <a:lnT w="38100" cap="flat" cmpd="sng" algn="ctr">
                      <a:solidFill>
                        <a:srgbClr val="0E74B7"/>
                      </a:solidFill>
                      <a:prstDash val="solid"/>
                      <a:round/>
                      <a:headEnd type="none" w="med" len="med"/>
                      <a:tailEnd type="none" w="med" len="med"/>
                    </a:lnT>
                    <a:lnB w="38100" cap="flat" cmpd="sng" algn="ctr">
                      <a:solidFill>
                        <a:srgbClr val="0E74B7"/>
                      </a:solidFill>
                      <a:prstDash val="solid"/>
                      <a:round/>
                      <a:headEnd type="none" w="med" len="med"/>
                      <a:tailEnd type="none" w="med" len="med"/>
                    </a:lnB>
                    <a:solidFill>
                      <a:srgbClr val="FFFBF0"/>
                    </a:solidFill>
                  </a:tcPr>
                </a:tc>
              </a:tr>
              <a:tr h="1481652">
                <a:tc>
                  <a:txBody>
                    <a:bodyPr/>
                    <a:lstStyle/>
                    <a:p>
                      <a:pPr algn="ctr">
                        <a:defRPr/>
                      </a:pPr>
                      <a:r>
                        <a:rPr lang="en-US" sz="2600" b="1" dirty="0" err="1" smtClean="0">
                          <a:latin typeface="Times New Roman" panose="02020603050405020304" pitchFamily="18" charset="0"/>
                          <a:ea typeface="Roboto Condensed" panose="02000000000000000000" pitchFamily="2" charset="0"/>
                          <a:cs typeface="Times New Roman" panose="02020603050405020304" pitchFamily="18" charset="0"/>
                        </a:rPr>
                        <a:t>Thân</a:t>
                      </a:r>
                      <a:r>
                        <a:rPr lang="en-US" sz="2600" b="1" dirty="0" smtClean="0">
                          <a:latin typeface="Times New Roman" panose="02020603050405020304" pitchFamily="18" charset="0"/>
                          <a:ea typeface="Roboto Condensed" panose="02000000000000000000" pitchFamily="2" charset="0"/>
                          <a:cs typeface="Times New Roman" panose="02020603050405020304" pitchFamily="18" charset="0"/>
                        </a:rPr>
                        <a:t> </a:t>
                      </a:r>
                      <a:r>
                        <a:rPr lang="en-US" sz="2600" b="1" dirty="0" err="1" smtClean="0">
                          <a:latin typeface="Times New Roman" panose="02020603050405020304" pitchFamily="18" charset="0"/>
                          <a:ea typeface="Roboto Condensed" panose="02000000000000000000" pitchFamily="2" charset="0"/>
                          <a:cs typeface="Times New Roman" panose="02020603050405020304" pitchFamily="18" charset="0"/>
                        </a:rPr>
                        <a:t>đoạn</a:t>
                      </a:r>
                      <a:endParaRPr lang="en-US" sz="2600" b="1" dirty="0" smtClean="0">
                        <a:latin typeface="Times New Roman" panose="02020603050405020304" pitchFamily="18" charset="0"/>
                        <a:ea typeface="Roboto Condensed" panose="02000000000000000000" pitchFamily="2" charset="0"/>
                        <a:cs typeface="Times New Roman" panose="02020603050405020304" pitchFamily="18" charset="0"/>
                      </a:endParaRPr>
                    </a:p>
                  </a:txBody>
                  <a:tcPr anchor="ctr">
                    <a:lnL w="38100" cap="flat" cmpd="sng" algn="ctr">
                      <a:solidFill>
                        <a:srgbClr val="0E74B7"/>
                      </a:solidFill>
                      <a:prstDash val="solid"/>
                      <a:round/>
                      <a:headEnd type="none" w="med" len="med"/>
                      <a:tailEnd type="none" w="med" len="med"/>
                    </a:lnL>
                    <a:lnR w="38100" cap="flat" cmpd="sng" algn="ctr">
                      <a:solidFill>
                        <a:srgbClr val="0E74B7"/>
                      </a:solidFill>
                      <a:prstDash val="solid"/>
                      <a:round/>
                      <a:headEnd type="none" w="med" len="med"/>
                      <a:tailEnd type="none" w="med" len="med"/>
                    </a:lnR>
                    <a:lnT w="38100" cap="flat" cmpd="sng" algn="ctr">
                      <a:solidFill>
                        <a:srgbClr val="0E74B7"/>
                      </a:solidFill>
                      <a:prstDash val="solid"/>
                      <a:round/>
                      <a:headEnd type="none" w="med" len="med"/>
                      <a:tailEnd type="none" w="med" len="med"/>
                    </a:lnT>
                    <a:lnB w="38100" cap="flat" cmpd="sng" algn="ctr">
                      <a:solidFill>
                        <a:srgbClr val="0E74B7"/>
                      </a:solidFill>
                      <a:prstDash val="solid"/>
                      <a:round/>
                      <a:headEnd type="none" w="med" len="med"/>
                      <a:tailEnd type="none" w="med" len="med"/>
                    </a:lnB>
                    <a:solidFill>
                      <a:srgbClr val="F2FAFF"/>
                    </a:solidFill>
                  </a:tcPr>
                </a:tc>
                <a:tc>
                  <a:txBody>
                    <a:bodyPr/>
                    <a:lstStyle/>
                    <a:p>
                      <a:pPr marL="457200" indent="-457200" algn="just">
                        <a:buFontTx/>
                        <a:buChar char="-"/>
                        <a:defRPr/>
                      </a:pPr>
                      <a:r>
                        <a:rPr lang="nl-NL" sz="2600" kern="1200" dirty="0" smtClean="0">
                          <a:solidFill>
                            <a:schemeClr val="tx1"/>
                          </a:solidFill>
                          <a:effectLst/>
                          <a:latin typeface="Times New Roman" panose="02020603050405020304" pitchFamily="18" charset="0"/>
                          <a:ea typeface="+mn-ea"/>
                          <a:cs typeface="Times New Roman" panose="02020603050405020304" pitchFamily="18" charset="0"/>
                        </a:rPr>
                        <a:t>Thuật lại diễn biến chi tiết (ngắn gọn). </a:t>
                      </a:r>
                    </a:p>
                    <a:p>
                      <a:pPr marL="457200" indent="-457200" algn="just">
                        <a:buFontTx/>
                        <a:buChar char="-"/>
                        <a:defRPr/>
                      </a:pPr>
                      <a:r>
                        <a:rPr lang="nl-NL" sz="2600" kern="1200" dirty="0" smtClean="0">
                          <a:solidFill>
                            <a:schemeClr val="tx1"/>
                          </a:solidFill>
                          <a:effectLst/>
                          <a:latin typeface="Times New Roman" panose="02020603050405020304" pitchFamily="18" charset="0"/>
                          <a:ea typeface="+mn-ea"/>
                          <a:cs typeface="Times New Roman" panose="02020603050405020304" pitchFamily="18" charset="0"/>
                        </a:rPr>
                        <a:t>Nêu ý nghĩa của chi tiết. </a:t>
                      </a:r>
                      <a:endParaRPr lang="en-US" sz="2600" dirty="0">
                        <a:solidFill>
                          <a:srgbClr val="000000"/>
                        </a:solidFill>
                        <a:latin typeface="Times New Roman" panose="02020603050405020304" pitchFamily="18" charset="0"/>
                        <a:ea typeface="Roboto Condensed" panose="02000000000000000000" pitchFamily="2" charset="0"/>
                        <a:cs typeface="Times New Roman" panose="02020603050405020304" pitchFamily="18" charset="0"/>
                      </a:endParaRPr>
                    </a:p>
                  </a:txBody>
                  <a:tcPr anchor="ctr">
                    <a:lnL w="38100" cap="flat" cmpd="sng" algn="ctr">
                      <a:solidFill>
                        <a:srgbClr val="0E74B7"/>
                      </a:solidFill>
                      <a:prstDash val="solid"/>
                      <a:round/>
                      <a:headEnd type="none" w="med" len="med"/>
                      <a:tailEnd type="none" w="med" len="med"/>
                    </a:lnL>
                    <a:lnR w="38100" cap="flat" cmpd="sng" algn="ctr">
                      <a:solidFill>
                        <a:srgbClr val="0E74B7"/>
                      </a:solidFill>
                      <a:prstDash val="solid"/>
                      <a:round/>
                      <a:headEnd type="none" w="med" len="med"/>
                      <a:tailEnd type="none" w="med" len="med"/>
                    </a:lnR>
                    <a:lnT w="38100" cap="flat" cmpd="sng" algn="ctr">
                      <a:solidFill>
                        <a:srgbClr val="0E74B7"/>
                      </a:solidFill>
                      <a:prstDash val="solid"/>
                      <a:round/>
                      <a:headEnd type="none" w="med" len="med"/>
                      <a:tailEnd type="none" w="med" len="med"/>
                    </a:lnT>
                    <a:lnB w="38100" cap="flat" cmpd="sng" algn="ctr">
                      <a:solidFill>
                        <a:srgbClr val="0E74B7"/>
                      </a:solidFill>
                      <a:prstDash val="solid"/>
                      <a:round/>
                      <a:headEnd type="none" w="med" len="med"/>
                      <a:tailEnd type="none" w="med" len="med"/>
                    </a:lnB>
                    <a:solidFill>
                      <a:srgbClr val="FFFBF0"/>
                    </a:solidFill>
                  </a:tcPr>
                </a:tc>
              </a:tr>
              <a:tr h="1123847">
                <a:tc>
                  <a:txBody>
                    <a:bodyPr/>
                    <a:lstStyle/>
                    <a:p>
                      <a:pPr algn="ctr">
                        <a:defRPr/>
                      </a:pPr>
                      <a:r>
                        <a:rPr lang="en-US" sz="2600" b="1" dirty="0" err="1" smtClean="0">
                          <a:latin typeface="Times New Roman" panose="02020603050405020304" pitchFamily="18" charset="0"/>
                          <a:ea typeface="Roboto Condensed" panose="02000000000000000000" pitchFamily="2" charset="0"/>
                          <a:cs typeface="Times New Roman" panose="02020603050405020304" pitchFamily="18" charset="0"/>
                        </a:rPr>
                        <a:t>Kết</a:t>
                      </a:r>
                      <a:r>
                        <a:rPr lang="en-US" sz="2600" b="1" dirty="0" smtClean="0">
                          <a:latin typeface="Times New Roman" panose="02020603050405020304" pitchFamily="18" charset="0"/>
                          <a:ea typeface="Roboto Condensed" panose="02000000000000000000" pitchFamily="2" charset="0"/>
                          <a:cs typeface="Times New Roman" panose="02020603050405020304" pitchFamily="18" charset="0"/>
                        </a:rPr>
                        <a:t> </a:t>
                      </a:r>
                      <a:r>
                        <a:rPr lang="en-US" sz="2600" b="1" dirty="0" err="1" smtClean="0">
                          <a:latin typeface="Times New Roman" panose="02020603050405020304" pitchFamily="18" charset="0"/>
                          <a:ea typeface="Roboto Condensed" panose="02000000000000000000" pitchFamily="2" charset="0"/>
                          <a:cs typeface="Times New Roman" panose="02020603050405020304" pitchFamily="18" charset="0"/>
                        </a:rPr>
                        <a:t>đoạn</a:t>
                      </a:r>
                      <a:endParaRPr lang="en-US" sz="2600" b="1" dirty="0" smtClean="0">
                        <a:latin typeface="Times New Roman" panose="02020603050405020304" pitchFamily="18" charset="0"/>
                        <a:ea typeface="Roboto Condensed" panose="02000000000000000000" pitchFamily="2" charset="0"/>
                        <a:cs typeface="Times New Roman" panose="02020603050405020304" pitchFamily="18" charset="0"/>
                      </a:endParaRPr>
                    </a:p>
                  </a:txBody>
                  <a:tcPr anchor="ctr">
                    <a:lnL w="38100" cap="flat" cmpd="sng" algn="ctr">
                      <a:solidFill>
                        <a:srgbClr val="0E74B7"/>
                      </a:solidFill>
                      <a:prstDash val="solid"/>
                      <a:round/>
                      <a:headEnd type="none" w="med" len="med"/>
                      <a:tailEnd type="none" w="med" len="med"/>
                    </a:lnL>
                    <a:lnR w="38100" cap="flat" cmpd="sng" algn="ctr">
                      <a:solidFill>
                        <a:srgbClr val="0E74B7"/>
                      </a:solidFill>
                      <a:prstDash val="solid"/>
                      <a:round/>
                      <a:headEnd type="none" w="med" len="med"/>
                      <a:tailEnd type="none" w="med" len="med"/>
                    </a:lnR>
                    <a:lnT w="38100" cap="flat" cmpd="sng" algn="ctr">
                      <a:solidFill>
                        <a:srgbClr val="0E74B7"/>
                      </a:solidFill>
                      <a:prstDash val="solid"/>
                      <a:round/>
                      <a:headEnd type="none" w="med" len="med"/>
                      <a:tailEnd type="none" w="med" len="med"/>
                    </a:lnT>
                    <a:lnB w="38100" cap="flat" cmpd="sng" algn="ctr">
                      <a:solidFill>
                        <a:srgbClr val="0E74B7"/>
                      </a:solidFill>
                      <a:prstDash val="solid"/>
                      <a:round/>
                      <a:headEnd type="none" w="med" len="med"/>
                      <a:tailEnd type="none" w="med" len="med"/>
                    </a:lnB>
                    <a:solidFill>
                      <a:srgbClr val="F2FAFF"/>
                    </a:solidFill>
                  </a:tcPr>
                </a:tc>
                <a:tc>
                  <a:txBody>
                    <a:bodyPr/>
                    <a:lstStyle/>
                    <a:p>
                      <a:r>
                        <a:rPr lang="nl-NL" sz="2600" kern="1200" dirty="0" smtClean="0">
                          <a:solidFill>
                            <a:schemeClr val="tx1"/>
                          </a:solidFill>
                          <a:effectLst/>
                          <a:latin typeface="Times New Roman" panose="02020603050405020304" pitchFamily="18" charset="0"/>
                          <a:ea typeface="+mn-ea"/>
                          <a:cs typeface="Times New Roman" panose="02020603050405020304" pitchFamily="18" charset="0"/>
                        </a:rPr>
                        <a:t>Đánh giá nhân vật qua chi tiết đó. </a:t>
                      </a:r>
                      <a:endParaRPr lang="en-US" sz="2600" kern="1200" dirty="0">
                        <a:solidFill>
                          <a:schemeClr val="tx1"/>
                        </a:solidFill>
                        <a:effectLst/>
                        <a:latin typeface="Times New Roman" panose="02020603050405020304" pitchFamily="18" charset="0"/>
                        <a:ea typeface="+mn-ea"/>
                        <a:cs typeface="Times New Roman" panose="02020603050405020304" pitchFamily="18" charset="0"/>
                      </a:endParaRPr>
                    </a:p>
                  </a:txBody>
                  <a:tcPr anchor="ctr">
                    <a:lnL w="38100" cap="flat" cmpd="sng" algn="ctr">
                      <a:solidFill>
                        <a:srgbClr val="0E74B7"/>
                      </a:solidFill>
                      <a:prstDash val="solid"/>
                      <a:round/>
                      <a:headEnd type="none" w="med" len="med"/>
                      <a:tailEnd type="none" w="med" len="med"/>
                    </a:lnL>
                    <a:lnR w="38100" cap="flat" cmpd="sng" algn="ctr">
                      <a:solidFill>
                        <a:srgbClr val="0E74B7"/>
                      </a:solidFill>
                      <a:prstDash val="solid"/>
                      <a:round/>
                      <a:headEnd type="none" w="med" len="med"/>
                      <a:tailEnd type="none" w="med" len="med"/>
                    </a:lnR>
                    <a:lnT w="38100" cap="flat" cmpd="sng" algn="ctr">
                      <a:solidFill>
                        <a:srgbClr val="0E74B7"/>
                      </a:solidFill>
                      <a:prstDash val="solid"/>
                      <a:round/>
                      <a:headEnd type="none" w="med" len="med"/>
                      <a:tailEnd type="none" w="med" len="med"/>
                    </a:lnT>
                    <a:lnB w="38100" cap="flat" cmpd="sng" algn="ctr">
                      <a:solidFill>
                        <a:srgbClr val="0E74B7"/>
                      </a:solidFill>
                      <a:prstDash val="solid"/>
                      <a:round/>
                      <a:headEnd type="none" w="med" len="med"/>
                      <a:tailEnd type="none" w="med" len="med"/>
                    </a:lnB>
                    <a:solidFill>
                      <a:srgbClr val="FFFBF0"/>
                    </a:solidFill>
                  </a:tcPr>
                </a:tc>
              </a:tr>
            </a:tbl>
          </a:graphicData>
        </a:graphic>
      </p:graphicFrame>
      <p:sp>
        <p:nvSpPr>
          <p:cNvPr id="14" name="TextBox 12"/>
          <p:cNvSpPr txBox="1"/>
          <p:nvPr/>
        </p:nvSpPr>
        <p:spPr>
          <a:xfrm>
            <a:off x="64395" y="122357"/>
            <a:ext cx="12028867" cy="1128450"/>
          </a:xfrm>
          <a:prstGeom prst="rect">
            <a:avLst/>
          </a:prstGeom>
        </p:spPr>
        <p:txBody>
          <a:bodyPr wrap="square" lIns="0" tIns="0" rIns="0" bIns="0" rtlCol="0" anchor="t">
            <a:spAutoFit/>
          </a:bodyPr>
          <a:lstStyle/>
          <a:p>
            <a:pPr algn="ctr">
              <a:lnSpc>
                <a:spcPct val="150000"/>
              </a:lnSpc>
            </a:pPr>
            <a:r>
              <a:rPr lang="en-US" sz="2600" b="1" dirty="0">
                <a:latin typeface="Times New Roman" panose="02020603050405020304" pitchFamily="18" charset="0"/>
                <a:cs typeface="Times New Roman" panose="02020603050405020304" pitchFamily="18" charset="0"/>
              </a:rPr>
              <a:t>BT VIẾT KẾT NỐI VỚI ĐỌC (</a:t>
            </a:r>
            <a:r>
              <a:rPr lang="en-US" sz="2600" b="1" dirty="0" err="1">
                <a:latin typeface="Times New Roman" panose="02020603050405020304" pitchFamily="18" charset="0"/>
                <a:cs typeface="Times New Roman" panose="02020603050405020304" pitchFamily="18" charset="0"/>
              </a:rPr>
              <a:t>trang</a:t>
            </a:r>
            <a:r>
              <a:rPr lang="en-US" sz="2600" b="1" dirty="0">
                <a:latin typeface="Times New Roman" panose="02020603050405020304" pitchFamily="18" charset="0"/>
                <a:cs typeface="Times New Roman" panose="02020603050405020304" pitchFamily="18" charset="0"/>
              </a:rPr>
              <a:t> 15 </a:t>
            </a:r>
            <a:r>
              <a:rPr lang="en-US" sz="2600" b="1" dirty="0" err="1">
                <a:latin typeface="Times New Roman" panose="02020603050405020304" pitchFamily="18" charset="0"/>
                <a:cs typeface="Times New Roman" panose="02020603050405020304" pitchFamily="18" charset="0"/>
              </a:rPr>
              <a:t>sgk</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Ngữ</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văn</a:t>
            </a:r>
            <a:r>
              <a:rPr lang="en-US" sz="2600" b="1" dirty="0">
                <a:latin typeface="Times New Roman" panose="02020603050405020304" pitchFamily="18" charset="0"/>
                <a:cs typeface="Times New Roman" panose="02020603050405020304" pitchFamily="18" charset="0"/>
              </a:rPr>
              <a:t> 8 </a:t>
            </a:r>
            <a:r>
              <a:rPr lang="en-US" sz="2600" b="1" dirty="0" err="1">
                <a:latin typeface="Times New Roman" panose="02020603050405020304" pitchFamily="18" charset="0"/>
                <a:cs typeface="Times New Roman" panose="02020603050405020304" pitchFamily="18" charset="0"/>
              </a:rPr>
              <a:t>Tập</a:t>
            </a:r>
            <a:r>
              <a:rPr lang="en-US" sz="2600" b="1" dirty="0">
                <a:latin typeface="Times New Roman" panose="02020603050405020304" pitchFamily="18" charset="0"/>
                <a:cs typeface="Times New Roman" panose="02020603050405020304" pitchFamily="18" charset="0"/>
              </a:rPr>
              <a:t> 1) </a:t>
            </a:r>
            <a:endParaRPr lang="en-US" sz="2600" b="1" dirty="0" smtClean="0">
              <a:latin typeface="Times New Roman" panose="02020603050405020304" pitchFamily="18" charset="0"/>
              <a:cs typeface="Times New Roman" panose="02020603050405020304" pitchFamily="18" charset="0"/>
            </a:endParaRPr>
          </a:p>
          <a:p>
            <a:pPr algn="ctr">
              <a:lnSpc>
                <a:spcPct val="150000"/>
              </a:lnSpc>
            </a:pPr>
            <a:r>
              <a:rPr lang="en-US" sz="2600" b="1" dirty="0" err="1" smtClean="0">
                <a:latin typeface="Times New Roman" panose="02020603050405020304" pitchFamily="18" charset="0"/>
                <a:cs typeface="Times New Roman" panose="02020603050405020304" pitchFamily="18" charset="0"/>
                <a:hlinkClick r:id="rId3"/>
              </a:rPr>
              <a:t>Viết</a:t>
            </a:r>
            <a:r>
              <a:rPr lang="en-US" sz="2600" b="1" dirty="0" smtClean="0">
                <a:latin typeface="Times New Roman" panose="02020603050405020304" pitchFamily="18" charset="0"/>
                <a:cs typeface="Times New Roman" panose="02020603050405020304" pitchFamily="18" charset="0"/>
                <a:hlinkClick r:id="rId3"/>
              </a:rPr>
              <a:t> </a:t>
            </a:r>
            <a:r>
              <a:rPr lang="en-US" sz="2600" b="1" dirty="0" err="1">
                <a:latin typeface="Times New Roman" panose="02020603050405020304" pitchFamily="18" charset="0"/>
                <a:cs typeface="Times New Roman" panose="02020603050405020304" pitchFamily="18" charset="0"/>
                <a:hlinkClick r:id="rId3"/>
              </a:rPr>
              <a:t>đoạn</a:t>
            </a:r>
            <a:r>
              <a:rPr lang="en-US" sz="2600" b="1" dirty="0">
                <a:latin typeface="Times New Roman" panose="02020603050405020304" pitchFamily="18" charset="0"/>
                <a:cs typeface="Times New Roman" panose="02020603050405020304" pitchFamily="18" charset="0"/>
                <a:hlinkClick r:id="rId3"/>
              </a:rPr>
              <a:t> </a:t>
            </a:r>
            <a:r>
              <a:rPr lang="en-US" sz="2600" b="1" dirty="0" err="1">
                <a:latin typeface="Times New Roman" panose="02020603050405020304" pitchFamily="18" charset="0"/>
                <a:cs typeface="Times New Roman" panose="02020603050405020304" pitchFamily="18" charset="0"/>
                <a:hlinkClick r:id="rId3"/>
              </a:rPr>
              <a:t>văn</a:t>
            </a:r>
            <a:r>
              <a:rPr lang="en-US" sz="2600" b="1" dirty="0">
                <a:latin typeface="Times New Roman" panose="02020603050405020304" pitchFamily="18" charset="0"/>
                <a:cs typeface="Times New Roman" panose="02020603050405020304" pitchFamily="18" charset="0"/>
                <a:hlinkClick r:id="rId3"/>
              </a:rPr>
              <a:t> (</a:t>
            </a:r>
            <a:r>
              <a:rPr lang="en-US" sz="2600" b="1" dirty="0" err="1">
                <a:latin typeface="Times New Roman" panose="02020603050405020304" pitchFamily="18" charset="0"/>
                <a:cs typeface="Times New Roman" panose="02020603050405020304" pitchFamily="18" charset="0"/>
                <a:hlinkClick r:id="rId3"/>
              </a:rPr>
              <a:t>khoảng</a:t>
            </a:r>
            <a:r>
              <a:rPr lang="en-US" sz="2600" b="1" dirty="0">
                <a:latin typeface="Times New Roman" panose="02020603050405020304" pitchFamily="18" charset="0"/>
                <a:cs typeface="Times New Roman" panose="02020603050405020304" pitchFamily="18" charset="0"/>
                <a:hlinkClick r:id="rId3"/>
              </a:rPr>
              <a:t> 7 – 9 </a:t>
            </a:r>
            <a:r>
              <a:rPr lang="en-US" sz="2600" b="1" dirty="0" err="1">
                <a:latin typeface="Times New Roman" panose="02020603050405020304" pitchFamily="18" charset="0"/>
                <a:cs typeface="Times New Roman" panose="02020603050405020304" pitchFamily="18" charset="0"/>
                <a:hlinkClick r:id="rId3"/>
              </a:rPr>
              <a:t>câu</a:t>
            </a:r>
            <a:r>
              <a:rPr lang="en-US" sz="2600" b="1" dirty="0">
                <a:latin typeface="Times New Roman" panose="02020603050405020304" pitchFamily="18" charset="0"/>
                <a:cs typeface="Times New Roman" panose="02020603050405020304" pitchFamily="18" charset="0"/>
                <a:hlinkClick r:id="rId3"/>
              </a:rPr>
              <a:t>) </a:t>
            </a:r>
            <a:r>
              <a:rPr lang="en-US" sz="2600" b="1" dirty="0" err="1">
                <a:latin typeface="Times New Roman" panose="02020603050405020304" pitchFamily="18" charset="0"/>
                <a:cs typeface="Times New Roman" panose="02020603050405020304" pitchFamily="18" charset="0"/>
                <a:hlinkClick r:id="rId3"/>
              </a:rPr>
              <a:t>phân</a:t>
            </a:r>
            <a:r>
              <a:rPr lang="en-US" sz="2600" b="1" dirty="0">
                <a:latin typeface="Times New Roman" panose="02020603050405020304" pitchFamily="18" charset="0"/>
                <a:cs typeface="Times New Roman" panose="02020603050405020304" pitchFamily="18" charset="0"/>
                <a:hlinkClick r:id="rId3"/>
              </a:rPr>
              <a:t> </a:t>
            </a:r>
            <a:r>
              <a:rPr lang="en-US" sz="2600" b="1" dirty="0" err="1">
                <a:latin typeface="Times New Roman" panose="02020603050405020304" pitchFamily="18" charset="0"/>
                <a:cs typeface="Times New Roman" panose="02020603050405020304" pitchFamily="18" charset="0"/>
                <a:hlinkClick r:id="rId3"/>
              </a:rPr>
              <a:t>tích</a:t>
            </a:r>
            <a:r>
              <a:rPr lang="en-US" sz="2600" b="1" dirty="0">
                <a:latin typeface="Times New Roman" panose="02020603050405020304" pitchFamily="18" charset="0"/>
                <a:cs typeface="Times New Roman" panose="02020603050405020304" pitchFamily="18" charset="0"/>
                <a:hlinkClick r:id="rId3"/>
              </a:rPr>
              <a:t> chi </a:t>
            </a:r>
            <a:r>
              <a:rPr lang="en-US" sz="2600" b="1" dirty="0" err="1">
                <a:latin typeface="Times New Roman" panose="02020603050405020304" pitchFamily="18" charset="0"/>
                <a:cs typeface="Times New Roman" panose="02020603050405020304" pitchFamily="18" charset="0"/>
                <a:hlinkClick r:id="rId3"/>
              </a:rPr>
              <a:t>tiết</a:t>
            </a:r>
            <a:r>
              <a:rPr lang="en-US" sz="2600" b="1" dirty="0">
                <a:latin typeface="Times New Roman" panose="02020603050405020304" pitchFamily="18" charset="0"/>
                <a:cs typeface="Times New Roman" panose="02020603050405020304" pitchFamily="18" charset="0"/>
                <a:hlinkClick r:id="rId3"/>
              </a:rPr>
              <a:t> </a:t>
            </a:r>
            <a:r>
              <a:rPr lang="en-US" sz="2600" b="1" dirty="0" err="1">
                <a:latin typeface="Times New Roman" panose="02020603050405020304" pitchFamily="18" charset="0"/>
                <a:cs typeface="Times New Roman" panose="02020603050405020304" pitchFamily="18" charset="0"/>
                <a:hlinkClick r:id="rId3"/>
              </a:rPr>
              <a:t>Trần</a:t>
            </a:r>
            <a:r>
              <a:rPr lang="en-US" sz="2600" b="1" dirty="0">
                <a:latin typeface="Times New Roman" panose="02020603050405020304" pitchFamily="18" charset="0"/>
                <a:cs typeface="Times New Roman" panose="02020603050405020304" pitchFamily="18" charset="0"/>
                <a:hlinkClick r:id="rId3"/>
              </a:rPr>
              <a:t> </a:t>
            </a:r>
            <a:r>
              <a:rPr lang="en-US" sz="2600" b="1" dirty="0" err="1">
                <a:latin typeface="Times New Roman" panose="02020603050405020304" pitchFamily="18" charset="0"/>
                <a:cs typeface="Times New Roman" panose="02020603050405020304" pitchFamily="18" charset="0"/>
                <a:hlinkClick r:id="rId3"/>
              </a:rPr>
              <a:t>Quốc</a:t>
            </a:r>
            <a:r>
              <a:rPr lang="en-US" sz="2600" b="1" dirty="0">
                <a:latin typeface="Times New Roman" panose="02020603050405020304" pitchFamily="18" charset="0"/>
                <a:cs typeface="Times New Roman" panose="02020603050405020304" pitchFamily="18" charset="0"/>
                <a:hlinkClick r:id="rId3"/>
              </a:rPr>
              <a:t> </a:t>
            </a:r>
            <a:r>
              <a:rPr lang="en-US" sz="2600" b="1" dirty="0" err="1">
                <a:latin typeface="Times New Roman" panose="02020603050405020304" pitchFamily="18" charset="0"/>
                <a:cs typeface="Times New Roman" panose="02020603050405020304" pitchFamily="18" charset="0"/>
                <a:hlinkClick r:id="rId3"/>
              </a:rPr>
              <a:t>Toản</a:t>
            </a:r>
            <a:r>
              <a:rPr lang="en-US" sz="2600" b="1" dirty="0">
                <a:latin typeface="Times New Roman" panose="02020603050405020304" pitchFamily="18" charset="0"/>
                <a:cs typeface="Times New Roman" panose="02020603050405020304" pitchFamily="18" charset="0"/>
                <a:hlinkClick r:id="rId3"/>
              </a:rPr>
              <a:t> </a:t>
            </a:r>
            <a:r>
              <a:rPr lang="en-US" sz="2600" b="1" dirty="0" err="1">
                <a:latin typeface="Times New Roman" panose="02020603050405020304" pitchFamily="18" charset="0"/>
                <a:cs typeface="Times New Roman" panose="02020603050405020304" pitchFamily="18" charset="0"/>
                <a:hlinkClick r:id="rId3"/>
              </a:rPr>
              <a:t>bóp</a:t>
            </a:r>
            <a:r>
              <a:rPr lang="en-US" sz="2600" b="1" dirty="0">
                <a:latin typeface="Times New Roman" panose="02020603050405020304" pitchFamily="18" charset="0"/>
                <a:cs typeface="Times New Roman" panose="02020603050405020304" pitchFamily="18" charset="0"/>
                <a:hlinkClick r:id="rId3"/>
              </a:rPr>
              <a:t> </a:t>
            </a:r>
            <a:r>
              <a:rPr lang="en-US" sz="2600" b="1" dirty="0" err="1">
                <a:latin typeface="Times New Roman" panose="02020603050405020304" pitchFamily="18" charset="0"/>
                <a:cs typeface="Times New Roman" panose="02020603050405020304" pitchFamily="18" charset="0"/>
                <a:hlinkClick r:id="rId3"/>
              </a:rPr>
              <a:t>nát</a:t>
            </a:r>
            <a:r>
              <a:rPr lang="en-US" sz="2600" b="1" dirty="0">
                <a:latin typeface="Times New Roman" panose="02020603050405020304" pitchFamily="18" charset="0"/>
                <a:cs typeface="Times New Roman" panose="02020603050405020304" pitchFamily="18" charset="0"/>
                <a:hlinkClick r:id="rId3"/>
              </a:rPr>
              <a:t> </a:t>
            </a:r>
            <a:r>
              <a:rPr lang="en-US" sz="2600" b="1" dirty="0" err="1">
                <a:latin typeface="Times New Roman" panose="02020603050405020304" pitchFamily="18" charset="0"/>
                <a:cs typeface="Times New Roman" panose="02020603050405020304" pitchFamily="18" charset="0"/>
                <a:hlinkClick r:id="rId3"/>
              </a:rPr>
              <a:t>quả</a:t>
            </a:r>
            <a:r>
              <a:rPr lang="en-US" sz="2600" b="1" dirty="0">
                <a:latin typeface="Times New Roman" panose="02020603050405020304" pitchFamily="18" charset="0"/>
                <a:cs typeface="Times New Roman" panose="02020603050405020304" pitchFamily="18" charset="0"/>
                <a:hlinkClick r:id="rId3"/>
              </a:rPr>
              <a:t> cam.</a:t>
            </a:r>
            <a:endParaRPr lang="en-US" sz="26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27597" y="207016"/>
            <a:ext cx="10428538" cy="5755902"/>
          </a:xfrm>
        </p:spPr>
        <p:txBody>
          <a:bodyPr>
            <a:noAutofit/>
          </a:bodyPr>
          <a:lstStyle/>
          <a:p>
            <a:pPr algn="ctr"/>
            <a:r>
              <a:rPr lang="vi-VN" sz="2200" b="1" dirty="0">
                <a:latin typeface="Times New Roman" panose="02020603050405020304" pitchFamily="18" charset="0"/>
                <a:cs typeface="Times New Roman" panose="02020603050405020304" pitchFamily="18" charset="0"/>
              </a:rPr>
              <a:t>Đoạn văn tham khảo</a:t>
            </a:r>
            <a:endParaRPr lang="vi-VN" sz="2200" dirty="0">
              <a:latin typeface="Times New Roman" panose="02020603050405020304" pitchFamily="18" charset="0"/>
              <a:cs typeface="Times New Roman" panose="02020603050405020304" pitchFamily="18" charset="0"/>
            </a:endParaRPr>
          </a:p>
          <a:p>
            <a:r>
              <a:rPr lang="en-US" sz="2200" dirty="0" smtClean="0">
                <a:latin typeface="Times New Roman" panose="02020603050405020304" pitchFamily="18" charset="0"/>
                <a:cs typeface="Times New Roman" panose="02020603050405020304" pitchFamily="18" charset="0"/>
              </a:rPr>
              <a:t>	</a:t>
            </a:r>
            <a:r>
              <a:rPr lang="vi-VN" sz="2200" dirty="0" smtClean="0">
                <a:latin typeface="Times New Roman" panose="02020603050405020304" pitchFamily="18" charset="0"/>
                <a:cs typeface="Times New Roman" panose="02020603050405020304" pitchFamily="18" charset="0"/>
              </a:rPr>
              <a:t>Được </a:t>
            </a:r>
            <a:r>
              <a:rPr lang="vi-VN" sz="2200" dirty="0">
                <a:latin typeface="Times New Roman" panose="02020603050405020304" pitchFamily="18" charset="0"/>
                <a:cs typeface="Times New Roman" panose="02020603050405020304" pitchFamily="18" charset="0"/>
              </a:rPr>
              <a:t>đọc cuốn </a:t>
            </a:r>
            <a:r>
              <a:rPr lang="vi-VN" sz="2200" i="1" dirty="0">
                <a:latin typeface="Times New Roman" panose="02020603050405020304" pitchFamily="18" charset="0"/>
                <a:cs typeface="Times New Roman" panose="02020603050405020304" pitchFamily="18" charset="0"/>
              </a:rPr>
              <a:t>Lá cờ thiêu sáu chữ vàng</a:t>
            </a:r>
            <a:r>
              <a:rPr lang="vi-VN" sz="2200" dirty="0">
                <a:latin typeface="Times New Roman" panose="02020603050405020304" pitchFamily="18" charset="0"/>
                <a:cs typeface="Times New Roman" panose="02020603050405020304" pitchFamily="18" charset="0"/>
              </a:rPr>
              <a:t> cũng đã lâu rồi, nhưng trong tâm trí em như đang phấp phới lá cờ trận đỏ chói của người thiếu niên mười sáu tuổi đánh quân Nguyên tự thuở nào “căng phồng lên trong gió hè lồng lộng thổi… đi mãi, đi mãi tới những nơi nào còn có bóng quân Nguyên”. Từ vài dòng còn ghi trên trang lịch sử, nhà văn Nguyễn Huy Tưởng đã làm sống dậy thật đẹp cả một trang anh hùng trong một triều đại anh hùng, in đậm trong em hình ảnh người thiếu niên anh hùng </a:t>
            </a:r>
            <a:r>
              <a:rPr lang="en-US" sz="2200" dirty="0" err="1" smtClean="0">
                <a:latin typeface="Times New Roman" panose="02020603050405020304" pitchFamily="18" charset="0"/>
                <a:cs typeface="Times New Roman" panose="02020603050405020304" pitchFamily="18" charset="0"/>
              </a:rPr>
              <a:t>Trần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Quốc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Toản</a:t>
            </a:r>
            <a:r>
              <a:rPr lang="en-US" sz="2200" dirty="0" smtClean="0">
                <a:latin typeface="Times New Roman" panose="02020603050405020304" pitchFamily="18" charset="0"/>
                <a:cs typeface="Times New Roman" panose="02020603050405020304" pitchFamily="18" charset="0"/>
              </a:rPr>
              <a:t> </a:t>
            </a:r>
            <a:r>
              <a:rPr lang="vi-VN" sz="2200" dirty="0" smtClean="0">
                <a:latin typeface="Times New Roman" panose="02020603050405020304" pitchFamily="18" charset="0"/>
                <a:cs typeface="Times New Roman" panose="02020603050405020304" pitchFamily="18" charset="0"/>
              </a:rPr>
              <a:t>bóp </a:t>
            </a:r>
            <a:r>
              <a:rPr lang="vi-VN" sz="2200" dirty="0">
                <a:latin typeface="Times New Roman" panose="02020603050405020304" pitchFamily="18" charset="0"/>
                <a:cs typeface="Times New Roman" panose="02020603050405020304" pitchFamily="18" charset="0"/>
              </a:rPr>
              <a:t>nát quả cam. Lúc này đây, tâm trạng của Hoài Văn Hầu vừa tức vừa hờn vừa tủi, bởi tuy được ban cam quý nhưng việc nước vẫn không được bàn. Nhưng uất nhất là đám quân Thánh Dực cũng khúc khích cười chế nhạo. Từ đó, người thiếu niên anh hùng nhen nhóm những hy vọng đầu tiên cho chiêu binh mãi mã đánh bại quân giặc. Điều đó cho em thấy không chỉ gan to, chí quyết của một Hoài Văn, mà còn khiến em hết sức tự hào với tráng khí nhà Trần. Trần Quốc Toản không chỉ thể hiện nhiệt tình cao quý ấy bằng lời, mà còn tự nguyện thể hiện nó bằng hành động, trước hết bằng cử chỉ đã được ghi lại sáng ngời trong lịch sử sách; sức phẫn nộ, chí diệt thù đã chuyển một phần thành năng lượng bóp nát quả cam vua ban trong tay lúc nào không biết!</a:t>
            </a:r>
          </a:p>
          <a:p>
            <a:endParaRPr lang="en-US" sz="22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236372" y="1443388"/>
            <a:ext cx="10573555" cy="4390742"/>
          </a:xfrm>
        </p:spPr>
        <p:txBody>
          <a:bodyPr>
            <a:noAutofit/>
          </a:bodyPr>
          <a:lstStyle/>
          <a:p>
            <a:r>
              <a:rPr lang="nl-NL" sz="2800" i="1" dirty="0"/>
              <a:t>(1) Tìm câu thơ về các nhân vật lịch sử trong văn </a:t>
            </a:r>
            <a:r>
              <a:rPr lang="nl-NL" sz="2800" i="1" dirty="0" smtClean="0"/>
              <a:t>bản</a:t>
            </a:r>
            <a:endParaRPr lang="en-US" sz="2800" dirty="0"/>
          </a:p>
          <a:p>
            <a:r>
              <a:rPr lang="en-US" sz="2800" i="1" dirty="0" smtClean="0"/>
              <a:t>	“</a:t>
            </a:r>
            <a:r>
              <a:rPr lang="en-US" sz="2800" i="1" dirty="0" err="1"/>
              <a:t>Phá</a:t>
            </a:r>
            <a:r>
              <a:rPr lang="en-US" sz="2800" i="1" dirty="0"/>
              <a:t> </a:t>
            </a:r>
            <a:r>
              <a:rPr lang="en-US" sz="2800" i="1" dirty="0" err="1"/>
              <a:t>cường</a:t>
            </a:r>
            <a:r>
              <a:rPr lang="en-US" sz="2800" i="1" dirty="0"/>
              <a:t> </a:t>
            </a:r>
            <a:r>
              <a:rPr lang="en-US" sz="2800" i="1" dirty="0" err="1"/>
              <a:t>địch</a:t>
            </a:r>
            <a:r>
              <a:rPr lang="en-US" sz="2800" i="1" dirty="0"/>
              <a:t>, </a:t>
            </a:r>
            <a:r>
              <a:rPr lang="en-US" sz="2800" i="1" dirty="0" err="1"/>
              <a:t>báo</a:t>
            </a:r>
            <a:r>
              <a:rPr lang="en-US" sz="2800" i="1" dirty="0"/>
              <a:t> </a:t>
            </a:r>
            <a:r>
              <a:rPr lang="en-US" sz="2800" i="1" dirty="0" err="1"/>
              <a:t>hoàng</a:t>
            </a:r>
            <a:r>
              <a:rPr lang="en-US" sz="2800" i="1" dirty="0"/>
              <a:t> </a:t>
            </a:r>
            <a:r>
              <a:rPr lang="en-US" sz="2800" i="1" dirty="0" err="1"/>
              <a:t>ân</a:t>
            </a:r>
            <a:r>
              <a:rPr lang="en-US" sz="2800" i="1" dirty="0"/>
              <a:t>”</a:t>
            </a:r>
            <a:br>
              <a:rPr lang="en-US" sz="2800" i="1" dirty="0"/>
            </a:br>
            <a:r>
              <a:rPr lang="en-US" sz="2800" i="1" dirty="0" smtClean="0"/>
              <a:t>	</a:t>
            </a:r>
            <a:r>
              <a:rPr lang="en-US" sz="2800" i="1" dirty="0" err="1" smtClean="0"/>
              <a:t>Cờ</a:t>
            </a:r>
            <a:r>
              <a:rPr lang="en-US" sz="2800" i="1" dirty="0" smtClean="0"/>
              <a:t> </a:t>
            </a:r>
            <a:r>
              <a:rPr lang="en-US" sz="2800" i="1" dirty="0" err="1"/>
              <a:t>hiệu</a:t>
            </a:r>
            <a:r>
              <a:rPr lang="en-US" sz="2800" i="1" dirty="0"/>
              <a:t> </a:t>
            </a:r>
            <a:r>
              <a:rPr lang="en-US" sz="2800" i="1" dirty="0" err="1"/>
              <a:t>tung</a:t>
            </a:r>
            <a:r>
              <a:rPr lang="en-US" sz="2800" i="1" dirty="0"/>
              <a:t> bay </a:t>
            </a:r>
            <a:r>
              <a:rPr lang="en-US" sz="2800" i="1" dirty="0" err="1"/>
              <a:t>giữa</a:t>
            </a:r>
            <a:r>
              <a:rPr lang="en-US" sz="2800" i="1" dirty="0"/>
              <a:t> </a:t>
            </a:r>
            <a:r>
              <a:rPr lang="en-US" sz="2800" i="1" dirty="0" err="1"/>
              <a:t>bụi</a:t>
            </a:r>
            <a:r>
              <a:rPr lang="en-US" sz="2800" i="1" dirty="0"/>
              <a:t> </a:t>
            </a:r>
            <a:r>
              <a:rPr lang="en-US" sz="2800" i="1" dirty="0" err="1"/>
              <a:t>trần</a:t>
            </a:r>
            <a:r>
              <a:rPr lang="en-US" sz="2800" i="1" dirty="0"/>
              <a:t/>
            </a:r>
            <a:br>
              <a:rPr lang="en-US" sz="2800" i="1" dirty="0"/>
            </a:br>
            <a:r>
              <a:rPr lang="en-US" sz="2800" i="1" dirty="0" smtClean="0"/>
              <a:t>	</a:t>
            </a:r>
            <a:r>
              <a:rPr lang="en-US" sz="2800" i="1" dirty="0" err="1" smtClean="0"/>
              <a:t>Bóp</a:t>
            </a:r>
            <a:r>
              <a:rPr lang="en-US" sz="2800" i="1" dirty="0" smtClean="0"/>
              <a:t> </a:t>
            </a:r>
            <a:r>
              <a:rPr lang="en-US" sz="2800" i="1" dirty="0" err="1"/>
              <a:t>nát</a:t>
            </a:r>
            <a:r>
              <a:rPr lang="en-US" sz="2800" i="1" dirty="0"/>
              <a:t> </a:t>
            </a:r>
            <a:r>
              <a:rPr lang="en-US" sz="2800" i="1" dirty="0" err="1"/>
              <a:t>quả</a:t>
            </a:r>
            <a:r>
              <a:rPr lang="en-US" sz="2800" i="1" dirty="0"/>
              <a:t> cam, </a:t>
            </a:r>
            <a:r>
              <a:rPr lang="en-US" sz="2800" i="1" dirty="0" err="1"/>
              <a:t>đòi</a:t>
            </a:r>
            <a:r>
              <a:rPr lang="en-US" sz="2800" i="1" dirty="0"/>
              <a:t> </a:t>
            </a:r>
            <a:r>
              <a:rPr lang="en-US" sz="2800" i="1" dirty="0" err="1"/>
              <a:t>đánh</a:t>
            </a:r>
            <a:r>
              <a:rPr lang="en-US" sz="2800" i="1" dirty="0"/>
              <a:t> </a:t>
            </a:r>
            <a:r>
              <a:rPr lang="en-US" sz="2800" i="1" dirty="0" err="1"/>
              <a:t>giặc</a:t>
            </a:r>
            <a:r>
              <a:rPr lang="en-US" sz="2800" i="1" dirty="0"/>
              <a:t/>
            </a:r>
            <a:br>
              <a:rPr lang="en-US" sz="2800" i="1" dirty="0"/>
            </a:br>
            <a:r>
              <a:rPr lang="en-US" sz="2800" i="1" dirty="0" smtClean="0"/>
              <a:t>	</a:t>
            </a:r>
            <a:r>
              <a:rPr lang="en-US" sz="2800" i="1" dirty="0" err="1" smtClean="0"/>
              <a:t>Dựng</a:t>
            </a:r>
            <a:r>
              <a:rPr lang="en-US" sz="2800" i="1" dirty="0" smtClean="0"/>
              <a:t> </a:t>
            </a:r>
            <a:r>
              <a:rPr lang="en-US" sz="2800" i="1" dirty="0" err="1"/>
              <a:t>cờ</a:t>
            </a:r>
            <a:r>
              <a:rPr lang="en-US" sz="2800" i="1" dirty="0"/>
              <a:t> </a:t>
            </a:r>
            <a:r>
              <a:rPr lang="en-US" sz="2800" i="1" dirty="0" err="1"/>
              <a:t>tụ</a:t>
            </a:r>
            <a:r>
              <a:rPr lang="en-US" sz="2800" i="1" dirty="0"/>
              <a:t> </a:t>
            </a:r>
            <a:r>
              <a:rPr lang="en-US" sz="2800" i="1" dirty="0" err="1"/>
              <a:t>nghĩa</a:t>
            </a:r>
            <a:r>
              <a:rPr lang="en-US" sz="2800" i="1" dirty="0"/>
              <a:t>, </a:t>
            </a:r>
            <a:r>
              <a:rPr lang="en-US" sz="2800" i="1" dirty="0" err="1"/>
              <a:t>quyết</a:t>
            </a:r>
            <a:r>
              <a:rPr lang="en-US" sz="2800" i="1" dirty="0"/>
              <a:t> </a:t>
            </a:r>
            <a:r>
              <a:rPr lang="en-US" sz="2800" i="1" dirty="0" err="1"/>
              <a:t>ra</a:t>
            </a:r>
            <a:r>
              <a:rPr lang="en-US" sz="2800" i="1" dirty="0"/>
              <a:t> </a:t>
            </a:r>
            <a:r>
              <a:rPr lang="en-US" sz="2800" i="1" dirty="0" err="1"/>
              <a:t>quân</a:t>
            </a:r>
            <a:r>
              <a:rPr lang="en-US" sz="2800" i="1" dirty="0"/>
              <a:t/>
            </a:r>
            <a:br>
              <a:rPr lang="en-US" sz="2800" i="1" dirty="0"/>
            </a:br>
            <a:r>
              <a:rPr lang="en-US" sz="2800" i="1" dirty="0" smtClean="0"/>
              <a:t>	</a:t>
            </a:r>
            <a:r>
              <a:rPr lang="en-US" sz="2800" i="1" dirty="0" err="1" smtClean="0"/>
              <a:t>Bạch</a:t>
            </a:r>
            <a:r>
              <a:rPr lang="en-US" sz="2800" i="1" dirty="0" smtClean="0"/>
              <a:t> </a:t>
            </a:r>
            <a:r>
              <a:rPr lang="en-US" sz="2800" i="1" dirty="0" err="1"/>
              <a:t>Đằng</a:t>
            </a:r>
            <a:r>
              <a:rPr lang="en-US" sz="2800" i="1" dirty="0"/>
              <a:t> </a:t>
            </a:r>
            <a:r>
              <a:rPr lang="en-US" sz="2800" i="1" dirty="0" err="1"/>
              <a:t>chém</a:t>
            </a:r>
            <a:r>
              <a:rPr lang="en-US" sz="2800" i="1" dirty="0"/>
              <a:t> </a:t>
            </a:r>
            <a:r>
              <a:rPr lang="en-US" sz="2800" i="1" dirty="0" err="1"/>
              <a:t>tướng</a:t>
            </a:r>
            <a:r>
              <a:rPr lang="en-US" sz="2800" i="1" dirty="0"/>
              <a:t>, </a:t>
            </a:r>
            <a:r>
              <a:rPr lang="en-US" sz="2800" i="1" dirty="0" err="1"/>
              <a:t>uy</a:t>
            </a:r>
            <a:r>
              <a:rPr lang="en-US" sz="2800" i="1" dirty="0"/>
              <a:t> </a:t>
            </a:r>
            <a:r>
              <a:rPr lang="en-US" sz="2800" i="1" dirty="0" err="1"/>
              <a:t>danh</a:t>
            </a:r>
            <a:r>
              <a:rPr lang="en-US" sz="2800" i="1" dirty="0"/>
              <a:t> </a:t>
            </a:r>
            <a:r>
              <a:rPr lang="en-US" sz="2800" i="1" dirty="0" err="1"/>
              <a:t>Việt</a:t>
            </a:r>
            <a:r>
              <a:rPr lang="en-US" sz="2800" i="1" dirty="0"/>
              <a:t/>
            </a:r>
            <a:br>
              <a:rPr lang="en-US" sz="2800" i="1" dirty="0"/>
            </a:br>
            <a:r>
              <a:rPr lang="en-US" sz="2800" i="1" dirty="0" smtClean="0"/>
              <a:t>	</a:t>
            </a:r>
            <a:r>
              <a:rPr lang="en-US" sz="2800" i="1" dirty="0" err="1" smtClean="0"/>
              <a:t>Trận</a:t>
            </a:r>
            <a:r>
              <a:rPr lang="en-US" sz="2800" i="1" dirty="0" smtClean="0"/>
              <a:t> </a:t>
            </a:r>
            <a:r>
              <a:rPr lang="en-US" sz="2800" i="1" dirty="0" err="1"/>
              <a:t>chiến</a:t>
            </a:r>
            <a:r>
              <a:rPr lang="en-US" sz="2800" i="1" dirty="0"/>
              <a:t> </a:t>
            </a:r>
            <a:r>
              <a:rPr lang="en-US" sz="2800" i="1" dirty="0" err="1"/>
              <a:t>diệt</a:t>
            </a:r>
            <a:r>
              <a:rPr lang="en-US" sz="2800" i="1" dirty="0"/>
              <a:t> </a:t>
            </a:r>
            <a:r>
              <a:rPr lang="en-US" sz="2800" i="1" dirty="0" err="1"/>
              <a:t>binh</a:t>
            </a:r>
            <a:r>
              <a:rPr lang="en-US" sz="2800" i="1" dirty="0"/>
              <a:t>, </a:t>
            </a:r>
            <a:r>
              <a:rPr lang="en-US" sz="2800" i="1" dirty="0" err="1"/>
              <a:t>xuất</a:t>
            </a:r>
            <a:r>
              <a:rPr lang="en-US" sz="2800" i="1" dirty="0"/>
              <a:t> </a:t>
            </a:r>
            <a:r>
              <a:rPr lang="en-US" sz="2800" i="1" dirty="0" err="1"/>
              <a:t>nhập</a:t>
            </a:r>
            <a:r>
              <a:rPr lang="en-US" sz="2800" i="1" dirty="0"/>
              <a:t> </a:t>
            </a:r>
            <a:r>
              <a:rPr lang="en-US" sz="2800" i="1" dirty="0" err="1"/>
              <a:t>thần</a:t>
            </a:r>
            <a:r>
              <a:rPr lang="en-US" sz="2800" i="1" dirty="0"/>
              <a:t/>
            </a:r>
            <a:br>
              <a:rPr lang="en-US" sz="2800" i="1" dirty="0"/>
            </a:br>
            <a:r>
              <a:rPr lang="en-US" sz="2800" i="1" dirty="0" smtClean="0"/>
              <a:t>	</a:t>
            </a:r>
            <a:r>
              <a:rPr lang="en-US" sz="2800" i="1" dirty="0" err="1" smtClean="0"/>
              <a:t>Quốc</a:t>
            </a:r>
            <a:r>
              <a:rPr lang="en-US" sz="2800" i="1" dirty="0" smtClean="0"/>
              <a:t> </a:t>
            </a:r>
            <a:r>
              <a:rPr lang="en-US" sz="2800" i="1" dirty="0" err="1"/>
              <a:t>Toản</a:t>
            </a:r>
            <a:r>
              <a:rPr lang="en-US" sz="2800" i="1" dirty="0"/>
              <a:t>, </a:t>
            </a:r>
            <a:r>
              <a:rPr lang="en-US" sz="2800" i="1" dirty="0" err="1"/>
              <a:t>thiếu</a:t>
            </a:r>
            <a:r>
              <a:rPr lang="en-US" sz="2800" i="1" dirty="0"/>
              <a:t> </a:t>
            </a:r>
            <a:r>
              <a:rPr lang="en-US" sz="2800" i="1" dirty="0" err="1"/>
              <a:t>niên</a:t>
            </a:r>
            <a:r>
              <a:rPr lang="en-US" sz="2800" i="1" dirty="0"/>
              <a:t> </a:t>
            </a:r>
            <a:r>
              <a:rPr lang="en-US" sz="2800" i="1" dirty="0" err="1"/>
              <a:t>ngời</a:t>
            </a:r>
            <a:r>
              <a:rPr lang="en-US" sz="2800" i="1" dirty="0"/>
              <a:t> </a:t>
            </a:r>
            <a:r>
              <a:rPr lang="en-US" sz="2800" i="1" dirty="0" err="1"/>
              <a:t>dũng</a:t>
            </a:r>
            <a:r>
              <a:rPr lang="en-US" sz="2800" i="1" dirty="0"/>
              <a:t> </a:t>
            </a:r>
            <a:r>
              <a:rPr lang="en-US" sz="2800" i="1" dirty="0" err="1"/>
              <a:t>khí</a:t>
            </a:r>
            <a:r>
              <a:rPr lang="en-US" sz="2800" i="1" dirty="0"/>
              <a:t/>
            </a:r>
            <a:br>
              <a:rPr lang="en-US" sz="2800" i="1" dirty="0"/>
            </a:br>
            <a:r>
              <a:rPr lang="en-US" sz="2800" i="1" dirty="0" smtClean="0"/>
              <a:t>	</a:t>
            </a:r>
            <a:r>
              <a:rPr lang="en-US" sz="2800" i="1" dirty="0" err="1" smtClean="0"/>
              <a:t>Danh</a:t>
            </a:r>
            <a:r>
              <a:rPr lang="en-US" sz="2800" i="1" dirty="0" smtClean="0"/>
              <a:t> </a:t>
            </a:r>
            <a:r>
              <a:rPr lang="en-US" sz="2800" i="1" dirty="0" err="1"/>
              <a:t>thơm</a:t>
            </a:r>
            <a:r>
              <a:rPr lang="en-US" sz="2800" i="1" dirty="0"/>
              <a:t> </a:t>
            </a:r>
            <a:r>
              <a:rPr lang="en-US" sz="2800" i="1" dirty="0" err="1"/>
              <a:t>truyền</a:t>
            </a:r>
            <a:r>
              <a:rPr lang="en-US" sz="2800" i="1" dirty="0"/>
              <a:t> </a:t>
            </a:r>
            <a:r>
              <a:rPr lang="en-US" sz="2800" i="1" dirty="0" err="1"/>
              <a:t>tụng</a:t>
            </a:r>
            <a:r>
              <a:rPr lang="en-US" sz="2800" i="1" dirty="0"/>
              <a:t> </a:t>
            </a:r>
            <a:r>
              <a:rPr lang="en-US" sz="2800" i="1" dirty="0" err="1"/>
              <a:t>mãi</a:t>
            </a:r>
            <a:r>
              <a:rPr lang="en-US" sz="2800" i="1" dirty="0"/>
              <a:t> </a:t>
            </a:r>
            <a:r>
              <a:rPr lang="en-US" sz="2800" i="1" dirty="0" err="1"/>
              <a:t>muôn</a:t>
            </a:r>
            <a:r>
              <a:rPr lang="en-US" sz="2800" i="1" dirty="0"/>
              <a:t> </a:t>
            </a:r>
            <a:r>
              <a:rPr lang="en-US" sz="2800" i="1" dirty="0" err="1"/>
              <a:t>Xuân</a:t>
            </a:r>
            <a:r>
              <a:rPr lang="en-US" sz="2800" i="1" dirty="0"/>
              <a:t>”</a:t>
            </a:r>
            <a:endParaRPr lang="en-US" sz="2800" dirty="0"/>
          </a:p>
          <a:p>
            <a:endParaRPr lang="en-US" sz="2800" dirty="0"/>
          </a:p>
        </p:txBody>
      </p:sp>
      <p:sp>
        <p:nvSpPr>
          <p:cNvPr id="5" name="Rectangle: Top Corners Rounded 5"/>
          <p:cNvSpPr/>
          <p:nvPr/>
        </p:nvSpPr>
        <p:spPr>
          <a:xfrm>
            <a:off x="1660218" y="64395"/>
            <a:ext cx="7586813" cy="1094704"/>
          </a:xfrm>
          <a:prstGeom prst="round2SameRect">
            <a:avLst>
              <a:gd name="adj1" fmla="val 50000"/>
              <a:gd name="adj2" fmla="val 0"/>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rPr>
              <a:t>Vận</a:t>
            </a:r>
            <a:r>
              <a:rPr lang="en-US" sz="3600" b="1" dirty="0">
                <a:solidFill>
                  <a:schemeClr val="tx1"/>
                </a:solidFill>
              </a:rPr>
              <a:t> </a:t>
            </a:r>
            <a:r>
              <a:rPr lang="en-US" sz="3600" b="1" dirty="0" err="1">
                <a:solidFill>
                  <a:schemeClr val="tx1"/>
                </a:solidFill>
              </a:rPr>
              <a:t>dụng</a:t>
            </a:r>
            <a:r>
              <a:rPr lang="en-US" sz="3600" b="1" dirty="0">
                <a:solidFill>
                  <a:schemeClr val="tx1"/>
                </a:solidFill>
              </a:rPr>
              <a:t> (</a:t>
            </a:r>
            <a:r>
              <a:rPr lang="en-US" sz="3600" b="1" dirty="0" err="1">
                <a:solidFill>
                  <a:schemeClr val="tx1"/>
                </a:solidFill>
              </a:rPr>
              <a:t>về</a:t>
            </a:r>
            <a:r>
              <a:rPr lang="en-US" sz="3600" b="1" dirty="0">
                <a:solidFill>
                  <a:schemeClr val="tx1"/>
                </a:solidFill>
              </a:rPr>
              <a:t> </a:t>
            </a:r>
            <a:r>
              <a:rPr lang="en-US" sz="3600" b="1" dirty="0" err="1">
                <a:solidFill>
                  <a:schemeClr val="tx1"/>
                </a:solidFill>
              </a:rPr>
              <a:t>nhà</a:t>
            </a:r>
            <a:r>
              <a:rPr lang="en-US" sz="3600" b="1" dirty="0">
                <a:solidFill>
                  <a:schemeClr val="tx1"/>
                </a:solidFill>
              </a:rPr>
              <a:t>)</a:t>
            </a:r>
          </a:p>
        </p:txBody>
      </p:sp>
      <p:pic>
        <p:nvPicPr>
          <p:cNvPr id="6" name="Picture 19"/>
          <p:cNvPicPr>
            <a:picLocks noChangeAspect="1"/>
          </p:cNvPicPr>
          <p:nvPr/>
        </p:nvPicPr>
        <p:blipFill>
          <a:blip r:embed="rId2"/>
          <a:srcRect/>
          <a:stretch>
            <a:fillRect/>
          </a:stretch>
        </p:blipFill>
        <p:spPr>
          <a:xfrm rot="21421230">
            <a:off x="9112589" y="2370997"/>
            <a:ext cx="3079411" cy="3867392"/>
          </a:xfrm>
          <a:prstGeom prst="rect">
            <a:avLst/>
          </a:prstGeom>
        </p:spPr>
      </p:pic>
      <p:pic>
        <p:nvPicPr>
          <p:cNvPr id="7" name="Picture 2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813961" y="4304693"/>
            <a:ext cx="2741499" cy="28775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77" y="1450851"/>
            <a:ext cx="12192000" cy="4960859"/>
          </a:xfrm>
          <a:prstGeom prst="rect">
            <a:avLst/>
          </a:prstGeom>
        </p:spPr>
      </p:pic>
      <p:sp>
        <p:nvSpPr>
          <p:cNvPr id="6" name="TextBox 5"/>
          <p:cNvSpPr txBox="1"/>
          <p:nvPr/>
        </p:nvSpPr>
        <p:spPr>
          <a:xfrm>
            <a:off x="1249250" y="4069729"/>
            <a:ext cx="9890975" cy="1323439"/>
          </a:xfrm>
          <a:prstGeom prst="rect">
            <a:avLst/>
          </a:prstGeom>
          <a:noFill/>
        </p:spPr>
        <p:txBody>
          <a:bodyPr wrap="square" rtlCol="0">
            <a:spAutoFit/>
          </a:bodyPr>
          <a:lstStyle/>
          <a:p>
            <a:pPr algn="ctr"/>
            <a:r>
              <a:rPr lang="en-US" sz="4000" b="1" dirty="0" smtClean="0"/>
              <a:t>(2) SÂN KHẤU HÓA ĐOẠN TRÍCH</a:t>
            </a:r>
          </a:p>
          <a:p>
            <a:pPr algn="ctr"/>
            <a:r>
              <a:rPr lang="en-US" sz="4000" b="1" dirty="0" smtClean="0"/>
              <a:t>(HS </a:t>
            </a:r>
            <a:r>
              <a:rPr lang="en-US" sz="4000" b="1" dirty="0" err="1" smtClean="0"/>
              <a:t>thực</a:t>
            </a:r>
            <a:r>
              <a:rPr lang="en-US" sz="4000" b="1" dirty="0" smtClean="0"/>
              <a:t> </a:t>
            </a:r>
            <a:r>
              <a:rPr lang="en-US" sz="4000" b="1" dirty="0" err="1" smtClean="0"/>
              <a:t>hiện</a:t>
            </a:r>
            <a:r>
              <a:rPr lang="en-US" sz="4000" b="1" dirty="0" smtClean="0"/>
              <a:t> </a:t>
            </a:r>
            <a:r>
              <a:rPr lang="en-US" sz="4000" b="1" dirty="0" err="1" smtClean="0"/>
              <a:t>theo</a:t>
            </a:r>
            <a:r>
              <a:rPr lang="en-US" sz="4000" b="1" dirty="0" smtClean="0"/>
              <a:t> </a:t>
            </a:r>
            <a:r>
              <a:rPr lang="en-US" sz="4000" b="1" dirty="0" err="1" smtClean="0"/>
              <a:t>nhóm</a:t>
            </a:r>
            <a:r>
              <a:rPr lang="en-US" sz="4000" b="1" dirty="0" smtClean="0"/>
              <a:t> 4)</a:t>
            </a:r>
            <a:endParaRPr lang="en-US" sz="4000" b="1" dirty="0"/>
          </a:p>
        </p:txBody>
      </p:sp>
      <p:sp>
        <p:nvSpPr>
          <p:cNvPr id="7" name="Rectangle: Top Corners Rounded 5"/>
          <p:cNvSpPr/>
          <p:nvPr/>
        </p:nvSpPr>
        <p:spPr>
          <a:xfrm>
            <a:off x="1660218" y="64395"/>
            <a:ext cx="7586813" cy="1094704"/>
          </a:xfrm>
          <a:prstGeom prst="round2SameRect">
            <a:avLst>
              <a:gd name="adj1" fmla="val 50000"/>
              <a:gd name="adj2" fmla="val 0"/>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rPr>
              <a:t>Vận</a:t>
            </a:r>
            <a:r>
              <a:rPr lang="en-US" sz="3600" b="1" dirty="0">
                <a:solidFill>
                  <a:schemeClr val="tx1"/>
                </a:solidFill>
              </a:rPr>
              <a:t> </a:t>
            </a:r>
            <a:r>
              <a:rPr lang="en-US" sz="3600" b="1" dirty="0" err="1">
                <a:solidFill>
                  <a:schemeClr val="tx1"/>
                </a:solidFill>
              </a:rPr>
              <a:t>dụng</a:t>
            </a:r>
            <a:r>
              <a:rPr lang="en-US" sz="3600" b="1" dirty="0">
                <a:solidFill>
                  <a:schemeClr val="tx1"/>
                </a:solidFill>
              </a:rPr>
              <a:t> (</a:t>
            </a:r>
            <a:r>
              <a:rPr lang="en-US" sz="3600" b="1" dirty="0" err="1">
                <a:solidFill>
                  <a:schemeClr val="tx1"/>
                </a:solidFill>
              </a:rPr>
              <a:t>về</a:t>
            </a:r>
            <a:r>
              <a:rPr lang="en-US" sz="3600" b="1" dirty="0">
                <a:solidFill>
                  <a:schemeClr val="tx1"/>
                </a:solidFill>
              </a:rPr>
              <a:t> </a:t>
            </a:r>
            <a:r>
              <a:rPr lang="en-US" sz="3600" b="1" dirty="0" err="1">
                <a:solidFill>
                  <a:schemeClr val="tx1"/>
                </a:solidFill>
              </a:rPr>
              <a:t>nhà</a:t>
            </a:r>
            <a:r>
              <a:rPr lang="en-US" sz="3600" b="1" dirty="0">
                <a:solidFill>
                  <a:schemeClr val="tx1"/>
                </a:solidFill>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6152" y="2796208"/>
            <a:ext cx="7659725" cy="782825"/>
          </a:xfrm>
        </p:spPr>
        <p:txBody>
          <a:bodyPr/>
          <a:lstStyle/>
          <a:p>
            <a:pPr algn="ctr"/>
            <a:r>
              <a:rPr lang="en-US" b="1" dirty="0" smtClean="0">
                <a:solidFill>
                  <a:srgbClr val="7030A0"/>
                </a:solidFill>
              </a:rPr>
              <a:t>CHÚC CÁC EM HỌC TỐT!!!</a:t>
            </a:r>
            <a:endParaRPr lang="en-US" b="1" dirty="0">
              <a:solidFill>
                <a:srgbClr val="7030A0"/>
              </a:solidFill>
            </a:endParaRPr>
          </a:p>
        </p:txBody>
      </p:sp>
      <p:pic>
        <p:nvPicPr>
          <p:cNvPr id="5"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555143" y="2399295"/>
            <a:ext cx="1055325" cy="105148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229572">
            <a:off x="8688316" y="70521"/>
            <a:ext cx="3478709" cy="2055601"/>
          </a:xfrm>
          <a:prstGeom prst="rect">
            <a:avLst/>
          </a:prstGeom>
        </p:spPr>
      </p:pic>
      <p:pic>
        <p:nvPicPr>
          <p:cNvPr id="7"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71062" y="2796208"/>
            <a:ext cx="3034748" cy="2875424"/>
          </a:xfrm>
          <a:prstGeom prst="rect">
            <a:avLst/>
          </a:prstGeom>
        </p:spPr>
      </p:pic>
      <p:pic>
        <p:nvPicPr>
          <p:cNvPr id="8"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635706" y="4233920"/>
            <a:ext cx="1055325" cy="10514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936" y="98738"/>
            <a:ext cx="10058402" cy="699752"/>
          </a:xfrm>
        </p:spPr>
        <p:txBody>
          <a:bodyPr/>
          <a:lstStyle/>
          <a:p>
            <a:pPr algn="ctr"/>
            <a:r>
              <a:rPr lang="en-US" b="1" dirty="0" err="1" smtClean="0">
                <a:latin typeface="Times New Roman" panose="02020603050405020304" pitchFamily="18" charset="0"/>
                <a:cs typeface="Times New Roman" panose="02020603050405020304" pitchFamily="18" charset="0"/>
              </a:rPr>
              <a:t>Hoài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Văn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Hầu</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Trần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Quốc</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Toản</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2176" y="824248"/>
            <a:ext cx="11903813" cy="4229100"/>
          </a:xfrm>
        </p:spPr>
        <p:txBody>
          <a:bodyPr>
            <a:noAutofit/>
          </a:bodyPr>
          <a:lstStyle/>
          <a:p>
            <a:pPr algn="just"/>
            <a:r>
              <a:rPr lang="vi-VN" sz="2100" dirty="0">
                <a:latin typeface="Times New Roman" panose="02020603050405020304" pitchFamily="18" charset="0"/>
                <a:cs typeface="Times New Roman" panose="02020603050405020304" pitchFamily="18" charset="0"/>
              </a:rPr>
              <a:t>Trần Quốc Toản là con trai Hoài đức vương Trần Bà Liệt (cháu nội Thượng hoàng Trần Thừa), sinh năm Mậu Thìn (1268) tại trang Bà Liệt làng Sặt nay là khu phố Trang Liệt, phường Trang Hạ, thị xã Từ Sơn, tỉnh Bắc Ninh). </a:t>
            </a:r>
            <a:endParaRPr lang="en-US" sz="2100" dirty="0" smtClean="0">
              <a:latin typeface="Times New Roman" panose="02020603050405020304" pitchFamily="18" charset="0"/>
              <a:cs typeface="Times New Roman" panose="02020603050405020304" pitchFamily="18" charset="0"/>
            </a:endParaRPr>
          </a:p>
          <a:p>
            <a:pPr algn="just"/>
            <a:r>
              <a:rPr lang="vi-VN" sz="2100" dirty="0">
                <a:latin typeface="Times New Roman" panose="02020603050405020304" pitchFamily="18" charset="0"/>
                <a:cs typeface="Times New Roman" panose="02020603050405020304" pitchFamily="18" charset="0"/>
              </a:rPr>
              <a:t>Vốn là dòng dõi con nhà võ, từ thuở nhỏ Trần Quốc Toản đã làu thông sử sách và rất giỏi võ công mưu lược. Năm Trần Quốc Toản 15 tuổi, vua Trần triệu tập “Hội nghị Bình Than” - (Nay thuộc xã Cao Đức, huyện Gia Bình, tỉnh Bắc Ninh), gồm toàn thể các quan đại thần và các tướng lĩnh để bàn kế đánh giặc Nguyên Mông. Vì tuổi còn nhỏ nên Trần Quốc Toản đến nhưng vua không cho vào dự họp bàn lại còn an ủi ban thưởng cho một quả cam... Trần Quốc Toản lấy làm xấu hổ, nghĩ vua vẫn coi mình như là con nít. Rồi với lòng buồn tủi và căm thù giặc uất nghẹn trào lên, cậu bé Quốc Toản đã bóp nát quả cam trong tay mình lúc nào mà không hay biết! </a:t>
            </a:r>
            <a:endParaRPr lang="en-US" sz="2100" dirty="0" smtClean="0">
              <a:latin typeface="Times New Roman" panose="02020603050405020304" pitchFamily="18" charset="0"/>
              <a:cs typeface="Times New Roman" panose="02020603050405020304" pitchFamily="18" charset="0"/>
            </a:endParaRPr>
          </a:p>
          <a:p>
            <a:pPr algn="just"/>
            <a:r>
              <a:rPr lang="vi-VN" sz="2100" dirty="0">
                <a:latin typeface="Times New Roman" panose="02020603050405020304" pitchFamily="18" charset="0"/>
                <a:cs typeface="Times New Roman" panose="02020603050405020304" pitchFamily="18" charset="0"/>
              </a:rPr>
              <a:t>Trở về, Trần Quốc Toản “bí mật” huy động gia nô tùy tùng, bạn bè thân hữu (đa phần là tuổi thiếu niên) khoảng hơn nghìn người, tổ chức đúc rèn binh khí, đóng chiến thuyền và dựng một lá cờ to thêu sáu chữ vàng “Phá cường địch báo Hoàng ân” để chờ ngày xuất binh</a:t>
            </a:r>
            <a:r>
              <a:rPr lang="vi-VN" sz="2100" dirty="0" smtClean="0">
                <a:latin typeface="Times New Roman" panose="02020603050405020304" pitchFamily="18" charset="0"/>
                <a:cs typeface="Times New Roman" panose="02020603050405020304" pitchFamily="18" charset="0"/>
              </a:rPr>
              <a:t>.</a:t>
            </a:r>
            <a:endParaRPr lang="en-US" sz="2100" dirty="0" smtClean="0">
              <a:latin typeface="Times New Roman" panose="02020603050405020304" pitchFamily="18" charset="0"/>
              <a:cs typeface="Times New Roman" panose="02020603050405020304" pitchFamily="18" charset="0"/>
            </a:endParaRPr>
          </a:p>
          <a:p>
            <a:pPr algn="just"/>
            <a:r>
              <a:rPr lang="vi-VN" sz="2100" dirty="0">
                <a:latin typeface="Times New Roman" panose="02020603050405020304" pitchFamily="18" charset="0"/>
                <a:cs typeface="Times New Roman" panose="02020603050405020304" pitchFamily="18" charset="0"/>
              </a:rPr>
              <a:t>Đầu năm 1285, giặc Nguyên Mông ồ ạt kéo sang xâm lược nước Nam. Trần Quốc Toản chỉ huy “đội quân thiếu niên” của mình, sát cánh với đội quân của thượng tướng Trần Quang Khải “đối trận với giặc, tự mình xông lên trước quân sĩ, giặc trông thấy đều phải tránh lại, không kẻ nào dám đối địch</a:t>
            </a:r>
            <a:r>
              <a:rPr lang="vi-VN" sz="2100" dirty="0" smtClean="0">
                <a:latin typeface="Times New Roman" panose="02020603050405020304" pitchFamily="18" charset="0"/>
                <a:cs typeface="Times New Roman" panose="02020603050405020304" pitchFamily="18" charset="0"/>
              </a:rPr>
              <a:t>”.</a:t>
            </a:r>
            <a:endParaRPr lang="en-US" sz="2100" dirty="0" smtClean="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4715" y="862883"/>
            <a:ext cx="7878139" cy="1043189"/>
          </a:xfrm>
        </p:spPr>
        <p:txBody>
          <a:bodyPr>
            <a:noAutofit/>
          </a:bodyPr>
          <a:lstStyle/>
          <a:p>
            <a:pPr algn="ctr"/>
            <a:r>
              <a:rPr lang="en-US" sz="3000" b="1" dirty="0">
                <a:solidFill>
                  <a:srgbClr val="002060"/>
                </a:solidFill>
              </a:rPr>
              <a:t>BÀI 1: CÂU CHUYỆN CỦA LỊCH SỬ</a:t>
            </a:r>
            <a:br>
              <a:rPr lang="en-US" sz="3000" b="1" dirty="0">
                <a:solidFill>
                  <a:srgbClr val="002060"/>
                </a:solidFill>
              </a:rPr>
            </a:br>
            <a:r>
              <a:rPr lang="en-US" sz="3000" b="1" dirty="0" smtClean="0">
                <a:solidFill>
                  <a:srgbClr val="002060"/>
                </a:solidFill>
              </a:rPr>
              <a:t>-----</a:t>
            </a:r>
            <a:endParaRPr lang="en-US" sz="3000" b="1" dirty="0">
              <a:solidFill>
                <a:srgbClr val="002060"/>
              </a:solidFill>
            </a:endParaRPr>
          </a:p>
        </p:txBody>
      </p:sp>
      <p:sp>
        <p:nvSpPr>
          <p:cNvPr id="3" name="Text Placeholder 2"/>
          <p:cNvSpPr>
            <a:spLocks noGrp="1"/>
          </p:cNvSpPr>
          <p:nvPr>
            <p:ph type="body" idx="1"/>
          </p:nvPr>
        </p:nvSpPr>
        <p:spPr>
          <a:xfrm>
            <a:off x="3415604" y="2420155"/>
            <a:ext cx="6858002" cy="914400"/>
          </a:xfrm>
        </p:spPr>
        <p:txBody>
          <a:bodyPr>
            <a:normAutofit fontScale="92500"/>
          </a:bodyPr>
          <a:lstStyle/>
          <a:p>
            <a:pPr algn="ctr"/>
            <a:r>
              <a:rPr lang="en-US" b="1" dirty="0"/>
              <a:t>VĂN BẢN 1: LÁ CỜ THÊU SÁU CHỮ VÀNG</a:t>
            </a:r>
            <a:br>
              <a:rPr lang="en-US" b="1" dirty="0"/>
            </a:br>
            <a:r>
              <a:rPr lang="en-US" b="1" i="1" dirty="0"/>
              <a:t>(</a:t>
            </a:r>
            <a:r>
              <a:rPr lang="en-US" b="1" i="1" dirty="0" err="1"/>
              <a:t>Trích</a:t>
            </a:r>
            <a:r>
              <a:rPr lang="en-US" b="1" i="1" dirty="0"/>
              <a:t>, </a:t>
            </a:r>
            <a:r>
              <a:rPr lang="en-US" b="1" i="1" dirty="0" err="1"/>
              <a:t>Nguyễn</a:t>
            </a:r>
            <a:r>
              <a:rPr lang="en-US" b="1" i="1" dirty="0"/>
              <a:t> </a:t>
            </a:r>
            <a:r>
              <a:rPr lang="en-US" b="1" i="1" dirty="0" err="1"/>
              <a:t>Huy</a:t>
            </a:r>
            <a:r>
              <a:rPr lang="en-US" b="1" i="1" dirty="0"/>
              <a:t> </a:t>
            </a:r>
            <a:r>
              <a:rPr lang="en-US" b="1" i="1" dirty="0" err="1"/>
              <a:t>Tưởng</a:t>
            </a:r>
            <a:r>
              <a:rPr lang="en-US" b="1" i="1" dirty="0"/>
              <a:t>)</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5"/>
          <p:cNvPicPr/>
          <p:nvPr/>
        </p:nvPicPr>
        <p:blipFill>
          <a:blip r:embed="rId2"/>
          <a:stretch>
            <a:fillRect/>
          </a:stretch>
        </p:blipFill>
        <p:spPr>
          <a:xfrm>
            <a:off x="3045823" y="832961"/>
            <a:ext cx="5825086" cy="4388543"/>
          </a:xfrm>
          <a:prstGeom prst="rect">
            <a:avLst/>
          </a:prstGeom>
        </p:spPr>
      </p:pic>
      <p:sp>
        <p:nvSpPr>
          <p:cNvPr id="11" name="TextBox 10"/>
          <p:cNvSpPr txBox="1"/>
          <p:nvPr/>
        </p:nvSpPr>
        <p:spPr>
          <a:xfrm>
            <a:off x="4250028" y="2427067"/>
            <a:ext cx="3193961" cy="1200329"/>
          </a:xfrm>
          <a:prstGeom prst="rect">
            <a:avLst/>
          </a:prstGeom>
          <a:noFill/>
        </p:spPr>
        <p:txBody>
          <a:bodyPr wrap="square" rtlCol="0">
            <a:spAutoFit/>
          </a:bodyPr>
          <a:lstStyle/>
          <a:p>
            <a:pPr algn="ctr"/>
            <a:r>
              <a:rPr lang="en-US" sz="3600" b="1" dirty="0" smtClean="0">
                <a:solidFill>
                  <a:srgbClr val="0070C0"/>
                </a:solidFill>
              </a:rPr>
              <a:t>I. TÌM HIỂU CHUNG</a:t>
            </a:r>
            <a:endParaRPr lang="en-US" sz="3600" b="1" dirty="0">
              <a:solidFill>
                <a:srgbClr val="0070C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 y="257294"/>
            <a:ext cx="5064208" cy="553998"/>
          </a:xfrm>
          <a:prstGeom prst="rect">
            <a:avLst/>
          </a:prstGeom>
        </p:spPr>
        <p:txBody>
          <a:bodyPr wrap="none">
            <a:spAutoFit/>
          </a:bodyPr>
          <a:lstStyle/>
          <a:p>
            <a:pPr algn="ctr"/>
            <a:r>
              <a:rPr lang="en-US" sz="3000" b="1" dirty="0" smtClean="0">
                <a:solidFill>
                  <a:srgbClr val="C00000"/>
                </a:solidFill>
              </a:rPr>
              <a:t>1. </a:t>
            </a:r>
            <a:r>
              <a:rPr lang="en-US" sz="3000" b="1" dirty="0" err="1" smtClean="0">
                <a:solidFill>
                  <a:srgbClr val="C00000"/>
                </a:solidFill>
              </a:rPr>
              <a:t>Thể</a:t>
            </a:r>
            <a:r>
              <a:rPr lang="en-US" sz="3000" b="1" dirty="0" smtClean="0">
                <a:solidFill>
                  <a:srgbClr val="C00000"/>
                </a:solidFill>
              </a:rPr>
              <a:t> </a:t>
            </a:r>
            <a:r>
              <a:rPr lang="en-US" sz="3000" b="1" dirty="0" err="1" smtClean="0">
                <a:solidFill>
                  <a:srgbClr val="C00000"/>
                </a:solidFill>
              </a:rPr>
              <a:t>loại</a:t>
            </a:r>
            <a:r>
              <a:rPr lang="en-US" sz="3000" b="1" dirty="0" smtClean="0">
                <a:solidFill>
                  <a:srgbClr val="C00000"/>
                </a:solidFill>
              </a:rPr>
              <a:t> </a:t>
            </a:r>
            <a:r>
              <a:rPr lang="en-US" sz="3000" b="1" dirty="0" err="1" smtClean="0">
                <a:solidFill>
                  <a:srgbClr val="C00000"/>
                </a:solidFill>
              </a:rPr>
              <a:t>truyện</a:t>
            </a:r>
            <a:r>
              <a:rPr lang="en-US" sz="3000" b="1" dirty="0" smtClean="0">
                <a:solidFill>
                  <a:srgbClr val="C00000"/>
                </a:solidFill>
              </a:rPr>
              <a:t> </a:t>
            </a:r>
            <a:r>
              <a:rPr lang="en-US" sz="3000" b="1" dirty="0" err="1" smtClean="0">
                <a:solidFill>
                  <a:srgbClr val="C00000"/>
                </a:solidFill>
              </a:rPr>
              <a:t>lịch</a:t>
            </a:r>
            <a:r>
              <a:rPr lang="en-US" sz="3000" b="1" dirty="0" smtClean="0">
                <a:solidFill>
                  <a:srgbClr val="C00000"/>
                </a:solidFill>
              </a:rPr>
              <a:t> </a:t>
            </a:r>
            <a:r>
              <a:rPr lang="en-US" sz="3000" b="1" dirty="0" err="1" smtClean="0">
                <a:solidFill>
                  <a:srgbClr val="C00000"/>
                </a:solidFill>
              </a:rPr>
              <a:t>sử</a:t>
            </a:r>
            <a:endParaRPr lang="en-US" sz="3000" b="1" dirty="0">
              <a:solidFill>
                <a:srgbClr val="C00000"/>
              </a:solidFill>
            </a:endParaRPr>
          </a:p>
        </p:txBody>
      </p:sp>
      <p:graphicFrame>
        <p:nvGraphicFramePr>
          <p:cNvPr id="8" name="Content Placeholder 7"/>
          <p:cNvGraphicFramePr>
            <a:graphicFrameLocks noGrp="1"/>
          </p:cNvGraphicFramePr>
          <p:nvPr>
            <p:ph sz="half" idx="1"/>
          </p:nvPr>
        </p:nvGraphicFramePr>
        <p:xfrm>
          <a:off x="193183" y="1094630"/>
          <a:ext cx="5782614" cy="5499352"/>
        </p:xfrm>
        <a:graphic>
          <a:graphicData uri="http://schemas.openxmlformats.org/drawingml/2006/table">
            <a:tbl>
              <a:tblPr firstRow="1" firstCol="1" bandRow="1">
                <a:tableStyleId>{F5AB1C69-6EDB-4FF4-983F-18BD219EF322}</a:tableStyleId>
              </a:tblPr>
              <a:tblGrid>
                <a:gridCol w="3256217"/>
                <a:gridCol w="2526397"/>
              </a:tblGrid>
              <a:tr h="449443">
                <a:tc gridSpan="2">
                  <a:txBody>
                    <a:bodyPr/>
                    <a:lstStyle/>
                    <a:p>
                      <a:pPr algn="ctr">
                        <a:lnSpc>
                          <a:spcPct val="115000"/>
                        </a:lnSpc>
                        <a:spcAft>
                          <a:spcPts val="0"/>
                        </a:spcAft>
                      </a:pPr>
                      <a:r>
                        <a:rPr lang="en-US" sz="2000" b="1" dirty="0" err="1">
                          <a:effectLst/>
                          <a:latin typeface="Times New Roman" panose="02020603050405020304" pitchFamily="18" charset="0"/>
                          <a:cs typeface="Times New Roman" panose="02020603050405020304" pitchFamily="18" charset="0"/>
                        </a:rPr>
                        <a:t>Phiếu</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học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tập</a:t>
                      </a:r>
                      <a:r>
                        <a:rPr lang="en-US" sz="2000" b="1" dirty="0">
                          <a:effectLst/>
                          <a:latin typeface="Times New Roman" panose="02020603050405020304" pitchFamily="18" charset="0"/>
                          <a:cs typeface="Times New Roman" panose="02020603050405020304" pitchFamily="18" charset="0"/>
                        </a:rPr>
                        <a:t> 01</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r>
              <a:tr h="1378625">
                <a:tc>
                  <a:txBody>
                    <a:bodyPr/>
                    <a:lstStyle/>
                    <a:p>
                      <a:pPr algn="just">
                        <a:lnSpc>
                          <a:spcPct val="115000"/>
                        </a:lnSpc>
                        <a:spcAft>
                          <a:spcPts val="0"/>
                        </a:spcAft>
                      </a:pPr>
                      <a:r>
                        <a:rPr lang="en-US" sz="2000" b="0" dirty="0" err="1">
                          <a:effectLst/>
                          <a:latin typeface="Times New Roman" panose="02020603050405020304" pitchFamily="18" charset="0"/>
                          <a:cs typeface="Times New Roman" panose="02020603050405020304" pitchFamily="18" charset="0"/>
                        </a:rPr>
                        <a:t>Khái</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niệm</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truyện</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lịch</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sử</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là</a:t>
                      </a:r>
                      <a:r>
                        <a:rPr lang="en-US" sz="2000" b="0" dirty="0">
                          <a:effectLst/>
                          <a:latin typeface="Times New Roman" panose="02020603050405020304" pitchFamily="18" charset="0"/>
                          <a:cs typeface="Times New Roman" panose="02020603050405020304" pitchFamily="18" charset="0"/>
                        </a:rPr>
                        <a:t>: </a:t>
                      </a:r>
                    </a:p>
                    <a:p>
                      <a:pPr algn="just">
                        <a:lnSpc>
                          <a:spcPct val="115000"/>
                        </a:lnSpc>
                        <a:spcAft>
                          <a:spcPts val="0"/>
                        </a:spcAft>
                      </a:pPr>
                      <a:r>
                        <a:rPr lang="en-US" sz="2000" b="0" dirty="0">
                          <a:effectLst/>
                          <a:latin typeface="Times New Roman" panose="02020603050405020304" pitchFamily="18" charset="0"/>
                          <a:cs typeface="Times New Roman" panose="02020603050405020304" pitchFamily="18" charset="0"/>
                        </a:rPr>
                        <a:t> </a:t>
                      </a:r>
                      <a:endParaRPr lang="en-US" sz="20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000" b="0" dirty="0">
                          <a:effectLst/>
                          <a:latin typeface="Times New Roman" panose="02020603050405020304" pitchFamily="18" charset="0"/>
                          <a:cs typeface="Times New Roman" panose="02020603050405020304" pitchFamily="18" charset="0"/>
                        </a:rPr>
                        <a:t> </a:t>
                      </a:r>
                      <a:endParaRPr lang="en-US" sz="20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914034">
                <a:tc>
                  <a:txBody>
                    <a:bodyPr/>
                    <a:lstStyle/>
                    <a:p>
                      <a:pPr algn="just">
                        <a:lnSpc>
                          <a:spcPct val="115000"/>
                        </a:lnSpc>
                        <a:spcAft>
                          <a:spcPts val="0"/>
                        </a:spcAft>
                      </a:pPr>
                      <a:r>
                        <a:rPr lang="en-US" sz="2000" b="0" dirty="0" err="1">
                          <a:effectLst/>
                          <a:latin typeface="Times New Roman" panose="02020603050405020304" pitchFamily="18" charset="0"/>
                          <a:cs typeface="Times New Roman" panose="02020603050405020304" pitchFamily="18" charset="0"/>
                        </a:rPr>
                        <a:t>Cốt</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truyện</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của</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truyện</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lịch</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sử</a:t>
                      </a:r>
                      <a:r>
                        <a:rPr lang="en-US" sz="2000" b="0" dirty="0">
                          <a:effectLst/>
                          <a:latin typeface="Times New Roman" panose="02020603050405020304" pitchFamily="18" charset="0"/>
                          <a:cs typeface="Times New Roman" panose="02020603050405020304" pitchFamily="18" charset="0"/>
                        </a:rPr>
                        <a:t>:</a:t>
                      </a:r>
                      <a:endParaRPr lang="en-US" sz="20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000" b="0">
                          <a:effectLst/>
                          <a:latin typeface="Times New Roman" panose="02020603050405020304" pitchFamily="18" charset="0"/>
                          <a:cs typeface="Times New Roman" panose="02020603050405020304" pitchFamily="18" charset="0"/>
                        </a:rPr>
                        <a:t> </a:t>
                      </a:r>
                      <a:endParaRPr lang="en-US" sz="20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378625">
                <a:tc>
                  <a:txBody>
                    <a:bodyPr/>
                    <a:lstStyle/>
                    <a:p>
                      <a:pPr algn="just">
                        <a:lnSpc>
                          <a:spcPct val="115000"/>
                        </a:lnSpc>
                        <a:spcAft>
                          <a:spcPts val="0"/>
                        </a:spcAft>
                      </a:pPr>
                      <a:r>
                        <a:rPr lang="en-US" sz="2000" b="0">
                          <a:effectLst/>
                          <a:latin typeface="Times New Roman" panose="02020603050405020304" pitchFamily="18" charset="0"/>
                          <a:cs typeface="Times New Roman" panose="02020603050405020304" pitchFamily="18" charset="0"/>
                        </a:rPr>
                        <a:t>Thế giới nhân vật trong truyện lịch sử:</a:t>
                      </a:r>
                      <a:endParaRPr lang="en-US" sz="20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000" b="0">
                          <a:effectLst/>
                          <a:latin typeface="Times New Roman" panose="02020603050405020304" pitchFamily="18" charset="0"/>
                          <a:cs typeface="Times New Roman" panose="02020603050405020304" pitchFamily="18" charset="0"/>
                        </a:rPr>
                        <a:t> </a:t>
                      </a:r>
                      <a:endParaRPr lang="en-US" sz="20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378625">
                <a:tc>
                  <a:txBody>
                    <a:bodyPr/>
                    <a:lstStyle/>
                    <a:p>
                      <a:pPr algn="just">
                        <a:lnSpc>
                          <a:spcPct val="115000"/>
                        </a:lnSpc>
                        <a:spcAft>
                          <a:spcPts val="0"/>
                        </a:spcAft>
                      </a:pPr>
                      <a:r>
                        <a:rPr lang="en-US" sz="2000" b="0">
                          <a:effectLst/>
                          <a:latin typeface="Times New Roman" panose="02020603050405020304" pitchFamily="18" charset="0"/>
                          <a:cs typeface="Times New Roman" panose="02020603050405020304" pitchFamily="18" charset="0"/>
                        </a:rPr>
                        <a:t>Ngôn ngữ của nhân vật trong truyện lịch sử: </a:t>
                      </a:r>
                      <a:endParaRPr lang="en-US" sz="20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000" b="0" dirty="0">
                          <a:effectLst/>
                          <a:latin typeface="Times New Roman" panose="02020603050405020304" pitchFamily="18" charset="0"/>
                          <a:cs typeface="Times New Roman" panose="02020603050405020304" pitchFamily="18" charset="0"/>
                        </a:rPr>
                        <a:t> </a:t>
                      </a:r>
                      <a:endParaRPr lang="en-US" sz="20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grpSp>
        <p:nvGrpSpPr>
          <p:cNvPr id="5" name="Group 14"/>
          <p:cNvGrpSpPr/>
          <p:nvPr/>
        </p:nvGrpSpPr>
        <p:grpSpPr>
          <a:xfrm rot="82945">
            <a:off x="4964075" y="762199"/>
            <a:ext cx="3108397" cy="5025691"/>
            <a:chOff x="0" y="0"/>
            <a:chExt cx="731895" cy="837800"/>
          </a:xfrm>
        </p:grpSpPr>
        <p:sp>
          <p:nvSpPr>
            <p:cNvPr id="7" name="Freeform 15"/>
            <p:cNvSpPr/>
            <p:nvPr/>
          </p:nvSpPr>
          <p:spPr>
            <a:xfrm>
              <a:off x="0" y="0"/>
              <a:ext cx="711200" cy="837800"/>
            </a:xfrm>
            <a:custGeom>
              <a:avLst/>
              <a:gdLst/>
              <a:ahLst/>
              <a:cxnLst/>
              <a:rect l="l" t="t" r="r" b="b"/>
              <a:pathLst>
                <a:path w="711200" h="837800">
                  <a:moveTo>
                    <a:pt x="355600" y="0"/>
                  </a:moveTo>
                  <a:lnTo>
                    <a:pt x="499725" y="164230"/>
                  </a:lnTo>
                  <a:lnTo>
                    <a:pt x="711200" y="209450"/>
                  </a:lnTo>
                  <a:lnTo>
                    <a:pt x="643849" y="418900"/>
                  </a:lnTo>
                  <a:lnTo>
                    <a:pt x="711200" y="628350"/>
                  </a:lnTo>
                  <a:lnTo>
                    <a:pt x="499725" y="673570"/>
                  </a:lnTo>
                  <a:lnTo>
                    <a:pt x="355600" y="837800"/>
                  </a:lnTo>
                  <a:lnTo>
                    <a:pt x="211475" y="673570"/>
                  </a:lnTo>
                  <a:lnTo>
                    <a:pt x="0" y="628350"/>
                  </a:lnTo>
                  <a:lnTo>
                    <a:pt x="67351" y="418900"/>
                  </a:lnTo>
                  <a:lnTo>
                    <a:pt x="0" y="209450"/>
                  </a:lnTo>
                  <a:lnTo>
                    <a:pt x="211475" y="164230"/>
                  </a:lnTo>
                  <a:lnTo>
                    <a:pt x="355600" y="0"/>
                  </a:lnTo>
                  <a:close/>
                </a:path>
              </a:pathLst>
            </a:custGeom>
            <a:solidFill>
              <a:srgbClr val="FFFFFF">
                <a:alpha val="77647"/>
              </a:srgbClr>
            </a:solidFill>
          </p:spPr>
        </p:sp>
        <p:sp>
          <p:nvSpPr>
            <p:cNvPr id="9" name="TextBox 16"/>
            <p:cNvSpPr txBox="1"/>
            <p:nvPr/>
          </p:nvSpPr>
          <p:spPr>
            <a:xfrm>
              <a:off x="88900" y="88900"/>
              <a:ext cx="642995" cy="558800"/>
            </a:xfrm>
            <a:prstGeom prst="rect">
              <a:avLst/>
            </a:prstGeom>
          </p:spPr>
          <p:txBody>
            <a:bodyPr lIns="50800" tIns="50800" rIns="50800" bIns="50800" rtlCol="0" anchor="ctr"/>
            <a:lstStyle/>
            <a:p>
              <a:pPr algn="ctr">
                <a:lnSpc>
                  <a:spcPts val="3920"/>
                </a:lnSpc>
              </a:pPr>
              <a:r>
                <a:rPr lang="en-US" sz="2000" b="1" dirty="0">
                  <a:solidFill>
                    <a:srgbClr val="252D76">
                      <a:alpha val="77647"/>
                    </a:srgbClr>
                  </a:solidFill>
                  <a:latin typeface="Times New Roman" panose="02020603050405020304" pitchFamily="18" charset="0"/>
                  <a:cs typeface="Times New Roman" panose="02020603050405020304" pitchFamily="18" charset="0"/>
                </a:rPr>
                <a:t>THINK: </a:t>
              </a:r>
              <a:r>
                <a:rPr lang="en-US" sz="2000" dirty="0">
                  <a:solidFill>
                    <a:srgbClr val="252D76">
                      <a:alpha val="77647"/>
                    </a:srgbClr>
                  </a:solidFill>
                  <a:latin typeface="Times New Roman" panose="02020603050405020304" pitchFamily="18" charset="0"/>
                  <a:cs typeface="Times New Roman" panose="02020603050405020304" pitchFamily="18" charset="0"/>
                </a:rPr>
                <a:t>HS </a:t>
              </a:r>
              <a:r>
                <a:rPr lang="en-US" sz="2000" dirty="0" err="1">
                  <a:solidFill>
                    <a:srgbClr val="252D76">
                      <a:alpha val="77647"/>
                    </a:srgbClr>
                  </a:solidFill>
                  <a:latin typeface="Times New Roman" panose="02020603050405020304" pitchFamily="18" charset="0"/>
                  <a:cs typeface="Times New Roman" panose="02020603050405020304" pitchFamily="18" charset="0"/>
                </a:rPr>
                <a:t>suy</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nghĩ</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trong</a:t>
              </a:r>
              <a:r>
                <a:rPr lang="en-US" sz="2000" dirty="0">
                  <a:solidFill>
                    <a:srgbClr val="252D76">
                      <a:alpha val="77647"/>
                    </a:srgbClr>
                  </a:solidFill>
                  <a:latin typeface="Times New Roman" panose="02020603050405020304" pitchFamily="18" charset="0"/>
                  <a:cs typeface="Times New Roman" panose="02020603050405020304" pitchFamily="18" charset="0"/>
                </a:rPr>
                <a:t> 2 </a:t>
              </a:r>
              <a:r>
                <a:rPr lang="en-US" sz="2000" dirty="0" err="1">
                  <a:solidFill>
                    <a:srgbClr val="252D76">
                      <a:alpha val="77647"/>
                    </a:srgbClr>
                  </a:solidFill>
                  <a:latin typeface="Times New Roman" panose="02020603050405020304" pitchFamily="18" charset="0"/>
                  <a:cs typeface="Times New Roman" panose="02020603050405020304" pitchFamily="18" charset="0"/>
                </a:rPr>
                <a:t>phút</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dựa</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vào</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phần</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tìm</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hiểu</a:t>
              </a:r>
              <a:r>
                <a:rPr lang="en-US" sz="2000" dirty="0">
                  <a:solidFill>
                    <a:srgbClr val="252D76">
                      <a:alpha val="77647"/>
                    </a:srgbClr>
                  </a:solidFill>
                  <a:latin typeface="Times New Roman" panose="02020603050405020304" pitchFamily="18" charset="0"/>
                  <a:cs typeface="Times New Roman" panose="02020603050405020304" pitchFamily="18" charset="0"/>
                </a:rPr>
                <a:t> ở </a:t>
              </a:r>
              <a:r>
                <a:rPr lang="en-US" sz="2000" dirty="0" err="1">
                  <a:solidFill>
                    <a:srgbClr val="252D76">
                      <a:alpha val="77647"/>
                    </a:srgbClr>
                  </a:solidFill>
                  <a:latin typeface="Times New Roman" panose="02020603050405020304" pitchFamily="18" charset="0"/>
                  <a:cs typeface="Times New Roman" panose="02020603050405020304" pitchFamily="18" charset="0"/>
                </a:rPr>
                <a:t>nhà</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để</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hoàn</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thành</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Phiếu</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học</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tập</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số</a:t>
              </a:r>
              <a:r>
                <a:rPr lang="en-US" sz="2000" dirty="0">
                  <a:solidFill>
                    <a:srgbClr val="252D76">
                      <a:alpha val="77647"/>
                    </a:srgbClr>
                  </a:solidFill>
                  <a:latin typeface="Times New Roman" panose="02020603050405020304" pitchFamily="18" charset="0"/>
                  <a:cs typeface="Times New Roman" panose="02020603050405020304" pitchFamily="18" charset="0"/>
                </a:rPr>
                <a:t> 1 (</a:t>
              </a:r>
              <a:r>
                <a:rPr lang="en-US" sz="2000" dirty="0" err="1">
                  <a:solidFill>
                    <a:srgbClr val="252D76">
                      <a:alpha val="77647"/>
                    </a:srgbClr>
                  </a:solidFill>
                  <a:latin typeface="Times New Roman" panose="02020603050405020304" pitchFamily="18" charset="0"/>
                  <a:cs typeface="Times New Roman" panose="02020603050405020304" pitchFamily="18" charset="0"/>
                </a:rPr>
                <a:t>Tìm</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hiểu</a:t>
              </a:r>
              <a:r>
                <a:rPr lang="en-US" sz="2000" dirty="0">
                  <a:solidFill>
                    <a:srgbClr val="252D76">
                      <a:alpha val="77647"/>
                    </a:srgbClr>
                  </a:solidFill>
                  <a:latin typeface="Times New Roman" panose="02020603050405020304" pitchFamily="18" charset="0"/>
                  <a:cs typeface="Times New Roman" panose="02020603050405020304" pitchFamily="18" charset="0"/>
                </a:rPr>
                <a:t> tri </a:t>
              </a:r>
              <a:r>
                <a:rPr lang="en-US" sz="2000" dirty="0" err="1">
                  <a:solidFill>
                    <a:srgbClr val="252D76">
                      <a:alpha val="77647"/>
                    </a:srgbClr>
                  </a:solidFill>
                  <a:latin typeface="Times New Roman" panose="02020603050405020304" pitchFamily="18" charset="0"/>
                  <a:cs typeface="Times New Roman" panose="02020603050405020304" pitchFamily="18" charset="0"/>
                </a:rPr>
                <a:t>thức</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thể</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loại</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truyện</a:t>
              </a:r>
              <a:r>
                <a:rPr lang="en-US" sz="2000" dirty="0">
                  <a:solidFill>
                    <a:srgbClr val="252D76">
                      <a:alpha val="77647"/>
                    </a:srgbClr>
                  </a:solidFill>
                  <a:latin typeface="Times New Roman" panose="02020603050405020304" pitchFamily="18" charset="0"/>
                  <a:cs typeface="Times New Roman" panose="02020603050405020304" pitchFamily="18" charset="0"/>
                </a:rPr>
                <a:t>).</a:t>
              </a:r>
            </a:p>
          </p:txBody>
        </p:sp>
      </p:grpSp>
      <p:grpSp>
        <p:nvGrpSpPr>
          <p:cNvPr id="10" name="Group 20"/>
          <p:cNvGrpSpPr/>
          <p:nvPr/>
        </p:nvGrpSpPr>
        <p:grpSpPr>
          <a:xfrm>
            <a:off x="8578496" y="0"/>
            <a:ext cx="3566820" cy="4152173"/>
            <a:chOff x="0" y="0"/>
            <a:chExt cx="711200" cy="812800"/>
          </a:xfrm>
        </p:grpSpPr>
        <p:sp>
          <p:nvSpPr>
            <p:cNvPr id="11" name="Freeform 21"/>
            <p:cNvSpPr/>
            <p:nvPr/>
          </p:nvSpPr>
          <p:spPr>
            <a:xfrm>
              <a:off x="0" y="0"/>
              <a:ext cx="711200" cy="812800"/>
            </a:xfrm>
            <a:custGeom>
              <a:avLst/>
              <a:gdLst/>
              <a:ahLst/>
              <a:cxnLst/>
              <a:rect l="l" t="t" r="r" b="b"/>
              <a:pathLst>
                <a:path w="711200" h="812800">
                  <a:moveTo>
                    <a:pt x="355600" y="0"/>
                  </a:moveTo>
                  <a:lnTo>
                    <a:pt x="499725" y="159329"/>
                  </a:lnTo>
                  <a:lnTo>
                    <a:pt x="711200" y="203200"/>
                  </a:lnTo>
                  <a:lnTo>
                    <a:pt x="643849" y="406400"/>
                  </a:lnTo>
                  <a:lnTo>
                    <a:pt x="711200" y="609600"/>
                  </a:lnTo>
                  <a:lnTo>
                    <a:pt x="499725" y="653471"/>
                  </a:lnTo>
                  <a:lnTo>
                    <a:pt x="355600" y="812800"/>
                  </a:lnTo>
                  <a:lnTo>
                    <a:pt x="211475" y="653471"/>
                  </a:lnTo>
                  <a:lnTo>
                    <a:pt x="0" y="609600"/>
                  </a:lnTo>
                  <a:lnTo>
                    <a:pt x="67351" y="406400"/>
                  </a:lnTo>
                  <a:lnTo>
                    <a:pt x="0" y="203200"/>
                  </a:lnTo>
                  <a:lnTo>
                    <a:pt x="211475" y="159329"/>
                  </a:lnTo>
                  <a:lnTo>
                    <a:pt x="355600" y="0"/>
                  </a:lnTo>
                  <a:close/>
                </a:path>
              </a:pathLst>
            </a:custGeom>
            <a:solidFill>
              <a:srgbClr val="FFFFFF">
                <a:alpha val="77647"/>
              </a:srgbClr>
            </a:solidFill>
          </p:spPr>
        </p:sp>
        <p:sp>
          <p:nvSpPr>
            <p:cNvPr id="12" name="TextBox 22"/>
            <p:cNvSpPr txBox="1"/>
            <p:nvPr/>
          </p:nvSpPr>
          <p:spPr>
            <a:xfrm>
              <a:off x="88900" y="88900"/>
              <a:ext cx="533400" cy="558800"/>
            </a:xfrm>
            <a:prstGeom prst="rect">
              <a:avLst/>
            </a:prstGeom>
          </p:spPr>
          <p:txBody>
            <a:bodyPr lIns="50800" tIns="50800" rIns="50800" bIns="50800" rtlCol="0" anchor="ctr"/>
            <a:lstStyle/>
            <a:p>
              <a:pPr algn="ctr">
                <a:lnSpc>
                  <a:spcPts val="3920"/>
                </a:lnSpc>
              </a:pPr>
              <a:r>
                <a:rPr lang="en-US" sz="2000" b="1" dirty="0">
                  <a:solidFill>
                    <a:srgbClr val="252D76">
                      <a:alpha val="77647"/>
                    </a:srgbClr>
                  </a:solidFill>
                  <a:latin typeface="Times New Roman" panose="02020603050405020304" pitchFamily="18" charset="0"/>
                  <a:cs typeface="Times New Roman" panose="02020603050405020304" pitchFamily="18" charset="0"/>
                </a:rPr>
                <a:t>PAIR: </a:t>
              </a:r>
              <a:r>
                <a:rPr lang="en-US" sz="2000" dirty="0">
                  <a:solidFill>
                    <a:srgbClr val="252D76">
                      <a:alpha val="77647"/>
                    </a:srgbClr>
                  </a:solidFill>
                  <a:latin typeface="Times New Roman" panose="02020603050405020304" pitchFamily="18" charset="0"/>
                  <a:cs typeface="Times New Roman" panose="02020603050405020304" pitchFamily="18" charset="0"/>
                </a:rPr>
                <a:t>Sau </a:t>
              </a:r>
              <a:r>
                <a:rPr lang="en-US" sz="2000" dirty="0" err="1">
                  <a:solidFill>
                    <a:srgbClr val="252D76">
                      <a:alpha val="77647"/>
                    </a:srgbClr>
                  </a:solidFill>
                  <a:latin typeface="Times New Roman" panose="02020603050405020304" pitchFamily="18" charset="0"/>
                  <a:cs typeface="Times New Roman" panose="02020603050405020304" pitchFamily="18" charset="0"/>
                </a:rPr>
                <a:t>đó</a:t>
              </a:r>
              <a:r>
                <a:rPr lang="en-US" sz="2000" dirty="0">
                  <a:solidFill>
                    <a:srgbClr val="252D76">
                      <a:alpha val="77647"/>
                    </a:srgbClr>
                  </a:solidFill>
                  <a:latin typeface="Times New Roman" panose="02020603050405020304" pitchFamily="18" charset="0"/>
                  <a:cs typeface="Times New Roman" panose="02020603050405020304" pitchFamily="18" charset="0"/>
                </a:rPr>
                <a:t>, HS </a:t>
              </a:r>
              <a:r>
                <a:rPr lang="en-US" sz="2000" dirty="0" err="1">
                  <a:solidFill>
                    <a:srgbClr val="252D76">
                      <a:alpha val="77647"/>
                    </a:srgbClr>
                  </a:solidFill>
                  <a:latin typeface="Times New Roman" panose="02020603050405020304" pitchFamily="18" charset="0"/>
                  <a:cs typeface="Times New Roman" panose="02020603050405020304" pitchFamily="18" charset="0"/>
                </a:rPr>
                <a:t>trao</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đổi</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với</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bạn</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bên</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cạnh</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kết</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quả</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bài</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làm</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của</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mình</a:t>
              </a:r>
              <a:r>
                <a:rPr lang="en-US" sz="2000" dirty="0">
                  <a:solidFill>
                    <a:srgbClr val="252D76">
                      <a:alpha val="77647"/>
                    </a:srgbClr>
                  </a:solidFill>
                  <a:latin typeface="Times New Roman" panose="02020603050405020304" pitchFamily="18" charset="0"/>
                  <a:cs typeface="Times New Roman" panose="02020603050405020304" pitchFamily="18" charset="0"/>
                </a:rPr>
                <a:t>.</a:t>
              </a:r>
            </a:p>
          </p:txBody>
        </p:sp>
      </p:grpSp>
      <p:grpSp>
        <p:nvGrpSpPr>
          <p:cNvPr id="13" name="Group 23"/>
          <p:cNvGrpSpPr/>
          <p:nvPr/>
        </p:nvGrpSpPr>
        <p:grpSpPr>
          <a:xfrm rot="-590177">
            <a:off x="7873471" y="3547240"/>
            <a:ext cx="3476467" cy="3367852"/>
            <a:chOff x="0" y="0"/>
            <a:chExt cx="711200" cy="812800"/>
          </a:xfrm>
        </p:grpSpPr>
        <p:sp>
          <p:nvSpPr>
            <p:cNvPr id="14" name="Freeform 24"/>
            <p:cNvSpPr/>
            <p:nvPr/>
          </p:nvSpPr>
          <p:spPr>
            <a:xfrm>
              <a:off x="0" y="0"/>
              <a:ext cx="711200" cy="812800"/>
            </a:xfrm>
            <a:custGeom>
              <a:avLst/>
              <a:gdLst/>
              <a:ahLst/>
              <a:cxnLst/>
              <a:rect l="l" t="t" r="r" b="b"/>
              <a:pathLst>
                <a:path w="711200" h="812800">
                  <a:moveTo>
                    <a:pt x="355600" y="0"/>
                  </a:moveTo>
                  <a:lnTo>
                    <a:pt x="499725" y="159329"/>
                  </a:lnTo>
                  <a:lnTo>
                    <a:pt x="711200" y="203200"/>
                  </a:lnTo>
                  <a:lnTo>
                    <a:pt x="643849" y="406400"/>
                  </a:lnTo>
                  <a:lnTo>
                    <a:pt x="711200" y="609600"/>
                  </a:lnTo>
                  <a:lnTo>
                    <a:pt x="499725" y="653471"/>
                  </a:lnTo>
                  <a:lnTo>
                    <a:pt x="355600" y="812800"/>
                  </a:lnTo>
                  <a:lnTo>
                    <a:pt x="211475" y="653471"/>
                  </a:lnTo>
                  <a:lnTo>
                    <a:pt x="0" y="609600"/>
                  </a:lnTo>
                  <a:lnTo>
                    <a:pt x="67351" y="406400"/>
                  </a:lnTo>
                  <a:lnTo>
                    <a:pt x="0" y="203200"/>
                  </a:lnTo>
                  <a:lnTo>
                    <a:pt x="211475" y="159329"/>
                  </a:lnTo>
                  <a:lnTo>
                    <a:pt x="355600" y="0"/>
                  </a:lnTo>
                  <a:close/>
                </a:path>
              </a:pathLst>
            </a:custGeom>
            <a:solidFill>
              <a:srgbClr val="FFFFFF">
                <a:alpha val="77647"/>
              </a:srgbClr>
            </a:solidFill>
          </p:spPr>
        </p:sp>
        <p:sp>
          <p:nvSpPr>
            <p:cNvPr id="15" name="TextBox 25"/>
            <p:cNvSpPr txBox="1"/>
            <p:nvPr/>
          </p:nvSpPr>
          <p:spPr>
            <a:xfrm>
              <a:off x="88900" y="88900"/>
              <a:ext cx="533400" cy="558800"/>
            </a:xfrm>
            <a:prstGeom prst="rect">
              <a:avLst/>
            </a:prstGeom>
          </p:spPr>
          <p:txBody>
            <a:bodyPr lIns="50800" tIns="50800" rIns="50800" bIns="50800" rtlCol="0" anchor="ctr"/>
            <a:lstStyle/>
            <a:p>
              <a:pPr algn="ctr">
                <a:lnSpc>
                  <a:spcPts val="3920"/>
                </a:lnSpc>
              </a:pPr>
              <a:r>
                <a:rPr lang="en-US" sz="2000" b="1" dirty="0">
                  <a:solidFill>
                    <a:srgbClr val="252D76">
                      <a:alpha val="77647"/>
                    </a:srgbClr>
                  </a:solidFill>
                  <a:latin typeface="Times New Roman" panose="02020603050405020304" pitchFamily="18" charset="0"/>
                  <a:cs typeface="Times New Roman" panose="02020603050405020304" pitchFamily="18" charset="0"/>
                </a:rPr>
                <a:t>SHARE: </a:t>
              </a:r>
              <a:r>
                <a:rPr lang="en-US" sz="2000" dirty="0">
                  <a:solidFill>
                    <a:srgbClr val="252D76">
                      <a:alpha val="77647"/>
                    </a:srgbClr>
                  </a:solidFill>
                  <a:latin typeface="Times New Roman" panose="02020603050405020304" pitchFamily="18" charset="0"/>
                  <a:cs typeface="Times New Roman" panose="02020603050405020304" pitchFamily="18" charset="0"/>
                </a:rPr>
                <a:t>HS chia </a:t>
              </a:r>
              <a:r>
                <a:rPr lang="en-US" sz="2000" dirty="0" err="1">
                  <a:solidFill>
                    <a:srgbClr val="252D76">
                      <a:alpha val="77647"/>
                    </a:srgbClr>
                  </a:solidFill>
                  <a:latin typeface="Times New Roman" panose="02020603050405020304" pitchFamily="18" charset="0"/>
                  <a:cs typeface="Times New Roman" panose="02020603050405020304" pitchFamily="18" charset="0"/>
                </a:rPr>
                <a:t>sẻ</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kết</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quả</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cuối</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cùng</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sau</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khi</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đã</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thảo</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luận</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với</a:t>
              </a:r>
              <a:r>
                <a:rPr lang="en-US" sz="2000" dirty="0">
                  <a:solidFill>
                    <a:srgbClr val="252D76">
                      <a:alpha val="77647"/>
                    </a:srgbClr>
                  </a:solidFill>
                  <a:latin typeface="Times New Roman" panose="02020603050405020304" pitchFamily="18" charset="0"/>
                  <a:cs typeface="Times New Roman" panose="02020603050405020304" pitchFamily="18" charset="0"/>
                </a:rPr>
                <a:t> </a:t>
              </a:r>
              <a:r>
                <a:rPr lang="en-US" sz="2000" dirty="0" err="1">
                  <a:solidFill>
                    <a:srgbClr val="252D76">
                      <a:alpha val="77647"/>
                    </a:srgbClr>
                  </a:solidFill>
                  <a:latin typeface="Times New Roman" panose="02020603050405020304" pitchFamily="18" charset="0"/>
                  <a:cs typeface="Times New Roman" panose="02020603050405020304" pitchFamily="18" charset="0"/>
                </a:rPr>
                <a:t>bạn</a:t>
              </a:r>
              <a:r>
                <a:rPr lang="en-US" sz="2000" dirty="0">
                  <a:solidFill>
                    <a:srgbClr val="252D76">
                      <a:alpha val="77647"/>
                    </a:srgbClr>
                  </a:solidFill>
                  <a:latin typeface="Times New Roman" panose="02020603050405020304" pitchFamily="18" charset="0"/>
                  <a:cs typeface="Times New Roman" panose="02020603050405020304" pitchFamily="18" charset="0"/>
                </a:rPr>
                <a:t>.</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 y="257294"/>
            <a:ext cx="5064208" cy="553998"/>
          </a:xfrm>
          <a:prstGeom prst="rect">
            <a:avLst/>
          </a:prstGeom>
        </p:spPr>
        <p:txBody>
          <a:bodyPr wrap="none">
            <a:spAutoFit/>
          </a:bodyPr>
          <a:lstStyle/>
          <a:p>
            <a:pPr algn="ctr"/>
            <a:r>
              <a:rPr lang="en-US" sz="3000" b="1" dirty="0" smtClean="0">
                <a:solidFill>
                  <a:srgbClr val="C00000"/>
                </a:solidFill>
              </a:rPr>
              <a:t>1. </a:t>
            </a:r>
            <a:r>
              <a:rPr lang="en-US" sz="3000" b="1" dirty="0" err="1" smtClean="0">
                <a:solidFill>
                  <a:srgbClr val="C00000"/>
                </a:solidFill>
              </a:rPr>
              <a:t>Thể</a:t>
            </a:r>
            <a:r>
              <a:rPr lang="en-US" sz="3000" b="1" dirty="0" smtClean="0">
                <a:solidFill>
                  <a:srgbClr val="C00000"/>
                </a:solidFill>
              </a:rPr>
              <a:t> </a:t>
            </a:r>
            <a:r>
              <a:rPr lang="en-US" sz="3000" b="1" dirty="0" err="1" smtClean="0">
                <a:solidFill>
                  <a:srgbClr val="C00000"/>
                </a:solidFill>
              </a:rPr>
              <a:t>loại</a:t>
            </a:r>
            <a:r>
              <a:rPr lang="en-US" sz="3000" b="1" dirty="0" smtClean="0">
                <a:solidFill>
                  <a:srgbClr val="C00000"/>
                </a:solidFill>
              </a:rPr>
              <a:t> </a:t>
            </a:r>
            <a:r>
              <a:rPr lang="en-US" sz="3000" b="1" dirty="0" err="1" smtClean="0">
                <a:solidFill>
                  <a:srgbClr val="C00000"/>
                </a:solidFill>
              </a:rPr>
              <a:t>truyện</a:t>
            </a:r>
            <a:r>
              <a:rPr lang="en-US" sz="3000" b="1" dirty="0" smtClean="0">
                <a:solidFill>
                  <a:srgbClr val="C00000"/>
                </a:solidFill>
              </a:rPr>
              <a:t> </a:t>
            </a:r>
            <a:r>
              <a:rPr lang="en-US" sz="3000" b="1" dirty="0" err="1" smtClean="0">
                <a:solidFill>
                  <a:srgbClr val="C00000"/>
                </a:solidFill>
              </a:rPr>
              <a:t>lịch</a:t>
            </a:r>
            <a:r>
              <a:rPr lang="en-US" sz="3000" b="1" dirty="0" smtClean="0">
                <a:solidFill>
                  <a:srgbClr val="C00000"/>
                </a:solidFill>
              </a:rPr>
              <a:t> </a:t>
            </a:r>
            <a:r>
              <a:rPr lang="en-US" sz="3000" b="1" dirty="0" err="1" smtClean="0">
                <a:solidFill>
                  <a:srgbClr val="C00000"/>
                </a:solidFill>
              </a:rPr>
              <a:t>sử</a:t>
            </a:r>
            <a:endParaRPr lang="en-US" sz="3000" b="1" dirty="0">
              <a:solidFill>
                <a:srgbClr val="C00000"/>
              </a:solidFill>
            </a:endParaRPr>
          </a:p>
        </p:txBody>
      </p:sp>
      <p:sp>
        <p:nvSpPr>
          <p:cNvPr id="6" name="Content Placeholder 5"/>
          <p:cNvSpPr>
            <a:spLocks noGrp="1"/>
          </p:cNvSpPr>
          <p:nvPr>
            <p:ph sz="half" idx="2"/>
          </p:nvPr>
        </p:nvSpPr>
        <p:spPr/>
        <p:txBody>
          <a:bodyPr/>
          <a:lstStyle/>
          <a:p>
            <a:endParaRPr lang="en-US"/>
          </a:p>
        </p:txBody>
      </p:sp>
      <p:sp>
        <p:nvSpPr>
          <p:cNvPr id="2" name="Content Placeholder 1"/>
          <p:cNvSpPr>
            <a:spLocks noGrp="1"/>
          </p:cNvSpPr>
          <p:nvPr>
            <p:ph sz="half"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412124" y="811291"/>
            <a:ext cx="11243256" cy="569253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287158" y="247160"/>
            <a:ext cx="2081019" cy="553998"/>
          </a:xfrm>
          <a:prstGeom prst="rect">
            <a:avLst/>
          </a:prstGeom>
        </p:spPr>
        <p:txBody>
          <a:bodyPr wrap="none">
            <a:spAutoFit/>
          </a:bodyPr>
          <a:lstStyle/>
          <a:p>
            <a:pPr algn="ctr"/>
            <a:r>
              <a:rPr lang="en-US" sz="3000" b="1" dirty="0" smtClean="0">
                <a:solidFill>
                  <a:srgbClr val="C00000"/>
                </a:solidFill>
              </a:rPr>
              <a:t>2. </a:t>
            </a:r>
            <a:r>
              <a:rPr lang="en-US" sz="3000" b="1" dirty="0" err="1" smtClean="0">
                <a:solidFill>
                  <a:srgbClr val="C00000"/>
                </a:solidFill>
              </a:rPr>
              <a:t>Tác</a:t>
            </a:r>
            <a:r>
              <a:rPr lang="en-US" sz="3000" b="1" dirty="0" smtClean="0">
                <a:solidFill>
                  <a:srgbClr val="C00000"/>
                </a:solidFill>
              </a:rPr>
              <a:t> </a:t>
            </a:r>
            <a:r>
              <a:rPr lang="en-US" sz="3000" b="1" dirty="0" err="1" smtClean="0">
                <a:solidFill>
                  <a:srgbClr val="C00000"/>
                </a:solidFill>
              </a:rPr>
              <a:t>giả</a:t>
            </a:r>
            <a:endParaRPr lang="en-US" sz="3000" b="1" dirty="0">
              <a:solidFill>
                <a:srgbClr val="C00000"/>
              </a:solidFill>
            </a:endParaRPr>
          </a:p>
        </p:txBody>
      </p:sp>
      <p:pic>
        <p:nvPicPr>
          <p:cNvPr id="26" name="图片 9"/>
          <p:cNvPicPr/>
          <p:nvPr/>
        </p:nvPicPr>
        <p:blipFill>
          <a:blip r:embed="rId2" cstate="screen"/>
          <a:stretch>
            <a:fillRect/>
          </a:stretch>
        </p:blipFill>
        <p:spPr>
          <a:xfrm rot="14400000">
            <a:off x="3998522" y="1059866"/>
            <a:ext cx="688645" cy="539077"/>
          </a:xfrm>
          <a:prstGeom prst="rect">
            <a:avLst/>
          </a:prstGeom>
        </p:spPr>
      </p:pic>
      <p:sp>
        <p:nvSpPr>
          <p:cNvPr id="27" name="TextBox 9"/>
          <p:cNvSpPr txBox="1"/>
          <p:nvPr/>
        </p:nvSpPr>
        <p:spPr>
          <a:xfrm>
            <a:off x="4725850" y="1039418"/>
            <a:ext cx="7207069" cy="181588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2800" b="1" dirty="0" err="1">
                <a:latin typeface="Times New Roman" panose="02020603050405020304" pitchFamily="18" charset="0"/>
                <a:cs typeface="Times New Roman" panose="02020603050405020304" pitchFamily="18" charset="0"/>
                <a:hlinkClick r:id="rId3" tooltip="Nguy E1 BB 85n Huy T C6 B0 E1 BB 9Fng"/>
              </a:rPr>
              <a:t>Nguyễn</a:t>
            </a:r>
            <a:r>
              <a:rPr lang="en-US" sz="2800" b="1" dirty="0">
                <a:latin typeface="Times New Roman" panose="02020603050405020304" pitchFamily="18" charset="0"/>
                <a:cs typeface="Times New Roman" panose="02020603050405020304" pitchFamily="18" charset="0"/>
                <a:hlinkClick r:id="rId3" tooltip="Nguy E1 BB 85n Huy T C6 B0 E1 BB 9Fng"/>
              </a:rPr>
              <a:t> </a:t>
            </a:r>
            <a:r>
              <a:rPr lang="en-US" sz="2800" b="1" dirty="0" err="1">
                <a:latin typeface="Times New Roman" panose="02020603050405020304" pitchFamily="18" charset="0"/>
                <a:cs typeface="Times New Roman" panose="02020603050405020304" pitchFamily="18" charset="0"/>
                <a:hlinkClick r:id="rId3" tooltip="Nguy E1 BB 85n Huy T C6 B0 E1 BB 9Fng"/>
              </a:rPr>
              <a:t>Huy</a:t>
            </a:r>
            <a:r>
              <a:rPr lang="en-US" sz="2800" b="1" dirty="0">
                <a:latin typeface="Times New Roman" panose="02020603050405020304" pitchFamily="18" charset="0"/>
                <a:cs typeface="Times New Roman" panose="02020603050405020304" pitchFamily="18" charset="0"/>
                <a:hlinkClick r:id="rId3" tooltip="Nguy E1 BB 85n Huy T C6 B0 E1 BB 9Fng"/>
              </a:rPr>
              <a:t> </a:t>
            </a:r>
            <a:r>
              <a:rPr lang="en-US" sz="2800" b="1" dirty="0" err="1">
                <a:latin typeface="Times New Roman" panose="02020603050405020304" pitchFamily="18" charset="0"/>
                <a:cs typeface="Times New Roman" panose="02020603050405020304" pitchFamily="18" charset="0"/>
                <a:hlinkClick r:id="rId3" tooltip="Nguy E1 BB 85n Huy T C6 B0 E1 BB 9Fng"/>
              </a:rPr>
              <a:t>Tưởng</a:t>
            </a:r>
            <a:r>
              <a:rPr lang="en-US" sz="2800" dirty="0">
                <a:latin typeface="Times New Roman" panose="02020603050405020304" pitchFamily="18" charset="0"/>
                <a:cs typeface="Times New Roman" panose="02020603050405020304" pitchFamily="18" charset="0"/>
              </a:rPr>
              <a:t> (1912 – 1960)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Nam;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cha </a:t>
            </a:r>
            <a:r>
              <a:rPr lang="en-US" sz="2800" dirty="0" err="1">
                <a:latin typeface="Times New Roman" panose="02020603050405020304" pitchFamily="18" charset="0"/>
                <a:cs typeface="Times New Roman" panose="02020603050405020304" pitchFamily="18" charset="0"/>
              </a:rPr>
              <a:t>đẻ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đô</a:t>
            </a:r>
            <a:r>
              <a:rPr lang="en-US" sz="2800" dirty="0">
                <a:latin typeface="Times New Roman" panose="02020603050405020304" pitchFamily="18" charset="0"/>
                <a:cs typeface="Times New Roman" panose="02020603050405020304" pitchFamily="18" charset="0"/>
              </a:rPr>
              <a:t>,…</a:t>
            </a:r>
          </a:p>
        </p:txBody>
      </p:sp>
      <p:pic>
        <p:nvPicPr>
          <p:cNvPr id="28" name="图片 9"/>
          <p:cNvPicPr/>
          <p:nvPr/>
        </p:nvPicPr>
        <p:blipFill>
          <a:blip r:embed="rId2" cstate="screen"/>
          <a:stretch>
            <a:fillRect/>
          </a:stretch>
        </p:blipFill>
        <p:spPr>
          <a:xfrm rot="14400000">
            <a:off x="4044520" y="3296621"/>
            <a:ext cx="688645" cy="539077"/>
          </a:xfrm>
          <a:prstGeom prst="rect">
            <a:avLst/>
          </a:prstGeom>
        </p:spPr>
      </p:pic>
      <p:sp>
        <p:nvSpPr>
          <p:cNvPr id="29" name="TextBox 9"/>
          <p:cNvSpPr txBox="1"/>
          <p:nvPr/>
        </p:nvSpPr>
        <p:spPr>
          <a:xfrm>
            <a:off x="4775511" y="3347995"/>
            <a:ext cx="7157408" cy="95410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gũi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a:t>
            </a:r>
          </a:p>
        </p:txBody>
      </p:sp>
      <p:pic>
        <p:nvPicPr>
          <p:cNvPr id="30" name="图片 9"/>
          <p:cNvPicPr/>
          <p:nvPr/>
        </p:nvPicPr>
        <p:blipFill>
          <a:blip r:embed="rId2" cstate="screen"/>
          <a:stretch>
            <a:fillRect/>
          </a:stretch>
        </p:blipFill>
        <p:spPr>
          <a:xfrm rot="14400000">
            <a:off x="4063440" y="4922157"/>
            <a:ext cx="688645" cy="539077"/>
          </a:xfrm>
          <a:prstGeom prst="rect">
            <a:avLst/>
          </a:prstGeom>
        </p:spPr>
      </p:pic>
      <p:sp>
        <p:nvSpPr>
          <p:cNvPr id="31" name="TextBox 9"/>
          <p:cNvSpPr txBox="1"/>
          <p:nvPr/>
        </p:nvSpPr>
        <p:spPr>
          <a:xfrm>
            <a:off x="4794431" y="4973531"/>
            <a:ext cx="7138488" cy="138499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2800" dirty="0" err="1">
                <a:latin typeface="Times New Roman" panose="02020603050405020304" pitchFamily="18" charset="0"/>
                <a:cs typeface="Times New Roman" panose="02020603050405020304" pitchFamily="18" charset="0"/>
              </a:rPr>
              <a:t>Nổi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Nguyễn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Huy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Vĩnh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Cửu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a:t>
            </a:r>
            <a:r>
              <a:rPr lang="en-US" sz="2800" dirty="0">
                <a:latin typeface="Times New Roman" panose="02020603050405020304" pitchFamily="18" charset="0"/>
                <a:cs typeface="Times New Roman" panose="02020603050405020304" pitchFamily="18" charset="0"/>
              </a:rPr>
              <a:t>. </a:t>
            </a:r>
          </a:p>
        </p:txBody>
      </p:sp>
      <p:pic>
        <p:nvPicPr>
          <p:cNvPr id="32" name="Picture 31" descr="Phu nhân nhà văn Nguyễn Huy Tưởng: Người đếm chữ phi thường... - Báo Công  an Nhân dân điện tử"/>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6570" y="1451993"/>
            <a:ext cx="3229610" cy="444698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451" y="247160"/>
            <a:ext cx="2624437" cy="553998"/>
          </a:xfrm>
          <a:prstGeom prst="rect">
            <a:avLst/>
          </a:prstGeom>
        </p:spPr>
        <p:txBody>
          <a:bodyPr wrap="none">
            <a:spAutoFit/>
          </a:bodyPr>
          <a:lstStyle/>
          <a:p>
            <a:pPr algn="ctr"/>
            <a:r>
              <a:rPr lang="en-US" sz="3000" b="1" dirty="0" smtClean="0">
                <a:solidFill>
                  <a:srgbClr val="C00000"/>
                </a:solidFill>
              </a:rPr>
              <a:t>3. </a:t>
            </a:r>
            <a:r>
              <a:rPr lang="en-US" sz="3000" b="1" dirty="0" err="1" smtClean="0">
                <a:solidFill>
                  <a:srgbClr val="C00000"/>
                </a:solidFill>
              </a:rPr>
              <a:t>Tác</a:t>
            </a:r>
            <a:r>
              <a:rPr lang="en-US" sz="3000" b="1" dirty="0" smtClean="0">
                <a:solidFill>
                  <a:srgbClr val="C00000"/>
                </a:solidFill>
              </a:rPr>
              <a:t> </a:t>
            </a:r>
            <a:r>
              <a:rPr lang="en-US" sz="3000" b="1" dirty="0" err="1" smtClean="0">
                <a:solidFill>
                  <a:srgbClr val="C00000"/>
                </a:solidFill>
              </a:rPr>
              <a:t>phẩm</a:t>
            </a:r>
            <a:endParaRPr lang="en-US" sz="3000" b="1" dirty="0">
              <a:solidFill>
                <a:srgbClr val="C00000"/>
              </a:solidFill>
            </a:endParaRPr>
          </a:p>
        </p:txBody>
      </p:sp>
      <p:pic>
        <p:nvPicPr>
          <p:cNvPr id="6" name="Picture 5" descr="25 Năm Tủ Sách Vàng - Lá Cờ Thêu Sáu Chữ Vàng - Nguyễn Huy Tưởng | NetaBoo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950" y="1013690"/>
            <a:ext cx="4817110" cy="5015230"/>
          </a:xfrm>
          <a:prstGeom prst="rect">
            <a:avLst/>
          </a:prstGeom>
          <a:noFill/>
          <a:ln>
            <a:noFill/>
          </a:ln>
        </p:spPr>
      </p:pic>
      <p:pic>
        <p:nvPicPr>
          <p:cNvPr id="7" name="图片 9"/>
          <p:cNvPicPr/>
          <p:nvPr/>
        </p:nvPicPr>
        <p:blipFill>
          <a:blip r:embed="rId3" cstate="screen"/>
          <a:stretch>
            <a:fillRect/>
          </a:stretch>
        </p:blipFill>
        <p:spPr>
          <a:xfrm rot="14400000">
            <a:off x="5113326" y="2774366"/>
            <a:ext cx="688645" cy="539077"/>
          </a:xfrm>
          <a:prstGeom prst="rect">
            <a:avLst/>
          </a:prstGeom>
        </p:spPr>
      </p:pic>
      <p:sp>
        <p:nvSpPr>
          <p:cNvPr id="8" name="TextBox 9"/>
          <p:cNvSpPr txBox="1"/>
          <p:nvPr/>
        </p:nvSpPr>
        <p:spPr>
          <a:xfrm>
            <a:off x="5840654" y="2753918"/>
            <a:ext cx="7207069"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pt-BR" sz="2800" b="1" i="1" dirty="0">
                <a:latin typeface="Times New Roman" panose="02020603050405020304" pitchFamily="18" charset="0"/>
                <a:cs typeface="Times New Roman" panose="02020603050405020304" pitchFamily="18" charset="0"/>
              </a:rPr>
              <a:t>Thể loại: </a:t>
            </a:r>
            <a:r>
              <a:rPr lang="pt-BR" sz="2800" dirty="0">
                <a:latin typeface="Times New Roman" panose="02020603050405020304" pitchFamily="18" charset="0"/>
                <a:cs typeface="Times New Roman" panose="02020603050405020304" pitchFamily="18" charset="0"/>
              </a:rPr>
              <a:t>Truyện lịch sử </a:t>
            </a:r>
            <a:endParaRPr lang="en-US" sz="2800" dirty="0">
              <a:latin typeface="Times New Roman" panose="02020603050405020304" pitchFamily="18" charset="0"/>
              <a:cs typeface="Times New Roman" panose="02020603050405020304" pitchFamily="18" charset="0"/>
            </a:endParaRPr>
          </a:p>
        </p:txBody>
      </p:sp>
      <p:pic>
        <p:nvPicPr>
          <p:cNvPr id="9" name="图片 9"/>
          <p:cNvPicPr/>
          <p:nvPr/>
        </p:nvPicPr>
        <p:blipFill>
          <a:blip r:embed="rId3" cstate="screen"/>
          <a:stretch>
            <a:fillRect/>
          </a:stretch>
        </p:blipFill>
        <p:spPr>
          <a:xfrm rot="14400000">
            <a:off x="5159324" y="3987925"/>
            <a:ext cx="688645" cy="539077"/>
          </a:xfrm>
          <a:prstGeom prst="rect">
            <a:avLst/>
          </a:prstGeom>
        </p:spPr>
      </p:pic>
      <p:sp>
        <p:nvSpPr>
          <p:cNvPr id="10" name="TextBox 9"/>
          <p:cNvSpPr txBox="1"/>
          <p:nvPr/>
        </p:nvSpPr>
        <p:spPr>
          <a:xfrm>
            <a:off x="5890315" y="4039299"/>
            <a:ext cx="7157408"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2800" b="1" i="1" dirty="0">
                <a:latin typeface="Times New Roman" panose="02020603050405020304" pitchFamily="18" charset="0"/>
                <a:cs typeface="Times New Roman" panose="02020603050405020304" pitchFamily="18" charset="0"/>
              </a:rPr>
              <a:t>PTBĐ chính: </a:t>
            </a:r>
            <a:r>
              <a:rPr lang="pt-BR" sz="2800" dirty="0">
                <a:latin typeface="Times New Roman" panose="02020603050405020304" pitchFamily="18" charset="0"/>
                <a:cs typeface="Times New Roman" panose="02020603050405020304" pitchFamily="18" charset="0"/>
              </a:rPr>
              <a:t>Tự sự</a:t>
            </a:r>
            <a:endParaRPr lang="en-US" sz="2800" dirty="0">
              <a:latin typeface="Times New Roman" panose="02020603050405020304" pitchFamily="18" charset="0"/>
              <a:cs typeface="Times New Roman" panose="02020603050405020304" pitchFamily="18" charset="0"/>
            </a:endParaRPr>
          </a:p>
        </p:txBody>
      </p:sp>
      <p:pic>
        <p:nvPicPr>
          <p:cNvPr id="11" name="图片 9"/>
          <p:cNvPicPr/>
          <p:nvPr/>
        </p:nvPicPr>
        <p:blipFill>
          <a:blip r:embed="rId3" cstate="screen"/>
          <a:stretch>
            <a:fillRect/>
          </a:stretch>
        </p:blipFill>
        <p:spPr>
          <a:xfrm rot="14400000">
            <a:off x="4956633" y="1000560"/>
            <a:ext cx="688645" cy="539077"/>
          </a:xfrm>
          <a:prstGeom prst="rect">
            <a:avLst/>
          </a:prstGeom>
        </p:spPr>
      </p:pic>
      <p:sp>
        <p:nvSpPr>
          <p:cNvPr id="12" name="TextBox 9"/>
          <p:cNvSpPr txBox="1"/>
          <p:nvPr/>
        </p:nvSpPr>
        <p:spPr>
          <a:xfrm>
            <a:off x="5683962" y="954354"/>
            <a:ext cx="6190360" cy="138499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pt-BR" sz="2800" b="1" i="1" dirty="0" smtClean="0">
                <a:latin typeface="Times New Roman" panose="02020603050405020304" pitchFamily="18" charset="0"/>
                <a:cs typeface="Times New Roman" panose="02020603050405020304" pitchFamily="18" charset="0"/>
              </a:rPr>
              <a:t>Xuất xứ: </a:t>
            </a:r>
            <a:r>
              <a:rPr lang="pt-BR" sz="2800" dirty="0" smtClean="0">
                <a:latin typeface="Times New Roman" panose="02020603050405020304" pitchFamily="18" charset="0"/>
                <a:cs typeface="Times New Roman" panose="02020603050405020304" pitchFamily="18" charset="0"/>
              </a:rPr>
              <a:t>Văn bản trong sgk thuộc phần ba của táp phẩm Lá cờ thêu sáu chữ vàng, NXB văn học, Hà Nội 1997.</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Rainbow presentation</Template>
  <TotalTime>0</TotalTime>
  <Words>1200</Words>
  <Application>Microsoft Office PowerPoint</Application>
  <PresentationFormat>Custom</PresentationFormat>
  <Paragraphs>129</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Nature Illustration 16x9</vt:lpstr>
      <vt:lpstr>BÀI 1: NHỮNG CÂU CHUYỆN LỊCH SỬ</vt:lpstr>
      <vt:lpstr>PowerPoint Presentation</vt:lpstr>
      <vt:lpstr>Hoài Văn Hầu Trần Quốc Toản</vt:lpstr>
      <vt:lpstr>BÀI 1: CÂU CHUYỆN CỦA LỊCH SỬ -----</vt:lpstr>
      <vt:lpstr>PowerPoint Presentation</vt:lpstr>
      <vt:lpstr>PowerPoint Presentation</vt:lpstr>
      <vt:lpstr>PowerPoint Presentation</vt:lpstr>
      <vt:lpstr>PowerPoint Presentation</vt:lpstr>
      <vt:lpstr>PowerPoint Presentation</vt:lpstr>
      <vt:lpstr>PowerPoint Presentation</vt:lpstr>
      <vt:lpstr>1. Đọc, tóm tắt, giải nghĩa từ khó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CHÚC CÁC EM HỌC TỐT!!!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Microsoft account</dc:creator>
  <cp:lastModifiedBy>LENOVO</cp:lastModifiedBy>
  <cp:revision>39</cp:revision>
  <dcterms:created xsi:type="dcterms:W3CDTF">2023-06-28T14:31:00Z</dcterms:created>
  <dcterms:modified xsi:type="dcterms:W3CDTF">2025-10-07T08:46:11Z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8FCECC538BF14E35AA5BFE9F3D4823FC</vt:lpwstr>
  </property>
  <property fmtid="{D5CDD505-2E9C-101B-9397-08002B2CF9AE}" pid="3" name="KSOProductBuildVer">
    <vt:lpwstr>1033-11.2.0.11537</vt:lpwstr>
  </property>
</Properties>
</file>