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Now Bold" panose="020B0604020202020204" charset="0"/>
      <p:regular r:id="rId17"/>
    </p:embeddedFont>
    <p:embeddedFont>
      <p:font typeface="Pluma Bold" panose="020B0604020202020204" charset="0"/>
      <p:regular r:id="rId18"/>
    </p:embeddedFont>
    <p:embeddedFont>
      <p:font typeface="Saira ExtraCondensed Bold" panose="020B0604020202020204" charset="0"/>
      <p:regular r:id="rId19"/>
    </p:embeddedFont>
    <p:embeddedFont>
      <p:font typeface="Calibri" panose="020F0502020204030204" pitchFamily="34" charset="0"/>
      <p:regular r:id="rId20"/>
      <p:bold r:id="rId21"/>
      <p:italic r:id="rId22"/>
      <p:boldItalic r:id="rId23"/>
    </p:embeddedFont>
    <p:embeddedFont>
      <p:font typeface="Araboto" panose="020B0604020202020204" charset="0"/>
      <p:regular r:id="rId24"/>
    </p:embeddedFont>
    <p:embeddedFont>
      <p:font typeface="Decalotype Bold" panose="020B0604020202020204" charset="0"/>
      <p:regular r:id="rId25"/>
    </p:embeddedFont>
    <p:embeddedFont>
      <p:font typeface="Aristotelica Pro Bold" panose="020B0604020202020204" charset="0"/>
      <p:regular r:id="rId26"/>
    </p:embeddedFont>
    <p:embeddedFont>
      <p:font typeface="Now Heavy" panose="020B0604020202020204" charset="0"/>
      <p:regular r:id="rId27"/>
    </p:embeddedFont>
    <p:embeddedFont>
      <p:font typeface="Aptos Bold" panose="020B0604020202020204" charset="0"/>
      <p:regular r:id="rId28"/>
    </p:embeddedFont>
    <p:embeddedFont>
      <p:font typeface="Now" panose="020B0604020202020204" charset="0"/>
      <p:regular r:id="rId29"/>
    </p:embeddedFont>
    <p:embeddedFont>
      <p:font typeface="Bobby Jones" panose="020B0604020202020204" charset="0"/>
      <p:regular r:id="rId30"/>
    </p:embeddedFont>
    <p:embeddedFont>
      <p:font typeface="Sniglet" panose="020B0604020202020204" charset="0"/>
      <p:regular r:id="rId31"/>
    </p:embeddedFont>
    <p:embeddedFont>
      <p:font typeface="Peace Sans" panose="020B0604020202020204" charset="0"/>
      <p:regular r:id="rId32"/>
    </p:embeddedFont>
    <p:embeddedFont>
      <p:font typeface="Coiny"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image" Target="../media/image36.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sv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3.svg"/><Relationship Id="rId15" Type="http://schemas.openxmlformats.org/officeDocument/2006/relationships/image" Target="../media/image26.png"/><Relationship Id="rId10" Type="http://schemas.openxmlformats.org/officeDocument/2006/relationships/image" Target="../media/image28.svg"/><Relationship Id="rId19"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4"/>
            <a:stretch>
              <a:fillRect/>
            </a:stretch>
          </a:blipFill>
        </p:spPr>
      </p:sp>
      <p:sp>
        <p:nvSpPr>
          <p:cNvPr id="5" name="Freeform 5"/>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4"/>
            <a:stretch>
              <a:fillRect/>
            </a:stretch>
          </a:blipFill>
        </p:spPr>
      </p:sp>
      <p:sp>
        <p:nvSpPr>
          <p:cNvPr id="6" name="Freeform 6"/>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4"/>
            <a:stretch>
              <a:fillRect/>
            </a:stretch>
          </a:blipFill>
        </p:spPr>
      </p:sp>
      <p:sp>
        <p:nvSpPr>
          <p:cNvPr id="7" name="Freeform 7"/>
          <p:cNvSpPr/>
          <p:nvPr/>
        </p:nvSpPr>
        <p:spPr>
          <a:xfrm>
            <a:off x="1578715" y="401171"/>
            <a:ext cx="9813568" cy="2637396"/>
          </a:xfrm>
          <a:custGeom>
            <a:avLst/>
            <a:gdLst/>
            <a:ahLst/>
            <a:cxnLst/>
            <a:rect l="l" t="t" r="r" b="b"/>
            <a:pathLst>
              <a:path w="9813568" h="2637396">
                <a:moveTo>
                  <a:pt x="0" y="0"/>
                </a:moveTo>
                <a:lnTo>
                  <a:pt x="9813568" y="0"/>
                </a:lnTo>
                <a:lnTo>
                  <a:pt x="9813568" y="2637397"/>
                </a:lnTo>
                <a:lnTo>
                  <a:pt x="0" y="2637397"/>
                </a:lnTo>
                <a:lnTo>
                  <a:pt x="0" y="0"/>
                </a:lnTo>
                <a:close/>
              </a:path>
            </a:pathLst>
          </a:custGeom>
          <a:blipFill>
            <a:blip r:embed="rId5"/>
            <a:stretch>
              <a:fillRect/>
            </a:stretch>
          </a:blipFill>
        </p:spPr>
      </p:sp>
      <p:sp>
        <p:nvSpPr>
          <p:cNvPr id="8" name="Freeform 8"/>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6"/>
            <a:stretch>
              <a:fillRect/>
            </a:stretch>
          </a:blipFill>
        </p:spPr>
      </p:sp>
      <p:sp>
        <p:nvSpPr>
          <p:cNvPr id="9" name="TextBox 9"/>
          <p:cNvSpPr txBox="1"/>
          <p:nvPr/>
        </p:nvSpPr>
        <p:spPr>
          <a:xfrm>
            <a:off x="3759568" y="3310801"/>
            <a:ext cx="10768863" cy="1882774"/>
          </a:xfrm>
          <a:prstGeom prst="rect">
            <a:avLst/>
          </a:prstGeom>
        </p:spPr>
        <p:txBody>
          <a:bodyPr lIns="0" tIns="0" rIns="0" bIns="0" rtlCol="0" anchor="t">
            <a:spAutoFit/>
          </a:bodyPr>
          <a:lstStyle/>
          <a:p>
            <a:pPr algn="ctr">
              <a:lnSpc>
                <a:spcPts val="15400"/>
              </a:lnSpc>
            </a:pPr>
            <a:r>
              <a:rPr lang="en-US" sz="11000">
                <a:solidFill>
                  <a:srgbClr val="FFFFFF"/>
                </a:solidFill>
                <a:latin typeface="Coiny"/>
                <a:ea typeface="Coiny"/>
                <a:cs typeface="Coiny"/>
                <a:sym typeface="Coiny"/>
              </a:rPr>
              <a:t>GROUP1</a:t>
            </a:r>
          </a:p>
        </p:txBody>
      </p:sp>
      <p:sp>
        <p:nvSpPr>
          <p:cNvPr id="10" name="TextBox 10"/>
          <p:cNvSpPr txBox="1"/>
          <p:nvPr/>
        </p:nvSpPr>
        <p:spPr>
          <a:xfrm>
            <a:off x="508369" y="5022126"/>
            <a:ext cx="18032798" cy="3308598"/>
          </a:xfrm>
          <a:prstGeom prst="rect">
            <a:avLst/>
          </a:prstGeom>
        </p:spPr>
        <p:txBody>
          <a:bodyPr lIns="0" tIns="0" rIns="0" bIns="0" rtlCol="0" anchor="t">
            <a:spAutoFit/>
          </a:bodyPr>
          <a:lstStyle/>
          <a:p>
            <a:pPr algn="ctr">
              <a:lnSpc>
                <a:spcPts val="12880"/>
              </a:lnSpc>
            </a:pPr>
            <a:r>
              <a:rPr lang="en-US" sz="9200" dirty="0" smtClean="0">
                <a:solidFill>
                  <a:srgbClr val="FFFFFF"/>
                </a:solidFill>
                <a:latin typeface="Coiny"/>
                <a:ea typeface="Coiny"/>
                <a:cs typeface="Coiny"/>
                <a:sym typeface="Coiny"/>
              </a:rPr>
              <a:t>LIBRARY-BOOK</a:t>
            </a:r>
            <a:endParaRPr lang="en-US" sz="9200" dirty="0">
              <a:solidFill>
                <a:srgbClr val="FFFFFF"/>
              </a:solidFill>
              <a:latin typeface="Coiny"/>
              <a:ea typeface="Coiny"/>
              <a:cs typeface="Coiny"/>
              <a:sym typeface="Coiny"/>
            </a:endParaRPr>
          </a:p>
          <a:p>
            <a:pPr algn="ctr">
              <a:lnSpc>
                <a:spcPts val="12880"/>
              </a:lnSpc>
            </a:pPr>
            <a:endParaRPr lang="en-US" sz="9200" dirty="0">
              <a:solidFill>
                <a:srgbClr val="FFFFFF"/>
              </a:solidFill>
              <a:latin typeface="Coiny"/>
              <a:ea typeface="Coiny"/>
              <a:cs typeface="Coiny"/>
              <a:sym typeface="Coiny"/>
            </a:endParaRPr>
          </a:p>
        </p:txBody>
      </p:sp>
      <p:sp>
        <p:nvSpPr>
          <p:cNvPr id="11" name="TextBox 11"/>
          <p:cNvSpPr txBox="1"/>
          <p:nvPr/>
        </p:nvSpPr>
        <p:spPr>
          <a:xfrm>
            <a:off x="5293397" y="6912520"/>
            <a:ext cx="8502007" cy="896620"/>
          </a:xfrm>
          <a:prstGeom prst="rect">
            <a:avLst/>
          </a:prstGeom>
        </p:spPr>
        <p:txBody>
          <a:bodyPr lIns="0" tIns="0" rIns="0" bIns="0" rtlCol="0" anchor="t">
            <a:spAutoFit/>
          </a:bodyPr>
          <a:lstStyle/>
          <a:p>
            <a:pPr algn="ctr">
              <a:lnSpc>
                <a:spcPts val="7279"/>
              </a:lnSpc>
            </a:pPr>
            <a:r>
              <a:rPr lang="en-US" sz="5199" b="1">
                <a:solidFill>
                  <a:srgbClr val="FFFFFF"/>
                </a:solidFill>
                <a:latin typeface="Decalotype Bold"/>
                <a:ea typeface="Decalotype Bold"/>
                <a:cs typeface="Decalotype Bold"/>
                <a:sym typeface="Decalotype Bold"/>
              </a:rPr>
              <a:t>YEN PHONG SECONDARY SCHOOL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2288004" y="2635457"/>
            <a:ext cx="13711991" cy="6622843"/>
            <a:chOff x="0" y="0"/>
            <a:chExt cx="3611389" cy="1744288"/>
          </a:xfrm>
        </p:grpSpPr>
        <p:sp>
          <p:nvSpPr>
            <p:cNvPr id="7" name="Freeform 7"/>
            <p:cNvSpPr/>
            <p:nvPr/>
          </p:nvSpPr>
          <p:spPr>
            <a:xfrm>
              <a:off x="0" y="0"/>
              <a:ext cx="3611388" cy="1744288"/>
            </a:xfrm>
            <a:custGeom>
              <a:avLst/>
              <a:gdLst/>
              <a:ahLst/>
              <a:cxnLst/>
              <a:rect l="l" t="t" r="r" b="b"/>
              <a:pathLst>
                <a:path w="3611388" h="1744288">
                  <a:moveTo>
                    <a:pt x="28795" y="0"/>
                  </a:moveTo>
                  <a:lnTo>
                    <a:pt x="3582593" y="0"/>
                  </a:lnTo>
                  <a:cubicBezTo>
                    <a:pt x="3590230" y="0"/>
                    <a:pt x="3597554" y="3034"/>
                    <a:pt x="3602954" y="8434"/>
                  </a:cubicBezTo>
                  <a:cubicBezTo>
                    <a:pt x="3608355" y="13834"/>
                    <a:pt x="3611388" y="21158"/>
                    <a:pt x="3611388" y="28795"/>
                  </a:cubicBezTo>
                  <a:lnTo>
                    <a:pt x="3611388" y="1715493"/>
                  </a:lnTo>
                  <a:cubicBezTo>
                    <a:pt x="3611388" y="1731396"/>
                    <a:pt x="3598497" y="1744288"/>
                    <a:pt x="3582593" y="1744288"/>
                  </a:cubicBezTo>
                  <a:lnTo>
                    <a:pt x="28795" y="1744288"/>
                  </a:lnTo>
                  <a:cubicBezTo>
                    <a:pt x="12892" y="1744288"/>
                    <a:pt x="0" y="1731396"/>
                    <a:pt x="0" y="1715493"/>
                  </a:cubicBezTo>
                  <a:lnTo>
                    <a:pt x="0" y="28795"/>
                  </a:lnTo>
                  <a:cubicBezTo>
                    <a:pt x="0" y="12892"/>
                    <a:pt x="12892" y="0"/>
                    <a:pt x="28795" y="0"/>
                  </a:cubicBezTo>
                  <a:close/>
                </a:path>
              </a:pathLst>
            </a:custGeom>
            <a:solidFill>
              <a:srgbClr val="FFFFFF">
                <a:alpha val="74902"/>
              </a:srgbClr>
            </a:solidFill>
          </p:spPr>
        </p:sp>
        <p:sp>
          <p:nvSpPr>
            <p:cNvPr id="8" name="TextBox 8"/>
            <p:cNvSpPr txBox="1"/>
            <p:nvPr/>
          </p:nvSpPr>
          <p:spPr>
            <a:xfrm>
              <a:off x="0" y="-38100"/>
              <a:ext cx="3611389" cy="178238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3" name="TextBox 13"/>
          <p:cNvSpPr txBox="1"/>
          <p:nvPr/>
        </p:nvSpPr>
        <p:spPr>
          <a:xfrm>
            <a:off x="4048367" y="1042237"/>
            <a:ext cx="10191265" cy="1259840"/>
          </a:xfrm>
          <a:prstGeom prst="rect">
            <a:avLst/>
          </a:prstGeom>
        </p:spPr>
        <p:txBody>
          <a:bodyPr lIns="0" tIns="0" rIns="0" bIns="0" rtlCol="0" anchor="t">
            <a:spAutoFit/>
          </a:bodyPr>
          <a:lstStyle/>
          <a:p>
            <a:pPr algn="ctr">
              <a:lnSpc>
                <a:spcPts val="10360"/>
              </a:lnSpc>
            </a:pPr>
            <a:r>
              <a:rPr lang="en-US" sz="7400">
                <a:solidFill>
                  <a:srgbClr val="FFFFFF"/>
                </a:solidFill>
                <a:latin typeface="Coiny"/>
                <a:ea typeface="Coiny"/>
                <a:cs typeface="Coiny"/>
                <a:sym typeface="Coiny"/>
              </a:rPr>
              <a:t>THẾ GIỚI NỘI TÂM</a:t>
            </a:r>
          </a:p>
        </p:txBody>
      </p:sp>
      <p:sp>
        <p:nvSpPr>
          <p:cNvPr id="14" name="TextBox 14"/>
          <p:cNvSpPr txBox="1"/>
          <p:nvPr/>
        </p:nvSpPr>
        <p:spPr>
          <a:xfrm>
            <a:off x="3350340" y="3527528"/>
            <a:ext cx="11587320" cy="4762500"/>
          </a:xfrm>
          <a:prstGeom prst="rect">
            <a:avLst/>
          </a:prstGeom>
        </p:spPr>
        <p:txBody>
          <a:bodyPr lIns="0" tIns="0" rIns="0" bIns="0" rtlCol="0" anchor="t">
            <a:spAutoFit/>
          </a:bodyPr>
          <a:lstStyle/>
          <a:p>
            <a:pPr algn="ctr">
              <a:lnSpc>
                <a:spcPts val="6299"/>
              </a:lnSpc>
            </a:pPr>
            <a:r>
              <a:rPr lang="en-US" sz="4500" b="1">
                <a:solidFill>
                  <a:srgbClr val="387C45"/>
                </a:solidFill>
                <a:latin typeface="Aptos Bold"/>
                <a:ea typeface="Aptos Bold"/>
                <a:cs typeface="Aptos Bold"/>
                <a:sym typeface="Aptos Bold"/>
              </a:rPr>
              <a:t>Đề tài thế giới nội tâm luôn là một trong những chủ đề sâu sắc và thu hút nhất trong lĩnh vực văn học và tâm lý học. Những cuốn sách viết về đề tài này thường tập trung khám phá cảm xúc, suy nghĩ và hành vi của con người trong nhiều bối cảnh khác nhau.</a:t>
            </a:r>
          </a:p>
        </p:txBody>
      </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3"/>
            <a:stretch>
              <a:fillRect/>
            </a:stretch>
          </a:blipFill>
        </p:spPr>
      </p:sp>
      <p:sp>
        <p:nvSpPr>
          <p:cNvPr id="4" name="Freeform 4"/>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4"/>
            <a:stretch>
              <a:fillRect/>
            </a:stretch>
          </a:blipFill>
        </p:spPr>
      </p:sp>
      <p:sp>
        <p:nvSpPr>
          <p:cNvPr id="5" name="Freeform 5"/>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5"/>
            <a:stretch>
              <a:fillRect/>
            </a:stretch>
          </a:blipFill>
        </p:spPr>
      </p:sp>
      <p:sp>
        <p:nvSpPr>
          <p:cNvPr id="6" name="Freeform 6"/>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6"/>
            <a:stretch>
              <a:fillRect/>
            </a:stretch>
          </a:blipFill>
        </p:spPr>
      </p:sp>
      <p:grpSp>
        <p:nvGrpSpPr>
          <p:cNvPr id="7" name="Group 7"/>
          <p:cNvGrpSpPr/>
          <p:nvPr/>
        </p:nvGrpSpPr>
        <p:grpSpPr>
          <a:xfrm>
            <a:off x="1526661" y="2860779"/>
            <a:ext cx="7213505" cy="6622843"/>
            <a:chOff x="0" y="0"/>
            <a:chExt cx="1899853" cy="1744288"/>
          </a:xfrm>
        </p:grpSpPr>
        <p:sp>
          <p:nvSpPr>
            <p:cNvPr id="8" name="Freeform 8"/>
            <p:cNvSpPr/>
            <p:nvPr/>
          </p:nvSpPr>
          <p:spPr>
            <a:xfrm>
              <a:off x="0" y="0"/>
              <a:ext cx="1899853" cy="1744288"/>
            </a:xfrm>
            <a:custGeom>
              <a:avLst/>
              <a:gdLst/>
              <a:ahLst/>
              <a:cxnLst/>
              <a:rect l="l" t="t" r="r" b="b"/>
              <a:pathLst>
                <a:path w="1899853" h="1744288">
                  <a:moveTo>
                    <a:pt x="54736" y="0"/>
                  </a:moveTo>
                  <a:lnTo>
                    <a:pt x="1845117" y="0"/>
                  </a:lnTo>
                  <a:cubicBezTo>
                    <a:pt x="1859634" y="0"/>
                    <a:pt x="1873556" y="5767"/>
                    <a:pt x="1883821" y="16032"/>
                  </a:cubicBezTo>
                  <a:cubicBezTo>
                    <a:pt x="1894086" y="26297"/>
                    <a:pt x="1899853" y="40219"/>
                    <a:pt x="1899853" y="54736"/>
                  </a:cubicBezTo>
                  <a:lnTo>
                    <a:pt x="1899853" y="1689552"/>
                  </a:lnTo>
                  <a:cubicBezTo>
                    <a:pt x="1899853" y="1704069"/>
                    <a:pt x="1894086" y="1717991"/>
                    <a:pt x="1883821" y="1728256"/>
                  </a:cubicBezTo>
                  <a:cubicBezTo>
                    <a:pt x="1873556" y="1738521"/>
                    <a:pt x="1859634" y="1744288"/>
                    <a:pt x="1845117" y="1744288"/>
                  </a:cubicBezTo>
                  <a:lnTo>
                    <a:pt x="54736" y="1744288"/>
                  </a:lnTo>
                  <a:cubicBezTo>
                    <a:pt x="40219" y="1744288"/>
                    <a:pt x="26297" y="1738521"/>
                    <a:pt x="16032" y="1728256"/>
                  </a:cubicBezTo>
                  <a:cubicBezTo>
                    <a:pt x="5767" y="1717991"/>
                    <a:pt x="0" y="1704069"/>
                    <a:pt x="0" y="1689552"/>
                  </a:cubicBezTo>
                  <a:lnTo>
                    <a:pt x="0" y="54736"/>
                  </a:lnTo>
                  <a:cubicBezTo>
                    <a:pt x="0" y="40219"/>
                    <a:pt x="5767" y="26297"/>
                    <a:pt x="16032" y="16032"/>
                  </a:cubicBezTo>
                  <a:cubicBezTo>
                    <a:pt x="26297" y="5767"/>
                    <a:pt x="40219" y="0"/>
                    <a:pt x="54736" y="0"/>
                  </a:cubicBezTo>
                  <a:close/>
                </a:path>
              </a:pathLst>
            </a:custGeom>
            <a:solidFill>
              <a:srgbClr val="FFFFFF">
                <a:alpha val="74902"/>
              </a:srgbClr>
            </a:solidFill>
          </p:spPr>
        </p:sp>
        <p:sp>
          <p:nvSpPr>
            <p:cNvPr id="9" name="TextBox 9"/>
            <p:cNvSpPr txBox="1"/>
            <p:nvPr/>
          </p:nvSpPr>
          <p:spPr>
            <a:xfrm>
              <a:off x="0" y="-38100"/>
              <a:ext cx="1899853" cy="1782388"/>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298636" y="8290924"/>
            <a:ext cx="6381996" cy="2177856"/>
          </a:xfrm>
          <a:custGeom>
            <a:avLst/>
            <a:gdLst/>
            <a:ahLst/>
            <a:cxnLst/>
            <a:rect l="l" t="t" r="r" b="b"/>
            <a:pathLst>
              <a:path w="6381996" h="2177856">
                <a:moveTo>
                  <a:pt x="0" y="0"/>
                </a:moveTo>
                <a:lnTo>
                  <a:pt x="6381995" y="0"/>
                </a:lnTo>
                <a:lnTo>
                  <a:pt x="6381995" y="2177856"/>
                </a:lnTo>
                <a:lnTo>
                  <a:pt x="0" y="2177856"/>
                </a:lnTo>
                <a:lnTo>
                  <a:pt x="0" y="0"/>
                </a:lnTo>
                <a:close/>
              </a:path>
            </a:pathLst>
          </a:custGeom>
          <a:blipFill>
            <a:blip r:embed="rId3"/>
            <a:stretch>
              <a:fillRect/>
            </a:stretch>
          </a:blipFill>
        </p:spPr>
      </p:sp>
      <p:sp>
        <p:nvSpPr>
          <p:cNvPr id="11" name="TextBox 11"/>
          <p:cNvSpPr txBox="1"/>
          <p:nvPr/>
        </p:nvSpPr>
        <p:spPr>
          <a:xfrm>
            <a:off x="1526661" y="3327400"/>
            <a:ext cx="6934940" cy="5613400"/>
          </a:xfrm>
          <a:prstGeom prst="rect">
            <a:avLst/>
          </a:prstGeom>
        </p:spPr>
        <p:txBody>
          <a:bodyPr lIns="0" tIns="0" rIns="0" bIns="0" rtlCol="0" anchor="t">
            <a:spAutoFit/>
          </a:bodyPr>
          <a:lstStyle/>
          <a:p>
            <a:pPr marL="863603" lvl="1" indent="-431801" algn="l">
              <a:lnSpc>
                <a:spcPts val="5600"/>
              </a:lnSpc>
              <a:buFont typeface="Arial"/>
              <a:buChar char="•"/>
            </a:pPr>
            <a:r>
              <a:rPr lang="en-US" sz="4000" b="1">
                <a:solidFill>
                  <a:srgbClr val="387C45"/>
                </a:solidFill>
                <a:latin typeface="Aptos Bold"/>
                <a:ea typeface="Aptos Bold"/>
                <a:cs typeface="Aptos Bold"/>
                <a:sym typeface="Aptos Bold"/>
              </a:rPr>
              <a:t> Qua đó, người đọc có thể hiểu rõ hơn về chính mình, về những mâu thuẫn nội tâm, quá trình trưởng thành về tinh thần cũng như cách đối diện với khó khăn, tổn thương trong cuộc sống.</a:t>
            </a:r>
          </a:p>
        </p:txBody>
      </p:sp>
      <p:sp>
        <p:nvSpPr>
          <p:cNvPr id="12" name="Freeform 12"/>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4"/>
            <a:stretch>
              <a:fillRect/>
            </a:stretch>
          </a:blipFill>
        </p:spPr>
      </p:sp>
      <p:grpSp>
        <p:nvGrpSpPr>
          <p:cNvPr id="13" name="Group 13"/>
          <p:cNvGrpSpPr/>
          <p:nvPr/>
        </p:nvGrpSpPr>
        <p:grpSpPr>
          <a:xfrm>
            <a:off x="9626778" y="2860779"/>
            <a:ext cx="7213505" cy="6622843"/>
            <a:chOff x="0" y="0"/>
            <a:chExt cx="1899853" cy="1744288"/>
          </a:xfrm>
        </p:grpSpPr>
        <p:sp>
          <p:nvSpPr>
            <p:cNvPr id="14" name="Freeform 14"/>
            <p:cNvSpPr/>
            <p:nvPr/>
          </p:nvSpPr>
          <p:spPr>
            <a:xfrm>
              <a:off x="0" y="0"/>
              <a:ext cx="1899853" cy="1744288"/>
            </a:xfrm>
            <a:custGeom>
              <a:avLst/>
              <a:gdLst/>
              <a:ahLst/>
              <a:cxnLst/>
              <a:rect l="l" t="t" r="r" b="b"/>
              <a:pathLst>
                <a:path w="1899853" h="1744288">
                  <a:moveTo>
                    <a:pt x="54736" y="0"/>
                  </a:moveTo>
                  <a:lnTo>
                    <a:pt x="1845117" y="0"/>
                  </a:lnTo>
                  <a:cubicBezTo>
                    <a:pt x="1859634" y="0"/>
                    <a:pt x="1873556" y="5767"/>
                    <a:pt x="1883821" y="16032"/>
                  </a:cubicBezTo>
                  <a:cubicBezTo>
                    <a:pt x="1894086" y="26297"/>
                    <a:pt x="1899853" y="40219"/>
                    <a:pt x="1899853" y="54736"/>
                  </a:cubicBezTo>
                  <a:lnTo>
                    <a:pt x="1899853" y="1689552"/>
                  </a:lnTo>
                  <a:cubicBezTo>
                    <a:pt x="1899853" y="1704069"/>
                    <a:pt x="1894086" y="1717991"/>
                    <a:pt x="1883821" y="1728256"/>
                  </a:cubicBezTo>
                  <a:cubicBezTo>
                    <a:pt x="1873556" y="1738521"/>
                    <a:pt x="1859634" y="1744288"/>
                    <a:pt x="1845117" y="1744288"/>
                  </a:cubicBezTo>
                  <a:lnTo>
                    <a:pt x="54736" y="1744288"/>
                  </a:lnTo>
                  <a:cubicBezTo>
                    <a:pt x="40219" y="1744288"/>
                    <a:pt x="26297" y="1738521"/>
                    <a:pt x="16032" y="1728256"/>
                  </a:cubicBezTo>
                  <a:cubicBezTo>
                    <a:pt x="5767" y="1717991"/>
                    <a:pt x="0" y="1704069"/>
                    <a:pt x="0" y="1689552"/>
                  </a:cubicBezTo>
                  <a:lnTo>
                    <a:pt x="0" y="54736"/>
                  </a:lnTo>
                  <a:cubicBezTo>
                    <a:pt x="0" y="40219"/>
                    <a:pt x="5767" y="26297"/>
                    <a:pt x="16032" y="16032"/>
                  </a:cubicBezTo>
                  <a:cubicBezTo>
                    <a:pt x="26297" y="5767"/>
                    <a:pt x="40219" y="0"/>
                    <a:pt x="54736" y="0"/>
                  </a:cubicBezTo>
                  <a:close/>
                </a:path>
              </a:pathLst>
            </a:custGeom>
            <a:solidFill>
              <a:srgbClr val="FFFFFF">
                <a:alpha val="74902"/>
              </a:srgbClr>
            </a:solidFill>
          </p:spPr>
        </p:sp>
        <p:sp>
          <p:nvSpPr>
            <p:cNvPr id="15" name="TextBox 15"/>
            <p:cNvSpPr txBox="1"/>
            <p:nvPr/>
          </p:nvSpPr>
          <p:spPr>
            <a:xfrm>
              <a:off x="0" y="-38100"/>
              <a:ext cx="1899853" cy="1782388"/>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9766061" y="3308350"/>
            <a:ext cx="6934940" cy="5632450"/>
          </a:xfrm>
          <a:prstGeom prst="rect">
            <a:avLst/>
          </a:prstGeom>
        </p:spPr>
        <p:txBody>
          <a:bodyPr lIns="0" tIns="0" rIns="0" bIns="0" rtlCol="0" anchor="t">
            <a:spAutoFit/>
          </a:bodyPr>
          <a:lstStyle/>
          <a:p>
            <a:pPr marL="863603" lvl="1" indent="-431801" algn="l">
              <a:lnSpc>
                <a:spcPts val="5600"/>
              </a:lnSpc>
              <a:buFont typeface="Arial"/>
              <a:buChar char="•"/>
            </a:pPr>
            <a:r>
              <a:rPr lang="en-US" sz="4000" b="1">
                <a:solidFill>
                  <a:srgbClr val="387C45"/>
                </a:solidFill>
                <a:latin typeface="Aristotelica Pro Bold"/>
                <a:ea typeface="Aristotelica Pro Bold"/>
                <a:cs typeface="Aristotelica Pro Bold"/>
                <a:sym typeface="Aristotelica Pro Bold"/>
              </a:rPr>
              <a:t>Các tác phẩm thuộc đề tài này thường mang tính chiêm nghiệm, giúp người đọc rèn luyện khả năng thấu cảm, nhìn nhận lại bản thân, và nuôi dưỡng đời sống tinh thần phong phú hơn.</a:t>
            </a:r>
          </a:p>
        </p:txBody>
      </p:sp>
      <p:sp>
        <p:nvSpPr>
          <p:cNvPr id="17" name="Freeform 17"/>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3"/>
            <a:stretch>
              <a:fillRect/>
            </a:stretch>
          </a:blipFill>
        </p:spPr>
      </p:sp>
      <p:sp>
        <p:nvSpPr>
          <p:cNvPr id="18" name="TextBox 18"/>
          <p:cNvSpPr txBox="1"/>
          <p:nvPr/>
        </p:nvSpPr>
        <p:spPr>
          <a:xfrm>
            <a:off x="4048367" y="1042237"/>
            <a:ext cx="10191265" cy="1259840"/>
          </a:xfrm>
          <a:prstGeom prst="rect">
            <a:avLst/>
          </a:prstGeom>
        </p:spPr>
        <p:txBody>
          <a:bodyPr lIns="0" tIns="0" rIns="0" bIns="0" rtlCol="0" anchor="t">
            <a:spAutoFit/>
          </a:bodyPr>
          <a:lstStyle/>
          <a:p>
            <a:pPr algn="ctr">
              <a:lnSpc>
                <a:spcPts val="10360"/>
              </a:lnSpc>
            </a:pPr>
            <a:r>
              <a:rPr lang="en-US" sz="7400">
                <a:solidFill>
                  <a:srgbClr val="FFFFFF"/>
                </a:solidFill>
                <a:latin typeface="Coiny"/>
                <a:ea typeface="Coiny"/>
                <a:cs typeface="Coiny"/>
                <a:sym typeface="Coiny"/>
              </a:rPr>
              <a:t>TÂM LÍ HỌC</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2288004" y="2635457"/>
            <a:ext cx="14605210" cy="2935699"/>
            <a:chOff x="0" y="0"/>
            <a:chExt cx="3846640" cy="773188"/>
          </a:xfrm>
        </p:grpSpPr>
        <p:sp>
          <p:nvSpPr>
            <p:cNvPr id="7" name="Freeform 7"/>
            <p:cNvSpPr/>
            <p:nvPr/>
          </p:nvSpPr>
          <p:spPr>
            <a:xfrm>
              <a:off x="0" y="0"/>
              <a:ext cx="3846640" cy="773188"/>
            </a:xfrm>
            <a:custGeom>
              <a:avLst/>
              <a:gdLst/>
              <a:ahLst/>
              <a:cxnLst/>
              <a:rect l="l" t="t" r="r" b="b"/>
              <a:pathLst>
                <a:path w="3846640" h="773188">
                  <a:moveTo>
                    <a:pt x="27034" y="0"/>
                  </a:moveTo>
                  <a:lnTo>
                    <a:pt x="3819606" y="0"/>
                  </a:lnTo>
                  <a:cubicBezTo>
                    <a:pt x="3826775" y="0"/>
                    <a:pt x="3833652" y="2848"/>
                    <a:pt x="3838722" y="7918"/>
                  </a:cubicBezTo>
                  <a:cubicBezTo>
                    <a:pt x="3843791" y="12988"/>
                    <a:pt x="3846640" y="19864"/>
                    <a:pt x="3846640" y="27034"/>
                  </a:cubicBezTo>
                  <a:lnTo>
                    <a:pt x="3846640" y="746154"/>
                  </a:lnTo>
                  <a:cubicBezTo>
                    <a:pt x="3846640" y="753324"/>
                    <a:pt x="3843791" y="760200"/>
                    <a:pt x="3838722" y="765270"/>
                  </a:cubicBezTo>
                  <a:cubicBezTo>
                    <a:pt x="3833652" y="770340"/>
                    <a:pt x="3826775" y="773188"/>
                    <a:pt x="3819606" y="773188"/>
                  </a:cubicBezTo>
                  <a:lnTo>
                    <a:pt x="27034" y="773188"/>
                  </a:lnTo>
                  <a:cubicBezTo>
                    <a:pt x="19864" y="773188"/>
                    <a:pt x="12988" y="770340"/>
                    <a:pt x="7918" y="765270"/>
                  </a:cubicBezTo>
                  <a:cubicBezTo>
                    <a:pt x="2848" y="760200"/>
                    <a:pt x="0" y="753324"/>
                    <a:pt x="0" y="746154"/>
                  </a:cubicBezTo>
                  <a:lnTo>
                    <a:pt x="0" y="27034"/>
                  </a:lnTo>
                  <a:cubicBezTo>
                    <a:pt x="0" y="19864"/>
                    <a:pt x="2848" y="12988"/>
                    <a:pt x="7918" y="7918"/>
                  </a:cubicBezTo>
                  <a:cubicBezTo>
                    <a:pt x="12988" y="2848"/>
                    <a:pt x="19864" y="0"/>
                    <a:pt x="27034" y="0"/>
                  </a:cubicBezTo>
                  <a:close/>
                </a:path>
              </a:pathLst>
            </a:custGeom>
            <a:solidFill>
              <a:srgbClr val="FFFFFF">
                <a:alpha val="74902"/>
              </a:srgbClr>
            </a:solidFill>
          </p:spPr>
        </p:sp>
        <p:sp>
          <p:nvSpPr>
            <p:cNvPr id="8" name="TextBox 8"/>
            <p:cNvSpPr txBox="1"/>
            <p:nvPr/>
          </p:nvSpPr>
          <p:spPr>
            <a:xfrm>
              <a:off x="0" y="-38100"/>
              <a:ext cx="3846640" cy="81128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4048367" y="1042237"/>
            <a:ext cx="10191265" cy="1259840"/>
          </a:xfrm>
          <a:prstGeom prst="rect">
            <a:avLst/>
          </a:prstGeom>
        </p:spPr>
        <p:txBody>
          <a:bodyPr lIns="0" tIns="0" rIns="0" bIns="0" rtlCol="0" anchor="t">
            <a:spAutoFit/>
          </a:bodyPr>
          <a:lstStyle/>
          <a:p>
            <a:pPr algn="ctr">
              <a:lnSpc>
                <a:spcPts val="10360"/>
              </a:lnSpc>
            </a:pPr>
            <a:r>
              <a:rPr lang="en-US" sz="7400">
                <a:solidFill>
                  <a:srgbClr val="FFFFFF"/>
                </a:solidFill>
                <a:latin typeface="Coiny"/>
                <a:ea typeface="Coiny"/>
                <a:cs typeface="Coiny"/>
                <a:sym typeface="Coiny"/>
              </a:rPr>
              <a:t>MỤC ĐÍCH</a:t>
            </a:r>
          </a:p>
        </p:txBody>
      </p:sp>
      <p:sp>
        <p:nvSpPr>
          <p:cNvPr id="10" name="TextBox 10"/>
          <p:cNvSpPr txBox="1"/>
          <p:nvPr/>
        </p:nvSpPr>
        <p:spPr>
          <a:xfrm>
            <a:off x="3115130" y="2874582"/>
            <a:ext cx="12950959" cy="2207895"/>
          </a:xfrm>
          <a:prstGeom prst="rect">
            <a:avLst/>
          </a:prstGeom>
        </p:spPr>
        <p:txBody>
          <a:bodyPr lIns="0" tIns="0" rIns="0" bIns="0" rtlCol="0" anchor="t">
            <a:spAutoFit/>
          </a:bodyPr>
          <a:lstStyle/>
          <a:p>
            <a:pPr marL="906782" lvl="1" indent="-453391" algn="l">
              <a:lnSpc>
                <a:spcPts val="5880"/>
              </a:lnSpc>
              <a:buFont typeface="Arial"/>
              <a:buChar char="•"/>
            </a:pPr>
            <a:r>
              <a:rPr lang="en-US" sz="4200" b="1">
                <a:solidFill>
                  <a:srgbClr val="387C45"/>
                </a:solidFill>
                <a:latin typeface="Decalotype Bold"/>
                <a:ea typeface="Decalotype Bold"/>
                <a:cs typeface="Decalotype Bold"/>
                <a:sym typeface="Decalotype Bold"/>
              </a:rPr>
              <a:t>Đây cũng là dòng sách rất phù hợp cho những ai đang tìm kiếm sự cân bằng trong tâm hồn hoặc mong muốn phát triển bản thân theo hướng tích cực, sâu sắc.</a:t>
            </a:r>
          </a:p>
        </p:txBody>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grpSp>
        <p:nvGrpSpPr>
          <p:cNvPr id="12" name="Group 12"/>
          <p:cNvGrpSpPr/>
          <p:nvPr/>
        </p:nvGrpSpPr>
        <p:grpSpPr>
          <a:xfrm>
            <a:off x="2288004" y="5904531"/>
            <a:ext cx="14605210" cy="2935699"/>
            <a:chOff x="0" y="0"/>
            <a:chExt cx="3846640" cy="773188"/>
          </a:xfrm>
        </p:grpSpPr>
        <p:sp>
          <p:nvSpPr>
            <p:cNvPr id="13" name="Freeform 13"/>
            <p:cNvSpPr/>
            <p:nvPr/>
          </p:nvSpPr>
          <p:spPr>
            <a:xfrm>
              <a:off x="0" y="0"/>
              <a:ext cx="3846640" cy="773188"/>
            </a:xfrm>
            <a:custGeom>
              <a:avLst/>
              <a:gdLst/>
              <a:ahLst/>
              <a:cxnLst/>
              <a:rect l="l" t="t" r="r" b="b"/>
              <a:pathLst>
                <a:path w="3846640" h="773188">
                  <a:moveTo>
                    <a:pt x="27034" y="0"/>
                  </a:moveTo>
                  <a:lnTo>
                    <a:pt x="3819606" y="0"/>
                  </a:lnTo>
                  <a:cubicBezTo>
                    <a:pt x="3826775" y="0"/>
                    <a:pt x="3833652" y="2848"/>
                    <a:pt x="3838722" y="7918"/>
                  </a:cubicBezTo>
                  <a:cubicBezTo>
                    <a:pt x="3843791" y="12988"/>
                    <a:pt x="3846640" y="19864"/>
                    <a:pt x="3846640" y="27034"/>
                  </a:cubicBezTo>
                  <a:lnTo>
                    <a:pt x="3846640" y="746154"/>
                  </a:lnTo>
                  <a:cubicBezTo>
                    <a:pt x="3846640" y="753324"/>
                    <a:pt x="3843791" y="760200"/>
                    <a:pt x="3838722" y="765270"/>
                  </a:cubicBezTo>
                  <a:cubicBezTo>
                    <a:pt x="3833652" y="770340"/>
                    <a:pt x="3826775" y="773188"/>
                    <a:pt x="3819606" y="773188"/>
                  </a:cubicBezTo>
                  <a:lnTo>
                    <a:pt x="27034" y="773188"/>
                  </a:lnTo>
                  <a:cubicBezTo>
                    <a:pt x="19864" y="773188"/>
                    <a:pt x="12988" y="770340"/>
                    <a:pt x="7918" y="765270"/>
                  </a:cubicBezTo>
                  <a:cubicBezTo>
                    <a:pt x="2848" y="760200"/>
                    <a:pt x="0" y="753324"/>
                    <a:pt x="0" y="746154"/>
                  </a:cubicBezTo>
                  <a:lnTo>
                    <a:pt x="0" y="27034"/>
                  </a:lnTo>
                  <a:cubicBezTo>
                    <a:pt x="0" y="19864"/>
                    <a:pt x="2848" y="12988"/>
                    <a:pt x="7918" y="7918"/>
                  </a:cubicBezTo>
                  <a:cubicBezTo>
                    <a:pt x="12988" y="2848"/>
                    <a:pt x="19864" y="0"/>
                    <a:pt x="27034" y="0"/>
                  </a:cubicBezTo>
                  <a:close/>
                </a:path>
              </a:pathLst>
            </a:custGeom>
            <a:solidFill>
              <a:srgbClr val="FFFFFF">
                <a:alpha val="74902"/>
              </a:srgbClr>
            </a:solidFill>
          </p:spPr>
        </p:sp>
        <p:sp>
          <p:nvSpPr>
            <p:cNvPr id="14" name="TextBox 14"/>
            <p:cNvSpPr txBox="1"/>
            <p:nvPr/>
          </p:nvSpPr>
          <p:spPr>
            <a:xfrm>
              <a:off x="0" y="-38100"/>
              <a:ext cx="3846640" cy="811288"/>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6" name="Freeform 16"/>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7" name="Freeform 17"/>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8" name="TextBox 18"/>
          <p:cNvSpPr txBox="1"/>
          <p:nvPr/>
        </p:nvSpPr>
        <p:spPr>
          <a:xfrm>
            <a:off x="3449454" y="5937281"/>
            <a:ext cx="13443760" cy="2794000"/>
          </a:xfrm>
          <a:prstGeom prst="rect">
            <a:avLst/>
          </a:prstGeom>
        </p:spPr>
        <p:txBody>
          <a:bodyPr lIns="0" tIns="0" rIns="0" bIns="0" rtlCol="0" anchor="t">
            <a:spAutoFit/>
          </a:bodyPr>
          <a:lstStyle/>
          <a:p>
            <a:pPr algn="just">
              <a:lnSpc>
                <a:spcPts val="5599"/>
              </a:lnSpc>
            </a:pPr>
            <a:r>
              <a:rPr lang="en-US" sz="3999" b="1">
                <a:solidFill>
                  <a:srgbClr val="387C45"/>
                </a:solidFill>
                <a:latin typeface="Decalotype Bold"/>
                <a:ea typeface="Decalotype Bold"/>
                <a:cs typeface="Decalotype Bold"/>
                <a:sym typeface="Decalotype Bold"/>
              </a:rPr>
              <a:t>Thiên về chiều sâu cảm xúc, tư duy</a:t>
            </a:r>
          </a:p>
          <a:p>
            <a:pPr algn="just">
              <a:lnSpc>
                <a:spcPts val="5599"/>
              </a:lnSpc>
            </a:pPr>
            <a:r>
              <a:rPr lang="en-US" sz="3999" b="1">
                <a:solidFill>
                  <a:srgbClr val="387C45"/>
                </a:solidFill>
                <a:latin typeface="Decalotype Bold"/>
                <a:ea typeface="Decalotype Bold"/>
                <a:cs typeface="Decalotype Bold"/>
                <a:sym typeface="Decalotype Bold"/>
              </a:rPr>
              <a:t> phù hợp với các sách mang tính phân tích, nghiên cứu</a:t>
            </a:r>
          </a:p>
          <a:p>
            <a:pPr algn="just">
              <a:lnSpc>
                <a:spcPts val="5599"/>
              </a:lnSpc>
            </a:pPr>
            <a:r>
              <a:rPr lang="en-US" sz="3999" b="1">
                <a:solidFill>
                  <a:srgbClr val="387C45"/>
                </a:solidFill>
                <a:latin typeface="Decalotype Bold"/>
                <a:ea typeface="Decalotype Bold"/>
                <a:cs typeface="Decalotype Bold"/>
                <a:sym typeface="Decalotype Bold"/>
              </a:rPr>
              <a:t>mang tính văn chương, gợi mở</a:t>
            </a:r>
          </a:p>
          <a:p>
            <a:pPr algn="just">
              <a:lnSpc>
                <a:spcPts val="5599"/>
              </a:lnSpc>
            </a:pPr>
            <a:r>
              <a:rPr lang="en-US" sz="3999" b="1">
                <a:solidFill>
                  <a:srgbClr val="387C45"/>
                </a:solidFill>
                <a:latin typeface="Decalotype Bold"/>
                <a:ea typeface="Decalotype Bold"/>
                <a:cs typeface="Decalotype Bold"/>
                <a:sym typeface="Decalotype Bold"/>
              </a:rPr>
              <a:t> trừu tượng và triết lý hơn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sp>
      <p:sp>
        <p:nvSpPr>
          <p:cNvPr id="3" name="TextBox 3"/>
          <p:cNvSpPr txBox="1"/>
          <p:nvPr/>
        </p:nvSpPr>
        <p:spPr>
          <a:xfrm>
            <a:off x="1802942" y="1021223"/>
            <a:ext cx="9762969" cy="837391"/>
          </a:xfrm>
          <a:prstGeom prst="rect">
            <a:avLst/>
          </a:prstGeom>
        </p:spPr>
        <p:txBody>
          <a:bodyPr lIns="0" tIns="0" rIns="0" bIns="0" rtlCol="0" anchor="t">
            <a:spAutoFit/>
          </a:bodyPr>
          <a:lstStyle/>
          <a:p>
            <a:pPr marL="0" lvl="0" indent="0" algn="l">
              <a:lnSpc>
                <a:spcPts val="6780"/>
              </a:lnSpc>
              <a:spcBef>
                <a:spcPct val="0"/>
              </a:spcBef>
            </a:pPr>
            <a:r>
              <a:rPr lang="en-US" sz="4913" b="1">
                <a:solidFill>
                  <a:srgbClr val="01070A"/>
                </a:solidFill>
                <a:latin typeface="Now Heavy"/>
                <a:ea typeface="Now Heavy"/>
                <a:cs typeface="Now Heavy"/>
                <a:sym typeface="Now Heavy"/>
              </a:rPr>
              <a:t>"HẠT GIỐNG TÂM HỒN"</a:t>
            </a:r>
          </a:p>
        </p:txBody>
      </p:sp>
      <p:grpSp>
        <p:nvGrpSpPr>
          <p:cNvPr id="4" name="Group 4"/>
          <p:cNvGrpSpPr/>
          <p:nvPr/>
        </p:nvGrpSpPr>
        <p:grpSpPr>
          <a:xfrm>
            <a:off x="11899286" y="-29227"/>
            <a:ext cx="4626609" cy="10102527"/>
            <a:chOff x="0" y="0"/>
            <a:chExt cx="716359" cy="1564221"/>
          </a:xfrm>
        </p:grpSpPr>
        <p:sp>
          <p:nvSpPr>
            <p:cNvPr id="5" name="Freeform 5"/>
            <p:cNvSpPr/>
            <p:nvPr/>
          </p:nvSpPr>
          <p:spPr>
            <a:xfrm>
              <a:off x="0" y="0"/>
              <a:ext cx="716359" cy="1564221"/>
            </a:xfrm>
            <a:custGeom>
              <a:avLst/>
              <a:gdLst/>
              <a:ahLst/>
              <a:cxnLst/>
              <a:rect l="l" t="t" r="r" b="b"/>
              <a:pathLst>
                <a:path w="716359" h="1564221">
                  <a:moveTo>
                    <a:pt x="238915" y="1545152"/>
                  </a:moveTo>
                  <a:cubicBezTo>
                    <a:pt x="275641" y="1556666"/>
                    <a:pt x="317394" y="1564221"/>
                    <a:pt x="358372" y="1564221"/>
                  </a:cubicBezTo>
                  <a:cubicBezTo>
                    <a:pt x="399352" y="1564221"/>
                    <a:pt x="438785" y="1557744"/>
                    <a:pt x="475124" y="1546230"/>
                  </a:cubicBezTo>
                  <a:cubicBezTo>
                    <a:pt x="475898" y="1545870"/>
                    <a:pt x="476671" y="1545870"/>
                    <a:pt x="477444" y="1545511"/>
                  </a:cubicBezTo>
                  <a:cubicBezTo>
                    <a:pt x="613912" y="1499456"/>
                    <a:pt x="714426" y="1377842"/>
                    <a:pt x="716359" y="1219028"/>
                  </a:cubicBezTo>
                  <a:lnTo>
                    <a:pt x="716359" y="0"/>
                  </a:lnTo>
                  <a:lnTo>
                    <a:pt x="0" y="0"/>
                  </a:lnTo>
                  <a:lnTo>
                    <a:pt x="0" y="1218123"/>
                  </a:lnTo>
                  <a:cubicBezTo>
                    <a:pt x="1933" y="1378561"/>
                    <a:pt x="100901" y="1500176"/>
                    <a:pt x="238915" y="1545152"/>
                  </a:cubicBezTo>
                  <a:close/>
                </a:path>
              </a:pathLst>
            </a:custGeom>
            <a:solidFill>
              <a:srgbClr val="9FCFE7"/>
            </a:solidFill>
            <a:ln cap="sq">
              <a:noFill/>
              <a:prstDash val="solid"/>
              <a:miter/>
            </a:ln>
          </p:spPr>
        </p:sp>
        <p:sp>
          <p:nvSpPr>
            <p:cNvPr id="6" name="TextBox 6"/>
            <p:cNvSpPr txBox="1"/>
            <p:nvPr/>
          </p:nvSpPr>
          <p:spPr>
            <a:xfrm>
              <a:off x="0" y="-38100"/>
              <a:ext cx="716359" cy="1475321"/>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7" name="Group 7"/>
          <p:cNvGrpSpPr/>
          <p:nvPr/>
        </p:nvGrpSpPr>
        <p:grpSpPr>
          <a:xfrm>
            <a:off x="-956272" y="1806273"/>
            <a:ext cx="5518428" cy="667061"/>
            <a:chOff x="0" y="0"/>
            <a:chExt cx="1000552" cy="120946"/>
          </a:xfrm>
        </p:grpSpPr>
        <p:sp>
          <p:nvSpPr>
            <p:cNvPr id="8" name="Freeform 8"/>
            <p:cNvSpPr/>
            <p:nvPr/>
          </p:nvSpPr>
          <p:spPr>
            <a:xfrm>
              <a:off x="0" y="0"/>
              <a:ext cx="1000552" cy="120946"/>
            </a:xfrm>
            <a:custGeom>
              <a:avLst/>
              <a:gdLst/>
              <a:ahLst/>
              <a:cxnLst/>
              <a:rect l="l" t="t" r="r" b="b"/>
              <a:pathLst>
                <a:path w="1000552" h="120946">
                  <a:moveTo>
                    <a:pt x="0" y="0"/>
                  </a:moveTo>
                  <a:lnTo>
                    <a:pt x="1000552" y="0"/>
                  </a:lnTo>
                  <a:lnTo>
                    <a:pt x="1000552" y="120946"/>
                  </a:lnTo>
                  <a:lnTo>
                    <a:pt x="0" y="120946"/>
                  </a:lnTo>
                  <a:close/>
                </a:path>
              </a:pathLst>
            </a:custGeom>
            <a:solidFill>
              <a:srgbClr val="9FCFE7">
                <a:alpha val="43922"/>
              </a:srgbClr>
            </a:solidFill>
            <a:ln cap="sq">
              <a:noFill/>
              <a:prstDash val="solid"/>
              <a:miter/>
            </a:ln>
          </p:spPr>
        </p:sp>
        <p:sp>
          <p:nvSpPr>
            <p:cNvPr id="9" name="TextBox 9"/>
            <p:cNvSpPr txBox="1"/>
            <p:nvPr/>
          </p:nvSpPr>
          <p:spPr>
            <a:xfrm>
              <a:off x="0" y="-114300"/>
              <a:ext cx="1000552" cy="235246"/>
            </a:xfrm>
            <a:prstGeom prst="rect">
              <a:avLst/>
            </a:prstGeom>
          </p:spPr>
          <p:txBody>
            <a:bodyPr lIns="50800" tIns="50800" rIns="50800" bIns="50800" rtlCol="0" anchor="ctr"/>
            <a:lstStyle/>
            <a:p>
              <a:pPr marL="424640" lvl="1" indent="-212320" algn="l">
                <a:lnSpc>
                  <a:spcPts val="3441"/>
                </a:lnSpc>
                <a:spcBef>
                  <a:spcPct val="0"/>
                </a:spcBef>
                <a:buFont typeface="Arial"/>
                <a:buChar char="•"/>
              </a:pPr>
              <a:endParaRPr/>
            </a:p>
          </p:txBody>
        </p:sp>
      </p:grpSp>
      <p:grpSp>
        <p:nvGrpSpPr>
          <p:cNvPr id="10" name="Group 10"/>
          <p:cNvGrpSpPr/>
          <p:nvPr/>
        </p:nvGrpSpPr>
        <p:grpSpPr>
          <a:xfrm>
            <a:off x="-1018837" y="4674304"/>
            <a:ext cx="6181290" cy="667061"/>
            <a:chOff x="0" y="0"/>
            <a:chExt cx="1120736" cy="120946"/>
          </a:xfrm>
        </p:grpSpPr>
        <p:sp>
          <p:nvSpPr>
            <p:cNvPr id="11" name="Freeform 11"/>
            <p:cNvSpPr/>
            <p:nvPr/>
          </p:nvSpPr>
          <p:spPr>
            <a:xfrm>
              <a:off x="0" y="0"/>
              <a:ext cx="1120736" cy="120946"/>
            </a:xfrm>
            <a:custGeom>
              <a:avLst/>
              <a:gdLst/>
              <a:ahLst/>
              <a:cxnLst/>
              <a:rect l="l" t="t" r="r" b="b"/>
              <a:pathLst>
                <a:path w="1120736" h="120946">
                  <a:moveTo>
                    <a:pt x="0" y="0"/>
                  </a:moveTo>
                  <a:lnTo>
                    <a:pt x="1120736" y="0"/>
                  </a:lnTo>
                  <a:lnTo>
                    <a:pt x="1120736" y="120946"/>
                  </a:lnTo>
                  <a:lnTo>
                    <a:pt x="0" y="120946"/>
                  </a:lnTo>
                  <a:close/>
                </a:path>
              </a:pathLst>
            </a:custGeom>
            <a:solidFill>
              <a:srgbClr val="9FCFE7">
                <a:alpha val="43922"/>
              </a:srgbClr>
            </a:solidFill>
            <a:ln cap="sq">
              <a:noFill/>
              <a:prstDash val="solid"/>
              <a:miter/>
            </a:ln>
          </p:spPr>
        </p:sp>
        <p:sp>
          <p:nvSpPr>
            <p:cNvPr id="12" name="TextBox 12"/>
            <p:cNvSpPr txBox="1"/>
            <p:nvPr/>
          </p:nvSpPr>
          <p:spPr>
            <a:xfrm>
              <a:off x="0" y="-114300"/>
              <a:ext cx="1120736" cy="235246"/>
            </a:xfrm>
            <a:prstGeom prst="rect">
              <a:avLst/>
            </a:prstGeom>
          </p:spPr>
          <p:txBody>
            <a:bodyPr lIns="50800" tIns="50800" rIns="50800" bIns="50800" rtlCol="0" anchor="ctr"/>
            <a:lstStyle/>
            <a:p>
              <a:pPr marL="424640" lvl="1" indent="-212320" algn="l">
                <a:lnSpc>
                  <a:spcPts val="3441"/>
                </a:lnSpc>
                <a:spcBef>
                  <a:spcPct val="0"/>
                </a:spcBef>
                <a:buFont typeface="Arial"/>
                <a:buChar char="•"/>
              </a:pPr>
              <a:endParaRPr/>
            </a:p>
          </p:txBody>
        </p:sp>
      </p:grpSp>
      <p:grpSp>
        <p:nvGrpSpPr>
          <p:cNvPr id="13" name="Group 13"/>
          <p:cNvGrpSpPr/>
          <p:nvPr/>
        </p:nvGrpSpPr>
        <p:grpSpPr>
          <a:xfrm>
            <a:off x="-1018837" y="7028034"/>
            <a:ext cx="6754253" cy="667061"/>
            <a:chOff x="0" y="0"/>
            <a:chExt cx="1224620" cy="120946"/>
          </a:xfrm>
        </p:grpSpPr>
        <p:sp>
          <p:nvSpPr>
            <p:cNvPr id="14" name="Freeform 14"/>
            <p:cNvSpPr/>
            <p:nvPr/>
          </p:nvSpPr>
          <p:spPr>
            <a:xfrm>
              <a:off x="0" y="0"/>
              <a:ext cx="1224620" cy="120946"/>
            </a:xfrm>
            <a:custGeom>
              <a:avLst/>
              <a:gdLst/>
              <a:ahLst/>
              <a:cxnLst/>
              <a:rect l="l" t="t" r="r" b="b"/>
              <a:pathLst>
                <a:path w="1224620" h="120946">
                  <a:moveTo>
                    <a:pt x="0" y="0"/>
                  </a:moveTo>
                  <a:lnTo>
                    <a:pt x="1224620" y="0"/>
                  </a:lnTo>
                  <a:lnTo>
                    <a:pt x="1224620" y="120946"/>
                  </a:lnTo>
                  <a:lnTo>
                    <a:pt x="0" y="120946"/>
                  </a:lnTo>
                  <a:close/>
                </a:path>
              </a:pathLst>
            </a:custGeom>
            <a:solidFill>
              <a:srgbClr val="9FCFE7">
                <a:alpha val="43922"/>
              </a:srgbClr>
            </a:solidFill>
            <a:ln cap="sq">
              <a:noFill/>
              <a:prstDash val="solid"/>
              <a:miter/>
            </a:ln>
          </p:spPr>
        </p:sp>
        <p:sp>
          <p:nvSpPr>
            <p:cNvPr id="15" name="TextBox 15"/>
            <p:cNvSpPr txBox="1"/>
            <p:nvPr/>
          </p:nvSpPr>
          <p:spPr>
            <a:xfrm>
              <a:off x="0" y="-114300"/>
              <a:ext cx="1224620" cy="235246"/>
            </a:xfrm>
            <a:prstGeom prst="rect">
              <a:avLst/>
            </a:prstGeom>
          </p:spPr>
          <p:txBody>
            <a:bodyPr lIns="50800" tIns="50800" rIns="50800" bIns="50800" rtlCol="0" anchor="ctr"/>
            <a:lstStyle/>
            <a:p>
              <a:pPr marL="424640" lvl="1" indent="-212320" algn="l">
                <a:lnSpc>
                  <a:spcPts val="3441"/>
                </a:lnSpc>
                <a:spcBef>
                  <a:spcPct val="0"/>
                </a:spcBef>
                <a:buFont typeface="Arial"/>
                <a:buChar char="•"/>
              </a:pPr>
              <a:endParaRPr/>
            </a:p>
          </p:txBody>
        </p:sp>
      </p:grpSp>
      <p:sp>
        <p:nvSpPr>
          <p:cNvPr id="16" name="Freeform 16"/>
          <p:cNvSpPr/>
          <p:nvPr/>
        </p:nvSpPr>
        <p:spPr>
          <a:xfrm>
            <a:off x="10442281" y="1806273"/>
            <a:ext cx="7393808" cy="7452027"/>
          </a:xfrm>
          <a:custGeom>
            <a:avLst/>
            <a:gdLst/>
            <a:ahLst/>
            <a:cxnLst/>
            <a:rect l="l" t="t" r="r" b="b"/>
            <a:pathLst>
              <a:path w="7393808" h="7452027">
                <a:moveTo>
                  <a:pt x="0" y="0"/>
                </a:moveTo>
                <a:lnTo>
                  <a:pt x="7393808" y="0"/>
                </a:lnTo>
                <a:lnTo>
                  <a:pt x="7393808" y="7452027"/>
                </a:lnTo>
                <a:lnTo>
                  <a:pt x="0" y="7452027"/>
                </a:lnTo>
                <a:lnTo>
                  <a:pt x="0" y="0"/>
                </a:lnTo>
                <a:close/>
              </a:path>
            </a:pathLst>
          </a:custGeom>
          <a:blipFill>
            <a:blip r:embed="rId3"/>
            <a:stretch>
              <a:fillRect/>
            </a:stretch>
          </a:blipFill>
        </p:spPr>
      </p:sp>
      <p:sp>
        <p:nvSpPr>
          <p:cNvPr id="17" name="TextBox 17"/>
          <p:cNvSpPr txBox="1"/>
          <p:nvPr/>
        </p:nvSpPr>
        <p:spPr>
          <a:xfrm>
            <a:off x="2759989" y="1837512"/>
            <a:ext cx="2975426" cy="480758"/>
          </a:xfrm>
          <a:prstGeom prst="rect">
            <a:avLst/>
          </a:prstGeom>
        </p:spPr>
        <p:txBody>
          <a:bodyPr lIns="0" tIns="0" rIns="0" bIns="0" rtlCol="0" anchor="t">
            <a:spAutoFit/>
          </a:bodyPr>
          <a:lstStyle/>
          <a:p>
            <a:pPr algn="l">
              <a:lnSpc>
                <a:spcPts val="4182"/>
              </a:lnSpc>
            </a:pPr>
            <a:r>
              <a:rPr lang="en-US" sz="2390" b="1">
                <a:solidFill>
                  <a:srgbClr val="01070A"/>
                </a:solidFill>
                <a:latin typeface="Now Bold"/>
                <a:ea typeface="Now Bold"/>
                <a:cs typeface="Now Bold"/>
                <a:sym typeface="Now Bold"/>
              </a:rPr>
              <a:t>1. Thông tin chung:</a:t>
            </a:r>
          </a:p>
        </p:txBody>
      </p:sp>
      <p:sp>
        <p:nvSpPr>
          <p:cNvPr id="18" name="TextBox 18"/>
          <p:cNvSpPr txBox="1"/>
          <p:nvPr/>
        </p:nvSpPr>
        <p:spPr>
          <a:xfrm>
            <a:off x="1028700" y="1666288"/>
            <a:ext cx="1245545" cy="1317283"/>
          </a:xfrm>
          <a:prstGeom prst="rect">
            <a:avLst/>
          </a:prstGeom>
        </p:spPr>
        <p:txBody>
          <a:bodyPr lIns="0" tIns="0" rIns="0" bIns="0" rtlCol="0" anchor="t">
            <a:spAutoFit/>
          </a:bodyPr>
          <a:lstStyle/>
          <a:p>
            <a:pPr marL="0" lvl="0" indent="0" algn="ctr">
              <a:lnSpc>
                <a:spcPts val="10523"/>
              </a:lnSpc>
              <a:spcBef>
                <a:spcPct val="0"/>
              </a:spcBef>
            </a:pPr>
            <a:r>
              <a:rPr lang="en-US" sz="7626" b="1" u="none" strike="noStrike">
                <a:solidFill>
                  <a:srgbClr val="01070A"/>
                </a:solidFill>
                <a:latin typeface="Now Heavy"/>
                <a:ea typeface="Now Heavy"/>
                <a:cs typeface="Now Heavy"/>
                <a:sym typeface="Now Heavy"/>
              </a:rPr>
              <a:t>01</a:t>
            </a:r>
          </a:p>
        </p:txBody>
      </p:sp>
      <p:sp>
        <p:nvSpPr>
          <p:cNvPr id="19" name="TextBox 19"/>
          <p:cNvSpPr txBox="1"/>
          <p:nvPr/>
        </p:nvSpPr>
        <p:spPr>
          <a:xfrm>
            <a:off x="0" y="2745968"/>
            <a:ext cx="10442281" cy="1796438"/>
          </a:xfrm>
          <a:prstGeom prst="rect">
            <a:avLst/>
          </a:prstGeom>
        </p:spPr>
        <p:txBody>
          <a:bodyPr lIns="0" tIns="0" rIns="0" bIns="0" rtlCol="0" anchor="t">
            <a:spAutoFit/>
          </a:bodyPr>
          <a:lstStyle/>
          <a:p>
            <a:pPr marL="453320" lvl="1" indent="-226660" algn="l">
              <a:lnSpc>
                <a:spcPts val="3674"/>
              </a:lnSpc>
              <a:spcBef>
                <a:spcPct val="0"/>
              </a:spcBef>
              <a:buFont typeface="Arial"/>
              <a:buChar char="•"/>
            </a:pPr>
            <a:r>
              <a:rPr lang="en-US" sz="2099" u="none" strike="noStrike">
                <a:solidFill>
                  <a:srgbClr val="01070A"/>
                </a:solidFill>
                <a:latin typeface="Now"/>
                <a:ea typeface="Now"/>
                <a:cs typeface="Now"/>
                <a:sym typeface="Now"/>
              </a:rPr>
              <a:t> là một tuyển tập những câu chuyện nhỏ, giản dị nhưng đầy cảm xúc, được First News thực hiện và biên soạn từ các tác phẩm nổi tiếng trên thế giới. Đây là một trong những dòng sách truyền cảm hứng và nuôi dưỡng tâm hồn được yêu thích nhất tại Việt Nam.</a:t>
            </a:r>
          </a:p>
        </p:txBody>
      </p:sp>
      <p:sp>
        <p:nvSpPr>
          <p:cNvPr id="20" name="TextBox 20"/>
          <p:cNvSpPr txBox="1"/>
          <p:nvPr/>
        </p:nvSpPr>
        <p:spPr>
          <a:xfrm>
            <a:off x="2553344" y="4739656"/>
            <a:ext cx="2364896" cy="456628"/>
          </a:xfrm>
          <a:prstGeom prst="rect">
            <a:avLst/>
          </a:prstGeom>
        </p:spPr>
        <p:txBody>
          <a:bodyPr lIns="0" tIns="0" rIns="0" bIns="0" rtlCol="0" anchor="t">
            <a:spAutoFit/>
          </a:bodyPr>
          <a:lstStyle/>
          <a:p>
            <a:pPr algn="l">
              <a:lnSpc>
                <a:spcPts val="3832"/>
              </a:lnSpc>
            </a:pPr>
            <a:r>
              <a:rPr lang="en-US" sz="2190" b="1">
                <a:solidFill>
                  <a:srgbClr val="01070A"/>
                </a:solidFill>
                <a:latin typeface="Now Bold"/>
                <a:ea typeface="Now Bold"/>
                <a:cs typeface="Now Bold"/>
                <a:sym typeface="Now Bold"/>
              </a:rPr>
              <a:t>Nội dung chính:</a:t>
            </a:r>
          </a:p>
        </p:txBody>
      </p:sp>
      <p:sp>
        <p:nvSpPr>
          <p:cNvPr id="21" name="TextBox 21"/>
          <p:cNvSpPr txBox="1"/>
          <p:nvPr/>
        </p:nvSpPr>
        <p:spPr>
          <a:xfrm>
            <a:off x="1028700" y="4466205"/>
            <a:ext cx="1245545" cy="1317283"/>
          </a:xfrm>
          <a:prstGeom prst="rect">
            <a:avLst/>
          </a:prstGeom>
        </p:spPr>
        <p:txBody>
          <a:bodyPr lIns="0" tIns="0" rIns="0" bIns="0" rtlCol="0" anchor="t">
            <a:spAutoFit/>
          </a:bodyPr>
          <a:lstStyle/>
          <a:p>
            <a:pPr marL="0" lvl="0" indent="0" algn="ctr">
              <a:lnSpc>
                <a:spcPts val="10523"/>
              </a:lnSpc>
              <a:spcBef>
                <a:spcPct val="0"/>
              </a:spcBef>
            </a:pPr>
            <a:r>
              <a:rPr lang="en-US" sz="7626" b="1">
                <a:solidFill>
                  <a:srgbClr val="01070A"/>
                </a:solidFill>
                <a:latin typeface="Now Heavy"/>
                <a:ea typeface="Now Heavy"/>
                <a:cs typeface="Now Heavy"/>
                <a:sym typeface="Now Heavy"/>
              </a:rPr>
              <a:t>02</a:t>
            </a:r>
          </a:p>
        </p:txBody>
      </p:sp>
      <p:sp>
        <p:nvSpPr>
          <p:cNvPr id="22" name="TextBox 22"/>
          <p:cNvSpPr txBox="1"/>
          <p:nvPr/>
        </p:nvSpPr>
        <p:spPr>
          <a:xfrm>
            <a:off x="54459" y="5489701"/>
            <a:ext cx="9015394" cy="1538333"/>
          </a:xfrm>
          <a:prstGeom prst="rect">
            <a:avLst/>
          </a:prstGeom>
        </p:spPr>
        <p:txBody>
          <a:bodyPr lIns="0" tIns="0" rIns="0" bIns="0" rtlCol="0" anchor="t">
            <a:spAutoFit/>
          </a:bodyPr>
          <a:lstStyle/>
          <a:p>
            <a:pPr marL="388551" lvl="1" indent="-194276" algn="l">
              <a:lnSpc>
                <a:spcPts val="3149"/>
              </a:lnSpc>
              <a:spcBef>
                <a:spcPct val="0"/>
              </a:spcBef>
              <a:buFont typeface="Arial"/>
              <a:buChar char="•"/>
            </a:pPr>
            <a:r>
              <a:rPr lang="en-US" sz="1799">
                <a:solidFill>
                  <a:srgbClr val="01070A"/>
                </a:solidFill>
                <a:latin typeface="Now"/>
                <a:ea typeface="Now"/>
                <a:cs typeface="Now"/>
                <a:sym typeface="Now"/>
              </a:rPr>
              <a:t>Sách x</a:t>
            </a:r>
            <a:r>
              <a:rPr lang="en-US" sz="1799" u="none" strike="noStrike">
                <a:solidFill>
                  <a:srgbClr val="01070A"/>
                </a:solidFill>
                <a:latin typeface="Now"/>
                <a:ea typeface="Now"/>
                <a:cs typeface="Now"/>
                <a:sym typeface="Now"/>
              </a:rPr>
              <a:t>oay quanh các chủ đề gần gũi như: tình yêu thương, lòng biết ơn, nghị lực vượt khó, sự tha thứ, ước mơ và khát vọng sống. Mỗi câu chuyện là một thông điệp nhân văn, giúp người đọc suy ngẫm và nhìn nhận cuộc sống bằng một thái độ tích cực, bao dung và đầy cảm hứng.</a:t>
            </a:r>
          </a:p>
        </p:txBody>
      </p:sp>
      <p:sp>
        <p:nvSpPr>
          <p:cNvPr id="23" name="TextBox 23"/>
          <p:cNvSpPr txBox="1"/>
          <p:nvPr/>
        </p:nvSpPr>
        <p:spPr>
          <a:xfrm>
            <a:off x="2553344" y="7093386"/>
            <a:ext cx="2975426" cy="456628"/>
          </a:xfrm>
          <a:prstGeom prst="rect">
            <a:avLst/>
          </a:prstGeom>
        </p:spPr>
        <p:txBody>
          <a:bodyPr lIns="0" tIns="0" rIns="0" bIns="0" rtlCol="0" anchor="t">
            <a:spAutoFit/>
          </a:bodyPr>
          <a:lstStyle/>
          <a:p>
            <a:pPr algn="l">
              <a:lnSpc>
                <a:spcPts val="3832"/>
              </a:lnSpc>
            </a:pPr>
            <a:r>
              <a:rPr lang="en-US" sz="2190" b="1">
                <a:solidFill>
                  <a:srgbClr val="01070A"/>
                </a:solidFill>
                <a:latin typeface="Now Bold"/>
                <a:ea typeface="Now Bold"/>
                <a:cs typeface="Now Bold"/>
                <a:sym typeface="Now Bold"/>
              </a:rPr>
              <a:t>Giá trị mang lại:</a:t>
            </a:r>
          </a:p>
        </p:txBody>
      </p:sp>
      <p:sp>
        <p:nvSpPr>
          <p:cNvPr id="24" name="TextBox 24"/>
          <p:cNvSpPr txBox="1"/>
          <p:nvPr/>
        </p:nvSpPr>
        <p:spPr>
          <a:xfrm>
            <a:off x="748969" y="6989934"/>
            <a:ext cx="1676745" cy="1311568"/>
          </a:xfrm>
          <a:prstGeom prst="rect">
            <a:avLst/>
          </a:prstGeom>
        </p:spPr>
        <p:txBody>
          <a:bodyPr lIns="0" tIns="0" rIns="0" bIns="0" rtlCol="0" anchor="t">
            <a:spAutoFit/>
          </a:bodyPr>
          <a:lstStyle/>
          <a:p>
            <a:pPr marL="0" lvl="0" indent="0" algn="ctr">
              <a:lnSpc>
                <a:spcPts val="10523"/>
              </a:lnSpc>
              <a:spcBef>
                <a:spcPct val="0"/>
              </a:spcBef>
            </a:pPr>
            <a:r>
              <a:rPr lang="en-US" sz="7626" b="1">
                <a:solidFill>
                  <a:srgbClr val="01070A"/>
                </a:solidFill>
                <a:latin typeface="Now Heavy"/>
                <a:ea typeface="Now Heavy"/>
                <a:cs typeface="Now Heavy"/>
                <a:sym typeface="Now Heavy"/>
              </a:rPr>
              <a:t>03</a:t>
            </a:r>
          </a:p>
        </p:txBody>
      </p:sp>
      <p:sp>
        <p:nvSpPr>
          <p:cNvPr id="25" name="TextBox 25"/>
          <p:cNvSpPr txBox="1"/>
          <p:nvPr/>
        </p:nvSpPr>
        <p:spPr>
          <a:xfrm>
            <a:off x="0" y="8142770"/>
            <a:ext cx="9228590" cy="1930530"/>
          </a:xfrm>
          <a:prstGeom prst="rect">
            <a:avLst/>
          </a:prstGeom>
        </p:spPr>
        <p:txBody>
          <a:bodyPr lIns="0" tIns="0" rIns="0" bIns="0" rtlCol="0" anchor="t">
            <a:spAutoFit/>
          </a:bodyPr>
          <a:lstStyle/>
          <a:p>
            <a:pPr marL="388551" lvl="1" indent="-194276" algn="l">
              <a:lnSpc>
                <a:spcPts val="3149"/>
              </a:lnSpc>
              <a:spcBef>
                <a:spcPct val="0"/>
              </a:spcBef>
              <a:buFont typeface="Arial"/>
              <a:buChar char="•"/>
            </a:pPr>
            <a:r>
              <a:rPr lang="en-US" sz="1799">
                <a:solidFill>
                  <a:srgbClr val="01070A"/>
                </a:solidFill>
                <a:latin typeface="Now"/>
                <a:ea typeface="Now"/>
                <a:cs typeface="Now"/>
                <a:sym typeface="Now"/>
              </a:rPr>
              <a:t>Hạt</a:t>
            </a:r>
            <a:r>
              <a:rPr lang="en-US" sz="1799" u="none" strike="noStrike">
                <a:solidFill>
                  <a:srgbClr val="01070A"/>
                </a:solidFill>
                <a:latin typeface="Now"/>
                <a:ea typeface="Now"/>
                <a:cs typeface="Now"/>
                <a:sym typeface="Now"/>
              </a:rPr>
              <a:t> Giống Tâm Hồn không chỉ là một cuốn sách để đọc mà còn là một người bạn tinh thần, giúp người đọc cảm nhận sâu sắc hơn về cuộc sống, về con người, và khơi gợi trong lòng mỗi người những suy nghĩ tốt đẹp, lạc quan. Đây là cuốn sách phù hợp với mọi lứa tuổi, đặc biệt là học sinh – những tâm hồn đang trong quá trình hình thành nhân cách và định hướng tương lai.</a:t>
            </a:r>
          </a:p>
        </p:txBody>
      </p:sp>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sp>
      <p:grpSp>
        <p:nvGrpSpPr>
          <p:cNvPr id="3" name="Group 3"/>
          <p:cNvGrpSpPr/>
          <p:nvPr/>
        </p:nvGrpSpPr>
        <p:grpSpPr>
          <a:xfrm rot="2035800">
            <a:off x="8368915" y="-351923"/>
            <a:ext cx="10023389" cy="11374162"/>
            <a:chOff x="0" y="0"/>
            <a:chExt cx="9522000" cy="10805205"/>
          </a:xfrm>
        </p:grpSpPr>
        <p:sp>
          <p:nvSpPr>
            <p:cNvPr id="4" name="Freeform 4"/>
            <p:cNvSpPr/>
            <p:nvPr/>
          </p:nvSpPr>
          <p:spPr>
            <a:xfrm>
              <a:off x="0" y="0"/>
              <a:ext cx="9521952" cy="10805207"/>
            </a:xfrm>
            <a:custGeom>
              <a:avLst/>
              <a:gdLst/>
              <a:ahLst/>
              <a:cxnLst/>
              <a:rect l="l" t="t" r="r" b="b"/>
              <a:pathLst>
                <a:path w="9521952" h="10805207">
                  <a:moveTo>
                    <a:pt x="7898892" y="7579759"/>
                  </a:moveTo>
                  <a:cubicBezTo>
                    <a:pt x="9521952" y="5859587"/>
                    <a:pt x="9413749" y="3171693"/>
                    <a:pt x="7682485" y="1558905"/>
                  </a:cubicBezTo>
                  <a:cubicBezTo>
                    <a:pt x="5897118" y="0"/>
                    <a:pt x="3192018" y="107511"/>
                    <a:pt x="1623060" y="1827809"/>
                  </a:cubicBezTo>
                  <a:cubicBezTo>
                    <a:pt x="0" y="3547981"/>
                    <a:pt x="162306" y="6235875"/>
                    <a:pt x="1893570" y="7848536"/>
                  </a:cubicBezTo>
                  <a:cubicBezTo>
                    <a:pt x="2272284" y="8224824"/>
                    <a:pt x="2759202" y="8493600"/>
                    <a:pt x="3246120" y="8654867"/>
                  </a:cubicBezTo>
                  <a:cubicBezTo>
                    <a:pt x="3408426" y="9837485"/>
                    <a:pt x="2867406" y="10805207"/>
                    <a:pt x="2867406" y="10805207"/>
                  </a:cubicBezTo>
                  <a:cubicBezTo>
                    <a:pt x="4869180" y="8977399"/>
                    <a:pt x="4869180" y="8977399"/>
                    <a:pt x="4869180" y="8977399"/>
                  </a:cubicBezTo>
                  <a:cubicBezTo>
                    <a:pt x="6005322" y="8923644"/>
                    <a:pt x="7087362" y="8439845"/>
                    <a:pt x="7898892" y="7579759"/>
                  </a:cubicBezTo>
                  <a:close/>
                </a:path>
              </a:pathLst>
            </a:custGeom>
            <a:solidFill>
              <a:srgbClr val="9FCFE7">
                <a:alpha val="41961"/>
              </a:srgbClr>
            </a:solidFill>
          </p:spPr>
        </p:sp>
      </p:grpSp>
      <p:grpSp>
        <p:nvGrpSpPr>
          <p:cNvPr id="5" name="Group 5"/>
          <p:cNvGrpSpPr/>
          <p:nvPr/>
        </p:nvGrpSpPr>
        <p:grpSpPr>
          <a:xfrm>
            <a:off x="-3945373" y="6341627"/>
            <a:ext cx="7890745" cy="789074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0" cap="sq">
              <a:solidFill>
                <a:srgbClr val="9FCFE7"/>
              </a:solidFill>
              <a:prstDash val="solid"/>
              <a:miter/>
            </a:ln>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3377403" y="889438"/>
            <a:ext cx="621972" cy="621972"/>
          </a:xfrm>
          <a:custGeom>
            <a:avLst/>
            <a:gdLst/>
            <a:ahLst/>
            <a:cxnLst/>
            <a:rect l="l" t="t" r="r" b="b"/>
            <a:pathLst>
              <a:path w="621972" h="621972">
                <a:moveTo>
                  <a:pt x="0" y="0"/>
                </a:moveTo>
                <a:lnTo>
                  <a:pt x="621972" y="0"/>
                </a:lnTo>
                <a:lnTo>
                  <a:pt x="621972" y="621971"/>
                </a:lnTo>
                <a:lnTo>
                  <a:pt x="0" y="6219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9" name="Group 9"/>
          <p:cNvGrpSpPr/>
          <p:nvPr/>
        </p:nvGrpSpPr>
        <p:grpSpPr>
          <a:xfrm>
            <a:off x="16324195" y="8523218"/>
            <a:ext cx="3265530" cy="326553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FCFE7"/>
            </a:solidFill>
            <a:ln cap="sq">
              <a:no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Freeform 12"/>
          <p:cNvSpPr/>
          <p:nvPr/>
        </p:nvSpPr>
        <p:spPr>
          <a:xfrm>
            <a:off x="1213685" y="3571575"/>
            <a:ext cx="7792919" cy="4612136"/>
          </a:xfrm>
          <a:custGeom>
            <a:avLst/>
            <a:gdLst/>
            <a:ahLst/>
            <a:cxnLst/>
            <a:rect l="l" t="t" r="r" b="b"/>
            <a:pathLst>
              <a:path w="7792919" h="4612136">
                <a:moveTo>
                  <a:pt x="0" y="0"/>
                </a:moveTo>
                <a:lnTo>
                  <a:pt x="7792919" y="0"/>
                </a:lnTo>
                <a:lnTo>
                  <a:pt x="7792919" y="4612135"/>
                </a:lnTo>
                <a:lnTo>
                  <a:pt x="0" y="4612135"/>
                </a:lnTo>
                <a:lnTo>
                  <a:pt x="0" y="0"/>
                </a:lnTo>
                <a:close/>
              </a:path>
            </a:pathLst>
          </a:custGeom>
          <a:blipFill>
            <a:blip r:embed="rId5"/>
            <a:stretch>
              <a:fillRect/>
            </a:stretch>
          </a:blipFill>
        </p:spPr>
      </p:sp>
      <p:sp>
        <p:nvSpPr>
          <p:cNvPr id="13" name="TextBox 13"/>
          <p:cNvSpPr txBox="1"/>
          <p:nvPr/>
        </p:nvSpPr>
        <p:spPr>
          <a:xfrm>
            <a:off x="1464362" y="1416159"/>
            <a:ext cx="6699646" cy="897067"/>
          </a:xfrm>
          <a:prstGeom prst="rect">
            <a:avLst/>
          </a:prstGeom>
        </p:spPr>
        <p:txBody>
          <a:bodyPr lIns="0" tIns="0" rIns="0" bIns="0" rtlCol="0" anchor="t">
            <a:spAutoFit/>
          </a:bodyPr>
          <a:lstStyle/>
          <a:p>
            <a:pPr marL="0" lvl="0" indent="0" algn="l">
              <a:lnSpc>
                <a:spcPts val="7234"/>
              </a:lnSpc>
              <a:spcBef>
                <a:spcPct val="0"/>
              </a:spcBef>
            </a:pPr>
            <a:r>
              <a:rPr lang="en-US" sz="5242" b="1">
                <a:solidFill>
                  <a:srgbClr val="01070A"/>
                </a:solidFill>
                <a:latin typeface="Now Heavy"/>
                <a:ea typeface="Now Heavy"/>
                <a:cs typeface="Now Heavy"/>
                <a:sym typeface="Now Heavy"/>
              </a:rPr>
              <a:t>Hạt giống tâm hồn</a:t>
            </a:r>
          </a:p>
        </p:txBody>
      </p:sp>
      <p:sp>
        <p:nvSpPr>
          <p:cNvPr id="14" name="TextBox 14"/>
          <p:cNvSpPr txBox="1"/>
          <p:nvPr/>
        </p:nvSpPr>
        <p:spPr>
          <a:xfrm>
            <a:off x="1464362" y="2372824"/>
            <a:ext cx="7291567" cy="945247"/>
          </a:xfrm>
          <a:prstGeom prst="rect">
            <a:avLst/>
          </a:prstGeom>
        </p:spPr>
        <p:txBody>
          <a:bodyPr lIns="0" tIns="0" rIns="0" bIns="0" rtlCol="0" anchor="t">
            <a:spAutoFit/>
          </a:bodyPr>
          <a:lstStyle/>
          <a:p>
            <a:pPr algn="l">
              <a:lnSpc>
                <a:spcPts val="3757"/>
              </a:lnSpc>
            </a:pPr>
            <a:r>
              <a:rPr lang="en-US" sz="2645">
                <a:solidFill>
                  <a:srgbClr val="01070A"/>
                </a:solidFill>
                <a:latin typeface="Now"/>
                <a:ea typeface="Now"/>
                <a:cs typeface="Now"/>
                <a:sym typeface="Now"/>
              </a:rPr>
              <a:t>Mở ra cho bạn thế giợi nội tâm và những bài học đắt giá và đạo đức làm người</a:t>
            </a:r>
          </a:p>
        </p:txBody>
      </p:sp>
      <p:sp>
        <p:nvSpPr>
          <p:cNvPr id="15" name="TextBox 15"/>
          <p:cNvSpPr txBox="1"/>
          <p:nvPr/>
        </p:nvSpPr>
        <p:spPr>
          <a:xfrm>
            <a:off x="11085021" y="1695347"/>
            <a:ext cx="5239174" cy="539908"/>
          </a:xfrm>
          <a:prstGeom prst="rect">
            <a:avLst/>
          </a:prstGeom>
        </p:spPr>
        <p:txBody>
          <a:bodyPr lIns="0" tIns="0" rIns="0" bIns="0" rtlCol="0" anchor="t">
            <a:spAutoFit/>
          </a:bodyPr>
          <a:lstStyle/>
          <a:p>
            <a:pPr algn="ctr">
              <a:lnSpc>
                <a:spcPts val="4681"/>
              </a:lnSpc>
            </a:pPr>
            <a:r>
              <a:rPr lang="en-US" sz="2675" b="1">
                <a:solidFill>
                  <a:srgbClr val="01070A"/>
                </a:solidFill>
                <a:latin typeface="Now Bold"/>
                <a:ea typeface="Now Bold"/>
                <a:cs typeface="Now Bold"/>
                <a:sym typeface="Now Bold"/>
              </a:rPr>
              <a:t>Feedback</a:t>
            </a:r>
          </a:p>
        </p:txBody>
      </p:sp>
      <p:sp>
        <p:nvSpPr>
          <p:cNvPr id="16" name="TextBox 16"/>
          <p:cNvSpPr txBox="1"/>
          <p:nvPr/>
        </p:nvSpPr>
        <p:spPr>
          <a:xfrm>
            <a:off x="10407487" y="2571866"/>
            <a:ext cx="6561803" cy="5611845"/>
          </a:xfrm>
          <a:prstGeom prst="rect">
            <a:avLst/>
          </a:prstGeom>
        </p:spPr>
        <p:txBody>
          <a:bodyPr lIns="0" tIns="0" rIns="0" bIns="0" rtlCol="0" anchor="t">
            <a:spAutoFit/>
          </a:bodyPr>
          <a:lstStyle/>
          <a:p>
            <a:pPr algn="ctr">
              <a:lnSpc>
                <a:spcPts val="4970"/>
              </a:lnSpc>
            </a:pPr>
            <a:r>
              <a:rPr lang="en-US" sz="2840">
                <a:solidFill>
                  <a:srgbClr val="01070A"/>
                </a:solidFill>
                <a:latin typeface="Now"/>
                <a:ea typeface="Now"/>
                <a:cs typeface="Now"/>
                <a:sym typeface="Now"/>
              </a:rPr>
              <a:t>Nếu bạn đang cần một chút động lực, một chút ấm áp hay đơn giản là một khoảng lặng để hiểu hơn về chính mình và những người xung quanh, Hạt Giống Tâm Hồn sẽ là một lựa chọn tuyệt vời. Hãy đọc và cảm nhận, để từng trang sách gieo vào lòng bạn những hạt giống nhỏ của yêu thương, kiên cường và hy vọng.</a:t>
            </a:r>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111" b="-7111"/>
            </a:stretch>
          </a:blipFill>
        </p:spPr>
      </p:sp>
      <p:sp>
        <p:nvSpPr>
          <p:cNvPr id="3" name="TextBox 3"/>
          <p:cNvSpPr txBox="1"/>
          <p:nvPr/>
        </p:nvSpPr>
        <p:spPr>
          <a:xfrm>
            <a:off x="4434003" y="2069505"/>
            <a:ext cx="9419994" cy="2196465"/>
          </a:xfrm>
          <a:prstGeom prst="rect">
            <a:avLst/>
          </a:prstGeom>
        </p:spPr>
        <p:txBody>
          <a:bodyPr lIns="0" tIns="0" rIns="0" bIns="0" rtlCol="0" anchor="t">
            <a:spAutoFit/>
          </a:bodyPr>
          <a:lstStyle/>
          <a:p>
            <a:pPr algn="ctr">
              <a:lnSpc>
                <a:spcPts val="18060"/>
              </a:lnSpc>
            </a:pPr>
            <a:r>
              <a:rPr lang="en-US" sz="12900">
                <a:solidFill>
                  <a:srgbClr val="000000"/>
                </a:solidFill>
                <a:latin typeface="Peace Sans"/>
                <a:ea typeface="Peace Sans"/>
                <a:cs typeface="Peace Sans"/>
                <a:sym typeface="Peace Sans"/>
              </a:rPr>
              <a:t>Thank You</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2288004" y="2635457"/>
            <a:ext cx="13711991" cy="6622843"/>
            <a:chOff x="0" y="0"/>
            <a:chExt cx="3611389" cy="1744288"/>
          </a:xfrm>
        </p:grpSpPr>
        <p:sp>
          <p:nvSpPr>
            <p:cNvPr id="7" name="Freeform 7"/>
            <p:cNvSpPr/>
            <p:nvPr/>
          </p:nvSpPr>
          <p:spPr>
            <a:xfrm>
              <a:off x="0" y="0"/>
              <a:ext cx="3611388" cy="1744288"/>
            </a:xfrm>
            <a:custGeom>
              <a:avLst/>
              <a:gdLst/>
              <a:ahLst/>
              <a:cxnLst/>
              <a:rect l="l" t="t" r="r" b="b"/>
              <a:pathLst>
                <a:path w="3611388" h="1744288">
                  <a:moveTo>
                    <a:pt x="28795" y="0"/>
                  </a:moveTo>
                  <a:lnTo>
                    <a:pt x="3582593" y="0"/>
                  </a:lnTo>
                  <a:cubicBezTo>
                    <a:pt x="3590230" y="0"/>
                    <a:pt x="3597554" y="3034"/>
                    <a:pt x="3602954" y="8434"/>
                  </a:cubicBezTo>
                  <a:cubicBezTo>
                    <a:pt x="3608355" y="13834"/>
                    <a:pt x="3611388" y="21158"/>
                    <a:pt x="3611388" y="28795"/>
                  </a:cubicBezTo>
                  <a:lnTo>
                    <a:pt x="3611388" y="1715493"/>
                  </a:lnTo>
                  <a:cubicBezTo>
                    <a:pt x="3611388" y="1731396"/>
                    <a:pt x="3598497" y="1744288"/>
                    <a:pt x="3582593" y="1744288"/>
                  </a:cubicBezTo>
                  <a:lnTo>
                    <a:pt x="28795" y="1744288"/>
                  </a:lnTo>
                  <a:cubicBezTo>
                    <a:pt x="12892" y="1744288"/>
                    <a:pt x="0" y="1731396"/>
                    <a:pt x="0" y="1715493"/>
                  </a:cubicBezTo>
                  <a:lnTo>
                    <a:pt x="0" y="28795"/>
                  </a:lnTo>
                  <a:cubicBezTo>
                    <a:pt x="0" y="12892"/>
                    <a:pt x="12892" y="0"/>
                    <a:pt x="28795" y="0"/>
                  </a:cubicBezTo>
                  <a:close/>
                </a:path>
              </a:pathLst>
            </a:custGeom>
            <a:solidFill>
              <a:srgbClr val="FFFFFF">
                <a:alpha val="74902"/>
              </a:srgbClr>
            </a:solidFill>
          </p:spPr>
        </p:sp>
        <p:sp>
          <p:nvSpPr>
            <p:cNvPr id="8" name="TextBox 8"/>
            <p:cNvSpPr txBox="1"/>
            <p:nvPr/>
          </p:nvSpPr>
          <p:spPr>
            <a:xfrm>
              <a:off x="0" y="-38100"/>
              <a:ext cx="3611389" cy="178238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3" name="TextBox 13"/>
          <p:cNvSpPr txBox="1"/>
          <p:nvPr/>
        </p:nvSpPr>
        <p:spPr>
          <a:xfrm>
            <a:off x="4048367" y="1042237"/>
            <a:ext cx="10191265" cy="1259840"/>
          </a:xfrm>
          <a:prstGeom prst="rect">
            <a:avLst/>
          </a:prstGeom>
        </p:spPr>
        <p:txBody>
          <a:bodyPr lIns="0" tIns="0" rIns="0" bIns="0" rtlCol="0" anchor="t">
            <a:spAutoFit/>
          </a:bodyPr>
          <a:lstStyle/>
          <a:p>
            <a:pPr algn="ctr">
              <a:lnSpc>
                <a:spcPts val="10360"/>
              </a:lnSpc>
            </a:pPr>
            <a:r>
              <a:rPr lang="en-US" sz="7400">
                <a:solidFill>
                  <a:srgbClr val="FFFFFF"/>
                </a:solidFill>
                <a:latin typeface="Coiny"/>
                <a:ea typeface="Coiny"/>
                <a:cs typeface="Coiny"/>
                <a:sym typeface="Coiny"/>
              </a:rPr>
              <a:t>GIỚI THIỆU</a:t>
            </a:r>
          </a:p>
        </p:txBody>
      </p:sp>
      <p:sp>
        <p:nvSpPr>
          <p:cNvPr id="14" name="TextBox 14"/>
          <p:cNvSpPr txBox="1"/>
          <p:nvPr/>
        </p:nvSpPr>
        <p:spPr>
          <a:xfrm>
            <a:off x="3350340" y="3527528"/>
            <a:ext cx="11587320" cy="4762500"/>
          </a:xfrm>
          <a:prstGeom prst="rect">
            <a:avLst/>
          </a:prstGeom>
        </p:spPr>
        <p:txBody>
          <a:bodyPr lIns="0" tIns="0" rIns="0" bIns="0" rtlCol="0" anchor="t">
            <a:spAutoFit/>
          </a:bodyPr>
          <a:lstStyle/>
          <a:p>
            <a:pPr algn="ctr">
              <a:lnSpc>
                <a:spcPts val="6299"/>
              </a:lnSpc>
            </a:pPr>
            <a:r>
              <a:rPr lang="en-US" sz="4500" b="1">
                <a:solidFill>
                  <a:srgbClr val="387C45"/>
                </a:solidFill>
                <a:latin typeface="Saira ExtraCondensed Bold"/>
                <a:ea typeface="Saira ExtraCondensed Bold"/>
                <a:cs typeface="Saira ExtraCondensed Bold"/>
                <a:sym typeface="Saira ExtraCondensed Bold"/>
              </a:rPr>
              <a:t>Thư viện trường là không gian học tập thân thiện, nơi lưu trữ và cung cấp tri thức phục vụ cho việc học tập, nghiên cứu và rèn luyện kỹ năng tự học cho học sinh, giáo viên. Với nguồn tài liệu phong phú, đa dạng từ sách giáo khoa, sách tham khảo đến sách kỹ năng sống và truyện đọc, thư viện luôn là người bạn đồng hành đáng tin cậy trong hành trình tiếp thu tri thức.</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1526661" y="2860779"/>
            <a:ext cx="7213505" cy="6622843"/>
            <a:chOff x="0" y="0"/>
            <a:chExt cx="1899853" cy="1744288"/>
          </a:xfrm>
        </p:grpSpPr>
        <p:sp>
          <p:nvSpPr>
            <p:cNvPr id="7" name="Freeform 7"/>
            <p:cNvSpPr/>
            <p:nvPr/>
          </p:nvSpPr>
          <p:spPr>
            <a:xfrm>
              <a:off x="0" y="0"/>
              <a:ext cx="1899853" cy="1744288"/>
            </a:xfrm>
            <a:custGeom>
              <a:avLst/>
              <a:gdLst/>
              <a:ahLst/>
              <a:cxnLst/>
              <a:rect l="l" t="t" r="r" b="b"/>
              <a:pathLst>
                <a:path w="1899853" h="1744288">
                  <a:moveTo>
                    <a:pt x="54736" y="0"/>
                  </a:moveTo>
                  <a:lnTo>
                    <a:pt x="1845117" y="0"/>
                  </a:lnTo>
                  <a:cubicBezTo>
                    <a:pt x="1859634" y="0"/>
                    <a:pt x="1873556" y="5767"/>
                    <a:pt x="1883821" y="16032"/>
                  </a:cubicBezTo>
                  <a:cubicBezTo>
                    <a:pt x="1894086" y="26297"/>
                    <a:pt x="1899853" y="40219"/>
                    <a:pt x="1899853" y="54736"/>
                  </a:cubicBezTo>
                  <a:lnTo>
                    <a:pt x="1899853" y="1689552"/>
                  </a:lnTo>
                  <a:cubicBezTo>
                    <a:pt x="1899853" y="1704069"/>
                    <a:pt x="1894086" y="1717991"/>
                    <a:pt x="1883821" y="1728256"/>
                  </a:cubicBezTo>
                  <a:cubicBezTo>
                    <a:pt x="1873556" y="1738521"/>
                    <a:pt x="1859634" y="1744288"/>
                    <a:pt x="1845117" y="1744288"/>
                  </a:cubicBezTo>
                  <a:lnTo>
                    <a:pt x="54736" y="1744288"/>
                  </a:lnTo>
                  <a:cubicBezTo>
                    <a:pt x="40219" y="1744288"/>
                    <a:pt x="26297" y="1738521"/>
                    <a:pt x="16032" y="1728256"/>
                  </a:cubicBezTo>
                  <a:cubicBezTo>
                    <a:pt x="5767" y="1717991"/>
                    <a:pt x="0" y="1704069"/>
                    <a:pt x="0" y="1689552"/>
                  </a:cubicBezTo>
                  <a:lnTo>
                    <a:pt x="0" y="54736"/>
                  </a:lnTo>
                  <a:cubicBezTo>
                    <a:pt x="0" y="40219"/>
                    <a:pt x="5767" y="26297"/>
                    <a:pt x="16032" y="16032"/>
                  </a:cubicBezTo>
                  <a:cubicBezTo>
                    <a:pt x="26297" y="5767"/>
                    <a:pt x="40219" y="0"/>
                    <a:pt x="54736" y="0"/>
                  </a:cubicBezTo>
                  <a:close/>
                </a:path>
              </a:pathLst>
            </a:custGeom>
            <a:solidFill>
              <a:srgbClr val="FFFFFF">
                <a:alpha val="74902"/>
              </a:srgbClr>
            </a:solidFill>
          </p:spPr>
        </p:sp>
        <p:sp>
          <p:nvSpPr>
            <p:cNvPr id="8" name="TextBox 8"/>
            <p:cNvSpPr txBox="1"/>
            <p:nvPr/>
          </p:nvSpPr>
          <p:spPr>
            <a:xfrm>
              <a:off x="0" y="-38100"/>
              <a:ext cx="1899853" cy="178238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grpSp>
        <p:nvGrpSpPr>
          <p:cNvPr id="10" name="Group 10"/>
          <p:cNvGrpSpPr/>
          <p:nvPr/>
        </p:nvGrpSpPr>
        <p:grpSpPr>
          <a:xfrm>
            <a:off x="9626778" y="2860779"/>
            <a:ext cx="7213505" cy="6622843"/>
            <a:chOff x="0" y="0"/>
            <a:chExt cx="1899853" cy="1744288"/>
          </a:xfrm>
        </p:grpSpPr>
        <p:sp>
          <p:nvSpPr>
            <p:cNvPr id="11" name="Freeform 11"/>
            <p:cNvSpPr/>
            <p:nvPr/>
          </p:nvSpPr>
          <p:spPr>
            <a:xfrm>
              <a:off x="0" y="0"/>
              <a:ext cx="1899853" cy="1744288"/>
            </a:xfrm>
            <a:custGeom>
              <a:avLst/>
              <a:gdLst/>
              <a:ahLst/>
              <a:cxnLst/>
              <a:rect l="l" t="t" r="r" b="b"/>
              <a:pathLst>
                <a:path w="1899853" h="1744288">
                  <a:moveTo>
                    <a:pt x="54736" y="0"/>
                  </a:moveTo>
                  <a:lnTo>
                    <a:pt x="1845117" y="0"/>
                  </a:lnTo>
                  <a:cubicBezTo>
                    <a:pt x="1859634" y="0"/>
                    <a:pt x="1873556" y="5767"/>
                    <a:pt x="1883821" y="16032"/>
                  </a:cubicBezTo>
                  <a:cubicBezTo>
                    <a:pt x="1894086" y="26297"/>
                    <a:pt x="1899853" y="40219"/>
                    <a:pt x="1899853" y="54736"/>
                  </a:cubicBezTo>
                  <a:lnTo>
                    <a:pt x="1899853" y="1689552"/>
                  </a:lnTo>
                  <a:cubicBezTo>
                    <a:pt x="1899853" y="1704069"/>
                    <a:pt x="1894086" y="1717991"/>
                    <a:pt x="1883821" y="1728256"/>
                  </a:cubicBezTo>
                  <a:cubicBezTo>
                    <a:pt x="1873556" y="1738521"/>
                    <a:pt x="1859634" y="1744288"/>
                    <a:pt x="1845117" y="1744288"/>
                  </a:cubicBezTo>
                  <a:lnTo>
                    <a:pt x="54736" y="1744288"/>
                  </a:lnTo>
                  <a:cubicBezTo>
                    <a:pt x="40219" y="1744288"/>
                    <a:pt x="26297" y="1738521"/>
                    <a:pt x="16032" y="1728256"/>
                  </a:cubicBezTo>
                  <a:cubicBezTo>
                    <a:pt x="5767" y="1717991"/>
                    <a:pt x="0" y="1704069"/>
                    <a:pt x="0" y="1689552"/>
                  </a:cubicBezTo>
                  <a:lnTo>
                    <a:pt x="0" y="54736"/>
                  </a:lnTo>
                  <a:cubicBezTo>
                    <a:pt x="0" y="40219"/>
                    <a:pt x="5767" y="26297"/>
                    <a:pt x="16032" y="16032"/>
                  </a:cubicBezTo>
                  <a:cubicBezTo>
                    <a:pt x="26297" y="5767"/>
                    <a:pt x="40219" y="0"/>
                    <a:pt x="54736" y="0"/>
                  </a:cubicBezTo>
                  <a:close/>
                </a:path>
              </a:pathLst>
            </a:custGeom>
            <a:solidFill>
              <a:srgbClr val="FFFFFF">
                <a:alpha val="74902"/>
              </a:srgbClr>
            </a:solidFill>
          </p:spPr>
        </p:sp>
        <p:sp>
          <p:nvSpPr>
            <p:cNvPr id="12" name="TextBox 12"/>
            <p:cNvSpPr txBox="1"/>
            <p:nvPr/>
          </p:nvSpPr>
          <p:spPr>
            <a:xfrm>
              <a:off x="0" y="-38100"/>
              <a:ext cx="1899853" cy="178238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4" name="Freeform 14"/>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5" name="Freeform 15"/>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6" name="Group 16"/>
          <p:cNvGrpSpPr/>
          <p:nvPr/>
        </p:nvGrpSpPr>
        <p:grpSpPr>
          <a:xfrm>
            <a:off x="2387029" y="3425815"/>
            <a:ext cx="5600570" cy="5600570"/>
            <a:chOff x="0" y="0"/>
            <a:chExt cx="812800" cy="812800"/>
          </a:xfrm>
        </p:grpSpPr>
        <p:sp>
          <p:nvSpPr>
            <p:cNvPr id="17" name="Freeform 17"/>
            <p:cNvSpPr/>
            <p:nvPr/>
          </p:nvSpPr>
          <p:spPr>
            <a:xfrm>
              <a:off x="0" y="0"/>
              <a:ext cx="812800" cy="812800"/>
            </a:xfrm>
            <a:custGeom>
              <a:avLst/>
              <a:gdLst/>
              <a:ahLst/>
              <a:cxnLst/>
              <a:rect l="l" t="t" r="r" b="b"/>
              <a:pathLst>
                <a:path w="812800" h="812800">
                  <a:moveTo>
                    <a:pt x="31794" y="0"/>
                  </a:moveTo>
                  <a:lnTo>
                    <a:pt x="781006" y="0"/>
                  </a:lnTo>
                  <a:cubicBezTo>
                    <a:pt x="798565" y="0"/>
                    <a:pt x="812800" y="14235"/>
                    <a:pt x="812800" y="31794"/>
                  </a:cubicBezTo>
                  <a:lnTo>
                    <a:pt x="812800" y="781006"/>
                  </a:lnTo>
                  <a:cubicBezTo>
                    <a:pt x="812800" y="798565"/>
                    <a:pt x="798565" y="812800"/>
                    <a:pt x="781006" y="812800"/>
                  </a:cubicBezTo>
                  <a:lnTo>
                    <a:pt x="31794" y="812800"/>
                  </a:lnTo>
                  <a:cubicBezTo>
                    <a:pt x="14235" y="812800"/>
                    <a:pt x="0" y="798565"/>
                    <a:pt x="0" y="781006"/>
                  </a:cubicBezTo>
                  <a:lnTo>
                    <a:pt x="0" y="31794"/>
                  </a:lnTo>
                  <a:cubicBezTo>
                    <a:pt x="0" y="14235"/>
                    <a:pt x="14235" y="0"/>
                    <a:pt x="31794" y="0"/>
                  </a:cubicBezTo>
                  <a:close/>
                </a:path>
              </a:pathLst>
            </a:custGeom>
            <a:blipFill>
              <a:blip r:embed="rId7"/>
              <a:stretch>
                <a:fillRect t="-17986" b="-17986"/>
              </a:stretch>
            </a:blipFill>
          </p:spPr>
        </p:sp>
      </p:grpSp>
      <p:grpSp>
        <p:nvGrpSpPr>
          <p:cNvPr id="18" name="Group 18"/>
          <p:cNvGrpSpPr/>
          <p:nvPr/>
        </p:nvGrpSpPr>
        <p:grpSpPr>
          <a:xfrm>
            <a:off x="10433246" y="3425815"/>
            <a:ext cx="5600570" cy="5600570"/>
            <a:chOff x="0" y="0"/>
            <a:chExt cx="812800" cy="812800"/>
          </a:xfrm>
        </p:grpSpPr>
        <p:sp>
          <p:nvSpPr>
            <p:cNvPr id="19" name="Freeform 19"/>
            <p:cNvSpPr/>
            <p:nvPr/>
          </p:nvSpPr>
          <p:spPr>
            <a:xfrm>
              <a:off x="0" y="0"/>
              <a:ext cx="812800" cy="812800"/>
            </a:xfrm>
            <a:custGeom>
              <a:avLst/>
              <a:gdLst/>
              <a:ahLst/>
              <a:cxnLst/>
              <a:rect l="l" t="t" r="r" b="b"/>
              <a:pathLst>
                <a:path w="812800" h="812800">
                  <a:moveTo>
                    <a:pt x="31794" y="0"/>
                  </a:moveTo>
                  <a:lnTo>
                    <a:pt x="781006" y="0"/>
                  </a:lnTo>
                  <a:cubicBezTo>
                    <a:pt x="798565" y="0"/>
                    <a:pt x="812800" y="14235"/>
                    <a:pt x="812800" y="31794"/>
                  </a:cubicBezTo>
                  <a:lnTo>
                    <a:pt x="812800" y="781006"/>
                  </a:lnTo>
                  <a:cubicBezTo>
                    <a:pt x="812800" y="798565"/>
                    <a:pt x="798565" y="812800"/>
                    <a:pt x="781006" y="812800"/>
                  </a:cubicBezTo>
                  <a:lnTo>
                    <a:pt x="31794" y="812800"/>
                  </a:lnTo>
                  <a:cubicBezTo>
                    <a:pt x="14235" y="812800"/>
                    <a:pt x="0" y="798565"/>
                    <a:pt x="0" y="781006"/>
                  </a:cubicBezTo>
                  <a:lnTo>
                    <a:pt x="0" y="31794"/>
                  </a:lnTo>
                  <a:cubicBezTo>
                    <a:pt x="0" y="14235"/>
                    <a:pt x="14235" y="0"/>
                    <a:pt x="31794" y="0"/>
                  </a:cubicBezTo>
                  <a:close/>
                </a:path>
              </a:pathLst>
            </a:custGeom>
            <a:blipFill>
              <a:blip r:embed="rId8"/>
              <a:stretch>
                <a:fillRect t="-14793" b="-14793"/>
              </a:stretch>
            </a:blipFill>
          </p:spPr>
        </p:sp>
      </p:grpSp>
      <p:sp>
        <p:nvSpPr>
          <p:cNvPr id="20" name="TextBox 20"/>
          <p:cNvSpPr txBox="1"/>
          <p:nvPr/>
        </p:nvSpPr>
        <p:spPr>
          <a:xfrm>
            <a:off x="4048367" y="1042237"/>
            <a:ext cx="10191265" cy="1259840"/>
          </a:xfrm>
          <a:prstGeom prst="rect">
            <a:avLst/>
          </a:prstGeom>
        </p:spPr>
        <p:txBody>
          <a:bodyPr lIns="0" tIns="0" rIns="0" bIns="0" rtlCol="0" anchor="t">
            <a:spAutoFit/>
          </a:bodyPr>
          <a:lstStyle/>
          <a:p>
            <a:pPr algn="ctr">
              <a:lnSpc>
                <a:spcPts val="10360"/>
              </a:lnSpc>
            </a:pPr>
            <a:r>
              <a:rPr lang="en-US" sz="7400">
                <a:solidFill>
                  <a:srgbClr val="FFFFFF"/>
                </a:solidFill>
                <a:latin typeface="Coiny"/>
                <a:ea typeface="Coiny"/>
                <a:cs typeface="Coiny"/>
                <a:sym typeface="Coiny"/>
              </a:rPr>
              <a:t>PICTURE</a:t>
            </a: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2288004" y="2635457"/>
            <a:ext cx="13711991" cy="6622843"/>
            <a:chOff x="0" y="0"/>
            <a:chExt cx="3611389" cy="1744288"/>
          </a:xfrm>
        </p:grpSpPr>
        <p:sp>
          <p:nvSpPr>
            <p:cNvPr id="7" name="Freeform 7"/>
            <p:cNvSpPr/>
            <p:nvPr/>
          </p:nvSpPr>
          <p:spPr>
            <a:xfrm>
              <a:off x="0" y="0"/>
              <a:ext cx="3611388" cy="1744288"/>
            </a:xfrm>
            <a:custGeom>
              <a:avLst/>
              <a:gdLst/>
              <a:ahLst/>
              <a:cxnLst/>
              <a:rect l="l" t="t" r="r" b="b"/>
              <a:pathLst>
                <a:path w="3611388" h="1744288">
                  <a:moveTo>
                    <a:pt x="28795" y="0"/>
                  </a:moveTo>
                  <a:lnTo>
                    <a:pt x="3582593" y="0"/>
                  </a:lnTo>
                  <a:cubicBezTo>
                    <a:pt x="3590230" y="0"/>
                    <a:pt x="3597554" y="3034"/>
                    <a:pt x="3602954" y="8434"/>
                  </a:cubicBezTo>
                  <a:cubicBezTo>
                    <a:pt x="3608355" y="13834"/>
                    <a:pt x="3611388" y="21158"/>
                    <a:pt x="3611388" y="28795"/>
                  </a:cubicBezTo>
                  <a:lnTo>
                    <a:pt x="3611388" y="1715493"/>
                  </a:lnTo>
                  <a:cubicBezTo>
                    <a:pt x="3611388" y="1731396"/>
                    <a:pt x="3598497" y="1744288"/>
                    <a:pt x="3582593" y="1744288"/>
                  </a:cubicBezTo>
                  <a:lnTo>
                    <a:pt x="28795" y="1744288"/>
                  </a:lnTo>
                  <a:cubicBezTo>
                    <a:pt x="12892" y="1744288"/>
                    <a:pt x="0" y="1731396"/>
                    <a:pt x="0" y="1715493"/>
                  </a:cubicBezTo>
                  <a:lnTo>
                    <a:pt x="0" y="28795"/>
                  </a:lnTo>
                  <a:cubicBezTo>
                    <a:pt x="0" y="12892"/>
                    <a:pt x="12892" y="0"/>
                    <a:pt x="28795" y="0"/>
                  </a:cubicBezTo>
                  <a:close/>
                </a:path>
              </a:pathLst>
            </a:custGeom>
            <a:solidFill>
              <a:srgbClr val="FFFFFF">
                <a:alpha val="74902"/>
              </a:srgbClr>
            </a:solidFill>
          </p:spPr>
        </p:sp>
        <p:sp>
          <p:nvSpPr>
            <p:cNvPr id="8" name="TextBox 8"/>
            <p:cNvSpPr txBox="1"/>
            <p:nvPr/>
          </p:nvSpPr>
          <p:spPr>
            <a:xfrm>
              <a:off x="0" y="-38100"/>
              <a:ext cx="3611389" cy="178238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3" name="TextBox 13"/>
          <p:cNvSpPr txBox="1"/>
          <p:nvPr/>
        </p:nvSpPr>
        <p:spPr>
          <a:xfrm>
            <a:off x="4048367" y="1042237"/>
            <a:ext cx="10191265" cy="1259840"/>
          </a:xfrm>
          <a:prstGeom prst="rect">
            <a:avLst/>
          </a:prstGeom>
        </p:spPr>
        <p:txBody>
          <a:bodyPr lIns="0" tIns="0" rIns="0" bIns="0" rtlCol="0" anchor="t">
            <a:spAutoFit/>
          </a:bodyPr>
          <a:lstStyle/>
          <a:p>
            <a:pPr algn="ctr">
              <a:lnSpc>
                <a:spcPts val="10360"/>
              </a:lnSpc>
            </a:pPr>
            <a:r>
              <a:rPr lang="en-US" sz="7400">
                <a:solidFill>
                  <a:srgbClr val="FFFFFF"/>
                </a:solidFill>
                <a:latin typeface="Coiny"/>
                <a:ea typeface="Coiny"/>
                <a:cs typeface="Coiny"/>
                <a:sym typeface="Coiny"/>
              </a:rPr>
              <a:t>GIÁ TRỊ</a:t>
            </a:r>
          </a:p>
        </p:txBody>
      </p:sp>
      <p:sp>
        <p:nvSpPr>
          <p:cNvPr id="14" name="TextBox 14"/>
          <p:cNvSpPr txBox="1"/>
          <p:nvPr/>
        </p:nvSpPr>
        <p:spPr>
          <a:xfrm>
            <a:off x="3350340" y="3527528"/>
            <a:ext cx="11587320" cy="4762500"/>
          </a:xfrm>
          <a:prstGeom prst="rect">
            <a:avLst/>
          </a:prstGeom>
        </p:spPr>
        <p:txBody>
          <a:bodyPr lIns="0" tIns="0" rIns="0" bIns="0" rtlCol="0" anchor="t">
            <a:spAutoFit/>
          </a:bodyPr>
          <a:lstStyle/>
          <a:p>
            <a:pPr algn="ctr">
              <a:lnSpc>
                <a:spcPts val="6299"/>
              </a:lnSpc>
            </a:pPr>
            <a:r>
              <a:rPr lang="en-US" sz="4500" b="1">
                <a:solidFill>
                  <a:srgbClr val="387C45"/>
                </a:solidFill>
                <a:latin typeface="Aptos Bold"/>
                <a:ea typeface="Aptos Bold"/>
                <a:cs typeface="Aptos Bold"/>
                <a:sym typeface="Aptos Bold"/>
              </a:rPr>
              <a:t>Thư viện trường thường được xây dựng với mục tiêu hỗ trợ học sinh và giáo viên trong việc học tập, giảng dạy và phát triển kỹ năng, nên sách trong thư viện sẽ được phân loại rõ ràng, đa dạng nhưng vẫn phù hợp với lứa tuổi học đường.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96265" y="-4681570"/>
            <a:ext cx="26514264" cy="14968570"/>
          </a:xfrm>
          <a:custGeom>
            <a:avLst/>
            <a:gdLst/>
            <a:ahLst/>
            <a:cxnLst/>
            <a:rect l="l" t="t" r="r" b="b"/>
            <a:pathLst>
              <a:path w="26514264" h="14968570">
                <a:moveTo>
                  <a:pt x="0" y="0"/>
                </a:moveTo>
                <a:lnTo>
                  <a:pt x="26514263" y="0"/>
                </a:lnTo>
                <a:lnTo>
                  <a:pt x="26514263" y="14968570"/>
                </a:lnTo>
                <a:lnTo>
                  <a:pt x="0" y="14968570"/>
                </a:lnTo>
                <a:lnTo>
                  <a:pt x="0" y="0"/>
                </a:lnTo>
                <a:close/>
              </a:path>
            </a:pathLst>
          </a:custGeom>
          <a:blipFill>
            <a:blip r:embed="rId2"/>
            <a:stretch>
              <a:fillRect r="-9355"/>
            </a:stretch>
          </a:blipFill>
        </p:spPr>
      </p:sp>
      <p:sp>
        <p:nvSpPr>
          <p:cNvPr id="3" name="Freeform 3"/>
          <p:cNvSpPr/>
          <p:nvPr/>
        </p:nvSpPr>
        <p:spPr>
          <a:xfrm>
            <a:off x="7437179" y="3621837"/>
            <a:ext cx="628874" cy="608142"/>
          </a:xfrm>
          <a:custGeom>
            <a:avLst/>
            <a:gdLst/>
            <a:ahLst/>
            <a:cxnLst/>
            <a:rect l="l" t="t" r="r" b="b"/>
            <a:pathLst>
              <a:path w="628874" h="608142">
                <a:moveTo>
                  <a:pt x="0" y="0"/>
                </a:moveTo>
                <a:lnTo>
                  <a:pt x="628873" y="0"/>
                </a:lnTo>
                <a:lnTo>
                  <a:pt x="628873" y="608142"/>
                </a:lnTo>
                <a:lnTo>
                  <a:pt x="0" y="608142"/>
                </a:lnTo>
                <a:lnTo>
                  <a:pt x="0" y="0"/>
                </a:lnTo>
                <a:close/>
              </a:path>
            </a:pathLst>
          </a:custGeom>
          <a:blipFill>
            <a:blip r:embed="rId3"/>
            <a:stretch>
              <a:fillRect/>
            </a:stretch>
          </a:blipFill>
        </p:spPr>
      </p:sp>
      <p:sp>
        <p:nvSpPr>
          <p:cNvPr id="4" name="Freeform 4"/>
          <p:cNvSpPr/>
          <p:nvPr/>
        </p:nvSpPr>
        <p:spPr>
          <a:xfrm>
            <a:off x="7437179" y="5599952"/>
            <a:ext cx="628874" cy="608142"/>
          </a:xfrm>
          <a:custGeom>
            <a:avLst/>
            <a:gdLst/>
            <a:ahLst/>
            <a:cxnLst/>
            <a:rect l="l" t="t" r="r" b="b"/>
            <a:pathLst>
              <a:path w="628874" h="608142">
                <a:moveTo>
                  <a:pt x="0" y="0"/>
                </a:moveTo>
                <a:lnTo>
                  <a:pt x="628873" y="0"/>
                </a:lnTo>
                <a:lnTo>
                  <a:pt x="628873" y="608141"/>
                </a:lnTo>
                <a:lnTo>
                  <a:pt x="0" y="608141"/>
                </a:lnTo>
                <a:lnTo>
                  <a:pt x="0" y="0"/>
                </a:lnTo>
                <a:close/>
              </a:path>
            </a:pathLst>
          </a:custGeom>
          <a:blipFill>
            <a:blip r:embed="rId3"/>
            <a:stretch>
              <a:fillRect/>
            </a:stretch>
          </a:blipFill>
        </p:spPr>
      </p:sp>
      <p:sp>
        <p:nvSpPr>
          <p:cNvPr id="5" name="Freeform 5"/>
          <p:cNvSpPr/>
          <p:nvPr/>
        </p:nvSpPr>
        <p:spPr>
          <a:xfrm>
            <a:off x="7437179" y="7578067"/>
            <a:ext cx="628874" cy="608142"/>
          </a:xfrm>
          <a:custGeom>
            <a:avLst/>
            <a:gdLst/>
            <a:ahLst/>
            <a:cxnLst/>
            <a:rect l="l" t="t" r="r" b="b"/>
            <a:pathLst>
              <a:path w="628874" h="608142">
                <a:moveTo>
                  <a:pt x="0" y="0"/>
                </a:moveTo>
                <a:lnTo>
                  <a:pt x="628873" y="0"/>
                </a:lnTo>
                <a:lnTo>
                  <a:pt x="628873" y="608141"/>
                </a:lnTo>
                <a:lnTo>
                  <a:pt x="0" y="608141"/>
                </a:lnTo>
                <a:lnTo>
                  <a:pt x="0" y="0"/>
                </a:lnTo>
                <a:close/>
              </a:path>
            </a:pathLst>
          </a:custGeom>
          <a:blipFill>
            <a:blip r:embed="rId3"/>
            <a:stretch>
              <a:fillRect/>
            </a:stretch>
          </a:blipFill>
        </p:spPr>
      </p:sp>
      <p:sp>
        <p:nvSpPr>
          <p:cNvPr id="6" name="Freeform 6"/>
          <p:cNvSpPr/>
          <p:nvPr/>
        </p:nvSpPr>
        <p:spPr>
          <a:xfrm>
            <a:off x="7437179" y="4610810"/>
            <a:ext cx="628874" cy="608142"/>
          </a:xfrm>
          <a:custGeom>
            <a:avLst/>
            <a:gdLst/>
            <a:ahLst/>
            <a:cxnLst/>
            <a:rect l="l" t="t" r="r" b="b"/>
            <a:pathLst>
              <a:path w="628874" h="608142">
                <a:moveTo>
                  <a:pt x="0" y="0"/>
                </a:moveTo>
                <a:lnTo>
                  <a:pt x="628873" y="0"/>
                </a:lnTo>
                <a:lnTo>
                  <a:pt x="628873" y="608142"/>
                </a:lnTo>
                <a:lnTo>
                  <a:pt x="0" y="608142"/>
                </a:lnTo>
                <a:lnTo>
                  <a:pt x="0" y="0"/>
                </a:lnTo>
                <a:close/>
              </a:path>
            </a:pathLst>
          </a:custGeom>
          <a:blipFill>
            <a:blip r:embed="rId3"/>
            <a:stretch>
              <a:fillRect/>
            </a:stretch>
          </a:blipFill>
        </p:spPr>
      </p:sp>
      <p:sp>
        <p:nvSpPr>
          <p:cNvPr id="7" name="Freeform 7"/>
          <p:cNvSpPr/>
          <p:nvPr/>
        </p:nvSpPr>
        <p:spPr>
          <a:xfrm>
            <a:off x="7437179" y="6588925"/>
            <a:ext cx="628874" cy="608142"/>
          </a:xfrm>
          <a:custGeom>
            <a:avLst/>
            <a:gdLst/>
            <a:ahLst/>
            <a:cxnLst/>
            <a:rect l="l" t="t" r="r" b="b"/>
            <a:pathLst>
              <a:path w="628874" h="608142">
                <a:moveTo>
                  <a:pt x="0" y="0"/>
                </a:moveTo>
                <a:lnTo>
                  <a:pt x="628873" y="0"/>
                </a:lnTo>
                <a:lnTo>
                  <a:pt x="628873" y="608142"/>
                </a:lnTo>
                <a:lnTo>
                  <a:pt x="0" y="608142"/>
                </a:lnTo>
                <a:lnTo>
                  <a:pt x="0" y="0"/>
                </a:lnTo>
                <a:close/>
              </a:path>
            </a:pathLst>
          </a:custGeom>
          <a:blipFill>
            <a:blip r:embed="rId3"/>
            <a:stretch>
              <a:fillRect/>
            </a:stretch>
          </a:blipFill>
        </p:spPr>
      </p:sp>
      <p:sp>
        <p:nvSpPr>
          <p:cNvPr id="8" name="Freeform 8"/>
          <p:cNvSpPr/>
          <p:nvPr/>
        </p:nvSpPr>
        <p:spPr>
          <a:xfrm>
            <a:off x="7437179" y="8567040"/>
            <a:ext cx="628874" cy="608142"/>
          </a:xfrm>
          <a:custGeom>
            <a:avLst/>
            <a:gdLst/>
            <a:ahLst/>
            <a:cxnLst/>
            <a:rect l="l" t="t" r="r" b="b"/>
            <a:pathLst>
              <a:path w="628874" h="608142">
                <a:moveTo>
                  <a:pt x="0" y="0"/>
                </a:moveTo>
                <a:lnTo>
                  <a:pt x="628873" y="0"/>
                </a:lnTo>
                <a:lnTo>
                  <a:pt x="628873" y="608141"/>
                </a:lnTo>
                <a:lnTo>
                  <a:pt x="0" y="608141"/>
                </a:lnTo>
                <a:lnTo>
                  <a:pt x="0" y="0"/>
                </a:lnTo>
                <a:close/>
              </a:path>
            </a:pathLst>
          </a:custGeom>
          <a:blipFill>
            <a:blip r:embed="rId3"/>
            <a:stretch>
              <a:fillRect/>
            </a:stretch>
          </a:blipFill>
        </p:spPr>
      </p:sp>
      <p:sp>
        <p:nvSpPr>
          <p:cNvPr id="9" name="Freeform 9"/>
          <p:cNvSpPr/>
          <p:nvPr/>
        </p:nvSpPr>
        <p:spPr>
          <a:xfrm>
            <a:off x="13876409" y="3351407"/>
            <a:ext cx="7756398" cy="8229600"/>
          </a:xfrm>
          <a:custGeom>
            <a:avLst/>
            <a:gdLst/>
            <a:ahLst/>
            <a:cxnLst/>
            <a:rect l="l" t="t" r="r" b="b"/>
            <a:pathLst>
              <a:path w="7756398" h="8229600">
                <a:moveTo>
                  <a:pt x="0" y="0"/>
                </a:moveTo>
                <a:lnTo>
                  <a:pt x="7756398" y="0"/>
                </a:lnTo>
                <a:lnTo>
                  <a:pt x="7756398" y="8229600"/>
                </a:lnTo>
                <a:lnTo>
                  <a:pt x="0" y="8229600"/>
                </a:lnTo>
                <a:lnTo>
                  <a:pt x="0" y="0"/>
                </a:lnTo>
                <a:close/>
              </a:path>
            </a:pathLst>
          </a:custGeom>
          <a:blipFill>
            <a:blip r:embed="rId4"/>
            <a:stretch>
              <a:fillRect/>
            </a:stretch>
          </a:blipFill>
        </p:spPr>
      </p:sp>
      <p:sp>
        <p:nvSpPr>
          <p:cNvPr id="10" name="Freeform 10"/>
          <p:cNvSpPr/>
          <p:nvPr/>
        </p:nvSpPr>
        <p:spPr>
          <a:xfrm>
            <a:off x="3822674" y="6499298"/>
            <a:ext cx="3121601" cy="2360591"/>
          </a:xfrm>
          <a:custGeom>
            <a:avLst/>
            <a:gdLst/>
            <a:ahLst/>
            <a:cxnLst/>
            <a:rect l="l" t="t" r="r" b="b"/>
            <a:pathLst>
              <a:path w="3121601" h="2360591">
                <a:moveTo>
                  <a:pt x="0" y="0"/>
                </a:moveTo>
                <a:lnTo>
                  <a:pt x="3121601" y="0"/>
                </a:lnTo>
                <a:lnTo>
                  <a:pt x="3121601" y="2360591"/>
                </a:lnTo>
                <a:lnTo>
                  <a:pt x="0" y="23605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3325151" y="-1737806"/>
            <a:ext cx="4429457" cy="5359643"/>
          </a:xfrm>
          <a:custGeom>
            <a:avLst/>
            <a:gdLst/>
            <a:ahLst/>
            <a:cxnLst/>
            <a:rect l="l" t="t" r="r" b="b"/>
            <a:pathLst>
              <a:path w="4429457" h="5359643">
                <a:moveTo>
                  <a:pt x="0" y="0"/>
                </a:moveTo>
                <a:lnTo>
                  <a:pt x="4429457" y="0"/>
                </a:lnTo>
                <a:lnTo>
                  <a:pt x="4429457" y="5359643"/>
                </a:lnTo>
                <a:lnTo>
                  <a:pt x="0" y="5359643"/>
                </a:lnTo>
                <a:lnTo>
                  <a:pt x="0" y="0"/>
                </a:lnTo>
                <a:close/>
              </a:path>
            </a:pathLst>
          </a:custGeom>
          <a:blipFill>
            <a:blip r:embed="rId7"/>
            <a:stretch>
              <a:fillRect/>
            </a:stretch>
          </a:blipFill>
        </p:spPr>
      </p:sp>
      <p:sp>
        <p:nvSpPr>
          <p:cNvPr id="12" name="Freeform 12"/>
          <p:cNvSpPr/>
          <p:nvPr/>
        </p:nvSpPr>
        <p:spPr>
          <a:xfrm>
            <a:off x="799363" y="7239097"/>
            <a:ext cx="1766011" cy="3027448"/>
          </a:xfrm>
          <a:custGeom>
            <a:avLst/>
            <a:gdLst/>
            <a:ahLst/>
            <a:cxnLst/>
            <a:rect l="l" t="t" r="r" b="b"/>
            <a:pathLst>
              <a:path w="1766011" h="3027448">
                <a:moveTo>
                  <a:pt x="0" y="0"/>
                </a:moveTo>
                <a:lnTo>
                  <a:pt x="1766011" y="0"/>
                </a:lnTo>
                <a:lnTo>
                  <a:pt x="1766011" y="3027447"/>
                </a:lnTo>
                <a:lnTo>
                  <a:pt x="0" y="3027447"/>
                </a:lnTo>
                <a:lnTo>
                  <a:pt x="0" y="0"/>
                </a:lnTo>
                <a:close/>
              </a:path>
            </a:pathLst>
          </a:custGeom>
          <a:blipFill>
            <a:blip r:embed="rId8"/>
            <a:stretch>
              <a:fillRect/>
            </a:stretch>
          </a:blipFill>
        </p:spPr>
      </p:sp>
      <p:sp>
        <p:nvSpPr>
          <p:cNvPr id="13" name="Freeform 13"/>
          <p:cNvSpPr/>
          <p:nvPr/>
        </p:nvSpPr>
        <p:spPr>
          <a:xfrm rot="-619576">
            <a:off x="2639517" y="8306474"/>
            <a:ext cx="2915044" cy="2142558"/>
          </a:xfrm>
          <a:custGeom>
            <a:avLst/>
            <a:gdLst/>
            <a:ahLst/>
            <a:cxnLst/>
            <a:rect l="l" t="t" r="r" b="b"/>
            <a:pathLst>
              <a:path w="2915044" h="2142558">
                <a:moveTo>
                  <a:pt x="0" y="0"/>
                </a:moveTo>
                <a:lnTo>
                  <a:pt x="2915044" y="0"/>
                </a:lnTo>
                <a:lnTo>
                  <a:pt x="2915044" y="2142557"/>
                </a:lnTo>
                <a:lnTo>
                  <a:pt x="0" y="2142557"/>
                </a:lnTo>
                <a:lnTo>
                  <a:pt x="0" y="0"/>
                </a:lnTo>
                <a:close/>
              </a:path>
            </a:pathLst>
          </a:custGeom>
          <a:blipFill>
            <a:blip r:embed="rId9"/>
            <a:stretch>
              <a:fillRect/>
            </a:stretch>
          </a:blipFill>
        </p:spPr>
      </p:sp>
      <p:sp>
        <p:nvSpPr>
          <p:cNvPr id="14" name="Freeform 14"/>
          <p:cNvSpPr/>
          <p:nvPr/>
        </p:nvSpPr>
        <p:spPr>
          <a:xfrm>
            <a:off x="4365825" y="9469649"/>
            <a:ext cx="2714318" cy="1223296"/>
          </a:xfrm>
          <a:custGeom>
            <a:avLst/>
            <a:gdLst/>
            <a:ahLst/>
            <a:cxnLst/>
            <a:rect l="l" t="t" r="r" b="b"/>
            <a:pathLst>
              <a:path w="2714318" h="1223296">
                <a:moveTo>
                  <a:pt x="0" y="0"/>
                </a:moveTo>
                <a:lnTo>
                  <a:pt x="2714318" y="0"/>
                </a:lnTo>
                <a:lnTo>
                  <a:pt x="2714318" y="1223296"/>
                </a:lnTo>
                <a:lnTo>
                  <a:pt x="0" y="1223296"/>
                </a:lnTo>
                <a:lnTo>
                  <a:pt x="0" y="0"/>
                </a:lnTo>
                <a:close/>
              </a:path>
            </a:pathLst>
          </a:custGeom>
          <a:blipFill>
            <a:blip r:embed="rId10"/>
            <a:stretch>
              <a:fillRect/>
            </a:stretch>
          </a:blipFill>
        </p:spPr>
      </p:sp>
      <p:grpSp>
        <p:nvGrpSpPr>
          <p:cNvPr id="15" name="Group 15"/>
          <p:cNvGrpSpPr/>
          <p:nvPr/>
        </p:nvGrpSpPr>
        <p:grpSpPr>
          <a:xfrm>
            <a:off x="1028700" y="229253"/>
            <a:ext cx="16725908" cy="3122154"/>
            <a:chOff x="0" y="0"/>
            <a:chExt cx="4405177" cy="822296"/>
          </a:xfrm>
        </p:grpSpPr>
        <p:sp>
          <p:nvSpPr>
            <p:cNvPr id="16" name="Freeform 16"/>
            <p:cNvSpPr/>
            <p:nvPr/>
          </p:nvSpPr>
          <p:spPr>
            <a:xfrm>
              <a:off x="0" y="0"/>
              <a:ext cx="4405177" cy="822296"/>
            </a:xfrm>
            <a:custGeom>
              <a:avLst/>
              <a:gdLst/>
              <a:ahLst/>
              <a:cxnLst/>
              <a:rect l="l" t="t" r="r" b="b"/>
              <a:pathLst>
                <a:path w="4405177" h="822296">
                  <a:moveTo>
                    <a:pt x="23606" y="0"/>
                  </a:moveTo>
                  <a:lnTo>
                    <a:pt x="4381571" y="0"/>
                  </a:lnTo>
                  <a:cubicBezTo>
                    <a:pt x="4387832" y="0"/>
                    <a:pt x="4393836" y="2487"/>
                    <a:pt x="4398263" y="6914"/>
                  </a:cubicBezTo>
                  <a:cubicBezTo>
                    <a:pt x="4402690" y="11341"/>
                    <a:pt x="4405177" y="17346"/>
                    <a:pt x="4405177" y="23606"/>
                  </a:cubicBezTo>
                  <a:lnTo>
                    <a:pt x="4405177" y="798689"/>
                  </a:lnTo>
                  <a:cubicBezTo>
                    <a:pt x="4405177" y="804950"/>
                    <a:pt x="4402690" y="810954"/>
                    <a:pt x="4398263" y="815382"/>
                  </a:cubicBezTo>
                  <a:cubicBezTo>
                    <a:pt x="4393836" y="819809"/>
                    <a:pt x="4387832" y="822296"/>
                    <a:pt x="4381571" y="822296"/>
                  </a:cubicBezTo>
                  <a:lnTo>
                    <a:pt x="23606" y="822296"/>
                  </a:lnTo>
                  <a:cubicBezTo>
                    <a:pt x="17346" y="822296"/>
                    <a:pt x="11341" y="819809"/>
                    <a:pt x="6914" y="815382"/>
                  </a:cubicBezTo>
                  <a:cubicBezTo>
                    <a:pt x="2487" y="810954"/>
                    <a:pt x="0" y="804950"/>
                    <a:pt x="0" y="798689"/>
                  </a:cubicBezTo>
                  <a:lnTo>
                    <a:pt x="0" y="23606"/>
                  </a:lnTo>
                  <a:cubicBezTo>
                    <a:pt x="0" y="17346"/>
                    <a:pt x="2487" y="11341"/>
                    <a:pt x="6914" y="6914"/>
                  </a:cubicBezTo>
                  <a:cubicBezTo>
                    <a:pt x="11341" y="2487"/>
                    <a:pt x="17346" y="0"/>
                    <a:pt x="23606" y="0"/>
                  </a:cubicBezTo>
                  <a:close/>
                </a:path>
              </a:pathLst>
            </a:custGeom>
            <a:solidFill>
              <a:srgbClr val="FFFFFF">
                <a:alpha val="74902"/>
              </a:srgbClr>
            </a:solidFill>
          </p:spPr>
        </p:sp>
        <p:sp>
          <p:nvSpPr>
            <p:cNvPr id="17" name="TextBox 17"/>
            <p:cNvSpPr txBox="1"/>
            <p:nvPr/>
          </p:nvSpPr>
          <p:spPr>
            <a:xfrm>
              <a:off x="0" y="-38100"/>
              <a:ext cx="4405177" cy="860396"/>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275457" y="1243075"/>
            <a:ext cx="15354184" cy="1256435"/>
          </a:xfrm>
          <a:prstGeom prst="rect">
            <a:avLst/>
          </a:prstGeom>
        </p:spPr>
        <p:txBody>
          <a:bodyPr lIns="0" tIns="0" rIns="0" bIns="0" rtlCol="0" anchor="t">
            <a:spAutoFit/>
          </a:bodyPr>
          <a:lstStyle/>
          <a:p>
            <a:pPr algn="ctr">
              <a:lnSpc>
                <a:spcPts val="9220"/>
              </a:lnSpc>
            </a:pPr>
            <a:r>
              <a:rPr lang="en-US" sz="9220">
                <a:solidFill>
                  <a:srgbClr val="427435"/>
                </a:solidFill>
                <a:latin typeface="Pluma Bold"/>
                <a:ea typeface="Pluma Bold"/>
                <a:cs typeface="Pluma Bold"/>
                <a:sym typeface="Pluma Bold"/>
              </a:rPr>
              <a:t>Mot so nguon sach chinh</a:t>
            </a:r>
          </a:p>
        </p:txBody>
      </p:sp>
      <p:sp>
        <p:nvSpPr>
          <p:cNvPr id="19" name="TextBox 19"/>
          <p:cNvSpPr txBox="1"/>
          <p:nvPr/>
        </p:nvSpPr>
        <p:spPr>
          <a:xfrm>
            <a:off x="8340676" y="3616569"/>
            <a:ext cx="8288966" cy="613410"/>
          </a:xfrm>
          <a:prstGeom prst="rect">
            <a:avLst/>
          </a:prstGeom>
        </p:spPr>
        <p:txBody>
          <a:bodyPr lIns="0" tIns="0" rIns="0" bIns="0" rtlCol="0" anchor="t">
            <a:spAutoFit/>
          </a:bodyPr>
          <a:lstStyle/>
          <a:p>
            <a:pPr algn="l">
              <a:lnSpc>
                <a:spcPts val="5039"/>
              </a:lnSpc>
              <a:spcBef>
                <a:spcPct val="0"/>
              </a:spcBef>
            </a:pPr>
            <a:r>
              <a:rPr lang="en-US" sz="3599">
                <a:solidFill>
                  <a:srgbClr val="1E4215"/>
                </a:solidFill>
                <a:latin typeface="Sniglet"/>
                <a:ea typeface="Sniglet"/>
                <a:cs typeface="Sniglet"/>
                <a:sym typeface="Sniglet"/>
              </a:rPr>
              <a:t>1. Sách giáo khoa và sách tham khảo</a:t>
            </a:r>
          </a:p>
        </p:txBody>
      </p:sp>
      <p:sp>
        <p:nvSpPr>
          <p:cNvPr id="20" name="TextBox 20"/>
          <p:cNvSpPr txBox="1"/>
          <p:nvPr/>
        </p:nvSpPr>
        <p:spPr>
          <a:xfrm>
            <a:off x="8340676" y="4574839"/>
            <a:ext cx="9182166" cy="613410"/>
          </a:xfrm>
          <a:prstGeom prst="rect">
            <a:avLst/>
          </a:prstGeom>
        </p:spPr>
        <p:txBody>
          <a:bodyPr lIns="0" tIns="0" rIns="0" bIns="0" rtlCol="0" anchor="t">
            <a:spAutoFit/>
          </a:bodyPr>
          <a:lstStyle/>
          <a:p>
            <a:pPr algn="l">
              <a:lnSpc>
                <a:spcPts val="5039"/>
              </a:lnSpc>
              <a:spcBef>
                <a:spcPct val="0"/>
              </a:spcBef>
            </a:pPr>
            <a:r>
              <a:rPr lang="en-US" sz="3599">
                <a:solidFill>
                  <a:srgbClr val="1E4215"/>
                </a:solidFill>
                <a:latin typeface="Sniglet"/>
                <a:ea typeface="Sniglet"/>
                <a:cs typeface="Sniglet"/>
                <a:sym typeface="Sniglet"/>
              </a:rPr>
              <a:t>2. Sách kỹ năng sống và phát triển bản thân</a:t>
            </a:r>
          </a:p>
        </p:txBody>
      </p:sp>
      <p:sp>
        <p:nvSpPr>
          <p:cNvPr id="21" name="TextBox 21"/>
          <p:cNvSpPr txBox="1"/>
          <p:nvPr/>
        </p:nvSpPr>
        <p:spPr>
          <a:xfrm>
            <a:off x="8340676" y="5534323"/>
            <a:ext cx="7440401" cy="613410"/>
          </a:xfrm>
          <a:prstGeom prst="rect">
            <a:avLst/>
          </a:prstGeom>
        </p:spPr>
        <p:txBody>
          <a:bodyPr lIns="0" tIns="0" rIns="0" bIns="0" rtlCol="0" anchor="t">
            <a:spAutoFit/>
          </a:bodyPr>
          <a:lstStyle/>
          <a:p>
            <a:pPr algn="l">
              <a:lnSpc>
                <a:spcPts val="5039"/>
              </a:lnSpc>
              <a:spcBef>
                <a:spcPct val="0"/>
              </a:spcBef>
            </a:pPr>
            <a:r>
              <a:rPr lang="en-US" sz="3599">
                <a:solidFill>
                  <a:srgbClr val="1E4215"/>
                </a:solidFill>
                <a:latin typeface="Sniglet"/>
                <a:ea typeface="Sniglet"/>
                <a:cs typeface="Sniglet"/>
                <a:sym typeface="Sniglet"/>
              </a:rPr>
              <a:t>3. Văn học trong nước và nước ngoài</a:t>
            </a:r>
          </a:p>
        </p:txBody>
      </p:sp>
      <p:sp>
        <p:nvSpPr>
          <p:cNvPr id="22" name="TextBox 22"/>
          <p:cNvSpPr txBox="1"/>
          <p:nvPr/>
        </p:nvSpPr>
        <p:spPr>
          <a:xfrm>
            <a:off x="8340676" y="6493808"/>
            <a:ext cx="8918624" cy="613410"/>
          </a:xfrm>
          <a:prstGeom prst="rect">
            <a:avLst/>
          </a:prstGeom>
        </p:spPr>
        <p:txBody>
          <a:bodyPr lIns="0" tIns="0" rIns="0" bIns="0" rtlCol="0" anchor="t">
            <a:spAutoFit/>
          </a:bodyPr>
          <a:lstStyle/>
          <a:p>
            <a:pPr algn="l">
              <a:lnSpc>
                <a:spcPts val="5039"/>
              </a:lnSpc>
              <a:spcBef>
                <a:spcPct val="0"/>
              </a:spcBef>
            </a:pPr>
            <a:r>
              <a:rPr lang="en-US" sz="3599">
                <a:solidFill>
                  <a:srgbClr val="1E4215"/>
                </a:solidFill>
                <a:latin typeface="Sniglet"/>
                <a:ea typeface="Sniglet"/>
                <a:cs typeface="Sniglet"/>
                <a:sym typeface="Sniglet"/>
              </a:rPr>
              <a:t> 4. Sách khoa học – khám phá – công nghệ</a:t>
            </a:r>
          </a:p>
        </p:txBody>
      </p:sp>
      <p:sp>
        <p:nvSpPr>
          <p:cNvPr id="23" name="TextBox 23"/>
          <p:cNvSpPr txBox="1"/>
          <p:nvPr/>
        </p:nvSpPr>
        <p:spPr>
          <a:xfrm>
            <a:off x="8340676" y="7453293"/>
            <a:ext cx="6764846" cy="613410"/>
          </a:xfrm>
          <a:prstGeom prst="rect">
            <a:avLst/>
          </a:prstGeom>
        </p:spPr>
        <p:txBody>
          <a:bodyPr lIns="0" tIns="0" rIns="0" bIns="0" rtlCol="0" anchor="t">
            <a:spAutoFit/>
          </a:bodyPr>
          <a:lstStyle/>
          <a:p>
            <a:pPr algn="l">
              <a:lnSpc>
                <a:spcPts val="5039"/>
              </a:lnSpc>
              <a:spcBef>
                <a:spcPct val="0"/>
              </a:spcBef>
            </a:pPr>
            <a:r>
              <a:rPr lang="en-US" sz="3599">
                <a:solidFill>
                  <a:srgbClr val="1E4215"/>
                </a:solidFill>
                <a:latin typeface="Sniglet"/>
                <a:ea typeface="Sniglet"/>
                <a:cs typeface="Sniglet"/>
                <a:sym typeface="Sniglet"/>
              </a:rPr>
              <a:t> 5. Sách lịch sử – địa lý – văn hóa</a:t>
            </a:r>
          </a:p>
        </p:txBody>
      </p:sp>
      <p:sp>
        <p:nvSpPr>
          <p:cNvPr id="24" name="TextBox 24"/>
          <p:cNvSpPr txBox="1"/>
          <p:nvPr/>
        </p:nvSpPr>
        <p:spPr>
          <a:xfrm>
            <a:off x="8340676" y="8412778"/>
            <a:ext cx="6017343" cy="613410"/>
          </a:xfrm>
          <a:prstGeom prst="rect">
            <a:avLst/>
          </a:prstGeom>
        </p:spPr>
        <p:txBody>
          <a:bodyPr lIns="0" tIns="0" rIns="0" bIns="0" rtlCol="0" anchor="t">
            <a:spAutoFit/>
          </a:bodyPr>
          <a:lstStyle/>
          <a:p>
            <a:pPr algn="l">
              <a:lnSpc>
                <a:spcPts val="5039"/>
              </a:lnSpc>
              <a:spcBef>
                <a:spcPct val="0"/>
              </a:spcBef>
            </a:pPr>
            <a:r>
              <a:rPr lang="en-US" sz="3599">
                <a:solidFill>
                  <a:srgbClr val="1E4215"/>
                </a:solidFill>
                <a:latin typeface="Sniglet"/>
                <a:ea typeface="Sniglet"/>
                <a:cs typeface="Sniglet"/>
                <a:sym typeface="Sniglet"/>
              </a:rPr>
              <a:t>6. Từ điển, sách tra cứu</a:t>
            </a:r>
          </a:p>
        </p:txBody>
      </p:sp>
      <p:sp>
        <p:nvSpPr>
          <p:cNvPr id="25" name="Freeform 25"/>
          <p:cNvSpPr/>
          <p:nvPr/>
        </p:nvSpPr>
        <p:spPr>
          <a:xfrm>
            <a:off x="2474988" y="3683244"/>
            <a:ext cx="4469287" cy="6683046"/>
          </a:xfrm>
          <a:custGeom>
            <a:avLst/>
            <a:gdLst/>
            <a:ahLst/>
            <a:cxnLst/>
            <a:rect l="l" t="t" r="r" b="b"/>
            <a:pathLst>
              <a:path w="4469287" h="6683046">
                <a:moveTo>
                  <a:pt x="0" y="0"/>
                </a:moveTo>
                <a:lnTo>
                  <a:pt x="4469287" y="0"/>
                </a:lnTo>
                <a:lnTo>
                  <a:pt x="4469287" y="6683046"/>
                </a:lnTo>
                <a:lnTo>
                  <a:pt x="0" y="6683046"/>
                </a:lnTo>
                <a:lnTo>
                  <a:pt x="0" y="0"/>
                </a:lnTo>
                <a:close/>
              </a:path>
            </a:pathLst>
          </a:custGeom>
          <a:blipFill>
            <a:blip r:embed="rId11"/>
            <a:stretch>
              <a:fillRect/>
            </a:stretch>
          </a:blipFill>
        </p:spPr>
      </p:sp>
    </p:spTree>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2288004" y="2635457"/>
            <a:ext cx="14605210" cy="2935699"/>
            <a:chOff x="0" y="0"/>
            <a:chExt cx="3846640" cy="773188"/>
          </a:xfrm>
        </p:grpSpPr>
        <p:sp>
          <p:nvSpPr>
            <p:cNvPr id="7" name="Freeform 7"/>
            <p:cNvSpPr/>
            <p:nvPr/>
          </p:nvSpPr>
          <p:spPr>
            <a:xfrm>
              <a:off x="0" y="0"/>
              <a:ext cx="3846640" cy="773188"/>
            </a:xfrm>
            <a:custGeom>
              <a:avLst/>
              <a:gdLst/>
              <a:ahLst/>
              <a:cxnLst/>
              <a:rect l="l" t="t" r="r" b="b"/>
              <a:pathLst>
                <a:path w="3846640" h="773188">
                  <a:moveTo>
                    <a:pt x="27034" y="0"/>
                  </a:moveTo>
                  <a:lnTo>
                    <a:pt x="3819606" y="0"/>
                  </a:lnTo>
                  <a:cubicBezTo>
                    <a:pt x="3826775" y="0"/>
                    <a:pt x="3833652" y="2848"/>
                    <a:pt x="3838722" y="7918"/>
                  </a:cubicBezTo>
                  <a:cubicBezTo>
                    <a:pt x="3843791" y="12988"/>
                    <a:pt x="3846640" y="19864"/>
                    <a:pt x="3846640" y="27034"/>
                  </a:cubicBezTo>
                  <a:lnTo>
                    <a:pt x="3846640" y="746154"/>
                  </a:lnTo>
                  <a:cubicBezTo>
                    <a:pt x="3846640" y="753324"/>
                    <a:pt x="3843791" y="760200"/>
                    <a:pt x="3838722" y="765270"/>
                  </a:cubicBezTo>
                  <a:cubicBezTo>
                    <a:pt x="3833652" y="770340"/>
                    <a:pt x="3826775" y="773188"/>
                    <a:pt x="3819606" y="773188"/>
                  </a:cubicBezTo>
                  <a:lnTo>
                    <a:pt x="27034" y="773188"/>
                  </a:lnTo>
                  <a:cubicBezTo>
                    <a:pt x="19864" y="773188"/>
                    <a:pt x="12988" y="770340"/>
                    <a:pt x="7918" y="765270"/>
                  </a:cubicBezTo>
                  <a:cubicBezTo>
                    <a:pt x="2848" y="760200"/>
                    <a:pt x="0" y="753324"/>
                    <a:pt x="0" y="746154"/>
                  </a:cubicBezTo>
                  <a:lnTo>
                    <a:pt x="0" y="27034"/>
                  </a:lnTo>
                  <a:cubicBezTo>
                    <a:pt x="0" y="19864"/>
                    <a:pt x="2848" y="12988"/>
                    <a:pt x="7918" y="7918"/>
                  </a:cubicBezTo>
                  <a:cubicBezTo>
                    <a:pt x="12988" y="2848"/>
                    <a:pt x="19864" y="0"/>
                    <a:pt x="27034" y="0"/>
                  </a:cubicBezTo>
                  <a:close/>
                </a:path>
              </a:pathLst>
            </a:custGeom>
            <a:solidFill>
              <a:srgbClr val="FFFFFF">
                <a:alpha val="74902"/>
              </a:srgbClr>
            </a:solidFill>
          </p:spPr>
        </p:sp>
        <p:sp>
          <p:nvSpPr>
            <p:cNvPr id="8" name="TextBox 8"/>
            <p:cNvSpPr txBox="1"/>
            <p:nvPr/>
          </p:nvSpPr>
          <p:spPr>
            <a:xfrm>
              <a:off x="0" y="-38100"/>
              <a:ext cx="3846640" cy="81128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4048367" y="1042237"/>
            <a:ext cx="10191265" cy="1259840"/>
          </a:xfrm>
          <a:prstGeom prst="rect">
            <a:avLst/>
          </a:prstGeom>
        </p:spPr>
        <p:txBody>
          <a:bodyPr lIns="0" tIns="0" rIns="0" bIns="0" rtlCol="0" anchor="t">
            <a:spAutoFit/>
          </a:bodyPr>
          <a:lstStyle/>
          <a:p>
            <a:pPr algn="ctr">
              <a:lnSpc>
                <a:spcPts val="10360"/>
              </a:lnSpc>
            </a:pPr>
            <a:r>
              <a:rPr lang="en-US" sz="7400">
                <a:solidFill>
                  <a:srgbClr val="FFFFFF"/>
                </a:solidFill>
                <a:latin typeface="Coiny"/>
                <a:ea typeface="Coiny"/>
                <a:cs typeface="Coiny"/>
                <a:sym typeface="Coiny"/>
              </a:rPr>
              <a:t>LỢI ÍCH</a:t>
            </a:r>
          </a:p>
        </p:txBody>
      </p:sp>
      <p:sp>
        <p:nvSpPr>
          <p:cNvPr id="10" name="TextBox 10"/>
          <p:cNvSpPr txBox="1"/>
          <p:nvPr/>
        </p:nvSpPr>
        <p:spPr>
          <a:xfrm>
            <a:off x="3115130" y="2874582"/>
            <a:ext cx="12950959" cy="3971925"/>
          </a:xfrm>
          <a:prstGeom prst="rect">
            <a:avLst/>
          </a:prstGeom>
        </p:spPr>
        <p:txBody>
          <a:bodyPr lIns="0" tIns="0" rIns="0" bIns="0" rtlCol="0" anchor="t">
            <a:spAutoFit/>
          </a:bodyPr>
          <a:lstStyle/>
          <a:p>
            <a:pPr marL="971550" lvl="1" indent="-485775" algn="l">
              <a:lnSpc>
                <a:spcPts val="6299"/>
              </a:lnSpc>
              <a:buFont typeface="Arial"/>
              <a:buChar char="•"/>
            </a:pPr>
            <a:r>
              <a:rPr lang="en-US" sz="4500" b="1">
                <a:solidFill>
                  <a:srgbClr val="387C45"/>
                </a:solidFill>
                <a:latin typeface="Decalotype Bold"/>
                <a:ea typeface="Decalotype Bold"/>
                <a:cs typeface="Decalotype Bold"/>
                <a:sym typeface="Decalotype Bold"/>
              </a:rPr>
              <a:t>Mở rộng kiến thức và hiểu biết – Đọc sách giúp tiếp thu tri thức mới, hiểu biết sâu rộng về thế giới xung quanh.</a:t>
            </a:r>
          </a:p>
          <a:p>
            <a:pPr algn="l">
              <a:lnSpc>
                <a:spcPts val="6299"/>
              </a:lnSpc>
            </a:pPr>
            <a:endParaRPr lang="en-US" sz="4500" b="1">
              <a:solidFill>
                <a:srgbClr val="387C45"/>
              </a:solidFill>
              <a:latin typeface="Decalotype Bold"/>
              <a:ea typeface="Decalotype Bold"/>
              <a:cs typeface="Decalotype Bold"/>
              <a:sym typeface="Decalotype Bold"/>
            </a:endParaRPr>
          </a:p>
          <a:p>
            <a:pPr marL="971550" lvl="1" indent="-485775" algn="l">
              <a:lnSpc>
                <a:spcPts val="6299"/>
              </a:lnSpc>
              <a:buFont typeface="Arial"/>
              <a:buChar char="•"/>
            </a:pPr>
            <a:endParaRPr lang="en-US" sz="4500" b="1">
              <a:solidFill>
                <a:srgbClr val="387C45"/>
              </a:solidFill>
              <a:latin typeface="Decalotype Bold"/>
              <a:ea typeface="Decalotype Bold"/>
              <a:cs typeface="Decalotype Bold"/>
              <a:sym typeface="Decalotype Bold"/>
            </a:endParaRPr>
          </a:p>
        </p:txBody>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grpSp>
        <p:nvGrpSpPr>
          <p:cNvPr id="12" name="Group 12"/>
          <p:cNvGrpSpPr/>
          <p:nvPr/>
        </p:nvGrpSpPr>
        <p:grpSpPr>
          <a:xfrm>
            <a:off x="2288004" y="5904531"/>
            <a:ext cx="14605210" cy="2935699"/>
            <a:chOff x="0" y="0"/>
            <a:chExt cx="3846640" cy="773188"/>
          </a:xfrm>
        </p:grpSpPr>
        <p:sp>
          <p:nvSpPr>
            <p:cNvPr id="13" name="Freeform 13"/>
            <p:cNvSpPr/>
            <p:nvPr/>
          </p:nvSpPr>
          <p:spPr>
            <a:xfrm>
              <a:off x="0" y="0"/>
              <a:ext cx="3846640" cy="773188"/>
            </a:xfrm>
            <a:custGeom>
              <a:avLst/>
              <a:gdLst/>
              <a:ahLst/>
              <a:cxnLst/>
              <a:rect l="l" t="t" r="r" b="b"/>
              <a:pathLst>
                <a:path w="3846640" h="773188">
                  <a:moveTo>
                    <a:pt x="27034" y="0"/>
                  </a:moveTo>
                  <a:lnTo>
                    <a:pt x="3819606" y="0"/>
                  </a:lnTo>
                  <a:cubicBezTo>
                    <a:pt x="3826775" y="0"/>
                    <a:pt x="3833652" y="2848"/>
                    <a:pt x="3838722" y="7918"/>
                  </a:cubicBezTo>
                  <a:cubicBezTo>
                    <a:pt x="3843791" y="12988"/>
                    <a:pt x="3846640" y="19864"/>
                    <a:pt x="3846640" y="27034"/>
                  </a:cubicBezTo>
                  <a:lnTo>
                    <a:pt x="3846640" y="746154"/>
                  </a:lnTo>
                  <a:cubicBezTo>
                    <a:pt x="3846640" y="753324"/>
                    <a:pt x="3843791" y="760200"/>
                    <a:pt x="3838722" y="765270"/>
                  </a:cubicBezTo>
                  <a:cubicBezTo>
                    <a:pt x="3833652" y="770340"/>
                    <a:pt x="3826775" y="773188"/>
                    <a:pt x="3819606" y="773188"/>
                  </a:cubicBezTo>
                  <a:lnTo>
                    <a:pt x="27034" y="773188"/>
                  </a:lnTo>
                  <a:cubicBezTo>
                    <a:pt x="19864" y="773188"/>
                    <a:pt x="12988" y="770340"/>
                    <a:pt x="7918" y="765270"/>
                  </a:cubicBezTo>
                  <a:cubicBezTo>
                    <a:pt x="2848" y="760200"/>
                    <a:pt x="0" y="753324"/>
                    <a:pt x="0" y="746154"/>
                  </a:cubicBezTo>
                  <a:lnTo>
                    <a:pt x="0" y="27034"/>
                  </a:lnTo>
                  <a:cubicBezTo>
                    <a:pt x="0" y="19864"/>
                    <a:pt x="2848" y="12988"/>
                    <a:pt x="7918" y="7918"/>
                  </a:cubicBezTo>
                  <a:cubicBezTo>
                    <a:pt x="12988" y="2848"/>
                    <a:pt x="19864" y="0"/>
                    <a:pt x="27034" y="0"/>
                  </a:cubicBezTo>
                  <a:close/>
                </a:path>
              </a:pathLst>
            </a:custGeom>
            <a:solidFill>
              <a:srgbClr val="FFFFFF">
                <a:alpha val="74902"/>
              </a:srgbClr>
            </a:solidFill>
          </p:spPr>
        </p:sp>
        <p:sp>
          <p:nvSpPr>
            <p:cNvPr id="14" name="TextBox 14"/>
            <p:cNvSpPr txBox="1"/>
            <p:nvPr/>
          </p:nvSpPr>
          <p:spPr>
            <a:xfrm>
              <a:off x="0" y="-38100"/>
              <a:ext cx="3846640" cy="811288"/>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6" name="Freeform 16"/>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7" name="Freeform 17"/>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8" name="TextBox 18"/>
          <p:cNvSpPr txBox="1"/>
          <p:nvPr/>
        </p:nvSpPr>
        <p:spPr>
          <a:xfrm>
            <a:off x="3115130" y="6143656"/>
            <a:ext cx="12950959" cy="3171825"/>
          </a:xfrm>
          <a:prstGeom prst="rect">
            <a:avLst/>
          </a:prstGeom>
        </p:spPr>
        <p:txBody>
          <a:bodyPr lIns="0" tIns="0" rIns="0" bIns="0" rtlCol="0" anchor="t">
            <a:spAutoFit/>
          </a:bodyPr>
          <a:lstStyle/>
          <a:p>
            <a:pPr marL="971550" lvl="1" indent="-485775" algn="l">
              <a:lnSpc>
                <a:spcPts val="6299"/>
              </a:lnSpc>
              <a:buFont typeface="Arial"/>
              <a:buChar char="•"/>
            </a:pPr>
            <a:r>
              <a:rPr lang="en-US" sz="4500" b="1">
                <a:solidFill>
                  <a:srgbClr val="387C45"/>
                </a:solidFill>
                <a:latin typeface="Decalotype Bold"/>
                <a:ea typeface="Decalotype Bold"/>
                <a:cs typeface="Decalotype Bold"/>
                <a:sym typeface="Decalotype Bold"/>
              </a:rPr>
              <a:t>Rèn luyện tư duy và phát triển bản thân – Sách kích thích trí não, giúp suy nghĩ logic, sáng tạo và hình thành nhân cách tích cực.</a:t>
            </a:r>
          </a:p>
          <a:p>
            <a:pPr algn="l">
              <a:lnSpc>
                <a:spcPts val="6299"/>
              </a:lnSpc>
            </a:pPr>
            <a:endParaRPr lang="en-US" sz="4500" b="1">
              <a:solidFill>
                <a:srgbClr val="387C45"/>
              </a:solidFill>
              <a:latin typeface="Decalotype Bold"/>
              <a:ea typeface="Decalotype Bold"/>
              <a:cs typeface="Decalotype Bold"/>
              <a:sym typeface="Decalotype Bold"/>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2288004" y="842758"/>
            <a:ext cx="13711991" cy="8964526"/>
            <a:chOff x="0" y="0"/>
            <a:chExt cx="3611389" cy="2361027"/>
          </a:xfrm>
        </p:grpSpPr>
        <p:sp>
          <p:nvSpPr>
            <p:cNvPr id="7" name="Freeform 7"/>
            <p:cNvSpPr/>
            <p:nvPr/>
          </p:nvSpPr>
          <p:spPr>
            <a:xfrm>
              <a:off x="0" y="0"/>
              <a:ext cx="3611388" cy="2361027"/>
            </a:xfrm>
            <a:custGeom>
              <a:avLst/>
              <a:gdLst/>
              <a:ahLst/>
              <a:cxnLst/>
              <a:rect l="l" t="t" r="r" b="b"/>
              <a:pathLst>
                <a:path w="3611388" h="2361027">
                  <a:moveTo>
                    <a:pt x="28795" y="0"/>
                  </a:moveTo>
                  <a:lnTo>
                    <a:pt x="3582593" y="0"/>
                  </a:lnTo>
                  <a:cubicBezTo>
                    <a:pt x="3590230" y="0"/>
                    <a:pt x="3597554" y="3034"/>
                    <a:pt x="3602954" y="8434"/>
                  </a:cubicBezTo>
                  <a:cubicBezTo>
                    <a:pt x="3608355" y="13834"/>
                    <a:pt x="3611388" y="21158"/>
                    <a:pt x="3611388" y="28795"/>
                  </a:cubicBezTo>
                  <a:lnTo>
                    <a:pt x="3611388" y="2332232"/>
                  </a:lnTo>
                  <a:cubicBezTo>
                    <a:pt x="3611388" y="2348135"/>
                    <a:pt x="3598497" y="2361027"/>
                    <a:pt x="3582593" y="2361027"/>
                  </a:cubicBezTo>
                  <a:lnTo>
                    <a:pt x="28795" y="2361027"/>
                  </a:lnTo>
                  <a:cubicBezTo>
                    <a:pt x="12892" y="2361027"/>
                    <a:pt x="0" y="2348135"/>
                    <a:pt x="0" y="2332232"/>
                  </a:cubicBezTo>
                  <a:lnTo>
                    <a:pt x="0" y="28795"/>
                  </a:lnTo>
                  <a:cubicBezTo>
                    <a:pt x="0" y="12892"/>
                    <a:pt x="12892" y="0"/>
                    <a:pt x="28795" y="0"/>
                  </a:cubicBezTo>
                  <a:close/>
                </a:path>
              </a:pathLst>
            </a:custGeom>
            <a:solidFill>
              <a:srgbClr val="FFFFFF">
                <a:alpha val="74902"/>
              </a:srgbClr>
            </a:solidFill>
          </p:spPr>
        </p:sp>
        <p:sp>
          <p:nvSpPr>
            <p:cNvPr id="8" name="TextBox 8"/>
            <p:cNvSpPr txBox="1"/>
            <p:nvPr/>
          </p:nvSpPr>
          <p:spPr>
            <a:xfrm>
              <a:off x="0" y="-38100"/>
              <a:ext cx="3611389" cy="23991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0" name="Freeform 10"/>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1" name="Freeform 11"/>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sp>
        <p:nvSpPr>
          <p:cNvPr id="12" name="Freeform 12"/>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3" name="TextBox 13"/>
          <p:cNvSpPr txBox="1"/>
          <p:nvPr/>
        </p:nvSpPr>
        <p:spPr>
          <a:xfrm>
            <a:off x="3883776" y="164933"/>
            <a:ext cx="10191265" cy="1259840"/>
          </a:xfrm>
          <a:prstGeom prst="rect">
            <a:avLst/>
          </a:prstGeom>
        </p:spPr>
        <p:txBody>
          <a:bodyPr lIns="0" tIns="0" rIns="0" bIns="0" rtlCol="0" anchor="t">
            <a:spAutoFit/>
          </a:bodyPr>
          <a:lstStyle/>
          <a:p>
            <a:pPr algn="ctr">
              <a:lnSpc>
                <a:spcPts val="10360"/>
              </a:lnSpc>
            </a:pPr>
            <a:r>
              <a:rPr lang="en-US" sz="7400" dirty="0">
                <a:solidFill>
                  <a:srgbClr val="FFFFFF"/>
                </a:solidFill>
                <a:latin typeface="Coiny"/>
                <a:ea typeface="Coiny"/>
                <a:cs typeface="Coiny"/>
                <a:sym typeface="Coiny"/>
              </a:rPr>
              <a:t>TRIỂN KHAI:</a:t>
            </a:r>
          </a:p>
        </p:txBody>
      </p:sp>
      <p:sp>
        <p:nvSpPr>
          <p:cNvPr id="14" name="TextBox 14"/>
          <p:cNvSpPr txBox="1"/>
          <p:nvPr/>
        </p:nvSpPr>
        <p:spPr>
          <a:xfrm>
            <a:off x="2818128" y="2156863"/>
            <a:ext cx="13065722" cy="7202169"/>
          </a:xfrm>
          <a:prstGeom prst="rect">
            <a:avLst/>
          </a:prstGeom>
        </p:spPr>
        <p:txBody>
          <a:bodyPr lIns="0" tIns="0" rIns="0" bIns="0" rtlCol="0" anchor="t">
            <a:spAutoFit/>
          </a:bodyPr>
          <a:lstStyle/>
          <a:p>
            <a:pPr algn="ctr">
              <a:lnSpc>
                <a:spcPts val="5180"/>
              </a:lnSpc>
            </a:pPr>
            <a:r>
              <a:rPr lang="en-US" sz="3700" dirty="0" err="1">
                <a:solidFill>
                  <a:srgbClr val="387C45"/>
                </a:solidFill>
                <a:latin typeface="Araboto"/>
                <a:ea typeface="Araboto"/>
                <a:cs typeface="Araboto"/>
                <a:sym typeface="Araboto"/>
              </a:rPr>
              <a:t>Hưởng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ứng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Tuần</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lễ</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học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tập</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suốt</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đời</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với</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chủ</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đề</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Tự</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học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là</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một</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cách</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xây</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dựng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xã</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hội</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học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tập</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thư</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viện</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trường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tổ</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chức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các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hoạt</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động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như</a:t>
            </a:r>
            <a:r>
              <a:rPr lang="en-US" sz="3700" dirty="0">
                <a:solidFill>
                  <a:srgbClr val="387C45"/>
                </a:solidFill>
                <a:latin typeface="Araboto"/>
                <a:ea typeface="Araboto"/>
                <a:cs typeface="Araboto"/>
                <a:sym typeface="Araboto"/>
              </a:rPr>
              <a:t>:</a:t>
            </a:r>
          </a:p>
          <a:p>
            <a:pPr marL="798834" lvl="1" indent="-399417" algn="ctr">
              <a:lnSpc>
                <a:spcPts val="5180"/>
              </a:lnSpc>
              <a:buFont typeface="Arial"/>
              <a:buChar char="•"/>
            </a:pPr>
            <a:r>
              <a:rPr lang="en-US" sz="3700" dirty="0" err="1">
                <a:solidFill>
                  <a:srgbClr val="387C45"/>
                </a:solidFill>
                <a:latin typeface="Araboto"/>
                <a:ea typeface="Araboto"/>
                <a:cs typeface="Araboto"/>
                <a:sym typeface="Araboto"/>
              </a:rPr>
              <a:t>Triển</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lãm</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sách</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theo</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chủ</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đề</a:t>
            </a:r>
            <a:endParaRPr lang="en-US" sz="3700" dirty="0">
              <a:solidFill>
                <a:srgbClr val="387C45"/>
              </a:solidFill>
              <a:latin typeface="Araboto"/>
              <a:ea typeface="Araboto"/>
              <a:cs typeface="Araboto"/>
              <a:sym typeface="Araboto"/>
            </a:endParaRPr>
          </a:p>
          <a:p>
            <a:pPr marL="798834" lvl="1" indent="-399417" algn="ctr">
              <a:lnSpc>
                <a:spcPts val="5180"/>
              </a:lnSpc>
              <a:buFont typeface="Arial"/>
              <a:buChar char="•"/>
            </a:pPr>
            <a:r>
              <a:rPr lang="en-US" sz="3700" dirty="0" err="1">
                <a:solidFill>
                  <a:srgbClr val="387C45"/>
                </a:solidFill>
                <a:latin typeface="Araboto"/>
                <a:ea typeface="Araboto"/>
                <a:cs typeface="Araboto"/>
                <a:sym typeface="Araboto"/>
              </a:rPr>
              <a:t>Hướng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dẫn</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kỹ</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năng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tìm</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kiếm</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và</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sử</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dụng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tài</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liệu</a:t>
            </a:r>
            <a:endParaRPr lang="en-US" sz="3700" dirty="0">
              <a:solidFill>
                <a:srgbClr val="387C45"/>
              </a:solidFill>
              <a:latin typeface="Araboto"/>
              <a:ea typeface="Araboto"/>
              <a:cs typeface="Araboto"/>
              <a:sym typeface="Araboto"/>
            </a:endParaRPr>
          </a:p>
          <a:p>
            <a:pPr marL="798834" lvl="1" indent="-399417" algn="ctr">
              <a:lnSpc>
                <a:spcPts val="5180"/>
              </a:lnSpc>
              <a:buFont typeface="Arial"/>
              <a:buChar char="•"/>
            </a:pPr>
            <a:r>
              <a:rPr lang="en-US" sz="3700" dirty="0" err="1">
                <a:solidFill>
                  <a:srgbClr val="387C45"/>
                </a:solidFill>
                <a:latin typeface="Araboto"/>
                <a:ea typeface="Araboto"/>
                <a:cs typeface="Araboto"/>
                <a:sym typeface="Araboto"/>
              </a:rPr>
              <a:t>Tổ</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chức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cuộc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thi</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giới</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thiệu</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sách</a:t>
            </a:r>
            <a:r>
              <a:rPr lang="en-US" sz="3700" dirty="0">
                <a:solidFill>
                  <a:srgbClr val="387C45"/>
                </a:solidFill>
                <a:latin typeface="Araboto"/>
                <a:ea typeface="Araboto"/>
                <a:cs typeface="Araboto"/>
                <a:sym typeface="Araboto"/>
              </a:rPr>
              <a:t> hay</a:t>
            </a:r>
          </a:p>
          <a:p>
            <a:pPr marL="798834" lvl="1" indent="-399417" algn="ctr">
              <a:lnSpc>
                <a:spcPts val="5180"/>
              </a:lnSpc>
              <a:buFont typeface="Arial"/>
              <a:buChar char="•"/>
            </a:pPr>
            <a:r>
              <a:rPr lang="en-US" sz="3700" dirty="0" err="1">
                <a:solidFill>
                  <a:srgbClr val="387C45"/>
                </a:solidFill>
                <a:latin typeface="Araboto"/>
                <a:ea typeface="Araboto"/>
                <a:cs typeface="Araboto"/>
                <a:sym typeface="Araboto"/>
              </a:rPr>
              <a:t>Giao</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lưu</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Bạn</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đọc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tiêu</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biểu</a:t>
            </a:r>
            <a:r>
              <a:rPr lang="en-US" sz="3700" dirty="0">
                <a:solidFill>
                  <a:srgbClr val="387C45"/>
                </a:solidFill>
                <a:latin typeface="Araboto"/>
                <a:ea typeface="Araboto"/>
                <a:cs typeface="Araboto"/>
                <a:sym typeface="Araboto"/>
              </a:rPr>
              <a:t>”</a:t>
            </a:r>
          </a:p>
          <a:p>
            <a:pPr algn="ctr">
              <a:lnSpc>
                <a:spcPts val="5180"/>
              </a:lnSpc>
            </a:pPr>
            <a:r>
              <a:rPr lang="en-US" sz="3700" dirty="0" err="1">
                <a:solidFill>
                  <a:srgbClr val="387C45"/>
                </a:solidFill>
                <a:latin typeface="Araboto"/>
                <a:ea typeface="Araboto"/>
                <a:cs typeface="Araboto"/>
                <a:sym typeface="Araboto"/>
              </a:rPr>
              <a:t>Các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hoạt</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động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nhằm</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khuyến</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khích</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học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sinh</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hình</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thành</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thói</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quen</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đọc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sách</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tự</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học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và</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trau</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dồi</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kiến</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thức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kỹ</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năng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cho</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bản</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thân</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trong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suốt</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quá</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trình</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học</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tập</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và</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trưởng</a:t>
            </a:r>
            <a:r>
              <a:rPr lang="en-US" sz="3700" dirty="0">
                <a:solidFill>
                  <a:srgbClr val="387C45"/>
                </a:solidFill>
                <a:latin typeface="Araboto"/>
                <a:ea typeface="Araboto"/>
                <a:cs typeface="Araboto"/>
                <a:sym typeface="Araboto"/>
              </a:rPr>
              <a:t> </a:t>
            </a:r>
            <a:r>
              <a:rPr lang="en-US" sz="3700" dirty="0" err="1">
                <a:solidFill>
                  <a:srgbClr val="387C45"/>
                </a:solidFill>
                <a:latin typeface="Araboto"/>
                <a:ea typeface="Araboto"/>
                <a:cs typeface="Araboto"/>
                <a:sym typeface="Araboto"/>
              </a:rPr>
              <a:t>thành</a:t>
            </a:r>
            <a:r>
              <a:rPr lang="en-US" sz="3700" dirty="0">
                <a:solidFill>
                  <a:srgbClr val="387C45"/>
                </a:solidFill>
                <a:latin typeface="Araboto"/>
                <a:ea typeface="Araboto"/>
                <a:cs typeface="Araboto"/>
                <a:sym typeface="Araboto"/>
              </a:rPr>
              <a:t>.</a:t>
            </a:r>
          </a:p>
          <a:p>
            <a:pPr algn="ctr">
              <a:lnSpc>
                <a:spcPts val="5180"/>
              </a:lnSpc>
            </a:pPr>
            <a:endParaRPr lang="en-US" sz="3700" dirty="0">
              <a:solidFill>
                <a:srgbClr val="387C45"/>
              </a:solidFill>
              <a:latin typeface="Araboto"/>
              <a:ea typeface="Araboto"/>
              <a:cs typeface="Araboto"/>
              <a:sym typeface="Araboto"/>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167" y="-8854059"/>
            <a:ext cx="18794334" cy="26564430"/>
          </a:xfrm>
          <a:custGeom>
            <a:avLst/>
            <a:gdLst/>
            <a:ahLst/>
            <a:cxnLst/>
            <a:rect l="l" t="t" r="r" b="b"/>
            <a:pathLst>
              <a:path w="18794334" h="26564430">
                <a:moveTo>
                  <a:pt x="0" y="0"/>
                </a:moveTo>
                <a:lnTo>
                  <a:pt x="18794334" y="0"/>
                </a:lnTo>
                <a:lnTo>
                  <a:pt x="18794334" y="26564430"/>
                </a:lnTo>
                <a:lnTo>
                  <a:pt x="0" y="26564430"/>
                </a:lnTo>
                <a:lnTo>
                  <a:pt x="0" y="0"/>
                </a:lnTo>
                <a:close/>
              </a:path>
            </a:pathLst>
          </a:custGeom>
          <a:blipFill>
            <a:blip r:embed="rId2"/>
            <a:stretch>
              <a:fillRect/>
            </a:stretch>
          </a:blipFill>
        </p:spPr>
      </p:sp>
      <p:sp>
        <p:nvSpPr>
          <p:cNvPr id="3" name="Freeform 3"/>
          <p:cNvSpPr/>
          <p:nvPr/>
        </p:nvSpPr>
        <p:spPr>
          <a:xfrm flipH="1">
            <a:off x="-834962" y="2057400"/>
            <a:ext cx="3727323" cy="8229600"/>
          </a:xfrm>
          <a:custGeom>
            <a:avLst/>
            <a:gdLst/>
            <a:ahLst/>
            <a:cxnLst/>
            <a:rect l="l" t="t" r="r" b="b"/>
            <a:pathLst>
              <a:path w="3727323" h="8229600">
                <a:moveTo>
                  <a:pt x="3727324" y="0"/>
                </a:moveTo>
                <a:lnTo>
                  <a:pt x="0" y="0"/>
                </a:lnTo>
                <a:lnTo>
                  <a:pt x="0" y="8229600"/>
                </a:lnTo>
                <a:lnTo>
                  <a:pt x="3727324" y="8229600"/>
                </a:lnTo>
                <a:lnTo>
                  <a:pt x="3727324" y="0"/>
                </a:lnTo>
                <a:close/>
              </a:path>
            </a:pathLst>
          </a:custGeom>
          <a:blipFill>
            <a:blip r:embed="rId3"/>
            <a:stretch>
              <a:fillRect/>
            </a:stretch>
          </a:blipFill>
        </p:spPr>
      </p:sp>
      <p:sp>
        <p:nvSpPr>
          <p:cNvPr id="4" name="Freeform 4"/>
          <p:cNvSpPr/>
          <p:nvPr/>
        </p:nvSpPr>
        <p:spPr>
          <a:xfrm>
            <a:off x="478404" y="293774"/>
            <a:ext cx="6562329" cy="1763626"/>
          </a:xfrm>
          <a:custGeom>
            <a:avLst/>
            <a:gdLst/>
            <a:ahLst/>
            <a:cxnLst/>
            <a:rect l="l" t="t" r="r" b="b"/>
            <a:pathLst>
              <a:path w="6562329" h="1763626">
                <a:moveTo>
                  <a:pt x="0" y="0"/>
                </a:moveTo>
                <a:lnTo>
                  <a:pt x="6562329" y="0"/>
                </a:lnTo>
                <a:lnTo>
                  <a:pt x="6562329" y="1763626"/>
                </a:lnTo>
                <a:lnTo>
                  <a:pt x="0" y="1763626"/>
                </a:lnTo>
                <a:lnTo>
                  <a:pt x="0" y="0"/>
                </a:lnTo>
                <a:close/>
              </a:path>
            </a:pathLst>
          </a:custGeom>
          <a:blipFill>
            <a:blip r:embed="rId4"/>
            <a:stretch>
              <a:fillRect/>
            </a:stretch>
          </a:blipFill>
        </p:spPr>
      </p:sp>
      <p:sp>
        <p:nvSpPr>
          <p:cNvPr id="5" name="Freeform 5"/>
          <p:cNvSpPr/>
          <p:nvPr/>
        </p:nvSpPr>
        <p:spPr>
          <a:xfrm>
            <a:off x="14239633" y="842758"/>
            <a:ext cx="4604042" cy="3585398"/>
          </a:xfrm>
          <a:custGeom>
            <a:avLst/>
            <a:gdLst/>
            <a:ahLst/>
            <a:cxnLst/>
            <a:rect l="l" t="t" r="r" b="b"/>
            <a:pathLst>
              <a:path w="4604042" h="3585398">
                <a:moveTo>
                  <a:pt x="0" y="0"/>
                </a:moveTo>
                <a:lnTo>
                  <a:pt x="4604042" y="0"/>
                </a:lnTo>
                <a:lnTo>
                  <a:pt x="4604042" y="3585398"/>
                </a:lnTo>
                <a:lnTo>
                  <a:pt x="0" y="3585398"/>
                </a:lnTo>
                <a:lnTo>
                  <a:pt x="0" y="0"/>
                </a:lnTo>
                <a:close/>
              </a:path>
            </a:pathLst>
          </a:custGeom>
          <a:blipFill>
            <a:blip r:embed="rId5"/>
            <a:stretch>
              <a:fillRect/>
            </a:stretch>
          </a:blipFill>
        </p:spPr>
      </p:sp>
      <p:grpSp>
        <p:nvGrpSpPr>
          <p:cNvPr id="6" name="Group 6"/>
          <p:cNvGrpSpPr/>
          <p:nvPr/>
        </p:nvGrpSpPr>
        <p:grpSpPr>
          <a:xfrm>
            <a:off x="1526661" y="2860779"/>
            <a:ext cx="7213505" cy="6622843"/>
            <a:chOff x="0" y="0"/>
            <a:chExt cx="1899853" cy="1744288"/>
          </a:xfrm>
        </p:grpSpPr>
        <p:sp>
          <p:nvSpPr>
            <p:cNvPr id="7" name="Freeform 7"/>
            <p:cNvSpPr/>
            <p:nvPr/>
          </p:nvSpPr>
          <p:spPr>
            <a:xfrm>
              <a:off x="0" y="0"/>
              <a:ext cx="1899853" cy="1744288"/>
            </a:xfrm>
            <a:custGeom>
              <a:avLst/>
              <a:gdLst/>
              <a:ahLst/>
              <a:cxnLst/>
              <a:rect l="l" t="t" r="r" b="b"/>
              <a:pathLst>
                <a:path w="1899853" h="1744288">
                  <a:moveTo>
                    <a:pt x="54736" y="0"/>
                  </a:moveTo>
                  <a:lnTo>
                    <a:pt x="1845117" y="0"/>
                  </a:lnTo>
                  <a:cubicBezTo>
                    <a:pt x="1859634" y="0"/>
                    <a:pt x="1873556" y="5767"/>
                    <a:pt x="1883821" y="16032"/>
                  </a:cubicBezTo>
                  <a:cubicBezTo>
                    <a:pt x="1894086" y="26297"/>
                    <a:pt x="1899853" y="40219"/>
                    <a:pt x="1899853" y="54736"/>
                  </a:cubicBezTo>
                  <a:lnTo>
                    <a:pt x="1899853" y="1689552"/>
                  </a:lnTo>
                  <a:cubicBezTo>
                    <a:pt x="1899853" y="1704069"/>
                    <a:pt x="1894086" y="1717991"/>
                    <a:pt x="1883821" y="1728256"/>
                  </a:cubicBezTo>
                  <a:cubicBezTo>
                    <a:pt x="1873556" y="1738521"/>
                    <a:pt x="1859634" y="1744288"/>
                    <a:pt x="1845117" y="1744288"/>
                  </a:cubicBezTo>
                  <a:lnTo>
                    <a:pt x="54736" y="1744288"/>
                  </a:lnTo>
                  <a:cubicBezTo>
                    <a:pt x="40219" y="1744288"/>
                    <a:pt x="26297" y="1738521"/>
                    <a:pt x="16032" y="1728256"/>
                  </a:cubicBezTo>
                  <a:cubicBezTo>
                    <a:pt x="5767" y="1717991"/>
                    <a:pt x="0" y="1704069"/>
                    <a:pt x="0" y="1689552"/>
                  </a:cubicBezTo>
                  <a:lnTo>
                    <a:pt x="0" y="54736"/>
                  </a:lnTo>
                  <a:cubicBezTo>
                    <a:pt x="0" y="40219"/>
                    <a:pt x="5767" y="26297"/>
                    <a:pt x="16032" y="16032"/>
                  </a:cubicBezTo>
                  <a:cubicBezTo>
                    <a:pt x="26297" y="5767"/>
                    <a:pt x="40219" y="0"/>
                    <a:pt x="54736" y="0"/>
                  </a:cubicBezTo>
                  <a:close/>
                </a:path>
              </a:pathLst>
            </a:custGeom>
            <a:solidFill>
              <a:srgbClr val="FFFFFF">
                <a:alpha val="74902"/>
              </a:srgbClr>
            </a:solidFill>
          </p:spPr>
        </p:sp>
        <p:sp>
          <p:nvSpPr>
            <p:cNvPr id="8" name="TextBox 8"/>
            <p:cNvSpPr txBox="1"/>
            <p:nvPr/>
          </p:nvSpPr>
          <p:spPr>
            <a:xfrm>
              <a:off x="0" y="-38100"/>
              <a:ext cx="1899853" cy="178238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6164587" y="5368821"/>
            <a:ext cx="2227525" cy="4918179"/>
          </a:xfrm>
          <a:custGeom>
            <a:avLst/>
            <a:gdLst/>
            <a:ahLst/>
            <a:cxnLst/>
            <a:rect l="l" t="t" r="r" b="b"/>
            <a:pathLst>
              <a:path w="2227525" h="4918179">
                <a:moveTo>
                  <a:pt x="0" y="0"/>
                </a:moveTo>
                <a:lnTo>
                  <a:pt x="2227526" y="0"/>
                </a:lnTo>
                <a:lnTo>
                  <a:pt x="2227526" y="4918179"/>
                </a:lnTo>
                <a:lnTo>
                  <a:pt x="0" y="4918179"/>
                </a:lnTo>
                <a:lnTo>
                  <a:pt x="0" y="0"/>
                </a:lnTo>
                <a:close/>
              </a:path>
            </a:pathLst>
          </a:custGeom>
          <a:blipFill>
            <a:blip r:embed="rId3"/>
            <a:stretch>
              <a:fillRect/>
            </a:stretch>
          </a:blipFill>
        </p:spPr>
      </p:sp>
      <p:grpSp>
        <p:nvGrpSpPr>
          <p:cNvPr id="10" name="Group 10"/>
          <p:cNvGrpSpPr/>
          <p:nvPr/>
        </p:nvGrpSpPr>
        <p:grpSpPr>
          <a:xfrm>
            <a:off x="9626778" y="2860779"/>
            <a:ext cx="7213505" cy="6622843"/>
            <a:chOff x="0" y="0"/>
            <a:chExt cx="1899853" cy="1744288"/>
          </a:xfrm>
        </p:grpSpPr>
        <p:sp>
          <p:nvSpPr>
            <p:cNvPr id="11" name="Freeform 11"/>
            <p:cNvSpPr/>
            <p:nvPr/>
          </p:nvSpPr>
          <p:spPr>
            <a:xfrm>
              <a:off x="0" y="0"/>
              <a:ext cx="1899853" cy="1744288"/>
            </a:xfrm>
            <a:custGeom>
              <a:avLst/>
              <a:gdLst/>
              <a:ahLst/>
              <a:cxnLst/>
              <a:rect l="l" t="t" r="r" b="b"/>
              <a:pathLst>
                <a:path w="1899853" h="1744288">
                  <a:moveTo>
                    <a:pt x="54736" y="0"/>
                  </a:moveTo>
                  <a:lnTo>
                    <a:pt x="1845117" y="0"/>
                  </a:lnTo>
                  <a:cubicBezTo>
                    <a:pt x="1859634" y="0"/>
                    <a:pt x="1873556" y="5767"/>
                    <a:pt x="1883821" y="16032"/>
                  </a:cubicBezTo>
                  <a:cubicBezTo>
                    <a:pt x="1894086" y="26297"/>
                    <a:pt x="1899853" y="40219"/>
                    <a:pt x="1899853" y="54736"/>
                  </a:cubicBezTo>
                  <a:lnTo>
                    <a:pt x="1899853" y="1689552"/>
                  </a:lnTo>
                  <a:cubicBezTo>
                    <a:pt x="1899853" y="1704069"/>
                    <a:pt x="1894086" y="1717991"/>
                    <a:pt x="1883821" y="1728256"/>
                  </a:cubicBezTo>
                  <a:cubicBezTo>
                    <a:pt x="1873556" y="1738521"/>
                    <a:pt x="1859634" y="1744288"/>
                    <a:pt x="1845117" y="1744288"/>
                  </a:cubicBezTo>
                  <a:lnTo>
                    <a:pt x="54736" y="1744288"/>
                  </a:lnTo>
                  <a:cubicBezTo>
                    <a:pt x="40219" y="1744288"/>
                    <a:pt x="26297" y="1738521"/>
                    <a:pt x="16032" y="1728256"/>
                  </a:cubicBezTo>
                  <a:cubicBezTo>
                    <a:pt x="5767" y="1717991"/>
                    <a:pt x="0" y="1704069"/>
                    <a:pt x="0" y="1689552"/>
                  </a:cubicBezTo>
                  <a:lnTo>
                    <a:pt x="0" y="54736"/>
                  </a:lnTo>
                  <a:cubicBezTo>
                    <a:pt x="0" y="40219"/>
                    <a:pt x="5767" y="26297"/>
                    <a:pt x="16032" y="16032"/>
                  </a:cubicBezTo>
                  <a:cubicBezTo>
                    <a:pt x="26297" y="5767"/>
                    <a:pt x="40219" y="0"/>
                    <a:pt x="54736" y="0"/>
                  </a:cubicBezTo>
                  <a:close/>
                </a:path>
              </a:pathLst>
            </a:custGeom>
            <a:solidFill>
              <a:srgbClr val="FFFFFF">
                <a:alpha val="74902"/>
              </a:srgbClr>
            </a:solidFill>
          </p:spPr>
        </p:sp>
        <p:sp>
          <p:nvSpPr>
            <p:cNvPr id="12" name="TextBox 12"/>
            <p:cNvSpPr txBox="1"/>
            <p:nvPr/>
          </p:nvSpPr>
          <p:spPr>
            <a:xfrm>
              <a:off x="0" y="-38100"/>
              <a:ext cx="1899853" cy="178238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253167"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sp>
        <p:nvSpPr>
          <p:cNvPr id="14" name="Freeform 14"/>
          <p:cNvSpPr/>
          <p:nvPr/>
        </p:nvSpPr>
        <p:spPr>
          <a:xfrm flipH="1">
            <a:off x="5953002" y="8290924"/>
            <a:ext cx="6381996" cy="2177856"/>
          </a:xfrm>
          <a:custGeom>
            <a:avLst/>
            <a:gdLst/>
            <a:ahLst/>
            <a:cxnLst/>
            <a:rect l="l" t="t" r="r" b="b"/>
            <a:pathLst>
              <a:path w="6381996" h="2177856">
                <a:moveTo>
                  <a:pt x="6381996" y="0"/>
                </a:moveTo>
                <a:lnTo>
                  <a:pt x="0" y="0"/>
                </a:lnTo>
                <a:lnTo>
                  <a:pt x="0" y="2177856"/>
                </a:lnTo>
                <a:lnTo>
                  <a:pt x="6381996" y="2177856"/>
                </a:lnTo>
                <a:lnTo>
                  <a:pt x="6381996" y="0"/>
                </a:lnTo>
                <a:close/>
              </a:path>
            </a:pathLst>
          </a:custGeom>
          <a:blipFill>
            <a:blip r:embed="rId6"/>
            <a:stretch>
              <a:fillRect/>
            </a:stretch>
          </a:blipFill>
        </p:spPr>
      </p:sp>
      <p:sp>
        <p:nvSpPr>
          <p:cNvPr id="15" name="Freeform 15"/>
          <p:cNvSpPr/>
          <p:nvPr/>
        </p:nvSpPr>
        <p:spPr>
          <a:xfrm>
            <a:off x="12159171" y="8290924"/>
            <a:ext cx="6381996" cy="2177856"/>
          </a:xfrm>
          <a:custGeom>
            <a:avLst/>
            <a:gdLst/>
            <a:ahLst/>
            <a:cxnLst/>
            <a:rect l="l" t="t" r="r" b="b"/>
            <a:pathLst>
              <a:path w="6381996" h="2177856">
                <a:moveTo>
                  <a:pt x="0" y="0"/>
                </a:moveTo>
                <a:lnTo>
                  <a:pt x="6381996" y="0"/>
                </a:lnTo>
                <a:lnTo>
                  <a:pt x="6381996" y="2177856"/>
                </a:lnTo>
                <a:lnTo>
                  <a:pt x="0" y="2177856"/>
                </a:lnTo>
                <a:lnTo>
                  <a:pt x="0" y="0"/>
                </a:lnTo>
                <a:close/>
              </a:path>
            </a:pathLst>
          </a:custGeom>
          <a:blipFill>
            <a:blip r:embed="rId6"/>
            <a:stretch>
              <a:fillRect/>
            </a:stretch>
          </a:blipFill>
        </p:spPr>
      </p:sp>
      <p:grpSp>
        <p:nvGrpSpPr>
          <p:cNvPr id="16" name="Group 16"/>
          <p:cNvGrpSpPr/>
          <p:nvPr/>
        </p:nvGrpSpPr>
        <p:grpSpPr>
          <a:xfrm>
            <a:off x="2294629" y="3287215"/>
            <a:ext cx="5723770" cy="5723770"/>
            <a:chOff x="0" y="0"/>
            <a:chExt cx="812800" cy="812800"/>
          </a:xfrm>
        </p:grpSpPr>
        <p:sp>
          <p:nvSpPr>
            <p:cNvPr id="17" name="Freeform 17"/>
            <p:cNvSpPr/>
            <p:nvPr/>
          </p:nvSpPr>
          <p:spPr>
            <a:xfrm>
              <a:off x="0" y="0"/>
              <a:ext cx="812800" cy="812800"/>
            </a:xfrm>
            <a:custGeom>
              <a:avLst/>
              <a:gdLst/>
              <a:ahLst/>
              <a:cxnLst/>
              <a:rect l="l" t="t" r="r" b="b"/>
              <a:pathLst>
                <a:path w="812800" h="812800">
                  <a:moveTo>
                    <a:pt x="31110" y="0"/>
                  </a:moveTo>
                  <a:lnTo>
                    <a:pt x="781690" y="0"/>
                  </a:lnTo>
                  <a:cubicBezTo>
                    <a:pt x="798872" y="0"/>
                    <a:pt x="812800" y="13928"/>
                    <a:pt x="812800" y="31110"/>
                  </a:cubicBezTo>
                  <a:lnTo>
                    <a:pt x="812800" y="781690"/>
                  </a:lnTo>
                  <a:cubicBezTo>
                    <a:pt x="812800" y="798872"/>
                    <a:pt x="798872" y="812800"/>
                    <a:pt x="781690" y="812800"/>
                  </a:cubicBezTo>
                  <a:lnTo>
                    <a:pt x="31110" y="812800"/>
                  </a:lnTo>
                  <a:cubicBezTo>
                    <a:pt x="13928" y="812800"/>
                    <a:pt x="0" y="798872"/>
                    <a:pt x="0" y="781690"/>
                  </a:cubicBezTo>
                  <a:lnTo>
                    <a:pt x="0" y="31110"/>
                  </a:lnTo>
                  <a:cubicBezTo>
                    <a:pt x="0" y="13928"/>
                    <a:pt x="13928" y="0"/>
                    <a:pt x="31110" y="0"/>
                  </a:cubicBezTo>
                  <a:close/>
                </a:path>
              </a:pathLst>
            </a:custGeom>
            <a:blipFill>
              <a:blip r:embed="rId7"/>
              <a:stretch>
                <a:fillRect t="-16811" b="-16811"/>
              </a:stretch>
            </a:blipFill>
          </p:spPr>
        </p:sp>
      </p:grpSp>
      <p:grpSp>
        <p:nvGrpSpPr>
          <p:cNvPr id="18" name="Group 18"/>
          <p:cNvGrpSpPr/>
          <p:nvPr/>
        </p:nvGrpSpPr>
        <p:grpSpPr>
          <a:xfrm>
            <a:off x="10440817" y="3287215"/>
            <a:ext cx="5723770" cy="5723770"/>
            <a:chOff x="0" y="0"/>
            <a:chExt cx="812800" cy="812800"/>
          </a:xfrm>
        </p:grpSpPr>
        <p:sp>
          <p:nvSpPr>
            <p:cNvPr id="19" name="Freeform 19"/>
            <p:cNvSpPr/>
            <p:nvPr/>
          </p:nvSpPr>
          <p:spPr>
            <a:xfrm>
              <a:off x="0" y="0"/>
              <a:ext cx="812800" cy="812800"/>
            </a:xfrm>
            <a:custGeom>
              <a:avLst/>
              <a:gdLst/>
              <a:ahLst/>
              <a:cxnLst/>
              <a:rect l="l" t="t" r="r" b="b"/>
              <a:pathLst>
                <a:path w="812800" h="812800">
                  <a:moveTo>
                    <a:pt x="31110" y="0"/>
                  </a:moveTo>
                  <a:lnTo>
                    <a:pt x="781690" y="0"/>
                  </a:lnTo>
                  <a:cubicBezTo>
                    <a:pt x="798872" y="0"/>
                    <a:pt x="812800" y="13928"/>
                    <a:pt x="812800" y="31110"/>
                  </a:cubicBezTo>
                  <a:lnTo>
                    <a:pt x="812800" y="781690"/>
                  </a:lnTo>
                  <a:cubicBezTo>
                    <a:pt x="812800" y="798872"/>
                    <a:pt x="798872" y="812800"/>
                    <a:pt x="781690" y="812800"/>
                  </a:cubicBezTo>
                  <a:lnTo>
                    <a:pt x="31110" y="812800"/>
                  </a:lnTo>
                  <a:cubicBezTo>
                    <a:pt x="13928" y="812800"/>
                    <a:pt x="0" y="798872"/>
                    <a:pt x="0" y="781690"/>
                  </a:cubicBezTo>
                  <a:lnTo>
                    <a:pt x="0" y="31110"/>
                  </a:lnTo>
                  <a:cubicBezTo>
                    <a:pt x="0" y="13928"/>
                    <a:pt x="13928" y="0"/>
                    <a:pt x="31110" y="0"/>
                  </a:cubicBezTo>
                  <a:close/>
                </a:path>
              </a:pathLst>
            </a:custGeom>
            <a:blipFill>
              <a:blip r:embed="rId8"/>
              <a:stretch>
                <a:fillRect t="-6291" b="-6291"/>
              </a:stretch>
            </a:blipFill>
          </p:spPr>
        </p:sp>
      </p:grpSp>
      <p:sp>
        <p:nvSpPr>
          <p:cNvPr id="20" name="TextBox 20"/>
          <p:cNvSpPr txBox="1"/>
          <p:nvPr/>
        </p:nvSpPr>
        <p:spPr>
          <a:xfrm>
            <a:off x="4048367" y="1042237"/>
            <a:ext cx="10191265" cy="1259840"/>
          </a:xfrm>
          <a:prstGeom prst="rect">
            <a:avLst/>
          </a:prstGeom>
        </p:spPr>
        <p:txBody>
          <a:bodyPr lIns="0" tIns="0" rIns="0" bIns="0" rtlCol="0" anchor="t">
            <a:spAutoFit/>
          </a:bodyPr>
          <a:lstStyle/>
          <a:p>
            <a:pPr algn="ctr">
              <a:lnSpc>
                <a:spcPts val="10360"/>
              </a:lnSpc>
            </a:pPr>
            <a:r>
              <a:rPr lang="en-US" sz="7400">
                <a:solidFill>
                  <a:srgbClr val="FFFFFF"/>
                </a:solidFill>
                <a:latin typeface="Coiny"/>
                <a:ea typeface="Coiny"/>
                <a:cs typeface="Coiny"/>
                <a:sym typeface="Coiny"/>
              </a:rPr>
              <a:t>PICTURE</a:t>
            </a:r>
          </a:p>
        </p:txBody>
      </p:sp>
    </p:spTree>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C5FF"/>
        </a:solidFill>
        <a:effectLst/>
      </p:bgPr>
    </p:bg>
    <p:spTree>
      <p:nvGrpSpPr>
        <p:cNvPr id="1" name=""/>
        <p:cNvGrpSpPr/>
        <p:nvPr/>
      </p:nvGrpSpPr>
      <p:grpSpPr>
        <a:xfrm>
          <a:off x="0" y="0"/>
          <a:ext cx="0" cy="0"/>
          <a:chOff x="0" y="0"/>
          <a:chExt cx="0" cy="0"/>
        </a:xfrm>
      </p:grpSpPr>
      <p:sp>
        <p:nvSpPr>
          <p:cNvPr id="2" name="Freeform 2"/>
          <p:cNvSpPr/>
          <p:nvPr/>
        </p:nvSpPr>
        <p:spPr>
          <a:xfrm rot="-1283131">
            <a:off x="2160311" y="-1093527"/>
            <a:ext cx="13975270" cy="9757279"/>
          </a:xfrm>
          <a:custGeom>
            <a:avLst/>
            <a:gdLst/>
            <a:ahLst/>
            <a:cxnLst/>
            <a:rect l="l" t="t" r="r" b="b"/>
            <a:pathLst>
              <a:path w="13975270" h="9757279">
                <a:moveTo>
                  <a:pt x="0" y="0"/>
                </a:moveTo>
                <a:lnTo>
                  <a:pt x="13975269" y="0"/>
                </a:lnTo>
                <a:lnTo>
                  <a:pt x="13975269" y="9757279"/>
                </a:lnTo>
                <a:lnTo>
                  <a:pt x="0" y="9757279"/>
                </a:lnTo>
                <a:lnTo>
                  <a:pt x="0" y="0"/>
                </a:lnTo>
                <a:close/>
              </a:path>
            </a:pathLst>
          </a:custGeom>
          <a:blipFill>
            <a:blip r:embed="rId2">
              <a:alphaModFix amt="3000"/>
              <a:extLst>
                <a:ext uri="{96DAC541-7B7A-43D3-8B79-37D633B846F1}">
                  <asvg:svgBlip xmlns:asvg="http://schemas.microsoft.com/office/drawing/2016/SVG/main" xmlns="" r:embed="rId3"/>
                </a:ext>
              </a:extLst>
            </a:blip>
            <a:stretch>
              <a:fillRect/>
            </a:stretch>
          </a:blipFill>
          <a:ln cap="sq">
            <a:noFill/>
            <a:prstDash val="solid"/>
            <a:miter/>
          </a:ln>
        </p:spPr>
      </p:sp>
      <p:sp>
        <p:nvSpPr>
          <p:cNvPr id="3" name="Freeform 3"/>
          <p:cNvSpPr/>
          <p:nvPr/>
        </p:nvSpPr>
        <p:spPr>
          <a:xfrm>
            <a:off x="7162366" y="-5887"/>
            <a:ext cx="3885625" cy="3701940"/>
          </a:xfrm>
          <a:custGeom>
            <a:avLst/>
            <a:gdLst/>
            <a:ahLst/>
            <a:cxnLst/>
            <a:rect l="l" t="t" r="r" b="b"/>
            <a:pathLst>
              <a:path w="3885625" h="3701940">
                <a:moveTo>
                  <a:pt x="0" y="0"/>
                </a:moveTo>
                <a:lnTo>
                  <a:pt x="3885624" y="0"/>
                </a:lnTo>
                <a:lnTo>
                  <a:pt x="3885624" y="3701940"/>
                </a:lnTo>
                <a:lnTo>
                  <a:pt x="0" y="37019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2041953" y="2756276"/>
            <a:ext cx="6698068" cy="6502024"/>
            <a:chOff x="0" y="0"/>
            <a:chExt cx="1911441" cy="1855495"/>
          </a:xfrm>
        </p:grpSpPr>
        <p:sp>
          <p:nvSpPr>
            <p:cNvPr id="5" name="Freeform 5"/>
            <p:cNvSpPr/>
            <p:nvPr/>
          </p:nvSpPr>
          <p:spPr>
            <a:xfrm>
              <a:off x="0" y="0"/>
              <a:ext cx="1911441" cy="1855495"/>
            </a:xfrm>
            <a:custGeom>
              <a:avLst/>
              <a:gdLst/>
              <a:ahLst/>
              <a:cxnLst/>
              <a:rect l="l" t="t" r="r" b="b"/>
              <a:pathLst>
                <a:path w="1911441" h="1855495">
                  <a:moveTo>
                    <a:pt x="23117" y="0"/>
                  </a:moveTo>
                  <a:lnTo>
                    <a:pt x="1888324" y="0"/>
                  </a:lnTo>
                  <a:cubicBezTo>
                    <a:pt x="1894455" y="0"/>
                    <a:pt x="1900335" y="2436"/>
                    <a:pt x="1904670" y="6771"/>
                  </a:cubicBezTo>
                  <a:cubicBezTo>
                    <a:pt x="1909005" y="11106"/>
                    <a:pt x="1911441" y="16986"/>
                    <a:pt x="1911441" y="23117"/>
                  </a:cubicBezTo>
                  <a:lnTo>
                    <a:pt x="1911441" y="1832378"/>
                  </a:lnTo>
                  <a:cubicBezTo>
                    <a:pt x="1911441" y="1838509"/>
                    <a:pt x="1909005" y="1844389"/>
                    <a:pt x="1904670" y="1848725"/>
                  </a:cubicBezTo>
                  <a:cubicBezTo>
                    <a:pt x="1900335" y="1853060"/>
                    <a:pt x="1894455" y="1855495"/>
                    <a:pt x="1888324" y="1855495"/>
                  </a:cubicBezTo>
                  <a:lnTo>
                    <a:pt x="23117" y="1855495"/>
                  </a:lnTo>
                  <a:cubicBezTo>
                    <a:pt x="16986" y="1855495"/>
                    <a:pt x="11106" y="1853060"/>
                    <a:pt x="6771" y="1848725"/>
                  </a:cubicBezTo>
                  <a:cubicBezTo>
                    <a:pt x="2436" y="1844389"/>
                    <a:pt x="0" y="1838509"/>
                    <a:pt x="0" y="1832378"/>
                  </a:cubicBezTo>
                  <a:lnTo>
                    <a:pt x="0" y="23117"/>
                  </a:lnTo>
                  <a:cubicBezTo>
                    <a:pt x="0" y="16986"/>
                    <a:pt x="2436" y="11106"/>
                    <a:pt x="6771" y="6771"/>
                  </a:cubicBezTo>
                  <a:cubicBezTo>
                    <a:pt x="11106" y="2436"/>
                    <a:pt x="16986" y="0"/>
                    <a:pt x="23117" y="0"/>
                  </a:cubicBezTo>
                  <a:close/>
                </a:path>
              </a:pathLst>
            </a:custGeom>
            <a:solidFill>
              <a:srgbClr val="F3CA52"/>
            </a:solidFill>
            <a:ln w="38100" cap="sq">
              <a:solidFill>
                <a:srgbClr val="191919"/>
              </a:solidFill>
              <a:prstDash val="solid"/>
              <a:miter/>
            </a:ln>
          </p:spPr>
        </p:sp>
        <p:sp>
          <p:nvSpPr>
            <p:cNvPr id="6" name="TextBox 6"/>
            <p:cNvSpPr txBox="1"/>
            <p:nvPr/>
          </p:nvSpPr>
          <p:spPr>
            <a:xfrm>
              <a:off x="0" y="-47625"/>
              <a:ext cx="1911441" cy="1903120"/>
            </a:xfrm>
            <a:prstGeom prst="rect">
              <a:avLst/>
            </a:prstGeom>
          </p:spPr>
          <p:txBody>
            <a:bodyPr lIns="50800" tIns="50800" rIns="50800" bIns="50800" rtlCol="0" anchor="ctr"/>
            <a:lstStyle/>
            <a:p>
              <a:pPr algn="ctr">
                <a:lnSpc>
                  <a:spcPts val="3374"/>
                </a:lnSpc>
              </a:pPr>
              <a:endParaRPr/>
            </a:p>
          </p:txBody>
        </p:sp>
      </p:grpSp>
      <p:grpSp>
        <p:nvGrpSpPr>
          <p:cNvPr id="7" name="Group 7"/>
          <p:cNvGrpSpPr/>
          <p:nvPr/>
        </p:nvGrpSpPr>
        <p:grpSpPr>
          <a:xfrm>
            <a:off x="9404982" y="2756276"/>
            <a:ext cx="6841064" cy="6502024"/>
            <a:chOff x="0" y="0"/>
            <a:chExt cx="1952248" cy="1855495"/>
          </a:xfrm>
        </p:grpSpPr>
        <p:sp>
          <p:nvSpPr>
            <p:cNvPr id="8" name="Freeform 8"/>
            <p:cNvSpPr/>
            <p:nvPr/>
          </p:nvSpPr>
          <p:spPr>
            <a:xfrm>
              <a:off x="0" y="0"/>
              <a:ext cx="1952248" cy="1855495"/>
            </a:xfrm>
            <a:custGeom>
              <a:avLst/>
              <a:gdLst/>
              <a:ahLst/>
              <a:cxnLst/>
              <a:rect l="l" t="t" r="r" b="b"/>
              <a:pathLst>
                <a:path w="1952248" h="1855495">
                  <a:moveTo>
                    <a:pt x="22634" y="0"/>
                  </a:moveTo>
                  <a:lnTo>
                    <a:pt x="1929614" y="0"/>
                  </a:lnTo>
                  <a:cubicBezTo>
                    <a:pt x="1935617" y="0"/>
                    <a:pt x="1941374" y="2385"/>
                    <a:pt x="1945619" y="6629"/>
                  </a:cubicBezTo>
                  <a:cubicBezTo>
                    <a:pt x="1949863" y="10874"/>
                    <a:pt x="1952248" y="16631"/>
                    <a:pt x="1952248" y="22634"/>
                  </a:cubicBezTo>
                  <a:lnTo>
                    <a:pt x="1952248" y="1832862"/>
                  </a:lnTo>
                  <a:cubicBezTo>
                    <a:pt x="1952248" y="1838865"/>
                    <a:pt x="1949863" y="1844621"/>
                    <a:pt x="1945619" y="1848866"/>
                  </a:cubicBezTo>
                  <a:cubicBezTo>
                    <a:pt x="1941374" y="1853111"/>
                    <a:pt x="1935617" y="1855495"/>
                    <a:pt x="1929614" y="1855495"/>
                  </a:cubicBezTo>
                  <a:lnTo>
                    <a:pt x="22634" y="1855495"/>
                  </a:lnTo>
                  <a:cubicBezTo>
                    <a:pt x="16631" y="1855495"/>
                    <a:pt x="10874" y="1853111"/>
                    <a:pt x="6629" y="1848866"/>
                  </a:cubicBezTo>
                  <a:cubicBezTo>
                    <a:pt x="2385" y="1844621"/>
                    <a:pt x="0" y="1838865"/>
                    <a:pt x="0" y="1832862"/>
                  </a:cubicBezTo>
                  <a:lnTo>
                    <a:pt x="0" y="22634"/>
                  </a:lnTo>
                  <a:cubicBezTo>
                    <a:pt x="0" y="16631"/>
                    <a:pt x="2385" y="10874"/>
                    <a:pt x="6629" y="6629"/>
                  </a:cubicBezTo>
                  <a:cubicBezTo>
                    <a:pt x="10874" y="2385"/>
                    <a:pt x="16631" y="0"/>
                    <a:pt x="22634" y="0"/>
                  </a:cubicBezTo>
                  <a:close/>
                </a:path>
              </a:pathLst>
            </a:custGeom>
            <a:solidFill>
              <a:srgbClr val="F3CA52"/>
            </a:solidFill>
            <a:ln w="38100" cap="sq">
              <a:solidFill>
                <a:srgbClr val="191919"/>
              </a:solidFill>
              <a:prstDash val="solid"/>
              <a:miter/>
            </a:ln>
          </p:spPr>
        </p:sp>
        <p:sp>
          <p:nvSpPr>
            <p:cNvPr id="9" name="TextBox 9"/>
            <p:cNvSpPr txBox="1"/>
            <p:nvPr/>
          </p:nvSpPr>
          <p:spPr>
            <a:xfrm>
              <a:off x="0" y="-47625"/>
              <a:ext cx="1952248" cy="1903120"/>
            </a:xfrm>
            <a:prstGeom prst="rect">
              <a:avLst/>
            </a:prstGeom>
          </p:spPr>
          <p:txBody>
            <a:bodyPr lIns="50800" tIns="50800" rIns="50800" bIns="50800" rtlCol="0" anchor="ctr"/>
            <a:lstStyle/>
            <a:p>
              <a:pPr algn="ctr">
                <a:lnSpc>
                  <a:spcPts val="3374"/>
                </a:lnSpc>
              </a:pPr>
              <a:endParaRPr/>
            </a:p>
          </p:txBody>
        </p:sp>
      </p:grpSp>
      <p:grpSp>
        <p:nvGrpSpPr>
          <p:cNvPr id="10" name="Group 10"/>
          <p:cNvGrpSpPr/>
          <p:nvPr/>
        </p:nvGrpSpPr>
        <p:grpSpPr>
          <a:xfrm>
            <a:off x="-303409" y="9912434"/>
            <a:ext cx="20354123" cy="3086100"/>
            <a:chOff x="0" y="0"/>
            <a:chExt cx="5360757" cy="812800"/>
          </a:xfrm>
        </p:grpSpPr>
        <p:sp>
          <p:nvSpPr>
            <p:cNvPr id="11" name="Freeform 11"/>
            <p:cNvSpPr/>
            <p:nvPr/>
          </p:nvSpPr>
          <p:spPr>
            <a:xfrm>
              <a:off x="0" y="0"/>
              <a:ext cx="5360757" cy="812800"/>
            </a:xfrm>
            <a:custGeom>
              <a:avLst/>
              <a:gdLst/>
              <a:ahLst/>
              <a:cxnLst/>
              <a:rect l="l" t="t" r="r" b="b"/>
              <a:pathLst>
                <a:path w="5360757" h="812800">
                  <a:moveTo>
                    <a:pt x="0" y="0"/>
                  </a:moveTo>
                  <a:lnTo>
                    <a:pt x="5360757" y="0"/>
                  </a:lnTo>
                  <a:lnTo>
                    <a:pt x="5360757" y="812800"/>
                  </a:lnTo>
                  <a:lnTo>
                    <a:pt x="0" y="812800"/>
                  </a:lnTo>
                  <a:close/>
                </a:path>
              </a:pathLst>
            </a:custGeom>
            <a:solidFill>
              <a:srgbClr val="FFFFFF"/>
            </a:solidFill>
          </p:spPr>
        </p:sp>
        <p:sp>
          <p:nvSpPr>
            <p:cNvPr id="12" name="TextBox 12"/>
            <p:cNvSpPr txBox="1"/>
            <p:nvPr/>
          </p:nvSpPr>
          <p:spPr>
            <a:xfrm>
              <a:off x="0" y="-47625"/>
              <a:ext cx="5360757" cy="860425"/>
            </a:xfrm>
            <a:prstGeom prst="rect">
              <a:avLst/>
            </a:prstGeom>
          </p:spPr>
          <p:txBody>
            <a:bodyPr lIns="50800" tIns="50800" rIns="50800" bIns="50800" rtlCol="0" anchor="ctr"/>
            <a:lstStyle/>
            <a:p>
              <a:pPr algn="ctr">
                <a:lnSpc>
                  <a:spcPts val="3374"/>
                </a:lnSpc>
              </a:pPr>
              <a:endParaRPr/>
            </a:p>
          </p:txBody>
        </p:sp>
      </p:grpSp>
      <p:sp>
        <p:nvSpPr>
          <p:cNvPr id="13" name="Freeform 13"/>
          <p:cNvSpPr/>
          <p:nvPr/>
        </p:nvSpPr>
        <p:spPr>
          <a:xfrm>
            <a:off x="14233247" y="6172200"/>
            <a:ext cx="4995894" cy="4114800"/>
          </a:xfrm>
          <a:custGeom>
            <a:avLst/>
            <a:gdLst/>
            <a:ahLst/>
            <a:cxnLst/>
            <a:rect l="l" t="t" r="r" b="b"/>
            <a:pathLst>
              <a:path w="4995894" h="4114800">
                <a:moveTo>
                  <a:pt x="0" y="0"/>
                </a:moveTo>
                <a:lnTo>
                  <a:pt x="4995894" y="0"/>
                </a:lnTo>
                <a:lnTo>
                  <a:pt x="499589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4" name="Group 14"/>
          <p:cNvGrpSpPr/>
          <p:nvPr/>
        </p:nvGrpSpPr>
        <p:grpSpPr>
          <a:xfrm>
            <a:off x="2290402" y="2983703"/>
            <a:ext cx="6201171" cy="6047171"/>
            <a:chOff x="0" y="0"/>
            <a:chExt cx="960724" cy="936865"/>
          </a:xfrm>
        </p:grpSpPr>
        <p:sp>
          <p:nvSpPr>
            <p:cNvPr id="15" name="Freeform 15"/>
            <p:cNvSpPr/>
            <p:nvPr/>
          </p:nvSpPr>
          <p:spPr>
            <a:xfrm>
              <a:off x="0" y="0"/>
              <a:ext cx="960724" cy="936865"/>
            </a:xfrm>
            <a:custGeom>
              <a:avLst/>
              <a:gdLst/>
              <a:ahLst/>
              <a:cxnLst/>
              <a:rect l="l" t="t" r="r" b="b"/>
              <a:pathLst>
                <a:path w="960724" h="936865">
                  <a:moveTo>
                    <a:pt x="28715" y="0"/>
                  </a:moveTo>
                  <a:lnTo>
                    <a:pt x="932009" y="0"/>
                  </a:lnTo>
                  <a:cubicBezTo>
                    <a:pt x="947868" y="0"/>
                    <a:pt x="960724" y="12856"/>
                    <a:pt x="960724" y="28715"/>
                  </a:cubicBezTo>
                  <a:lnTo>
                    <a:pt x="960724" y="908150"/>
                  </a:lnTo>
                  <a:cubicBezTo>
                    <a:pt x="960724" y="924009"/>
                    <a:pt x="947868" y="936865"/>
                    <a:pt x="932009" y="936865"/>
                  </a:cubicBezTo>
                  <a:lnTo>
                    <a:pt x="28715" y="936865"/>
                  </a:lnTo>
                  <a:cubicBezTo>
                    <a:pt x="12856" y="936865"/>
                    <a:pt x="0" y="924009"/>
                    <a:pt x="0" y="908150"/>
                  </a:cubicBezTo>
                  <a:lnTo>
                    <a:pt x="0" y="28715"/>
                  </a:lnTo>
                  <a:cubicBezTo>
                    <a:pt x="0" y="12856"/>
                    <a:pt x="12856" y="0"/>
                    <a:pt x="28715" y="0"/>
                  </a:cubicBezTo>
                  <a:close/>
                </a:path>
              </a:pathLst>
            </a:custGeom>
            <a:blipFill>
              <a:blip r:embed="rId8"/>
              <a:stretch>
                <a:fillRect l="-18794" r="-18794"/>
              </a:stretch>
            </a:blipFill>
          </p:spPr>
        </p:sp>
      </p:grpSp>
      <p:sp>
        <p:nvSpPr>
          <p:cNvPr id="16" name="TextBox 16"/>
          <p:cNvSpPr txBox="1"/>
          <p:nvPr/>
        </p:nvSpPr>
        <p:spPr>
          <a:xfrm>
            <a:off x="2041953" y="1289150"/>
            <a:ext cx="6698068" cy="864862"/>
          </a:xfrm>
          <a:prstGeom prst="rect">
            <a:avLst/>
          </a:prstGeom>
        </p:spPr>
        <p:txBody>
          <a:bodyPr lIns="0" tIns="0" rIns="0" bIns="0" rtlCol="0" anchor="t">
            <a:spAutoFit/>
          </a:bodyPr>
          <a:lstStyle/>
          <a:p>
            <a:pPr marL="0" lvl="0" indent="0" algn="ctr">
              <a:lnSpc>
                <a:spcPts val="6930"/>
              </a:lnSpc>
              <a:spcBef>
                <a:spcPct val="0"/>
              </a:spcBef>
            </a:pPr>
            <a:r>
              <a:rPr lang="en-US" sz="4950">
                <a:solidFill>
                  <a:srgbClr val="191919"/>
                </a:solidFill>
                <a:latin typeface="Bobby Jones"/>
                <a:ea typeface="Bobby Jones"/>
                <a:cs typeface="Bobby Jones"/>
                <a:sym typeface="Bobby Jones"/>
              </a:rPr>
              <a:t>pICTURE</a:t>
            </a:r>
          </a:p>
        </p:txBody>
      </p:sp>
      <p:sp>
        <p:nvSpPr>
          <p:cNvPr id="17" name="Freeform 17"/>
          <p:cNvSpPr/>
          <p:nvPr/>
        </p:nvSpPr>
        <p:spPr>
          <a:xfrm rot="-309060">
            <a:off x="16467079" y="2678655"/>
            <a:ext cx="1584442" cy="2443220"/>
          </a:xfrm>
          <a:custGeom>
            <a:avLst/>
            <a:gdLst/>
            <a:ahLst/>
            <a:cxnLst/>
            <a:rect l="l" t="t" r="r" b="b"/>
            <a:pathLst>
              <a:path w="1584442" h="2443220">
                <a:moveTo>
                  <a:pt x="0" y="0"/>
                </a:moveTo>
                <a:lnTo>
                  <a:pt x="1584442" y="0"/>
                </a:lnTo>
                <a:lnTo>
                  <a:pt x="1584442" y="2443220"/>
                </a:lnTo>
                <a:lnTo>
                  <a:pt x="0" y="2443220"/>
                </a:lnTo>
                <a:lnTo>
                  <a:pt x="0" y="0"/>
                </a:lnTo>
                <a:close/>
              </a:path>
            </a:pathLst>
          </a:custGeom>
          <a:blipFill>
            <a:blip r:embed="rId9">
              <a:extLst>
                <a:ext uri="{96DAC541-7B7A-43D3-8B79-37D633B846F1}">
                  <asvg:svgBlip xmlns:asvg="http://schemas.microsoft.com/office/drawing/2016/SVG/main" xmlns="" r:embed="rId10"/>
                </a:ext>
              </a:extLst>
            </a:blip>
            <a:stretch>
              <a:fillRect r="-297548" b="-217218"/>
            </a:stretch>
          </a:blipFill>
          <a:ln cap="sq">
            <a:noFill/>
            <a:prstDash val="solid"/>
            <a:miter/>
          </a:ln>
        </p:spPr>
      </p:sp>
      <p:sp>
        <p:nvSpPr>
          <p:cNvPr id="18" name="Freeform 18"/>
          <p:cNvSpPr/>
          <p:nvPr/>
        </p:nvSpPr>
        <p:spPr>
          <a:xfrm>
            <a:off x="8326846" y="1019480"/>
            <a:ext cx="1642199" cy="1651206"/>
          </a:xfrm>
          <a:custGeom>
            <a:avLst/>
            <a:gdLst/>
            <a:ahLst/>
            <a:cxnLst/>
            <a:rect l="l" t="t" r="r" b="b"/>
            <a:pathLst>
              <a:path w="1642199" h="1651206">
                <a:moveTo>
                  <a:pt x="0" y="0"/>
                </a:moveTo>
                <a:lnTo>
                  <a:pt x="1642199" y="0"/>
                </a:lnTo>
                <a:lnTo>
                  <a:pt x="1642199" y="1651206"/>
                </a:lnTo>
                <a:lnTo>
                  <a:pt x="0" y="16512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9"/>
          <p:cNvSpPr/>
          <p:nvPr/>
        </p:nvSpPr>
        <p:spPr>
          <a:xfrm>
            <a:off x="16555770" y="928341"/>
            <a:ext cx="1951926" cy="1373446"/>
          </a:xfrm>
          <a:custGeom>
            <a:avLst/>
            <a:gdLst/>
            <a:ahLst/>
            <a:cxnLst/>
            <a:rect l="l" t="t" r="r" b="b"/>
            <a:pathLst>
              <a:path w="1951926" h="1373446">
                <a:moveTo>
                  <a:pt x="0" y="0"/>
                </a:moveTo>
                <a:lnTo>
                  <a:pt x="1951926" y="0"/>
                </a:lnTo>
                <a:lnTo>
                  <a:pt x="1951926" y="1373446"/>
                </a:lnTo>
                <a:lnTo>
                  <a:pt x="0" y="137344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TextBox 20"/>
          <p:cNvSpPr txBox="1"/>
          <p:nvPr/>
        </p:nvSpPr>
        <p:spPr>
          <a:xfrm>
            <a:off x="9714705" y="1355502"/>
            <a:ext cx="6841064" cy="864862"/>
          </a:xfrm>
          <a:prstGeom prst="rect">
            <a:avLst/>
          </a:prstGeom>
        </p:spPr>
        <p:txBody>
          <a:bodyPr lIns="0" tIns="0" rIns="0" bIns="0" rtlCol="0" anchor="t">
            <a:spAutoFit/>
          </a:bodyPr>
          <a:lstStyle/>
          <a:p>
            <a:pPr algn="ctr">
              <a:lnSpc>
                <a:spcPts val="6930"/>
              </a:lnSpc>
              <a:spcBef>
                <a:spcPct val="0"/>
              </a:spcBef>
            </a:pPr>
            <a:r>
              <a:rPr lang="en-US" sz="4950">
                <a:solidFill>
                  <a:srgbClr val="191919"/>
                </a:solidFill>
                <a:latin typeface="Bobby Jones"/>
                <a:ea typeface="Bobby Jones"/>
                <a:cs typeface="Bobby Jones"/>
                <a:sym typeface="Bobby Jones"/>
              </a:rPr>
              <a:t>pICTURE</a:t>
            </a:r>
          </a:p>
        </p:txBody>
      </p:sp>
      <p:sp>
        <p:nvSpPr>
          <p:cNvPr id="21" name="Freeform 21"/>
          <p:cNvSpPr/>
          <p:nvPr/>
        </p:nvSpPr>
        <p:spPr>
          <a:xfrm>
            <a:off x="-540634" y="781915"/>
            <a:ext cx="3138667" cy="1649227"/>
          </a:xfrm>
          <a:custGeom>
            <a:avLst/>
            <a:gdLst/>
            <a:ahLst/>
            <a:cxnLst/>
            <a:rect l="l" t="t" r="r" b="b"/>
            <a:pathLst>
              <a:path w="3138667" h="1649227">
                <a:moveTo>
                  <a:pt x="0" y="0"/>
                </a:moveTo>
                <a:lnTo>
                  <a:pt x="3138668" y="0"/>
                </a:lnTo>
                <a:lnTo>
                  <a:pt x="3138668" y="1649227"/>
                </a:lnTo>
                <a:lnTo>
                  <a:pt x="0" y="164922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2" name="Freeform 22"/>
          <p:cNvSpPr/>
          <p:nvPr/>
        </p:nvSpPr>
        <p:spPr>
          <a:xfrm rot="415356">
            <a:off x="488270" y="2842855"/>
            <a:ext cx="1584442" cy="2443220"/>
          </a:xfrm>
          <a:custGeom>
            <a:avLst/>
            <a:gdLst/>
            <a:ahLst/>
            <a:cxnLst/>
            <a:rect l="l" t="t" r="r" b="b"/>
            <a:pathLst>
              <a:path w="1584442" h="2443220">
                <a:moveTo>
                  <a:pt x="0" y="0"/>
                </a:moveTo>
                <a:lnTo>
                  <a:pt x="1584442" y="0"/>
                </a:lnTo>
                <a:lnTo>
                  <a:pt x="1584442" y="2443220"/>
                </a:lnTo>
                <a:lnTo>
                  <a:pt x="0" y="2443220"/>
                </a:lnTo>
                <a:lnTo>
                  <a:pt x="0" y="0"/>
                </a:lnTo>
                <a:close/>
              </a:path>
            </a:pathLst>
          </a:custGeom>
          <a:blipFill>
            <a:blip r:embed="rId9">
              <a:extLst>
                <a:ext uri="{96DAC541-7B7A-43D3-8B79-37D633B846F1}">
                  <asvg:svgBlip xmlns:asvg="http://schemas.microsoft.com/office/drawing/2016/SVG/main" xmlns="" r:embed="rId10"/>
                </a:ext>
              </a:extLst>
            </a:blip>
            <a:stretch>
              <a:fillRect r="-297548" b="-217218"/>
            </a:stretch>
          </a:blipFill>
          <a:ln cap="sq">
            <a:noFill/>
            <a:prstDash val="solid"/>
            <a:miter/>
          </a:ln>
        </p:spPr>
      </p:sp>
      <p:sp>
        <p:nvSpPr>
          <p:cNvPr id="23" name="Freeform 23"/>
          <p:cNvSpPr/>
          <p:nvPr/>
        </p:nvSpPr>
        <p:spPr>
          <a:xfrm>
            <a:off x="14438890" y="936890"/>
            <a:ext cx="980406" cy="980406"/>
          </a:xfrm>
          <a:custGeom>
            <a:avLst/>
            <a:gdLst/>
            <a:ahLst/>
            <a:cxnLst/>
            <a:rect l="l" t="t" r="r" b="b"/>
            <a:pathLst>
              <a:path w="980406" h="980406">
                <a:moveTo>
                  <a:pt x="0" y="0"/>
                </a:moveTo>
                <a:lnTo>
                  <a:pt x="980406" y="0"/>
                </a:lnTo>
                <a:lnTo>
                  <a:pt x="980406" y="980406"/>
                </a:lnTo>
                <a:lnTo>
                  <a:pt x="0" y="98040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4" name="Freeform 24"/>
          <p:cNvSpPr/>
          <p:nvPr/>
        </p:nvSpPr>
        <p:spPr>
          <a:xfrm rot="170080">
            <a:off x="3529846" y="1493445"/>
            <a:ext cx="980406" cy="980406"/>
          </a:xfrm>
          <a:custGeom>
            <a:avLst/>
            <a:gdLst/>
            <a:ahLst/>
            <a:cxnLst/>
            <a:rect l="l" t="t" r="r" b="b"/>
            <a:pathLst>
              <a:path w="980406" h="980406">
                <a:moveTo>
                  <a:pt x="0" y="0"/>
                </a:moveTo>
                <a:lnTo>
                  <a:pt x="980406" y="0"/>
                </a:lnTo>
                <a:lnTo>
                  <a:pt x="980406" y="980406"/>
                </a:lnTo>
                <a:lnTo>
                  <a:pt x="0" y="98040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25" name="Group 25"/>
          <p:cNvGrpSpPr/>
          <p:nvPr/>
        </p:nvGrpSpPr>
        <p:grpSpPr>
          <a:xfrm>
            <a:off x="9714705" y="2983703"/>
            <a:ext cx="6201171" cy="6047171"/>
            <a:chOff x="0" y="0"/>
            <a:chExt cx="960724" cy="936865"/>
          </a:xfrm>
        </p:grpSpPr>
        <p:sp>
          <p:nvSpPr>
            <p:cNvPr id="26" name="Freeform 26"/>
            <p:cNvSpPr/>
            <p:nvPr/>
          </p:nvSpPr>
          <p:spPr>
            <a:xfrm>
              <a:off x="0" y="0"/>
              <a:ext cx="960724" cy="936865"/>
            </a:xfrm>
            <a:custGeom>
              <a:avLst/>
              <a:gdLst/>
              <a:ahLst/>
              <a:cxnLst/>
              <a:rect l="l" t="t" r="r" b="b"/>
              <a:pathLst>
                <a:path w="960724" h="936865">
                  <a:moveTo>
                    <a:pt x="28715" y="0"/>
                  </a:moveTo>
                  <a:lnTo>
                    <a:pt x="932009" y="0"/>
                  </a:lnTo>
                  <a:cubicBezTo>
                    <a:pt x="947868" y="0"/>
                    <a:pt x="960724" y="12856"/>
                    <a:pt x="960724" y="28715"/>
                  </a:cubicBezTo>
                  <a:lnTo>
                    <a:pt x="960724" y="908150"/>
                  </a:lnTo>
                  <a:cubicBezTo>
                    <a:pt x="960724" y="924009"/>
                    <a:pt x="947868" y="936865"/>
                    <a:pt x="932009" y="936865"/>
                  </a:cubicBezTo>
                  <a:lnTo>
                    <a:pt x="28715" y="936865"/>
                  </a:lnTo>
                  <a:cubicBezTo>
                    <a:pt x="12856" y="936865"/>
                    <a:pt x="0" y="924009"/>
                    <a:pt x="0" y="908150"/>
                  </a:cubicBezTo>
                  <a:lnTo>
                    <a:pt x="0" y="28715"/>
                  </a:lnTo>
                  <a:cubicBezTo>
                    <a:pt x="0" y="12856"/>
                    <a:pt x="12856" y="0"/>
                    <a:pt x="28715" y="0"/>
                  </a:cubicBezTo>
                  <a:close/>
                </a:path>
              </a:pathLst>
            </a:custGeom>
            <a:blipFill>
              <a:blip r:embed="rId19"/>
              <a:stretch>
                <a:fillRect l="-11936" r="-11936"/>
              </a:stretch>
            </a:blipFill>
          </p:spPr>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948</Words>
  <Application>Microsoft Office PowerPoint</Application>
  <PresentationFormat>Custom</PresentationFormat>
  <Paragraphs>54</Paragraphs>
  <Slides>15</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15</vt:i4>
      </vt:variant>
    </vt:vector>
  </HeadingPairs>
  <TitlesOfParts>
    <vt:vector size="31" baseType="lpstr">
      <vt:lpstr>Now Bold</vt:lpstr>
      <vt:lpstr>Pluma Bold</vt:lpstr>
      <vt:lpstr>Saira ExtraCondensed Bold</vt:lpstr>
      <vt:lpstr>Calibri</vt:lpstr>
      <vt:lpstr>Araboto</vt:lpstr>
      <vt:lpstr>Decalotype Bold</vt:lpstr>
      <vt:lpstr>Aristotelica Pro Bold</vt:lpstr>
      <vt:lpstr>Now Heavy</vt:lpstr>
      <vt:lpstr>Aptos Bold</vt:lpstr>
      <vt:lpstr>Now</vt:lpstr>
      <vt:lpstr>Arial</vt:lpstr>
      <vt:lpstr>Bobby Jones</vt:lpstr>
      <vt:lpstr>Sniglet</vt:lpstr>
      <vt:lpstr>Peace Sans</vt:lpstr>
      <vt:lpstr>Coiny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Yellow Nature Illustration Project Presentation</dc:title>
  <dc:creator>Admin</dc:creator>
  <cp:lastModifiedBy>Admin</cp:lastModifiedBy>
  <cp:revision>2</cp:revision>
  <dcterms:created xsi:type="dcterms:W3CDTF">2006-08-16T00:00:00Z</dcterms:created>
  <dcterms:modified xsi:type="dcterms:W3CDTF">2025-04-08T15:36:03Z</dcterms:modified>
  <dc:identifier>DAGkDn-cIKI</dc:identifier>
</cp:coreProperties>
</file>