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4" r:id="rId5"/>
    <p:sldId id="259" r:id="rId6"/>
    <p:sldId id="260" r:id="rId7"/>
    <p:sldId id="261" r:id="rId8"/>
    <p:sldId id="262" r:id="rId9"/>
    <p:sldId id="263" r:id="rId10"/>
    <p:sldId id="265" r:id="rId11"/>
  </p:sldIdLst>
  <p:sldSz cx="18288000" cy="10287000"/>
  <p:notesSz cx="6858000" cy="9144000"/>
  <p:embeddedFontLst>
    <p:embeddedFont>
      <p:font typeface="DejaVu Serif Bold" panose="020B0604020202020204" charset="0"/>
      <p:regular r:id="rId12"/>
    </p:embeddedFont>
    <p:embeddedFont>
      <p:font typeface="Noto Serif Display" panose="020B0604020202020204"/>
      <p:regular r:id="rId13"/>
    </p:embeddedFont>
    <p:embeddedFont>
      <p:font typeface="TT Norms" panose="020B0604020202020204" charset="0"/>
      <p:regular r:id="rId14"/>
    </p:embeddedFont>
    <p:embeddedFont>
      <p:font typeface="TT Phobos" panose="020B0604020202020204" charset="0"/>
      <p:regular r:id="rId15"/>
    </p:embeddedFont>
    <p:embeddedFont>
      <p:font typeface="TT Phobos Bold" panose="020B0604020202020204" charset="0"/>
      <p:regular r:id="rId16"/>
    </p:embeddedFont>
    <p:embeddedFont>
      <p:font typeface="TT Phobos Inlin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BF4D6-FB49-7441-2C96-634456D910E8}" v="3" dt="2025-04-10T14:30:14.884"/>
    <p1510:client id="{A764DEE5-DCF1-AC49-A609-5296A485B863}" v="23" dt="2025-04-10T14:37:15.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sv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sp>
        <p:nvSpPr>
          <p:cNvPr id="2" name="Freeform 2"/>
          <p:cNvSpPr/>
          <p:nvPr/>
        </p:nvSpPr>
        <p:spPr>
          <a:xfrm>
            <a:off x="-550094" y="7911947"/>
            <a:ext cx="19388189" cy="4750106"/>
          </a:xfrm>
          <a:custGeom>
            <a:avLst/>
            <a:gdLst/>
            <a:ahLst/>
            <a:cxnLst/>
            <a:rect l="l" t="t" r="r" b="b"/>
            <a:pathLst>
              <a:path w="19388189" h="4750106">
                <a:moveTo>
                  <a:pt x="0" y="0"/>
                </a:moveTo>
                <a:lnTo>
                  <a:pt x="19388188" y="0"/>
                </a:lnTo>
                <a:lnTo>
                  <a:pt x="19388188" y="4750106"/>
                </a:lnTo>
                <a:lnTo>
                  <a:pt x="0" y="4750106"/>
                </a:lnTo>
                <a:lnTo>
                  <a:pt x="0" y="0"/>
                </a:lnTo>
                <a:close/>
              </a:path>
            </a:pathLst>
          </a:custGeom>
          <a:blipFill>
            <a:blip r:embed="rId2"/>
            <a:stretch>
              <a:fillRect/>
            </a:stretch>
          </a:blipFill>
        </p:spPr>
      </p:sp>
      <p:sp>
        <p:nvSpPr>
          <p:cNvPr id="3" name="TextBox 3"/>
          <p:cNvSpPr txBox="1"/>
          <p:nvPr/>
        </p:nvSpPr>
        <p:spPr>
          <a:xfrm>
            <a:off x="7726074" y="4638463"/>
            <a:ext cx="9849578" cy="1094740"/>
          </a:xfrm>
          <a:prstGeom prst="rect">
            <a:avLst/>
          </a:prstGeom>
        </p:spPr>
        <p:txBody>
          <a:bodyPr lIns="0" tIns="0" rIns="0" bIns="0" rtlCol="0" anchor="t">
            <a:spAutoFit/>
          </a:bodyPr>
          <a:lstStyle/>
          <a:p>
            <a:pPr algn="ctr">
              <a:lnSpc>
                <a:spcPts val="8959"/>
              </a:lnSpc>
            </a:pPr>
            <a:r>
              <a:rPr lang="en-US" sz="6399">
                <a:solidFill>
                  <a:srgbClr val="FFF5D6"/>
                </a:solidFill>
                <a:latin typeface="TT Phobos"/>
                <a:ea typeface="TT Phobos"/>
                <a:cs typeface="TT Phobos"/>
                <a:sym typeface="TT Phobos"/>
              </a:rPr>
              <a:t>GROUP 02</a:t>
            </a:r>
          </a:p>
        </p:txBody>
      </p:sp>
      <p:sp>
        <p:nvSpPr>
          <p:cNvPr id="4" name="TextBox 4"/>
          <p:cNvSpPr txBox="1"/>
          <p:nvPr/>
        </p:nvSpPr>
        <p:spPr>
          <a:xfrm>
            <a:off x="7682889" y="6545105"/>
            <a:ext cx="9868924" cy="903605"/>
          </a:xfrm>
          <a:prstGeom prst="rect">
            <a:avLst/>
          </a:prstGeom>
        </p:spPr>
        <p:txBody>
          <a:bodyPr lIns="0" tIns="0" rIns="0" bIns="0" rtlCol="0" anchor="t">
            <a:spAutoFit/>
          </a:bodyPr>
          <a:lstStyle/>
          <a:p>
            <a:pPr algn="ctr">
              <a:lnSpc>
                <a:spcPts val="7420"/>
              </a:lnSpc>
            </a:pPr>
            <a:r>
              <a:rPr lang="en-US" sz="5300">
                <a:solidFill>
                  <a:srgbClr val="FFF5D6"/>
                </a:solidFill>
                <a:latin typeface="TT Norms"/>
                <a:ea typeface="TT Norms"/>
                <a:cs typeface="TT Norms"/>
                <a:sym typeface="TT Norms"/>
              </a:rPr>
              <a:t>Presented by: 8A</a:t>
            </a:r>
          </a:p>
        </p:txBody>
      </p:sp>
      <p:sp>
        <p:nvSpPr>
          <p:cNvPr id="5" name="Freeform 5"/>
          <p:cNvSpPr/>
          <p:nvPr/>
        </p:nvSpPr>
        <p:spPr>
          <a:xfrm>
            <a:off x="-3352418" y="-456218"/>
            <a:ext cx="8762237" cy="8998446"/>
          </a:xfrm>
          <a:custGeom>
            <a:avLst/>
            <a:gdLst/>
            <a:ahLst/>
            <a:cxnLst/>
            <a:rect l="l" t="t" r="r" b="b"/>
            <a:pathLst>
              <a:path w="8762237" h="8998446">
                <a:moveTo>
                  <a:pt x="0" y="0"/>
                </a:moveTo>
                <a:lnTo>
                  <a:pt x="8762236" y="0"/>
                </a:lnTo>
                <a:lnTo>
                  <a:pt x="8762236" y="8998446"/>
                </a:lnTo>
                <a:lnTo>
                  <a:pt x="0" y="8998446"/>
                </a:lnTo>
                <a:lnTo>
                  <a:pt x="0" y="0"/>
                </a:lnTo>
                <a:close/>
              </a:path>
            </a:pathLst>
          </a:custGeom>
          <a:blipFill>
            <a:blip r:embed="rId3"/>
            <a:stretch>
              <a:fillRect/>
            </a:stretch>
          </a:blipFill>
        </p:spPr>
      </p:sp>
      <p:pic>
        <p:nvPicPr>
          <p:cNvPr id="6" name="Picture 6"/>
          <p:cNvPicPr>
            <a:picLocks noChangeAspect="1"/>
          </p:cNvPicPr>
          <p:nvPr/>
        </p:nvPicPr>
        <p:blipFill>
          <a:blip r:embed="rId4"/>
          <a:srcRect/>
          <a:stretch>
            <a:fillRect/>
          </a:stretch>
        </p:blipFill>
        <p:spPr>
          <a:xfrm>
            <a:off x="2136114" y="2924178"/>
            <a:ext cx="5589960" cy="5618050"/>
          </a:xfrm>
          <a:prstGeom prst="rect">
            <a:avLst/>
          </a:prstGeom>
        </p:spPr>
      </p:pic>
      <p:sp>
        <p:nvSpPr>
          <p:cNvPr id="7" name="TextBox 7"/>
          <p:cNvSpPr txBox="1"/>
          <p:nvPr/>
        </p:nvSpPr>
        <p:spPr>
          <a:xfrm>
            <a:off x="6966049" y="1570460"/>
            <a:ext cx="11321951" cy="2047875"/>
          </a:xfrm>
          <a:prstGeom prst="rect">
            <a:avLst/>
          </a:prstGeom>
        </p:spPr>
        <p:txBody>
          <a:bodyPr lIns="0" tIns="0" rIns="0" bIns="0" rtlCol="0" anchor="t">
            <a:spAutoFit/>
          </a:bodyPr>
          <a:lstStyle/>
          <a:p>
            <a:pPr algn="ctr">
              <a:lnSpc>
                <a:spcPts val="7650"/>
              </a:lnSpc>
            </a:pPr>
            <a:r>
              <a:rPr lang="en-US" sz="9000">
                <a:solidFill>
                  <a:srgbClr val="FFF5D6"/>
                </a:solidFill>
                <a:latin typeface="TT Phobos Inline"/>
                <a:ea typeface="TT Phobos Inline"/>
                <a:cs typeface="TT Phobos Inline"/>
                <a:sym typeface="TT Phobos Inline"/>
              </a:rPr>
              <a:t>YEN PHONG SCHOOL LIBRARY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sp>
        <p:nvSpPr>
          <p:cNvPr id="2" name="TextBox 2"/>
          <p:cNvSpPr txBox="1"/>
          <p:nvPr/>
        </p:nvSpPr>
        <p:spPr>
          <a:xfrm>
            <a:off x="866776" y="4350198"/>
            <a:ext cx="16554449" cy="2263775"/>
          </a:xfrm>
          <a:prstGeom prst="rect">
            <a:avLst/>
          </a:prstGeom>
        </p:spPr>
        <p:txBody>
          <a:bodyPr lIns="0" tIns="0" rIns="0" bIns="0" rtlCol="0" anchor="t">
            <a:spAutoFit/>
          </a:bodyPr>
          <a:lstStyle/>
          <a:p>
            <a:pPr algn="ctr">
              <a:lnSpc>
                <a:spcPts val="8499"/>
              </a:lnSpc>
            </a:pPr>
            <a:r>
              <a:rPr lang="en-US" sz="9999">
                <a:solidFill>
                  <a:srgbClr val="FFF5D6"/>
                </a:solidFill>
                <a:latin typeface="TT Phobos Inline"/>
                <a:ea typeface="TT Phobos Inline"/>
                <a:cs typeface="TT Phobos Inline"/>
                <a:sym typeface="TT Phobos Inline"/>
              </a:rPr>
              <a:t>THANK YOU FOR LISTENING! </a:t>
            </a:r>
          </a:p>
        </p:txBody>
      </p:sp>
      <p:sp>
        <p:nvSpPr>
          <p:cNvPr id="3" name="TextBox 3"/>
          <p:cNvSpPr txBox="1"/>
          <p:nvPr/>
        </p:nvSpPr>
        <p:spPr>
          <a:xfrm>
            <a:off x="2649668" y="6959153"/>
            <a:ext cx="12988664" cy="621426"/>
          </a:xfrm>
          <a:prstGeom prst="rect">
            <a:avLst/>
          </a:prstGeom>
        </p:spPr>
        <p:txBody>
          <a:bodyPr lIns="0" tIns="0" rIns="0" bIns="0" rtlCol="0" anchor="t">
            <a:spAutoFit/>
          </a:bodyPr>
          <a:lstStyle/>
          <a:p>
            <a:pPr algn="ctr">
              <a:lnSpc>
                <a:spcPts val="5123"/>
              </a:lnSpc>
            </a:pPr>
            <a:r>
              <a:rPr lang="en-US" sz="3659">
                <a:solidFill>
                  <a:srgbClr val="FFF5D6"/>
                </a:solidFill>
                <a:latin typeface="TT Norms"/>
                <a:ea typeface="TT Norms"/>
                <a:cs typeface="TT Norms"/>
                <a:sym typeface="TT Norms"/>
              </a:rPr>
              <a:t>Don't hesitate to ask any questions!</a:t>
            </a:r>
          </a:p>
        </p:txBody>
      </p:sp>
      <p:sp>
        <p:nvSpPr>
          <p:cNvPr id="4" name="Freeform 4"/>
          <p:cNvSpPr/>
          <p:nvPr/>
        </p:nvSpPr>
        <p:spPr>
          <a:xfrm>
            <a:off x="10633671" y="-879902"/>
            <a:ext cx="7315200" cy="3817204"/>
          </a:xfrm>
          <a:custGeom>
            <a:avLst/>
            <a:gdLst/>
            <a:ahLst/>
            <a:cxnLst/>
            <a:rect l="l" t="t" r="r" b="b"/>
            <a:pathLst>
              <a:path w="7315200" h="3817204">
                <a:moveTo>
                  <a:pt x="0" y="0"/>
                </a:moveTo>
                <a:lnTo>
                  <a:pt x="7315200" y="0"/>
                </a:lnTo>
                <a:lnTo>
                  <a:pt x="7315200" y="3817204"/>
                </a:lnTo>
                <a:lnTo>
                  <a:pt x="0" y="38172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218711" y="415934"/>
            <a:ext cx="6234682" cy="3944853"/>
          </a:xfrm>
          <a:custGeom>
            <a:avLst/>
            <a:gdLst/>
            <a:ahLst/>
            <a:cxnLst/>
            <a:rect l="l" t="t" r="r" b="b"/>
            <a:pathLst>
              <a:path w="6234682" h="3944853">
                <a:moveTo>
                  <a:pt x="0" y="0"/>
                </a:moveTo>
                <a:lnTo>
                  <a:pt x="6234682" y="0"/>
                </a:lnTo>
                <a:lnTo>
                  <a:pt x="6234682" y="3944853"/>
                </a:lnTo>
                <a:lnTo>
                  <a:pt x="0" y="39448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0" y="7030953"/>
            <a:ext cx="5238292" cy="4133488"/>
          </a:xfrm>
          <a:custGeom>
            <a:avLst/>
            <a:gdLst/>
            <a:ahLst/>
            <a:cxnLst/>
            <a:rect l="l" t="t" r="r" b="b"/>
            <a:pathLst>
              <a:path w="5238292" h="4133488">
                <a:moveTo>
                  <a:pt x="0" y="0"/>
                </a:moveTo>
                <a:lnTo>
                  <a:pt x="5238292" y="0"/>
                </a:lnTo>
                <a:lnTo>
                  <a:pt x="5238292" y="4133488"/>
                </a:lnTo>
                <a:lnTo>
                  <a:pt x="0" y="41334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4291271" y="5315398"/>
            <a:ext cx="5469886" cy="3431110"/>
          </a:xfrm>
          <a:custGeom>
            <a:avLst/>
            <a:gdLst/>
            <a:ahLst/>
            <a:cxnLst/>
            <a:rect l="l" t="t" r="r" b="b"/>
            <a:pathLst>
              <a:path w="5469886" h="3431110">
                <a:moveTo>
                  <a:pt x="0" y="0"/>
                </a:moveTo>
                <a:lnTo>
                  <a:pt x="5469886" y="0"/>
                </a:lnTo>
                <a:lnTo>
                  <a:pt x="5469886" y="3431110"/>
                </a:lnTo>
                <a:lnTo>
                  <a:pt x="0" y="34311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8A28A"/>
        </a:solidFill>
        <a:effectLst/>
      </p:bgPr>
    </p:bg>
    <p:spTree>
      <p:nvGrpSpPr>
        <p:cNvPr id="1" name=""/>
        <p:cNvGrpSpPr/>
        <p:nvPr/>
      </p:nvGrpSpPr>
      <p:grpSpPr>
        <a:xfrm>
          <a:off x="0" y="0"/>
          <a:ext cx="0" cy="0"/>
          <a:chOff x="0" y="0"/>
          <a:chExt cx="0" cy="0"/>
        </a:xfrm>
      </p:grpSpPr>
      <p:grpSp>
        <p:nvGrpSpPr>
          <p:cNvPr id="2" name="Group 2"/>
          <p:cNvGrpSpPr/>
          <p:nvPr/>
        </p:nvGrpSpPr>
        <p:grpSpPr>
          <a:xfrm>
            <a:off x="1654995" y="1028700"/>
            <a:ext cx="16235393" cy="3468341"/>
            <a:chOff x="0" y="0"/>
            <a:chExt cx="6292115" cy="1344174"/>
          </a:xfrm>
        </p:grpSpPr>
        <p:sp>
          <p:nvSpPr>
            <p:cNvPr id="3" name="Freeform 3"/>
            <p:cNvSpPr/>
            <p:nvPr/>
          </p:nvSpPr>
          <p:spPr>
            <a:xfrm>
              <a:off x="0" y="0"/>
              <a:ext cx="6292115" cy="1344174"/>
            </a:xfrm>
            <a:custGeom>
              <a:avLst/>
              <a:gdLst/>
              <a:ahLst/>
              <a:cxnLst/>
              <a:rect l="l" t="t" r="r" b="b"/>
              <a:pathLst>
                <a:path w="6292115" h="1344174">
                  <a:moveTo>
                    <a:pt x="0" y="0"/>
                  </a:moveTo>
                  <a:lnTo>
                    <a:pt x="6292115" y="0"/>
                  </a:lnTo>
                  <a:lnTo>
                    <a:pt x="6292115" y="1344174"/>
                  </a:lnTo>
                  <a:lnTo>
                    <a:pt x="0" y="1344174"/>
                  </a:lnTo>
                  <a:close/>
                </a:path>
              </a:pathLst>
            </a:custGeom>
            <a:solidFill>
              <a:srgbClr val="253943"/>
            </a:solidFill>
          </p:spPr>
        </p:sp>
      </p:grpSp>
      <p:pic>
        <p:nvPicPr>
          <p:cNvPr id="4" name="Picture 4"/>
          <p:cNvPicPr>
            <a:picLocks noChangeAspect="1"/>
          </p:cNvPicPr>
          <p:nvPr/>
        </p:nvPicPr>
        <p:blipFill>
          <a:blip r:embed="rId2"/>
          <a:srcRect/>
          <a:stretch>
            <a:fillRect/>
          </a:stretch>
        </p:blipFill>
        <p:spPr>
          <a:xfrm>
            <a:off x="0" y="2656035"/>
            <a:ext cx="3687174" cy="3078790"/>
          </a:xfrm>
          <a:prstGeom prst="rect">
            <a:avLst/>
          </a:prstGeom>
        </p:spPr>
      </p:pic>
      <p:grpSp>
        <p:nvGrpSpPr>
          <p:cNvPr id="5" name="Group 5"/>
          <p:cNvGrpSpPr/>
          <p:nvPr/>
        </p:nvGrpSpPr>
        <p:grpSpPr>
          <a:xfrm>
            <a:off x="1028700" y="5911410"/>
            <a:ext cx="16036175" cy="3739952"/>
            <a:chOff x="0" y="0"/>
            <a:chExt cx="6379772" cy="1487889"/>
          </a:xfrm>
        </p:grpSpPr>
        <p:sp>
          <p:nvSpPr>
            <p:cNvPr id="6" name="Freeform 6"/>
            <p:cNvSpPr/>
            <p:nvPr/>
          </p:nvSpPr>
          <p:spPr>
            <a:xfrm>
              <a:off x="0" y="0"/>
              <a:ext cx="6379771" cy="1487889"/>
            </a:xfrm>
            <a:custGeom>
              <a:avLst/>
              <a:gdLst/>
              <a:ahLst/>
              <a:cxnLst/>
              <a:rect l="l" t="t" r="r" b="b"/>
              <a:pathLst>
                <a:path w="6379771" h="1487889">
                  <a:moveTo>
                    <a:pt x="0" y="0"/>
                  </a:moveTo>
                  <a:lnTo>
                    <a:pt x="6379771" y="0"/>
                  </a:lnTo>
                  <a:lnTo>
                    <a:pt x="6379771" y="1487889"/>
                  </a:lnTo>
                  <a:lnTo>
                    <a:pt x="0" y="1487889"/>
                  </a:lnTo>
                  <a:close/>
                </a:path>
              </a:pathLst>
            </a:custGeom>
            <a:solidFill>
              <a:srgbClr val="253943"/>
            </a:solidFill>
          </p:spPr>
        </p:sp>
      </p:grpSp>
      <p:pic>
        <p:nvPicPr>
          <p:cNvPr id="7" name="Picture 7"/>
          <p:cNvPicPr>
            <a:picLocks noChangeAspect="1"/>
          </p:cNvPicPr>
          <p:nvPr/>
        </p:nvPicPr>
        <p:blipFill>
          <a:blip r:embed="rId3"/>
          <a:srcRect/>
          <a:stretch>
            <a:fillRect/>
          </a:stretch>
        </p:blipFill>
        <p:spPr>
          <a:xfrm>
            <a:off x="14529394" y="6732593"/>
            <a:ext cx="4213822" cy="3554407"/>
          </a:xfrm>
          <a:prstGeom prst="rect">
            <a:avLst/>
          </a:prstGeom>
        </p:spPr>
      </p:pic>
      <p:sp>
        <p:nvSpPr>
          <p:cNvPr id="8" name="TextBox 8"/>
          <p:cNvSpPr txBox="1"/>
          <p:nvPr/>
        </p:nvSpPr>
        <p:spPr>
          <a:xfrm>
            <a:off x="1654995" y="6112653"/>
            <a:ext cx="12885790" cy="3073400"/>
          </a:xfrm>
          <a:prstGeom prst="rect">
            <a:avLst/>
          </a:prstGeom>
        </p:spPr>
        <p:txBody>
          <a:bodyPr lIns="0" tIns="0" rIns="0" bIns="0" rtlCol="0" anchor="t">
            <a:spAutoFit/>
          </a:bodyPr>
          <a:lstStyle/>
          <a:p>
            <a:pPr algn="l">
              <a:lnSpc>
                <a:spcPts val="4900"/>
              </a:lnSpc>
            </a:pPr>
            <a:r>
              <a:rPr lang="en-US" sz="3500">
                <a:solidFill>
                  <a:srgbClr val="FFF5D6"/>
                </a:solidFill>
                <a:latin typeface="TT Norms"/>
                <a:ea typeface="TT Norms"/>
                <a:cs typeface="TT Norms"/>
                <a:sym typeface="TT Norms"/>
              </a:rPr>
              <a:t> Nghề thư viện là một chuyên gia về thông tin, lưu trữ, xắp sếp hồ sơ, phân loại, sắp xếp sách vở, đánh bút lục, lau, quét sách ở các kệ sách, hướng dẫn tra cứu thông tin... được đào tạo về khoa học thư viện, là người thông thạo việc tổ chức và quản lý dịch vụ thông tin hoặc các tài liệu cho những người có nhu cầu thông tin.</a:t>
            </a:r>
          </a:p>
        </p:txBody>
      </p:sp>
      <p:sp>
        <p:nvSpPr>
          <p:cNvPr id="9" name="TextBox 9"/>
          <p:cNvSpPr txBox="1"/>
          <p:nvPr/>
        </p:nvSpPr>
        <p:spPr>
          <a:xfrm>
            <a:off x="4443772" y="1244585"/>
            <a:ext cx="12192533" cy="2950845"/>
          </a:xfrm>
          <a:prstGeom prst="rect">
            <a:avLst/>
          </a:prstGeom>
        </p:spPr>
        <p:txBody>
          <a:bodyPr lIns="0" tIns="0" rIns="0" bIns="0" rtlCol="0" anchor="t">
            <a:spAutoFit/>
          </a:bodyPr>
          <a:lstStyle/>
          <a:p>
            <a:pPr algn="l">
              <a:lnSpc>
                <a:spcPts val="5880"/>
              </a:lnSpc>
            </a:pPr>
            <a:r>
              <a:rPr lang="en-US" sz="4200">
                <a:solidFill>
                  <a:srgbClr val="FFF5D6"/>
                </a:solidFill>
                <a:latin typeface="TT Norms"/>
                <a:ea typeface="TT Norms"/>
                <a:cs typeface="TT Norms"/>
                <a:sym typeface="TT Norms"/>
              </a:rPr>
              <a:t>thư viện là nơi lưu trữ và cung cấp thông tin bằng cách sắp xếp, bảo quản và cho mượn các tài liệu, như sách, báo, tạp chí, phim, hình ảnh cùng nhiều nguồn tài liệu khác.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2" name="TextBox 2"/>
          <p:cNvSpPr txBox="1"/>
          <p:nvPr/>
        </p:nvSpPr>
        <p:spPr>
          <a:xfrm>
            <a:off x="6214037" y="304800"/>
            <a:ext cx="5625703" cy="1216268"/>
          </a:xfrm>
          <a:prstGeom prst="rect">
            <a:avLst/>
          </a:prstGeom>
        </p:spPr>
        <p:txBody>
          <a:bodyPr lIns="0" tIns="0" rIns="0" bIns="0" rtlCol="0" anchor="t">
            <a:spAutoFit/>
          </a:bodyPr>
          <a:lstStyle/>
          <a:p>
            <a:pPr algn="ctr">
              <a:lnSpc>
                <a:spcPts val="7903"/>
              </a:lnSpc>
            </a:pPr>
            <a:r>
              <a:rPr lang="en-US" sz="9298">
                <a:solidFill>
                  <a:srgbClr val="253943"/>
                </a:solidFill>
                <a:latin typeface="TT Phobos Inline"/>
                <a:ea typeface="TT Phobos Inline"/>
                <a:cs typeface="TT Phobos Inline"/>
                <a:sym typeface="TT Phobos Inline"/>
              </a:rPr>
              <a:t>LIBRARY</a:t>
            </a:r>
          </a:p>
        </p:txBody>
      </p:sp>
      <p:sp>
        <p:nvSpPr>
          <p:cNvPr id="3" name="Freeform 3"/>
          <p:cNvSpPr/>
          <p:nvPr/>
        </p:nvSpPr>
        <p:spPr>
          <a:xfrm>
            <a:off x="307644" y="6214156"/>
            <a:ext cx="2041701" cy="2745563"/>
          </a:xfrm>
          <a:custGeom>
            <a:avLst/>
            <a:gdLst/>
            <a:ahLst/>
            <a:cxnLst/>
            <a:rect l="l" t="t" r="r" b="b"/>
            <a:pathLst>
              <a:path w="2041701" h="2745563">
                <a:moveTo>
                  <a:pt x="0" y="0"/>
                </a:moveTo>
                <a:lnTo>
                  <a:pt x="2041701" y="0"/>
                </a:lnTo>
                <a:lnTo>
                  <a:pt x="2041701" y="2745563"/>
                </a:lnTo>
                <a:lnTo>
                  <a:pt x="0" y="2745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0" y="7977318"/>
            <a:ext cx="3441533" cy="1964803"/>
          </a:xfrm>
          <a:custGeom>
            <a:avLst/>
            <a:gdLst/>
            <a:ahLst/>
            <a:cxnLst/>
            <a:rect l="l" t="t" r="r" b="b"/>
            <a:pathLst>
              <a:path w="3441533" h="1964803">
                <a:moveTo>
                  <a:pt x="0" y="0"/>
                </a:moveTo>
                <a:lnTo>
                  <a:pt x="3441533" y="0"/>
                </a:lnTo>
                <a:lnTo>
                  <a:pt x="3441533" y="1964802"/>
                </a:lnTo>
                <a:lnTo>
                  <a:pt x="0" y="1964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3832582" y="2602230"/>
            <a:ext cx="10388614" cy="6656070"/>
          </a:xfrm>
          <a:prstGeom prst="rect">
            <a:avLst/>
          </a:prstGeom>
        </p:spPr>
        <p:txBody>
          <a:bodyPr lIns="0" tIns="0" rIns="0" bIns="0" rtlCol="0" anchor="t">
            <a:spAutoFit/>
          </a:bodyPr>
          <a:lstStyle/>
          <a:p>
            <a:pPr algn="l">
              <a:lnSpc>
                <a:spcPts val="5880"/>
              </a:lnSpc>
            </a:pPr>
            <a:r>
              <a:rPr lang="en-US" sz="4200" b="1">
                <a:solidFill>
                  <a:srgbClr val="253943"/>
                </a:solidFill>
                <a:latin typeface="TT Phobos Bold"/>
                <a:ea typeface="TT Phobos Bold"/>
                <a:cs typeface="TT Phobos Bold"/>
                <a:sym typeface="TT Phobos Bold"/>
              </a:rPr>
              <a:t>THƯ VIỆN TRƯỜNG THCS YÊN PHONG, NƠI MÀ CHỨA ĐỰNG CẢ MỘT KHO TÀNG KIẾN THỨC VÔ GIÁ. THƯ VIỆN NẰM Ở KHU NHÀ MỚI VÀ ĐỐI DIỆN SÂN TRƯỜNG. BƯỚC VÀO THƯ VIỆN, THẦY CÔ VÀ CÁC BẠN  SẼ CẢM NHẬN ĐƯỢC SỰ PHONG PHÚ, ĐA DẠNG CỦA CÁC LOẠI SÁCH, BÁO, TÀI LIỆU. SÁCH TRONG THƯ VIỆN </a:t>
            </a:r>
          </a:p>
        </p:txBody>
      </p:sp>
      <p:pic>
        <p:nvPicPr>
          <p:cNvPr id="6" name="Picture 6"/>
          <p:cNvPicPr>
            <a:picLocks noChangeAspect="1"/>
          </p:cNvPicPr>
          <p:nvPr/>
        </p:nvPicPr>
        <p:blipFill>
          <a:blip r:embed="rId6"/>
          <a:srcRect/>
          <a:stretch>
            <a:fillRect/>
          </a:stretch>
        </p:blipFill>
        <p:spPr>
          <a:xfrm rot="454689">
            <a:off x="12646772" y="-408775"/>
            <a:ext cx="4916798" cy="3859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C9C9A"/>
        </a:solidFill>
        <a:effectLst/>
      </p:bgPr>
    </p:bg>
    <p:spTree>
      <p:nvGrpSpPr>
        <p:cNvPr id="1" name=""/>
        <p:cNvGrpSpPr/>
        <p:nvPr/>
      </p:nvGrpSpPr>
      <p:grpSpPr>
        <a:xfrm>
          <a:off x="0" y="0"/>
          <a:ext cx="0" cy="0"/>
          <a:chOff x="0" y="0"/>
          <a:chExt cx="0" cy="0"/>
        </a:xfrm>
      </p:grpSpPr>
      <p:sp>
        <p:nvSpPr>
          <p:cNvPr id="2" name="Freeform 2"/>
          <p:cNvSpPr/>
          <p:nvPr/>
        </p:nvSpPr>
        <p:spPr>
          <a:xfrm>
            <a:off x="11533096" y="8164801"/>
            <a:ext cx="7315200" cy="3817204"/>
          </a:xfrm>
          <a:custGeom>
            <a:avLst/>
            <a:gdLst/>
            <a:ahLst/>
            <a:cxnLst/>
            <a:rect l="l" t="t" r="r" b="b"/>
            <a:pathLst>
              <a:path w="7315200" h="3817204">
                <a:moveTo>
                  <a:pt x="0" y="0"/>
                </a:moveTo>
                <a:lnTo>
                  <a:pt x="7315200" y="0"/>
                </a:lnTo>
                <a:lnTo>
                  <a:pt x="7315200" y="3817204"/>
                </a:lnTo>
                <a:lnTo>
                  <a:pt x="0" y="38172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88975" y="-2359766"/>
            <a:ext cx="6234682" cy="3944853"/>
          </a:xfrm>
          <a:custGeom>
            <a:avLst/>
            <a:gdLst/>
            <a:ahLst/>
            <a:cxnLst/>
            <a:rect l="l" t="t" r="r" b="b"/>
            <a:pathLst>
              <a:path w="6234682" h="3944853">
                <a:moveTo>
                  <a:pt x="0" y="0"/>
                </a:moveTo>
                <a:lnTo>
                  <a:pt x="6234681" y="0"/>
                </a:lnTo>
                <a:lnTo>
                  <a:pt x="6234681" y="3944853"/>
                </a:lnTo>
                <a:lnTo>
                  <a:pt x="0" y="39448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378410" y="-686855"/>
            <a:ext cx="5469886" cy="3431110"/>
          </a:xfrm>
          <a:custGeom>
            <a:avLst/>
            <a:gdLst/>
            <a:ahLst/>
            <a:cxnLst/>
            <a:rect l="l" t="t" r="r" b="b"/>
            <a:pathLst>
              <a:path w="5469886" h="3431110">
                <a:moveTo>
                  <a:pt x="0" y="0"/>
                </a:moveTo>
                <a:lnTo>
                  <a:pt x="5469886" y="0"/>
                </a:lnTo>
                <a:lnTo>
                  <a:pt x="5469886" y="3431110"/>
                </a:lnTo>
                <a:lnTo>
                  <a:pt x="0" y="3431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729499" y="5981766"/>
            <a:ext cx="6234682" cy="3944853"/>
          </a:xfrm>
          <a:custGeom>
            <a:avLst/>
            <a:gdLst/>
            <a:ahLst/>
            <a:cxnLst/>
            <a:rect l="l" t="t" r="r" b="b"/>
            <a:pathLst>
              <a:path w="6234682" h="3944853">
                <a:moveTo>
                  <a:pt x="0" y="0"/>
                </a:moveTo>
                <a:lnTo>
                  <a:pt x="6234682" y="0"/>
                </a:lnTo>
                <a:lnTo>
                  <a:pt x="6234682" y="3944853"/>
                </a:lnTo>
                <a:lnTo>
                  <a:pt x="0" y="39448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606160" y="1028700"/>
            <a:ext cx="7798046" cy="8488316"/>
          </a:xfrm>
          <a:custGeom>
            <a:avLst/>
            <a:gdLst/>
            <a:ahLst/>
            <a:cxnLst/>
            <a:rect l="l" t="t" r="r" b="b"/>
            <a:pathLst>
              <a:path w="7798046" h="8488316">
                <a:moveTo>
                  <a:pt x="0" y="0"/>
                </a:moveTo>
                <a:lnTo>
                  <a:pt x="7798046" y="0"/>
                </a:lnTo>
                <a:lnTo>
                  <a:pt x="7798046" y="8488316"/>
                </a:lnTo>
                <a:lnTo>
                  <a:pt x="0" y="8488316"/>
                </a:lnTo>
                <a:lnTo>
                  <a:pt x="0" y="0"/>
                </a:lnTo>
                <a:close/>
              </a:path>
            </a:pathLst>
          </a:custGeom>
          <a:blipFill>
            <a:blip r:embed="rId8"/>
            <a:stretch>
              <a:fillRect l="-2422" t="-26319" r="-2422"/>
            </a:stretch>
          </a:blipFill>
        </p:spPr>
      </p:sp>
      <p:sp>
        <p:nvSpPr>
          <p:cNvPr id="7" name="TextBox 7"/>
          <p:cNvSpPr txBox="1"/>
          <p:nvPr/>
        </p:nvSpPr>
        <p:spPr>
          <a:xfrm>
            <a:off x="8404206" y="3171256"/>
            <a:ext cx="8415848" cy="5516245"/>
          </a:xfrm>
          <a:prstGeom prst="rect">
            <a:avLst/>
          </a:prstGeom>
        </p:spPr>
        <p:txBody>
          <a:bodyPr lIns="0" tIns="0" rIns="0" bIns="0" rtlCol="0" anchor="t">
            <a:spAutoFit/>
          </a:bodyPr>
          <a:lstStyle/>
          <a:p>
            <a:pPr algn="ctr">
              <a:lnSpc>
                <a:spcPts val="7279"/>
              </a:lnSpc>
            </a:pPr>
            <a:r>
              <a:rPr lang="en-US" sz="5199" b="1">
                <a:solidFill>
                  <a:srgbClr val="000000"/>
                </a:solidFill>
                <a:latin typeface="DejaVu Serif Bold"/>
                <a:ea typeface="DejaVu Serif Bold"/>
                <a:cs typeface="DejaVu Serif Bold"/>
                <a:sym typeface="DejaVu Serif Bold"/>
              </a:rPr>
              <a:t>phần giới thiệu sách hay</a:t>
            </a:r>
          </a:p>
          <a:p>
            <a:pPr algn="ctr">
              <a:lnSpc>
                <a:spcPts val="7279"/>
              </a:lnSpc>
            </a:pPr>
            <a:r>
              <a:rPr lang="en-US" sz="5199" b="1">
                <a:solidFill>
                  <a:srgbClr val="000000"/>
                </a:solidFill>
                <a:latin typeface="DejaVu Serif Bold"/>
                <a:ea typeface="DejaVu Serif Bold"/>
                <a:cs typeface="DejaVu Serif Bold"/>
                <a:sym typeface="DejaVu Serif Bold"/>
              </a:rPr>
              <a:t>lôi cuốn người đọc càng say</a:t>
            </a:r>
          </a:p>
          <a:p>
            <a:pPr algn="ctr">
              <a:lnSpc>
                <a:spcPts val="7279"/>
              </a:lnSpc>
            </a:pPr>
            <a:r>
              <a:rPr lang="en-US" sz="5199" b="1">
                <a:solidFill>
                  <a:srgbClr val="000000"/>
                </a:solidFill>
                <a:latin typeface="DejaVu Serif Bold"/>
                <a:ea typeface="DejaVu Serif Bold"/>
                <a:cs typeface="DejaVu Serif Bold"/>
                <a:sym typeface="DejaVu Serif Bold"/>
              </a:rPr>
              <a:t>mê đọc sách.</a:t>
            </a:r>
          </a:p>
          <a:p>
            <a:pPr algn="ctr">
              <a:lnSpc>
                <a:spcPts val="7279"/>
              </a:lnSpc>
            </a:pPr>
            <a:endParaRPr lang="en-US" sz="5199" b="1">
              <a:solidFill>
                <a:srgbClr val="000000"/>
              </a:solidFill>
              <a:latin typeface="DejaVu Serif Bold"/>
              <a:ea typeface="DejaVu Serif Bold"/>
              <a:cs typeface="DejaVu Serif Bold"/>
              <a:sym typeface="DejaVu Serif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sp>
        <p:nvSpPr>
          <p:cNvPr id="2" name="Freeform 2"/>
          <p:cNvSpPr/>
          <p:nvPr/>
        </p:nvSpPr>
        <p:spPr>
          <a:xfrm>
            <a:off x="3446723" y="7424451"/>
            <a:ext cx="6373011" cy="5028885"/>
          </a:xfrm>
          <a:custGeom>
            <a:avLst/>
            <a:gdLst/>
            <a:ahLst/>
            <a:cxnLst/>
            <a:rect l="l" t="t" r="r" b="b"/>
            <a:pathLst>
              <a:path w="6373011" h="5028885">
                <a:moveTo>
                  <a:pt x="0" y="0"/>
                </a:moveTo>
                <a:lnTo>
                  <a:pt x="6373011" y="0"/>
                </a:lnTo>
                <a:lnTo>
                  <a:pt x="6373011" y="5028885"/>
                </a:lnTo>
                <a:lnTo>
                  <a:pt x="0" y="50288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1692641"/>
            <a:ext cx="6234682" cy="3944853"/>
          </a:xfrm>
          <a:custGeom>
            <a:avLst/>
            <a:gdLst/>
            <a:ahLst/>
            <a:cxnLst/>
            <a:rect l="l" t="t" r="r" b="b"/>
            <a:pathLst>
              <a:path w="6234682" h="3944853">
                <a:moveTo>
                  <a:pt x="0" y="0"/>
                </a:moveTo>
                <a:lnTo>
                  <a:pt x="6234682" y="0"/>
                </a:lnTo>
                <a:lnTo>
                  <a:pt x="6234682" y="3944854"/>
                </a:lnTo>
                <a:lnTo>
                  <a:pt x="0" y="39448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28700" y="1028700"/>
            <a:ext cx="5875483" cy="8229600"/>
          </a:xfrm>
          <a:custGeom>
            <a:avLst/>
            <a:gdLst/>
            <a:ahLst/>
            <a:cxnLst/>
            <a:rect l="l" t="t" r="r" b="b"/>
            <a:pathLst>
              <a:path w="5875483" h="8229600">
                <a:moveTo>
                  <a:pt x="0" y="0"/>
                </a:moveTo>
                <a:lnTo>
                  <a:pt x="5875483" y="0"/>
                </a:lnTo>
                <a:lnTo>
                  <a:pt x="5875483" y="8229600"/>
                </a:lnTo>
                <a:lnTo>
                  <a:pt x="0" y="8229600"/>
                </a:lnTo>
                <a:lnTo>
                  <a:pt x="0" y="0"/>
                </a:lnTo>
                <a:close/>
              </a:path>
            </a:pathLst>
          </a:custGeom>
          <a:blipFill>
            <a:blip r:embed="rId6"/>
            <a:stretch>
              <a:fillRect/>
            </a:stretch>
          </a:blipFill>
        </p:spPr>
      </p:sp>
      <p:sp>
        <p:nvSpPr>
          <p:cNvPr id="5" name="TextBox 5"/>
          <p:cNvSpPr txBox="1"/>
          <p:nvPr/>
        </p:nvSpPr>
        <p:spPr>
          <a:xfrm>
            <a:off x="6904183" y="159385"/>
            <a:ext cx="11024190" cy="10127615"/>
          </a:xfrm>
          <a:prstGeom prst="rect">
            <a:avLst/>
          </a:prstGeom>
        </p:spPr>
        <p:txBody>
          <a:bodyPr lIns="0" tIns="0" rIns="0" bIns="0" rtlCol="0" anchor="t">
            <a:spAutoFit/>
          </a:bodyPr>
          <a:lstStyle/>
          <a:p>
            <a:pPr marL="949961" lvl="1" indent="-474980" algn="l">
              <a:lnSpc>
                <a:spcPts val="6160"/>
              </a:lnSpc>
              <a:buFont typeface="Arial"/>
              <a:buChar char="•"/>
            </a:pPr>
            <a:r>
              <a:rPr lang="en-US" sz="4400">
                <a:solidFill>
                  <a:srgbClr val="0F232D"/>
                </a:solidFill>
                <a:latin typeface="TT Norms"/>
                <a:ea typeface="TT Norms"/>
                <a:cs typeface="TT Norms"/>
                <a:sym typeface="TT Norms"/>
              </a:rPr>
              <a:t>Sách giáo khoa: Là tài liệu triển khai chương trình giáo dục trên lớp dành cho giáo viên và học sinh. Với vai trò quan trọng trong hoạt động dạy và học, sách giáo khoa trở thành đối tượng nghiên cứu của các học giả thuộc lĩnh vực Giáo dục trên thế giới. Là nguồn tài nguyên hữu ích cho cả giáo viên với tư cách là người giảng dạy và học sinh tiếp thu kiến thức. Thư viện trường thường xuyên cập nhật, bổ sung sách giáo khoa chuẩn theo chương trình giáo dục mới nhất.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2" name="Freeform 2"/>
          <p:cNvSpPr/>
          <p:nvPr/>
        </p:nvSpPr>
        <p:spPr>
          <a:xfrm rot="70031">
            <a:off x="10534874" y="1739841"/>
            <a:ext cx="7560461" cy="7169835"/>
          </a:xfrm>
          <a:custGeom>
            <a:avLst/>
            <a:gdLst/>
            <a:ahLst/>
            <a:cxnLst/>
            <a:rect l="l" t="t" r="r" b="b"/>
            <a:pathLst>
              <a:path w="7560461" h="7169835">
                <a:moveTo>
                  <a:pt x="0" y="0"/>
                </a:moveTo>
                <a:lnTo>
                  <a:pt x="7560461" y="0"/>
                </a:lnTo>
                <a:lnTo>
                  <a:pt x="7560461" y="7169835"/>
                </a:lnTo>
                <a:lnTo>
                  <a:pt x="0" y="7169835"/>
                </a:lnTo>
                <a:lnTo>
                  <a:pt x="0" y="0"/>
                </a:lnTo>
                <a:close/>
              </a:path>
            </a:pathLst>
          </a:custGeom>
          <a:blipFill>
            <a:blip r:embed="rId2"/>
            <a:stretch>
              <a:fillRect t="-35049" r="-21386" b="-35049"/>
            </a:stretch>
          </a:blipFill>
        </p:spPr>
      </p:sp>
      <p:sp>
        <p:nvSpPr>
          <p:cNvPr id="3" name="TextBox 3"/>
          <p:cNvSpPr txBox="1"/>
          <p:nvPr/>
        </p:nvSpPr>
        <p:spPr>
          <a:xfrm>
            <a:off x="228105" y="817880"/>
            <a:ext cx="10254098" cy="8565515"/>
          </a:xfrm>
          <a:prstGeom prst="rect">
            <a:avLst/>
          </a:prstGeom>
        </p:spPr>
        <p:txBody>
          <a:bodyPr lIns="0" tIns="0" rIns="0" bIns="0" rtlCol="0" anchor="t">
            <a:spAutoFit/>
          </a:bodyPr>
          <a:lstStyle/>
          <a:p>
            <a:pPr marL="949961" lvl="1" indent="-474980" algn="l">
              <a:lnSpc>
                <a:spcPts val="6160"/>
              </a:lnSpc>
              <a:buFont typeface="Arial"/>
              <a:buChar char="•"/>
            </a:pPr>
            <a:r>
              <a:rPr lang="en-US" sz="4400">
                <a:solidFill>
                  <a:srgbClr val="253943"/>
                </a:solidFill>
                <a:latin typeface="TT Norms"/>
                <a:ea typeface="TT Norms"/>
                <a:cs typeface="TT Norms"/>
                <a:sym typeface="TT Norms"/>
              </a:rPr>
              <a:t>Sách tham khảo: Có dạng câu hỏi, bài tập; sách nâng cao; các dạng đề luyện thi, đề ôn tập, sổ tay học tập… Giúp thầy cô và các bạn có thể khai thác toàn bộ tri thức phục vụ cho việc giảng dạy và học tập, những quyển sách tham khảo này là những tài liệu hết sức quan trọng giúp người đọc tự học, tự nghiên cứu, khám phá kiến thức sâu hơn về tất cả các mặt văn hóa, xã hội, khoa học, lịch sử....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grpSp>
        <p:nvGrpSpPr>
          <p:cNvPr id="2" name="Group 2"/>
          <p:cNvGrpSpPr/>
          <p:nvPr/>
        </p:nvGrpSpPr>
        <p:grpSpPr>
          <a:xfrm>
            <a:off x="9144000" y="-514350"/>
            <a:ext cx="11293305" cy="11293305"/>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53943"/>
            </a:solidFill>
          </p:spPr>
        </p:sp>
      </p:grpSp>
      <p:pic>
        <p:nvPicPr>
          <p:cNvPr id="4" name="Picture 4"/>
          <p:cNvPicPr>
            <a:picLocks noChangeAspect="1"/>
          </p:cNvPicPr>
          <p:nvPr/>
        </p:nvPicPr>
        <p:blipFill>
          <a:blip r:embed="rId2"/>
          <a:srcRect/>
          <a:stretch>
            <a:fillRect/>
          </a:stretch>
        </p:blipFill>
        <p:spPr>
          <a:xfrm>
            <a:off x="5029075" y="6954797"/>
            <a:ext cx="6474899" cy="3824158"/>
          </a:xfrm>
          <a:prstGeom prst="rect">
            <a:avLst/>
          </a:prstGeom>
        </p:spPr>
      </p:pic>
      <p:sp>
        <p:nvSpPr>
          <p:cNvPr id="5" name="Freeform 5"/>
          <p:cNvSpPr/>
          <p:nvPr/>
        </p:nvSpPr>
        <p:spPr>
          <a:xfrm>
            <a:off x="-1682759" y="7623158"/>
            <a:ext cx="6234682" cy="3944853"/>
          </a:xfrm>
          <a:custGeom>
            <a:avLst/>
            <a:gdLst/>
            <a:ahLst/>
            <a:cxnLst/>
            <a:rect l="l" t="t" r="r" b="b"/>
            <a:pathLst>
              <a:path w="6234682" h="3944853">
                <a:moveTo>
                  <a:pt x="0" y="0"/>
                </a:moveTo>
                <a:lnTo>
                  <a:pt x="6234682" y="0"/>
                </a:lnTo>
                <a:lnTo>
                  <a:pt x="6234682" y="3944853"/>
                </a:lnTo>
                <a:lnTo>
                  <a:pt x="0" y="39448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4137484" y="7542745"/>
            <a:ext cx="5469886" cy="3431110"/>
          </a:xfrm>
          <a:custGeom>
            <a:avLst/>
            <a:gdLst/>
            <a:ahLst/>
            <a:cxnLst/>
            <a:rect l="l" t="t" r="r" b="b"/>
            <a:pathLst>
              <a:path w="5469886" h="3431110">
                <a:moveTo>
                  <a:pt x="0" y="0"/>
                </a:moveTo>
                <a:lnTo>
                  <a:pt x="5469886" y="0"/>
                </a:lnTo>
                <a:lnTo>
                  <a:pt x="5469886" y="3431110"/>
                </a:lnTo>
                <a:lnTo>
                  <a:pt x="0" y="34311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0885959" y="1771544"/>
            <a:ext cx="5197330" cy="7095331"/>
          </a:xfrm>
          <a:custGeom>
            <a:avLst/>
            <a:gdLst/>
            <a:ahLst/>
            <a:cxnLst/>
            <a:rect l="l" t="t" r="r" b="b"/>
            <a:pathLst>
              <a:path w="5197330" h="7095331">
                <a:moveTo>
                  <a:pt x="0" y="0"/>
                </a:moveTo>
                <a:lnTo>
                  <a:pt x="5197330" y="0"/>
                </a:lnTo>
                <a:lnTo>
                  <a:pt x="5197330" y="7095332"/>
                </a:lnTo>
                <a:lnTo>
                  <a:pt x="0" y="7095332"/>
                </a:lnTo>
                <a:lnTo>
                  <a:pt x="0" y="0"/>
                </a:lnTo>
                <a:close/>
              </a:path>
            </a:pathLst>
          </a:custGeom>
          <a:blipFill>
            <a:blip r:embed="rId7"/>
            <a:stretch>
              <a:fillRect/>
            </a:stretch>
          </a:blipFill>
        </p:spPr>
      </p:sp>
      <p:sp>
        <p:nvSpPr>
          <p:cNvPr id="8" name="TextBox 8"/>
          <p:cNvSpPr txBox="1"/>
          <p:nvPr/>
        </p:nvSpPr>
        <p:spPr>
          <a:xfrm>
            <a:off x="9372298" y="1201315"/>
            <a:ext cx="8749774" cy="570230"/>
          </a:xfrm>
          <a:prstGeom prst="rect">
            <a:avLst/>
          </a:prstGeom>
        </p:spPr>
        <p:txBody>
          <a:bodyPr lIns="0" tIns="0" rIns="0" bIns="0" rtlCol="0" anchor="t">
            <a:spAutoFit/>
          </a:bodyPr>
          <a:lstStyle/>
          <a:p>
            <a:pPr algn="ctr">
              <a:lnSpc>
                <a:spcPts val="4164"/>
              </a:lnSpc>
            </a:pPr>
            <a:r>
              <a:rPr lang="en-US" sz="4899">
                <a:solidFill>
                  <a:srgbClr val="FFF5D6"/>
                </a:solidFill>
                <a:latin typeface="TT Phobos Inline"/>
                <a:ea typeface="TT Phobos Inline"/>
                <a:cs typeface="TT Phobos Inline"/>
                <a:sym typeface="TT Phobos Inline"/>
              </a:rPr>
              <a:t>HO CHI MINH BOOK</a:t>
            </a:r>
          </a:p>
        </p:txBody>
      </p:sp>
      <p:sp>
        <p:nvSpPr>
          <p:cNvPr id="9" name="TextBox 9"/>
          <p:cNvSpPr txBox="1"/>
          <p:nvPr/>
        </p:nvSpPr>
        <p:spPr>
          <a:xfrm>
            <a:off x="1036568" y="3336740"/>
            <a:ext cx="7229956" cy="3098165"/>
          </a:xfrm>
          <a:prstGeom prst="rect">
            <a:avLst/>
          </a:prstGeom>
        </p:spPr>
        <p:txBody>
          <a:bodyPr lIns="0" tIns="0" rIns="0" bIns="0" rtlCol="0" anchor="t">
            <a:spAutoFit/>
          </a:bodyPr>
          <a:lstStyle/>
          <a:p>
            <a:pPr marL="949961" lvl="1" indent="-474980" algn="l">
              <a:lnSpc>
                <a:spcPts val="6160"/>
              </a:lnSpc>
              <a:buFont typeface="Arial"/>
              <a:buChar char="•"/>
            </a:pPr>
            <a:r>
              <a:rPr lang="en-US" sz="4400">
                <a:solidFill>
                  <a:srgbClr val="253943"/>
                </a:solidFill>
                <a:latin typeface="TT Norms"/>
                <a:ea typeface="TT Norms"/>
                <a:cs typeface="TT Norms"/>
                <a:sym typeface="TT Norms"/>
              </a:rPr>
              <a:t>Sách Hồ Chí Minh: Giúp thầy cô và các bạn tìm hiểu về tiểu sử, quá trình hoạt động của Bác Hồ....</a:t>
            </a:r>
          </a:p>
        </p:txBody>
      </p:sp>
      <p:sp>
        <p:nvSpPr>
          <p:cNvPr id="10" name="TextBox 10"/>
          <p:cNvSpPr txBox="1"/>
          <p:nvPr/>
        </p:nvSpPr>
        <p:spPr>
          <a:xfrm>
            <a:off x="254486" y="1230162"/>
            <a:ext cx="8657837" cy="570230"/>
          </a:xfrm>
          <a:prstGeom prst="rect">
            <a:avLst/>
          </a:prstGeom>
        </p:spPr>
        <p:txBody>
          <a:bodyPr lIns="0" tIns="0" rIns="0" bIns="0" rtlCol="0" anchor="t">
            <a:spAutoFit/>
          </a:bodyPr>
          <a:lstStyle/>
          <a:p>
            <a:pPr algn="ctr">
              <a:lnSpc>
                <a:spcPts val="4164"/>
              </a:lnSpc>
            </a:pPr>
            <a:r>
              <a:rPr lang="en-US" sz="4899">
                <a:solidFill>
                  <a:srgbClr val="253943"/>
                </a:solidFill>
                <a:latin typeface="TT Phobos Inline"/>
                <a:ea typeface="TT Phobos Inline"/>
                <a:cs typeface="TT Phobos Inline"/>
                <a:sym typeface="TT Phobos Inline"/>
              </a:rPr>
              <a:t>SÁCH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sp>
        <p:nvSpPr>
          <p:cNvPr id="2" name="Freeform 2"/>
          <p:cNvSpPr/>
          <p:nvPr/>
        </p:nvSpPr>
        <p:spPr>
          <a:xfrm>
            <a:off x="9811325" y="-812075"/>
            <a:ext cx="6570435" cy="3428572"/>
          </a:xfrm>
          <a:custGeom>
            <a:avLst/>
            <a:gdLst/>
            <a:ahLst/>
            <a:cxnLst/>
            <a:rect l="l" t="t" r="r" b="b"/>
            <a:pathLst>
              <a:path w="6570435" h="3428572">
                <a:moveTo>
                  <a:pt x="0" y="0"/>
                </a:moveTo>
                <a:lnTo>
                  <a:pt x="6570435" y="0"/>
                </a:lnTo>
                <a:lnTo>
                  <a:pt x="6570435" y="3428572"/>
                </a:lnTo>
                <a:lnTo>
                  <a:pt x="0" y="3428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71262" y="-286008"/>
            <a:ext cx="5599925" cy="3543225"/>
          </a:xfrm>
          <a:custGeom>
            <a:avLst/>
            <a:gdLst/>
            <a:ahLst/>
            <a:cxnLst/>
            <a:rect l="l" t="t" r="r" b="b"/>
            <a:pathLst>
              <a:path w="5599925" h="3543225">
                <a:moveTo>
                  <a:pt x="0" y="0"/>
                </a:moveTo>
                <a:lnTo>
                  <a:pt x="5599924" y="0"/>
                </a:lnTo>
                <a:lnTo>
                  <a:pt x="5599924" y="3543225"/>
                </a:lnTo>
                <a:lnTo>
                  <a:pt x="0" y="35432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85768" y="7645784"/>
            <a:ext cx="4704978" cy="3712655"/>
          </a:xfrm>
          <a:custGeom>
            <a:avLst/>
            <a:gdLst/>
            <a:ahLst/>
            <a:cxnLst/>
            <a:rect l="l" t="t" r="r" b="b"/>
            <a:pathLst>
              <a:path w="4704978" h="3712655">
                <a:moveTo>
                  <a:pt x="0" y="0"/>
                </a:moveTo>
                <a:lnTo>
                  <a:pt x="4704978" y="0"/>
                </a:lnTo>
                <a:lnTo>
                  <a:pt x="4704978" y="3712655"/>
                </a:lnTo>
                <a:lnTo>
                  <a:pt x="0" y="37126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340035" y="5141803"/>
            <a:ext cx="4912993" cy="3081787"/>
          </a:xfrm>
          <a:custGeom>
            <a:avLst/>
            <a:gdLst/>
            <a:ahLst/>
            <a:cxnLst/>
            <a:rect l="l" t="t" r="r" b="b"/>
            <a:pathLst>
              <a:path w="4912993" h="3081787">
                <a:moveTo>
                  <a:pt x="0" y="0"/>
                </a:moveTo>
                <a:lnTo>
                  <a:pt x="4912993" y="0"/>
                </a:lnTo>
                <a:lnTo>
                  <a:pt x="4912993" y="3081787"/>
                </a:lnTo>
                <a:lnTo>
                  <a:pt x="0" y="30817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a:grpSpLocks noChangeAspect="1"/>
          </p:cNvGrpSpPr>
          <p:nvPr/>
        </p:nvGrpSpPr>
        <p:grpSpPr>
          <a:xfrm>
            <a:off x="2267262" y="0"/>
            <a:ext cx="5246968" cy="5246370"/>
            <a:chOff x="0" y="0"/>
            <a:chExt cx="6350013" cy="6349289"/>
          </a:xfrm>
        </p:grpSpPr>
        <p:sp>
          <p:nvSpPr>
            <p:cNvPr id="7" name="Freeform 7"/>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10"/>
              <a:stretch>
                <a:fillRect t="-14007" b="-14007"/>
              </a:stretch>
            </a:blipFill>
          </p:spPr>
        </p:sp>
      </p:grpSp>
      <p:grpSp>
        <p:nvGrpSpPr>
          <p:cNvPr id="8" name="Group 8"/>
          <p:cNvGrpSpPr>
            <a:grpSpLocks noChangeAspect="1"/>
          </p:cNvGrpSpPr>
          <p:nvPr/>
        </p:nvGrpSpPr>
        <p:grpSpPr>
          <a:xfrm>
            <a:off x="10773770" y="1485605"/>
            <a:ext cx="5246968" cy="5246370"/>
            <a:chOff x="0" y="0"/>
            <a:chExt cx="6350013" cy="6349289"/>
          </a:xfrm>
        </p:grpSpPr>
        <p:sp>
          <p:nvSpPr>
            <p:cNvPr id="9" name="Freeform 9"/>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11"/>
              <a:stretch>
                <a:fillRect t="-15688" b="-15688"/>
              </a:stretch>
            </a:blipFill>
          </p:spPr>
        </p:sp>
      </p:grpSp>
      <p:sp>
        <p:nvSpPr>
          <p:cNvPr id="10" name="TextBox 10"/>
          <p:cNvSpPr txBox="1"/>
          <p:nvPr/>
        </p:nvSpPr>
        <p:spPr>
          <a:xfrm>
            <a:off x="2110988" y="5548062"/>
            <a:ext cx="10806485" cy="4109720"/>
          </a:xfrm>
          <a:prstGeom prst="rect">
            <a:avLst/>
          </a:prstGeom>
        </p:spPr>
        <p:txBody>
          <a:bodyPr lIns="0" tIns="0" rIns="0" bIns="0" rtlCol="0" anchor="t">
            <a:spAutoFit/>
          </a:bodyPr>
          <a:lstStyle/>
          <a:p>
            <a:pPr algn="ctr">
              <a:lnSpc>
                <a:spcPts val="6580"/>
              </a:lnSpc>
            </a:pPr>
            <a:r>
              <a:rPr lang="en-US" sz="4700">
                <a:solidFill>
                  <a:srgbClr val="FFFFFF"/>
                </a:solidFill>
                <a:latin typeface="Noto Serif Display"/>
                <a:ea typeface="Noto Serif Display"/>
                <a:cs typeface="Noto Serif Display"/>
                <a:sym typeface="Noto Serif Display"/>
              </a:rPr>
              <a:t>Đến với thư viện chúng ta có thể </a:t>
            </a:r>
          </a:p>
          <a:p>
            <a:pPr algn="ctr">
              <a:lnSpc>
                <a:spcPts val="6580"/>
              </a:lnSpc>
            </a:pPr>
            <a:r>
              <a:rPr lang="en-US" sz="4700">
                <a:solidFill>
                  <a:srgbClr val="FFFFFF"/>
                </a:solidFill>
                <a:latin typeface="Noto Serif Display"/>
                <a:ea typeface="Noto Serif Display"/>
                <a:cs typeface="Noto Serif Display"/>
                <a:sym typeface="Noto Serif Display"/>
              </a:rPr>
              <a:t>đắm chìm trong thế giói sách này. </a:t>
            </a:r>
          </a:p>
          <a:p>
            <a:pPr algn="ctr">
              <a:lnSpc>
                <a:spcPts val="6580"/>
              </a:lnSpc>
            </a:pPr>
            <a:r>
              <a:rPr lang="en-US" sz="4700">
                <a:solidFill>
                  <a:srgbClr val="FFFFFF"/>
                </a:solidFill>
                <a:latin typeface="Noto Serif Display"/>
                <a:ea typeface="Noto Serif Display"/>
                <a:cs typeface="Noto Serif Display"/>
                <a:sym typeface="Noto Serif Display"/>
              </a:rPr>
              <a:t>với không gian yên tĩnh lại đa dạng</a:t>
            </a:r>
          </a:p>
          <a:p>
            <a:pPr algn="ctr">
              <a:lnSpc>
                <a:spcPts val="6580"/>
              </a:lnSpc>
            </a:pPr>
            <a:r>
              <a:rPr lang="en-US" sz="4700">
                <a:solidFill>
                  <a:srgbClr val="FFFFFF"/>
                </a:solidFill>
                <a:latin typeface="Noto Serif Display"/>
                <a:ea typeface="Noto Serif Display"/>
                <a:cs typeface="Noto Serif Display"/>
                <a:sym typeface="Noto Serif Display"/>
              </a:rPr>
              <a:t>đầu sách , thích hợp để bổ sung, khám </a:t>
            </a:r>
          </a:p>
          <a:p>
            <a:pPr algn="ctr">
              <a:lnSpc>
                <a:spcPts val="6580"/>
              </a:lnSpc>
            </a:pPr>
            <a:r>
              <a:rPr lang="en-US" sz="4700">
                <a:solidFill>
                  <a:srgbClr val="FFFFFF"/>
                </a:solidFill>
                <a:latin typeface="Noto Serif Display"/>
                <a:ea typeface="Noto Serif Display"/>
                <a:cs typeface="Noto Serif Display"/>
                <a:sym typeface="Noto Serif Display"/>
              </a:rPr>
              <a:t>phá và tìm hiểu kiến thức.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sp>
        <p:nvSpPr>
          <p:cNvPr id="2" name="Freeform 2"/>
          <p:cNvSpPr/>
          <p:nvPr/>
        </p:nvSpPr>
        <p:spPr>
          <a:xfrm>
            <a:off x="-10205658" y="6166067"/>
            <a:ext cx="18968198" cy="8725371"/>
          </a:xfrm>
          <a:custGeom>
            <a:avLst/>
            <a:gdLst/>
            <a:ahLst/>
            <a:cxnLst/>
            <a:rect l="l" t="t" r="r" b="b"/>
            <a:pathLst>
              <a:path w="18968198" h="8725371">
                <a:moveTo>
                  <a:pt x="0" y="0"/>
                </a:moveTo>
                <a:lnTo>
                  <a:pt x="18968197" y="0"/>
                </a:lnTo>
                <a:lnTo>
                  <a:pt x="18968197" y="8725371"/>
                </a:lnTo>
                <a:lnTo>
                  <a:pt x="0" y="8725371"/>
                </a:lnTo>
                <a:lnTo>
                  <a:pt x="0" y="0"/>
                </a:lnTo>
                <a:close/>
              </a:path>
            </a:pathLst>
          </a:custGeom>
          <a:blipFill>
            <a:blip r:embed="rId2"/>
            <a:stretch>
              <a:fillRect/>
            </a:stretch>
          </a:blipFill>
        </p:spPr>
      </p:sp>
      <p:sp>
        <p:nvSpPr>
          <p:cNvPr id="3" name="Freeform 3"/>
          <p:cNvSpPr/>
          <p:nvPr/>
        </p:nvSpPr>
        <p:spPr>
          <a:xfrm>
            <a:off x="-611468" y="2796824"/>
            <a:ext cx="2878183" cy="5430535"/>
          </a:xfrm>
          <a:custGeom>
            <a:avLst/>
            <a:gdLst/>
            <a:ahLst/>
            <a:cxnLst/>
            <a:rect l="l" t="t" r="r" b="b"/>
            <a:pathLst>
              <a:path w="2878183" h="5430535">
                <a:moveTo>
                  <a:pt x="0" y="0"/>
                </a:moveTo>
                <a:lnTo>
                  <a:pt x="2878184" y="0"/>
                </a:lnTo>
                <a:lnTo>
                  <a:pt x="2878184" y="5430534"/>
                </a:lnTo>
                <a:lnTo>
                  <a:pt x="0" y="5430534"/>
                </a:lnTo>
                <a:lnTo>
                  <a:pt x="0" y="0"/>
                </a:lnTo>
                <a:close/>
              </a:path>
            </a:pathLst>
          </a:custGeom>
          <a:blipFill>
            <a:blip r:embed="rId3"/>
            <a:stretch>
              <a:fillRect/>
            </a:stretch>
          </a:blipFill>
        </p:spPr>
      </p:sp>
      <p:sp>
        <p:nvSpPr>
          <p:cNvPr id="4" name="Freeform 4"/>
          <p:cNvSpPr/>
          <p:nvPr/>
        </p:nvSpPr>
        <p:spPr>
          <a:xfrm>
            <a:off x="14505145" y="-916190"/>
            <a:ext cx="5056107" cy="3317064"/>
          </a:xfrm>
          <a:custGeom>
            <a:avLst/>
            <a:gdLst/>
            <a:ahLst/>
            <a:cxnLst/>
            <a:rect l="l" t="t" r="r" b="b"/>
            <a:pathLst>
              <a:path w="4161103" h="2375611">
                <a:moveTo>
                  <a:pt x="0" y="0"/>
                </a:moveTo>
                <a:lnTo>
                  <a:pt x="4161103" y="0"/>
                </a:lnTo>
                <a:lnTo>
                  <a:pt x="4161103" y="2375611"/>
                </a:lnTo>
                <a:lnTo>
                  <a:pt x="0" y="23756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6781442" y="1479523"/>
            <a:ext cx="9345813" cy="8065135"/>
          </a:xfrm>
          <a:prstGeom prst="rect">
            <a:avLst/>
          </a:prstGeom>
        </p:spPr>
        <p:txBody>
          <a:bodyPr lIns="0" tIns="0" rIns="0" bIns="0" rtlCol="0" anchor="t">
            <a:spAutoFit/>
          </a:bodyPr>
          <a:lstStyle/>
          <a:p>
            <a:pPr marL="993139" lvl="1" indent="-496570" algn="l">
              <a:lnSpc>
                <a:spcPts val="6439"/>
              </a:lnSpc>
              <a:buFont typeface="Arial"/>
              <a:buChar char="•"/>
            </a:pPr>
            <a:r>
              <a:rPr lang="en-US" sz="4599">
                <a:solidFill>
                  <a:srgbClr val="FFF5D6"/>
                </a:solidFill>
                <a:latin typeface="TT Norms"/>
                <a:ea typeface="TT Norms"/>
                <a:cs typeface="TT Norms"/>
                <a:sym typeface="TT Norms"/>
              </a:rPr>
              <a:t>các nguồn tài liệu hiện có và hình thức phục vụ được ghi rõ ràng ở bảng... Bên cạnh công tác tuyên truyền sách dưới cờ, Thư viện trường THCS Yên Phong luôn mở cửa các ngày từ thứ 2 đến thứ 6 trong tuần, thu hút đông đảo các bạn học sinh và các thầy, cô giáo tham gia mượn và đọc sách.</a:t>
            </a:r>
          </a:p>
        </p:txBody>
      </p:sp>
      <p:pic>
        <p:nvPicPr>
          <p:cNvPr id="7" name="Hình ảnh 6">
            <a:extLst>
              <a:ext uri="{FF2B5EF4-FFF2-40B4-BE49-F238E27FC236}">
                <a16:creationId xmlns:a16="http://schemas.microsoft.com/office/drawing/2014/main" id="{833DD47A-8F26-9AE1-176E-50FE9C2372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0366" y="485167"/>
            <a:ext cx="5553075" cy="5276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Vintage Elegant Library Furniture Animated Illustration Presentation </dc:title>
  <cp:revision>4</cp:revision>
  <dcterms:created xsi:type="dcterms:W3CDTF">2006-08-16T00:00:00Z</dcterms:created>
  <dcterms:modified xsi:type="dcterms:W3CDTF">2025-04-10T14:39:07Z</dcterms:modified>
  <dc:identifier>DAGkPd8VaiE</dc:identifier>
</cp:coreProperties>
</file>