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90" r:id="rId3"/>
  </p:sldMasterIdLst>
  <p:notesMasterIdLst>
    <p:notesMasterId r:id="rId50"/>
  </p:notesMasterIdLst>
  <p:sldIdLst>
    <p:sldId id="319" r:id="rId4"/>
    <p:sldId id="256" r:id="rId5"/>
    <p:sldId id="257" r:id="rId6"/>
    <p:sldId id="258" r:id="rId7"/>
    <p:sldId id="259" r:id="rId8"/>
    <p:sldId id="260" r:id="rId9"/>
    <p:sldId id="261" r:id="rId10"/>
    <p:sldId id="262" r:id="rId11"/>
    <p:sldId id="263" r:id="rId12"/>
    <p:sldId id="287" r:id="rId13"/>
    <p:sldId id="265" r:id="rId14"/>
    <p:sldId id="266" r:id="rId15"/>
    <p:sldId id="267" r:id="rId16"/>
    <p:sldId id="268" r:id="rId17"/>
    <p:sldId id="270" r:id="rId18"/>
    <p:sldId id="320" r:id="rId19"/>
    <p:sldId id="288" r:id="rId20"/>
    <p:sldId id="272" r:id="rId21"/>
    <p:sldId id="292" r:id="rId22"/>
    <p:sldId id="291" r:id="rId23"/>
    <p:sldId id="300" r:id="rId24"/>
    <p:sldId id="297" r:id="rId25"/>
    <p:sldId id="289" r:id="rId26"/>
    <p:sldId id="294" r:id="rId27"/>
    <p:sldId id="295" r:id="rId28"/>
    <p:sldId id="301" r:id="rId29"/>
    <p:sldId id="296" r:id="rId30"/>
    <p:sldId id="290" r:id="rId31"/>
    <p:sldId id="298" r:id="rId32"/>
    <p:sldId id="299" r:id="rId33"/>
    <p:sldId id="305" r:id="rId34"/>
    <p:sldId id="302" r:id="rId35"/>
    <p:sldId id="307" r:id="rId36"/>
    <p:sldId id="269" r:id="rId37"/>
    <p:sldId id="308" r:id="rId38"/>
    <p:sldId id="309" r:id="rId39"/>
    <p:sldId id="315" r:id="rId40"/>
    <p:sldId id="316" r:id="rId41"/>
    <p:sldId id="317" r:id="rId42"/>
    <p:sldId id="303" r:id="rId43"/>
    <p:sldId id="304" r:id="rId44"/>
    <p:sldId id="318" r:id="rId45"/>
    <p:sldId id="312" r:id="rId46"/>
    <p:sldId id="311" r:id="rId47"/>
    <p:sldId id="310" r:id="rId48"/>
    <p:sldId id="313" r:id="rId49"/>
  </p:sldIdLst>
  <p:sldSz cx="18288000" cy="10287000"/>
  <p:notesSz cx="6858000" cy="9144000"/>
  <p:embeddedFontLst>
    <p:embeddedFont>
      <p:font typeface="BM Hanna" panose="020B0604020202020204" charset="-127"/>
      <p:regular r:id="rId51"/>
    </p:embeddedFont>
    <p:embeddedFont>
      <p:font typeface="#9Slide03 Cabin Condensed" panose="00000506000000000000" pitchFamily="2" charset="0"/>
      <p:regular r:id="rId52"/>
    </p:embeddedFont>
    <p:embeddedFont>
      <p:font typeface="#9Slide03 Cabin Condensed Mediu" panose="00000606000000000000" pitchFamily="2" charset="0"/>
      <p:regular r:id="rId53"/>
    </p:embeddedFont>
    <p:embeddedFont>
      <p:font typeface="#9Slide03 Roboto Bold" panose="02000000000000000000" pitchFamily="2" charset="0"/>
      <p:bold r:id="rId54"/>
    </p:embeddedFont>
    <p:embeddedFont>
      <p:font typeface="#9Slide03 SVNNew Athletic M54" panose="02000500000000000000" pitchFamily="2" charset="0"/>
      <p:regular r:id="rId55"/>
    </p:embeddedFont>
    <p:embeddedFont>
      <p:font typeface="#9Slide07 Cadena" panose="02000503000000020004" pitchFamily="2" charset="0"/>
      <p:bold r:id="rId56"/>
    </p:embeddedFont>
    <p:embeddedFont>
      <p:font typeface="#9Slide07 IcielBaliho Script" pitchFamily="2" charset="0"/>
      <p:regular r:id="rId57"/>
    </p:embeddedFont>
    <p:embeddedFont>
      <p:font typeface="#9Slide07 IcielCadena" panose="02000503000000020004" pitchFamily="2" charset="0"/>
      <p:bold r:id="rId58"/>
    </p:embeddedFont>
    <p:embeddedFont>
      <p:font typeface="Berlin Sans FB Demi" panose="020E0802020502020306" pitchFamily="34" charset="0"/>
      <p:bold r:id="rId59"/>
    </p:embeddedFont>
    <p:embeddedFont>
      <p:font typeface="Comic Sans MS" panose="030F0702030302020204" pitchFamily="66" charset="0"/>
      <p:regular r:id="rId60"/>
      <p:bold r:id="rId61"/>
      <p:italic r:id="rId62"/>
      <p:boldItalic r:id="rId63"/>
    </p:embeddedFont>
    <p:embeddedFont>
      <p:font typeface="Francois One" panose="020B0604020202020204" charset="0"/>
      <p:regular r:id="rId64"/>
    </p:embeddedFont>
    <p:embeddedFont>
      <p:font typeface="Paytone One" panose="020B0604020202020204" charset="0"/>
      <p:regular r:id="rId65"/>
    </p:embeddedFont>
    <p:embeddedFont>
      <p:font typeface="Wingdings 3" panose="05040102010807070707" pitchFamily="18" charset="2"/>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6666"/>
    <a:srgbClr val="FAC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93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5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01856-982A-4A09-AFAA-0CC33562641A}" type="doc">
      <dgm:prSet loTypeId="urn:microsoft.com/office/officeart/2005/8/layout/hList7" loCatId="process" qsTypeId="urn:microsoft.com/office/officeart/2005/8/quickstyle/simple3" qsCatId="simple" csTypeId="urn:microsoft.com/office/officeart/2005/8/colors/colorful1" csCatId="colorful" phldr="1"/>
      <dgm:spPr/>
      <dgm:t>
        <a:bodyPr/>
        <a:lstStyle/>
        <a:p>
          <a:endParaRPr lang="en-US"/>
        </a:p>
      </dgm:t>
    </dgm:pt>
    <dgm:pt modelId="{C91D5291-3BA1-4C57-9584-87A132B280A3}">
      <dgm:prSet custT="1"/>
      <dgm:spPr/>
      <dgm:t>
        <a:bodyPr/>
        <a:lstStyle/>
        <a:p>
          <a:r>
            <a:rPr lang="vi-VN" sz="2800" dirty="0">
              <a:latin typeface="Times New Roman" panose="02020603050405020304" pitchFamily="18" charset="0"/>
              <a:cs typeface="Times New Roman" panose="02020603050405020304" pitchFamily="18" charset="0"/>
            </a:rPr>
            <a:t>Đẩy mạnh chuyển dịch cơ cấu kinh tế nông thôn và cơ giới hóa trong nông nghiệp. </a:t>
          </a:r>
          <a:endParaRPr lang="en-US" sz="2800" dirty="0">
            <a:latin typeface="Times New Roman" panose="02020603050405020304" pitchFamily="18" charset="0"/>
            <a:cs typeface="Times New Roman" panose="02020603050405020304" pitchFamily="18" charset="0"/>
          </a:endParaRPr>
        </a:p>
      </dgm:t>
    </dgm:pt>
    <dgm:pt modelId="{4A129669-E72F-4CAE-BE5E-2B4D01E5B6D3}" type="parTrans" cxnId="{CA144BFE-55AA-448C-9C45-1093476B1535}">
      <dgm:prSet/>
      <dgm:spPr/>
      <dgm:t>
        <a:bodyPr/>
        <a:lstStyle/>
        <a:p>
          <a:endParaRPr lang="en-US" sz="2400"/>
        </a:p>
      </dgm:t>
    </dgm:pt>
    <dgm:pt modelId="{9528E763-7709-4A06-B451-AF42A2625BF4}" type="sibTrans" cxnId="{CA144BFE-55AA-448C-9C45-1093476B1535}">
      <dgm:prSet/>
      <dgm:spPr/>
      <dgm:t>
        <a:bodyPr/>
        <a:lstStyle/>
        <a:p>
          <a:endParaRPr lang="en-US" sz="2400"/>
        </a:p>
      </dgm:t>
    </dgm:pt>
    <dgm:pt modelId="{332B8C92-51C4-4D5F-976A-BFC4EB5A52FA}">
      <dgm:prSet custT="1"/>
      <dgm:spPr/>
      <dgm:t>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a dạng hóa các hoạt động sản xuất (nghề truyền thống, thủ công nghiệp, tiểu thủ công nghiệp,…). Đặc biệt, chú ý đến hoạt động của các ngành dịch vụ.</a:t>
          </a:r>
          <a:endParaRPr lang="en-US" sz="2800" dirty="0">
            <a:latin typeface="Times New Roman" panose="02020603050405020304" pitchFamily="18" charset="0"/>
            <a:cs typeface="Times New Roman" panose="02020603050405020304" pitchFamily="18" charset="0"/>
          </a:endParaRPr>
        </a:p>
      </dgm:t>
    </dgm:pt>
    <dgm:pt modelId="{D6D7A646-1B02-4B53-9286-0E72794775BE}" type="parTrans" cxnId="{96C503AA-48E2-4495-B1DE-7C29CB312144}">
      <dgm:prSet/>
      <dgm:spPr/>
      <dgm:t>
        <a:bodyPr/>
        <a:lstStyle/>
        <a:p>
          <a:endParaRPr lang="en-US" sz="2400"/>
        </a:p>
      </dgm:t>
    </dgm:pt>
    <dgm:pt modelId="{D88874C9-D672-4EAB-9112-9BDCFAAA3B36}" type="sibTrans" cxnId="{96C503AA-48E2-4495-B1DE-7C29CB312144}">
      <dgm:prSet/>
      <dgm:spPr/>
      <dgm:t>
        <a:bodyPr/>
        <a:lstStyle/>
        <a:p>
          <a:endParaRPr lang="en-US" sz="2400"/>
        </a:p>
      </dgm:t>
    </dgm:pt>
    <dgm:pt modelId="{551E84CF-234D-4B27-AF51-901616DEE955}">
      <dgm:prSet custT="1"/>
      <dgm:spPr/>
      <dgm:t>
        <a:bodyP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r>
            <a:rPr lang="vi-VN" sz="2800" dirty="0">
              <a:latin typeface="Times New Roman" panose="02020603050405020304" pitchFamily="18" charset="0"/>
              <a:cs typeface="Times New Roman" panose="02020603050405020304" pitchFamily="18" charset="0"/>
            </a:rPr>
            <a:t>Đẩy mạnh xuất khẩu lao động để giải quyết tình trạng thiếu việc làm ở nông thôn.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độ của người lao động cũng tăng lên đáng kể do được tiếp xúc với các nền kinh tế mới, hiện đại</a:t>
          </a:r>
          <a:r>
            <a:rPr lang="en-US" sz="2800" dirty="0">
              <a:latin typeface="Times New Roman" panose="02020603050405020304" pitchFamily="18" charset="0"/>
              <a:cs typeface="Times New Roman" panose="02020603050405020304" pitchFamily="18" charset="0"/>
            </a:rPr>
            <a:t>.</a:t>
          </a:r>
        </a:p>
      </dgm:t>
    </dgm:pt>
    <dgm:pt modelId="{C76A20A7-2C77-4C41-91DD-4B07C88F68E6}" type="parTrans" cxnId="{1A7FAEE4-61CA-4B60-BEB8-03524A3B9967}">
      <dgm:prSet/>
      <dgm:spPr/>
      <dgm:t>
        <a:bodyPr/>
        <a:lstStyle/>
        <a:p>
          <a:endParaRPr lang="en-US" sz="2400"/>
        </a:p>
      </dgm:t>
    </dgm:pt>
    <dgm:pt modelId="{2227B429-C16C-4CF3-8092-77C61B7884EB}" type="sibTrans" cxnId="{1A7FAEE4-61CA-4B60-BEB8-03524A3B9967}">
      <dgm:prSet/>
      <dgm:spPr/>
      <dgm:t>
        <a:bodyPr/>
        <a:lstStyle/>
        <a:p>
          <a:endParaRPr lang="en-US" sz="2400"/>
        </a:p>
      </dgm:t>
    </dgm:pt>
    <dgm:pt modelId="{D5E47991-4667-47DA-B299-41041A8A409B}" type="pres">
      <dgm:prSet presAssocID="{7F901856-982A-4A09-AFAA-0CC33562641A}" presName="Name0" presStyleCnt="0">
        <dgm:presLayoutVars>
          <dgm:dir/>
          <dgm:resizeHandles val="exact"/>
        </dgm:presLayoutVars>
      </dgm:prSet>
      <dgm:spPr/>
    </dgm:pt>
    <dgm:pt modelId="{FD5A7499-3215-469C-8E30-E124E1434B62}" type="pres">
      <dgm:prSet presAssocID="{7F901856-982A-4A09-AFAA-0CC33562641A}" presName="fgShape" presStyleLbl="fgShp" presStyleIdx="0" presStyleCnt="1" custLinFactNeighborX="-1124" custLinFactNeighborY="33640"/>
      <dgm:spPr/>
    </dgm:pt>
    <dgm:pt modelId="{E459902C-4C7D-462F-ABA4-21CAF44FE31D}" type="pres">
      <dgm:prSet presAssocID="{7F901856-982A-4A09-AFAA-0CC33562641A}" presName="linComp" presStyleCnt="0"/>
      <dgm:spPr/>
    </dgm:pt>
    <dgm:pt modelId="{3418E21F-1F71-4D67-929C-292E038C8A47}" type="pres">
      <dgm:prSet presAssocID="{C91D5291-3BA1-4C57-9584-87A132B280A3}" presName="compNode" presStyleCnt="0"/>
      <dgm:spPr/>
    </dgm:pt>
    <dgm:pt modelId="{EF2CB635-1307-4F42-B467-70D8C429F4D8}" type="pres">
      <dgm:prSet presAssocID="{C91D5291-3BA1-4C57-9584-87A132B280A3}" presName="bkgdShape" presStyleLbl="node1" presStyleIdx="0" presStyleCnt="3"/>
      <dgm:spPr/>
    </dgm:pt>
    <dgm:pt modelId="{01FB52F7-26C6-4816-9D77-3FA73D35A1F8}" type="pres">
      <dgm:prSet presAssocID="{C91D5291-3BA1-4C57-9584-87A132B280A3}" presName="nodeTx" presStyleLbl="node1" presStyleIdx="0" presStyleCnt="3">
        <dgm:presLayoutVars>
          <dgm:bulletEnabled val="1"/>
        </dgm:presLayoutVars>
      </dgm:prSet>
      <dgm:spPr/>
    </dgm:pt>
    <dgm:pt modelId="{E5D471CE-67FC-48C9-99CA-0F0CE2BACE42}" type="pres">
      <dgm:prSet presAssocID="{C91D5291-3BA1-4C57-9584-87A132B280A3}" presName="invisiNode" presStyleLbl="node1" presStyleIdx="0" presStyleCnt="3"/>
      <dgm:spPr/>
    </dgm:pt>
    <dgm:pt modelId="{6A1B0CA1-B359-43F8-89F1-7D0A6E6BA70C}" type="pres">
      <dgm:prSet presAssocID="{C91D5291-3BA1-4C57-9584-87A132B280A3}" presName="imagNode" presStyleLbl="fgImgPlace1" presStyleIdx="0" presStyleCnt="3"/>
      <dgm:spPr/>
    </dgm:pt>
    <dgm:pt modelId="{232FB888-EA63-42BE-BF9D-605A6A5B7888}" type="pres">
      <dgm:prSet presAssocID="{9528E763-7709-4A06-B451-AF42A2625BF4}" presName="sibTrans" presStyleLbl="sibTrans2D1" presStyleIdx="0" presStyleCnt="0"/>
      <dgm:spPr/>
    </dgm:pt>
    <dgm:pt modelId="{EB3B6E5E-FD8E-40F1-86EC-14CF31725343}" type="pres">
      <dgm:prSet presAssocID="{332B8C92-51C4-4D5F-976A-BFC4EB5A52FA}" presName="compNode" presStyleCnt="0"/>
      <dgm:spPr/>
    </dgm:pt>
    <dgm:pt modelId="{EF008645-5C50-409B-8CA5-9EA03F347EF3}" type="pres">
      <dgm:prSet presAssocID="{332B8C92-51C4-4D5F-976A-BFC4EB5A52FA}" presName="bkgdShape" presStyleLbl="node1" presStyleIdx="1" presStyleCnt="3"/>
      <dgm:spPr/>
    </dgm:pt>
    <dgm:pt modelId="{36F7AB67-D1DD-4342-9007-8B9DD70ABF13}" type="pres">
      <dgm:prSet presAssocID="{332B8C92-51C4-4D5F-976A-BFC4EB5A52FA}" presName="nodeTx" presStyleLbl="node1" presStyleIdx="1" presStyleCnt="3">
        <dgm:presLayoutVars>
          <dgm:bulletEnabled val="1"/>
        </dgm:presLayoutVars>
      </dgm:prSet>
      <dgm:spPr/>
    </dgm:pt>
    <dgm:pt modelId="{B76D2B3F-6584-4B3B-BD29-71B90866F31C}" type="pres">
      <dgm:prSet presAssocID="{332B8C92-51C4-4D5F-976A-BFC4EB5A52FA}" presName="invisiNode" presStyleLbl="node1" presStyleIdx="1" presStyleCnt="3"/>
      <dgm:spPr/>
    </dgm:pt>
    <dgm:pt modelId="{FCF97759-577C-47BB-8452-9EFC340B745B}" type="pres">
      <dgm:prSet presAssocID="{332B8C92-51C4-4D5F-976A-BFC4EB5A52FA}" presName="imagNode" presStyleLbl="fgImgPlace1" presStyleIdx="1" presStyleCnt="3"/>
      <dgm:spPr/>
    </dgm:pt>
    <dgm:pt modelId="{467FE8B3-7A40-43B6-B5F9-5EBA311A3BD2}" type="pres">
      <dgm:prSet presAssocID="{D88874C9-D672-4EAB-9112-9BDCFAAA3B36}" presName="sibTrans" presStyleLbl="sibTrans2D1" presStyleIdx="0" presStyleCnt="0"/>
      <dgm:spPr/>
    </dgm:pt>
    <dgm:pt modelId="{EF82E923-A19C-42E9-87DA-62E268928B86}" type="pres">
      <dgm:prSet presAssocID="{551E84CF-234D-4B27-AF51-901616DEE955}" presName="compNode" presStyleCnt="0"/>
      <dgm:spPr/>
    </dgm:pt>
    <dgm:pt modelId="{0DBE4F80-CD48-4484-9138-24D75E88ED83}" type="pres">
      <dgm:prSet presAssocID="{551E84CF-234D-4B27-AF51-901616DEE955}" presName="bkgdShape" presStyleLbl="node1" presStyleIdx="2" presStyleCnt="3" custLinFactNeighborX="1727"/>
      <dgm:spPr/>
    </dgm:pt>
    <dgm:pt modelId="{A45EFDD2-AD78-4764-94A6-4685C7A275EA}" type="pres">
      <dgm:prSet presAssocID="{551E84CF-234D-4B27-AF51-901616DEE955}" presName="nodeTx" presStyleLbl="node1" presStyleIdx="2" presStyleCnt="3">
        <dgm:presLayoutVars>
          <dgm:bulletEnabled val="1"/>
        </dgm:presLayoutVars>
      </dgm:prSet>
      <dgm:spPr/>
    </dgm:pt>
    <dgm:pt modelId="{0EC1048B-30CC-4306-BB29-C3F6274BCCE1}" type="pres">
      <dgm:prSet presAssocID="{551E84CF-234D-4B27-AF51-901616DEE955}" presName="invisiNode" presStyleLbl="node1" presStyleIdx="2" presStyleCnt="3"/>
      <dgm:spPr/>
    </dgm:pt>
    <dgm:pt modelId="{E7158B6C-1778-4B07-8129-873AAFAD8C2E}" type="pres">
      <dgm:prSet presAssocID="{551E84CF-234D-4B27-AF51-901616DEE955}" presName="imagNode" presStyleLbl="fgImgPlace1" presStyleIdx="2" presStyleCnt="3"/>
      <dgm:spPr/>
    </dgm:pt>
  </dgm:ptLst>
  <dgm:cxnLst>
    <dgm:cxn modelId="{B9BF3709-35E8-4C34-A02D-F39FCBF60F5B}" type="presOf" srcId="{551E84CF-234D-4B27-AF51-901616DEE955}" destId="{A45EFDD2-AD78-4764-94A6-4685C7A275EA}" srcOrd="1" destOrd="0" presId="urn:microsoft.com/office/officeart/2005/8/layout/hList7"/>
    <dgm:cxn modelId="{23878114-0CC7-44F5-982A-B20409543A63}" type="presOf" srcId="{7F901856-982A-4A09-AFAA-0CC33562641A}" destId="{D5E47991-4667-47DA-B299-41041A8A409B}" srcOrd="0" destOrd="0" presId="urn:microsoft.com/office/officeart/2005/8/layout/hList7"/>
    <dgm:cxn modelId="{E0D51B28-EF28-44B8-A0C2-EF4679796F64}" type="presOf" srcId="{332B8C92-51C4-4D5F-976A-BFC4EB5A52FA}" destId="{EF008645-5C50-409B-8CA5-9EA03F347EF3}" srcOrd="0" destOrd="0" presId="urn:microsoft.com/office/officeart/2005/8/layout/hList7"/>
    <dgm:cxn modelId="{BE80CC49-9465-47F5-91FA-65ED45B9DDEB}" type="presOf" srcId="{551E84CF-234D-4B27-AF51-901616DEE955}" destId="{0DBE4F80-CD48-4484-9138-24D75E88ED83}" srcOrd="0" destOrd="0" presId="urn:microsoft.com/office/officeart/2005/8/layout/hList7"/>
    <dgm:cxn modelId="{33B22880-E0D6-4F02-841F-C5B62BA0B8DC}" type="presOf" srcId="{332B8C92-51C4-4D5F-976A-BFC4EB5A52FA}" destId="{36F7AB67-D1DD-4342-9007-8B9DD70ABF13}" srcOrd="1" destOrd="0" presId="urn:microsoft.com/office/officeart/2005/8/layout/hList7"/>
    <dgm:cxn modelId="{F2800395-9BF9-48EB-989C-9FA63818005A}" type="presOf" srcId="{C91D5291-3BA1-4C57-9584-87A132B280A3}" destId="{EF2CB635-1307-4F42-B467-70D8C429F4D8}" srcOrd="0" destOrd="0" presId="urn:microsoft.com/office/officeart/2005/8/layout/hList7"/>
    <dgm:cxn modelId="{96C503AA-48E2-4495-B1DE-7C29CB312144}" srcId="{7F901856-982A-4A09-AFAA-0CC33562641A}" destId="{332B8C92-51C4-4D5F-976A-BFC4EB5A52FA}" srcOrd="1" destOrd="0" parTransId="{D6D7A646-1B02-4B53-9286-0E72794775BE}" sibTransId="{D88874C9-D672-4EAB-9112-9BDCFAAA3B36}"/>
    <dgm:cxn modelId="{150DF5BD-A3CD-4415-AF54-3EB0EDDF6826}" type="presOf" srcId="{D88874C9-D672-4EAB-9112-9BDCFAAA3B36}" destId="{467FE8B3-7A40-43B6-B5F9-5EBA311A3BD2}" srcOrd="0" destOrd="0" presId="urn:microsoft.com/office/officeart/2005/8/layout/hList7"/>
    <dgm:cxn modelId="{9DE690BF-0EFA-49C0-9841-D3DF6648F1C3}" type="presOf" srcId="{C91D5291-3BA1-4C57-9584-87A132B280A3}" destId="{01FB52F7-26C6-4816-9D77-3FA73D35A1F8}" srcOrd="1" destOrd="0" presId="urn:microsoft.com/office/officeart/2005/8/layout/hList7"/>
    <dgm:cxn modelId="{DDA6E4CC-8BB2-4DD9-B2E0-198B1423165F}" type="presOf" srcId="{9528E763-7709-4A06-B451-AF42A2625BF4}" destId="{232FB888-EA63-42BE-BF9D-605A6A5B7888}" srcOrd="0" destOrd="0" presId="urn:microsoft.com/office/officeart/2005/8/layout/hList7"/>
    <dgm:cxn modelId="{1A7FAEE4-61CA-4B60-BEB8-03524A3B9967}" srcId="{7F901856-982A-4A09-AFAA-0CC33562641A}" destId="{551E84CF-234D-4B27-AF51-901616DEE955}" srcOrd="2" destOrd="0" parTransId="{C76A20A7-2C77-4C41-91DD-4B07C88F68E6}" sibTransId="{2227B429-C16C-4CF3-8092-77C61B7884EB}"/>
    <dgm:cxn modelId="{CA144BFE-55AA-448C-9C45-1093476B1535}" srcId="{7F901856-982A-4A09-AFAA-0CC33562641A}" destId="{C91D5291-3BA1-4C57-9584-87A132B280A3}" srcOrd="0" destOrd="0" parTransId="{4A129669-E72F-4CAE-BE5E-2B4D01E5B6D3}" sibTransId="{9528E763-7709-4A06-B451-AF42A2625BF4}"/>
    <dgm:cxn modelId="{448CCF51-FB12-48B5-A438-67B4AC2DB04C}" type="presParOf" srcId="{D5E47991-4667-47DA-B299-41041A8A409B}" destId="{FD5A7499-3215-469C-8E30-E124E1434B62}" srcOrd="0" destOrd="0" presId="urn:microsoft.com/office/officeart/2005/8/layout/hList7"/>
    <dgm:cxn modelId="{DB8478CE-B378-41EC-9D4B-4AB049142283}" type="presParOf" srcId="{D5E47991-4667-47DA-B299-41041A8A409B}" destId="{E459902C-4C7D-462F-ABA4-21CAF44FE31D}" srcOrd="1" destOrd="0" presId="urn:microsoft.com/office/officeart/2005/8/layout/hList7"/>
    <dgm:cxn modelId="{3CAE784D-C155-4D40-8574-D44916A9A811}" type="presParOf" srcId="{E459902C-4C7D-462F-ABA4-21CAF44FE31D}" destId="{3418E21F-1F71-4D67-929C-292E038C8A47}" srcOrd="0" destOrd="0" presId="urn:microsoft.com/office/officeart/2005/8/layout/hList7"/>
    <dgm:cxn modelId="{4F9C5BEC-19EC-4275-A0F3-F9A63D3BC462}" type="presParOf" srcId="{3418E21F-1F71-4D67-929C-292E038C8A47}" destId="{EF2CB635-1307-4F42-B467-70D8C429F4D8}" srcOrd="0" destOrd="0" presId="urn:microsoft.com/office/officeart/2005/8/layout/hList7"/>
    <dgm:cxn modelId="{FEE6A6DA-0D35-4F73-AA7F-FD93D5ED9C1B}" type="presParOf" srcId="{3418E21F-1F71-4D67-929C-292E038C8A47}" destId="{01FB52F7-26C6-4816-9D77-3FA73D35A1F8}" srcOrd="1" destOrd="0" presId="urn:microsoft.com/office/officeart/2005/8/layout/hList7"/>
    <dgm:cxn modelId="{37E6E658-3D3B-47DE-9F13-0F8CD78BA048}" type="presParOf" srcId="{3418E21F-1F71-4D67-929C-292E038C8A47}" destId="{E5D471CE-67FC-48C9-99CA-0F0CE2BACE42}" srcOrd="2" destOrd="0" presId="urn:microsoft.com/office/officeart/2005/8/layout/hList7"/>
    <dgm:cxn modelId="{BBCE0CF6-25F0-4954-81C2-9A8EA8B81385}" type="presParOf" srcId="{3418E21F-1F71-4D67-929C-292E038C8A47}" destId="{6A1B0CA1-B359-43F8-89F1-7D0A6E6BA70C}" srcOrd="3" destOrd="0" presId="urn:microsoft.com/office/officeart/2005/8/layout/hList7"/>
    <dgm:cxn modelId="{C104CAF7-8F6A-4327-A266-DB004A8AF319}" type="presParOf" srcId="{E459902C-4C7D-462F-ABA4-21CAF44FE31D}" destId="{232FB888-EA63-42BE-BF9D-605A6A5B7888}" srcOrd="1" destOrd="0" presId="urn:microsoft.com/office/officeart/2005/8/layout/hList7"/>
    <dgm:cxn modelId="{56572615-830F-4676-84C2-740DBB2FD284}" type="presParOf" srcId="{E459902C-4C7D-462F-ABA4-21CAF44FE31D}" destId="{EB3B6E5E-FD8E-40F1-86EC-14CF31725343}" srcOrd="2" destOrd="0" presId="urn:microsoft.com/office/officeart/2005/8/layout/hList7"/>
    <dgm:cxn modelId="{C7B8B005-6FA1-4DF8-827A-8D2720B7CAB0}" type="presParOf" srcId="{EB3B6E5E-FD8E-40F1-86EC-14CF31725343}" destId="{EF008645-5C50-409B-8CA5-9EA03F347EF3}" srcOrd="0" destOrd="0" presId="urn:microsoft.com/office/officeart/2005/8/layout/hList7"/>
    <dgm:cxn modelId="{2C2E9556-7EF5-4FA4-AAED-7E02AA1AC7CE}" type="presParOf" srcId="{EB3B6E5E-FD8E-40F1-86EC-14CF31725343}" destId="{36F7AB67-D1DD-4342-9007-8B9DD70ABF13}" srcOrd="1" destOrd="0" presId="urn:microsoft.com/office/officeart/2005/8/layout/hList7"/>
    <dgm:cxn modelId="{A89241F6-A7C4-413D-AACB-2C78AF970D7A}" type="presParOf" srcId="{EB3B6E5E-FD8E-40F1-86EC-14CF31725343}" destId="{B76D2B3F-6584-4B3B-BD29-71B90866F31C}" srcOrd="2" destOrd="0" presId="urn:microsoft.com/office/officeart/2005/8/layout/hList7"/>
    <dgm:cxn modelId="{BCB2B893-5231-4FEC-ABB4-A32FCAF561F1}" type="presParOf" srcId="{EB3B6E5E-FD8E-40F1-86EC-14CF31725343}" destId="{FCF97759-577C-47BB-8452-9EFC340B745B}" srcOrd="3" destOrd="0" presId="urn:microsoft.com/office/officeart/2005/8/layout/hList7"/>
    <dgm:cxn modelId="{6ED78082-E5BD-415A-B283-1FAA4B9BE624}" type="presParOf" srcId="{E459902C-4C7D-462F-ABA4-21CAF44FE31D}" destId="{467FE8B3-7A40-43B6-B5F9-5EBA311A3BD2}" srcOrd="3" destOrd="0" presId="urn:microsoft.com/office/officeart/2005/8/layout/hList7"/>
    <dgm:cxn modelId="{EA788C40-14CA-4B82-986B-89959C20128A}" type="presParOf" srcId="{E459902C-4C7D-462F-ABA4-21CAF44FE31D}" destId="{EF82E923-A19C-42E9-87DA-62E268928B86}" srcOrd="4" destOrd="0" presId="urn:microsoft.com/office/officeart/2005/8/layout/hList7"/>
    <dgm:cxn modelId="{ACE3DD47-6060-49AE-9937-B64131CAC4F1}" type="presParOf" srcId="{EF82E923-A19C-42E9-87DA-62E268928B86}" destId="{0DBE4F80-CD48-4484-9138-24D75E88ED83}" srcOrd="0" destOrd="0" presId="urn:microsoft.com/office/officeart/2005/8/layout/hList7"/>
    <dgm:cxn modelId="{83F6101E-2F56-4CD9-9DB8-21819E7AA87A}" type="presParOf" srcId="{EF82E923-A19C-42E9-87DA-62E268928B86}" destId="{A45EFDD2-AD78-4764-94A6-4685C7A275EA}" srcOrd="1" destOrd="0" presId="urn:microsoft.com/office/officeart/2005/8/layout/hList7"/>
    <dgm:cxn modelId="{ED4760B0-3307-4FAF-BE6F-47AF4329C503}" type="presParOf" srcId="{EF82E923-A19C-42E9-87DA-62E268928B86}" destId="{0EC1048B-30CC-4306-BB29-C3F6274BCCE1}" srcOrd="2" destOrd="0" presId="urn:microsoft.com/office/officeart/2005/8/layout/hList7"/>
    <dgm:cxn modelId="{E2871CAF-1FC4-43C0-82B9-A4C79851D89B}" type="presParOf" srcId="{EF82E923-A19C-42E9-87DA-62E268928B86}" destId="{E7158B6C-1778-4B07-8129-873AAFAD8C2E}" srcOrd="3" destOrd="0" presId="urn:microsoft.com/office/officeart/2005/8/layout/hList7"/>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CB635-1307-4F42-B467-70D8C429F4D8}">
      <dsp:nvSpPr>
        <dsp:cNvPr id="0" name=""/>
        <dsp:cNvSpPr/>
      </dsp:nvSpPr>
      <dsp:spPr>
        <a:xfrm>
          <a:off x="3423" y="0"/>
          <a:ext cx="5326781" cy="703640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Đẩy mạnh chuyển dịch cơ cấu kinh tế nông thôn và cơ giới hóa trong nông nghiệp. </a:t>
          </a:r>
          <a:endParaRPr lang="en-US" sz="2800" kern="1200" dirty="0">
            <a:latin typeface="Times New Roman" panose="02020603050405020304" pitchFamily="18" charset="0"/>
            <a:cs typeface="Times New Roman" panose="02020603050405020304" pitchFamily="18" charset="0"/>
          </a:endParaRPr>
        </a:p>
      </dsp:txBody>
      <dsp:txXfrm>
        <a:off x="3423" y="2814561"/>
        <a:ext cx="5326781" cy="2814561"/>
      </dsp:txXfrm>
    </dsp:sp>
    <dsp:sp modelId="{6A1B0CA1-B359-43F8-89F1-7D0A6E6BA70C}">
      <dsp:nvSpPr>
        <dsp:cNvPr id="0" name=""/>
        <dsp:cNvSpPr/>
      </dsp:nvSpPr>
      <dsp:spPr>
        <a:xfrm>
          <a:off x="1495253" y="422184"/>
          <a:ext cx="2343122" cy="2343122"/>
        </a:xfrm>
        <a:prstGeom prst="ellipse">
          <a:avLst/>
        </a:prstGeom>
        <a:solidFill>
          <a:schemeClr val="accent2">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F008645-5C50-409B-8CA5-9EA03F347EF3}">
      <dsp:nvSpPr>
        <dsp:cNvPr id="0" name=""/>
        <dsp:cNvSpPr/>
      </dsp:nvSpPr>
      <dsp:spPr>
        <a:xfrm>
          <a:off x="5490008" y="0"/>
          <a:ext cx="5326781" cy="7036403"/>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Đ</a:t>
          </a:r>
          <a:r>
            <a:rPr lang="vi-VN" sz="2800" kern="1200" dirty="0">
              <a:latin typeface="Times New Roman" panose="02020603050405020304" pitchFamily="18" charset="0"/>
              <a:cs typeface="Times New Roman" panose="02020603050405020304" pitchFamily="18" charset="0"/>
            </a:rPr>
            <a:t>a dạng hóa các hoạt động sản xuất (nghề truyền thống, thủ công nghiệp, tiểu thủ công nghiệp,…). Đặc biệt, chú ý đến hoạt động của các ngành dịch vụ.</a:t>
          </a:r>
          <a:endParaRPr lang="en-US" sz="2800" kern="1200" dirty="0">
            <a:latin typeface="Times New Roman" panose="02020603050405020304" pitchFamily="18" charset="0"/>
            <a:cs typeface="Times New Roman" panose="02020603050405020304" pitchFamily="18" charset="0"/>
          </a:endParaRPr>
        </a:p>
      </dsp:txBody>
      <dsp:txXfrm>
        <a:off x="5490008" y="2814561"/>
        <a:ext cx="5326781" cy="2814561"/>
      </dsp:txXfrm>
    </dsp:sp>
    <dsp:sp modelId="{FCF97759-577C-47BB-8452-9EFC340B745B}">
      <dsp:nvSpPr>
        <dsp:cNvPr id="0" name=""/>
        <dsp:cNvSpPr/>
      </dsp:nvSpPr>
      <dsp:spPr>
        <a:xfrm>
          <a:off x="6981838" y="422184"/>
          <a:ext cx="2343122" cy="2343122"/>
        </a:xfrm>
        <a:prstGeom prst="ellipse">
          <a:avLst/>
        </a:prstGeom>
        <a:solidFill>
          <a:schemeClr val="accent3">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0DBE4F80-CD48-4484-9138-24D75E88ED83}">
      <dsp:nvSpPr>
        <dsp:cNvPr id="0" name=""/>
        <dsp:cNvSpPr/>
      </dsp:nvSpPr>
      <dsp:spPr>
        <a:xfrm>
          <a:off x="10980017" y="0"/>
          <a:ext cx="5326781" cy="7036403"/>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a:p>
          <a:pPr marL="0" lvl="0" indent="0" algn="ctr" defTabSz="124460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Đẩy mạnh xuất khẩu lao động để giải quyết tình trạng thiếu việc làm ở nông thôn. </a:t>
          </a: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độ của người lao động cũng tăng lên đáng kể do được tiếp xúc với các nền kinh tế mới, hiện đại</a:t>
          </a:r>
          <a:r>
            <a:rPr lang="en-US" sz="2800" kern="1200" dirty="0">
              <a:latin typeface="Times New Roman" panose="02020603050405020304" pitchFamily="18" charset="0"/>
              <a:cs typeface="Times New Roman" panose="02020603050405020304" pitchFamily="18" charset="0"/>
            </a:rPr>
            <a:t>.</a:t>
          </a:r>
        </a:p>
      </dsp:txBody>
      <dsp:txXfrm>
        <a:off x="10980017" y="2814561"/>
        <a:ext cx="5326781" cy="2814561"/>
      </dsp:txXfrm>
    </dsp:sp>
    <dsp:sp modelId="{E7158B6C-1778-4B07-8129-873AAFAD8C2E}">
      <dsp:nvSpPr>
        <dsp:cNvPr id="0" name=""/>
        <dsp:cNvSpPr/>
      </dsp:nvSpPr>
      <dsp:spPr>
        <a:xfrm>
          <a:off x="12468423" y="422184"/>
          <a:ext cx="2343122" cy="2343122"/>
        </a:xfrm>
        <a:prstGeom prst="ellipse">
          <a:avLst/>
        </a:prstGeom>
        <a:solidFill>
          <a:schemeClr val="accent4">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D5A7499-3215-469C-8E30-E124E1434B62}">
      <dsp:nvSpPr>
        <dsp:cNvPr id="0" name=""/>
        <dsp:cNvSpPr/>
      </dsp:nvSpPr>
      <dsp:spPr>
        <a:xfrm>
          <a:off x="483646" y="5980942"/>
          <a:ext cx="15002255" cy="1055460"/>
        </a:xfrm>
        <a:prstGeom prst="leftRight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F404-F65C-409C-90E2-8A9897C72AE7}" type="datetimeFigureOut">
              <a:rPr lang="en-US" smtClean="0"/>
              <a:t>7/30/2024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3B8C-F5FA-4836-B6B7-037616A327D7}" type="slidenum">
              <a:rPr lang="en-US" smtClean="0"/>
              <a:t>‹#›</a:t>
            </a:fld>
            <a:endParaRPr lang="en-US"/>
          </a:p>
        </p:txBody>
      </p:sp>
    </p:spTree>
    <p:extLst>
      <p:ext uri="{BB962C8B-B14F-4D97-AF65-F5344CB8AC3E}">
        <p14:creationId xmlns:p14="http://schemas.microsoft.com/office/powerpoint/2010/main" val="137441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05353B8C-F5FA-4836-B6B7-037616A327D7}" type="slidenum">
              <a:rPr lang="en-US" smtClean="0"/>
              <a:t>14</a:t>
            </a:fld>
            <a:endParaRPr lang="en-US"/>
          </a:p>
        </p:txBody>
      </p:sp>
    </p:spTree>
    <p:extLst>
      <p:ext uri="{BB962C8B-B14F-4D97-AF65-F5344CB8AC3E}">
        <p14:creationId xmlns:p14="http://schemas.microsoft.com/office/powerpoint/2010/main" val="229961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05353B8C-F5FA-4836-B6B7-037616A327D7}" type="slidenum">
              <a:rPr lang="en-US" smtClean="0"/>
              <a:t>44</a:t>
            </a:fld>
            <a:endParaRPr lang="en-US"/>
          </a:p>
        </p:txBody>
      </p:sp>
    </p:spTree>
    <p:extLst>
      <p:ext uri="{BB962C8B-B14F-4D97-AF65-F5344CB8AC3E}">
        <p14:creationId xmlns:p14="http://schemas.microsoft.com/office/powerpoint/2010/main" val="325256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t>21</a:t>
            </a:fld>
            <a:endParaRPr lang="en-US"/>
          </a:p>
        </p:txBody>
      </p:sp>
    </p:spTree>
    <p:extLst>
      <p:ext uri="{BB962C8B-B14F-4D97-AF65-F5344CB8AC3E}">
        <p14:creationId xmlns:p14="http://schemas.microsoft.com/office/powerpoint/2010/main" val="27920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8523850-0966-460C-A577-FBBCFC8D9CC1}" type="slidenum">
              <a:rPr lang="vi-VN" smtClean="0"/>
              <a:t>26</a:t>
            </a:fld>
            <a:endParaRPr lang="vi-VN"/>
          </a:p>
        </p:txBody>
      </p:sp>
    </p:spTree>
    <p:extLst>
      <p:ext uri="{BB962C8B-B14F-4D97-AF65-F5344CB8AC3E}">
        <p14:creationId xmlns:p14="http://schemas.microsoft.com/office/powerpoint/2010/main" val="219676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37</a:t>
            </a:fld>
            <a:endParaRPr lang="en-US"/>
          </a:p>
        </p:txBody>
      </p:sp>
    </p:spTree>
    <p:extLst>
      <p:ext uri="{BB962C8B-B14F-4D97-AF65-F5344CB8AC3E}">
        <p14:creationId xmlns:p14="http://schemas.microsoft.com/office/powerpoint/2010/main" val="316579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38</a:t>
            </a:fld>
            <a:endParaRPr lang="en-US"/>
          </a:p>
        </p:txBody>
      </p:sp>
    </p:spTree>
    <p:extLst>
      <p:ext uri="{BB962C8B-B14F-4D97-AF65-F5344CB8AC3E}">
        <p14:creationId xmlns:p14="http://schemas.microsoft.com/office/powerpoint/2010/main" val="45577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39</a:t>
            </a:fld>
            <a:endParaRPr lang="en-US"/>
          </a:p>
        </p:txBody>
      </p:sp>
    </p:spTree>
    <p:extLst>
      <p:ext uri="{BB962C8B-B14F-4D97-AF65-F5344CB8AC3E}">
        <p14:creationId xmlns:p14="http://schemas.microsoft.com/office/powerpoint/2010/main" val="88090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40</a:t>
            </a:fld>
            <a:endParaRPr lang="en-US"/>
          </a:p>
        </p:txBody>
      </p:sp>
    </p:spTree>
    <p:extLst>
      <p:ext uri="{BB962C8B-B14F-4D97-AF65-F5344CB8AC3E}">
        <p14:creationId xmlns:p14="http://schemas.microsoft.com/office/powerpoint/2010/main" val="196509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41</a:t>
            </a:fld>
            <a:endParaRPr lang="en-US"/>
          </a:p>
        </p:txBody>
      </p:sp>
    </p:spTree>
    <p:extLst>
      <p:ext uri="{BB962C8B-B14F-4D97-AF65-F5344CB8AC3E}">
        <p14:creationId xmlns:p14="http://schemas.microsoft.com/office/powerpoint/2010/main" val="1907953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C7050A-8175-492E-9DDF-FB9B86E92E6D}" type="slidenum">
              <a:rPr lang="en-US" smtClean="0"/>
              <a:t>42</a:t>
            </a:fld>
            <a:endParaRPr lang="en-US"/>
          </a:p>
        </p:txBody>
      </p:sp>
    </p:spTree>
    <p:extLst>
      <p:ext uri="{BB962C8B-B14F-4D97-AF65-F5344CB8AC3E}">
        <p14:creationId xmlns:p14="http://schemas.microsoft.com/office/powerpoint/2010/main" val="2497019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486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65408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17301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a:prstGeom prst="rect">
            <a:avLst/>
          </a:prstGeom>
        </p:spPr>
        <p:txBody>
          <a:bodyPr anchor="b"/>
          <a:lstStyle>
            <a:lvl1pPr>
              <a:defRPr sz="10800"/>
            </a:lvl1pPr>
          </a:lstStyle>
          <a:p>
            <a:r>
              <a:rPr lang="vi-VN"/>
              <a:t>Bấm để sửa kiểu tiêu đề Bản cái</a:t>
            </a:r>
            <a:endParaRPr lang="en-US" dirty="0"/>
          </a:p>
        </p:txBody>
      </p:sp>
      <p:sp>
        <p:nvSpPr>
          <p:cNvPr id="3" name="Subtitle 2"/>
          <p:cNvSpPr>
            <a:spLocks noGrp="1"/>
          </p:cNvSpPr>
          <p:nvPr>
            <p:ph type="subTitle" idx="1"/>
          </p:nvPr>
        </p:nvSpPr>
        <p:spPr>
          <a:xfrm>
            <a:off x="1732433" y="7166070"/>
            <a:ext cx="13238487" cy="1292130"/>
          </a:xfrm>
          <a:prstGeom prst="rect">
            <a:avLst/>
          </a:prstGeo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4103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3" name="Content Placeholder 2"/>
          <p:cNvSpPr>
            <a:spLocks noGrp="1"/>
          </p:cNvSpPr>
          <p:nvPr>
            <p:ph idx="1"/>
          </p:nvPr>
        </p:nvSpPr>
        <p:spPr>
          <a:xfrm>
            <a:off x="1654969" y="3079378"/>
            <a:ext cx="13419812" cy="629322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5600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a:prstGeom prst="rect">
            <a:avLst/>
          </a:prstGeom>
        </p:spPr>
        <p:txBody>
          <a:bodyPr anchor="b"/>
          <a:lstStyle>
            <a:lvl1pPr algn="l">
              <a:defRPr sz="6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732433" y="7166072"/>
            <a:ext cx="13238487" cy="1290600"/>
          </a:xfrm>
          <a:prstGeom prst="rect">
            <a:avLst/>
          </a:prstGeo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417704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654969" y="3090863"/>
            <a:ext cx="6594509" cy="6293645"/>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8481740" y="3084139"/>
            <a:ext cx="6594512" cy="6300368"/>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7"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644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654970" y="2857500"/>
            <a:ext cx="6594507"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ontent Placeholder 3"/>
          <p:cNvSpPr>
            <a:spLocks noGrp="1"/>
          </p:cNvSpPr>
          <p:nvPr>
            <p:ph sz="half" idx="2"/>
          </p:nvPr>
        </p:nvSpPr>
        <p:spPr>
          <a:xfrm>
            <a:off x="1654969" y="3771900"/>
            <a:ext cx="6594509" cy="5612607"/>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8481743" y="2857500"/>
            <a:ext cx="6594509"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ontent Placeholder 5"/>
          <p:cNvSpPr>
            <a:spLocks noGrp="1"/>
          </p:cNvSpPr>
          <p:nvPr>
            <p:ph sz="quarter" idx="4"/>
          </p:nvPr>
        </p:nvSpPr>
        <p:spPr>
          <a:xfrm>
            <a:off x="8481743" y="3771900"/>
            <a:ext cx="6594509" cy="5612607"/>
          </a:xfrm>
          <a:prstGeom prst="rect">
            <a:avLst/>
          </a:prstGeo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9" name="Slide Number Placeholder 8"/>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768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7" name="Date Placeholder 2"/>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3"/>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4"/>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6510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2"/>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3"/>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332882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a:prstGeom prst="rect">
            <a:avLst/>
          </a:prstGeom>
        </p:spPr>
        <p:txBody>
          <a:bodyPr anchor="b"/>
          <a:lstStyle>
            <a:lvl1pPr algn="l">
              <a:defRPr sz="3600" b="0"/>
            </a:lvl1pPr>
          </a:lstStyle>
          <a:p>
            <a:r>
              <a:rPr lang="vi-VN"/>
              <a:t>Bấm để sửa kiểu tiêu đề Bản cái</a:t>
            </a:r>
            <a:endParaRPr lang="en-US" dirty="0"/>
          </a:p>
        </p:txBody>
      </p:sp>
      <p:sp>
        <p:nvSpPr>
          <p:cNvPr id="3" name="Content Placeholder 2"/>
          <p:cNvSpPr>
            <a:spLocks noGrp="1"/>
          </p:cNvSpPr>
          <p:nvPr>
            <p:ph idx="1"/>
          </p:nvPr>
        </p:nvSpPr>
        <p:spPr>
          <a:xfrm>
            <a:off x="7176925" y="2171700"/>
            <a:ext cx="7793996" cy="6858000"/>
          </a:xfrm>
          <a:prstGeom prst="rect">
            <a:avLst/>
          </a:prstGeo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732430" y="4693921"/>
            <a:ext cx="5101595" cy="4343399"/>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7"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7254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62466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a:prstGeom prst="rect">
            <a:avLst/>
          </a:prstGeom>
        </p:spPr>
        <p:txBody>
          <a:bodyPr anchor="b">
            <a:normAutofit/>
          </a:bodyPr>
          <a:lstStyle>
            <a:lvl1pPr algn="l">
              <a:defRPr sz="5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4" name="Text Placeholder 3"/>
          <p:cNvSpPr>
            <a:spLocks noGrp="1"/>
          </p:cNvSpPr>
          <p:nvPr>
            <p:ph type="body" sz="half" idx="2"/>
          </p:nvPr>
        </p:nvSpPr>
        <p:spPr>
          <a:xfrm>
            <a:off x="1732432" y="5486400"/>
            <a:ext cx="7627469" cy="2057400"/>
          </a:xfrm>
          <a:prstGeom prst="rect">
            <a:avLst/>
          </a:prstGeo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7"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4549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a:prstGeom prst="rect">
            <a:avLst/>
          </a:prstGeom>
        </p:spPr>
        <p:txBody>
          <a:bodyPr anchor="b">
            <a:normAutofit/>
          </a:bodyPr>
          <a:lstStyle>
            <a:lvl1pPr algn="l">
              <a:defRPr sz="36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4" name="Text Placeholder 3"/>
          <p:cNvSpPr>
            <a:spLocks noGrp="1"/>
          </p:cNvSpPr>
          <p:nvPr>
            <p:ph type="body" sz="half" idx="2"/>
          </p:nvPr>
        </p:nvSpPr>
        <p:spPr>
          <a:xfrm>
            <a:off x="1732434" y="8050988"/>
            <a:ext cx="13238484" cy="740568"/>
          </a:xfrm>
          <a:prstGeom prst="rect">
            <a:avLst/>
          </a:prstGeo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Date Placeholder 4"/>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7" name="Slide Number Placeholder 6"/>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63836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a:prstGeom prst="rect">
            <a:avLst/>
          </a:prstGeom>
        </p:spPr>
        <p:txBody>
          <a:bodyPr/>
          <a:lstStyle>
            <a:lvl1pPr>
              <a:defRPr sz="7200"/>
            </a:lvl1pPr>
          </a:lstStyle>
          <a:p>
            <a:r>
              <a:rPr lang="vi-VN"/>
              <a:t>Bấm để sửa kiểu tiêu đề Bản cái</a:t>
            </a:r>
            <a:endParaRPr lang="en-US" dirty="0"/>
          </a:p>
        </p:txBody>
      </p:sp>
      <p:sp>
        <p:nvSpPr>
          <p:cNvPr id="8" name="Text Placeholder 3"/>
          <p:cNvSpPr>
            <a:spLocks noGrp="1"/>
          </p:cNvSpPr>
          <p:nvPr>
            <p:ph type="body" sz="half" idx="2"/>
          </p:nvPr>
        </p:nvSpPr>
        <p:spPr>
          <a:xfrm>
            <a:off x="1732432" y="5486400"/>
            <a:ext cx="13238489" cy="3543300"/>
          </a:xfrm>
          <a:prstGeom prst="rect">
            <a:avLst/>
          </a:prstGeo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41658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a:prstGeom prst="rect">
            <a:avLst/>
          </a:prstGeom>
        </p:spPr>
        <p:txBody>
          <a:bodyPr/>
          <a:lstStyle>
            <a:lvl1pPr>
              <a:defRPr sz="7200"/>
            </a:lvl1pPr>
          </a:lstStyle>
          <a:p>
            <a:r>
              <a:rPr lang="vi-VN"/>
              <a:t>Bấm để sửa kiểu tiêu đề Bản cái</a:t>
            </a:r>
            <a:endParaRPr lang="en-US" dirty="0"/>
          </a:p>
        </p:txBody>
      </p:sp>
      <p:sp>
        <p:nvSpPr>
          <p:cNvPr id="11" name="Text Placeholder 3"/>
          <p:cNvSpPr>
            <a:spLocks noGrp="1"/>
          </p:cNvSpPr>
          <p:nvPr>
            <p:ph type="body" sz="half" idx="14"/>
          </p:nvPr>
        </p:nvSpPr>
        <p:spPr>
          <a:xfrm>
            <a:off x="2895601" y="5656761"/>
            <a:ext cx="10919474" cy="513261"/>
          </a:xfrm>
          <a:prstGeom prst="rect">
            <a:avLst/>
          </a:prstGeo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vi-VN"/>
              <a:t>Bấm để chỉnh sửa kiểu văn bản của Bản cái</a:t>
            </a:r>
          </a:p>
        </p:txBody>
      </p:sp>
      <p:sp>
        <p:nvSpPr>
          <p:cNvPr id="10" name="Text Placeholder 3"/>
          <p:cNvSpPr>
            <a:spLocks noGrp="1"/>
          </p:cNvSpPr>
          <p:nvPr>
            <p:ph type="body" sz="half" idx="2"/>
          </p:nvPr>
        </p:nvSpPr>
        <p:spPr>
          <a:xfrm>
            <a:off x="1732432" y="6525986"/>
            <a:ext cx="13238489" cy="2514600"/>
          </a:xfrm>
          <a:prstGeom prst="rect">
            <a:avLst/>
          </a:prstGeo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Tree>
    <p:extLst>
      <p:ext uri="{BB962C8B-B14F-4D97-AF65-F5344CB8AC3E}">
        <p14:creationId xmlns:p14="http://schemas.microsoft.com/office/powerpoint/2010/main" val="19534394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a:prstGeom prst="rect">
            <a:avLst/>
          </a:prstGeom>
        </p:spPr>
        <p:txBody>
          <a:bodyPr anchor="b"/>
          <a:lstStyle>
            <a:lvl1pPr algn="l">
              <a:defRPr sz="6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732432" y="7166072"/>
            <a:ext cx="13238489" cy="1290600"/>
          </a:xfrm>
          <a:prstGeom prst="rect">
            <a:avLst/>
          </a:prstGeo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3158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lvl1pPr>
              <a:defRPr sz="6300"/>
            </a:lvl1pPr>
          </a:lstStyle>
          <a:p>
            <a:r>
              <a:rPr lang="vi-VN"/>
              <a:t>Bấm để sửa kiểu tiêu đề Bản cái</a:t>
            </a:r>
            <a:endParaRPr lang="en-US" dirty="0"/>
          </a:p>
        </p:txBody>
      </p:sp>
      <p:sp>
        <p:nvSpPr>
          <p:cNvPr id="3" name="Text Placeholder 2"/>
          <p:cNvSpPr>
            <a:spLocks noGrp="1"/>
          </p:cNvSpPr>
          <p:nvPr>
            <p:ph type="body" idx="1"/>
          </p:nvPr>
        </p:nvSpPr>
        <p:spPr>
          <a:xfrm>
            <a:off x="949421" y="2971800"/>
            <a:ext cx="4420299"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978695" y="4000500"/>
            <a:ext cx="4391025" cy="5384007"/>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Text Placeholder 4"/>
          <p:cNvSpPr>
            <a:spLocks noGrp="1"/>
          </p:cNvSpPr>
          <p:nvPr>
            <p:ph type="body" sz="quarter" idx="3"/>
          </p:nvPr>
        </p:nvSpPr>
        <p:spPr>
          <a:xfrm>
            <a:off x="5825489" y="2971800"/>
            <a:ext cx="4404362"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5809659" y="4000500"/>
            <a:ext cx="4420191" cy="5384007"/>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10687051" y="2971800"/>
            <a:ext cx="4398170"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10687051" y="4000500"/>
            <a:ext cx="4398170" cy="5384007"/>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4"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3410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lvl1pPr>
              <a:defRPr sz="6300"/>
            </a:lvl1pPr>
          </a:lstStyle>
          <a:p>
            <a:r>
              <a:rPr lang="vi-VN"/>
              <a:t>Bấm để sửa kiểu tiêu đề Bản cái</a:t>
            </a:r>
            <a:endParaRPr lang="en-US" dirty="0"/>
          </a:p>
        </p:txBody>
      </p:sp>
      <p:sp>
        <p:nvSpPr>
          <p:cNvPr id="3" name="Text Placeholder 2"/>
          <p:cNvSpPr>
            <a:spLocks noGrp="1"/>
          </p:cNvSpPr>
          <p:nvPr>
            <p:ph type="body" idx="1"/>
          </p:nvPr>
        </p:nvSpPr>
        <p:spPr>
          <a:xfrm>
            <a:off x="978695" y="6376424"/>
            <a:ext cx="4410075"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22" name="Text Placeholder 3"/>
          <p:cNvSpPr>
            <a:spLocks noGrp="1"/>
          </p:cNvSpPr>
          <p:nvPr>
            <p:ph type="body" sz="half" idx="18"/>
          </p:nvPr>
        </p:nvSpPr>
        <p:spPr>
          <a:xfrm>
            <a:off x="978695" y="7240817"/>
            <a:ext cx="4410075" cy="988784"/>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5" name="Text Placeholder 4"/>
          <p:cNvSpPr>
            <a:spLocks noGrp="1"/>
          </p:cNvSpPr>
          <p:nvPr>
            <p:ph type="body" sz="quarter" idx="3"/>
          </p:nvPr>
        </p:nvSpPr>
        <p:spPr>
          <a:xfrm>
            <a:off x="5834063" y="6376424"/>
            <a:ext cx="4395788"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23" name="Text Placeholder 3"/>
          <p:cNvSpPr>
            <a:spLocks noGrp="1"/>
          </p:cNvSpPr>
          <p:nvPr>
            <p:ph type="body" sz="half" idx="19"/>
          </p:nvPr>
        </p:nvSpPr>
        <p:spPr>
          <a:xfrm>
            <a:off x="5832033" y="7240816"/>
            <a:ext cx="4401609" cy="988784"/>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10687051" y="6376424"/>
            <a:ext cx="4398170" cy="864393"/>
          </a:xfrm>
          <a:prstGeom prst="rect">
            <a:avLst/>
          </a:prstGeo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vi-VN"/>
              <a:t>Bấm biểu tượng để thêm hình ảnh</a:t>
            </a:r>
            <a:endParaRPr lang="en-US" dirty="0"/>
          </a:p>
        </p:txBody>
      </p:sp>
      <p:sp>
        <p:nvSpPr>
          <p:cNvPr id="24" name="Text Placeholder 3"/>
          <p:cNvSpPr>
            <a:spLocks noGrp="1"/>
          </p:cNvSpPr>
          <p:nvPr>
            <p:ph type="body" sz="half" idx="20"/>
          </p:nvPr>
        </p:nvSpPr>
        <p:spPr>
          <a:xfrm>
            <a:off x="10686863" y="7240813"/>
            <a:ext cx="4403996" cy="988784"/>
          </a:xfrm>
          <a:prstGeom prst="rect">
            <a:avLst/>
          </a:prstGeo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vi-VN"/>
              <a:t>Bấm để chỉnh sửa kiểu văn bản của Bản cái</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4"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1421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a:xfrm>
            <a:off x="969167" y="679077"/>
            <a:ext cx="14107085" cy="2100795"/>
          </a:xfrm>
          <a:prstGeom prst="rect">
            <a:avLst/>
          </a:prstGeom>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654969" y="3079378"/>
            <a:ext cx="13419812" cy="6293222"/>
          </a:xfrm>
          <a:prstGeom prst="rect">
            <a:avLst/>
          </a:prstGeom>
        </p:spPr>
        <p:txBody>
          <a:bodyPr vert="eaVert" anchor="t" anchorCtr="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315304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a:prstGeom prst="rect">
            <a:avLst/>
          </a:prstGeom>
        </p:spPr>
        <p:txBody>
          <a:bodyPr vert="eaVert" anchor="b" anchorCtr="0"/>
          <a:lstStyle/>
          <a:p>
            <a:r>
              <a:rPr lang="vi-VN"/>
              <a:t>Bấm để sửa kiểu tiêu đề Bản cái</a:t>
            </a:r>
            <a:endParaRPr lang="en-US" dirty="0"/>
          </a:p>
        </p:txBody>
      </p:sp>
      <p:sp>
        <p:nvSpPr>
          <p:cNvPr id="3" name="Vertical Text Placeholder 2"/>
          <p:cNvSpPr>
            <a:spLocks noGrp="1"/>
          </p:cNvSpPr>
          <p:nvPr>
            <p:ph type="body" orient="vert" idx="1"/>
          </p:nvPr>
        </p:nvSpPr>
        <p:spPr>
          <a:xfrm>
            <a:off x="978695" y="1331121"/>
            <a:ext cx="11134724" cy="8053386"/>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rot="5400000">
            <a:off x="15233459" y="2686052"/>
            <a:ext cx="1485899" cy="457199"/>
          </a:xfrm>
          <a:prstGeom prst="rect">
            <a:avLst/>
          </a:prstGeom>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a:xfrm rot="5400000">
            <a:off x="13427360" y="4837946"/>
            <a:ext cx="5789693" cy="457202"/>
          </a:xfrm>
          <a:prstGeom prst="rect">
            <a:avLst/>
          </a:prstGeom>
        </p:spPr>
        <p:txBody>
          <a:bodyPr/>
          <a:lstStyle/>
          <a:p>
            <a:endParaRPr lang="en-US"/>
          </a:p>
        </p:txBody>
      </p:sp>
      <p:sp>
        <p:nvSpPr>
          <p:cNvPr id="6" name="Slide Number Placeholder 5"/>
          <p:cNvSpPr>
            <a:spLocks noGrp="1"/>
          </p:cNvSpPr>
          <p:nvPr>
            <p:ph type="sldNum" sz="quarter" idx="12"/>
          </p:nvPr>
        </p:nvSpPr>
        <p:spPr>
          <a:xfrm>
            <a:off x="15528811" y="443594"/>
            <a:ext cx="1257299" cy="1151531"/>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5158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70215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16206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12050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27373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177526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13138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36093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8183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40208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0362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27114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4691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5769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2409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2356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5399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090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8151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72329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Tree>
    <p:extLst>
      <p:ext uri="{BB962C8B-B14F-4D97-AF65-F5344CB8AC3E}">
        <p14:creationId xmlns:p14="http://schemas.microsoft.com/office/powerpoint/2010/main" val="225375065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68486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6.png"/><Relationship Id="rId17" Type="http://schemas.openxmlformats.org/officeDocument/2006/relationships/image" Target="../media/image36.png"/><Relationship Id="rId2" Type="http://schemas.openxmlformats.org/officeDocument/2006/relationships/image" Target="../media/image26.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6.wdp"/><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sv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35.sv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svg"/><Relationship Id="rId7" Type="http://schemas.openxmlformats.org/officeDocument/2006/relationships/image" Target="../media/image35.svg"/><Relationship Id="rId2" Type="http://schemas.openxmlformats.org/officeDocument/2006/relationships/image" Target="../media/image62.png"/><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65.svg"/><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microsoft.com/office/2007/relationships/hdphoto" Target="../media/hdphoto10.wdp"/><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7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80.png"/><Relationship Id="rId7" Type="http://schemas.openxmlformats.org/officeDocument/2006/relationships/image" Target="../media/image64.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9.jpeg"/><Relationship Id="rId16" Type="http://schemas.openxmlformats.org/officeDocument/2006/relationships/image" Target="../media/image91.svg"/><Relationship Id="rId1" Type="http://schemas.openxmlformats.org/officeDocument/2006/relationships/slideLayout" Target="../slideLayouts/slideLayout35.xml"/><Relationship Id="rId6" Type="http://schemas.openxmlformats.org/officeDocument/2006/relationships/image" Target="../media/image83.svg"/><Relationship Id="rId11" Type="http://schemas.openxmlformats.org/officeDocument/2006/relationships/image" Target="../media/image86.png"/><Relationship Id="rId5" Type="http://schemas.openxmlformats.org/officeDocument/2006/relationships/image" Target="../media/image82.png"/><Relationship Id="rId15" Type="http://schemas.openxmlformats.org/officeDocument/2006/relationships/image" Target="../media/image90.png"/><Relationship Id="rId10" Type="http://schemas.openxmlformats.org/officeDocument/2006/relationships/image" Target="../media/image85.svg"/><Relationship Id="rId4" Type="http://schemas.openxmlformats.org/officeDocument/2006/relationships/image" Target="../media/image81.svg"/><Relationship Id="rId9" Type="http://schemas.openxmlformats.org/officeDocument/2006/relationships/image" Target="../media/image84.png"/><Relationship Id="rId14" Type="http://schemas.openxmlformats.org/officeDocument/2006/relationships/image" Target="../media/image89.svg"/></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95.svg"/><Relationship Id="rId7" Type="http://schemas.openxmlformats.org/officeDocument/2006/relationships/image" Target="../media/image54.svg"/><Relationship Id="rId12" Type="http://schemas.openxmlformats.org/officeDocument/2006/relationships/image" Target="../media/image102.png"/><Relationship Id="rId2" Type="http://schemas.openxmlformats.org/officeDocument/2006/relationships/image" Target="../media/image94.png"/><Relationship Id="rId16" Type="http://schemas.openxmlformats.org/officeDocument/2006/relationships/image" Target="../media/image105.png"/><Relationship Id="rId1" Type="http://schemas.openxmlformats.org/officeDocument/2006/relationships/slideLayout" Target="../slideLayouts/slideLayout35.xml"/><Relationship Id="rId6" Type="http://schemas.openxmlformats.org/officeDocument/2006/relationships/image" Target="../media/image53.png"/><Relationship Id="rId11" Type="http://schemas.openxmlformats.org/officeDocument/2006/relationships/image" Target="../media/image101.svg"/><Relationship Id="rId5" Type="http://schemas.openxmlformats.org/officeDocument/2006/relationships/image" Target="../media/image97.svg"/><Relationship Id="rId15" Type="http://schemas.microsoft.com/office/2007/relationships/hdphoto" Target="../media/hdphoto13.wdp"/><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svg"/><Relationship Id="rId1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diagramColors" Target="../diagrams/colors1.xml"/><Relationship Id="rId18" Type="http://schemas.openxmlformats.org/officeDocument/2006/relationships/image" Target="../media/image108.png"/><Relationship Id="rId3" Type="http://schemas.openxmlformats.org/officeDocument/2006/relationships/image" Target="../media/image97.svg"/><Relationship Id="rId7" Type="http://schemas.openxmlformats.org/officeDocument/2006/relationships/image" Target="../media/image99.svg"/><Relationship Id="rId12" Type="http://schemas.openxmlformats.org/officeDocument/2006/relationships/diagramQuickStyle" Target="../diagrams/quickStyle1.xml"/><Relationship Id="rId17" Type="http://schemas.openxmlformats.org/officeDocument/2006/relationships/image" Target="../media/image107.png"/><Relationship Id="rId2" Type="http://schemas.openxmlformats.org/officeDocument/2006/relationships/image" Target="../media/image96.png"/><Relationship Id="rId16" Type="http://schemas.microsoft.com/office/2007/relationships/hdphoto" Target="../media/hdphoto14.wdp"/><Relationship Id="rId1" Type="http://schemas.openxmlformats.org/officeDocument/2006/relationships/slideLayout" Target="../slideLayouts/slideLayout35.xml"/><Relationship Id="rId6" Type="http://schemas.openxmlformats.org/officeDocument/2006/relationships/image" Target="../media/image98.png"/><Relationship Id="rId11" Type="http://schemas.openxmlformats.org/officeDocument/2006/relationships/diagramLayout" Target="../diagrams/layout1.xml"/><Relationship Id="rId5" Type="http://schemas.openxmlformats.org/officeDocument/2006/relationships/image" Target="../media/image54.svg"/><Relationship Id="rId15" Type="http://schemas.openxmlformats.org/officeDocument/2006/relationships/image" Target="../media/image106.png"/><Relationship Id="rId10" Type="http://schemas.openxmlformats.org/officeDocument/2006/relationships/diagramData" Target="../diagrams/data1.xml"/><Relationship Id="rId4" Type="http://schemas.openxmlformats.org/officeDocument/2006/relationships/image" Target="../media/image53.png"/><Relationship Id="rId9" Type="http://schemas.openxmlformats.org/officeDocument/2006/relationships/image" Target="../media/image101.svg"/><Relationship Id="rId14" Type="http://schemas.microsoft.com/office/2007/relationships/diagramDrawing" Target="../diagrams/drawing1.xml"/></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7.svg"/><Relationship Id="rId7" Type="http://schemas.openxmlformats.org/officeDocument/2006/relationships/image" Target="../media/image99.svg"/><Relationship Id="rId2" Type="http://schemas.openxmlformats.org/officeDocument/2006/relationships/image" Target="../media/image96.png"/><Relationship Id="rId1" Type="http://schemas.openxmlformats.org/officeDocument/2006/relationships/slideLayout" Target="../slideLayouts/slideLayout35.xml"/><Relationship Id="rId6" Type="http://schemas.openxmlformats.org/officeDocument/2006/relationships/image" Target="../media/image98.png"/><Relationship Id="rId5" Type="http://schemas.openxmlformats.org/officeDocument/2006/relationships/image" Target="../media/image54.svg"/><Relationship Id="rId10" Type="http://schemas.openxmlformats.org/officeDocument/2006/relationships/image" Target="../media/image111.png"/><Relationship Id="rId4" Type="http://schemas.openxmlformats.org/officeDocument/2006/relationships/image" Target="../media/image53.png"/><Relationship Id="rId9" Type="http://schemas.openxmlformats.org/officeDocument/2006/relationships/image" Target="../media/image110.png"/></Relationships>
</file>

<file path=ppt/slides/_rels/slide3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88.png"/><Relationship Id="rId18" Type="http://schemas.openxmlformats.org/officeDocument/2006/relationships/image" Target="../media/image93.svg"/><Relationship Id="rId3" Type="http://schemas.openxmlformats.org/officeDocument/2006/relationships/image" Target="../media/image80.png"/><Relationship Id="rId21" Type="http://schemas.openxmlformats.org/officeDocument/2006/relationships/image" Target="../media/image114.png"/><Relationship Id="rId7" Type="http://schemas.openxmlformats.org/officeDocument/2006/relationships/image" Target="../media/image64.png"/><Relationship Id="rId12" Type="http://schemas.openxmlformats.org/officeDocument/2006/relationships/image" Target="../media/image87.svg"/><Relationship Id="rId17" Type="http://schemas.openxmlformats.org/officeDocument/2006/relationships/image" Target="../media/image92.png"/><Relationship Id="rId2" Type="http://schemas.openxmlformats.org/officeDocument/2006/relationships/image" Target="../media/image79.jpeg"/><Relationship Id="rId16" Type="http://schemas.openxmlformats.org/officeDocument/2006/relationships/image" Target="../media/image91.svg"/><Relationship Id="rId20" Type="http://schemas.openxmlformats.org/officeDocument/2006/relationships/image" Target="../media/image113.png"/><Relationship Id="rId1" Type="http://schemas.openxmlformats.org/officeDocument/2006/relationships/slideLayout" Target="../slideLayouts/slideLayout35.xml"/><Relationship Id="rId6" Type="http://schemas.openxmlformats.org/officeDocument/2006/relationships/image" Target="../media/image83.svg"/><Relationship Id="rId11" Type="http://schemas.openxmlformats.org/officeDocument/2006/relationships/image" Target="../media/image86.png"/><Relationship Id="rId5" Type="http://schemas.openxmlformats.org/officeDocument/2006/relationships/image" Target="../media/image82.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112.png"/><Relationship Id="rId4" Type="http://schemas.openxmlformats.org/officeDocument/2006/relationships/image" Target="../media/image81.svg"/><Relationship Id="rId9" Type="http://schemas.openxmlformats.org/officeDocument/2006/relationships/image" Target="../media/image84.png"/><Relationship Id="rId14" Type="http://schemas.openxmlformats.org/officeDocument/2006/relationships/image" Target="../media/image89.sv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7" Type="http://schemas.microsoft.com/office/2007/relationships/hdphoto" Target="../media/hdphoto16.wdp"/><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118.png"/><Relationship Id="rId5" Type="http://schemas.microsoft.com/office/2007/relationships/hdphoto" Target="../media/hdphoto15.wdp"/><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microsoft.com/office/2007/relationships/hdphoto" Target="../media/hdphoto18.wdp"/><Relationship Id="rId5" Type="http://schemas.openxmlformats.org/officeDocument/2006/relationships/image" Target="../media/image29.svg"/><Relationship Id="rId10" Type="http://schemas.openxmlformats.org/officeDocument/2006/relationships/image" Target="../media/image120.png"/><Relationship Id="rId4" Type="http://schemas.openxmlformats.org/officeDocument/2006/relationships/image" Target="../media/image28.png"/><Relationship Id="rId9" Type="http://schemas.microsoft.com/office/2007/relationships/hdphoto" Target="../media/hdphoto17.wdp"/></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notesSlide" Target="../notesSlides/notesSlide4.xml"/><Relationship Id="rId7" Type="http://schemas.openxmlformats.org/officeDocument/2006/relationships/slide" Target="slide38.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slide" Target="slide37.xml"/><Relationship Id="rId11" Type="http://schemas.openxmlformats.org/officeDocument/2006/relationships/slide" Target="slide42.xml"/><Relationship Id="rId5" Type="http://schemas.openxmlformats.org/officeDocument/2006/relationships/image" Target="../media/image122.gif"/><Relationship Id="rId10" Type="http://schemas.openxmlformats.org/officeDocument/2006/relationships/slide" Target="slide41.xml"/><Relationship Id="rId4" Type="http://schemas.openxmlformats.org/officeDocument/2006/relationships/image" Target="../media/image121.png"/><Relationship Id="rId9" Type="http://schemas.openxmlformats.org/officeDocument/2006/relationships/slide" Target="slide40.xml"/></Relationships>
</file>

<file path=ppt/slides/_rels/slide38.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23.gif"/><Relationship Id="rId3" Type="http://schemas.openxmlformats.org/officeDocument/2006/relationships/notesSlide" Target="../notesSlides/notesSlide5.xml"/><Relationship Id="rId7" Type="http://schemas.openxmlformats.org/officeDocument/2006/relationships/image" Target="../media/image122.gif"/><Relationship Id="rId12" Type="http://schemas.openxmlformats.org/officeDocument/2006/relationships/slide" Target="slide42.xml"/><Relationship Id="rId2" Type="http://schemas.openxmlformats.org/officeDocument/2006/relationships/slideLayout" Target="../slideLayouts/slideLayout12.xml"/><Relationship Id="rId16" Type="http://schemas.openxmlformats.org/officeDocument/2006/relationships/image" Target="../media/image126.gif"/><Relationship Id="rId1" Type="http://schemas.openxmlformats.org/officeDocument/2006/relationships/tags" Target="../tags/tag4.xml"/><Relationship Id="rId6" Type="http://schemas.openxmlformats.org/officeDocument/2006/relationships/image" Target="../media/image121.png"/><Relationship Id="rId11" Type="http://schemas.openxmlformats.org/officeDocument/2006/relationships/slide" Target="slide41.xml"/><Relationship Id="rId5" Type="http://schemas.openxmlformats.org/officeDocument/2006/relationships/audio" Target="../media/audio2.wav"/><Relationship Id="rId15" Type="http://schemas.openxmlformats.org/officeDocument/2006/relationships/image" Target="../media/image125.gif"/><Relationship Id="rId10" Type="http://schemas.openxmlformats.org/officeDocument/2006/relationships/slide" Target="slide40.xml"/><Relationship Id="rId4" Type="http://schemas.openxmlformats.org/officeDocument/2006/relationships/audio" Target="../media/audio1.wav"/><Relationship Id="rId9" Type="http://schemas.openxmlformats.org/officeDocument/2006/relationships/slide" Target="slide39.xml"/><Relationship Id="rId14" Type="http://schemas.openxmlformats.org/officeDocument/2006/relationships/image" Target="../media/image124.jpeg"/></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23.gif"/><Relationship Id="rId3" Type="http://schemas.openxmlformats.org/officeDocument/2006/relationships/notesSlide" Target="../notesSlides/notesSlide6.xml"/><Relationship Id="rId7" Type="http://schemas.openxmlformats.org/officeDocument/2006/relationships/image" Target="../media/image122.gif"/><Relationship Id="rId12" Type="http://schemas.openxmlformats.org/officeDocument/2006/relationships/slide" Target="slide42.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21.png"/><Relationship Id="rId11" Type="http://schemas.openxmlformats.org/officeDocument/2006/relationships/slide" Target="slide41.xml"/><Relationship Id="rId5" Type="http://schemas.openxmlformats.org/officeDocument/2006/relationships/audio" Target="../media/audio2.wav"/><Relationship Id="rId15" Type="http://schemas.openxmlformats.org/officeDocument/2006/relationships/image" Target="../media/image126.gif"/><Relationship Id="rId10" Type="http://schemas.openxmlformats.org/officeDocument/2006/relationships/slide" Target="slide40.xml"/><Relationship Id="rId4" Type="http://schemas.openxmlformats.org/officeDocument/2006/relationships/audio" Target="../media/audio1.wav"/><Relationship Id="rId9" Type="http://schemas.openxmlformats.org/officeDocument/2006/relationships/slide" Target="slide39.xml"/><Relationship Id="rId14" Type="http://schemas.openxmlformats.org/officeDocument/2006/relationships/image" Target="../media/image125.gif"/></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23.gif"/><Relationship Id="rId3" Type="http://schemas.openxmlformats.org/officeDocument/2006/relationships/notesSlide" Target="../notesSlides/notesSlide7.xml"/><Relationship Id="rId7" Type="http://schemas.openxmlformats.org/officeDocument/2006/relationships/image" Target="../media/image122.gif"/><Relationship Id="rId12" Type="http://schemas.openxmlformats.org/officeDocument/2006/relationships/slide" Target="slide42.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1.png"/><Relationship Id="rId11" Type="http://schemas.openxmlformats.org/officeDocument/2006/relationships/slide" Target="slide41.xml"/><Relationship Id="rId5" Type="http://schemas.openxmlformats.org/officeDocument/2006/relationships/audio" Target="../media/audio2.wav"/><Relationship Id="rId15" Type="http://schemas.openxmlformats.org/officeDocument/2006/relationships/image" Target="../media/image126.gif"/><Relationship Id="rId10" Type="http://schemas.openxmlformats.org/officeDocument/2006/relationships/slide" Target="slide40.xml"/><Relationship Id="rId4" Type="http://schemas.openxmlformats.org/officeDocument/2006/relationships/audio" Target="../media/audio1.wav"/><Relationship Id="rId9" Type="http://schemas.openxmlformats.org/officeDocument/2006/relationships/slide" Target="slide39.xml"/><Relationship Id="rId14" Type="http://schemas.openxmlformats.org/officeDocument/2006/relationships/image" Target="../media/image125.gif"/></Relationships>
</file>

<file path=ppt/slides/_rels/slide41.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23.gif"/><Relationship Id="rId3" Type="http://schemas.openxmlformats.org/officeDocument/2006/relationships/notesSlide" Target="../notesSlides/notesSlide8.xml"/><Relationship Id="rId7" Type="http://schemas.openxmlformats.org/officeDocument/2006/relationships/image" Target="../media/image122.gif"/><Relationship Id="rId12" Type="http://schemas.openxmlformats.org/officeDocument/2006/relationships/slide" Target="slide42.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21.png"/><Relationship Id="rId11" Type="http://schemas.openxmlformats.org/officeDocument/2006/relationships/slide" Target="slide41.xml"/><Relationship Id="rId5" Type="http://schemas.openxmlformats.org/officeDocument/2006/relationships/audio" Target="../media/audio2.wav"/><Relationship Id="rId15" Type="http://schemas.openxmlformats.org/officeDocument/2006/relationships/image" Target="../media/image126.gif"/><Relationship Id="rId10" Type="http://schemas.openxmlformats.org/officeDocument/2006/relationships/slide" Target="slide40.xml"/><Relationship Id="rId4" Type="http://schemas.openxmlformats.org/officeDocument/2006/relationships/audio" Target="../media/audio1.wav"/><Relationship Id="rId9" Type="http://schemas.openxmlformats.org/officeDocument/2006/relationships/slide" Target="slide39.xml"/><Relationship Id="rId14" Type="http://schemas.openxmlformats.org/officeDocument/2006/relationships/image" Target="../media/image125.gif"/></Relationships>
</file>

<file path=ppt/slides/_rels/slide42.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123.gif"/><Relationship Id="rId3" Type="http://schemas.openxmlformats.org/officeDocument/2006/relationships/notesSlide" Target="../notesSlides/notesSlide9.xml"/><Relationship Id="rId7" Type="http://schemas.openxmlformats.org/officeDocument/2006/relationships/image" Target="../media/image122.gif"/><Relationship Id="rId12" Type="http://schemas.openxmlformats.org/officeDocument/2006/relationships/slide" Target="slide42.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21.png"/><Relationship Id="rId11" Type="http://schemas.openxmlformats.org/officeDocument/2006/relationships/slide" Target="slide41.xml"/><Relationship Id="rId5" Type="http://schemas.openxmlformats.org/officeDocument/2006/relationships/audio" Target="../media/audio2.wav"/><Relationship Id="rId15" Type="http://schemas.openxmlformats.org/officeDocument/2006/relationships/image" Target="../media/image125.gif"/><Relationship Id="rId10" Type="http://schemas.openxmlformats.org/officeDocument/2006/relationships/slide" Target="slide40.xml"/><Relationship Id="rId4" Type="http://schemas.openxmlformats.org/officeDocument/2006/relationships/audio" Target="../media/audio1.wav"/><Relationship Id="rId9" Type="http://schemas.openxmlformats.org/officeDocument/2006/relationships/slide" Target="slide39.xml"/><Relationship Id="rId14" Type="http://schemas.openxmlformats.org/officeDocument/2006/relationships/image" Target="../media/image126.gif"/></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iều màu sắc Viết tay Giới thiệu bản thân Tôi Trống Bản thuyết trình Giáo dục">
            <a:hlinkClick r:id="" action="ppaction://media"/>
            <a:extLst>
              <a:ext uri="{FF2B5EF4-FFF2-40B4-BE49-F238E27FC236}">
                <a16:creationId xmlns:a16="http://schemas.microsoft.com/office/drawing/2014/main" id="{0B081BD3-E14A-4225-665C-79E1A9A9EC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5473564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393910" y="4996598"/>
            <a:ext cx="7766151" cy="6834213"/>
          </a:xfrm>
          <a:custGeom>
            <a:avLst/>
            <a:gdLst/>
            <a:ahLst/>
            <a:cxnLst/>
            <a:rect l="l" t="t" r="r" b="b"/>
            <a:pathLst>
              <a:path w="7766151" h="6834213">
                <a:moveTo>
                  <a:pt x="0" y="0"/>
                </a:moveTo>
                <a:lnTo>
                  <a:pt x="7766151" y="0"/>
                </a:lnTo>
                <a:lnTo>
                  <a:pt x="7766151" y="6834214"/>
                </a:lnTo>
                <a:lnTo>
                  <a:pt x="0" y="683421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86451"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0584409">
            <a:off x="11600886" y="5123008"/>
            <a:ext cx="9516709" cy="9049525"/>
          </a:xfrm>
          <a:custGeom>
            <a:avLst/>
            <a:gdLst/>
            <a:ahLst/>
            <a:cxnLst/>
            <a:rect l="l" t="t" r="r" b="b"/>
            <a:pathLst>
              <a:path w="9516709" h="9049525">
                <a:moveTo>
                  <a:pt x="0" y="0"/>
                </a:moveTo>
                <a:lnTo>
                  <a:pt x="9516709" y="0"/>
                </a:lnTo>
                <a:lnTo>
                  <a:pt x="9516709" y="9049525"/>
                </a:lnTo>
                <a:lnTo>
                  <a:pt x="0" y="9049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20817"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767183"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147880" y="447005"/>
            <a:ext cx="4111420" cy="1554864"/>
          </a:xfrm>
          <a:custGeom>
            <a:avLst/>
            <a:gdLst/>
            <a:ahLst/>
            <a:cxnLst/>
            <a:rect l="l" t="t" r="r" b="b"/>
            <a:pathLst>
              <a:path w="4111420" h="1554864">
                <a:moveTo>
                  <a:pt x="0" y="0"/>
                </a:moveTo>
                <a:lnTo>
                  <a:pt x="4111420" y="0"/>
                </a:lnTo>
                <a:lnTo>
                  <a:pt x="4111420" y="1554864"/>
                </a:lnTo>
                <a:lnTo>
                  <a:pt x="0" y="1554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6359240" y="2606775"/>
            <a:ext cx="2595470" cy="981560"/>
          </a:xfrm>
          <a:custGeom>
            <a:avLst/>
            <a:gdLst/>
            <a:ahLst/>
            <a:cxnLst/>
            <a:rect l="l" t="t" r="r" b="b"/>
            <a:pathLst>
              <a:path w="2595470" h="981560">
                <a:moveTo>
                  <a:pt x="2595471" y="0"/>
                </a:moveTo>
                <a:lnTo>
                  <a:pt x="0" y="0"/>
                </a:lnTo>
                <a:lnTo>
                  <a:pt x="0" y="981559"/>
                </a:lnTo>
                <a:lnTo>
                  <a:pt x="2595471" y="981559"/>
                </a:lnTo>
                <a:lnTo>
                  <a:pt x="2595471" y="0"/>
                </a:lnTo>
                <a:close/>
              </a:path>
            </a:pathLst>
          </a:custGeom>
          <a:blipFill>
            <a:blip r:embed="rId8">
              <a:alphaModFix amt="85000"/>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471794" y="1224437"/>
            <a:ext cx="4111420" cy="1554864"/>
          </a:xfrm>
          <a:custGeom>
            <a:avLst/>
            <a:gdLst/>
            <a:ahLst/>
            <a:cxnLst/>
            <a:rect l="l" t="t" r="r" b="b"/>
            <a:pathLst>
              <a:path w="4111420" h="1554864">
                <a:moveTo>
                  <a:pt x="0" y="0"/>
                </a:moveTo>
                <a:lnTo>
                  <a:pt x="4111420" y="0"/>
                </a:lnTo>
                <a:lnTo>
                  <a:pt x="4111420" y="1554865"/>
                </a:lnTo>
                <a:lnTo>
                  <a:pt x="0" y="15548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321115" y="746150"/>
            <a:ext cx="819005" cy="819005"/>
          </a:xfrm>
          <a:custGeom>
            <a:avLst/>
            <a:gdLst/>
            <a:ahLst/>
            <a:cxnLst/>
            <a:rect l="l" t="t" r="r" b="b"/>
            <a:pathLst>
              <a:path w="819005" h="819005">
                <a:moveTo>
                  <a:pt x="0" y="0"/>
                </a:moveTo>
                <a:lnTo>
                  <a:pt x="819005" y="0"/>
                </a:lnTo>
                <a:lnTo>
                  <a:pt x="819005" y="819005"/>
                </a:lnTo>
                <a:lnTo>
                  <a:pt x="0" y="81900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794088" y="2606775"/>
            <a:ext cx="819005" cy="819005"/>
          </a:xfrm>
          <a:custGeom>
            <a:avLst/>
            <a:gdLst/>
            <a:ahLst/>
            <a:cxnLst/>
            <a:rect l="l" t="t" r="r" b="b"/>
            <a:pathLst>
              <a:path w="819005" h="819005">
                <a:moveTo>
                  <a:pt x="0" y="0"/>
                </a:moveTo>
                <a:lnTo>
                  <a:pt x="819004" y="0"/>
                </a:lnTo>
                <a:lnTo>
                  <a:pt x="819004" y="819004"/>
                </a:lnTo>
                <a:lnTo>
                  <a:pt x="0" y="81900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809501" y="2547506"/>
            <a:ext cx="241637" cy="241637"/>
          </a:xfrm>
          <a:custGeom>
            <a:avLst/>
            <a:gdLst/>
            <a:ahLst/>
            <a:cxnLst/>
            <a:rect l="l" t="t" r="r" b="b"/>
            <a:pathLst>
              <a:path w="241637" h="241637">
                <a:moveTo>
                  <a:pt x="0" y="0"/>
                </a:moveTo>
                <a:lnTo>
                  <a:pt x="241637" y="0"/>
                </a:lnTo>
                <a:lnTo>
                  <a:pt x="241637" y="241636"/>
                </a:lnTo>
                <a:lnTo>
                  <a:pt x="0" y="2416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251685" y="1155652"/>
            <a:ext cx="406307" cy="406307"/>
          </a:xfrm>
          <a:custGeom>
            <a:avLst/>
            <a:gdLst/>
            <a:ahLst/>
            <a:cxnLst/>
            <a:rect l="l" t="t" r="r" b="b"/>
            <a:pathLst>
              <a:path w="406307" h="406307">
                <a:moveTo>
                  <a:pt x="0" y="0"/>
                </a:moveTo>
                <a:lnTo>
                  <a:pt x="406306" y="0"/>
                </a:lnTo>
                <a:lnTo>
                  <a:pt x="406306" y="406307"/>
                </a:lnTo>
                <a:lnTo>
                  <a:pt x="0" y="406307"/>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25547" y="3768844"/>
            <a:ext cx="406307" cy="406307"/>
          </a:xfrm>
          <a:custGeom>
            <a:avLst/>
            <a:gdLst/>
            <a:ahLst/>
            <a:cxnLst/>
            <a:rect l="l" t="t" r="r" b="b"/>
            <a:pathLst>
              <a:path w="406307" h="406307">
                <a:moveTo>
                  <a:pt x="0" y="0"/>
                </a:moveTo>
                <a:lnTo>
                  <a:pt x="406306" y="0"/>
                </a:lnTo>
                <a:lnTo>
                  <a:pt x="406306" y="406306"/>
                </a:lnTo>
                <a:lnTo>
                  <a:pt x="0" y="40630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4500926" y="5936514"/>
            <a:ext cx="325819" cy="325819"/>
          </a:xfrm>
          <a:custGeom>
            <a:avLst/>
            <a:gdLst/>
            <a:ahLst/>
            <a:cxnLst/>
            <a:rect l="l" t="t" r="r" b="b"/>
            <a:pathLst>
              <a:path w="325819" h="325819">
                <a:moveTo>
                  <a:pt x="0" y="0"/>
                </a:moveTo>
                <a:lnTo>
                  <a:pt x="325819" y="0"/>
                </a:lnTo>
                <a:lnTo>
                  <a:pt x="325819" y="325819"/>
                </a:lnTo>
                <a:lnTo>
                  <a:pt x="0" y="32581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4545228" y="2668324"/>
            <a:ext cx="221955" cy="221955"/>
          </a:xfrm>
          <a:custGeom>
            <a:avLst/>
            <a:gdLst/>
            <a:ahLst/>
            <a:cxnLst/>
            <a:rect l="l" t="t" r="r" b="b"/>
            <a:pathLst>
              <a:path w="221955" h="221955">
                <a:moveTo>
                  <a:pt x="0" y="0"/>
                </a:moveTo>
                <a:lnTo>
                  <a:pt x="221955" y="0"/>
                </a:lnTo>
                <a:lnTo>
                  <a:pt x="221955" y="221955"/>
                </a:lnTo>
                <a:lnTo>
                  <a:pt x="0" y="22195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056140" y="1224437"/>
            <a:ext cx="340718" cy="340718"/>
          </a:xfrm>
          <a:custGeom>
            <a:avLst/>
            <a:gdLst/>
            <a:ahLst/>
            <a:cxnLst/>
            <a:rect l="l" t="t" r="r" b="b"/>
            <a:pathLst>
              <a:path w="340718" h="340718">
                <a:moveTo>
                  <a:pt x="0" y="0"/>
                </a:moveTo>
                <a:lnTo>
                  <a:pt x="340718" y="0"/>
                </a:lnTo>
                <a:lnTo>
                  <a:pt x="340718" y="340718"/>
                </a:lnTo>
                <a:lnTo>
                  <a:pt x="0" y="34071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7415023" y="651023"/>
            <a:ext cx="221955" cy="221955"/>
          </a:xfrm>
          <a:custGeom>
            <a:avLst/>
            <a:gdLst/>
            <a:ahLst/>
            <a:cxnLst/>
            <a:rect l="l" t="t" r="r" b="b"/>
            <a:pathLst>
              <a:path w="221955" h="221955">
                <a:moveTo>
                  <a:pt x="0" y="0"/>
                </a:moveTo>
                <a:lnTo>
                  <a:pt x="221954" y="0"/>
                </a:lnTo>
                <a:lnTo>
                  <a:pt x="221954" y="221954"/>
                </a:lnTo>
                <a:lnTo>
                  <a:pt x="0" y="22195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7415023" y="4670780"/>
            <a:ext cx="325819" cy="325819"/>
          </a:xfrm>
          <a:custGeom>
            <a:avLst/>
            <a:gdLst/>
            <a:ahLst/>
            <a:cxnLst/>
            <a:rect l="l" t="t" r="r" b="b"/>
            <a:pathLst>
              <a:path w="325819" h="325819">
                <a:moveTo>
                  <a:pt x="0" y="0"/>
                </a:moveTo>
                <a:lnTo>
                  <a:pt x="325818" y="0"/>
                </a:lnTo>
                <a:lnTo>
                  <a:pt x="325818" y="325818"/>
                </a:lnTo>
                <a:lnTo>
                  <a:pt x="0" y="32581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7">
            <a:extLst>
              <a:ext uri="{FF2B5EF4-FFF2-40B4-BE49-F238E27FC236}">
                <a16:creationId xmlns:a16="http://schemas.microsoft.com/office/drawing/2014/main" id="{E175BAE8-CDEF-C98C-3E00-14B083F1736A}"/>
              </a:ext>
            </a:extLst>
          </p:cNvPr>
          <p:cNvSpPr txBox="1"/>
          <p:nvPr/>
        </p:nvSpPr>
        <p:spPr>
          <a:xfrm>
            <a:off x="844985" y="2162026"/>
            <a:ext cx="16239593" cy="5132815"/>
          </a:xfrm>
          <a:prstGeom prst="rect">
            <a:avLst/>
          </a:prstGeom>
        </p:spPr>
        <p:txBody>
          <a:bodyPr lIns="0" tIns="0" rIns="0" bIns="0" rtlCol="0" anchor="t">
            <a:spAutoFit/>
          </a:bodyPr>
          <a:lstStyle/>
          <a:p>
            <a:pPr algn="ctr">
              <a:lnSpc>
                <a:spcPts val="10214"/>
              </a:lnSpc>
            </a:pPr>
            <a:r>
              <a:rPr lang="en-US" sz="7296" dirty="0">
                <a:solidFill>
                  <a:srgbClr val="FFFFFF"/>
                </a:solidFill>
                <a:latin typeface="Paytone One"/>
                <a:ea typeface="Paytone One"/>
                <a:cs typeface="Paytone One"/>
                <a:sym typeface="Paytone One"/>
              </a:rPr>
              <a:t>BÀI 3: THỰC HÀNH</a:t>
            </a:r>
          </a:p>
          <a:p>
            <a:pPr algn="ctr">
              <a:lnSpc>
                <a:spcPts val="10214"/>
              </a:lnSpc>
            </a:pPr>
            <a:r>
              <a:rPr lang="en-US" sz="8000" b="0" i="0" dirty="0">
                <a:solidFill>
                  <a:srgbClr val="FFFF00"/>
                </a:solidFill>
                <a:effectLst/>
                <a:latin typeface="#9Slide07 IcielBaliho Script" pitchFamily="2" charset="0"/>
              </a:rPr>
              <a:t>T</a:t>
            </a:r>
            <a:r>
              <a:rPr lang="vi-VN" sz="8000" b="0" i="0" dirty="0" err="1">
                <a:solidFill>
                  <a:srgbClr val="FFFF00"/>
                </a:solidFill>
                <a:effectLst/>
                <a:latin typeface="#9Slide07 IcielBaliho Script" pitchFamily="2" charset="0"/>
              </a:rPr>
              <a:t>ìm</a:t>
            </a:r>
            <a:r>
              <a:rPr lang="vi-VN" sz="8000" b="0" i="0" dirty="0">
                <a:solidFill>
                  <a:srgbClr val="FFFF00"/>
                </a:solidFill>
                <a:effectLst/>
                <a:latin typeface="#9Slide07 IcielBaliho Script" pitchFamily="2" charset="0"/>
              </a:rPr>
              <a:t> hiểu vấn đề việc làm ở địa phương và phân </a:t>
            </a:r>
            <a:r>
              <a:rPr lang="vi-VN" sz="8000" b="0" i="0" dirty="0" err="1">
                <a:solidFill>
                  <a:srgbClr val="FFFF00"/>
                </a:solidFill>
                <a:effectLst/>
                <a:latin typeface="#9Slide07 IcielBaliho Script" pitchFamily="2" charset="0"/>
              </a:rPr>
              <a:t>hoá</a:t>
            </a:r>
            <a:r>
              <a:rPr lang="vi-VN" sz="8000" b="0" i="0" dirty="0">
                <a:solidFill>
                  <a:srgbClr val="FFFF00"/>
                </a:solidFill>
                <a:effectLst/>
                <a:latin typeface="#9Slide07 IcielBaliho Script" pitchFamily="2" charset="0"/>
              </a:rPr>
              <a:t> thu nhập theo vùng</a:t>
            </a:r>
          </a:p>
          <a:p>
            <a:pPr algn="ctr">
              <a:lnSpc>
                <a:spcPts val="10214"/>
              </a:lnSpc>
            </a:pPr>
            <a:endParaRPr lang="en-US" sz="7296" dirty="0">
              <a:solidFill>
                <a:srgbClr val="FFFFFF"/>
              </a:solidFill>
              <a:latin typeface="Paytone One"/>
              <a:ea typeface="Paytone One"/>
              <a:cs typeface="Paytone One"/>
              <a:sym typeface="Paytone One"/>
            </a:endParaRPr>
          </a:p>
        </p:txBody>
      </p:sp>
      <p:sp>
        <p:nvSpPr>
          <p:cNvPr id="25" name="Freeform 2">
            <a:extLst>
              <a:ext uri="{FF2B5EF4-FFF2-40B4-BE49-F238E27FC236}">
                <a16:creationId xmlns:a16="http://schemas.microsoft.com/office/drawing/2014/main" id="{CD5B003F-F98F-F9C8-EFC2-1D834C6F1C20}"/>
              </a:ext>
            </a:extLst>
          </p:cNvPr>
          <p:cNvSpPr/>
          <p:nvPr/>
        </p:nvSpPr>
        <p:spPr>
          <a:xfrm>
            <a:off x="457200" y="6919415"/>
            <a:ext cx="3711606" cy="4660889"/>
          </a:xfrm>
          <a:custGeom>
            <a:avLst/>
            <a:gdLst/>
            <a:ahLst/>
            <a:cxnLst/>
            <a:rect l="l" t="t" r="r" b="b"/>
            <a:pathLst>
              <a:path w="5527860" h="6975217">
                <a:moveTo>
                  <a:pt x="0" y="0"/>
                </a:moveTo>
                <a:lnTo>
                  <a:pt x="5527860" y="0"/>
                </a:lnTo>
                <a:lnTo>
                  <a:pt x="5527860" y="6975217"/>
                </a:lnTo>
                <a:lnTo>
                  <a:pt x="0" y="6975217"/>
                </a:lnTo>
                <a:lnTo>
                  <a:pt x="0" y="0"/>
                </a:lnTo>
                <a:close/>
              </a:path>
            </a:pathLst>
          </a:custGeom>
          <a:blipFill>
            <a:blip r:embed="rId12"/>
            <a:stretch>
              <a:fillRect/>
            </a:stretch>
          </a:blipFill>
        </p:spPr>
        <p:txBody>
          <a:bodyPr/>
          <a:lstStyle/>
          <a:p>
            <a:endParaRPr lang="en-US" dirty="0"/>
          </a:p>
        </p:txBody>
      </p:sp>
      <p:sp>
        <p:nvSpPr>
          <p:cNvPr id="26" name="Freeform 3">
            <a:extLst>
              <a:ext uri="{FF2B5EF4-FFF2-40B4-BE49-F238E27FC236}">
                <a16:creationId xmlns:a16="http://schemas.microsoft.com/office/drawing/2014/main" id="{D89C171C-6061-2ACB-2D35-280B28B06098}"/>
              </a:ext>
            </a:extLst>
          </p:cNvPr>
          <p:cNvSpPr/>
          <p:nvPr/>
        </p:nvSpPr>
        <p:spPr>
          <a:xfrm>
            <a:off x="3379783" y="7048498"/>
            <a:ext cx="2143487" cy="5132815"/>
          </a:xfrm>
          <a:custGeom>
            <a:avLst/>
            <a:gdLst/>
            <a:ahLst/>
            <a:cxnLst/>
            <a:rect l="l" t="t" r="r" b="b"/>
            <a:pathLst>
              <a:path w="3016782" h="6975217">
                <a:moveTo>
                  <a:pt x="0" y="0"/>
                </a:moveTo>
                <a:lnTo>
                  <a:pt x="3016782" y="0"/>
                </a:lnTo>
                <a:lnTo>
                  <a:pt x="3016782" y="6975217"/>
                </a:lnTo>
                <a:lnTo>
                  <a:pt x="0" y="6975217"/>
                </a:lnTo>
                <a:lnTo>
                  <a:pt x="0" y="0"/>
                </a:lnTo>
                <a:close/>
              </a:path>
            </a:pathLst>
          </a:custGeom>
          <a:blipFill>
            <a:blip r:embed="rId13"/>
            <a:stretch>
              <a:fillRect/>
            </a:stretch>
          </a:blipFill>
        </p:spPr>
        <p:txBody>
          <a:bodyPr/>
          <a:lstStyle/>
          <a:p>
            <a:endParaRPr lang="en-US"/>
          </a:p>
        </p:txBody>
      </p:sp>
      <p:sp>
        <p:nvSpPr>
          <p:cNvPr id="27" name="Freeform 4">
            <a:extLst>
              <a:ext uri="{FF2B5EF4-FFF2-40B4-BE49-F238E27FC236}">
                <a16:creationId xmlns:a16="http://schemas.microsoft.com/office/drawing/2014/main" id="{AEE41744-1DEC-EC85-6B89-054FF9370FCE}"/>
              </a:ext>
            </a:extLst>
          </p:cNvPr>
          <p:cNvSpPr/>
          <p:nvPr/>
        </p:nvSpPr>
        <p:spPr>
          <a:xfrm>
            <a:off x="5638800" y="7048498"/>
            <a:ext cx="2347278" cy="5357581"/>
          </a:xfrm>
          <a:custGeom>
            <a:avLst/>
            <a:gdLst/>
            <a:ahLst/>
            <a:cxnLst/>
            <a:rect l="l" t="t" r="r" b="b"/>
            <a:pathLst>
              <a:path w="3303601" h="7280662">
                <a:moveTo>
                  <a:pt x="0" y="0"/>
                </a:moveTo>
                <a:lnTo>
                  <a:pt x="3303600" y="0"/>
                </a:lnTo>
                <a:lnTo>
                  <a:pt x="3303600" y="7280663"/>
                </a:lnTo>
                <a:lnTo>
                  <a:pt x="0" y="7280663"/>
                </a:lnTo>
                <a:lnTo>
                  <a:pt x="0" y="0"/>
                </a:lnTo>
                <a:close/>
              </a:path>
            </a:pathLst>
          </a:custGeom>
          <a:blipFill>
            <a:blip r:embed="rId14"/>
            <a:stretch>
              <a:fillRect/>
            </a:stretch>
          </a:blipFill>
        </p:spPr>
        <p:txBody>
          <a:bodyPr/>
          <a:lstStyle/>
          <a:p>
            <a:endParaRPr lang="en-US"/>
          </a:p>
        </p:txBody>
      </p:sp>
      <p:sp>
        <p:nvSpPr>
          <p:cNvPr id="28" name="Freeform 5">
            <a:extLst>
              <a:ext uri="{FF2B5EF4-FFF2-40B4-BE49-F238E27FC236}">
                <a16:creationId xmlns:a16="http://schemas.microsoft.com/office/drawing/2014/main" id="{E350AC86-D356-FB0C-20B3-C88495DF6B75}"/>
              </a:ext>
            </a:extLst>
          </p:cNvPr>
          <p:cNvSpPr/>
          <p:nvPr/>
        </p:nvSpPr>
        <p:spPr>
          <a:xfrm flipH="1">
            <a:off x="8127766" y="7048497"/>
            <a:ext cx="2438783" cy="5132815"/>
          </a:xfrm>
          <a:custGeom>
            <a:avLst/>
            <a:gdLst/>
            <a:ahLst/>
            <a:cxnLst/>
            <a:rect l="l" t="t" r="r" b="b"/>
            <a:pathLst>
              <a:path w="3432388" h="6975217">
                <a:moveTo>
                  <a:pt x="3432389" y="0"/>
                </a:moveTo>
                <a:lnTo>
                  <a:pt x="0" y="0"/>
                </a:lnTo>
                <a:lnTo>
                  <a:pt x="0" y="6975217"/>
                </a:lnTo>
                <a:lnTo>
                  <a:pt x="3432389" y="6975217"/>
                </a:lnTo>
                <a:lnTo>
                  <a:pt x="3432389" y="0"/>
                </a:lnTo>
                <a:close/>
              </a:path>
            </a:pathLst>
          </a:custGeom>
          <a:blipFill>
            <a:blip r:embed="rId15"/>
            <a:stretch>
              <a:fillRect/>
            </a:stretch>
          </a:blipFill>
        </p:spPr>
        <p:txBody>
          <a:bodyPr/>
          <a:lstStyle/>
          <a:p>
            <a:endParaRPr lang="en-US"/>
          </a:p>
        </p:txBody>
      </p:sp>
      <p:sp>
        <p:nvSpPr>
          <p:cNvPr id="29" name="Freeform 6">
            <a:extLst>
              <a:ext uri="{FF2B5EF4-FFF2-40B4-BE49-F238E27FC236}">
                <a16:creationId xmlns:a16="http://schemas.microsoft.com/office/drawing/2014/main" id="{686335CD-DAE3-54AA-9443-4A1B7E11DEDB}"/>
              </a:ext>
            </a:extLst>
          </p:cNvPr>
          <p:cNvSpPr/>
          <p:nvPr/>
        </p:nvSpPr>
        <p:spPr>
          <a:xfrm>
            <a:off x="10726269" y="7048497"/>
            <a:ext cx="2230217" cy="5132815"/>
          </a:xfrm>
          <a:custGeom>
            <a:avLst/>
            <a:gdLst/>
            <a:ahLst/>
            <a:cxnLst/>
            <a:rect l="l" t="t" r="r" b="b"/>
            <a:pathLst>
              <a:path w="3138848" h="6975217">
                <a:moveTo>
                  <a:pt x="0" y="0"/>
                </a:moveTo>
                <a:lnTo>
                  <a:pt x="3138848" y="0"/>
                </a:lnTo>
                <a:lnTo>
                  <a:pt x="3138848" y="6975217"/>
                </a:lnTo>
                <a:lnTo>
                  <a:pt x="0" y="6975217"/>
                </a:lnTo>
                <a:lnTo>
                  <a:pt x="0" y="0"/>
                </a:lnTo>
                <a:close/>
              </a:path>
            </a:pathLst>
          </a:custGeom>
          <a:blipFill>
            <a:blip r:embed="rId16"/>
            <a:stretch>
              <a:fillRect/>
            </a:stretch>
          </a:blipFill>
        </p:spPr>
        <p:txBody>
          <a:bodyPr/>
          <a:lstStyle/>
          <a:p>
            <a:endParaRPr lang="en-US"/>
          </a:p>
        </p:txBody>
      </p:sp>
      <p:pic>
        <p:nvPicPr>
          <p:cNvPr id="30" name="Picture 4" descr="Wages Generic Color Omission icon">
            <a:extLst>
              <a:ext uri="{FF2B5EF4-FFF2-40B4-BE49-F238E27FC236}">
                <a16:creationId xmlns:a16="http://schemas.microsoft.com/office/drawing/2014/main" id="{FAFCE648-107E-B950-43AB-3463413E53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13771101" y="6362700"/>
            <a:ext cx="3570328" cy="3570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3">
            <a:extLst>
              <a:ext uri="{FF2B5EF4-FFF2-40B4-BE49-F238E27FC236}">
                <a16:creationId xmlns:a16="http://schemas.microsoft.com/office/drawing/2014/main" id="{7C97BD6E-7A73-B961-95E1-37191C8A3A2F}"/>
              </a:ext>
            </a:extLst>
          </p:cNvPr>
          <p:cNvSpPr/>
          <p:nvPr/>
        </p:nvSpPr>
        <p:spPr>
          <a:xfrm>
            <a:off x="7086600" y="1257300"/>
            <a:ext cx="6935221" cy="1783572"/>
          </a:xfrm>
          <a:prstGeom prst="roundRect">
            <a:avLst/>
          </a:prstGeom>
          <a:solidFill>
            <a:srgbClr val="FF660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Nội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dung</a:t>
            </a:r>
          </a:p>
        </p:txBody>
      </p:sp>
      <p:sp>
        <p:nvSpPr>
          <p:cNvPr id="10" name="Rectangle: Rounded Corners 7">
            <a:extLst>
              <a:ext uri="{FF2B5EF4-FFF2-40B4-BE49-F238E27FC236}">
                <a16:creationId xmlns:a16="http://schemas.microsoft.com/office/drawing/2014/main" id="{06D43FF8-558E-CD12-C433-A7EF34D98E05}"/>
              </a:ext>
            </a:extLst>
          </p:cNvPr>
          <p:cNvSpPr/>
          <p:nvPr/>
        </p:nvSpPr>
        <p:spPr>
          <a:xfrm>
            <a:off x="8534400" y="4118388"/>
            <a:ext cx="6935221" cy="1783572"/>
          </a:xfrm>
          <a:prstGeom prst="roundRect">
            <a:avLst/>
          </a:prstGeom>
          <a:solidFill>
            <a:srgbClr val="00B05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2.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Nguồn</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tư</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liệu</a:t>
            </a:r>
            <a:endPar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endParaRPr>
          </a:p>
        </p:txBody>
      </p:sp>
      <p:sp>
        <p:nvSpPr>
          <p:cNvPr id="11" name="Oval 5">
            <a:extLst>
              <a:ext uri="{FF2B5EF4-FFF2-40B4-BE49-F238E27FC236}">
                <a16:creationId xmlns:a16="http://schemas.microsoft.com/office/drawing/2014/main" id="{8D86034C-46AE-8A3F-CDA7-1E72BD48F532}"/>
              </a:ext>
            </a:extLst>
          </p:cNvPr>
          <p:cNvSpPr/>
          <p:nvPr/>
        </p:nvSpPr>
        <p:spPr>
          <a:xfrm>
            <a:off x="1307585" y="3430670"/>
            <a:ext cx="3581400" cy="3425660"/>
          </a:xfrm>
          <a:prstGeom prst="ellips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6600" b="0" i="0" u="none" strike="noStrike" kern="0" cap="none" spc="0" normalizeH="0" baseline="0" noProof="0" dirty="0">
                <a:ln>
                  <a:noFill/>
                </a:ln>
                <a:solidFill>
                  <a:srgbClr val="1F497D"/>
                </a:solidFill>
                <a:effectLst/>
                <a:uLnTx/>
                <a:uFillTx/>
                <a:latin typeface="#9Slide07 Cadena" panose="02000503000000020004" pitchFamily="2" charset="0"/>
                <a:ea typeface="+mn-ea"/>
                <a:cs typeface="+mn-cs"/>
              </a:rPr>
              <a:t>NỘI DUNG</a:t>
            </a:r>
            <a:endParaRPr kumimoji="0" lang="en-US" sz="6600" b="0" i="0" u="none" strike="noStrike" kern="0" cap="none" spc="0" normalizeH="0" baseline="0" noProof="0" dirty="0">
              <a:ln>
                <a:noFill/>
              </a:ln>
              <a:solidFill>
                <a:srgbClr val="1F497D"/>
              </a:solidFill>
              <a:effectLst/>
              <a:uLnTx/>
              <a:uFillTx/>
              <a:latin typeface="#9Slide07 Cadena" panose="02000503000000020004" pitchFamily="2" charset="0"/>
              <a:ea typeface="+mn-ea"/>
              <a:cs typeface="+mn-cs"/>
            </a:endParaRPr>
          </a:p>
        </p:txBody>
      </p:sp>
      <p:sp>
        <p:nvSpPr>
          <p:cNvPr id="12" name="Rectangle: Rounded Corners 9">
            <a:extLst>
              <a:ext uri="{FF2B5EF4-FFF2-40B4-BE49-F238E27FC236}">
                <a16:creationId xmlns:a16="http://schemas.microsoft.com/office/drawing/2014/main" id="{A7FCF302-2A1A-ED12-310F-5059253DF7DE}"/>
              </a:ext>
            </a:extLst>
          </p:cNvPr>
          <p:cNvSpPr/>
          <p:nvPr/>
        </p:nvSpPr>
        <p:spPr>
          <a:xfrm>
            <a:off x="9677400" y="6660455"/>
            <a:ext cx="7087621" cy="1901660"/>
          </a:xfrm>
          <a:prstGeom prst="roundRect">
            <a:avLst/>
          </a:prstGeom>
          <a:solidFill>
            <a:srgbClr val="FF00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3</a:t>
            </a:r>
            <a:r>
              <a:rPr kumimoji="0" lang="vi-VN"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prstClr val="white"/>
                </a:solidFill>
                <a:effectLst/>
                <a:uLnTx/>
                <a:uFillTx/>
                <a:latin typeface="#9Slide07 IcielBaliho Script" pitchFamily="2" charset="0"/>
                <a:ea typeface="+mn-ea"/>
                <a:cs typeface="+mn-cs"/>
              </a:rPr>
              <a:t>Gợi</a:t>
            </a:r>
            <a:r>
              <a:rPr kumimoji="0" lang="en-US" sz="6600" b="0" i="0" u="none" strike="noStrike" kern="0" cap="none" spc="0" normalizeH="0" baseline="0" noProof="0" dirty="0">
                <a:ln>
                  <a:noFill/>
                </a:ln>
                <a:solidFill>
                  <a:prstClr val="white"/>
                </a:solidFill>
                <a:effectLst/>
                <a:uLnTx/>
                <a:uFillTx/>
                <a:latin typeface="#9Slide07 IcielBaliho Script" pitchFamily="2" charset="0"/>
                <a:ea typeface="+mn-ea"/>
                <a:cs typeface="+mn-cs"/>
              </a:rPr>
              <a:t> ý</a:t>
            </a:r>
          </a:p>
        </p:txBody>
      </p:sp>
      <p:pic>
        <p:nvPicPr>
          <p:cNvPr id="13" name="Picture 2">
            <a:extLst>
              <a:ext uri="{FF2B5EF4-FFF2-40B4-BE49-F238E27FC236}">
                <a16:creationId xmlns:a16="http://schemas.microsoft.com/office/drawing/2014/main" id="{9AFC2CA9-2C52-B84F-B0E5-40D583B571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Layer>
                </a14:imgProps>
              </a:ext>
            </a:extLst>
          </a:blip>
          <a:stretch>
            <a:fillRect/>
          </a:stretch>
        </p:blipFill>
        <p:spPr>
          <a:xfrm>
            <a:off x="6172200" y="1153454"/>
            <a:ext cx="1887418" cy="1887418"/>
          </a:xfrm>
          <a:prstGeom prst="rect">
            <a:avLst/>
          </a:prstGeom>
        </p:spPr>
      </p:pic>
      <p:pic>
        <p:nvPicPr>
          <p:cNvPr id="14" name="Picture 6">
            <a:extLst>
              <a:ext uri="{FF2B5EF4-FFF2-40B4-BE49-F238E27FC236}">
                <a16:creationId xmlns:a16="http://schemas.microsoft.com/office/drawing/2014/main" id="{DE170F24-5412-D1C5-2C25-34777CB58A1D}"/>
              </a:ext>
            </a:extLst>
          </p:cNvPr>
          <p:cNvPicPr>
            <a:picLocks noChangeAspect="1"/>
          </p:cNvPicPr>
          <p:nvPr/>
        </p:nvPicPr>
        <p:blipFill>
          <a:blip r:embed="rId4"/>
          <a:stretch>
            <a:fillRect/>
          </a:stretch>
        </p:blipFill>
        <p:spPr>
          <a:xfrm>
            <a:off x="8453651" y="6587786"/>
            <a:ext cx="1974329" cy="1974329"/>
          </a:xfrm>
          <a:prstGeom prst="rect">
            <a:avLst/>
          </a:prstGeom>
        </p:spPr>
      </p:pic>
      <p:pic>
        <p:nvPicPr>
          <p:cNvPr id="16" name="Hình ảnh 15">
            <a:extLst>
              <a:ext uri="{FF2B5EF4-FFF2-40B4-BE49-F238E27FC236}">
                <a16:creationId xmlns:a16="http://schemas.microsoft.com/office/drawing/2014/main" id="{C9F110C4-5974-8F8C-7F2A-BAFC01A415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Layer>
                </a14:imgProps>
              </a:ext>
            </a:extLst>
          </a:blip>
          <a:srcRect l="37333" t="62244" r="38666" b="6649"/>
          <a:stretch/>
        </p:blipFill>
        <p:spPr>
          <a:xfrm>
            <a:off x="7373817" y="3790854"/>
            <a:ext cx="1975845" cy="2343246"/>
          </a:xfrm>
          <a:prstGeom prst="rect">
            <a:avLst/>
          </a:prstGeom>
        </p:spPr>
      </p:pic>
    </p:spTree>
    <p:extLst>
      <p:ext uri="{BB962C8B-B14F-4D97-AF65-F5344CB8AC3E}">
        <p14:creationId xmlns:p14="http://schemas.microsoft.com/office/powerpoint/2010/main" val="367044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1447800" y="480271"/>
            <a:ext cx="16280306" cy="115802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vi-VN"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1.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Nội</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dung</a:t>
            </a:r>
          </a:p>
        </p:txBody>
      </p:sp>
      <p:pic>
        <p:nvPicPr>
          <p:cNvPr id="3" name="Picture 2">
            <a:extLst>
              <a:ext uri="{FF2B5EF4-FFF2-40B4-BE49-F238E27FC236}">
                <a16:creationId xmlns:a16="http://schemas.microsoft.com/office/drawing/2014/main" id="{FC9CE612-2086-0584-909E-DB880B18B5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889" l="2667" r="98667">
                        <a14:foregroundMark x1="28444" y1="20889" x2="28444" y2="20889"/>
                        <a14:foregroundMark x1="29333" y1="21778" x2="29333" y2="21778"/>
                        <a14:foregroundMark x1="22222" y1="37778" x2="44444" y2="61778"/>
                        <a14:foregroundMark x1="52000" y1="61778" x2="72444" y2="64889"/>
                        <a14:foregroundMark x1="79556" y1="63556" x2="87111" y2="50667"/>
                        <a14:foregroundMark x1="87556" y1="46667" x2="86222" y2="44444"/>
                        <a14:foregroundMark x1="82667" y1="40889" x2="81333" y2="38222"/>
                        <a14:foregroundMark x1="77333" y1="34222" x2="70667" y2="24000"/>
                        <a14:foregroundMark x1="69333" y1="23111" x2="65778" y2="21778"/>
                        <a14:foregroundMark x1="60000" y1="20889" x2="57333" y2="20889"/>
                        <a14:foregroundMark x1="54667" y1="20889" x2="52444" y2="20444"/>
                        <a14:foregroundMark x1="45778" y1="19111" x2="41778" y2="32000"/>
                        <a14:foregroundMark x1="40889" y1="30667" x2="40889" y2="35556"/>
                        <a14:foregroundMark x1="38222" y1="34667" x2="84889" y2="79556"/>
                        <a14:foregroundMark x1="84889" y1="79556" x2="74667" y2="49778"/>
                        <a14:foregroundMark x1="74667" y1="49778" x2="74667" y2="49778"/>
                        <a14:foregroundMark x1="74667" y1="49778" x2="74667" y2="49778"/>
                        <a14:foregroundMark x1="44889" y1="61778" x2="44889" y2="61778"/>
                        <a14:foregroundMark x1="44444" y1="61778" x2="40444" y2="68000"/>
                        <a14:foregroundMark x1="35556" y1="72000" x2="35556" y2="72000"/>
                        <a14:foregroundMark x1="24000" y1="40444" x2="24000" y2="40444"/>
                        <a14:foregroundMark x1="30667" y1="30222" x2="30667" y2="30222"/>
                        <a14:foregroundMark x1="32889" y1="29333" x2="32889" y2="29333"/>
                        <a14:foregroundMark x1="47111" y1="16444" x2="47111" y2="16444"/>
                        <a14:foregroundMark x1="47111" y1="16444" x2="27111" y2="21778"/>
                        <a14:foregroundMark x1="19556" y1="23111" x2="28444" y2="48000"/>
                        <a14:foregroundMark x1="35556" y1="83556" x2="49778" y2="43556"/>
                        <a14:foregroundMark x1="44444" y1="33333" x2="44444" y2="39556"/>
                        <a14:foregroundMark x1="40889" y1="18222" x2="63111" y2="74222"/>
                        <a14:foregroundMark x1="63111" y1="74222" x2="58667" y2="20889"/>
                        <a14:foregroundMark x1="58667" y1="20889" x2="54222" y2="15556"/>
                        <a14:foregroundMark x1="52000" y1="15111" x2="53333" y2="37778"/>
                        <a14:foregroundMark x1="49778" y1="32000" x2="60889" y2="57333"/>
                        <a14:foregroundMark x1="19556" y1="60444" x2="30667" y2="69778"/>
                        <a14:foregroundMark x1="28444" y1="63556" x2="34667" y2="72444"/>
                        <a14:foregroundMark x1="20889" y1="60444" x2="24000" y2="66222"/>
                        <a14:foregroundMark x1="20444" y1="54222" x2="27111" y2="67111"/>
                        <a14:foregroundMark x1="27111" y1="67111" x2="27111" y2="67111"/>
                        <a14:foregroundMark x1="27111" y1="67111" x2="27111" y2="67111"/>
                        <a14:foregroundMark x1="19556" y1="54667" x2="20889" y2="61778"/>
                        <a14:foregroundMark x1="18222" y1="55556" x2="18222" y2="58667"/>
                        <a14:foregroundMark x1="18222" y1="58667" x2="18222" y2="60889"/>
                        <a14:foregroundMark x1="18222" y1="60889" x2="18222" y2="60889"/>
                        <a14:foregroundMark x1="18222" y1="60889" x2="18222" y2="60889"/>
                        <a14:foregroundMark x1="41778" y1="32000" x2="12000" y2="40889"/>
                        <a14:foregroundMark x1="33333" y1="28444" x2="33333" y2="28444"/>
                        <a14:foregroundMark x1="39556" y1="25333" x2="48000" y2="20444"/>
                        <a14:foregroundMark x1="48444" y1="19556" x2="48444" y2="19556"/>
                        <a14:foregroundMark x1="70667" y1="20444" x2="76889" y2="27111"/>
                        <a14:foregroundMark x1="81333" y1="32000" x2="79556" y2="74667"/>
                        <a14:foregroundMark x1="79556" y1="74667" x2="55556" y2="79556"/>
                        <a14:foregroundMark x1="58667" y1="87111" x2="43556" y2="86222"/>
                        <a14:foregroundMark x1="40889" y1="84889" x2="25778" y2="65778"/>
                        <a14:foregroundMark x1="24444" y1="64889" x2="24444" y2="64889"/>
                        <a14:foregroundMark x1="24444" y1="64889" x2="24444" y2="64889"/>
                        <a14:foregroundMark x1="24000" y1="64889" x2="24000" y2="64889"/>
                        <a14:foregroundMark x1="28000" y1="80889" x2="80000" y2="77333"/>
                        <a14:foregroundMark x1="80000" y1="77333" x2="77778" y2="30222"/>
                        <a14:foregroundMark x1="77778" y1="30222" x2="35556" y2="16889"/>
                        <a14:foregroundMark x1="35556" y1="16889" x2="17333" y2="58667"/>
                        <a14:foregroundMark x1="17333" y1="58667" x2="47556" y2="90667"/>
                        <a14:foregroundMark x1="47556" y1="90667" x2="88444" y2="77333"/>
                        <a14:foregroundMark x1="88444" y1="77333" x2="93778" y2="32889"/>
                        <a14:foregroundMark x1="93778" y1="32889" x2="56000" y2="9333"/>
                        <a14:foregroundMark x1="56000" y1="9333" x2="16444" y2="24444"/>
                        <a14:foregroundMark x1="16444" y1="24444" x2="13333" y2="68444"/>
                        <a14:foregroundMark x1="13333" y1="68444" x2="24444" y2="84444"/>
                        <a14:foregroundMark x1="10667" y1="69333" x2="21778" y2="27111"/>
                        <a14:foregroundMark x1="21778" y1="27111" x2="29333" y2="20444"/>
                        <a14:foregroundMark x1="43111" y1="9333" x2="43111" y2="9333"/>
                        <a14:foregroundMark x1="56000" y1="6667" x2="56000" y2="6667"/>
                        <a14:foregroundMark x1="56889" y1="5778" x2="60000" y2="8889"/>
                        <a14:foregroundMark x1="60000" y1="10222" x2="63111" y2="12000"/>
                        <a14:foregroundMark x1="83556" y1="28444" x2="83556" y2="28444"/>
                        <a14:foregroundMark x1="87111" y1="40444" x2="87111" y2="40444"/>
                        <a14:foregroundMark x1="87111" y1="40444" x2="87111" y2="40444"/>
                        <a14:foregroundMark x1="58667" y1="58222" x2="58667" y2="58222"/>
                        <a14:foregroundMark x1="52444" y1="56889" x2="52444" y2="56889"/>
                        <a14:foregroundMark x1="44889" y1="58222" x2="44889" y2="58222"/>
                        <a14:foregroundMark x1="43556" y1="58667" x2="37333" y2="58222"/>
                        <a14:foregroundMark x1="31556" y1="53333" x2="20889" y2="49778"/>
                        <a14:foregroundMark x1="10667" y1="39556" x2="10667" y2="39556"/>
                        <a14:foregroundMark x1="2667" y1="40444" x2="7111" y2="58667"/>
                        <a14:foregroundMark x1="13333" y1="46667" x2="13333" y2="46667"/>
                        <a14:foregroundMark x1="19111" y1="23111" x2="35556" y2="20889"/>
                        <a14:foregroundMark x1="46667" y1="15111" x2="47111" y2="12000"/>
                        <a14:foregroundMark x1="40889" y1="0" x2="40444" y2="2667"/>
                        <a14:foregroundMark x1="35556" y1="9333" x2="35556" y2="9333"/>
                        <a14:foregroundMark x1="28000" y1="10222" x2="29333" y2="19111"/>
                        <a14:foregroundMark x1="23111" y1="25778" x2="21778" y2="30667"/>
                        <a14:foregroundMark x1="12000" y1="30222" x2="23111" y2="33333"/>
                        <a14:foregroundMark x1="23111" y1="33333" x2="34667" y2="79111"/>
                        <a14:foregroundMark x1="34667" y1="79111" x2="39556" y2="82222"/>
                        <a14:foregroundMark x1="48000" y1="92000" x2="51111" y2="96000"/>
                        <a14:foregroundMark x1="52444" y1="97333" x2="56889" y2="96000"/>
                        <a14:foregroundMark x1="98667" y1="44444" x2="98667" y2="44444"/>
                        <a14:foregroundMark x1="96000" y1="45333" x2="96000" y2="45333"/>
                        <a14:foregroundMark x1="76000" y1="33333" x2="76000" y2="33333"/>
                        <a14:foregroundMark x1="59556" y1="16889" x2="63111" y2="16889"/>
                        <a14:foregroundMark x1="63111" y1="16889" x2="63111" y2="16889"/>
                        <a14:foregroundMark x1="69778" y1="22667" x2="82667" y2="45333"/>
                        <a14:foregroundMark x1="64444" y1="26667" x2="54222" y2="25333"/>
                        <a14:foregroundMark x1="48000" y1="21778" x2="48000" y2="21778"/>
                        <a14:foregroundMark x1="39556" y1="14222" x2="39556" y2="14222"/>
                        <a14:foregroundMark x1="39556" y1="14222" x2="40889" y2="21778"/>
                        <a14:foregroundMark x1="40889" y1="25778" x2="40889" y2="25778"/>
                        <a14:foregroundMark x1="40889" y1="25778" x2="40889" y2="25778"/>
                        <a14:foregroundMark x1="47111" y1="36889" x2="47111" y2="36889"/>
                        <a14:foregroundMark x1="48000" y1="36889" x2="49778" y2="37778"/>
                        <a14:foregroundMark x1="79556" y1="14222" x2="79556" y2="14222"/>
                        <a14:foregroundMark x1="73778" y1="18222" x2="73778" y2="18222"/>
                        <a14:foregroundMark x1="73778" y1="19111" x2="80000" y2="23111"/>
                        <a14:foregroundMark x1="80889" y1="48444" x2="80889" y2="48444"/>
                        <a14:foregroundMark x1="84444" y1="52889" x2="88444" y2="51111"/>
                        <a14:foregroundMark x1="88889" y1="49778" x2="88889" y2="49778"/>
                        <a14:foregroundMark x1="83556" y1="43556" x2="87111" y2="48444"/>
                        <a14:foregroundMark x1="87111" y1="48444" x2="87111" y2="48444"/>
                        <a14:foregroundMark x1="67111" y1="17778" x2="67111" y2="17778"/>
                        <a14:foregroundMark x1="67111" y1="16889" x2="67111" y2="16889"/>
                        <a14:foregroundMark x1="34667" y1="16444" x2="34667" y2="16444"/>
                        <a14:foregroundMark x1="34222" y1="16444" x2="34222" y2="16444"/>
                        <a14:foregroundMark x1="32889" y1="16444" x2="32889" y2="16444"/>
                        <a14:foregroundMark x1="65778" y1="20444" x2="65778" y2="20444"/>
                        <a14:foregroundMark x1="65778" y1="20444" x2="68444" y2="20889"/>
                        <a14:foregroundMark x1="34222" y1="16444" x2="34222" y2="16444"/>
                        <a14:foregroundMark x1="33333" y1="16444" x2="33333" y2="16444"/>
                        <a14:foregroundMark x1="31556" y1="16444" x2="37333" y2="16444"/>
                        <a14:foregroundMark x1="65778" y1="16889" x2="65778" y2="16889"/>
                        <a14:foregroundMark x1="65778" y1="16889" x2="76000" y2="11556"/>
                      </a14:backgroundRemoval>
                    </a14:imgEffect>
                    <a14:imgEffect>
                      <a14:saturation sat="200000"/>
                    </a14:imgEffect>
                  </a14:imgLayer>
                </a14:imgProps>
              </a:ext>
            </a:extLst>
          </a:blip>
          <a:stretch>
            <a:fillRect/>
          </a:stretch>
        </p:blipFill>
        <p:spPr>
          <a:xfrm>
            <a:off x="990600" y="420376"/>
            <a:ext cx="1277818" cy="1277818"/>
          </a:xfrm>
          <a:prstGeom prst="rect">
            <a:avLst/>
          </a:prstGeom>
        </p:spPr>
      </p:pic>
      <p:sp>
        <p:nvSpPr>
          <p:cNvPr id="4" name="Hình chữ nhật: Góc Tròn 3">
            <a:extLst>
              <a:ext uri="{FF2B5EF4-FFF2-40B4-BE49-F238E27FC236}">
                <a16:creationId xmlns:a16="http://schemas.microsoft.com/office/drawing/2014/main" id="{4FB13896-23AD-5FA8-046A-10932D3BBB5D}"/>
              </a:ext>
            </a:extLst>
          </p:cNvPr>
          <p:cNvSpPr/>
          <p:nvPr/>
        </p:nvSpPr>
        <p:spPr>
          <a:xfrm>
            <a:off x="1104900" y="2375836"/>
            <a:ext cx="5295900" cy="7239000"/>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algn="ctr"/>
            <a:endParaRPr lang="vi-VN" dirty="0"/>
          </a:p>
          <a:p>
            <a:pPr algn="ctr"/>
            <a:r>
              <a:rPr lang="vi-VN" dirty="0"/>
              <a:t>- Dựa vào bảng số liệu sau, hãy nhận xét sự phân hóa thu nhập theo vùng ở nước ta.</a:t>
            </a:r>
            <a:endParaRPr lang="en-US" dirty="0"/>
          </a:p>
        </p:txBody>
      </p:sp>
      <p:sp>
        <p:nvSpPr>
          <p:cNvPr id="6" name="Hộp Văn bản 5">
            <a:extLst>
              <a:ext uri="{FF2B5EF4-FFF2-40B4-BE49-F238E27FC236}">
                <a16:creationId xmlns:a16="http://schemas.microsoft.com/office/drawing/2014/main" id="{54B2AB35-6C87-B712-6759-B9F81528E5F3}"/>
              </a:ext>
            </a:extLst>
          </p:cNvPr>
          <p:cNvSpPr txBox="1"/>
          <p:nvPr/>
        </p:nvSpPr>
        <p:spPr>
          <a:xfrm>
            <a:off x="1333784" y="2782280"/>
            <a:ext cx="4838131" cy="6370975"/>
          </a:xfrm>
          <a:prstGeom prst="rect">
            <a:avLst/>
          </a:prstGeom>
          <a:noFill/>
        </p:spPr>
        <p:txBody>
          <a:bodyPr wrap="square">
            <a:spAutoFit/>
          </a:bodyPr>
          <a:lstStyle/>
          <a:p>
            <a:pPr algn="just"/>
            <a:r>
              <a:rPr lang="vi-VN" sz="3400" b="0" i="0" dirty="0">
                <a:solidFill>
                  <a:srgbClr val="1F497D"/>
                </a:solidFill>
                <a:effectLst/>
                <a:latin typeface="#9Slide07 IcielBaliho Script" pitchFamily="2" charset="0"/>
              </a:rPr>
              <a:t>- Sưu tầm tư liệu và dựa vào thông tin dưới đây, hãy tìm hiểu và viết báo cáo phân tích vấn đề việc làm ở địa phương. </a:t>
            </a:r>
            <a:r>
              <a:rPr lang="vi-VN" sz="3400" b="0" i="0" dirty="0">
                <a:solidFill>
                  <a:srgbClr val="FF0000"/>
                </a:solidFill>
                <a:effectLst/>
                <a:latin typeface="#9Slide07 IcielBaliho Script" pitchFamily="2" charset="0"/>
              </a:rPr>
              <a:t>Có thể lựa chọn cấp tỉnh/ thành phố trực thuộc Trung ương hoặc cấp huyện/quận/thị xã/thành phố trực thuộc cấp tỉnh.</a:t>
            </a:r>
          </a:p>
          <a:p>
            <a:pPr algn="just"/>
            <a:r>
              <a:rPr lang="vi-VN" sz="3400" b="0" i="0" dirty="0">
                <a:solidFill>
                  <a:srgbClr val="1F497D"/>
                </a:solidFill>
                <a:effectLst/>
                <a:latin typeface="#9Slide07 IcielBaliho Script" pitchFamily="2" charset="0"/>
              </a:rPr>
              <a:t>- Dựa vào bảng số liệu sau, hãy nhận xét sự phân hóa thu nhập theo vùng ở nước ta.</a:t>
            </a:r>
          </a:p>
        </p:txBody>
      </p:sp>
      <p:pic>
        <p:nvPicPr>
          <p:cNvPr id="8" name="Hình ảnh 7">
            <a:extLst>
              <a:ext uri="{FF2B5EF4-FFF2-40B4-BE49-F238E27FC236}">
                <a16:creationId xmlns:a16="http://schemas.microsoft.com/office/drawing/2014/main" id="{B44C29FC-5D5B-80C3-5FB8-A54A797AEA8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858000" y="2401904"/>
            <a:ext cx="10870106" cy="7134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87786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1447800" y="480271"/>
            <a:ext cx="16280306" cy="115802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a:solidFill>
                  <a:srgbClr val="1F497D"/>
                </a:solidFill>
                <a:latin typeface="#9Slide07 IcielBaliho Script" pitchFamily="2" charset="0"/>
              </a:rPr>
              <a:t>2</a:t>
            </a:r>
            <a:r>
              <a:rPr kumimoji="0" lang="vi-VN"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Nguồn</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tư</a:t>
            </a: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kumimoji="0" lang="en-US" sz="6600" b="0" i="0" u="none" strike="noStrike" kern="0" cap="none" spc="0" normalizeH="0" baseline="0" noProof="0" dirty="0" err="1">
                <a:ln>
                  <a:noFill/>
                </a:ln>
                <a:solidFill>
                  <a:srgbClr val="1F497D"/>
                </a:solidFill>
                <a:effectLst/>
                <a:uLnTx/>
                <a:uFillTx/>
                <a:latin typeface="#9Slide07 IcielBaliho Script" pitchFamily="2" charset="0"/>
                <a:ea typeface="+mn-ea"/>
                <a:cs typeface="+mn-cs"/>
              </a:rPr>
              <a:t>liệu</a:t>
            </a:r>
            <a:endPar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endParaRPr>
          </a:p>
        </p:txBody>
      </p:sp>
      <p:sp>
        <p:nvSpPr>
          <p:cNvPr id="4" name="Hình chữ nhật: Góc Tròn 3">
            <a:extLst>
              <a:ext uri="{FF2B5EF4-FFF2-40B4-BE49-F238E27FC236}">
                <a16:creationId xmlns:a16="http://schemas.microsoft.com/office/drawing/2014/main" id="{4FB13896-23AD-5FA8-046A-10932D3BBB5D}"/>
              </a:ext>
            </a:extLst>
          </p:cNvPr>
          <p:cNvSpPr/>
          <p:nvPr/>
        </p:nvSpPr>
        <p:spPr>
          <a:xfrm>
            <a:off x="1104900" y="2375836"/>
            <a:ext cx="6515100" cy="7239000"/>
          </a:xfrm>
          <a:prstGeom prst="roundRect">
            <a:avLst>
              <a:gd name="adj" fmla="val 485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 Sưu tầm tư liệu và dựa vào thông tin dưới đây, hãy tìm hiểu và viết báo cáo phân tích vấn đề việc làm ở địa phương. Có thể lựa chọn cấp tỉnh/ thành phố trực thuộc Trung ương hoặc cấp huyện/quận/thị xã/thành phố trực thuộc cấp tỉnh.</a:t>
            </a:r>
          </a:p>
          <a:p>
            <a:pPr algn="ctr"/>
            <a:endParaRPr lang="vi-VN" dirty="0"/>
          </a:p>
          <a:p>
            <a:pPr algn="ctr"/>
            <a:r>
              <a:rPr lang="vi-VN" dirty="0"/>
              <a:t>- Dựa vào bảng số liệu sau, hãy nhận xét sự phân hóa thu nhập theo vùng ở nước ta.</a:t>
            </a:r>
            <a:endParaRPr lang="en-US" dirty="0"/>
          </a:p>
        </p:txBody>
      </p:sp>
      <p:sp>
        <p:nvSpPr>
          <p:cNvPr id="6" name="Hộp Văn bản 5">
            <a:extLst>
              <a:ext uri="{FF2B5EF4-FFF2-40B4-BE49-F238E27FC236}">
                <a16:creationId xmlns:a16="http://schemas.microsoft.com/office/drawing/2014/main" id="{54B2AB35-6C87-B712-6759-B9F81528E5F3}"/>
              </a:ext>
            </a:extLst>
          </p:cNvPr>
          <p:cNvSpPr txBox="1"/>
          <p:nvPr/>
        </p:nvSpPr>
        <p:spPr>
          <a:xfrm>
            <a:off x="1333784" y="2782280"/>
            <a:ext cx="5981416" cy="5324535"/>
          </a:xfrm>
          <a:prstGeom prst="rect">
            <a:avLst/>
          </a:prstGeom>
          <a:noFill/>
        </p:spPr>
        <p:txBody>
          <a:bodyPr wrap="square">
            <a:spAutoFit/>
          </a:bodyPr>
          <a:lstStyle/>
          <a:p>
            <a:pPr algn="just"/>
            <a:r>
              <a:rPr lang="vi-VN" sz="3400" b="0" i="0" dirty="0">
                <a:solidFill>
                  <a:srgbClr val="1F497D"/>
                </a:solidFill>
                <a:effectLst/>
                <a:latin typeface="#9Slide07 IcielBaliho Script" pitchFamily="2" charset="0"/>
              </a:rPr>
              <a:t>- Niên giám thống kê địa phương.</a:t>
            </a:r>
          </a:p>
          <a:p>
            <a:pPr algn="just"/>
            <a:endParaRPr lang="vi-VN" sz="3400" b="0" i="0" dirty="0">
              <a:solidFill>
                <a:srgbClr val="1F497D"/>
              </a:solidFill>
              <a:effectLst/>
              <a:latin typeface="#9Slide07 IcielBaliho Script" pitchFamily="2" charset="0"/>
            </a:endParaRPr>
          </a:p>
          <a:p>
            <a:pPr algn="just"/>
            <a:r>
              <a:rPr lang="vi-VN" sz="3400" b="0" i="0" dirty="0">
                <a:solidFill>
                  <a:srgbClr val="1F497D"/>
                </a:solidFill>
                <a:effectLst/>
                <a:latin typeface="#9Slide07 IcielBaliho Script" pitchFamily="2" charset="0"/>
              </a:rPr>
              <a:t>- Thông tin từ các trang </a:t>
            </a:r>
            <a:r>
              <a:rPr lang="vi-VN" sz="3400" b="0" i="0" dirty="0" err="1">
                <a:solidFill>
                  <a:srgbClr val="1F497D"/>
                </a:solidFill>
                <a:effectLst/>
                <a:latin typeface="#9Slide07 IcielBaliho Script" pitchFamily="2" charset="0"/>
              </a:rPr>
              <a:t>web</a:t>
            </a:r>
            <a:r>
              <a:rPr lang="vi-VN" sz="3400" b="0" i="0" dirty="0">
                <a:solidFill>
                  <a:srgbClr val="1F497D"/>
                </a:solidFill>
                <a:effectLst/>
                <a:latin typeface="#9Slide07 IcielBaliho Script" pitchFamily="2" charset="0"/>
              </a:rPr>
              <a:t> của địa phương: Cổng thông tin điện tử của tỉnh/thành phố, các ngành,…</a:t>
            </a:r>
          </a:p>
          <a:p>
            <a:pPr algn="just"/>
            <a:endParaRPr lang="vi-VN" sz="3400" b="0" i="0" dirty="0">
              <a:solidFill>
                <a:srgbClr val="1F497D"/>
              </a:solidFill>
              <a:effectLst/>
              <a:latin typeface="#9Slide07 IcielBaliho Script" pitchFamily="2" charset="0"/>
            </a:endParaRPr>
          </a:p>
          <a:p>
            <a:pPr algn="just"/>
            <a:r>
              <a:rPr lang="vi-VN" sz="3400" b="0" i="0" dirty="0">
                <a:solidFill>
                  <a:srgbClr val="1F497D"/>
                </a:solidFill>
                <a:effectLst/>
                <a:latin typeface="#9Slide07 IcielBaliho Script" pitchFamily="2" charset="0"/>
              </a:rPr>
              <a:t>- Bảng số liệu: Thu nhập bình quân đầu người một tháng (giá hiện hành) phân theo vùng ở nước ta năm 2010 và năm 2021.</a:t>
            </a:r>
          </a:p>
        </p:txBody>
      </p:sp>
      <p:pic>
        <p:nvPicPr>
          <p:cNvPr id="5" name="Hình ảnh 4">
            <a:extLst>
              <a:ext uri="{FF2B5EF4-FFF2-40B4-BE49-F238E27FC236}">
                <a16:creationId xmlns:a16="http://schemas.microsoft.com/office/drawing/2014/main" id="{00A8E1CD-E2B3-71BE-5AE9-2DFE1081EE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027" b="90164" l="39667" r="60833">
                        <a14:foregroundMark x1="50500" y1="75046" x2="50500" y2="75046"/>
                        <a14:foregroundMark x1="51167" y1="75046" x2="51167" y2="75046"/>
                        <a14:foregroundMark x1="48333" y1="73770" x2="52667" y2="80510"/>
                        <a14:foregroundMark x1="59333" y1="75046" x2="59167" y2="79964"/>
                        <a14:foregroundMark x1="60833" y1="77960" x2="60833" y2="77960"/>
                        <a14:foregroundMark x1="49833" y1="79781" x2="54333" y2="77960"/>
                        <a14:foregroundMark x1="54500" y1="77413" x2="53833" y2="80692"/>
                        <a14:foregroundMark x1="52000" y1="74681" x2="51667" y2="79781"/>
                        <a14:foregroundMark x1="46500" y1="77049" x2="49000" y2="79417"/>
                        <a14:foregroundMark x1="48167" y1="74317" x2="47833" y2="85246"/>
                        <a14:foregroundMark x1="46500" y1="84882" x2="52833" y2="86339"/>
                        <a14:foregroundMark x1="44500" y1="71403" x2="54500" y2="75228"/>
                        <a14:foregroundMark x1="52833" y1="70310" x2="52833" y2="79781"/>
                        <a14:foregroundMark x1="48667" y1="85974" x2="48667" y2="85974"/>
                        <a14:foregroundMark x1="47667" y1="84335" x2="47667" y2="84335"/>
                        <a14:foregroundMark x1="46500" y1="82878" x2="46500" y2="82878"/>
                        <a14:foregroundMark x1="43833" y1="79417" x2="45000" y2="79964"/>
                        <a14:foregroundMark x1="46000" y1="79964" x2="46000" y2="79964"/>
                        <a14:foregroundMark x1="46167" y1="78871" x2="45500" y2="81785"/>
                        <a14:foregroundMark x1="45500" y1="81785" x2="45500" y2="81785"/>
                        <a14:foregroundMark x1="45333" y1="80510" x2="45333" y2="80510"/>
                        <a14:foregroundMark x1="43833" y1="78506" x2="43833" y2="79781"/>
                        <a14:foregroundMark x1="46500" y1="79781" x2="46500" y2="79781"/>
                        <a14:foregroundMark x1="47167" y1="79235" x2="46000" y2="81056"/>
                        <a14:foregroundMark x1="44333" y1="81056" x2="44333" y2="81056"/>
                        <a14:foregroundMark x1="42833" y1="80692" x2="42833" y2="80692"/>
                        <a14:foregroundMark x1="42667" y1="81603" x2="42667" y2="81603"/>
                        <a14:foregroundMark x1="42333" y1="81785" x2="50667" y2="79964"/>
                        <a14:foregroundMark x1="40167" y1="81239" x2="53333" y2="79781"/>
                        <a14:foregroundMark x1="51000" y1="69763" x2="53833" y2="76867"/>
                        <a14:foregroundMark x1="53833" y1="79235" x2="53833" y2="79964"/>
                        <a14:foregroundMark x1="53833" y1="82878" x2="53667" y2="83607"/>
                        <a14:foregroundMark x1="50333" y1="83607" x2="49000" y2="82332"/>
                        <a14:foregroundMark x1="47333" y1="78506" x2="47333" y2="78506"/>
                        <a14:foregroundMark x1="47333" y1="78142" x2="47333" y2="78142"/>
                        <a14:foregroundMark x1="49333" y1="80328" x2="49333" y2="80328"/>
                      </a14:backgroundRemoval>
                    </a14:imgEffect>
                    <a14:imgEffect>
                      <a14:saturation sat="200000"/>
                    </a14:imgEffect>
                  </a14:imgLayer>
                </a14:imgProps>
              </a:ext>
            </a:extLst>
          </a:blip>
          <a:srcRect l="37333" t="62244" r="38666" b="6649"/>
          <a:stretch/>
        </p:blipFill>
        <p:spPr>
          <a:xfrm>
            <a:off x="990600" y="106988"/>
            <a:ext cx="1572943" cy="1865426"/>
          </a:xfrm>
          <a:prstGeom prst="rect">
            <a:avLst/>
          </a:prstGeom>
        </p:spPr>
      </p:pic>
      <p:pic>
        <p:nvPicPr>
          <p:cNvPr id="9" name="Hình ảnh 8">
            <a:extLst>
              <a:ext uri="{FF2B5EF4-FFF2-40B4-BE49-F238E27FC236}">
                <a16:creationId xmlns:a16="http://schemas.microsoft.com/office/drawing/2014/main" id="{8B74BC26-8340-8BB9-2E83-435D64D39F4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422453" y="2551508"/>
            <a:ext cx="9305654" cy="7063327"/>
          </a:xfrm>
          <a:prstGeom prst="rect">
            <a:avLst/>
          </a:prstGeom>
        </p:spPr>
      </p:pic>
    </p:spTree>
    <p:extLst>
      <p:ext uri="{BB962C8B-B14F-4D97-AF65-F5344CB8AC3E}">
        <p14:creationId xmlns:p14="http://schemas.microsoft.com/office/powerpoint/2010/main" val="7608622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9FF7D56B-83A5-B05D-C733-BD1E553518D5}"/>
              </a:ext>
            </a:extLst>
          </p:cNvPr>
          <p:cNvSpPr/>
          <p:nvPr/>
        </p:nvSpPr>
        <p:spPr>
          <a:xfrm>
            <a:off x="1447800" y="480271"/>
            <a:ext cx="16280306" cy="1158029"/>
          </a:xfrm>
          <a:prstGeom prst="roundRect">
            <a:avLst/>
          </a:prstGeom>
          <a:solidFill>
            <a:schemeClr val="tx1"/>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a:solidFill>
                  <a:srgbClr val="1F497D"/>
                </a:solidFill>
                <a:latin typeface="#9Slide07 IcielBaliho Script" pitchFamily="2" charset="0"/>
              </a:rPr>
              <a:t>3</a:t>
            </a:r>
            <a:r>
              <a:rPr kumimoji="0" lang="vi-VN" sz="6600" b="0" i="0" u="none" strike="noStrike" kern="0" cap="none" spc="0" normalizeH="0" baseline="0" noProof="0" dirty="0">
                <a:ln>
                  <a:noFill/>
                </a:ln>
                <a:solidFill>
                  <a:srgbClr val="1F497D"/>
                </a:solidFill>
                <a:effectLst/>
                <a:uLnTx/>
                <a:uFillTx/>
                <a:latin typeface="#9Slide07 IcielBaliho Script" pitchFamily="2" charset="0"/>
                <a:ea typeface="+mn-ea"/>
                <a:cs typeface="+mn-cs"/>
              </a:rPr>
              <a:t>. </a:t>
            </a:r>
            <a:r>
              <a:rPr lang="en-US" sz="6600" kern="0" dirty="0" err="1">
                <a:solidFill>
                  <a:srgbClr val="1F497D"/>
                </a:solidFill>
                <a:latin typeface="#9Slide07 IcielBaliho Script" pitchFamily="2" charset="0"/>
              </a:rPr>
              <a:t>Gợi</a:t>
            </a:r>
            <a:r>
              <a:rPr lang="en-US" sz="6600" kern="0" dirty="0">
                <a:solidFill>
                  <a:srgbClr val="1F497D"/>
                </a:solidFill>
                <a:latin typeface="#9Slide07 IcielBaliho Script" pitchFamily="2" charset="0"/>
              </a:rPr>
              <a:t> ý </a:t>
            </a:r>
            <a:r>
              <a:rPr lang="en-US" sz="6600" kern="0" dirty="0" err="1">
                <a:solidFill>
                  <a:srgbClr val="1F497D"/>
                </a:solidFill>
                <a:latin typeface="#9Slide07 IcielBaliho Script" pitchFamily="2" charset="0"/>
              </a:rPr>
              <a:t>nội</a:t>
            </a:r>
            <a:r>
              <a:rPr lang="en-US" sz="6600" kern="0" dirty="0">
                <a:solidFill>
                  <a:srgbClr val="1F497D"/>
                </a:solidFill>
                <a:latin typeface="#9Slide07 IcielBaliho Script" pitchFamily="2" charset="0"/>
              </a:rPr>
              <a:t> dung</a:t>
            </a:r>
            <a:endParaRPr kumimoji="0" lang="en-US" sz="6600" b="0" i="0" u="none" strike="noStrike" kern="0" cap="none" spc="0" normalizeH="0" baseline="0" noProof="0" dirty="0">
              <a:ln>
                <a:noFill/>
              </a:ln>
              <a:solidFill>
                <a:srgbClr val="1F497D"/>
              </a:solidFill>
              <a:effectLst/>
              <a:uLnTx/>
              <a:uFillTx/>
              <a:latin typeface="#9Slide07 IcielBaliho Script" pitchFamily="2" charset="0"/>
              <a:ea typeface="+mn-ea"/>
              <a:cs typeface="+mn-cs"/>
            </a:endParaRPr>
          </a:p>
        </p:txBody>
      </p:sp>
      <p:pic>
        <p:nvPicPr>
          <p:cNvPr id="5" name="Picture 6">
            <a:extLst>
              <a:ext uri="{FF2B5EF4-FFF2-40B4-BE49-F238E27FC236}">
                <a16:creationId xmlns:a16="http://schemas.microsoft.com/office/drawing/2014/main" id="{7C0B7553-00BA-498F-12B5-6D6C094E599A}"/>
              </a:ext>
            </a:extLst>
          </p:cNvPr>
          <p:cNvPicPr>
            <a:picLocks noChangeAspect="1"/>
          </p:cNvPicPr>
          <p:nvPr/>
        </p:nvPicPr>
        <p:blipFill>
          <a:blip r:embed="rId3"/>
          <a:stretch>
            <a:fillRect/>
          </a:stretch>
        </p:blipFill>
        <p:spPr>
          <a:xfrm>
            <a:off x="914400" y="354320"/>
            <a:ext cx="1283980" cy="1283980"/>
          </a:xfrm>
          <a:prstGeom prst="rect">
            <a:avLst/>
          </a:prstGeom>
        </p:spPr>
      </p:pic>
      <p:sp>
        <p:nvSpPr>
          <p:cNvPr id="7" name="Rectangle: Rounded Corners 3">
            <a:extLst>
              <a:ext uri="{FF2B5EF4-FFF2-40B4-BE49-F238E27FC236}">
                <a16:creationId xmlns:a16="http://schemas.microsoft.com/office/drawing/2014/main" id="{1A7F1812-A61A-EFCE-108F-2FECEE132563}"/>
              </a:ext>
            </a:extLst>
          </p:cNvPr>
          <p:cNvSpPr/>
          <p:nvPr/>
        </p:nvSpPr>
        <p:spPr>
          <a:xfrm>
            <a:off x="1066800" y="2324100"/>
            <a:ext cx="7810500" cy="5791200"/>
          </a:xfrm>
          <a:prstGeom prst="roundRect">
            <a:avLst>
              <a:gd name="adj" fmla="val 10255"/>
            </a:avLst>
          </a:prstGeom>
          <a:solidFill>
            <a:schemeClr val="tx1"/>
          </a:solidFill>
          <a:ln w="25400" cap="flat" cmpd="sng" algn="ctr">
            <a:solidFill>
              <a:sysClr val="window" lastClr="FFFFFF"/>
            </a:solidFill>
            <a:prstDash val="solid"/>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en-US" sz="4400" b="0" i="0" u="none" strike="noStrike" kern="0" cap="none" spc="0" normalizeH="0" baseline="0" noProof="0" dirty="0">
                <a:ln>
                  <a:noFill/>
                </a:ln>
                <a:solidFill>
                  <a:srgbClr val="006666"/>
                </a:solidFill>
                <a:effectLst/>
                <a:uLnTx/>
                <a:uFillTx/>
                <a:latin typeface="#9Slide07 IcielBaliho Script" pitchFamily="2" charset="0"/>
                <a:ea typeface="+mn-ea"/>
                <a:cs typeface="+mn-cs"/>
              </a:rPr>
              <a:t>A. BÁO CÁO VẤN ĐỀ VIỆC LÀM</a:t>
            </a:r>
          </a:p>
          <a:p>
            <a:pPr marR="0" lvl="0" defTabSz="914400" eaLnBrk="1" fontAlgn="auto" latinLnBrk="0" hangingPunct="1">
              <a:lnSpc>
                <a:spcPct val="100000"/>
              </a:lnSpc>
              <a:spcBef>
                <a:spcPts val="0"/>
              </a:spcBef>
              <a:spcAft>
                <a:spcPts val="0"/>
              </a:spcAft>
              <a:buClrTx/>
              <a:buSzTx/>
              <a:tabLst/>
              <a:defRPr/>
            </a:pPr>
            <a:r>
              <a:rPr kumimoji="0" lang="en-US" sz="4400" b="1" i="0" u="none" strike="noStrike" kern="0" cap="none" spc="0" normalizeH="0" baseline="0" noProof="0" dirty="0">
                <a:ln>
                  <a:noFill/>
                </a:ln>
                <a:solidFill>
                  <a:srgbClr val="006666"/>
                </a:solidFill>
                <a:effectLst/>
                <a:uLnTx/>
                <a:uFillTx/>
                <a:latin typeface="#9Slide07 IcielBaliho Script" pitchFamily="2" charset="0"/>
                <a:ea typeface="+mn-ea"/>
                <a:cs typeface="+mn-cs"/>
              </a:rPr>
              <a:t>*</a:t>
            </a:r>
            <a:r>
              <a:rPr kumimoji="0" lang="en-US" sz="4400" b="1" i="0" u="none" strike="noStrike" kern="0" cap="none" spc="0" normalizeH="0" baseline="0" noProof="0" dirty="0" err="1">
                <a:ln>
                  <a:noFill/>
                </a:ln>
                <a:solidFill>
                  <a:srgbClr val="006666"/>
                </a:solidFill>
                <a:effectLst/>
                <a:uLnTx/>
                <a:uFillTx/>
                <a:latin typeface="#9Slide07 IcielBaliho Script" pitchFamily="2" charset="0"/>
                <a:ea typeface="+mn-ea"/>
                <a:cs typeface="+mn-cs"/>
              </a:rPr>
              <a:t>Nội</a:t>
            </a:r>
            <a:r>
              <a:rPr kumimoji="0" lang="en-US" sz="4400" b="1" i="0" u="none" strike="noStrike" kern="0" cap="none" spc="0" normalizeH="0" baseline="0" noProof="0" dirty="0">
                <a:ln>
                  <a:noFill/>
                </a:ln>
                <a:solidFill>
                  <a:srgbClr val="006666"/>
                </a:solidFill>
                <a:effectLst/>
                <a:uLnTx/>
                <a:uFillTx/>
                <a:latin typeface="#9Slide07 IcielBaliho Script" pitchFamily="2" charset="0"/>
                <a:ea typeface="+mn-ea"/>
                <a:cs typeface="+mn-cs"/>
              </a:rPr>
              <a:t> dung</a:t>
            </a:r>
            <a:endParaRPr kumimoji="0" lang="vi-VN" sz="4400" b="1" i="0" u="none" strike="noStrike" kern="0" cap="none" spc="0" normalizeH="0" baseline="0" noProof="0" dirty="0">
              <a:ln>
                <a:noFill/>
              </a:ln>
              <a:solidFill>
                <a:srgbClr val="006666"/>
              </a:solidFill>
              <a:effectLst/>
              <a:uLnTx/>
              <a:uFillTx/>
              <a:latin typeface="#9Slide07 IcielBaliho Script" pitchFamily="2"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6666"/>
                </a:solidFill>
                <a:effectLst/>
                <a:uLnTx/>
                <a:uFillTx/>
                <a:latin typeface="#9Slide03 Cabin Condensed Mediu" panose="00000606000000000000" pitchFamily="2" charset="0"/>
              </a:rPr>
              <a:t>- Thực trạng thất nghiệp, thiếu việc làm tại địa phương</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6666"/>
                </a:solidFill>
                <a:effectLst/>
                <a:uLnTx/>
                <a:uFillTx/>
                <a:latin typeface="#9Slide03 Cabin Condensed Mediu" panose="00000606000000000000" pitchFamily="2" charset="0"/>
              </a:rPr>
              <a:t>- Một số giải pháp giải quyết vấn đề việc làm ở địa phương.</a:t>
            </a:r>
          </a:p>
          <a:p>
            <a:pPr marR="0" lvl="0" defTabSz="9144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rPr>
              <a:t>- </a:t>
            </a:r>
            <a:r>
              <a:rPr kumimoji="0" lang="vi-VN" sz="3200" b="0" i="0" u="none" strike="noStrike" kern="0" cap="none" spc="0" normalizeH="0" baseline="0" noProof="0" dirty="0">
                <a:ln>
                  <a:noFill/>
                </a:ln>
                <a:solidFill>
                  <a:srgbClr val="006666"/>
                </a:solidFill>
                <a:effectLst/>
                <a:uLnTx/>
                <a:uFillTx/>
                <a:latin typeface="#9Slide03 Cabin Condensed Mediu" panose="00000606000000000000" pitchFamily="2" charset="0"/>
              </a:rPr>
              <a:t>Ý nghĩa của việc giải quyết vấn đề việc làm ở địa phương.</a:t>
            </a:r>
            <a:r>
              <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rPr>
              <a:t> </a:t>
            </a:r>
          </a:p>
          <a:p>
            <a:pPr marR="0" lvl="0" defTabSz="914400" eaLnBrk="1" fontAlgn="auto" latinLnBrk="0" hangingPunct="1">
              <a:lnSpc>
                <a:spcPct val="100000"/>
              </a:lnSpc>
              <a:spcBef>
                <a:spcPts val="0"/>
              </a:spcBef>
              <a:spcAft>
                <a:spcPts val="0"/>
              </a:spcAft>
              <a:buClrTx/>
              <a:buSzTx/>
              <a:tabLst/>
              <a:defRPr/>
            </a:pPr>
            <a:r>
              <a:rPr lang="en-US" sz="4400" kern="0" dirty="0">
                <a:solidFill>
                  <a:srgbClr val="006666"/>
                </a:solidFill>
                <a:latin typeface="#9Slide07 IcielBaliho Script" pitchFamily="2" charset="0"/>
              </a:rPr>
              <a:t>*</a:t>
            </a:r>
            <a:r>
              <a:rPr lang="en-US" sz="4400" kern="0" dirty="0" err="1">
                <a:solidFill>
                  <a:srgbClr val="006666"/>
                </a:solidFill>
                <a:latin typeface="#9Slide07 IcielBaliho Script" pitchFamily="2" charset="0"/>
              </a:rPr>
              <a:t>Hình</a:t>
            </a:r>
            <a:r>
              <a:rPr lang="en-US" sz="4400" kern="0" dirty="0">
                <a:solidFill>
                  <a:srgbClr val="006666"/>
                </a:solidFill>
                <a:latin typeface="#9Slide07 IcielBaliho Script" pitchFamily="2" charset="0"/>
              </a:rPr>
              <a:t> </a:t>
            </a:r>
            <a:r>
              <a:rPr lang="en-US" sz="4400" kern="0" dirty="0" err="1">
                <a:solidFill>
                  <a:srgbClr val="006666"/>
                </a:solidFill>
                <a:latin typeface="#9Slide07 IcielBaliho Script" pitchFamily="2" charset="0"/>
              </a:rPr>
              <a:t>thức</a:t>
            </a:r>
            <a:endParaRPr lang="en-US" sz="4400" kern="0" dirty="0">
              <a:solidFill>
                <a:srgbClr val="006666"/>
              </a:solidFill>
              <a:latin typeface="#9Slide07 IcielBaliho Script" pitchFamily="2" charset="0"/>
            </a:endParaRPr>
          </a:p>
          <a:p>
            <a:pPr marR="0" lvl="0" defTabSz="914400" eaLnBrk="1" fontAlgn="auto" latinLnBrk="0" hangingPunct="1">
              <a:lnSpc>
                <a:spcPct val="100000"/>
              </a:lnSpc>
              <a:spcBef>
                <a:spcPts val="0"/>
              </a:spcBef>
              <a:spcAft>
                <a:spcPts val="0"/>
              </a:spcAft>
              <a:buClrTx/>
              <a:buSzTx/>
              <a:tabLst/>
              <a:defRPr/>
            </a:pPr>
            <a:r>
              <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rPr>
              <a:t>- </a:t>
            </a:r>
            <a:r>
              <a:rPr kumimoji="0" lang="en-US" sz="3200" b="0" i="0" u="none" strike="noStrike" kern="0" cap="none" spc="0" normalizeH="0" baseline="0" noProof="0" dirty="0" err="1">
                <a:ln>
                  <a:noFill/>
                </a:ln>
                <a:solidFill>
                  <a:srgbClr val="006666"/>
                </a:solidFill>
                <a:effectLst/>
                <a:uLnTx/>
                <a:uFillTx/>
                <a:latin typeface="#9Slide03 Cabin Condensed Mediu" panose="00000606000000000000" pitchFamily="2" charset="0"/>
              </a:rPr>
              <a:t>Infog</a:t>
            </a:r>
            <a:r>
              <a:rPr lang="en-US" sz="3200" kern="0" dirty="0" err="1">
                <a:solidFill>
                  <a:srgbClr val="006666"/>
                </a:solidFill>
                <a:latin typeface="#9Slide03 Cabin Condensed Mediu" panose="00000606000000000000" pitchFamily="2" charset="0"/>
              </a:rPr>
              <a:t>rafic</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powerpoint</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sơ</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đồ</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tư</a:t>
            </a:r>
            <a:r>
              <a:rPr lang="en-US" sz="3200" kern="0" dirty="0">
                <a:solidFill>
                  <a:srgbClr val="006666"/>
                </a:solidFill>
                <a:latin typeface="#9Slide03 Cabin Condensed Mediu" panose="00000606000000000000" pitchFamily="2" charset="0"/>
              </a:rPr>
              <a:t> </a:t>
            </a:r>
            <a:r>
              <a:rPr lang="en-US" sz="3200" kern="0" dirty="0" err="1">
                <a:solidFill>
                  <a:srgbClr val="006666"/>
                </a:solidFill>
                <a:latin typeface="#9Slide03 Cabin Condensed Mediu" panose="00000606000000000000" pitchFamily="2" charset="0"/>
              </a:rPr>
              <a:t>duy</a:t>
            </a:r>
            <a:r>
              <a:rPr lang="en-US" sz="3200" kern="0" dirty="0">
                <a:solidFill>
                  <a:srgbClr val="006666"/>
                </a:solidFill>
                <a:latin typeface="#9Slide03 Cabin Condensed Mediu" panose="00000606000000000000" pitchFamily="2" charset="0"/>
              </a:rPr>
              <a:t>, video, …</a:t>
            </a:r>
            <a:endParaRPr kumimoji="0" lang="en-US" sz="3200" b="0" i="0" u="none" strike="noStrike" kern="0" cap="none" spc="0" normalizeH="0" baseline="0" noProof="0" dirty="0">
              <a:ln>
                <a:noFill/>
              </a:ln>
              <a:solidFill>
                <a:srgbClr val="006666"/>
              </a:solidFill>
              <a:effectLst/>
              <a:uLnTx/>
              <a:uFillTx/>
              <a:latin typeface="#9Slide03 Cabin Condensed Mediu" panose="00000606000000000000" pitchFamily="2" charset="0"/>
            </a:endParaRPr>
          </a:p>
        </p:txBody>
      </p:sp>
      <p:sp>
        <p:nvSpPr>
          <p:cNvPr id="10" name="Rectangle: Rounded Corners 3">
            <a:extLst>
              <a:ext uri="{FF2B5EF4-FFF2-40B4-BE49-F238E27FC236}">
                <a16:creationId xmlns:a16="http://schemas.microsoft.com/office/drawing/2014/main" id="{D65755AF-6FB7-12F8-BB5C-51976BDD2D74}"/>
              </a:ext>
            </a:extLst>
          </p:cNvPr>
          <p:cNvSpPr/>
          <p:nvPr/>
        </p:nvSpPr>
        <p:spPr>
          <a:xfrm>
            <a:off x="9656464" y="2324100"/>
            <a:ext cx="7810500" cy="1676400"/>
          </a:xfrm>
          <a:prstGeom prst="roundRect">
            <a:avLst/>
          </a:prstGeom>
          <a:solidFill>
            <a:schemeClr val="tx1"/>
          </a:solidFill>
          <a:ln w="25400" cap="flat" cmpd="sng" algn="ctr">
            <a:solidFill>
              <a:sysClr val="window" lastClr="FFFFFF"/>
            </a:solidFill>
            <a:prstDash val="solid"/>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lang="en-US" sz="4400" kern="0" dirty="0">
                <a:solidFill>
                  <a:srgbClr val="006666"/>
                </a:solidFill>
                <a:latin typeface="#9Slide07 IcielBaliho Script" pitchFamily="2" charset="0"/>
              </a:rPr>
              <a:t>B. SỰ PHÂN HÓA THU NHẬP THEO VÙNG Ở NƯỚC TA</a:t>
            </a:r>
            <a:endParaRPr kumimoji="0" lang="en-US" sz="4400" b="0" i="0" strike="noStrike" kern="0" cap="none" spc="0" normalizeH="0" baseline="0" noProof="0" dirty="0">
              <a:ln>
                <a:noFill/>
              </a:ln>
              <a:solidFill>
                <a:srgbClr val="006666"/>
              </a:solidFill>
              <a:effectLst/>
              <a:uLnTx/>
              <a:uFillTx/>
              <a:latin typeface="#9Slide07 IcielBaliho Script" pitchFamily="2" charset="0"/>
              <a:ea typeface="+mn-ea"/>
              <a:cs typeface="+mn-cs"/>
            </a:endParaRPr>
          </a:p>
        </p:txBody>
      </p:sp>
      <p:pic>
        <p:nvPicPr>
          <p:cNvPr id="11" name="Hình ảnh 10">
            <a:extLst>
              <a:ext uri="{FF2B5EF4-FFF2-40B4-BE49-F238E27FC236}">
                <a16:creationId xmlns:a16="http://schemas.microsoft.com/office/drawing/2014/main" id="{89C2D9A7-20E5-91CF-8BD2-08584F523DBD}"/>
              </a:ext>
            </a:extLst>
          </p:cNvPr>
          <p:cNvPicPr>
            <a:picLocks noChangeAspect="1"/>
          </p:cNvPicPr>
          <p:nvPr/>
        </p:nvPicPr>
        <p:blipFill>
          <a:blip r:embed="rId4"/>
          <a:stretch>
            <a:fillRect/>
          </a:stretch>
        </p:blipFill>
        <p:spPr>
          <a:xfrm>
            <a:off x="9587953" y="4457700"/>
            <a:ext cx="8000392" cy="5349029"/>
          </a:xfrm>
          <a:prstGeom prst="rect">
            <a:avLst/>
          </a:prstGeom>
        </p:spPr>
      </p:pic>
      <p:pic>
        <p:nvPicPr>
          <p:cNvPr id="12" name="Hình ảnh 11">
            <a:extLst>
              <a:ext uri="{FF2B5EF4-FFF2-40B4-BE49-F238E27FC236}">
                <a16:creationId xmlns:a16="http://schemas.microsoft.com/office/drawing/2014/main" id="{081CD5EA-A584-95C0-0F5E-85ABDB07FE38}"/>
              </a:ext>
            </a:extLst>
          </p:cNvPr>
          <p:cNvPicPr>
            <a:picLocks noChangeAspect="1"/>
          </p:cNvPicPr>
          <p:nvPr/>
        </p:nvPicPr>
        <p:blipFill>
          <a:blip r:embed="rId5"/>
          <a:stretch>
            <a:fillRect/>
          </a:stretch>
        </p:blipFill>
        <p:spPr>
          <a:xfrm>
            <a:off x="1489834" y="8411805"/>
            <a:ext cx="966787" cy="1015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Microsoft PowerPoint – Wikipedia tiếng Việt">
            <a:extLst>
              <a:ext uri="{FF2B5EF4-FFF2-40B4-BE49-F238E27FC236}">
                <a16:creationId xmlns:a16="http://schemas.microsoft.com/office/drawing/2014/main" id="{A112CC51-E377-395F-23DC-B6461B05B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408" y="8411805"/>
            <a:ext cx="1102646" cy="1022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Hình ảnh 12">
            <a:extLst>
              <a:ext uri="{FF2B5EF4-FFF2-40B4-BE49-F238E27FC236}">
                <a16:creationId xmlns:a16="http://schemas.microsoft.com/office/drawing/2014/main" id="{11263524-4525-150D-8FD7-EF1B25D4EF07}"/>
              </a:ext>
            </a:extLst>
          </p:cNvPr>
          <p:cNvPicPr>
            <a:picLocks noChangeAspect="1"/>
          </p:cNvPicPr>
          <p:nvPr/>
        </p:nvPicPr>
        <p:blipFill>
          <a:blip r:embed="rId7"/>
          <a:stretch>
            <a:fillRect/>
          </a:stretch>
        </p:blipFill>
        <p:spPr>
          <a:xfrm>
            <a:off x="4649494" y="8411805"/>
            <a:ext cx="2063080" cy="1083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Hình ảnh 13">
            <a:extLst>
              <a:ext uri="{FF2B5EF4-FFF2-40B4-BE49-F238E27FC236}">
                <a16:creationId xmlns:a16="http://schemas.microsoft.com/office/drawing/2014/main" id="{67C48DDE-998F-00A4-8B32-18F40CFD2100}"/>
              </a:ext>
            </a:extLst>
          </p:cNvPr>
          <p:cNvPicPr>
            <a:picLocks noChangeAspect="1"/>
          </p:cNvPicPr>
          <p:nvPr/>
        </p:nvPicPr>
        <p:blipFill>
          <a:blip r:embed="rId8"/>
          <a:stretch>
            <a:fillRect/>
          </a:stretch>
        </p:blipFill>
        <p:spPr>
          <a:xfrm>
            <a:off x="7242014" y="8411805"/>
            <a:ext cx="1235251" cy="1086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862069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5"/>
          <p:cNvSpPr txBox="1"/>
          <p:nvPr/>
        </p:nvSpPr>
        <p:spPr>
          <a:xfrm>
            <a:off x="991737" y="3532580"/>
            <a:ext cx="7524468" cy="1573957"/>
          </a:xfrm>
          <a:prstGeom prst="rect">
            <a:avLst/>
          </a:prstGeom>
          <a:solidFill>
            <a:schemeClr val="tx1"/>
          </a:solidFill>
        </p:spPr>
        <p:txBody>
          <a:bodyPr wrap="square" lIns="0" tIns="0" rIns="0" bIns="0" rtlCol="0" anchor="t">
            <a:spAutoFit/>
          </a:bodyPr>
          <a:lstStyle/>
          <a:p>
            <a:pPr algn="ctr">
              <a:lnSpc>
                <a:spcPct val="150000"/>
              </a:lnSpc>
            </a:pPr>
            <a:r>
              <a:rPr lang="en-US" sz="3600" b="1" dirty="0">
                <a:solidFill>
                  <a:srgbClr val="1F497D"/>
                </a:solidFill>
                <a:latin typeface="#9Slide03 Cabin Condensed" panose="00000506000000000000" pitchFamily="2" charset="-93"/>
              </a:rPr>
              <a:t>Mỗi </a:t>
            </a:r>
            <a:r>
              <a:rPr lang="en-US" sz="3600" b="1" dirty="0" err="1">
                <a:solidFill>
                  <a:srgbClr val="1F497D"/>
                </a:solidFill>
                <a:latin typeface="#9Slide03 Cabin Condensed" panose="00000506000000000000" pitchFamily="2" charset="-93"/>
              </a:rPr>
              <a:t>nhóm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báo</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cáo</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sản</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phẩm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trong</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thời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gian</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tối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đa</a:t>
            </a:r>
            <a:r>
              <a:rPr lang="en-US" sz="3600" b="1" dirty="0">
                <a:solidFill>
                  <a:srgbClr val="1F497D"/>
                </a:solidFill>
                <a:latin typeface="#9Slide03 Cabin Condensed" panose="00000506000000000000" pitchFamily="2" charset="-93"/>
              </a:rPr>
              <a:t> là 3 </a:t>
            </a:r>
            <a:r>
              <a:rPr lang="en-US" sz="3600" b="1" dirty="0" err="1">
                <a:solidFill>
                  <a:srgbClr val="1F497D"/>
                </a:solidFill>
                <a:latin typeface="#9Slide03 Cabin Condensed" panose="00000506000000000000" pitchFamily="2" charset="-93"/>
              </a:rPr>
              <a:t>phút</a:t>
            </a:r>
            <a:endParaRPr lang="en-US" sz="3600" b="1" dirty="0">
              <a:solidFill>
                <a:srgbClr val="1F497D"/>
              </a:solidFill>
              <a:latin typeface="#9Slide03 Cabin Condensed" panose="00000506000000000000" pitchFamily="2" charset="-93"/>
            </a:endParaRPr>
          </a:p>
        </p:txBody>
      </p:sp>
      <p:sp>
        <p:nvSpPr>
          <p:cNvPr id="36" name="TextBox 36"/>
          <p:cNvSpPr txBox="1"/>
          <p:nvPr/>
        </p:nvSpPr>
        <p:spPr>
          <a:xfrm>
            <a:off x="3044514" y="625203"/>
            <a:ext cx="12198971" cy="2176558"/>
          </a:xfrm>
          <a:prstGeom prst="rect">
            <a:avLst/>
          </a:prstGeom>
        </p:spPr>
        <p:txBody>
          <a:bodyPr lIns="0" tIns="0" rIns="0" bIns="0" rtlCol="0" anchor="t">
            <a:spAutoFit/>
          </a:bodyPr>
          <a:lstStyle/>
          <a:p>
            <a:pPr marL="0" lvl="0" indent="0" algn="ctr">
              <a:lnSpc>
                <a:spcPts val="8100"/>
              </a:lnSpc>
            </a:pPr>
            <a:r>
              <a:rPr lang="en-US" sz="7300" dirty="0">
                <a:latin typeface="Paytone One"/>
              </a:rPr>
              <a:t>BÁO CÁO SẢN PHẨM</a:t>
            </a:r>
          </a:p>
          <a:p>
            <a:pPr marL="0" lvl="0" indent="0" algn="ctr">
              <a:lnSpc>
                <a:spcPts val="8100"/>
              </a:lnSpc>
            </a:pPr>
            <a:r>
              <a:rPr lang="en-US" sz="4800" dirty="0">
                <a:solidFill>
                  <a:srgbClr val="FFFF00"/>
                </a:solidFill>
                <a:latin typeface="Paytone One"/>
              </a:rPr>
              <a:t>A. </a:t>
            </a:r>
            <a:r>
              <a:rPr lang="en-US" sz="4800" dirty="0" err="1">
                <a:solidFill>
                  <a:srgbClr val="FFFF00"/>
                </a:solidFill>
                <a:latin typeface="Paytone One"/>
              </a:rPr>
              <a:t>Vấn</a:t>
            </a:r>
            <a:r>
              <a:rPr lang="en-US" sz="4800" dirty="0">
                <a:solidFill>
                  <a:srgbClr val="FFFF00"/>
                </a:solidFill>
                <a:latin typeface="Paytone One"/>
              </a:rPr>
              <a:t> </a:t>
            </a:r>
            <a:r>
              <a:rPr lang="en-US" sz="4800" dirty="0" err="1">
                <a:solidFill>
                  <a:srgbClr val="FFFF00"/>
                </a:solidFill>
                <a:latin typeface="Paytone One"/>
              </a:rPr>
              <a:t>đề</a:t>
            </a:r>
            <a:r>
              <a:rPr lang="en-US" sz="4800" dirty="0">
                <a:solidFill>
                  <a:srgbClr val="FFFF00"/>
                </a:solidFill>
                <a:latin typeface="Paytone One"/>
              </a:rPr>
              <a:t> </a:t>
            </a:r>
            <a:r>
              <a:rPr lang="en-US" sz="4800" dirty="0" err="1">
                <a:solidFill>
                  <a:srgbClr val="FFFF00"/>
                </a:solidFill>
                <a:latin typeface="Paytone One"/>
              </a:rPr>
              <a:t>việc</a:t>
            </a:r>
            <a:r>
              <a:rPr lang="en-US" sz="4800" dirty="0">
                <a:solidFill>
                  <a:srgbClr val="FFFF00"/>
                </a:solidFill>
                <a:latin typeface="Paytone One"/>
              </a:rPr>
              <a:t> </a:t>
            </a:r>
            <a:r>
              <a:rPr lang="en-US" sz="4800" dirty="0" err="1">
                <a:solidFill>
                  <a:srgbClr val="FFFF00"/>
                </a:solidFill>
                <a:latin typeface="Paytone One"/>
              </a:rPr>
              <a:t>làm</a:t>
            </a:r>
            <a:r>
              <a:rPr lang="en-US" sz="11500" dirty="0">
                <a:solidFill>
                  <a:srgbClr val="FFFF00"/>
                </a:solidFill>
                <a:latin typeface="Paytone One"/>
              </a:rPr>
              <a:t> </a:t>
            </a:r>
          </a:p>
        </p:txBody>
      </p:sp>
      <p:sp>
        <p:nvSpPr>
          <p:cNvPr id="37" name="TextBox 37"/>
          <p:cNvSpPr txBox="1"/>
          <p:nvPr/>
        </p:nvSpPr>
        <p:spPr>
          <a:xfrm>
            <a:off x="981728" y="5778448"/>
            <a:ext cx="7525605" cy="1573957"/>
          </a:xfrm>
          <a:prstGeom prst="rect">
            <a:avLst/>
          </a:prstGeom>
          <a:solidFill>
            <a:schemeClr val="tx1"/>
          </a:solidFill>
        </p:spPr>
        <p:txBody>
          <a:bodyPr wrap="square" lIns="0" tIns="0" rIns="0" bIns="0" rtlCol="0" anchor="t">
            <a:spAutoFit/>
          </a:bodyPr>
          <a:lstStyle/>
          <a:p>
            <a:pPr algn="ctr">
              <a:lnSpc>
                <a:spcPct val="150000"/>
              </a:lnSpc>
            </a:pPr>
            <a:r>
              <a:rPr lang="en-US" sz="3600" b="1" dirty="0">
                <a:solidFill>
                  <a:srgbClr val="1F497D"/>
                </a:solidFill>
                <a:latin typeface="#9Slide03 Cabin Condensed" panose="00000506000000000000" pitchFamily="2" charset="-93"/>
              </a:rPr>
              <a:t>Các </a:t>
            </a:r>
            <a:r>
              <a:rPr lang="en-US" sz="3600" b="1" dirty="0" err="1">
                <a:solidFill>
                  <a:srgbClr val="1F497D"/>
                </a:solidFill>
                <a:latin typeface="#9Slide03 Cabin Condensed" panose="00000506000000000000" pitchFamily="2" charset="-93"/>
              </a:rPr>
              <a:t>nhóm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khác</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lắng</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nghe</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ghi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chép</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nhận</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xét</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và</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đặt</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câu</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hỏi</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cho</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nhóm</a:t>
            </a:r>
            <a:r>
              <a:rPr lang="en-US" sz="3600" b="1" dirty="0">
                <a:solidFill>
                  <a:srgbClr val="1F497D"/>
                </a:solidFill>
                <a:latin typeface="#9Slide03 Cabin Condensed" panose="00000506000000000000" pitchFamily="2" charset="-93"/>
              </a:rPr>
              <a:t> </a:t>
            </a:r>
            <a:r>
              <a:rPr lang="en-US" sz="3600" b="1" dirty="0" err="1">
                <a:solidFill>
                  <a:srgbClr val="1F497D"/>
                </a:solidFill>
                <a:latin typeface="#9Slide03 Cabin Condensed" panose="00000506000000000000" pitchFamily="2" charset="-93"/>
              </a:rPr>
              <a:t>khác</a:t>
            </a:r>
            <a:endParaRPr lang="en-US" sz="3600" b="1" dirty="0">
              <a:solidFill>
                <a:srgbClr val="1F497D"/>
              </a:solidFill>
              <a:latin typeface="#9Slide03 Cabin Condensed" panose="00000506000000000000" pitchFamily="2" charset="-93"/>
            </a:endParaRPr>
          </a:p>
        </p:txBody>
      </p:sp>
      <p:sp>
        <p:nvSpPr>
          <p:cNvPr id="38" name="TextBox 38"/>
          <p:cNvSpPr txBox="1"/>
          <p:nvPr/>
        </p:nvSpPr>
        <p:spPr>
          <a:xfrm>
            <a:off x="990600" y="7926825"/>
            <a:ext cx="7525605" cy="1573957"/>
          </a:xfrm>
          <a:prstGeom prst="rect">
            <a:avLst/>
          </a:prstGeom>
          <a:solidFill>
            <a:schemeClr val="tx1"/>
          </a:solidFill>
        </p:spPr>
        <p:txBody>
          <a:bodyPr wrap="square" lIns="0" tIns="0" rIns="0" bIns="0" rtlCol="0" anchor="t">
            <a:spAutoFit/>
          </a:bodyPr>
          <a:lstStyle/>
          <a:p>
            <a:pPr marL="0" lvl="0" indent="0" algn="ctr">
              <a:lnSpc>
                <a:spcPct val="150000"/>
              </a:lnSpc>
              <a:spcBef>
                <a:spcPct val="0"/>
              </a:spcBef>
            </a:pPr>
            <a:r>
              <a:rPr lang="en-US" sz="3600" b="1" u="none" strike="noStrike" dirty="0">
                <a:solidFill>
                  <a:srgbClr val="1F497D"/>
                </a:solidFill>
                <a:latin typeface="#9Slide03 Cabin Condensed" panose="00000506000000000000" pitchFamily="2" charset="-93"/>
              </a:rPr>
              <a:t>Điểm </a:t>
            </a:r>
            <a:r>
              <a:rPr lang="en-US" sz="3600" b="1" u="none" strike="noStrike" dirty="0" err="1">
                <a:solidFill>
                  <a:srgbClr val="1F497D"/>
                </a:solidFill>
                <a:latin typeface="#9Slide03 Cabin Condensed" panose="00000506000000000000" pitchFamily="2" charset="-93"/>
              </a:rPr>
              <a:t>cộng</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cho</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các</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câu</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hỏi</a:t>
            </a:r>
            <a:r>
              <a:rPr lang="en-US" sz="3600" b="1" u="none" strike="noStrike" dirty="0">
                <a:solidFill>
                  <a:srgbClr val="1F497D"/>
                </a:solidFill>
                <a:latin typeface="#9Slide03 Cabin Condensed" panose="00000506000000000000" pitchFamily="2" charset="-93"/>
              </a:rPr>
              <a:t>/ </a:t>
            </a:r>
          </a:p>
          <a:p>
            <a:pPr marL="0" lvl="0" indent="0" algn="ctr">
              <a:lnSpc>
                <a:spcPct val="150000"/>
              </a:lnSpc>
              <a:spcBef>
                <a:spcPct val="0"/>
              </a:spcBef>
            </a:pPr>
            <a:r>
              <a:rPr lang="en-US" sz="3600" b="1" u="none" strike="noStrike" dirty="0" err="1">
                <a:solidFill>
                  <a:srgbClr val="1F497D"/>
                </a:solidFill>
                <a:latin typeface="#9Slide03 Cabin Condensed" panose="00000506000000000000" pitchFamily="2" charset="-93"/>
              </a:rPr>
              <a:t>trả</a:t>
            </a:r>
            <a:r>
              <a:rPr lang="en-US" sz="3600" b="1" u="none" strike="noStrike" dirty="0">
                <a:solidFill>
                  <a:srgbClr val="1F497D"/>
                </a:solidFill>
                <a:latin typeface="#9Slide03 Cabin Condensed" panose="00000506000000000000" pitchFamily="2" charset="-93"/>
              </a:rPr>
              <a:t> </a:t>
            </a:r>
            <a:r>
              <a:rPr lang="en-US" sz="3600" b="1" u="none" strike="noStrike" dirty="0" err="1">
                <a:solidFill>
                  <a:srgbClr val="1F497D"/>
                </a:solidFill>
                <a:latin typeface="#9Slide03 Cabin Condensed" panose="00000506000000000000" pitchFamily="2" charset="-93"/>
              </a:rPr>
              <a:t>lời</a:t>
            </a:r>
            <a:r>
              <a:rPr lang="en-US" sz="3600" b="1" u="none" strike="noStrike" dirty="0">
                <a:solidFill>
                  <a:srgbClr val="1F497D"/>
                </a:solidFill>
                <a:latin typeface="#9Slide03 Cabin Condensed" panose="00000506000000000000" pitchFamily="2" charset="-93"/>
              </a:rPr>
              <a:t> hay</a:t>
            </a:r>
          </a:p>
        </p:txBody>
      </p:sp>
      <p:pic>
        <p:nvPicPr>
          <p:cNvPr id="46" name="Hình ảnh 45">
            <a:extLst>
              <a:ext uri="{FF2B5EF4-FFF2-40B4-BE49-F238E27FC236}">
                <a16:creationId xmlns:a16="http://schemas.microsoft.com/office/drawing/2014/main" id="{6555F6CB-DD1E-F3F0-9150-F880AB0D3DB4}"/>
              </a:ext>
            </a:extLst>
          </p:cNvPr>
          <p:cNvPicPr>
            <a:picLocks noChangeAspect="1"/>
          </p:cNvPicPr>
          <p:nvPr/>
        </p:nvPicPr>
        <p:blipFill rotWithShape="1">
          <a:blip r:embed="rId2"/>
          <a:srcRect l="1627" t="4283" r="2408"/>
          <a:stretch/>
        </p:blipFill>
        <p:spPr>
          <a:xfrm>
            <a:off x="10058400" y="3450040"/>
            <a:ext cx="7391398" cy="604903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648F21B2-2DC7-D287-9DB9-F1CA5BA8546B}"/>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57200" y="762000"/>
            <a:ext cx="17060372" cy="8763000"/>
          </a:xfrm>
          <a:prstGeom prst="rect">
            <a:avLst/>
          </a:prstGeom>
        </p:spPr>
      </p:pic>
    </p:spTree>
    <p:extLst>
      <p:ext uri="{BB962C8B-B14F-4D97-AF65-F5344CB8AC3E}">
        <p14:creationId xmlns:p14="http://schemas.microsoft.com/office/powerpoint/2010/main" val="29495764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 name="Freeform 2"/>
          <p:cNvSpPr/>
          <p:nvPr/>
        </p:nvSpPr>
        <p:spPr>
          <a:xfrm>
            <a:off x="-2129633" y="6136320"/>
            <a:ext cx="9720188" cy="7067121"/>
          </a:xfrm>
          <a:custGeom>
            <a:avLst/>
            <a:gdLst/>
            <a:ahLst/>
            <a:cxnLst/>
            <a:rect l="l" t="t" r="r" b="b"/>
            <a:pathLst>
              <a:path w="9720188" h="7067121">
                <a:moveTo>
                  <a:pt x="0" y="0"/>
                </a:moveTo>
                <a:lnTo>
                  <a:pt x="9720188" y="0"/>
                </a:lnTo>
                <a:lnTo>
                  <a:pt x="9720188" y="7067121"/>
                </a:lnTo>
                <a:lnTo>
                  <a:pt x="0" y="706712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765175" y="4972050"/>
            <a:ext cx="4095750" cy="4552950"/>
            <a:chOff x="0" y="0"/>
            <a:chExt cx="1078716" cy="1199131"/>
          </a:xfrm>
        </p:grpSpPr>
        <p:sp>
          <p:nvSpPr>
            <p:cNvPr id="4" name="Freeform 4"/>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987925" y="4972050"/>
            <a:ext cx="4095750" cy="4552950"/>
            <a:chOff x="0" y="0"/>
            <a:chExt cx="1078716" cy="1199131"/>
          </a:xfrm>
        </p:grpSpPr>
        <p:sp>
          <p:nvSpPr>
            <p:cNvPr id="7" name="Freeform 7"/>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11681701" y="6402903"/>
            <a:ext cx="9773324" cy="5942422"/>
          </a:xfrm>
          <a:custGeom>
            <a:avLst/>
            <a:gdLst/>
            <a:ahLst/>
            <a:cxnLst/>
            <a:rect l="l" t="t" r="r" b="b"/>
            <a:pathLst>
              <a:path w="9773324" h="5942422">
                <a:moveTo>
                  <a:pt x="0" y="0"/>
                </a:moveTo>
                <a:lnTo>
                  <a:pt x="9773325" y="0"/>
                </a:lnTo>
                <a:lnTo>
                  <a:pt x="9773325" y="5942422"/>
                </a:lnTo>
                <a:lnTo>
                  <a:pt x="0" y="59424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9144201" y="4972050"/>
            <a:ext cx="4095750" cy="4552950"/>
            <a:chOff x="0" y="0"/>
            <a:chExt cx="1078716" cy="1199131"/>
          </a:xfrm>
        </p:grpSpPr>
        <p:sp>
          <p:nvSpPr>
            <p:cNvPr id="11" name="Freeform 11"/>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3427075" y="4972050"/>
            <a:ext cx="4095750" cy="4552950"/>
            <a:chOff x="0" y="0"/>
            <a:chExt cx="1078716" cy="1199131"/>
          </a:xfrm>
        </p:grpSpPr>
        <p:sp>
          <p:nvSpPr>
            <p:cNvPr id="14" name="Freeform 14"/>
            <p:cNvSpPr/>
            <p:nvPr/>
          </p:nvSpPr>
          <p:spPr>
            <a:xfrm>
              <a:off x="0" y="0"/>
              <a:ext cx="1078716" cy="1199131"/>
            </a:xfrm>
            <a:custGeom>
              <a:avLst/>
              <a:gdLst/>
              <a:ahLst/>
              <a:cxnLst/>
              <a:rect l="l" t="t" r="r" b="b"/>
              <a:pathLst>
                <a:path w="1078716" h="1199131">
                  <a:moveTo>
                    <a:pt x="56707" y="0"/>
                  </a:moveTo>
                  <a:lnTo>
                    <a:pt x="1022009" y="0"/>
                  </a:lnTo>
                  <a:cubicBezTo>
                    <a:pt x="1037049" y="0"/>
                    <a:pt x="1051472" y="5974"/>
                    <a:pt x="1062107" y="16609"/>
                  </a:cubicBezTo>
                  <a:cubicBezTo>
                    <a:pt x="1072742" y="27244"/>
                    <a:pt x="1078716" y="41667"/>
                    <a:pt x="1078716" y="56707"/>
                  </a:cubicBezTo>
                  <a:lnTo>
                    <a:pt x="1078716" y="1142424"/>
                  </a:lnTo>
                  <a:cubicBezTo>
                    <a:pt x="1078716" y="1173742"/>
                    <a:pt x="1053327" y="1199131"/>
                    <a:pt x="1022009" y="1199131"/>
                  </a:cubicBezTo>
                  <a:lnTo>
                    <a:pt x="56707" y="1199131"/>
                  </a:lnTo>
                  <a:cubicBezTo>
                    <a:pt x="25389" y="1199131"/>
                    <a:pt x="0" y="1173742"/>
                    <a:pt x="0" y="1142424"/>
                  </a:cubicBezTo>
                  <a:lnTo>
                    <a:pt x="0" y="56707"/>
                  </a:lnTo>
                  <a:cubicBezTo>
                    <a:pt x="0" y="25389"/>
                    <a:pt x="25389" y="0"/>
                    <a:pt x="56707"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078716" cy="123723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765175" y="3410846"/>
            <a:ext cx="4095750" cy="1439295"/>
            <a:chOff x="0" y="0"/>
            <a:chExt cx="1078716" cy="221381"/>
          </a:xfrm>
        </p:grpSpPr>
        <p:sp>
          <p:nvSpPr>
            <p:cNvPr id="17" name="Freeform 17"/>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FEEAE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4987925" y="3410846"/>
            <a:ext cx="4095750" cy="1439296"/>
            <a:chOff x="0" y="0"/>
            <a:chExt cx="1078716" cy="221381"/>
          </a:xfrm>
        </p:grpSpPr>
        <p:sp>
          <p:nvSpPr>
            <p:cNvPr id="20" name="Freeform 20"/>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D9D7F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9232581" y="3462660"/>
            <a:ext cx="4095750" cy="1373470"/>
            <a:chOff x="0" y="0"/>
            <a:chExt cx="1078716" cy="221381"/>
          </a:xfrm>
        </p:grpSpPr>
        <p:sp>
          <p:nvSpPr>
            <p:cNvPr id="23" name="Freeform 23"/>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D9FD9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13514735" y="3532756"/>
            <a:ext cx="4095750" cy="1317385"/>
            <a:chOff x="0" y="0"/>
            <a:chExt cx="1078716" cy="221381"/>
          </a:xfrm>
        </p:grpSpPr>
        <p:sp>
          <p:nvSpPr>
            <p:cNvPr id="26" name="Freeform 26"/>
            <p:cNvSpPr/>
            <p:nvPr/>
          </p:nvSpPr>
          <p:spPr>
            <a:xfrm>
              <a:off x="0" y="0"/>
              <a:ext cx="1078716" cy="221381"/>
            </a:xfrm>
            <a:custGeom>
              <a:avLst/>
              <a:gdLst/>
              <a:ahLst/>
              <a:cxnLst/>
              <a:rect l="l" t="t" r="r" b="b"/>
              <a:pathLst>
                <a:path w="1078716" h="221381">
                  <a:moveTo>
                    <a:pt x="56707" y="0"/>
                  </a:moveTo>
                  <a:lnTo>
                    <a:pt x="1022009" y="0"/>
                  </a:lnTo>
                  <a:cubicBezTo>
                    <a:pt x="1037049" y="0"/>
                    <a:pt x="1051472" y="5974"/>
                    <a:pt x="1062107" y="16609"/>
                  </a:cubicBezTo>
                  <a:cubicBezTo>
                    <a:pt x="1072742" y="27244"/>
                    <a:pt x="1078716" y="41667"/>
                    <a:pt x="1078716" y="56707"/>
                  </a:cubicBezTo>
                  <a:lnTo>
                    <a:pt x="1078716" y="164674"/>
                  </a:lnTo>
                  <a:cubicBezTo>
                    <a:pt x="1078716" y="179714"/>
                    <a:pt x="1072742" y="194138"/>
                    <a:pt x="1062107" y="204772"/>
                  </a:cubicBezTo>
                  <a:cubicBezTo>
                    <a:pt x="1051472" y="215407"/>
                    <a:pt x="1037049" y="221381"/>
                    <a:pt x="1022009" y="221381"/>
                  </a:cubicBezTo>
                  <a:lnTo>
                    <a:pt x="56707" y="221381"/>
                  </a:lnTo>
                  <a:cubicBezTo>
                    <a:pt x="25389" y="221381"/>
                    <a:pt x="0" y="195993"/>
                    <a:pt x="0" y="164674"/>
                  </a:cubicBezTo>
                  <a:lnTo>
                    <a:pt x="0" y="56707"/>
                  </a:lnTo>
                  <a:cubicBezTo>
                    <a:pt x="0" y="25389"/>
                    <a:pt x="25389" y="0"/>
                    <a:pt x="56707" y="0"/>
                  </a:cubicBezTo>
                  <a:close/>
                </a:path>
              </a:pathLst>
            </a:custGeom>
            <a:solidFill>
              <a:srgbClr val="DCE8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38100"/>
              <a:ext cx="1078716" cy="2594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28"/>
          <p:cNvSpPr/>
          <p:nvPr/>
        </p:nvSpPr>
        <p:spPr>
          <a:xfrm>
            <a:off x="4406030" y="8082742"/>
            <a:ext cx="903440" cy="903440"/>
          </a:xfrm>
          <a:custGeom>
            <a:avLst/>
            <a:gdLst/>
            <a:ahLst/>
            <a:cxnLst/>
            <a:rect l="l" t="t" r="r" b="b"/>
            <a:pathLst>
              <a:path w="903440" h="903440">
                <a:moveTo>
                  <a:pt x="0" y="0"/>
                </a:moveTo>
                <a:lnTo>
                  <a:pt x="903440" y="0"/>
                </a:lnTo>
                <a:lnTo>
                  <a:pt x="903440" y="903439"/>
                </a:lnTo>
                <a:lnTo>
                  <a:pt x="0" y="903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8628780" y="8082742"/>
            <a:ext cx="903440" cy="903440"/>
          </a:xfrm>
          <a:custGeom>
            <a:avLst/>
            <a:gdLst/>
            <a:ahLst/>
            <a:cxnLst/>
            <a:rect l="l" t="t" r="r" b="b"/>
            <a:pathLst>
              <a:path w="903440" h="903440">
                <a:moveTo>
                  <a:pt x="0" y="0"/>
                </a:moveTo>
                <a:lnTo>
                  <a:pt x="903440" y="0"/>
                </a:lnTo>
                <a:lnTo>
                  <a:pt x="903440" y="903439"/>
                </a:lnTo>
                <a:lnTo>
                  <a:pt x="0" y="903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a:off x="12851530" y="8082742"/>
            <a:ext cx="903440" cy="903440"/>
          </a:xfrm>
          <a:custGeom>
            <a:avLst/>
            <a:gdLst/>
            <a:ahLst/>
            <a:cxnLst/>
            <a:rect l="l" t="t" r="r" b="b"/>
            <a:pathLst>
              <a:path w="903440" h="903440">
                <a:moveTo>
                  <a:pt x="0" y="0"/>
                </a:moveTo>
                <a:lnTo>
                  <a:pt x="903440" y="0"/>
                </a:lnTo>
                <a:lnTo>
                  <a:pt x="903440" y="903439"/>
                </a:lnTo>
                <a:lnTo>
                  <a:pt x="0" y="903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16596257" y="1381013"/>
            <a:ext cx="431055" cy="431055"/>
          </a:xfrm>
          <a:custGeom>
            <a:avLst/>
            <a:gdLst/>
            <a:ahLst/>
            <a:cxnLst/>
            <a:rect l="l" t="t" r="r" b="b"/>
            <a:pathLst>
              <a:path w="431055" h="431055">
                <a:moveTo>
                  <a:pt x="0" y="0"/>
                </a:moveTo>
                <a:lnTo>
                  <a:pt x="431055" y="0"/>
                </a:lnTo>
                <a:lnTo>
                  <a:pt x="431055" y="431055"/>
                </a:lnTo>
                <a:lnTo>
                  <a:pt x="0" y="43105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17259300" y="2113207"/>
            <a:ext cx="702370" cy="702370"/>
          </a:xfrm>
          <a:custGeom>
            <a:avLst/>
            <a:gdLst/>
            <a:ahLst/>
            <a:cxnLst/>
            <a:rect l="l" t="t" r="r" b="b"/>
            <a:pathLst>
              <a:path w="702370" h="702370">
                <a:moveTo>
                  <a:pt x="0" y="0"/>
                </a:moveTo>
                <a:lnTo>
                  <a:pt x="702370" y="0"/>
                </a:lnTo>
                <a:lnTo>
                  <a:pt x="702370" y="702369"/>
                </a:lnTo>
                <a:lnTo>
                  <a:pt x="0" y="70236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16324942" y="2667405"/>
            <a:ext cx="486842" cy="486842"/>
          </a:xfrm>
          <a:custGeom>
            <a:avLst/>
            <a:gdLst/>
            <a:ahLst/>
            <a:cxnLst/>
            <a:rect l="l" t="t" r="r" b="b"/>
            <a:pathLst>
              <a:path w="486842" h="486842">
                <a:moveTo>
                  <a:pt x="0" y="0"/>
                </a:moveTo>
                <a:lnTo>
                  <a:pt x="486842" y="0"/>
                </a:lnTo>
                <a:lnTo>
                  <a:pt x="486842" y="486842"/>
                </a:lnTo>
                <a:lnTo>
                  <a:pt x="0" y="48684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7">
            <a:extLst>
              <a:ext uri="{FF2B5EF4-FFF2-40B4-BE49-F238E27FC236}">
                <a16:creationId xmlns:a16="http://schemas.microsoft.com/office/drawing/2014/main" id="{344B68A1-0692-2684-3C61-43C778B995C3}"/>
              </a:ext>
            </a:extLst>
          </p:cNvPr>
          <p:cNvSpPr txBox="1"/>
          <p:nvPr/>
        </p:nvSpPr>
        <p:spPr>
          <a:xfrm>
            <a:off x="923624" y="530210"/>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7296" dirty="0">
                <a:solidFill>
                  <a:srgbClr val="FFFFFF"/>
                </a:solidFill>
                <a:latin typeface="Paytone One"/>
                <a:ea typeface="Paytone One"/>
                <a:cs typeface="Paytone One"/>
                <a:sym typeface="Paytone One"/>
              </a:rPr>
              <a:t>A</a:t>
            </a: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BÁO CÁO VỀ VẤN ĐỀ VIỆC LÀM</a:t>
            </a:r>
          </a:p>
        </p:txBody>
      </p:sp>
      <p:sp>
        <p:nvSpPr>
          <p:cNvPr id="55" name="Hộp Văn bản 54">
            <a:extLst>
              <a:ext uri="{FF2B5EF4-FFF2-40B4-BE49-F238E27FC236}">
                <a16:creationId xmlns:a16="http://schemas.microsoft.com/office/drawing/2014/main" id="{B42571EE-97B4-1758-63B9-960C872B2D63}"/>
              </a:ext>
            </a:extLst>
          </p:cNvPr>
          <p:cNvSpPr txBox="1"/>
          <p:nvPr/>
        </p:nvSpPr>
        <p:spPr>
          <a:xfrm>
            <a:off x="4406030" y="1649548"/>
            <a:ext cx="11510414" cy="1198149"/>
          </a:xfrm>
          <a:prstGeom prst="rect">
            <a:avLst/>
          </a:prstGeom>
          <a:noFill/>
        </p:spPr>
        <p:txBody>
          <a:bodyPr wrap="square">
            <a:spAutoFit/>
          </a:bodyPr>
          <a:lstStyle/>
          <a:p>
            <a:pPr>
              <a:lnSpc>
                <a:spcPts val="10207"/>
              </a:lnSpc>
            </a:pPr>
            <a:r>
              <a:rPr lang="en-US" sz="4000" dirty="0">
                <a:solidFill>
                  <a:srgbClr val="FFFF00"/>
                </a:solidFill>
                <a:latin typeface="Paytone One"/>
              </a:rPr>
              <a:t>ĐẶC ĐIỂM LAO ĐỘNG NƯỚC TA NĂM 2021</a:t>
            </a:r>
          </a:p>
        </p:txBody>
      </p:sp>
      <p:sp>
        <p:nvSpPr>
          <p:cNvPr id="57" name="Hộp Văn bản 56">
            <a:extLst>
              <a:ext uri="{FF2B5EF4-FFF2-40B4-BE49-F238E27FC236}">
                <a16:creationId xmlns:a16="http://schemas.microsoft.com/office/drawing/2014/main" id="{0C513058-6F7E-BE87-7820-7173AD73424A}"/>
              </a:ext>
            </a:extLst>
          </p:cNvPr>
          <p:cNvSpPr txBox="1"/>
          <p:nvPr/>
        </p:nvSpPr>
        <p:spPr>
          <a:xfrm>
            <a:off x="844290" y="5602603"/>
            <a:ext cx="3772341" cy="1569660"/>
          </a:xfrm>
          <a:prstGeom prst="rect">
            <a:avLst/>
          </a:prstGeom>
          <a:noFill/>
        </p:spPr>
        <p:txBody>
          <a:bodyPr wrap="square">
            <a:spAutoFit/>
          </a:bodyPr>
          <a:lstStyle/>
          <a:p>
            <a:pPr algn="ctr"/>
            <a:r>
              <a:rPr lang="vi-VN" sz="4800" dirty="0">
                <a:solidFill>
                  <a:srgbClr val="1F497D"/>
                </a:solidFill>
              </a:rPr>
              <a:t>50,6 triệu người</a:t>
            </a:r>
          </a:p>
        </p:txBody>
      </p:sp>
      <p:sp>
        <p:nvSpPr>
          <p:cNvPr id="58" name="Hộp Văn bản 57">
            <a:extLst>
              <a:ext uri="{FF2B5EF4-FFF2-40B4-BE49-F238E27FC236}">
                <a16:creationId xmlns:a16="http://schemas.microsoft.com/office/drawing/2014/main" id="{8ED07991-08A7-063B-05B6-D50472CE295E}"/>
              </a:ext>
            </a:extLst>
          </p:cNvPr>
          <p:cNvSpPr txBox="1"/>
          <p:nvPr/>
        </p:nvSpPr>
        <p:spPr>
          <a:xfrm>
            <a:off x="1055725" y="3532754"/>
            <a:ext cx="3772341" cy="1323439"/>
          </a:xfrm>
          <a:prstGeom prst="rect">
            <a:avLst/>
          </a:prstGeom>
          <a:noFill/>
        </p:spPr>
        <p:txBody>
          <a:bodyPr wrap="square">
            <a:spAutoFit/>
          </a:bodyPr>
          <a:lstStyle/>
          <a:p>
            <a:pPr algn="ctr"/>
            <a:r>
              <a:rPr lang="en-US" sz="4000" b="1" dirty="0">
                <a:solidFill>
                  <a:srgbClr val="1F497D"/>
                </a:solidFill>
              </a:rPr>
              <a:t>LỰC LƯỢNG</a:t>
            </a:r>
          </a:p>
          <a:p>
            <a:pPr algn="ctr"/>
            <a:r>
              <a:rPr lang="en-US" sz="4000" b="1" dirty="0">
                <a:solidFill>
                  <a:srgbClr val="1F497D"/>
                </a:solidFill>
              </a:rPr>
              <a:t> LAO ĐỘNG</a:t>
            </a:r>
            <a:endParaRPr lang="vi-VN" sz="4000" b="1" dirty="0">
              <a:solidFill>
                <a:srgbClr val="1F497D"/>
              </a:solidFill>
            </a:endParaRPr>
          </a:p>
        </p:txBody>
      </p:sp>
      <p:sp>
        <p:nvSpPr>
          <p:cNvPr id="59" name="Hộp Văn bản 58">
            <a:extLst>
              <a:ext uri="{FF2B5EF4-FFF2-40B4-BE49-F238E27FC236}">
                <a16:creationId xmlns:a16="http://schemas.microsoft.com/office/drawing/2014/main" id="{8FD9EA8B-40F3-5A35-F873-AEBD9EEC010D}"/>
              </a:ext>
            </a:extLst>
          </p:cNvPr>
          <p:cNvSpPr txBox="1"/>
          <p:nvPr/>
        </p:nvSpPr>
        <p:spPr>
          <a:xfrm>
            <a:off x="5212590" y="3532754"/>
            <a:ext cx="3772341" cy="1323439"/>
          </a:xfrm>
          <a:prstGeom prst="rect">
            <a:avLst/>
          </a:prstGeom>
          <a:noFill/>
        </p:spPr>
        <p:txBody>
          <a:bodyPr wrap="square">
            <a:spAutoFit/>
          </a:bodyPr>
          <a:lstStyle/>
          <a:p>
            <a:pPr algn="ctr"/>
            <a:r>
              <a:rPr lang="en-US" sz="4000" b="1" dirty="0">
                <a:solidFill>
                  <a:srgbClr val="1F497D"/>
                </a:solidFill>
              </a:rPr>
              <a:t>LAO ĐỘNG CÓ VIỆC LÀM </a:t>
            </a:r>
            <a:endParaRPr lang="vi-VN" sz="4000" b="1" dirty="0">
              <a:solidFill>
                <a:srgbClr val="1F497D"/>
              </a:solidFill>
            </a:endParaRPr>
          </a:p>
        </p:txBody>
      </p:sp>
      <p:sp>
        <p:nvSpPr>
          <p:cNvPr id="60" name="Hộp Văn bản 59">
            <a:extLst>
              <a:ext uri="{FF2B5EF4-FFF2-40B4-BE49-F238E27FC236}">
                <a16:creationId xmlns:a16="http://schemas.microsoft.com/office/drawing/2014/main" id="{2D4C9E65-8218-973B-D545-15DD8F9D15B5}"/>
              </a:ext>
            </a:extLst>
          </p:cNvPr>
          <p:cNvSpPr txBox="1"/>
          <p:nvPr/>
        </p:nvSpPr>
        <p:spPr>
          <a:xfrm>
            <a:off x="5179730" y="5539871"/>
            <a:ext cx="3772341" cy="1569660"/>
          </a:xfrm>
          <a:prstGeom prst="rect">
            <a:avLst/>
          </a:prstGeom>
          <a:noFill/>
        </p:spPr>
        <p:txBody>
          <a:bodyPr wrap="square">
            <a:spAutoFit/>
          </a:bodyPr>
          <a:lstStyle/>
          <a:p>
            <a:pPr algn="ctr"/>
            <a:r>
              <a:rPr lang="en-US" sz="4800" dirty="0">
                <a:solidFill>
                  <a:srgbClr val="1F497D"/>
                </a:solidFill>
              </a:rPr>
              <a:t>49</a:t>
            </a:r>
            <a:r>
              <a:rPr lang="vi-VN" sz="4800" dirty="0">
                <a:solidFill>
                  <a:srgbClr val="1F497D"/>
                </a:solidFill>
              </a:rPr>
              <a:t> triệu người</a:t>
            </a:r>
          </a:p>
        </p:txBody>
      </p:sp>
      <p:pic>
        <p:nvPicPr>
          <p:cNvPr id="31" name="Hình ảnh 30">
            <a:extLst>
              <a:ext uri="{FF2B5EF4-FFF2-40B4-BE49-F238E27FC236}">
                <a16:creationId xmlns:a16="http://schemas.microsoft.com/office/drawing/2014/main" id="{62F93910-7ED8-BCF3-8C88-917A3B6C9DFC}"/>
              </a:ext>
            </a:extLst>
          </p:cNvPr>
          <p:cNvPicPr>
            <a:picLocks noChangeAspect="1"/>
          </p:cNvPicPr>
          <p:nvPr/>
        </p:nvPicPr>
        <p:blipFill>
          <a:blip r:embed="rId10"/>
          <a:stretch>
            <a:fillRect/>
          </a:stretch>
        </p:blipFill>
        <p:spPr>
          <a:xfrm>
            <a:off x="5586147" y="7799289"/>
            <a:ext cx="2825449" cy="1305880"/>
          </a:xfrm>
          <a:prstGeom prst="rect">
            <a:avLst/>
          </a:prstGeom>
        </p:spPr>
      </p:pic>
      <p:pic>
        <p:nvPicPr>
          <p:cNvPr id="32" name="Hình ảnh 31">
            <a:extLst>
              <a:ext uri="{FF2B5EF4-FFF2-40B4-BE49-F238E27FC236}">
                <a16:creationId xmlns:a16="http://schemas.microsoft.com/office/drawing/2014/main" id="{A3F6E3CF-B99F-8152-177D-BC24FDE23921}"/>
              </a:ext>
            </a:extLst>
          </p:cNvPr>
          <p:cNvPicPr>
            <a:picLocks noChangeAspect="1"/>
          </p:cNvPicPr>
          <p:nvPr/>
        </p:nvPicPr>
        <p:blipFill>
          <a:blip r:embed="rId11"/>
          <a:stretch>
            <a:fillRect/>
          </a:stretch>
        </p:blipFill>
        <p:spPr>
          <a:xfrm>
            <a:off x="14045771" y="7248947"/>
            <a:ext cx="3285326" cy="1866900"/>
          </a:xfrm>
          <a:prstGeom prst="rect">
            <a:avLst/>
          </a:prstGeom>
        </p:spPr>
      </p:pic>
      <p:sp>
        <p:nvSpPr>
          <p:cNvPr id="33" name="Hộp Văn bản 32">
            <a:extLst>
              <a:ext uri="{FF2B5EF4-FFF2-40B4-BE49-F238E27FC236}">
                <a16:creationId xmlns:a16="http://schemas.microsoft.com/office/drawing/2014/main" id="{6C3FE12A-0F95-99AC-060A-5EA3884EDF3F}"/>
              </a:ext>
            </a:extLst>
          </p:cNvPr>
          <p:cNvSpPr txBox="1"/>
          <p:nvPr/>
        </p:nvSpPr>
        <p:spPr>
          <a:xfrm>
            <a:off x="9467610" y="3503851"/>
            <a:ext cx="3772341" cy="1323439"/>
          </a:xfrm>
          <a:prstGeom prst="rect">
            <a:avLst/>
          </a:prstGeom>
          <a:noFill/>
        </p:spPr>
        <p:txBody>
          <a:bodyPr wrap="square">
            <a:spAutoFit/>
          </a:bodyPr>
          <a:lstStyle/>
          <a:p>
            <a:pPr algn="ctr"/>
            <a:r>
              <a:rPr lang="en-US" sz="4000" b="1" dirty="0">
                <a:solidFill>
                  <a:srgbClr val="1F497D"/>
                </a:solidFill>
              </a:rPr>
              <a:t>TỈ LỆ LAO ĐỘNG CÓ VIỆC LÀM </a:t>
            </a:r>
            <a:endParaRPr lang="vi-VN" sz="4000" b="1" dirty="0">
              <a:solidFill>
                <a:srgbClr val="1F497D"/>
              </a:solidFill>
            </a:endParaRPr>
          </a:p>
        </p:txBody>
      </p:sp>
      <p:sp>
        <p:nvSpPr>
          <p:cNvPr id="40" name="Hộp Văn bản 39">
            <a:extLst>
              <a:ext uri="{FF2B5EF4-FFF2-40B4-BE49-F238E27FC236}">
                <a16:creationId xmlns:a16="http://schemas.microsoft.com/office/drawing/2014/main" id="{6A317636-E562-A7D7-4684-15F7F40FCB7D}"/>
              </a:ext>
            </a:extLst>
          </p:cNvPr>
          <p:cNvSpPr txBox="1"/>
          <p:nvPr/>
        </p:nvSpPr>
        <p:spPr>
          <a:xfrm>
            <a:off x="13450760" y="3762512"/>
            <a:ext cx="3772341" cy="707886"/>
          </a:xfrm>
          <a:prstGeom prst="rect">
            <a:avLst/>
          </a:prstGeom>
          <a:noFill/>
        </p:spPr>
        <p:txBody>
          <a:bodyPr wrap="square">
            <a:spAutoFit/>
          </a:bodyPr>
          <a:lstStyle/>
          <a:p>
            <a:pPr algn="ctr"/>
            <a:r>
              <a:rPr lang="en-US" sz="4000" b="1" dirty="0">
                <a:solidFill>
                  <a:srgbClr val="1F497D"/>
                </a:solidFill>
              </a:rPr>
              <a:t>THUẬN LỢI</a:t>
            </a:r>
            <a:endParaRPr lang="vi-VN" sz="4000" b="1" dirty="0">
              <a:solidFill>
                <a:srgbClr val="1F497D"/>
              </a:solidFill>
            </a:endParaRPr>
          </a:p>
        </p:txBody>
      </p:sp>
      <p:sp>
        <p:nvSpPr>
          <p:cNvPr id="41" name="Hộp Văn bản 40">
            <a:extLst>
              <a:ext uri="{FF2B5EF4-FFF2-40B4-BE49-F238E27FC236}">
                <a16:creationId xmlns:a16="http://schemas.microsoft.com/office/drawing/2014/main" id="{B6D74458-7538-B90D-0FAF-A674E271115D}"/>
              </a:ext>
            </a:extLst>
          </p:cNvPr>
          <p:cNvSpPr txBox="1"/>
          <p:nvPr/>
        </p:nvSpPr>
        <p:spPr>
          <a:xfrm>
            <a:off x="13576694" y="5496743"/>
            <a:ext cx="3772341" cy="1569660"/>
          </a:xfrm>
          <a:prstGeom prst="rect">
            <a:avLst/>
          </a:prstGeom>
          <a:noFill/>
        </p:spPr>
        <p:txBody>
          <a:bodyPr wrap="square">
            <a:spAutoFit/>
          </a:bodyPr>
          <a:lstStyle/>
          <a:p>
            <a:pPr algn="ctr"/>
            <a:r>
              <a:rPr lang="en-US" sz="4800" dirty="0">
                <a:solidFill>
                  <a:srgbClr val="1F497D"/>
                </a:solidFill>
              </a:rPr>
              <a:t>Lao </a:t>
            </a:r>
            <a:r>
              <a:rPr lang="en-US" sz="4800" dirty="0" err="1">
                <a:solidFill>
                  <a:srgbClr val="1F497D"/>
                </a:solidFill>
              </a:rPr>
              <a:t>động</a:t>
            </a:r>
            <a:r>
              <a:rPr lang="en-US" sz="4800" dirty="0">
                <a:solidFill>
                  <a:srgbClr val="1F497D"/>
                </a:solidFill>
              </a:rPr>
              <a:t> </a:t>
            </a:r>
          </a:p>
          <a:p>
            <a:pPr algn="ctr"/>
            <a:r>
              <a:rPr lang="en-US" sz="4800" dirty="0" err="1">
                <a:solidFill>
                  <a:srgbClr val="1F497D"/>
                </a:solidFill>
              </a:rPr>
              <a:t>dồi</a:t>
            </a:r>
            <a:r>
              <a:rPr lang="en-US" sz="4800" dirty="0">
                <a:solidFill>
                  <a:srgbClr val="1F497D"/>
                </a:solidFill>
              </a:rPr>
              <a:t> </a:t>
            </a:r>
            <a:r>
              <a:rPr lang="en-US" sz="4800" dirty="0" err="1">
                <a:solidFill>
                  <a:srgbClr val="1F497D"/>
                </a:solidFill>
              </a:rPr>
              <a:t>dào</a:t>
            </a:r>
            <a:endParaRPr lang="vi-VN" sz="4800" dirty="0">
              <a:solidFill>
                <a:srgbClr val="1F497D"/>
              </a:solidFill>
            </a:endParaRPr>
          </a:p>
        </p:txBody>
      </p:sp>
      <p:pic>
        <p:nvPicPr>
          <p:cNvPr id="42" name="Hình ảnh 41">
            <a:extLst>
              <a:ext uri="{FF2B5EF4-FFF2-40B4-BE49-F238E27FC236}">
                <a16:creationId xmlns:a16="http://schemas.microsoft.com/office/drawing/2014/main" id="{F7AB15E8-7AE1-0C27-F4EC-541203AFA020}"/>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10109005" y="5294080"/>
            <a:ext cx="2135144" cy="2135144"/>
          </a:xfrm>
          <a:prstGeom prst="rect">
            <a:avLst/>
          </a:prstGeom>
        </p:spPr>
      </p:pic>
      <p:sp>
        <p:nvSpPr>
          <p:cNvPr id="43" name="Hộp Văn bản 42">
            <a:extLst>
              <a:ext uri="{FF2B5EF4-FFF2-40B4-BE49-F238E27FC236}">
                <a16:creationId xmlns:a16="http://schemas.microsoft.com/office/drawing/2014/main" id="{D7B97FA4-A77B-C23B-41C7-55F7403E2377}"/>
              </a:ext>
            </a:extLst>
          </p:cNvPr>
          <p:cNvSpPr txBox="1"/>
          <p:nvPr/>
        </p:nvSpPr>
        <p:spPr>
          <a:xfrm>
            <a:off x="9270799" y="7638626"/>
            <a:ext cx="3772341" cy="1569660"/>
          </a:xfrm>
          <a:prstGeom prst="rect">
            <a:avLst/>
          </a:prstGeom>
          <a:noFill/>
        </p:spPr>
        <p:txBody>
          <a:bodyPr wrap="square">
            <a:spAutoFit/>
          </a:bodyPr>
          <a:lstStyle/>
          <a:p>
            <a:pPr algn="ctr"/>
            <a:r>
              <a:rPr lang="en-US" sz="4800" dirty="0" err="1">
                <a:solidFill>
                  <a:srgbClr val="1F497D"/>
                </a:solidFill>
              </a:rPr>
              <a:t>Lực</a:t>
            </a:r>
            <a:r>
              <a:rPr lang="en-US" sz="4800" dirty="0">
                <a:solidFill>
                  <a:srgbClr val="1F497D"/>
                </a:solidFill>
              </a:rPr>
              <a:t> </a:t>
            </a:r>
            <a:r>
              <a:rPr lang="en-US" sz="4800" dirty="0" err="1">
                <a:solidFill>
                  <a:srgbClr val="1F497D"/>
                </a:solidFill>
              </a:rPr>
              <a:t>lượng</a:t>
            </a:r>
            <a:endParaRPr lang="en-US" sz="4800" dirty="0">
              <a:solidFill>
                <a:srgbClr val="1F497D"/>
              </a:solidFill>
            </a:endParaRPr>
          </a:p>
          <a:p>
            <a:pPr algn="ctr"/>
            <a:r>
              <a:rPr lang="en-US" sz="4800" dirty="0">
                <a:solidFill>
                  <a:srgbClr val="1F497D"/>
                </a:solidFill>
              </a:rPr>
              <a:t> </a:t>
            </a:r>
            <a:r>
              <a:rPr lang="en-US" sz="4800" dirty="0" err="1">
                <a:solidFill>
                  <a:srgbClr val="1F497D"/>
                </a:solidFill>
              </a:rPr>
              <a:t>lao</a:t>
            </a:r>
            <a:r>
              <a:rPr lang="en-US" sz="4800" dirty="0">
                <a:solidFill>
                  <a:srgbClr val="1F497D"/>
                </a:solidFill>
              </a:rPr>
              <a:t> </a:t>
            </a:r>
            <a:r>
              <a:rPr lang="en-US" sz="4800" dirty="0" err="1">
                <a:solidFill>
                  <a:srgbClr val="1F497D"/>
                </a:solidFill>
              </a:rPr>
              <a:t>động</a:t>
            </a:r>
            <a:endParaRPr lang="vi-VN" sz="4800" dirty="0">
              <a:solidFill>
                <a:srgbClr val="1F497D"/>
              </a:solidFill>
            </a:endParaRPr>
          </a:p>
        </p:txBody>
      </p:sp>
      <p:pic>
        <p:nvPicPr>
          <p:cNvPr id="44" name="Hình ảnh 43">
            <a:extLst>
              <a:ext uri="{FF2B5EF4-FFF2-40B4-BE49-F238E27FC236}">
                <a16:creationId xmlns:a16="http://schemas.microsoft.com/office/drawing/2014/main" id="{031D4069-C1F7-9527-874E-87BF342AFB6B}"/>
              </a:ext>
            </a:extLst>
          </p:cNvPr>
          <p:cNvPicPr>
            <a:picLocks noChangeAspect="1"/>
          </p:cNvPicPr>
          <p:nvPr/>
        </p:nvPicPr>
        <p:blipFill rotWithShape="1">
          <a:blip r:embed="rId14"/>
          <a:srcRect t="13047" b="13712"/>
          <a:stretch/>
        </p:blipFill>
        <p:spPr>
          <a:xfrm>
            <a:off x="1345894" y="7288120"/>
            <a:ext cx="2686607" cy="196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par>
                                <p:cTn id="11" presetID="22" presetClass="entr" presetSubtype="8"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wipe(left)">
                                      <p:cBhvr>
                                        <p:cTn id="24" dur="500"/>
                                        <p:tgtEl>
                                          <p:spTgt spid="59"/>
                                        </p:tgtEl>
                                      </p:cBhvr>
                                    </p:animEffect>
                                  </p:childTnLst>
                                </p:cTn>
                              </p:par>
                              <p:par>
                                <p:cTn id="25" presetID="2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par>
                                <p:cTn id="45" presetID="22" presetClass="entr" presetSubtype="8"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par>
                                <p:cTn id="48" presetID="22" presetClass="entr" presetSubtype="8"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left)">
                                      <p:cBhvr>
                                        <p:cTn id="53" dur="500"/>
                                        <p:tgtEl>
                                          <p:spTgt spid="4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8"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par>
                                <p:cTn id="71" presetID="22" presetClass="entr" presetSubtype="8"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par>
                                <p:cTn id="74" presetID="22" presetClass="entr" presetSubtype="8"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500"/>
                                        <p:tgtEl>
                                          <p:spTgt spid="3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57" grpId="0"/>
      <p:bldP spid="58" grpId="0"/>
      <p:bldP spid="59" grpId="0"/>
      <p:bldP spid="60" grpId="0"/>
      <p:bldP spid="33" grpId="0"/>
      <p:bldP spid="40" grpId="0"/>
      <p:bldP spid="41"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136066" y="3459223"/>
            <a:ext cx="16015868" cy="5392009"/>
          </a:xfrm>
          <a:custGeom>
            <a:avLst/>
            <a:gdLst/>
            <a:ahLst/>
            <a:cxnLst/>
            <a:rect l="l" t="t" r="r" b="b"/>
            <a:pathLst>
              <a:path w="16015868" h="5392009">
                <a:moveTo>
                  <a:pt x="0" y="0"/>
                </a:moveTo>
                <a:lnTo>
                  <a:pt x="16015868" y="0"/>
                </a:lnTo>
                <a:lnTo>
                  <a:pt x="16015868" y="5392009"/>
                </a:lnTo>
                <a:lnTo>
                  <a:pt x="0" y="5392009"/>
                </a:lnTo>
                <a:lnTo>
                  <a:pt x="0" y="0"/>
                </a:lnTo>
                <a:close/>
              </a:path>
            </a:pathLst>
          </a:custGeom>
          <a: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a:blipFill>
        </p:spPr>
        <p:txBody>
          <a:bodyPr/>
          <a:lstStyle/>
          <a:p>
            <a:endParaRPr lang="en-US" dirty="0"/>
          </a:p>
        </p:txBody>
      </p:sp>
      <p:sp>
        <p:nvSpPr>
          <p:cNvPr id="11" name="TextBox 11"/>
          <p:cNvSpPr txBox="1"/>
          <p:nvPr/>
        </p:nvSpPr>
        <p:spPr>
          <a:xfrm>
            <a:off x="1905000" y="1802803"/>
            <a:ext cx="14930102" cy="1106072"/>
          </a:xfrm>
          <a:prstGeom prst="rect">
            <a:avLst/>
          </a:prstGeom>
        </p:spPr>
        <p:txBody>
          <a:bodyPr wrap="square" lIns="0" tIns="0" rIns="0" bIns="0" rtlCol="0" anchor="t">
            <a:spAutoFit/>
          </a:bodyPr>
          <a:lstStyle/>
          <a:p>
            <a:pPr algn="ctr">
              <a:lnSpc>
                <a:spcPts val="4479"/>
              </a:lnSpc>
              <a:spcBef>
                <a:spcPct val="0"/>
              </a:spcBef>
            </a:pPr>
            <a:r>
              <a:rPr lang="en-US" sz="4400" dirty="0">
                <a:latin typeface="#9Slide07 IcielBaliho Script" pitchFamily="2" charset="0"/>
              </a:rPr>
              <a:t>LỰC LƯỢNG LAO ĐỘNG VIỆT NAM, GIAI ĐOẠN 2019 – 2023 </a:t>
            </a:r>
          </a:p>
          <a:p>
            <a:pPr algn="r">
              <a:lnSpc>
                <a:spcPts val="4479"/>
              </a:lnSpc>
              <a:spcBef>
                <a:spcPct val="0"/>
              </a:spcBef>
            </a:pPr>
            <a:r>
              <a:rPr lang="en-US" sz="3200" i="1" dirty="0">
                <a:latin typeface="Times New Roman" panose="02020603050405020304" pitchFamily="18" charset="0"/>
                <a:cs typeface="Times New Roman" panose="02020603050405020304" pitchFamily="18" charset="0"/>
              </a:rPr>
              <a:t>(TRIỆU NGƯỜI)</a:t>
            </a:r>
          </a:p>
        </p:txBody>
      </p:sp>
      <p:sp>
        <p:nvSpPr>
          <p:cNvPr id="2" name="Hộp Văn bản 1">
            <a:extLst>
              <a:ext uri="{FF2B5EF4-FFF2-40B4-BE49-F238E27FC236}">
                <a16:creationId xmlns:a16="http://schemas.microsoft.com/office/drawing/2014/main" id="{68947432-0051-BF24-8973-5419E9FBC9C9}"/>
              </a:ext>
            </a:extLst>
          </p:cNvPr>
          <p:cNvSpPr txBox="1"/>
          <p:nvPr/>
        </p:nvSpPr>
        <p:spPr>
          <a:xfrm>
            <a:off x="4343400" y="29364"/>
            <a:ext cx="11510414" cy="1223092"/>
          </a:xfrm>
          <a:prstGeom prst="rect">
            <a:avLst/>
          </a:prstGeom>
          <a:noFill/>
        </p:spPr>
        <p:txBody>
          <a:bodyPr wrap="square">
            <a:spAutoFit/>
          </a:bodyPr>
          <a:lstStyle/>
          <a:p>
            <a:pPr>
              <a:lnSpc>
                <a:spcPts val="10207"/>
              </a:lnSpc>
            </a:pPr>
            <a:r>
              <a:rPr lang="en-US" sz="4800" dirty="0">
                <a:solidFill>
                  <a:srgbClr val="FFFF00"/>
                </a:solidFill>
                <a:latin typeface="Paytone One"/>
              </a:rPr>
              <a:t>ĐẶC ĐIỂM LAO ĐỘNG NƯỚC TA</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3" name="Freeform 3"/>
          <p:cNvSpPr/>
          <p:nvPr/>
        </p:nvSpPr>
        <p:spPr>
          <a:xfrm rot="-8644098">
            <a:off x="-3375035" y="5889752"/>
            <a:ext cx="9524130" cy="7757837"/>
          </a:xfrm>
          <a:custGeom>
            <a:avLst/>
            <a:gdLst/>
            <a:ahLst/>
            <a:cxnLst/>
            <a:rect l="l" t="t" r="r" b="b"/>
            <a:pathLst>
              <a:path w="9524130" h="7757837">
                <a:moveTo>
                  <a:pt x="0" y="0"/>
                </a:moveTo>
                <a:lnTo>
                  <a:pt x="9524130" y="0"/>
                </a:lnTo>
                <a:lnTo>
                  <a:pt x="9524130" y="7757837"/>
                </a:lnTo>
                <a:lnTo>
                  <a:pt x="0" y="775783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698468" y="5143500"/>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762000" y="4912252"/>
            <a:ext cx="11125200" cy="4612747"/>
            <a:chOff x="0" y="0"/>
            <a:chExt cx="2908018" cy="1452620"/>
          </a:xfrm>
        </p:grpSpPr>
        <p:sp>
          <p:nvSpPr>
            <p:cNvPr id="6" name="Freeform 6"/>
            <p:cNvSpPr/>
            <p:nvPr/>
          </p:nvSpPr>
          <p:spPr>
            <a:xfrm>
              <a:off x="0" y="0"/>
              <a:ext cx="2908018" cy="1452620"/>
            </a:xfrm>
            <a:custGeom>
              <a:avLst/>
              <a:gdLst/>
              <a:ahLst/>
              <a:cxnLst/>
              <a:rect l="l" t="t" r="r" b="b"/>
              <a:pathLst>
                <a:path w="2908018" h="1452620">
                  <a:moveTo>
                    <a:pt x="21035" y="0"/>
                  </a:moveTo>
                  <a:lnTo>
                    <a:pt x="2886983" y="0"/>
                  </a:lnTo>
                  <a:cubicBezTo>
                    <a:pt x="2898600" y="0"/>
                    <a:pt x="2908018" y="9418"/>
                    <a:pt x="2908018" y="21035"/>
                  </a:cubicBezTo>
                  <a:lnTo>
                    <a:pt x="2908018" y="1431585"/>
                  </a:lnTo>
                  <a:cubicBezTo>
                    <a:pt x="2908018" y="1437163"/>
                    <a:pt x="2905802" y="1442514"/>
                    <a:pt x="2901857" y="1446459"/>
                  </a:cubicBezTo>
                  <a:cubicBezTo>
                    <a:pt x="2897912" y="1450404"/>
                    <a:pt x="2892562" y="1452620"/>
                    <a:pt x="2886983" y="1452620"/>
                  </a:cubicBezTo>
                  <a:lnTo>
                    <a:pt x="21035" y="1452620"/>
                  </a:lnTo>
                  <a:cubicBezTo>
                    <a:pt x="15456" y="1452620"/>
                    <a:pt x="10106" y="1450404"/>
                    <a:pt x="6161" y="1446459"/>
                  </a:cubicBezTo>
                  <a:cubicBezTo>
                    <a:pt x="2216" y="1442514"/>
                    <a:pt x="0" y="1437163"/>
                    <a:pt x="0" y="1431585"/>
                  </a:cubicBezTo>
                  <a:lnTo>
                    <a:pt x="0" y="21035"/>
                  </a:lnTo>
                  <a:cubicBezTo>
                    <a:pt x="0" y="9418"/>
                    <a:pt x="9418" y="0"/>
                    <a:pt x="21035"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2908018" cy="149072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6184983" y="2213496"/>
            <a:ext cx="562277" cy="562277"/>
          </a:xfrm>
          <a:custGeom>
            <a:avLst/>
            <a:gdLst/>
            <a:ahLst/>
            <a:cxnLst/>
            <a:rect l="l" t="t" r="r" b="b"/>
            <a:pathLst>
              <a:path w="562277" h="562277">
                <a:moveTo>
                  <a:pt x="0" y="0"/>
                </a:moveTo>
                <a:lnTo>
                  <a:pt x="562276" y="0"/>
                </a:lnTo>
                <a:lnTo>
                  <a:pt x="562276" y="562277"/>
                </a:lnTo>
                <a:lnTo>
                  <a:pt x="0" y="56227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2273791" y="2637950"/>
            <a:ext cx="215528" cy="215528"/>
          </a:xfrm>
          <a:custGeom>
            <a:avLst/>
            <a:gdLst/>
            <a:ahLst/>
            <a:cxnLst/>
            <a:rect l="l" t="t" r="r" b="b"/>
            <a:pathLst>
              <a:path w="215528" h="215528">
                <a:moveTo>
                  <a:pt x="0" y="0"/>
                </a:moveTo>
                <a:lnTo>
                  <a:pt x="215527" y="0"/>
                </a:lnTo>
                <a:lnTo>
                  <a:pt x="215527" y="215528"/>
                </a:lnTo>
                <a:lnTo>
                  <a:pt x="0" y="21552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7367064" y="2745714"/>
            <a:ext cx="346749" cy="346749"/>
          </a:xfrm>
          <a:custGeom>
            <a:avLst/>
            <a:gdLst/>
            <a:ahLst/>
            <a:cxnLst/>
            <a:rect l="l" t="t" r="r" b="b"/>
            <a:pathLst>
              <a:path w="346749" h="346749">
                <a:moveTo>
                  <a:pt x="0" y="0"/>
                </a:moveTo>
                <a:lnTo>
                  <a:pt x="346749" y="0"/>
                </a:lnTo>
                <a:lnTo>
                  <a:pt x="346749" y="346749"/>
                </a:lnTo>
                <a:lnTo>
                  <a:pt x="0" y="346749"/>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D2283A1B-A4A2-82F2-E1DB-095A70B2115D}"/>
              </a:ext>
            </a:extLst>
          </p:cNvPr>
          <p:cNvSpPr txBox="1"/>
          <p:nvPr/>
        </p:nvSpPr>
        <p:spPr>
          <a:xfrm>
            <a:off x="982971" y="5030189"/>
            <a:ext cx="10683258" cy="4428456"/>
          </a:xfrm>
          <a:prstGeom prst="rect">
            <a:avLst/>
          </a:prstGeom>
          <a:noFill/>
        </p:spPr>
        <p:txBody>
          <a:bodyPr wrap="square">
            <a:spAutoFit/>
          </a:bodyPr>
          <a:lstStyle/>
          <a:p>
            <a:pPr algn="just">
              <a:lnSpc>
                <a:spcPts val="3800"/>
              </a:lnSpc>
            </a:pPr>
            <a:r>
              <a:rPr lang="en-US" sz="2400" b="0" i="0" dirty="0">
                <a:solidFill>
                  <a:srgbClr val="1F497D"/>
                </a:solidFill>
                <a:effectLst/>
                <a:latin typeface="Times New Roman" panose="02020603050405020304" pitchFamily="18" charset="0"/>
                <a:cs typeface="Times New Roman" panose="02020603050405020304" pitchFamily="18" charset="0"/>
              </a:rPr>
              <a:t>     </a:t>
            </a:r>
            <a:r>
              <a:rPr lang="vi-VN" sz="2400" b="0" i="0" dirty="0">
                <a:solidFill>
                  <a:srgbClr val="1F497D"/>
                </a:solidFill>
                <a:effectLst/>
                <a:latin typeface="Times New Roman" panose="02020603050405020304" pitchFamily="18" charset="0"/>
                <a:cs typeface="Times New Roman" panose="02020603050405020304" pitchFamily="18" charset="0"/>
              </a:rPr>
              <a:t>Trong những năm qua, Việt Nam có nhiều bước tiến trong việc </a:t>
            </a:r>
            <a:r>
              <a:rPr lang="vi-VN" sz="2400" b="1" i="0" dirty="0">
                <a:solidFill>
                  <a:srgbClr val="FF0000"/>
                </a:solidFill>
                <a:effectLst/>
                <a:latin typeface="Times New Roman" panose="02020603050405020304" pitchFamily="18" charset="0"/>
                <a:cs typeface="Times New Roman" panose="02020603050405020304" pitchFamily="18" charset="0"/>
              </a:rPr>
              <a:t>cải thiện năng suất lao động</a:t>
            </a:r>
            <a:r>
              <a:rPr lang="vi-VN" sz="2400" b="0" i="0" dirty="0">
                <a:solidFill>
                  <a:srgbClr val="1F497D"/>
                </a:solidFill>
                <a:effectLst/>
                <a:latin typeface="Times New Roman" panose="02020603050405020304" pitchFamily="18" charset="0"/>
                <a:cs typeface="Times New Roman" panose="02020603050405020304" pitchFamily="18" charset="0"/>
              </a:rPr>
              <a:t>, tuy nhiên tốc độ tăng năng suất lao động vẫn còn chậm so với nhiều quốc gia trong khu vực như Thái Lan, Indonesia, Singapore. Giai đoạn từ 2011-2021, tốc độ tăng trưởng năng suất lao động của Việt Nam chỉ đạt khoảng 3-4%/năm, thấp hơn so với tăng trưởng GDP (5-6%/năm). Trong hai năm 2021-2022, Việt Nam chịu ảnh hưởng không nhỏ của đại dịch COVID-19, những gián đoạn trong chuỗi cung ứng, sự thiếu hụt về nguồn nhân lực và các biện pháp giãn cách xã hội đã khiến tốc độ tăng năng suất lao động bị giảm sút so với giai đoạn trước, gây khó khăn cho sự phát triển bền vững của nền kinh tế</a:t>
            </a:r>
            <a:r>
              <a:rPr lang="en-US" sz="2400" b="0" i="0" dirty="0">
                <a:solidFill>
                  <a:srgbClr val="1F497D"/>
                </a:solidFill>
                <a:effectLst/>
                <a:latin typeface="Times New Roman" panose="02020603050405020304" pitchFamily="18" charset="0"/>
                <a:cs typeface="Times New Roman" panose="02020603050405020304" pitchFamily="18" charset="0"/>
              </a:rPr>
              <a:t>.</a:t>
            </a:r>
            <a:endParaRPr lang="en-US" sz="2400" dirty="0">
              <a:solidFill>
                <a:srgbClr val="1F497D"/>
              </a:solidFill>
              <a:latin typeface="Times New Roman" panose="02020603050405020304" pitchFamily="18" charset="0"/>
              <a:cs typeface="Times New Roman" panose="02020603050405020304" pitchFamily="18" charset="0"/>
            </a:endParaRPr>
          </a:p>
        </p:txBody>
      </p:sp>
      <p:pic>
        <p:nvPicPr>
          <p:cNvPr id="22" name="Hình ảnh 21">
            <a:extLst>
              <a:ext uri="{FF2B5EF4-FFF2-40B4-BE49-F238E27FC236}">
                <a16:creationId xmlns:a16="http://schemas.microsoft.com/office/drawing/2014/main" id="{67D93375-26C8-E6F3-DBC4-D46F7DC740AE}"/>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6442687" y="1298438"/>
            <a:ext cx="10976129" cy="3094615"/>
          </a:xfrm>
          <a:prstGeom prst="rect">
            <a:avLst/>
          </a:prstGeom>
        </p:spPr>
      </p:pic>
      <p:sp>
        <p:nvSpPr>
          <p:cNvPr id="23" name="Hộp Văn bản 22">
            <a:extLst>
              <a:ext uri="{FF2B5EF4-FFF2-40B4-BE49-F238E27FC236}">
                <a16:creationId xmlns:a16="http://schemas.microsoft.com/office/drawing/2014/main" id="{6FE80588-E861-DF05-B86C-0DA3D1E5E92A}"/>
              </a:ext>
            </a:extLst>
          </p:cNvPr>
          <p:cNvSpPr txBox="1"/>
          <p:nvPr/>
        </p:nvSpPr>
        <p:spPr>
          <a:xfrm>
            <a:off x="762000" y="1511549"/>
            <a:ext cx="4168896" cy="2800767"/>
          </a:xfrm>
          <a:prstGeom prst="rect">
            <a:avLst/>
          </a:prstGeom>
          <a:noFill/>
        </p:spPr>
        <p:txBody>
          <a:bodyPr wrap="square">
            <a:spAutoFit/>
          </a:bodyPr>
          <a:lstStyle/>
          <a:p>
            <a:pPr algn="just"/>
            <a:r>
              <a:rPr lang="en-US" sz="4400" dirty="0" err="1">
                <a:solidFill>
                  <a:schemeClr val="bg1"/>
                </a:solidFill>
                <a:latin typeface="#9Slide07 IcielBaliho Script" pitchFamily="2" charset="0"/>
                <a:cs typeface="Times New Roman" panose="02020603050405020304" pitchFamily="18" charset="0"/>
              </a:rPr>
              <a:t>Tốc</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độ</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tăng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năng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suất</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lao</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động</a:t>
            </a:r>
            <a:r>
              <a:rPr lang="en-US" sz="4400" dirty="0">
                <a:solidFill>
                  <a:schemeClr val="bg1"/>
                </a:solidFill>
                <a:latin typeface="#9Slide07 IcielBaliho Script" pitchFamily="2" charset="0"/>
                <a:cs typeface="Times New Roman" panose="02020603050405020304" pitchFamily="18" charset="0"/>
              </a:rPr>
              <a:t> 2011-2022 (</a:t>
            </a:r>
            <a:r>
              <a:rPr lang="en-US" sz="4400" dirty="0" err="1">
                <a:solidFill>
                  <a:schemeClr val="bg1"/>
                </a:solidFill>
                <a:latin typeface="#9Slide07 IcielBaliho Script" pitchFamily="2" charset="0"/>
                <a:cs typeface="Times New Roman" panose="02020603050405020304" pitchFamily="18" charset="0"/>
              </a:rPr>
              <a:t>theo</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Tổng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cục</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Thống</a:t>
            </a:r>
            <a:r>
              <a:rPr lang="en-US" sz="4400" dirty="0">
                <a:solidFill>
                  <a:schemeClr val="bg1"/>
                </a:solidFill>
                <a:latin typeface="#9Slide07 IcielBaliho Script" pitchFamily="2" charset="0"/>
                <a:cs typeface="Times New Roman" panose="02020603050405020304" pitchFamily="18" charset="0"/>
              </a:rPr>
              <a:t> </a:t>
            </a:r>
            <a:r>
              <a:rPr lang="en-US" sz="4400" dirty="0" err="1">
                <a:solidFill>
                  <a:schemeClr val="bg1"/>
                </a:solidFill>
                <a:latin typeface="#9Slide07 IcielBaliho Script" pitchFamily="2" charset="0"/>
                <a:cs typeface="Times New Roman" panose="02020603050405020304" pitchFamily="18" charset="0"/>
              </a:rPr>
              <a:t>kê</a:t>
            </a:r>
            <a:r>
              <a:rPr lang="en-US" sz="4400" dirty="0">
                <a:solidFill>
                  <a:schemeClr val="bg1"/>
                </a:solidFill>
                <a:latin typeface="#9Slide07 IcielBaliho Script" pitchFamily="2" charset="0"/>
                <a:cs typeface="Times New Roman" panose="02020603050405020304" pitchFamily="18" charset="0"/>
              </a:rPr>
              <a:t>).</a:t>
            </a:r>
          </a:p>
        </p:txBody>
      </p:sp>
      <p:pic>
        <p:nvPicPr>
          <p:cNvPr id="26" name="Hình ảnh 25">
            <a:extLst>
              <a:ext uri="{FF2B5EF4-FFF2-40B4-BE49-F238E27FC236}">
                <a16:creationId xmlns:a16="http://schemas.microsoft.com/office/drawing/2014/main" id="{73229A58-73F0-D932-A59A-9C83FBB11AF8}"/>
              </a:ext>
            </a:extLst>
          </p:cNvPr>
          <p:cNvPicPr>
            <a:picLocks noChangeAspect="1"/>
          </p:cNvPicPr>
          <p:nvPr/>
        </p:nvPicPr>
        <p:blipFill>
          <a:blip r:embed="rId10"/>
          <a:stretch>
            <a:fillRect/>
          </a:stretch>
        </p:blipFill>
        <p:spPr>
          <a:xfrm>
            <a:off x="12866571" y="4977423"/>
            <a:ext cx="4651408" cy="4440641"/>
          </a:xfrm>
          <a:prstGeom prst="rect">
            <a:avLst/>
          </a:prstGeom>
        </p:spPr>
      </p:pic>
      <p:sp>
        <p:nvSpPr>
          <p:cNvPr id="27" name="Hộp Văn bản 26">
            <a:extLst>
              <a:ext uri="{FF2B5EF4-FFF2-40B4-BE49-F238E27FC236}">
                <a16:creationId xmlns:a16="http://schemas.microsoft.com/office/drawing/2014/main" id="{B50BE5A4-985F-123D-4301-7C9334DD62CE}"/>
              </a:ext>
            </a:extLst>
          </p:cNvPr>
          <p:cNvSpPr txBox="1"/>
          <p:nvPr/>
        </p:nvSpPr>
        <p:spPr>
          <a:xfrm>
            <a:off x="4343400" y="-190494"/>
            <a:ext cx="11510414" cy="1223092"/>
          </a:xfrm>
          <a:prstGeom prst="rect">
            <a:avLst/>
          </a:prstGeom>
          <a:noFill/>
        </p:spPr>
        <p:txBody>
          <a:bodyPr wrap="square">
            <a:spAutoFit/>
          </a:bodyPr>
          <a:lstStyle/>
          <a:p>
            <a:pPr>
              <a:lnSpc>
                <a:spcPts val="10207"/>
              </a:lnSpc>
            </a:pPr>
            <a:r>
              <a:rPr lang="en-US" sz="4800" dirty="0">
                <a:solidFill>
                  <a:srgbClr val="FFFF00"/>
                </a:solidFill>
                <a:latin typeface="Paytone One"/>
              </a:rPr>
              <a:t>ĐẶC ĐIỂM LAO ĐỘNG NƯỚC TA</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0050" y="647700"/>
            <a:ext cx="16015904" cy="6003451"/>
            <a:chOff x="0" y="0"/>
            <a:chExt cx="20090464" cy="7530771"/>
          </a:xfrm>
        </p:grpSpPr>
        <p:sp>
          <p:nvSpPr>
            <p:cNvPr id="3" name="Freeform 3"/>
            <p:cNvSpPr/>
            <p:nvPr/>
          </p:nvSpPr>
          <p:spPr>
            <a:xfrm>
              <a:off x="0" y="0"/>
              <a:ext cx="20090464" cy="7530771"/>
            </a:xfrm>
            <a:custGeom>
              <a:avLst/>
              <a:gdLst/>
              <a:ahLst/>
              <a:cxnLst/>
              <a:rect l="l" t="t" r="r" b="b"/>
              <a:pathLst>
                <a:path w="20090464" h="7530771">
                  <a:moveTo>
                    <a:pt x="10045232" y="0"/>
                  </a:moveTo>
                  <a:cubicBezTo>
                    <a:pt x="4497404" y="0"/>
                    <a:pt x="0" y="1685821"/>
                    <a:pt x="0" y="3765386"/>
                  </a:cubicBezTo>
                  <a:cubicBezTo>
                    <a:pt x="0" y="5844950"/>
                    <a:pt x="4497404" y="7530771"/>
                    <a:pt x="10045232" y="7530771"/>
                  </a:cubicBezTo>
                  <a:cubicBezTo>
                    <a:pt x="15593061" y="7530771"/>
                    <a:pt x="20090464" y="5844950"/>
                    <a:pt x="20090464" y="3765386"/>
                  </a:cubicBezTo>
                  <a:cubicBezTo>
                    <a:pt x="20090464" y="1685821"/>
                    <a:pt x="15593061" y="0"/>
                    <a:pt x="10045232" y="0"/>
                  </a:cubicBezTo>
                  <a:close/>
                </a:path>
              </a:pathLst>
            </a:custGeom>
            <a:solidFill>
              <a:srgbClr val="F2EDEC"/>
            </a:solidFill>
          </p:spPr>
          <p:txBody>
            <a:bodyPr/>
            <a:lstStyle/>
            <a:p>
              <a:endParaRPr lang="en-US"/>
            </a:p>
          </p:txBody>
        </p:sp>
        <p:sp>
          <p:nvSpPr>
            <p:cNvPr id="4" name="TextBox 4"/>
            <p:cNvSpPr txBox="1"/>
            <p:nvPr/>
          </p:nvSpPr>
          <p:spPr>
            <a:xfrm>
              <a:off x="1883481" y="667910"/>
              <a:ext cx="16323502" cy="6156851"/>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61517" y="5380387"/>
            <a:ext cx="5527860" cy="6975217"/>
          </a:xfrm>
          <a:custGeom>
            <a:avLst/>
            <a:gdLst/>
            <a:ahLst/>
            <a:cxnLst/>
            <a:rect l="l" t="t" r="r" b="b"/>
            <a:pathLst>
              <a:path w="5527860" h="6975217">
                <a:moveTo>
                  <a:pt x="0" y="0"/>
                </a:moveTo>
                <a:lnTo>
                  <a:pt x="5527860" y="0"/>
                </a:lnTo>
                <a:lnTo>
                  <a:pt x="5527860" y="6975217"/>
                </a:lnTo>
                <a:lnTo>
                  <a:pt x="0" y="6975217"/>
                </a:lnTo>
                <a:lnTo>
                  <a:pt x="0" y="0"/>
                </a:lnTo>
                <a:close/>
              </a:path>
            </a:pathLst>
          </a:custGeom>
          <a:blipFill>
            <a:blip r:embed="rId2"/>
            <a:stretch>
              <a:fillRect/>
            </a:stretch>
          </a:blipFill>
        </p:spPr>
        <p:txBody>
          <a:bodyPr/>
          <a:lstStyle/>
          <a:p>
            <a:endParaRPr lang="en-US"/>
          </a:p>
        </p:txBody>
      </p:sp>
      <p:sp>
        <p:nvSpPr>
          <p:cNvPr id="6" name="Freeform 6"/>
          <p:cNvSpPr/>
          <p:nvPr/>
        </p:nvSpPr>
        <p:spPr>
          <a:xfrm>
            <a:off x="5180986" y="5380387"/>
            <a:ext cx="3016782" cy="6975217"/>
          </a:xfrm>
          <a:custGeom>
            <a:avLst/>
            <a:gdLst/>
            <a:ahLst/>
            <a:cxnLst/>
            <a:rect l="l" t="t" r="r" b="b"/>
            <a:pathLst>
              <a:path w="3016782" h="6975217">
                <a:moveTo>
                  <a:pt x="0" y="0"/>
                </a:moveTo>
                <a:lnTo>
                  <a:pt x="3016782" y="0"/>
                </a:lnTo>
                <a:lnTo>
                  <a:pt x="3016782" y="6975217"/>
                </a:lnTo>
                <a:lnTo>
                  <a:pt x="0" y="6975217"/>
                </a:lnTo>
                <a:lnTo>
                  <a:pt x="0" y="0"/>
                </a:lnTo>
                <a:close/>
              </a:path>
            </a:pathLst>
          </a:custGeom>
          <a:blipFill>
            <a:blip r:embed="rId3"/>
            <a:stretch>
              <a:fillRect/>
            </a:stretch>
          </a:blipFill>
        </p:spPr>
        <p:txBody>
          <a:bodyPr/>
          <a:lstStyle/>
          <a:p>
            <a:endParaRPr lang="en-US"/>
          </a:p>
        </p:txBody>
      </p:sp>
      <p:sp>
        <p:nvSpPr>
          <p:cNvPr id="7" name="Freeform 7"/>
          <p:cNvSpPr/>
          <p:nvPr/>
        </p:nvSpPr>
        <p:spPr>
          <a:xfrm>
            <a:off x="7535381" y="5478777"/>
            <a:ext cx="3303601" cy="7280662"/>
          </a:xfrm>
          <a:custGeom>
            <a:avLst/>
            <a:gdLst/>
            <a:ahLst/>
            <a:cxnLst/>
            <a:rect l="l" t="t" r="r" b="b"/>
            <a:pathLst>
              <a:path w="3303601" h="7280662">
                <a:moveTo>
                  <a:pt x="0" y="0"/>
                </a:moveTo>
                <a:lnTo>
                  <a:pt x="3303600" y="0"/>
                </a:lnTo>
                <a:lnTo>
                  <a:pt x="3303600" y="7280663"/>
                </a:lnTo>
                <a:lnTo>
                  <a:pt x="0" y="7280663"/>
                </a:lnTo>
                <a:lnTo>
                  <a:pt x="0" y="0"/>
                </a:lnTo>
                <a:close/>
              </a:path>
            </a:pathLst>
          </a:custGeom>
          <a:blipFill>
            <a:blip r:embed="rId4"/>
            <a:stretch>
              <a:fillRect/>
            </a:stretch>
          </a:blipFill>
        </p:spPr>
        <p:txBody>
          <a:bodyPr/>
          <a:lstStyle/>
          <a:p>
            <a:endParaRPr lang="en-US"/>
          </a:p>
        </p:txBody>
      </p:sp>
      <p:sp>
        <p:nvSpPr>
          <p:cNvPr id="8" name="Freeform 8"/>
          <p:cNvSpPr/>
          <p:nvPr/>
        </p:nvSpPr>
        <p:spPr>
          <a:xfrm flipH="1">
            <a:off x="10838981" y="5478777"/>
            <a:ext cx="3432388" cy="6975217"/>
          </a:xfrm>
          <a:custGeom>
            <a:avLst/>
            <a:gdLst/>
            <a:ahLst/>
            <a:cxnLst/>
            <a:rect l="l" t="t" r="r" b="b"/>
            <a:pathLst>
              <a:path w="3432388" h="6975217">
                <a:moveTo>
                  <a:pt x="3432389" y="0"/>
                </a:moveTo>
                <a:lnTo>
                  <a:pt x="0" y="0"/>
                </a:lnTo>
                <a:lnTo>
                  <a:pt x="0" y="6975217"/>
                </a:lnTo>
                <a:lnTo>
                  <a:pt x="3432389" y="6975217"/>
                </a:lnTo>
                <a:lnTo>
                  <a:pt x="3432389" y="0"/>
                </a:lnTo>
                <a:close/>
              </a:path>
            </a:pathLst>
          </a:custGeom>
          <a:blipFill>
            <a:blip r:embed="rId5"/>
            <a:stretch>
              <a:fillRect/>
            </a:stretch>
          </a:blipFill>
        </p:spPr>
        <p:txBody>
          <a:bodyPr/>
          <a:lstStyle/>
          <a:p>
            <a:endParaRPr lang="en-US"/>
          </a:p>
        </p:txBody>
      </p:sp>
      <p:sp>
        <p:nvSpPr>
          <p:cNvPr id="9" name="Freeform 9"/>
          <p:cNvSpPr/>
          <p:nvPr/>
        </p:nvSpPr>
        <p:spPr>
          <a:xfrm>
            <a:off x="13987635" y="5380387"/>
            <a:ext cx="3138848" cy="6975217"/>
          </a:xfrm>
          <a:custGeom>
            <a:avLst/>
            <a:gdLst/>
            <a:ahLst/>
            <a:cxnLst/>
            <a:rect l="l" t="t" r="r" b="b"/>
            <a:pathLst>
              <a:path w="3138848" h="6975217">
                <a:moveTo>
                  <a:pt x="0" y="0"/>
                </a:moveTo>
                <a:lnTo>
                  <a:pt x="3138848" y="0"/>
                </a:lnTo>
                <a:lnTo>
                  <a:pt x="3138848" y="6975217"/>
                </a:lnTo>
                <a:lnTo>
                  <a:pt x="0" y="697521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3042539" y="1269986"/>
            <a:ext cx="12170926" cy="2867260"/>
          </a:xfrm>
          <a:prstGeom prst="rect">
            <a:avLst/>
          </a:prstGeom>
        </p:spPr>
        <p:txBody>
          <a:bodyPr wrap="square" lIns="0" tIns="0" rIns="0" bIns="0" rtlCol="0" anchor="t">
            <a:spAutoFit/>
          </a:bodyPr>
          <a:lstStyle/>
          <a:p>
            <a:pPr algn="ctr">
              <a:lnSpc>
                <a:spcPts val="24178"/>
              </a:lnSpc>
            </a:pPr>
            <a:r>
              <a:rPr lang="en-US" sz="17300" dirty="0">
                <a:solidFill>
                  <a:srgbClr val="000000"/>
                </a:solidFill>
                <a:latin typeface="Paytone One"/>
                <a:ea typeface="Paytone One"/>
                <a:cs typeface="Paytone One"/>
                <a:sym typeface="Paytone One"/>
              </a:rPr>
              <a:t>Who am I?</a:t>
            </a:r>
          </a:p>
        </p:txBody>
      </p:sp>
      <p:sp>
        <p:nvSpPr>
          <p:cNvPr id="11" name="TextBox 11"/>
          <p:cNvSpPr txBox="1"/>
          <p:nvPr/>
        </p:nvSpPr>
        <p:spPr>
          <a:xfrm>
            <a:off x="2777232" y="4442691"/>
            <a:ext cx="12701541" cy="888501"/>
          </a:xfrm>
          <a:prstGeom prst="rect">
            <a:avLst/>
          </a:prstGeom>
        </p:spPr>
        <p:txBody>
          <a:bodyPr lIns="0" tIns="0" rIns="0" bIns="0" rtlCol="0" anchor="t">
            <a:spAutoFit/>
          </a:bodyPr>
          <a:lstStyle/>
          <a:p>
            <a:pPr algn="ctr">
              <a:lnSpc>
                <a:spcPts val="7202"/>
              </a:lnSpc>
            </a:pPr>
            <a:r>
              <a:rPr lang="en-US" sz="5144" dirty="0">
                <a:solidFill>
                  <a:srgbClr val="000000"/>
                </a:solidFill>
                <a:latin typeface="Francois One"/>
                <a:ea typeface="Francois One"/>
                <a:cs typeface="Francois One"/>
                <a:sym typeface="Francois One"/>
              </a:rPr>
              <a:t>CHỦ ĐỀ NGHỀ NGHIỆP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BB3FE9C-A85D-F83E-68D9-F0F73B33B784}"/>
              </a:ext>
            </a:extLst>
          </p:cNvPr>
          <p:cNvSpPr txBox="1"/>
          <p:nvPr/>
        </p:nvSpPr>
        <p:spPr>
          <a:xfrm>
            <a:off x="1219200" y="7386073"/>
            <a:ext cx="15849600" cy="2677656"/>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Quá trình phát triển kinh tế Việt Nam đã làm chuyển dịch cơ cấu kinh tế và chuyển dịch cơ cấu lao động mạnh mẽ. Từ năm 200</a:t>
            </a:r>
            <a:r>
              <a:rPr lang="en-US" sz="2800" dirty="0">
                <a:latin typeface="Times New Roman" panose="02020603050405020304" pitchFamily="18" charset="0"/>
                <a:cs typeface="Times New Roman" panose="02020603050405020304" pitchFamily="18" charset="0"/>
              </a:rPr>
              <a:t>5</a:t>
            </a:r>
            <a:r>
              <a:rPr lang="vi-VN" sz="2800" dirty="0">
                <a:latin typeface="Times New Roman" panose="02020603050405020304" pitchFamily="18" charset="0"/>
                <a:cs typeface="Times New Roman" panose="02020603050405020304" pitchFamily="18" charset="0"/>
              </a:rPr>
              <a:t> đến 202</a:t>
            </a:r>
            <a:r>
              <a:rPr lang="en-US" sz="2800" dirty="0">
                <a:latin typeface="Times New Roman" panose="02020603050405020304" pitchFamily="18" charset="0"/>
                <a:cs typeface="Times New Roman" panose="02020603050405020304" pitchFamily="18" charset="0"/>
              </a:rPr>
              <a:t>1</a:t>
            </a:r>
            <a:r>
              <a:rPr lang="vi-VN" sz="2800" dirty="0">
                <a:latin typeface="Times New Roman" panose="02020603050405020304" pitchFamily="18" charset="0"/>
                <a:cs typeface="Times New Roman" panose="02020603050405020304" pitchFamily="18" charset="0"/>
              </a:rPr>
              <a:t> tỷ trọng </a:t>
            </a:r>
            <a:r>
              <a:rPr lang="vi-VN" sz="2800" dirty="0">
                <a:solidFill>
                  <a:srgbClr val="FFFF00"/>
                </a:solidFill>
                <a:latin typeface="Times New Roman" panose="02020603050405020304" pitchFamily="18" charset="0"/>
                <a:cs typeface="Times New Roman" panose="02020603050405020304" pitchFamily="18" charset="0"/>
              </a:rPr>
              <a:t>lao động trong ngành nông, lâm, thủy sả</a:t>
            </a:r>
            <a:r>
              <a:rPr lang="en-US" sz="2800" dirty="0">
                <a:solidFill>
                  <a:srgbClr val="FFFF00"/>
                </a:solidFill>
                <a:latin typeface="Times New Roman" panose="02020603050405020304" pitchFamily="18" charset="0"/>
                <a:cs typeface="Times New Roman" panose="02020603050405020304" pitchFamily="18" charset="0"/>
              </a:rPr>
              <a:t>n </a:t>
            </a:r>
            <a:r>
              <a:rPr lang="en-US" sz="2800" dirty="0" err="1">
                <a:solidFill>
                  <a:srgbClr val="FFFF00"/>
                </a:solidFill>
                <a:latin typeface="Times New Roman" panose="02020603050405020304" pitchFamily="18" charset="0"/>
                <a:cs typeface="Times New Roman" panose="02020603050405020304" pitchFamily="18" charset="0"/>
              </a:rPr>
              <a:t>giảm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mạnh</a:t>
            </a:r>
            <a:r>
              <a:rPr lang="vi-VN" sz="2800" dirty="0">
                <a:solidFill>
                  <a:srgbClr val="FFFF00"/>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hơn 55% xuống còn 29%. Số lượng lao động trong ngành nông, lâm, thủy sản đã dịch chuyển mạnh mẽ sang ngành công nghiệp - xây dựng và ngành dịch vụ. </a:t>
            </a:r>
            <a:r>
              <a:rPr lang="vi-VN" sz="2800" dirty="0">
                <a:solidFill>
                  <a:srgbClr val="FFFF00"/>
                </a:solidFill>
                <a:latin typeface="Times New Roman" panose="02020603050405020304" pitchFamily="18" charset="0"/>
                <a:cs typeface="Times New Roman" panose="02020603050405020304" pitchFamily="18" charset="0"/>
              </a:rPr>
              <a:t>Tỷ trọng lao động trong ngành công nghiệp - xây dựng tăng </a:t>
            </a:r>
            <a:r>
              <a:rPr lang="vi-VN" sz="2800" dirty="0">
                <a:latin typeface="Times New Roman" panose="02020603050405020304" pitchFamily="18" charset="0"/>
                <a:cs typeface="Times New Roman" panose="02020603050405020304" pitchFamily="18" charset="0"/>
              </a:rPr>
              <a:t>từ 17,6% năm 2005 lên đến 33,11% năm 2021. Trong cùng thời kỳ, </a:t>
            </a:r>
            <a:r>
              <a:rPr lang="vi-VN" sz="2800" dirty="0">
                <a:solidFill>
                  <a:srgbClr val="FFFF00"/>
                </a:solidFill>
                <a:latin typeface="Times New Roman" panose="02020603050405020304" pitchFamily="18" charset="0"/>
                <a:cs typeface="Times New Roman" panose="02020603050405020304" pitchFamily="18" charset="0"/>
              </a:rPr>
              <a:t>tỷ trọng lao động trong ngành dịch vụ cũng tăng</a:t>
            </a:r>
            <a:r>
              <a:rPr lang="vi-VN" sz="2800" dirty="0">
                <a:latin typeface="Times New Roman" panose="02020603050405020304" pitchFamily="18" charset="0"/>
                <a:cs typeface="Times New Roman" panose="02020603050405020304" pitchFamily="18" charset="0"/>
              </a:rPr>
              <a:t> thêm 10,7 điểm % từ 27,1% lên 37,8%. </a:t>
            </a:r>
            <a:endParaRPr lang="en-US" sz="28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B42A7BD5-25E5-DF8D-29CD-E464E08E9E2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467600" y="1562099"/>
            <a:ext cx="9433396" cy="4921835"/>
          </a:xfrm>
          <a:prstGeom prst="rect">
            <a:avLst/>
          </a:prstGeom>
        </p:spPr>
      </p:pic>
      <p:sp>
        <p:nvSpPr>
          <p:cNvPr id="6" name="Hộp Văn bản 5">
            <a:extLst>
              <a:ext uri="{FF2B5EF4-FFF2-40B4-BE49-F238E27FC236}">
                <a16:creationId xmlns:a16="http://schemas.microsoft.com/office/drawing/2014/main" id="{766D6F4A-6B58-869C-F16D-1F105DF6BBE4}"/>
              </a:ext>
            </a:extLst>
          </p:cNvPr>
          <p:cNvSpPr txBox="1"/>
          <p:nvPr/>
        </p:nvSpPr>
        <p:spPr>
          <a:xfrm>
            <a:off x="4419600" y="-58090"/>
            <a:ext cx="11510414" cy="1223092"/>
          </a:xfrm>
          <a:prstGeom prst="rect">
            <a:avLst/>
          </a:prstGeom>
          <a:noFill/>
        </p:spPr>
        <p:txBody>
          <a:bodyPr wrap="square">
            <a:spAutoFit/>
          </a:bodyPr>
          <a:lstStyle/>
          <a:p>
            <a:pPr>
              <a:lnSpc>
                <a:spcPts val="10207"/>
              </a:lnSpc>
            </a:pPr>
            <a:r>
              <a:rPr lang="en-US" sz="4800" dirty="0">
                <a:solidFill>
                  <a:srgbClr val="FFFF00"/>
                </a:solidFill>
                <a:latin typeface="Paytone One"/>
              </a:rPr>
              <a:t>ĐẶC ĐIỂM LAO ĐỘNG NƯỚC TA</a:t>
            </a:r>
          </a:p>
        </p:txBody>
      </p:sp>
      <p:sp>
        <p:nvSpPr>
          <p:cNvPr id="10" name="Hộp Văn bản 9">
            <a:extLst>
              <a:ext uri="{FF2B5EF4-FFF2-40B4-BE49-F238E27FC236}">
                <a16:creationId xmlns:a16="http://schemas.microsoft.com/office/drawing/2014/main" id="{E53FDC7C-318E-1E62-5A4C-3D5E57D226A1}"/>
              </a:ext>
            </a:extLst>
          </p:cNvPr>
          <p:cNvSpPr txBox="1"/>
          <p:nvPr/>
        </p:nvSpPr>
        <p:spPr>
          <a:xfrm>
            <a:off x="1387004" y="2558177"/>
            <a:ext cx="4953000" cy="2585323"/>
          </a:xfrm>
          <a:prstGeom prst="rect">
            <a:avLst/>
          </a:prstGeom>
          <a:noFill/>
        </p:spPr>
        <p:txBody>
          <a:bodyPr wrap="square">
            <a:spAutoFit/>
          </a:bodyPr>
          <a:lstStyle/>
          <a:p>
            <a:r>
              <a:rPr lang="vi-VN" sz="5400" i="0" dirty="0">
                <a:effectLst/>
                <a:latin typeface="#9Slide07 IcielBaliho Script" pitchFamily="2" charset="0"/>
                <a:cs typeface="Times New Roman" panose="02020603050405020304" pitchFamily="18" charset="0"/>
              </a:rPr>
              <a:t>Chuyển dịch cơ cấu lao động trong giai đoạn 2005 – 2021</a:t>
            </a:r>
            <a:endParaRPr lang="en-US" sz="5400" i="0" dirty="0">
              <a:effectLst/>
              <a:latin typeface="#9Slide07 IcielBaliho Script" pitchFamily="2" charset="0"/>
              <a:cs typeface="Times New Roman" panose="02020603050405020304" pitchFamily="18" charset="0"/>
            </a:endParaRPr>
          </a:p>
        </p:txBody>
      </p:sp>
      <p:sp>
        <p:nvSpPr>
          <p:cNvPr id="13" name="Hộp Văn bản 12">
            <a:extLst>
              <a:ext uri="{FF2B5EF4-FFF2-40B4-BE49-F238E27FC236}">
                <a16:creationId xmlns:a16="http://schemas.microsoft.com/office/drawing/2014/main" id="{15725F27-FC44-5626-FDA5-B2324009095E}"/>
              </a:ext>
            </a:extLst>
          </p:cNvPr>
          <p:cNvSpPr txBox="1"/>
          <p:nvPr/>
        </p:nvSpPr>
        <p:spPr>
          <a:xfrm>
            <a:off x="13639800" y="6574552"/>
            <a:ext cx="7239002" cy="461665"/>
          </a:xfrm>
          <a:prstGeom prst="rect">
            <a:avLst/>
          </a:prstGeom>
          <a:noFill/>
        </p:spPr>
        <p:txBody>
          <a:bodyPr wrap="square">
            <a:spAutoFit/>
          </a:bodyPr>
          <a:lstStyle/>
          <a:p>
            <a:r>
              <a:rPr lang="en-US" sz="2400" i="1" dirty="0" err="1">
                <a:solidFill>
                  <a:srgbClr val="FFFF00"/>
                </a:solidFill>
                <a:latin typeface="Times New Roman" panose="02020603050405020304" pitchFamily="18" charset="0"/>
                <a:cs typeface="Times New Roman" panose="02020603050405020304" pitchFamily="18" charset="0"/>
              </a:rPr>
              <a:t>Nguồn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Tổng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cục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thống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kê</a:t>
            </a:r>
            <a:endParaRPr lang="en-US" sz="24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8523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4597BAC-6CC7-433A-AB62-A4DB4009190F}"/>
              </a:ext>
            </a:extLst>
          </p:cNvPr>
          <p:cNvSpPr/>
          <p:nvPr/>
        </p:nvSpPr>
        <p:spPr>
          <a:xfrm>
            <a:off x="719027" y="1394637"/>
            <a:ext cx="5638800" cy="2438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rgbClr val="1F497D"/>
                </a:solidFill>
                <a:latin typeface="#9Slide07 IcielCadena" panose="02000503000000020004" pitchFamily="2" charset="0"/>
              </a:rPr>
              <a:t>Dân </a:t>
            </a:r>
            <a:r>
              <a:rPr lang="en-US" sz="6000" dirty="0" err="1">
                <a:solidFill>
                  <a:srgbClr val="1F497D"/>
                </a:solidFill>
                <a:latin typeface="#9Slide07 IcielCadena" panose="02000503000000020004" pitchFamily="2" charset="0"/>
              </a:rPr>
              <a:t>số</a:t>
            </a:r>
            <a:r>
              <a:rPr lang="en-US" sz="6000" dirty="0">
                <a:solidFill>
                  <a:srgbClr val="1F497D"/>
                </a:solidFill>
                <a:latin typeface="#9Slide07 IcielCadena" panose="02000503000000020004" pitchFamily="2" charset="0"/>
              </a:rPr>
              <a:t> </a:t>
            </a:r>
          </a:p>
          <a:p>
            <a:pPr algn="ctr"/>
            <a:r>
              <a:rPr lang="vi-VN" sz="6000" dirty="0">
                <a:solidFill>
                  <a:srgbClr val="1F497D"/>
                </a:solidFill>
                <a:latin typeface="#9Slide07 IcielCadena" panose="02000503000000020004" pitchFamily="2" charset="0"/>
              </a:rPr>
              <a:t>tăng nhanh</a:t>
            </a:r>
            <a:endParaRPr lang="en-US" sz="6000" dirty="0">
              <a:solidFill>
                <a:srgbClr val="1F497D"/>
              </a:solidFill>
              <a:latin typeface="#9Slide07 IcielCadena" panose="02000503000000020004" pitchFamily="2" charset="0"/>
            </a:endParaRPr>
          </a:p>
        </p:txBody>
      </p:sp>
      <p:sp>
        <p:nvSpPr>
          <p:cNvPr id="10" name="Rectangle: Rounded Corners 9">
            <a:extLst>
              <a:ext uri="{FF2B5EF4-FFF2-40B4-BE49-F238E27FC236}">
                <a16:creationId xmlns:a16="http://schemas.microsoft.com/office/drawing/2014/main" id="{6DBB569C-02C3-42BA-BC8C-7BFE3781E3D5}"/>
              </a:ext>
            </a:extLst>
          </p:cNvPr>
          <p:cNvSpPr/>
          <p:nvPr/>
        </p:nvSpPr>
        <p:spPr>
          <a:xfrm>
            <a:off x="719027" y="6051698"/>
            <a:ext cx="5638800" cy="2438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a:solidFill>
                  <a:srgbClr val="1F497D"/>
                </a:solidFill>
                <a:latin typeface="#9Slide07 IcielCadena" panose="02000503000000020004" pitchFamily="2" charset="0"/>
              </a:rPr>
              <a:t>Kinh tế chưa phát triển</a:t>
            </a:r>
            <a:endParaRPr lang="en-US" sz="6000" dirty="0">
              <a:solidFill>
                <a:srgbClr val="1F497D"/>
              </a:solidFill>
              <a:latin typeface="#9Slide07 IcielCadena" panose="02000503000000020004" pitchFamily="2" charset="0"/>
            </a:endParaRPr>
          </a:p>
        </p:txBody>
      </p:sp>
      <p:sp>
        <p:nvSpPr>
          <p:cNvPr id="11" name="Cross 10">
            <a:extLst>
              <a:ext uri="{FF2B5EF4-FFF2-40B4-BE49-F238E27FC236}">
                <a16:creationId xmlns:a16="http://schemas.microsoft.com/office/drawing/2014/main" id="{396CD50A-D058-4A56-A9C9-0A5625FD6EB4}"/>
              </a:ext>
            </a:extLst>
          </p:cNvPr>
          <p:cNvSpPr/>
          <p:nvPr/>
        </p:nvSpPr>
        <p:spPr>
          <a:xfrm>
            <a:off x="2902689" y="4178595"/>
            <a:ext cx="1339701" cy="1307805"/>
          </a:xfrm>
          <a:prstGeom prst="plus">
            <a:avLst>
              <a:gd name="adj" fmla="val 323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1F497D"/>
              </a:solidFill>
            </a:endParaRPr>
          </a:p>
        </p:txBody>
      </p:sp>
      <p:sp>
        <p:nvSpPr>
          <p:cNvPr id="13" name="AutoShape 2" descr="Hướng dẫn UIX | Mẫu Slide Powerpoint - Slide Google Slides đẹp, chuyên  nghiệp">
            <a:extLst>
              <a:ext uri="{FF2B5EF4-FFF2-40B4-BE49-F238E27FC236}">
                <a16:creationId xmlns:a16="http://schemas.microsoft.com/office/drawing/2014/main" id="{66F7F30F-7FD9-4321-8DDB-FFCBB489CAEC}"/>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pic>
        <p:nvPicPr>
          <p:cNvPr id="14" name="Picture 13">
            <a:extLst>
              <a:ext uri="{FF2B5EF4-FFF2-40B4-BE49-F238E27FC236}">
                <a16:creationId xmlns:a16="http://schemas.microsoft.com/office/drawing/2014/main" id="{EEA71C90-8BBD-4D64-98A9-62DA9843B56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0863133" y="1013637"/>
            <a:ext cx="5638800" cy="5638800"/>
          </a:xfrm>
          <a:prstGeom prst="rect">
            <a:avLst/>
          </a:prstGeom>
        </p:spPr>
      </p:pic>
      <p:sp>
        <p:nvSpPr>
          <p:cNvPr id="7" name="Rectangle 6">
            <a:extLst>
              <a:ext uri="{FF2B5EF4-FFF2-40B4-BE49-F238E27FC236}">
                <a16:creationId xmlns:a16="http://schemas.microsoft.com/office/drawing/2014/main" id="{075A506A-C97D-495C-B61D-E5688142EFF5}"/>
              </a:ext>
            </a:extLst>
          </p:cNvPr>
          <p:cNvSpPr/>
          <p:nvPr/>
        </p:nvSpPr>
        <p:spPr>
          <a:xfrm>
            <a:off x="8518372" y="7270898"/>
            <a:ext cx="8019656" cy="1141082"/>
          </a:xfrm>
          <a:prstGeom prst="rect">
            <a:avLst/>
          </a:prstGeom>
          <a:solidFill>
            <a:schemeClr val="tx1"/>
          </a:solidFill>
        </p:spPr>
        <p:txBody>
          <a:bodyPr wrap="square">
            <a:spAutoFit/>
          </a:bodyPr>
          <a:lstStyle/>
          <a:p>
            <a:pPr algn="ctr">
              <a:lnSpc>
                <a:spcPct val="112000"/>
              </a:lnSpc>
            </a:pPr>
            <a:r>
              <a:rPr lang="en-US" sz="6600" dirty="0" err="1">
                <a:solidFill>
                  <a:srgbClr val="1F497D"/>
                </a:solidFill>
                <a:latin typeface="#9Slide07 IcielCadena" panose="02000503000000020004" pitchFamily="2" charset="0"/>
              </a:rPr>
              <a:t>Vấn</a:t>
            </a:r>
            <a:r>
              <a:rPr lang="en-US" sz="6600" dirty="0">
                <a:solidFill>
                  <a:srgbClr val="1F497D"/>
                </a:solidFill>
                <a:latin typeface="#9Slide07 IcielCadena" panose="02000503000000020004" pitchFamily="2" charset="0"/>
              </a:rPr>
              <a:t> </a:t>
            </a:r>
            <a:r>
              <a:rPr lang="en-US" sz="6600" dirty="0" err="1">
                <a:solidFill>
                  <a:srgbClr val="1F497D"/>
                </a:solidFill>
                <a:latin typeface="#9Slide07 IcielCadena" panose="02000503000000020004" pitchFamily="2" charset="0"/>
              </a:rPr>
              <a:t>đề</a:t>
            </a:r>
            <a:r>
              <a:rPr lang="en-US" sz="6600" dirty="0">
                <a:solidFill>
                  <a:srgbClr val="1F497D"/>
                </a:solidFill>
                <a:latin typeface="#9Slide07 IcielCadena" panose="02000503000000020004" pitchFamily="2" charset="0"/>
              </a:rPr>
              <a:t> </a:t>
            </a:r>
            <a:r>
              <a:rPr lang="en-US" sz="6600" dirty="0" err="1">
                <a:solidFill>
                  <a:srgbClr val="1F497D"/>
                </a:solidFill>
                <a:latin typeface="#9Slide07 IcielCadena" panose="02000503000000020004" pitchFamily="2" charset="0"/>
              </a:rPr>
              <a:t>việc</a:t>
            </a:r>
            <a:r>
              <a:rPr lang="en-US" sz="6600" dirty="0">
                <a:solidFill>
                  <a:srgbClr val="1F497D"/>
                </a:solidFill>
                <a:latin typeface="#9Slide07 IcielCadena" panose="02000503000000020004" pitchFamily="2" charset="0"/>
              </a:rPr>
              <a:t> </a:t>
            </a:r>
            <a:r>
              <a:rPr lang="en-US" sz="6600" dirty="0" err="1">
                <a:solidFill>
                  <a:srgbClr val="1F497D"/>
                </a:solidFill>
                <a:latin typeface="#9Slide07 IcielCadena" panose="02000503000000020004" pitchFamily="2" charset="0"/>
              </a:rPr>
              <a:t>làm</a:t>
            </a:r>
            <a:endParaRPr lang="en-US" sz="6600" dirty="0">
              <a:solidFill>
                <a:srgbClr val="1F497D"/>
              </a:solidFill>
              <a:latin typeface="#9Slide07 IcielCadena" panose="02000503000000020004" pitchFamily="2" charset="0"/>
            </a:endParaRPr>
          </a:p>
        </p:txBody>
      </p:sp>
    </p:spTree>
    <p:custDataLst>
      <p:tags r:id="rId1"/>
    </p:custDataLst>
    <p:extLst>
      <p:ext uri="{BB962C8B-B14F-4D97-AF65-F5344CB8AC3E}">
        <p14:creationId xmlns:p14="http://schemas.microsoft.com/office/powerpoint/2010/main" val="6694632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grpSp>
        <p:nvGrpSpPr>
          <p:cNvPr id="5" name="Group 41">
            <a:extLst>
              <a:ext uri="{FF2B5EF4-FFF2-40B4-BE49-F238E27FC236}">
                <a16:creationId xmlns:a16="http://schemas.microsoft.com/office/drawing/2014/main" id="{F78BD7B3-15ED-D13A-E9C2-55169C1C24AB}"/>
              </a:ext>
            </a:extLst>
          </p:cNvPr>
          <p:cNvGrpSpPr/>
          <p:nvPr/>
        </p:nvGrpSpPr>
        <p:grpSpPr>
          <a:xfrm>
            <a:off x="6540169" y="3372712"/>
            <a:ext cx="9922587" cy="1771583"/>
            <a:chOff x="-9989446" y="4111222"/>
            <a:chExt cx="13261692" cy="2367748"/>
          </a:xfrm>
          <a:solidFill>
            <a:schemeClr val="accent3">
              <a:lumMod val="20000"/>
              <a:lumOff val="80000"/>
            </a:schemeClr>
          </a:solidFill>
        </p:grpSpPr>
        <p:grpSp>
          <p:nvGrpSpPr>
            <p:cNvPr id="12" name="Group 38">
              <a:extLst>
                <a:ext uri="{FF2B5EF4-FFF2-40B4-BE49-F238E27FC236}">
                  <a16:creationId xmlns:a16="http://schemas.microsoft.com/office/drawing/2014/main" id="{8A74FD57-3605-CF9F-60AC-2C22A7A2BC03}"/>
                </a:ext>
              </a:extLst>
            </p:cNvPr>
            <p:cNvGrpSpPr/>
            <p:nvPr/>
          </p:nvGrpSpPr>
          <p:grpSpPr>
            <a:xfrm>
              <a:off x="-9989446" y="4111222"/>
              <a:ext cx="13261692" cy="2367748"/>
              <a:chOff x="2314101" y="3855239"/>
              <a:chExt cx="13261692" cy="3336628"/>
            </a:xfrm>
            <a:grpFill/>
          </p:grpSpPr>
          <p:sp>
            <p:nvSpPr>
              <p:cNvPr id="20" name="Freeform 3">
                <a:extLst>
                  <a:ext uri="{FF2B5EF4-FFF2-40B4-BE49-F238E27FC236}">
                    <a16:creationId xmlns:a16="http://schemas.microsoft.com/office/drawing/2014/main" id="{6D8669C8-F2DE-A6CB-9F86-EBA9BB266727}"/>
                  </a:ext>
                </a:extLst>
              </p:cNvPr>
              <p:cNvSpPr/>
              <p:nvPr/>
            </p:nvSpPr>
            <p:spPr>
              <a:xfrm>
                <a:off x="2314101" y="3855239"/>
                <a:ext cx="13261692" cy="3336628"/>
              </a:xfrm>
              <a:custGeom>
                <a:avLst/>
                <a:gdLst/>
                <a:ahLst/>
                <a:cxnLst/>
                <a:rect l="l" t="t" r="r" b="b"/>
                <a:pathLst>
                  <a:path w="3492791" h="878783">
                    <a:moveTo>
                      <a:pt x="0" y="0"/>
                    </a:moveTo>
                    <a:lnTo>
                      <a:pt x="3492791" y="0"/>
                    </a:lnTo>
                    <a:lnTo>
                      <a:pt x="3492791" y="878783"/>
                    </a:lnTo>
                    <a:lnTo>
                      <a:pt x="0" y="878783"/>
                    </a:lnTo>
                    <a:close/>
                  </a:path>
                </a:pathLst>
              </a:custGeom>
              <a:grpFill/>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16" name="TextBox 5">
                <a:extLst>
                  <a:ext uri="{FF2B5EF4-FFF2-40B4-BE49-F238E27FC236}">
                    <a16:creationId xmlns:a16="http://schemas.microsoft.com/office/drawing/2014/main" id="{A07E290E-5F8F-FFE0-9E13-9A9769DCD50A}"/>
                  </a:ext>
                </a:extLst>
              </p:cNvPr>
              <p:cNvSpPr txBox="1"/>
              <p:nvPr/>
            </p:nvSpPr>
            <p:spPr>
              <a:xfrm>
                <a:off x="2602214" y="4718141"/>
                <a:ext cx="12711392" cy="1100410"/>
              </a:xfrm>
              <a:prstGeom prst="rect">
                <a:avLst/>
              </a:prstGeom>
              <a:grpFill/>
            </p:spPr>
            <p:txBody>
              <a:bodyPr wrap="square" lIns="0" tIns="0" rIns="0" bIns="0" rtlCol="0" anchor="t">
                <a:spAutoFit/>
              </a:bodyPr>
              <a:lstStyle/>
              <a:p>
                <a:pPr algn="ctr">
                  <a:lnSpc>
                    <a:spcPts val="51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Tỷ</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lệ</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thất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nghiệp</a:t>
                </a:r>
                <a:r>
                  <a:rPr lang="en-US" sz="2800" b="1" dirty="0">
                    <a:solidFill>
                      <a:srgbClr val="1F497D"/>
                    </a:solidFill>
                    <a:latin typeface="Times New Roman" panose="02020603050405020304" pitchFamily="18" charset="0"/>
                    <a:cs typeface="Times New Roman" panose="02020603050405020304" pitchFamily="18" charset="0"/>
                  </a:rPr>
                  <a:t>  =                                           x 100  </a:t>
                </a:r>
                <a:r>
                  <a:rPr lang="en-US" sz="2800" b="1" i="1" dirty="0">
                    <a:solidFill>
                      <a:srgbClr val="1F497D"/>
                    </a:solidFill>
                    <a:latin typeface="Times New Roman" panose="02020603050405020304" pitchFamily="18" charset="0"/>
                    <a:cs typeface="Times New Roman" panose="02020603050405020304" pitchFamily="18" charset="0"/>
                  </a:rPr>
                  <a:t>(%)</a:t>
                </a:r>
              </a:p>
            </p:txBody>
          </p:sp>
          <p:sp>
            <p:nvSpPr>
              <p:cNvPr id="17" name="AutoShape 8">
                <a:extLst>
                  <a:ext uri="{FF2B5EF4-FFF2-40B4-BE49-F238E27FC236}">
                    <a16:creationId xmlns:a16="http://schemas.microsoft.com/office/drawing/2014/main" id="{DB642589-985B-E660-0FB1-69625A87FBEF}"/>
                  </a:ext>
                </a:extLst>
              </p:cNvPr>
              <p:cNvSpPr/>
              <p:nvPr/>
            </p:nvSpPr>
            <p:spPr>
              <a:xfrm flipV="1">
                <a:off x="8280944" y="6231888"/>
                <a:ext cx="2954588" cy="27197"/>
              </a:xfrm>
              <a:prstGeom prst="line">
                <a:avLst/>
              </a:prstGeom>
              <a:grpFill/>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18" name="TextBox 16">
                <a:extLst>
                  <a:ext uri="{FF2B5EF4-FFF2-40B4-BE49-F238E27FC236}">
                    <a16:creationId xmlns:a16="http://schemas.microsoft.com/office/drawing/2014/main" id="{B19F4F94-66A2-EF71-F824-3BED7AFAE626}"/>
                  </a:ext>
                </a:extLst>
              </p:cNvPr>
              <p:cNvSpPr txBox="1"/>
              <p:nvPr/>
            </p:nvSpPr>
            <p:spPr>
              <a:xfrm>
                <a:off x="7606633" y="3959334"/>
                <a:ext cx="4472869" cy="973606"/>
              </a:xfrm>
              <a:prstGeom prst="rect">
                <a:avLst/>
              </a:prstGeom>
              <a:grpFill/>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Số</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người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thất</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nghiệp</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19" name="TextBox 17">
                <a:extLst>
                  <a:ext uri="{FF2B5EF4-FFF2-40B4-BE49-F238E27FC236}">
                    <a16:creationId xmlns:a16="http://schemas.microsoft.com/office/drawing/2014/main" id="{8A24CD38-A11F-35DD-02C7-C4F118B2F22F}"/>
                  </a:ext>
                </a:extLst>
              </p:cNvPr>
              <p:cNvSpPr txBox="1"/>
              <p:nvPr/>
            </p:nvSpPr>
            <p:spPr>
              <a:xfrm>
                <a:off x="7300218" y="5523552"/>
                <a:ext cx="4916036" cy="990513"/>
              </a:xfrm>
              <a:prstGeom prst="rect">
                <a:avLst/>
              </a:prstGeom>
              <a:grpFill/>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Lực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lượng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lao</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động</a:t>
                </a:r>
                <a:endParaRPr lang="en-US" sz="2800" b="1" dirty="0">
                  <a:solidFill>
                    <a:srgbClr val="1F497D"/>
                  </a:solidFill>
                  <a:latin typeface="Times New Roman" panose="02020603050405020304" pitchFamily="18" charset="0"/>
                  <a:cs typeface="Times New Roman" panose="02020603050405020304" pitchFamily="18" charset="0"/>
                </a:endParaRPr>
              </a:p>
            </p:txBody>
          </p:sp>
        </p:grpSp>
        <p:cxnSp>
          <p:nvCxnSpPr>
            <p:cNvPr id="14" name="Straight Connector 40">
              <a:extLst>
                <a:ext uri="{FF2B5EF4-FFF2-40B4-BE49-F238E27FC236}">
                  <a16:creationId xmlns:a16="http://schemas.microsoft.com/office/drawing/2014/main" id="{6D0EEBB8-429E-7B0E-159A-2F90C72FD6EB}"/>
                </a:ext>
              </a:extLst>
            </p:cNvPr>
            <p:cNvCxnSpPr/>
            <p:nvPr/>
          </p:nvCxnSpPr>
          <p:spPr>
            <a:xfrm>
              <a:off x="-4647380" y="5295096"/>
              <a:ext cx="4204139" cy="0"/>
            </a:xfrm>
            <a:prstGeom prst="line">
              <a:avLst/>
            </a:prstGeom>
            <a:grpFill/>
            <a:ln w="28575">
              <a:solidFill>
                <a:srgbClr val="1F497D"/>
              </a:solidFill>
            </a:ln>
          </p:spPr>
          <p:style>
            <a:lnRef idx="1">
              <a:schemeClr val="accent1"/>
            </a:lnRef>
            <a:fillRef idx="0">
              <a:schemeClr val="accent1"/>
            </a:fillRef>
            <a:effectRef idx="0">
              <a:schemeClr val="accent1"/>
            </a:effectRef>
            <a:fontRef idx="minor">
              <a:schemeClr val="tx1"/>
            </a:fontRef>
          </p:style>
        </p:cxnSp>
      </p:grpSp>
      <p:grpSp>
        <p:nvGrpSpPr>
          <p:cNvPr id="22" name="Group 42">
            <a:extLst>
              <a:ext uri="{FF2B5EF4-FFF2-40B4-BE49-F238E27FC236}">
                <a16:creationId xmlns:a16="http://schemas.microsoft.com/office/drawing/2014/main" id="{D06C665D-0A19-A7EE-3AB3-8F0AEF88B233}"/>
              </a:ext>
            </a:extLst>
          </p:cNvPr>
          <p:cNvGrpSpPr/>
          <p:nvPr/>
        </p:nvGrpSpPr>
        <p:grpSpPr>
          <a:xfrm>
            <a:off x="6540170" y="6650089"/>
            <a:ext cx="9922587" cy="1886795"/>
            <a:chOff x="-9989446" y="3957240"/>
            <a:chExt cx="13261692" cy="2521731"/>
          </a:xfrm>
          <a:solidFill>
            <a:schemeClr val="accent3">
              <a:lumMod val="20000"/>
              <a:lumOff val="80000"/>
            </a:schemeClr>
          </a:solidFill>
        </p:grpSpPr>
        <p:grpSp>
          <p:nvGrpSpPr>
            <p:cNvPr id="23" name="Group 43">
              <a:extLst>
                <a:ext uri="{FF2B5EF4-FFF2-40B4-BE49-F238E27FC236}">
                  <a16:creationId xmlns:a16="http://schemas.microsoft.com/office/drawing/2014/main" id="{F850B3F6-75E5-87DE-DE84-26F52258E343}"/>
                </a:ext>
              </a:extLst>
            </p:cNvPr>
            <p:cNvGrpSpPr/>
            <p:nvPr/>
          </p:nvGrpSpPr>
          <p:grpSpPr>
            <a:xfrm>
              <a:off x="-9989446" y="3957240"/>
              <a:ext cx="13261692" cy="2521731"/>
              <a:chOff x="2314101" y="3638247"/>
              <a:chExt cx="13261692" cy="3553620"/>
            </a:xfrm>
            <a:grpFill/>
          </p:grpSpPr>
          <p:grpSp>
            <p:nvGrpSpPr>
              <p:cNvPr id="25" name="Group 2">
                <a:extLst>
                  <a:ext uri="{FF2B5EF4-FFF2-40B4-BE49-F238E27FC236}">
                    <a16:creationId xmlns:a16="http://schemas.microsoft.com/office/drawing/2014/main" id="{EB490310-1512-046D-9D67-896F33D56639}"/>
                  </a:ext>
                </a:extLst>
              </p:cNvPr>
              <p:cNvGrpSpPr/>
              <p:nvPr/>
            </p:nvGrpSpPr>
            <p:grpSpPr>
              <a:xfrm>
                <a:off x="2314101" y="3638247"/>
                <a:ext cx="13261692" cy="3553620"/>
                <a:chOff x="0" y="-57150"/>
                <a:chExt cx="3492791" cy="935933"/>
              </a:xfrm>
              <a:grpFill/>
            </p:grpSpPr>
            <p:sp>
              <p:nvSpPr>
                <p:cNvPr id="30" name="Freeform 3">
                  <a:extLst>
                    <a:ext uri="{FF2B5EF4-FFF2-40B4-BE49-F238E27FC236}">
                      <a16:creationId xmlns:a16="http://schemas.microsoft.com/office/drawing/2014/main" id="{D561CE55-757B-8FF6-764A-7B9EE34C9E06}"/>
                    </a:ext>
                  </a:extLst>
                </p:cNvPr>
                <p:cNvSpPr/>
                <p:nvPr/>
              </p:nvSpPr>
              <p:spPr>
                <a:xfrm>
                  <a:off x="0" y="0"/>
                  <a:ext cx="3492791" cy="878783"/>
                </a:xfrm>
                <a:custGeom>
                  <a:avLst/>
                  <a:gdLst/>
                  <a:ahLst/>
                  <a:cxnLst/>
                  <a:rect l="l" t="t" r="r" b="b"/>
                  <a:pathLst>
                    <a:path w="3492791" h="878783">
                      <a:moveTo>
                        <a:pt x="0" y="0"/>
                      </a:moveTo>
                      <a:lnTo>
                        <a:pt x="3492791" y="0"/>
                      </a:lnTo>
                      <a:lnTo>
                        <a:pt x="3492791" y="878783"/>
                      </a:lnTo>
                      <a:lnTo>
                        <a:pt x="0" y="878783"/>
                      </a:lnTo>
                      <a:close/>
                    </a:path>
                  </a:pathLst>
                </a:custGeom>
                <a:grpFill/>
                <a:ln>
                  <a:noFill/>
                </a:ln>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31" name="TextBox 4">
                  <a:extLst>
                    <a:ext uri="{FF2B5EF4-FFF2-40B4-BE49-F238E27FC236}">
                      <a16:creationId xmlns:a16="http://schemas.microsoft.com/office/drawing/2014/main" id="{1B9CAE44-C88D-F711-DF85-C6A614AFB664}"/>
                    </a:ext>
                  </a:extLst>
                </p:cNvPr>
                <p:cNvSpPr txBox="1"/>
                <p:nvPr/>
              </p:nvSpPr>
              <p:spPr>
                <a:xfrm>
                  <a:off x="0" y="-57150"/>
                  <a:ext cx="3492791" cy="665864"/>
                </a:xfrm>
                <a:prstGeom prst="rect">
                  <a:avLst/>
                </a:prstGeom>
                <a:grpFill/>
                <a:ln>
                  <a:noFill/>
                </a:ln>
              </p:spPr>
              <p:txBody>
                <a:bodyPr lIns="50800" tIns="50800" rIns="50800" bIns="50800" rtlCol="0" anchor="ctr"/>
                <a:lstStyle/>
                <a:p>
                  <a:pPr algn="ctr">
                    <a:lnSpc>
                      <a:spcPts val="3662"/>
                    </a:lnSpc>
                  </a:pPr>
                  <a:endParaRPr sz="1200">
                    <a:solidFill>
                      <a:srgbClr val="1F497D"/>
                    </a:solidFill>
                    <a:latin typeface="Times New Roman" panose="02020603050405020304" pitchFamily="18" charset="0"/>
                    <a:cs typeface="Times New Roman" panose="02020603050405020304" pitchFamily="18" charset="0"/>
                  </a:endParaRPr>
                </a:p>
              </p:txBody>
            </p:sp>
          </p:grpSp>
          <p:sp>
            <p:nvSpPr>
              <p:cNvPr id="26" name="TextBox 5">
                <a:extLst>
                  <a:ext uri="{FF2B5EF4-FFF2-40B4-BE49-F238E27FC236}">
                    <a16:creationId xmlns:a16="http://schemas.microsoft.com/office/drawing/2014/main" id="{3E0BF408-8050-C140-13BD-B6606886562B}"/>
                  </a:ext>
                </a:extLst>
              </p:cNvPr>
              <p:cNvSpPr txBox="1"/>
              <p:nvPr/>
            </p:nvSpPr>
            <p:spPr>
              <a:xfrm>
                <a:off x="2602214" y="4718141"/>
                <a:ext cx="12711392" cy="1100410"/>
              </a:xfrm>
              <a:prstGeom prst="rect">
                <a:avLst/>
              </a:prstGeom>
              <a:grpFill/>
              <a:ln>
                <a:noFill/>
              </a:ln>
            </p:spPr>
            <p:txBody>
              <a:bodyPr wrap="square" lIns="0" tIns="0" rIns="0" bIns="0" rtlCol="0" anchor="t">
                <a:spAutoFit/>
              </a:bodyPr>
              <a:lstStyle/>
              <a:p>
                <a:pPr algn="ctr">
                  <a:lnSpc>
                    <a:spcPts val="51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Tỷ</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lệ</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thiếu</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việc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làm</a:t>
                </a:r>
                <a:r>
                  <a:rPr lang="en-US" sz="2800" b="1" dirty="0">
                    <a:solidFill>
                      <a:srgbClr val="1F497D"/>
                    </a:solidFill>
                    <a:latin typeface="Times New Roman" panose="02020603050405020304" pitchFamily="18" charset="0"/>
                    <a:cs typeface="Times New Roman" panose="02020603050405020304" pitchFamily="18" charset="0"/>
                  </a:rPr>
                  <a:t>  =                                             x 100  </a:t>
                </a:r>
                <a:r>
                  <a:rPr lang="en-US" sz="2800" b="1" i="1" dirty="0">
                    <a:solidFill>
                      <a:srgbClr val="1F497D"/>
                    </a:solidFill>
                    <a:latin typeface="Times New Roman" panose="02020603050405020304" pitchFamily="18" charset="0"/>
                    <a:cs typeface="Times New Roman" panose="02020603050405020304" pitchFamily="18" charset="0"/>
                  </a:rPr>
                  <a:t>(%)</a:t>
                </a:r>
              </a:p>
            </p:txBody>
          </p:sp>
          <p:sp>
            <p:nvSpPr>
              <p:cNvPr id="27" name="AutoShape 8">
                <a:extLst>
                  <a:ext uri="{FF2B5EF4-FFF2-40B4-BE49-F238E27FC236}">
                    <a16:creationId xmlns:a16="http://schemas.microsoft.com/office/drawing/2014/main" id="{76543454-187B-F53C-04AE-D5ED61041263}"/>
                  </a:ext>
                </a:extLst>
              </p:cNvPr>
              <p:cNvSpPr/>
              <p:nvPr/>
            </p:nvSpPr>
            <p:spPr>
              <a:xfrm flipV="1">
                <a:off x="8280944" y="6231888"/>
                <a:ext cx="2954588" cy="27197"/>
              </a:xfrm>
              <a:prstGeom prst="line">
                <a:avLst/>
              </a:prstGeom>
              <a:grpFill/>
              <a:ln>
                <a:noFill/>
              </a:ln>
            </p:spPr>
            <p:txBody>
              <a:bodyPr/>
              <a:lstStyle/>
              <a:p>
                <a:endParaRPr lang="en-US">
                  <a:solidFill>
                    <a:srgbClr val="1F497D"/>
                  </a:solidFill>
                  <a:latin typeface="Times New Roman" panose="02020603050405020304" pitchFamily="18" charset="0"/>
                  <a:cs typeface="Times New Roman" panose="02020603050405020304" pitchFamily="18" charset="0"/>
                </a:endParaRPr>
              </a:p>
            </p:txBody>
          </p:sp>
          <p:sp>
            <p:nvSpPr>
              <p:cNvPr id="28" name="TextBox 16">
                <a:extLst>
                  <a:ext uri="{FF2B5EF4-FFF2-40B4-BE49-F238E27FC236}">
                    <a16:creationId xmlns:a16="http://schemas.microsoft.com/office/drawing/2014/main" id="{9447813B-446F-9B76-E648-D89544015443}"/>
                  </a:ext>
                </a:extLst>
              </p:cNvPr>
              <p:cNvSpPr txBox="1"/>
              <p:nvPr/>
            </p:nvSpPr>
            <p:spPr>
              <a:xfrm>
                <a:off x="7770976" y="4176863"/>
                <a:ext cx="4998000" cy="973606"/>
              </a:xfrm>
              <a:prstGeom prst="rect">
                <a:avLst/>
              </a:prstGeom>
              <a:grpFill/>
              <a:ln>
                <a:noFill/>
              </a:ln>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Số</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người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thiếu</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việc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làm</a:t>
                </a:r>
                <a:endParaRPr lang="en-US" sz="2800" b="1" dirty="0">
                  <a:solidFill>
                    <a:srgbClr val="1F497D"/>
                  </a:solidFill>
                  <a:latin typeface="Times New Roman" panose="02020603050405020304" pitchFamily="18" charset="0"/>
                  <a:cs typeface="Times New Roman" panose="02020603050405020304" pitchFamily="18" charset="0"/>
                </a:endParaRPr>
              </a:p>
            </p:txBody>
          </p:sp>
          <p:sp>
            <p:nvSpPr>
              <p:cNvPr id="29" name="TextBox 17">
                <a:extLst>
                  <a:ext uri="{FF2B5EF4-FFF2-40B4-BE49-F238E27FC236}">
                    <a16:creationId xmlns:a16="http://schemas.microsoft.com/office/drawing/2014/main" id="{01CB91BE-F29F-3443-14AF-62A0E4FE36EA}"/>
                  </a:ext>
                </a:extLst>
              </p:cNvPr>
              <p:cNvSpPr txBox="1"/>
              <p:nvPr/>
            </p:nvSpPr>
            <p:spPr>
              <a:xfrm>
                <a:off x="7262419" y="5554094"/>
                <a:ext cx="5875821" cy="990513"/>
              </a:xfrm>
              <a:prstGeom prst="rect">
                <a:avLst/>
              </a:prstGeom>
              <a:grpFill/>
              <a:ln>
                <a:noFill/>
              </a:ln>
            </p:spPr>
            <p:txBody>
              <a:bodyPr wrap="square" lIns="0" tIns="0" rIns="0" bIns="0" rtlCol="0" anchor="t">
                <a:spAutoFit/>
              </a:bodyPr>
              <a:lstStyle/>
              <a:p>
                <a:pPr algn="ctr">
                  <a:lnSpc>
                    <a:spcPts val="4479"/>
                  </a:lnSpc>
                  <a:spcBef>
                    <a:spcPct val="0"/>
                  </a:spcBef>
                </a:pPr>
                <a:r>
                  <a:rPr lang="en-US" sz="2800" b="1" dirty="0" err="1">
                    <a:solidFill>
                      <a:srgbClr val="1F497D"/>
                    </a:solidFill>
                    <a:latin typeface="Times New Roman" panose="02020603050405020304" pitchFamily="18" charset="0"/>
                    <a:cs typeface="Times New Roman" panose="02020603050405020304" pitchFamily="18" charset="0"/>
                  </a:rPr>
                  <a:t>Tổng</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số</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người</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có</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việc</a:t>
                </a:r>
                <a:r>
                  <a:rPr lang="en-US" sz="2800" b="1" dirty="0">
                    <a:solidFill>
                      <a:srgbClr val="1F497D"/>
                    </a:solidFill>
                    <a:latin typeface="Times New Roman" panose="02020603050405020304" pitchFamily="18" charset="0"/>
                    <a:cs typeface="Times New Roman" panose="02020603050405020304" pitchFamily="18" charset="0"/>
                  </a:rPr>
                  <a:t> </a:t>
                </a:r>
                <a:r>
                  <a:rPr lang="en-US" sz="2800" b="1" dirty="0" err="1">
                    <a:solidFill>
                      <a:srgbClr val="1F497D"/>
                    </a:solidFill>
                    <a:latin typeface="Times New Roman" panose="02020603050405020304" pitchFamily="18" charset="0"/>
                    <a:cs typeface="Times New Roman" panose="02020603050405020304" pitchFamily="18" charset="0"/>
                  </a:rPr>
                  <a:t>làm</a:t>
                </a:r>
                <a:endParaRPr lang="en-US" sz="2800" b="1" dirty="0">
                  <a:solidFill>
                    <a:srgbClr val="1F497D"/>
                  </a:solidFill>
                  <a:latin typeface="Times New Roman" panose="02020603050405020304" pitchFamily="18" charset="0"/>
                  <a:cs typeface="Times New Roman" panose="02020603050405020304" pitchFamily="18" charset="0"/>
                </a:endParaRPr>
              </a:p>
            </p:txBody>
          </p:sp>
        </p:grpSp>
        <p:cxnSp>
          <p:nvCxnSpPr>
            <p:cNvPr id="24" name="Straight Connector 44">
              <a:extLst>
                <a:ext uri="{FF2B5EF4-FFF2-40B4-BE49-F238E27FC236}">
                  <a16:creationId xmlns:a16="http://schemas.microsoft.com/office/drawing/2014/main" id="{6D4EA254-7493-01CB-E0B2-07A4738A8F55}"/>
                </a:ext>
              </a:extLst>
            </p:cNvPr>
            <p:cNvCxnSpPr/>
            <p:nvPr/>
          </p:nvCxnSpPr>
          <p:spPr>
            <a:xfrm>
              <a:off x="-4235841" y="5295096"/>
              <a:ext cx="4204139" cy="0"/>
            </a:xfrm>
            <a:prstGeom prst="line">
              <a:avLst/>
            </a:prstGeom>
            <a:grpFill/>
            <a:ln w="28575">
              <a:solidFill>
                <a:srgbClr val="006666"/>
              </a:solidFill>
            </a:ln>
          </p:spPr>
          <p:style>
            <a:lnRef idx="1">
              <a:schemeClr val="accent1"/>
            </a:lnRef>
            <a:fillRef idx="0">
              <a:schemeClr val="accent1"/>
            </a:fillRef>
            <a:effectRef idx="0">
              <a:schemeClr val="accent1"/>
            </a:effectRef>
            <a:fontRef idx="minor">
              <a:schemeClr val="tx1"/>
            </a:fontRef>
          </p:style>
        </p:cxnSp>
      </p:grpSp>
      <p:pic>
        <p:nvPicPr>
          <p:cNvPr id="33" name="Hình ảnh 32">
            <a:extLst>
              <a:ext uri="{FF2B5EF4-FFF2-40B4-BE49-F238E27FC236}">
                <a16:creationId xmlns:a16="http://schemas.microsoft.com/office/drawing/2014/main" id="{93228D37-FAB8-ED7F-2037-738D445B7548}"/>
              </a:ext>
            </a:extLst>
          </p:cNvPr>
          <p:cNvPicPr>
            <a:picLocks noChangeAspect="1"/>
          </p:cNvPicPr>
          <p:nvPr/>
        </p:nvPicPr>
        <p:blipFill rotWithShape="1">
          <a:blip r:embed="rId2"/>
          <a:srcRect t="10384" b="9477"/>
          <a:stretch/>
        </p:blipFill>
        <p:spPr>
          <a:xfrm>
            <a:off x="3227725" y="3402791"/>
            <a:ext cx="2363085" cy="1893729"/>
          </a:xfrm>
          <a:prstGeom prst="decagon">
            <a:avLst/>
          </a:prstGeom>
        </p:spPr>
      </p:pic>
      <p:pic>
        <p:nvPicPr>
          <p:cNvPr id="34" name="Hình ảnh 33">
            <a:extLst>
              <a:ext uri="{FF2B5EF4-FFF2-40B4-BE49-F238E27FC236}">
                <a16:creationId xmlns:a16="http://schemas.microsoft.com/office/drawing/2014/main" id="{5BD97B9D-B968-E125-58E5-0C3B04AB14C4}"/>
              </a:ext>
            </a:extLst>
          </p:cNvPr>
          <p:cNvPicPr>
            <a:picLocks noChangeAspect="1"/>
          </p:cNvPicPr>
          <p:nvPr/>
        </p:nvPicPr>
        <p:blipFill>
          <a:blip r:embed="rId3"/>
          <a:stretch>
            <a:fillRect/>
          </a:stretch>
        </p:blipFill>
        <p:spPr>
          <a:xfrm>
            <a:off x="3053342" y="6632244"/>
            <a:ext cx="2363085" cy="1922486"/>
          </a:xfrm>
          <a:prstGeom prst="decagon">
            <a:avLst/>
          </a:prstGeom>
        </p:spPr>
      </p:pic>
    </p:spTree>
    <p:extLst>
      <p:ext uri="{BB962C8B-B14F-4D97-AF65-F5344CB8AC3E}">
        <p14:creationId xmlns:p14="http://schemas.microsoft.com/office/powerpoint/2010/main" val="30644509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sp>
        <p:nvSpPr>
          <p:cNvPr id="6" name="TextBox 11">
            <a:extLst>
              <a:ext uri="{FF2B5EF4-FFF2-40B4-BE49-F238E27FC236}">
                <a16:creationId xmlns:a16="http://schemas.microsoft.com/office/drawing/2014/main" id="{53ACF3EE-B67E-22EF-BD8B-22591AA6CF6A}"/>
              </a:ext>
            </a:extLst>
          </p:cNvPr>
          <p:cNvSpPr txBox="1"/>
          <p:nvPr/>
        </p:nvSpPr>
        <p:spPr>
          <a:xfrm>
            <a:off x="1202633" y="8498521"/>
            <a:ext cx="17157379" cy="1231106"/>
          </a:xfrm>
          <a:prstGeom prst="rect">
            <a:avLst/>
          </a:prstGeom>
        </p:spPr>
        <p:txBody>
          <a:bodyPr lIns="0" tIns="0" rIns="0" bIns="0" rtlCol="0" anchor="t">
            <a:spAutoFit/>
          </a:bodyPr>
          <a:lstStyle/>
          <a:p>
            <a:pPr algn="ctr">
              <a:spcBef>
                <a:spcPct val="0"/>
              </a:spcBef>
            </a:pPr>
            <a:r>
              <a:rPr lang="en-US" sz="4000" dirty="0">
                <a:latin typeface="#9Slide07 IcielBaliho Script" pitchFamily="2" charset="0"/>
              </a:rPr>
              <a:t>SỐ NGƯỜI VÀ TỶ LỆ THẤT NGHIỆP CỦA VIỆT NAM TRONG ĐỘ TUỔI LAO ĐỘNG, </a:t>
            </a:r>
            <a:br>
              <a:rPr lang="en-US" sz="4000" dirty="0">
                <a:latin typeface="#9Slide07 IcielBaliho Script" pitchFamily="2" charset="0"/>
              </a:rPr>
            </a:br>
            <a:r>
              <a:rPr lang="en-US" sz="4000" dirty="0">
                <a:latin typeface="#9Slide07 IcielBaliho Script" pitchFamily="2" charset="0"/>
              </a:rPr>
              <a:t>GIAI ĐOẠN 2019-2023</a:t>
            </a:r>
          </a:p>
        </p:txBody>
      </p:sp>
      <p:pic>
        <p:nvPicPr>
          <p:cNvPr id="7" name="Hình ảnh 6">
            <a:extLst>
              <a:ext uri="{FF2B5EF4-FFF2-40B4-BE49-F238E27FC236}">
                <a16:creationId xmlns:a16="http://schemas.microsoft.com/office/drawing/2014/main" id="{8EC418BA-751B-9FAF-82F0-402A8D47E48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777873" y="2514600"/>
            <a:ext cx="13828319" cy="5257800"/>
          </a:xfrm>
          <a:prstGeom prst="rect">
            <a:avLst/>
          </a:prstGeom>
        </p:spPr>
      </p:pic>
      <p:sp>
        <p:nvSpPr>
          <p:cNvPr id="13" name="Hình chữ nhật: Góc Tròn 12">
            <a:extLst>
              <a:ext uri="{FF2B5EF4-FFF2-40B4-BE49-F238E27FC236}">
                <a16:creationId xmlns:a16="http://schemas.microsoft.com/office/drawing/2014/main" id="{24E7B73F-E807-1B77-3902-48A0EE07E173}"/>
              </a:ext>
            </a:extLst>
          </p:cNvPr>
          <p:cNvSpPr/>
          <p:nvPr/>
        </p:nvSpPr>
        <p:spPr>
          <a:xfrm>
            <a:off x="9372600" y="6362700"/>
            <a:ext cx="914400" cy="533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52FE9550-BBCD-C77F-E923-987F2FF14882}"/>
              </a:ext>
            </a:extLst>
          </p:cNvPr>
          <p:cNvSpPr txBox="1"/>
          <p:nvPr/>
        </p:nvSpPr>
        <p:spPr>
          <a:xfrm>
            <a:off x="13182600" y="7904628"/>
            <a:ext cx="7239002" cy="461665"/>
          </a:xfrm>
          <a:prstGeom prst="rect">
            <a:avLst/>
          </a:prstGeom>
          <a:noFill/>
        </p:spPr>
        <p:txBody>
          <a:bodyPr wrap="square">
            <a:spAutoFit/>
          </a:bodyPr>
          <a:lstStyle/>
          <a:p>
            <a:r>
              <a:rPr lang="en-US" sz="2400" i="1" dirty="0" err="1">
                <a:solidFill>
                  <a:srgbClr val="FFFF00"/>
                </a:solidFill>
                <a:latin typeface="Times New Roman" panose="02020603050405020304" pitchFamily="18" charset="0"/>
                <a:cs typeface="Times New Roman" panose="02020603050405020304" pitchFamily="18" charset="0"/>
              </a:rPr>
              <a:t>Nguồn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Tổng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cục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thống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kê</a:t>
            </a:r>
            <a:endParaRPr lang="en-US" sz="24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81150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pic>
        <p:nvPicPr>
          <p:cNvPr id="3" name="Hình ảnh 2">
            <a:extLst>
              <a:ext uri="{FF2B5EF4-FFF2-40B4-BE49-F238E27FC236}">
                <a16:creationId xmlns:a16="http://schemas.microsoft.com/office/drawing/2014/main" id="{35A32883-27E2-59E9-A06A-5CBF2E93366A}"/>
              </a:ext>
            </a:extLst>
          </p:cNvPr>
          <p:cNvPicPr>
            <a:picLocks noChangeAspect="1"/>
          </p:cNvPicPr>
          <p:nvPr/>
        </p:nvPicPr>
        <p:blipFill rotWithShape="1">
          <a:blip r:embed="rId2"/>
          <a:srcRect r="1769"/>
          <a:stretch/>
        </p:blipFill>
        <p:spPr>
          <a:xfrm>
            <a:off x="2133600" y="3467100"/>
            <a:ext cx="15366798" cy="5765240"/>
          </a:xfrm>
          <a:prstGeom prst="rect">
            <a:avLst/>
          </a:prstGeom>
        </p:spPr>
      </p:pic>
    </p:spTree>
    <p:extLst>
      <p:ext uri="{BB962C8B-B14F-4D97-AF65-F5344CB8AC3E}">
        <p14:creationId xmlns:p14="http://schemas.microsoft.com/office/powerpoint/2010/main" val="24774715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AB2C15D-A1B3-B294-1ABE-5470143F2BD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19871" y="2219288"/>
            <a:ext cx="13711821" cy="5708771"/>
          </a:xfrm>
          <a:prstGeom prst="rect">
            <a:avLst/>
          </a:prstGeom>
        </p:spPr>
      </p:pic>
      <p:grpSp>
        <p:nvGrpSpPr>
          <p:cNvPr id="8" name="Group 3">
            <a:extLst>
              <a:ext uri="{FF2B5EF4-FFF2-40B4-BE49-F238E27FC236}">
                <a16:creationId xmlns:a16="http://schemas.microsoft.com/office/drawing/2014/main" id="{23070029-F1B6-07BD-F43B-6188F0374594}"/>
              </a:ext>
            </a:extLst>
          </p:cNvPr>
          <p:cNvGrpSpPr/>
          <p:nvPr/>
        </p:nvGrpSpPr>
        <p:grpSpPr>
          <a:xfrm>
            <a:off x="0" y="-42112"/>
            <a:ext cx="1324319" cy="10595811"/>
            <a:chOff x="0" y="0"/>
            <a:chExt cx="348792" cy="2709333"/>
          </a:xfrm>
        </p:grpSpPr>
        <p:sp>
          <p:nvSpPr>
            <p:cNvPr id="10" name="Freeform 4">
              <a:extLst>
                <a:ext uri="{FF2B5EF4-FFF2-40B4-BE49-F238E27FC236}">
                  <a16:creationId xmlns:a16="http://schemas.microsoft.com/office/drawing/2014/main" id="{DA30A798-0DAE-ED40-1649-754969782794}"/>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11" name="TextBox 5">
              <a:extLst>
                <a:ext uri="{FF2B5EF4-FFF2-40B4-BE49-F238E27FC236}">
                  <a16:creationId xmlns:a16="http://schemas.microsoft.com/office/drawing/2014/main" id="{89B3AB7C-CDCF-3FF8-5F51-F9C573A75531}"/>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2" name="TextBox 7">
            <a:extLst>
              <a:ext uri="{FF2B5EF4-FFF2-40B4-BE49-F238E27FC236}">
                <a16:creationId xmlns:a16="http://schemas.microsoft.com/office/drawing/2014/main" id="{C0D373DA-6F40-AC62-5F76-9E13A5407D74}"/>
              </a:ext>
            </a:extLst>
          </p:cNvPr>
          <p:cNvSpPr txBox="1"/>
          <p:nvPr/>
        </p:nvSpPr>
        <p:spPr>
          <a:xfrm>
            <a:off x="1755986" y="700347"/>
            <a:ext cx="16239593" cy="1208664"/>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BÁO CÁO VỀ VẤN ĐỀ VIỆC LÀM</a:t>
            </a:r>
          </a:p>
        </p:txBody>
      </p:sp>
      <p:sp>
        <p:nvSpPr>
          <p:cNvPr id="9" name="Hộp Văn bản 8">
            <a:extLst>
              <a:ext uri="{FF2B5EF4-FFF2-40B4-BE49-F238E27FC236}">
                <a16:creationId xmlns:a16="http://schemas.microsoft.com/office/drawing/2014/main" id="{0BDBFD4D-1A0B-3D88-0EAA-6CF746AE0D38}"/>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sp>
        <p:nvSpPr>
          <p:cNvPr id="6" name="TextBox 11">
            <a:extLst>
              <a:ext uri="{FF2B5EF4-FFF2-40B4-BE49-F238E27FC236}">
                <a16:creationId xmlns:a16="http://schemas.microsoft.com/office/drawing/2014/main" id="{53ACF3EE-B67E-22EF-BD8B-22591AA6CF6A}"/>
              </a:ext>
            </a:extLst>
          </p:cNvPr>
          <p:cNvSpPr txBox="1"/>
          <p:nvPr/>
        </p:nvSpPr>
        <p:spPr>
          <a:xfrm>
            <a:off x="1202633" y="8498521"/>
            <a:ext cx="17157379" cy="1231106"/>
          </a:xfrm>
          <a:prstGeom prst="rect">
            <a:avLst/>
          </a:prstGeom>
        </p:spPr>
        <p:txBody>
          <a:bodyPr lIns="0" tIns="0" rIns="0" bIns="0" rtlCol="0" anchor="t">
            <a:spAutoFit/>
          </a:bodyPr>
          <a:lstStyle/>
          <a:p>
            <a:pPr algn="ctr">
              <a:spcBef>
                <a:spcPct val="0"/>
              </a:spcBef>
            </a:pPr>
            <a:r>
              <a:rPr lang="en-US" sz="4000" dirty="0">
                <a:latin typeface="#9Slide07 IcielBaliho Script" pitchFamily="2" charset="0"/>
              </a:rPr>
              <a:t>SỐ NGƯỜI VÀ TỶ LỆ THIẾU VIỆC LÀM CỦA VIỆT NAM TRONG ĐỘ TUỔI LAO ĐỘNG, </a:t>
            </a:r>
            <a:br>
              <a:rPr lang="en-US" sz="4000" dirty="0">
                <a:latin typeface="#9Slide07 IcielBaliho Script" pitchFamily="2" charset="0"/>
              </a:rPr>
            </a:br>
            <a:r>
              <a:rPr lang="en-US" sz="4000" dirty="0">
                <a:latin typeface="#9Slide07 IcielBaliho Script" pitchFamily="2" charset="0"/>
              </a:rPr>
              <a:t>GIAI ĐOẠN 2019-2023</a:t>
            </a:r>
          </a:p>
        </p:txBody>
      </p:sp>
      <p:sp>
        <p:nvSpPr>
          <p:cNvPr id="13" name="Hình chữ nhật: Góc Tròn 12">
            <a:extLst>
              <a:ext uri="{FF2B5EF4-FFF2-40B4-BE49-F238E27FC236}">
                <a16:creationId xmlns:a16="http://schemas.microsoft.com/office/drawing/2014/main" id="{24E7B73F-E807-1B77-3902-48A0EE07E173}"/>
              </a:ext>
            </a:extLst>
          </p:cNvPr>
          <p:cNvSpPr/>
          <p:nvPr/>
        </p:nvSpPr>
        <p:spPr>
          <a:xfrm>
            <a:off x="9601200" y="5981700"/>
            <a:ext cx="914400" cy="533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28E93F8D-D23A-B688-0D07-D3DB1B86813B}"/>
              </a:ext>
            </a:extLst>
          </p:cNvPr>
          <p:cNvSpPr txBox="1"/>
          <p:nvPr/>
        </p:nvSpPr>
        <p:spPr>
          <a:xfrm>
            <a:off x="13465866" y="8067712"/>
            <a:ext cx="7239002" cy="461665"/>
          </a:xfrm>
          <a:prstGeom prst="rect">
            <a:avLst/>
          </a:prstGeom>
          <a:noFill/>
        </p:spPr>
        <p:txBody>
          <a:bodyPr wrap="square">
            <a:spAutoFit/>
          </a:bodyPr>
          <a:lstStyle/>
          <a:p>
            <a:r>
              <a:rPr lang="en-US" sz="2400" i="1" dirty="0" err="1">
                <a:solidFill>
                  <a:srgbClr val="FFFF00"/>
                </a:solidFill>
                <a:latin typeface="Times New Roman" panose="02020603050405020304" pitchFamily="18" charset="0"/>
                <a:cs typeface="Times New Roman" panose="02020603050405020304" pitchFamily="18" charset="0"/>
              </a:rPr>
              <a:t>Nguồn</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Tổng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cục</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thống</a:t>
            </a:r>
            <a:r>
              <a:rPr lang="en-US" sz="2400" i="1" dirty="0">
                <a:solidFill>
                  <a:srgbClr val="FFFF00"/>
                </a:solidFill>
                <a:latin typeface="Times New Roman" panose="02020603050405020304" pitchFamily="18" charset="0"/>
                <a:cs typeface="Times New Roman" panose="02020603050405020304" pitchFamily="18" charset="0"/>
              </a:rPr>
              <a:t> </a:t>
            </a:r>
            <a:r>
              <a:rPr lang="en-US" sz="2400" i="1" dirty="0" err="1">
                <a:solidFill>
                  <a:srgbClr val="FFFF00"/>
                </a:solidFill>
                <a:latin typeface="Times New Roman" panose="02020603050405020304" pitchFamily="18" charset="0"/>
                <a:cs typeface="Times New Roman" panose="02020603050405020304" pitchFamily="18" charset="0"/>
              </a:rPr>
              <a:t>kê</a:t>
            </a:r>
            <a:endParaRPr lang="en-US" sz="2400"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7445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872F3D-1F76-4D1A-B49C-1F77FE10C065}"/>
              </a:ext>
            </a:extLst>
          </p:cNvPr>
          <p:cNvSpPr/>
          <p:nvPr/>
        </p:nvSpPr>
        <p:spPr>
          <a:xfrm>
            <a:off x="2720385" y="419100"/>
            <a:ext cx="14746012" cy="1446550"/>
          </a:xfrm>
          <a:prstGeom prst="rect">
            <a:avLst/>
          </a:prstGeom>
          <a:noFill/>
          <a:ln>
            <a:noFill/>
          </a:ln>
        </p:spPr>
        <p:txBody>
          <a:bodyPr wrap="square">
            <a:spAutoFit/>
          </a:bodyPr>
          <a:lstStyle/>
          <a:p>
            <a:pPr algn="just"/>
            <a:r>
              <a:rPr lang="en-US" sz="4400" dirty="0" err="1">
                <a:solidFill>
                  <a:srgbClr val="FFFF00"/>
                </a:solidFill>
                <a:latin typeface="#9Slide07 IcielBaliho Script" pitchFamily="2" charset="0"/>
              </a:rPr>
              <a:t>Vì</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sao</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nước</a:t>
            </a:r>
            <a:r>
              <a:rPr lang="en-US" sz="4400" dirty="0">
                <a:solidFill>
                  <a:srgbClr val="FFFF00"/>
                </a:solidFill>
                <a:latin typeface="#9Slide07 IcielBaliho Script" pitchFamily="2" charset="0"/>
              </a:rPr>
              <a:t> ta </a:t>
            </a:r>
            <a:r>
              <a:rPr lang="en-US" sz="4400" dirty="0" err="1">
                <a:solidFill>
                  <a:srgbClr val="FFFF00"/>
                </a:solidFill>
                <a:latin typeface="#9Slide07 IcielBaliho Script" pitchFamily="2" charset="0"/>
              </a:rPr>
              <a:t>tỉ</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lệ</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thất</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nghiệp</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thành</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thị</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và</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thiếu</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việc</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làm</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nông</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thôn</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vẫn</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còn</a:t>
            </a:r>
            <a:r>
              <a:rPr lang="en-US" sz="4400" dirty="0">
                <a:solidFill>
                  <a:srgbClr val="FFFF00"/>
                </a:solidFill>
                <a:latin typeface="#9Slide07 IcielBaliho Script" pitchFamily="2" charset="0"/>
              </a:rPr>
              <a:t> ở </a:t>
            </a:r>
            <a:r>
              <a:rPr lang="en-US" sz="4400" dirty="0" err="1">
                <a:solidFill>
                  <a:srgbClr val="FFFF00"/>
                </a:solidFill>
                <a:latin typeface="#9Slide07 IcielBaliho Script" pitchFamily="2" charset="0"/>
              </a:rPr>
              <a:t>mức</a:t>
            </a:r>
            <a:r>
              <a:rPr lang="en-US" sz="4400" dirty="0">
                <a:solidFill>
                  <a:srgbClr val="FFFF00"/>
                </a:solidFill>
                <a:latin typeface="#9Slide07 IcielBaliho Script" pitchFamily="2" charset="0"/>
              </a:rPr>
              <a:t> </a:t>
            </a:r>
            <a:r>
              <a:rPr lang="en-US" sz="4400" dirty="0" err="1">
                <a:solidFill>
                  <a:srgbClr val="FFFF00"/>
                </a:solidFill>
                <a:latin typeface="#9Slide07 IcielBaliho Script" pitchFamily="2" charset="0"/>
              </a:rPr>
              <a:t>cao</a:t>
            </a:r>
            <a:r>
              <a:rPr lang="en-US" sz="4400" dirty="0">
                <a:solidFill>
                  <a:srgbClr val="FFFF00"/>
                </a:solidFill>
                <a:latin typeface="#9Slide07 IcielBaliho Script" pitchFamily="2" charset="0"/>
              </a:rPr>
              <a:t>? </a:t>
            </a:r>
          </a:p>
        </p:txBody>
      </p:sp>
      <p:sp>
        <p:nvSpPr>
          <p:cNvPr id="12" name="Rectangle 11">
            <a:extLst>
              <a:ext uri="{FF2B5EF4-FFF2-40B4-BE49-F238E27FC236}">
                <a16:creationId xmlns:a16="http://schemas.microsoft.com/office/drawing/2014/main" id="{2925130A-A21C-4FD6-8846-0F3AF145D4D5}"/>
              </a:ext>
            </a:extLst>
          </p:cNvPr>
          <p:cNvSpPr/>
          <p:nvPr/>
        </p:nvSpPr>
        <p:spPr>
          <a:xfrm>
            <a:off x="2710564" y="6591806"/>
            <a:ext cx="7346732" cy="3046988"/>
          </a:xfrm>
          <a:prstGeom prst="rect">
            <a:avLst/>
          </a:prstGeom>
          <a:noFill/>
        </p:spPr>
        <p:txBody>
          <a:bodyPr wrap="square">
            <a:spAutoFit/>
          </a:bodyPr>
          <a:lstStyle/>
          <a:p>
            <a:pPr algn="just"/>
            <a:r>
              <a:rPr lang="vi-VN" sz="3200" dirty="0">
                <a:latin typeface="+mj-lt"/>
                <a:ea typeface="#9Slide02 Noi dung rat dai" panose="02000000000000000000" pitchFamily="2" charset="0"/>
              </a:rPr>
              <a:t>Tỉ lệ thất nghiệp của khu vực thành thị cao do tập trung dân cư đông đúc, mật độ dân số cao nên nguồn lao động dồi dào, dân cư nông thôn di chuyển ra thành thị tìm kiếm việc làm ngày càng lớn gây áp lực thêm về vấn đề giải quyết việc làm ở thành thị.</a:t>
            </a:r>
            <a:endParaRPr lang="en-US" sz="3200" dirty="0">
              <a:latin typeface="+mj-lt"/>
              <a:ea typeface="#9Slide02 Noi dung rat dai" panose="02000000000000000000" pitchFamily="2" charset="0"/>
            </a:endParaRPr>
          </a:p>
        </p:txBody>
      </p:sp>
      <p:pic>
        <p:nvPicPr>
          <p:cNvPr id="8" name="Picture 7">
            <a:extLst>
              <a:ext uri="{FF2B5EF4-FFF2-40B4-BE49-F238E27FC236}">
                <a16:creationId xmlns:a16="http://schemas.microsoft.com/office/drawing/2014/main" id="{B48B0BB6-B9F5-405B-B328-76A688980CA2}"/>
              </a:ext>
            </a:extLst>
          </p:cNvPr>
          <p:cNvPicPr>
            <a:picLocks noChangeAspect="1"/>
          </p:cNvPicPr>
          <p:nvPr/>
        </p:nvPicPr>
        <p:blipFill rotWithShape="1">
          <a:blip r:embed="rId4"/>
          <a:srcRect b="14234"/>
          <a:stretch/>
        </p:blipFill>
        <p:spPr>
          <a:xfrm>
            <a:off x="2933221" y="2171700"/>
            <a:ext cx="6921060" cy="39066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A4C27B62-F736-4EF0-A918-906D8B838898}"/>
              </a:ext>
            </a:extLst>
          </p:cNvPr>
          <p:cNvSpPr/>
          <p:nvPr/>
        </p:nvSpPr>
        <p:spPr>
          <a:xfrm>
            <a:off x="10549348" y="6614552"/>
            <a:ext cx="6949134" cy="2062103"/>
          </a:xfrm>
          <a:prstGeom prst="rect">
            <a:avLst/>
          </a:prstGeom>
          <a:noFill/>
        </p:spPr>
        <p:txBody>
          <a:bodyPr wrap="square">
            <a:spAutoFit/>
          </a:bodyPr>
          <a:lstStyle/>
          <a:p>
            <a:pPr algn="just"/>
            <a:r>
              <a:rPr lang="vi-VN" sz="3200" dirty="0">
                <a:latin typeface="+mj-lt"/>
                <a:ea typeface="#9Slide02 Noi dung rat dai" panose="02000000000000000000" pitchFamily="2" charset="0"/>
              </a:rPr>
              <a:t>Ở nông thôn, lực lượng lao động nhiều. Tính chất mùa vụ trong sản xuất nông nghiệp làm cho tình trạng thiếu việc làm diễn ra thường xuyên.</a:t>
            </a:r>
            <a:endParaRPr lang="en-US" sz="3200" dirty="0">
              <a:latin typeface="+mj-lt"/>
              <a:ea typeface="#9Slide02 Noi dung rat dai" panose="02000000000000000000" pitchFamily="2" charset="0"/>
            </a:endParaRPr>
          </a:p>
        </p:txBody>
      </p:sp>
      <p:pic>
        <p:nvPicPr>
          <p:cNvPr id="10" name="Picture 9">
            <a:extLst>
              <a:ext uri="{FF2B5EF4-FFF2-40B4-BE49-F238E27FC236}">
                <a16:creationId xmlns:a16="http://schemas.microsoft.com/office/drawing/2014/main" id="{16086646-1515-4C44-8757-3A4DD3A3F7CA}"/>
              </a:ext>
            </a:extLst>
          </p:cNvPr>
          <p:cNvPicPr>
            <a:picLocks noChangeAspect="1"/>
          </p:cNvPicPr>
          <p:nvPr/>
        </p:nvPicPr>
        <p:blipFill>
          <a:blip r:embed="rId5"/>
          <a:stretch>
            <a:fillRect/>
          </a:stretch>
        </p:blipFill>
        <p:spPr>
          <a:xfrm>
            <a:off x="10545337" y="2219627"/>
            <a:ext cx="6921060" cy="39066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oup 3">
            <a:extLst>
              <a:ext uri="{FF2B5EF4-FFF2-40B4-BE49-F238E27FC236}">
                <a16:creationId xmlns:a16="http://schemas.microsoft.com/office/drawing/2014/main" id="{F12CEAEC-A365-E445-F1C2-6997788E79CB}"/>
              </a:ext>
            </a:extLst>
          </p:cNvPr>
          <p:cNvGrpSpPr/>
          <p:nvPr/>
        </p:nvGrpSpPr>
        <p:grpSpPr>
          <a:xfrm>
            <a:off x="0" y="-42112"/>
            <a:ext cx="1324319" cy="10595811"/>
            <a:chOff x="0" y="0"/>
            <a:chExt cx="348792" cy="2709333"/>
          </a:xfrm>
        </p:grpSpPr>
        <p:sp>
          <p:nvSpPr>
            <p:cNvPr id="4" name="Freeform 4">
              <a:extLst>
                <a:ext uri="{FF2B5EF4-FFF2-40B4-BE49-F238E27FC236}">
                  <a16:creationId xmlns:a16="http://schemas.microsoft.com/office/drawing/2014/main" id="{8009E188-C937-37A1-93A2-8097AD55381F}"/>
                </a:ext>
              </a:extLst>
            </p:cNvPr>
            <p:cNvSpPr/>
            <p:nvPr/>
          </p:nvSpPr>
          <p:spPr>
            <a:xfrm>
              <a:off x="0" y="0"/>
              <a:ext cx="348792" cy="2709333"/>
            </a:xfrm>
            <a:custGeom>
              <a:avLst/>
              <a:gdLst/>
              <a:ahLst/>
              <a:cxnLst/>
              <a:rect l="l" t="t" r="r" b="b"/>
              <a:pathLst>
                <a:path w="348792" h="2709333">
                  <a:moveTo>
                    <a:pt x="0" y="0"/>
                  </a:moveTo>
                  <a:lnTo>
                    <a:pt x="348792" y="0"/>
                  </a:lnTo>
                  <a:lnTo>
                    <a:pt x="348792" y="2709333"/>
                  </a:lnTo>
                  <a:lnTo>
                    <a:pt x="0" y="2709333"/>
                  </a:lnTo>
                  <a:close/>
                </a:path>
              </a:pathLst>
            </a:custGeom>
            <a:solidFill>
              <a:srgbClr val="D9FD99"/>
            </a:solidFill>
          </p:spPr>
          <p:txBody>
            <a:bodyPr/>
            <a:lstStyle/>
            <a:p>
              <a:endParaRPr lang="en-US">
                <a:solidFill>
                  <a:prstClr val="black"/>
                </a:solidFill>
                <a:latin typeface="Calibri"/>
              </a:endParaRPr>
            </a:p>
          </p:txBody>
        </p:sp>
        <p:sp>
          <p:nvSpPr>
            <p:cNvPr id="7" name="TextBox 5">
              <a:extLst>
                <a:ext uri="{FF2B5EF4-FFF2-40B4-BE49-F238E27FC236}">
                  <a16:creationId xmlns:a16="http://schemas.microsoft.com/office/drawing/2014/main" id="{8DC72ED3-2E87-0850-3CCB-D6B39D826A4F}"/>
                </a:ext>
              </a:extLst>
            </p:cNvPr>
            <p:cNvSpPr txBox="1"/>
            <p:nvPr/>
          </p:nvSpPr>
          <p:spPr>
            <a:xfrm>
              <a:off x="0" y="-38100"/>
              <a:ext cx="348792" cy="2747433"/>
            </a:xfrm>
            <a:prstGeom prst="rect">
              <a:avLst/>
            </a:prstGeom>
          </p:spPr>
          <p:txBody>
            <a:bodyPr lIns="50800" tIns="50800" rIns="50800" bIns="50800" rtlCol="0" anchor="ctr"/>
            <a:lstStyle/>
            <a:p>
              <a:pPr algn="ctr">
                <a:lnSpc>
                  <a:spcPts val="2659"/>
                </a:lnSpc>
              </a:pPr>
              <a:endParaRPr>
                <a:solidFill>
                  <a:prstClr val="black"/>
                </a:solidFill>
                <a:latin typeface="Calibri"/>
              </a:endParaRPr>
            </a:p>
          </p:txBody>
        </p:sp>
      </p:grpSp>
      <p:sp>
        <p:nvSpPr>
          <p:cNvPr id="11" name="Hộp Văn bản 10">
            <a:extLst>
              <a:ext uri="{FF2B5EF4-FFF2-40B4-BE49-F238E27FC236}">
                <a16:creationId xmlns:a16="http://schemas.microsoft.com/office/drawing/2014/main" id="{6D6B230C-3158-FEA4-84D4-2CD8F66EB319}"/>
              </a:ext>
            </a:extLst>
          </p:cNvPr>
          <p:cNvSpPr txBox="1"/>
          <p:nvPr/>
        </p:nvSpPr>
        <p:spPr>
          <a:xfrm rot="16200000">
            <a:off x="-4092278" y="5043438"/>
            <a:ext cx="9192251" cy="1210652"/>
          </a:xfrm>
          <a:prstGeom prst="rect">
            <a:avLst/>
          </a:prstGeom>
          <a:noFill/>
        </p:spPr>
        <p:txBody>
          <a:bodyPr wrap="square">
            <a:spAutoFit/>
          </a:bodyPr>
          <a:lstStyle/>
          <a:p>
            <a:pPr algn="r">
              <a:lnSpc>
                <a:spcPts val="10207"/>
              </a:lnSpc>
            </a:pPr>
            <a:r>
              <a:rPr lang="en-US" sz="4400" dirty="0">
                <a:solidFill>
                  <a:srgbClr val="1F497D"/>
                </a:solidFill>
                <a:latin typeface="Paytone One"/>
              </a:rPr>
              <a:t>VẤN ĐỀ VIỆC LÀM Ở NƯỚC TA</a:t>
            </a:r>
          </a:p>
        </p:txBody>
      </p:sp>
    </p:spTree>
    <p:custDataLst>
      <p:tags r:id="rId1"/>
    </p:custDataLst>
    <p:extLst>
      <p:ext uri="{BB962C8B-B14F-4D97-AF65-F5344CB8AC3E}">
        <p14:creationId xmlns:p14="http://schemas.microsoft.com/office/powerpoint/2010/main" val="234389702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4004527"/>
            <a:ext cx="6055518" cy="6282473"/>
          </a:xfrm>
          <a:prstGeom prst="rect">
            <a:avLst/>
          </a:prstGeom>
        </p:spPr>
      </p:pic>
      <p:pic>
        <p:nvPicPr>
          <p:cNvPr id="17" name="Picture 1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4338520"/>
            <a:ext cx="2283618" cy="3548180"/>
          </a:xfrm>
          <a:prstGeom prst="rect">
            <a:avLst/>
          </a:prstGeom>
        </p:spPr>
      </p:pic>
      <p:sp>
        <p:nvSpPr>
          <p:cNvPr id="19" name="Oval 1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11999118" y="0"/>
            <a:ext cx="2405080" cy="1712110"/>
          </a:xfrm>
          <a:prstGeom prst="rect">
            <a:avLst/>
          </a:prstGeom>
        </p:spPr>
      </p:pic>
      <p:pic>
        <p:nvPicPr>
          <p:cNvPr id="23" name="Picture 2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25" name="Rectangle 2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Hộp Văn bản 9">
            <a:extLst>
              <a:ext uri="{FF2B5EF4-FFF2-40B4-BE49-F238E27FC236}">
                <a16:creationId xmlns:a16="http://schemas.microsoft.com/office/drawing/2014/main" id="{DF07C72C-5AAE-F403-EDBA-DD0FB2A20045}"/>
              </a:ext>
            </a:extLst>
          </p:cNvPr>
          <p:cNvSpPr txBox="1"/>
          <p:nvPr/>
        </p:nvSpPr>
        <p:spPr>
          <a:xfrm>
            <a:off x="12759345" y="2989586"/>
            <a:ext cx="4537445" cy="3754114"/>
          </a:xfrm>
          <a:prstGeom prst="rect">
            <a:avLst/>
          </a:prstGeom>
        </p:spPr>
        <p:txBody>
          <a:bodyPr vert="horz" lIns="91440" tIns="45720" rIns="91440" bIns="45720" rtlCol="0" anchor="b">
            <a:normAutofit/>
          </a:bodyPr>
          <a:lstStyle/>
          <a:p>
            <a:pPr marL="0" marR="0" lvl="0" indent="0" defTabSz="457200" fontAlgn="auto">
              <a:spcBef>
                <a:spcPct val="0"/>
              </a:spcBef>
              <a:spcAft>
                <a:spcPts val="600"/>
              </a:spcAft>
              <a:buClrTx/>
              <a:buSzTx/>
              <a:tabLst/>
              <a:defRPr/>
            </a:pPr>
            <a:r>
              <a:rPr kumimoji="0" lang="en-US" sz="9000" u="none" strike="noStrike" cap="none" spc="0" normalizeH="0" baseline="0" noProof="0" dirty="0">
                <a:ln>
                  <a:noFill/>
                </a:ln>
                <a:solidFill>
                  <a:schemeClr val="tx2"/>
                </a:solidFill>
                <a:effectLst/>
                <a:uLnTx/>
                <a:uFillTx/>
                <a:latin typeface="#9Slide03 SVNNew Athletic M54" panose="02000500000000000000" pitchFamily="2" charset="0"/>
                <a:ea typeface="+mj-ea"/>
                <a:cs typeface="+mj-cs"/>
              </a:rPr>
              <a:t>GIẢI PHÁP</a:t>
            </a:r>
            <a:r>
              <a:rPr lang="en-US" sz="11500" b="1" dirty="0">
                <a:solidFill>
                  <a:schemeClr val="tx2"/>
                </a:solidFill>
                <a:latin typeface="Times New Roman" panose="02020603050405020304" pitchFamily="18" charset="0"/>
                <a:ea typeface="+mj-ea"/>
                <a:cs typeface="Times New Roman" panose="02020603050405020304" pitchFamily="18" charset="0"/>
              </a:rPr>
              <a:t>?</a:t>
            </a:r>
            <a:r>
              <a:rPr kumimoji="0" lang="en-US" sz="11500" b="1" u="none" strike="noStrike" cap="none" spc="0" normalizeH="0" baseline="0" noProof="0" dirty="0">
                <a:ln>
                  <a:noFill/>
                </a:ln>
                <a:solidFill>
                  <a:schemeClr val="tx2"/>
                </a:solidFill>
                <a:effectLst/>
                <a:uLnTx/>
                <a:uFillTx/>
                <a:latin typeface="Times New Roman" panose="02020603050405020304" pitchFamily="18" charset="0"/>
                <a:ea typeface="+mj-ea"/>
                <a:cs typeface="Times New Roman" panose="02020603050405020304" pitchFamily="18" charset="0"/>
              </a:rPr>
              <a:t> </a:t>
            </a:r>
            <a:endParaRPr kumimoji="0" lang="en-US" sz="9000" b="1" u="none" strike="noStrike" cap="none" spc="0" normalizeH="0" baseline="0" noProof="0" dirty="0">
              <a:ln>
                <a:noFill/>
              </a:ln>
              <a:solidFill>
                <a:schemeClr val="tx2"/>
              </a:solidFill>
              <a:effectLst/>
              <a:uLnTx/>
              <a:uFillTx/>
              <a:latin typeface="Times New Roman" panose="02020603050405020304" pitchFamily="18" charset="0"/>
              <a:ea typeface="+mj-ea"/>
              <a:cs typeface="Times New Roman" panose="02020603050405020304" pitchFamily="18" charset="0"/>
            </a:endParaRPr>
          </a:p>
        </p:txBody>
      </p:sp>
      <p:pic>
        <p:nvPicPr>
          <p:cNvPr id="2" name="Hình ảnh 1">
            <a:extLst>
              <a:ext uri="{FF2B5EF4-FFF2-40B4-BE49-F238E27FC236}">
                <a16:creationId xmlns:a16="http://schemas.microsoft.com/office/drawing/2014/main" id="{1ECEFCF8-7A60-3AB5-DEE7-5F989025C80E}"/>
              </a:ext>
            </a:extLst>
          </p:cNvPr>
          <p:cNvPicPr>
            <a:picLocks noChangeAspect="1"/>
          </p:cNvPicPr>
          <p:nvPr/>
        </p:nvPicPr>
        <p:blipFill rotWithShape="1">
          <a:blip r:embed="rId7"/>
          <a:srcRect l="13063" r="14564" b="-1"/>
          <a:stretch/>
        </p:blipFill>
        <p:spPr>
          <a:xfrm>
            <a:off x="911772" y="914401"/>
            <a:ext cx="10419432" cy="845819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839291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grpSp>
        <p:nvGrpSpPr>
          <p:cNvPr id="2" name="Group 2"/>
          <p:cNvGrpSpPr/>
          <p:nvPr/>
        </p:nvGrpSpPr>
        <p:grpSpPr>
          <a:xfrm>
            <a:off x="10659191" y="-855212"/>
            <a:ext cx="8012529" cy="5274552"/>
            <a:chOff x="0" y="0"/>
            <a:chExt cx="9646234" cy="6350000"/>
          </a:xfrm>
        </p:grpSpPr>
        <p:sp>
          <p:nvSpPr>
            <p:cNvPr id="3" name="Freeform 3"/>
            <p:cNvSpPr/>
            <p:nvPr/>
          </p:nvSpPr>
          <p:spPr>
            <a:xfrm>
              <a:off x="-31826" y="-55486"/>
              <a:ext cx="9678047" cy="6405486"/>
            </a:xfrm>
            <a:custGeom>
              <a:avLst/>
              <a:gdLst/>
              <a:ahLst/>
              <a:cxnLst/>
              <a:rect l="l" t="t" r="r" b="b"/>
              <a:pathLst>
                <a:path w="9678047" h="6405486">
                  <a:moveTo>
                    <a:pt x="66599" y="6259410"/>
                  </a:moveTo>
                  <a:cubicBezTo>
                    <a:pt x="24790" y="5977661"/>
                    <a:pt x="0" y="5555881"/>
                    <a:pt x="116725" y="5069497"/>
                  </a:cubicBezTo>
                  <a:cubicBezTo>
                    <a:pt x="174295" y="4829606"/>
                    <a:pt x="253962" y="4625352"/>
                    <a:pt x="333095" y="4459719"/>
                  </a:cubicBezTo>
                  <a:cubicBezTo>
                    <a:pt x="383438" y="4351870"/>
                    <a:pt x="474345" y="4191457"/>
                    <a:pt x="632841" y="4036402"/>
                  </a:cubicBezTo>
                  <a:cubicBezTo>
                    <a:pt x="765569" y="3906570"/>
                    <a:pt x="899376" y="3825798"/>
                    <a:pt x="997153" y="3776840"/>
                  </a:cubicBezTo>
                  <a:lnTo>
                    <a:pt x="997166" y="3776840"/>
                  </a:lnTo>
                  <a:cubicBezTo>
                    <a:pt x="1223505" y="3633990"/>
                    <a:pt x="1435405" y="3566286"/>
                    <a:pt x="1575473" y="3532187"/>
                  </a:cubicBezTo>
                  <a:cubicBezTo>
                    <a:pt x="1684655" y="3512896"/>
                    <a:pt x="1937093" y="3483838"/>
                    <a:pt x="2219617" y="3599269"/>
                  </a:cubicBezTo>
                  <a:cubicBezTo>
                    <a:pt x="2602115" y="3755542"/>
                    <a:pt x="2775153" y="4068508"/>
                    <a:pt x="2820111" y="4156684"/>
                  </a:cubicBezTo>
                  <a:cubicBezTo>
                    <a:pt x="2785034" y="3940238"/>
                    <a:pt x="2749944" y="3723805"/>
                    <a:pt x="2714866" y="3507359"/>
                  </a:cubicBezTo>
                  <a:cubicBezTo>
                    <a:pt x="2724213" y="3400234"/>
                    <a:pt x="2826588" y="2417787"/>
                    <a:pt x="3691331" y="1893074"/>
                  </a:cubicBezTo>
                  <a:cubicBezTo>
                    <a:pt x="4391774" y="1468056"/>
                    <a:pt x="5308625" y="1515554"/>
                    <a:pt x="6012688" y="2016785"/>
                  </a:cubicBezTo>
                  <a:cubicBezTo>
                    <a:pt x="6122594" y="2145664"/>
                    <a:pt x="6232512" y="2274544"/>
                    <a:pt x="6342418" y="2403424"/>
                  </a:cubicBezTo>
                  <a:cubicBezTo>
                    <a:pt x="6436550" y="1769871"/>
                    <a:pt x="6549923" y="1094752"/>
                    <a:pt x="6985711" y="625348"/>
                  </a:cubicBezTo>
                  <a:cubicBezTo>
                    <a:pt x="7259041" y="330923"/>
                    <a:pt x="7639469" y="147599"/>
                    <a:pt x="8034376" y="73799"/>
                  </a:cubicBezTo>
                  <a:cubicBezTo>
                    <a:pt x="8429282" y="0"/>
                    <a:pt x="9107906" y="167233"/>
                    <a:pt x="9499841" y="255435"/>
                  </a:cubicBezTo>
                  <a:cubicBezTo>
                    <a:pt x="9559239" y="1058303"/>
                    <a:pt x="9618637" y="1861172"/>
                    <a:pt x="9678047" y="2664028"/>
                  </a:cubicBezTo>
                  <a:cubicBezTo>
                    <a:pt x="9537954" y="3876446"/>
                    <a:pt x="9397847" y="5088877"/>
                    <a:pt x="9257754" y="6301295"/>
                  </a:cubicBezTo>
                  <a:cubicBezTo>
                    <a:pt x="8171345" y="6336029"/>
                    <a:pt x="7084936" y="6370751"/>
                    <a:pt x="5998527" y="6405486"/>
                  </a:cubicBezTo>
                  <a:cubicBezTo>
                    <a:pt x="4531169" y="6367170"/>
                    <a:pt x="3063799" y="6328854"/>
                    <a:pt x="1596441" y="6290538"/>
                  </a:cubicBezTo>
                  <a:cubicBezTo>
                    <a:pt x="1086497" y="6280162"/>
                    <a:pt x="576554" y="6269787"/>
                    <a:pt x="66599" y="6259410"/>
                  </a:cubicBezTo>
                  <a:close/>
                </a:path>
              </a:pathLst>
            </a:custGeom>
            <a:blipFill>
              <a:blip r:embed="rId2"/>
              <a:stretch>
                <a:fillRect l="-18956" t="-319" b="-193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0390409" y="489134"/>
            <a:ext cx="3170280" cy="2899365"/>
          </a:xfrm>
          <a:custGeom>
            <a:avLst/>
            <a:gdLst/>
            <a:ahLst/>
            <a:cxnLst/>
            <a:rect l="l" t="t" r="r" b="b"/>
            <a:pathLst>
              <a:path w="3170280" h="2899365">
                <a:moveTo>
                  <a:pt x="0" y="0"/>
                </a:moveTo>
                <a:lnTo>
                  <a:pt x="3170280" y="0"/>
                </a:lnTo>
                <a:lnTo>
                  <a:pt x="3170280" y="2899365"/>
                </a:lnTo>
                <a:lnTo>
                  <a:pt x="0" y="289936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208572">
            <a:off x="6084261" y="306345"/>
            <a:ext cx="963742" cy="1273230"/>
          </a:xfrm>
          <a:custGeom>
            <a:avLst/>
            <a:gdLst/>
            <a:ahLst/>
            <a:cxnLst/>
            <a:rect l="l" t="t" r="r" b="b"/>
            <a:pathLst>
              <a:path w="1254500" h="1801501">
                <a:moveTo>
                  <a:pt x="0" y="0"/>
                </a:moveTo>
                <a:lnTo>
                  <a:pt x="1254500" y="0"/>
                </a:lnTo>
                <a:lnTo>
                  <a:pt x="1254500" y="1801501"/>
                </a:lnTo>
                <a:lnTo>
                  <a:pt x="0" y="18015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457470">
            <a:off x="-775347" y="7451989"/>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62000" y="5006388"/>
            <a:ext cx="5334000" cy="4518612"/>
            <a:chOff x="0" y="0"/>
            <a:chExt cx="1404840" cy="1190087"/>
          </a:xfrm>
        </p:grpSpPr>
        <p:sp>
          <p:nvSpPr>
            <p:cNvPr id="9" name="Freeform 9"/>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49249">
            <a:off x="10654626" y="6399473"/>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6477000" y="5006388"/>
            <a:ext cx="5334000" cy="4518612"/>
            <a:chOff x="0" y="0"/>
            <a:chExt cx="1404840" cy="1190087"/>
          </a:xfrm>
        </p:grpSpPr>
        <p:sp>
          <p:nvSpPr>
            <p:cNvPr id="13" name="Freeform 13"/>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173180" y="4994120"/>
            <a:ext cx="5334000" cy="4518612"/>
            <a:chOff x="0" y="0"/>
            <a:chExt cx="1404840" cy="1190087"/>
          </a:xfrm>
        </p:grpSpPr>
        <p:sp>
          <p:nvSpPr>
            <p:cNvPr id="16" name="Freeform 16"/>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258974" y="5501442"/>
            <a:ext cx="899831" cy="891651"/>
          </a:xfrm>
          <a:custGeom>
            <a:avLst/>
            <a:gdLst/>
            <a:ahLst/>
            <a:cxnLst/>
            <a:rect l="l" t="t" r="r" b="b"/>
            <a:pathLst>
              <a:path w="899831" h="891651">
                <a:moveTo>
                  <a:pt x="0" y="0"/>
                </a:moveTo>
                <a:lnTo>
                  <a:pt x="899831" y="0"/>
                </a:lnTo>
                <a:lnTo>
                  <a:pt x="899831" y="891651"/>
                </a:lnTo>
                <a:lnTo>
                  <a:pt x="0" y="891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7017748" y="5446280"/>
            <a:ext cx="855985" cy="891651"/>
          </a:xfrm>
          <a:custGeom>
            <a:avLst/>
            <a:gdLst/>
            <a:ahLst/>
            <a:cxnLst/>
            <a:rect l="l" t="t" r="r" b="b"/>
            <a:pathLst>
              <a:path w="855985" h="891651">
                <a:moveTo>
                  <a:pt x="0" y="0"/>
                </a:moveTo>
                <a:lnTo>
                  <a:pt x="855985" y="0"/>
                </a:lnTo>
                <a:lnTo>
                  <a:pt x="855985" y="891651"/>
                </a:lnTo>
                <a:lnTo>
                  <a:pt x="0" y="89165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2688947" y="5501442"/>
            <a:ext cx="871742" cy="886244"/>
          </a:xfrm>
          <a:custGeom>
            <a:avLst/>
            <a:gdLst/>
            <a:ahLst/>
            <a:cxnLst/>
            <a:rect l="l" t="t" r="r" b="b"/>
            <a:pathLst>
              <a:path w="871742" h="886244">
                <a:moveTo>
                  <a:pt x="0" y="0"/>
                </a:moveTo>
                <a:lnTo>
                  <a:pt x="871742" y="0"/>
                </a:lnTo>
                <a:lnTo>
                  <a:pt x="871742" y="886244"/>
                </a:lnTo>
                <a:lnTo>
                  <a:pt x="0" y="88624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2360527"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8077048"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rot="4242428" flipV="1">
            <a:off x="15856981" y="8401939"/>
            <a:ext cx="1964068" cy="3195969"/>
          </a:xfrm>
          <a:custGeom>
            <a:avLst/>
            <a:gdLst/>
            <a:ahLst/>
            <a:cxnLst/>
            <a:rect l="l" t="t" r="r" b="b"/>
            <a:pathLst>
              <a:path w="1964068" h="3195969">
                <a:moveTo>
                  <a:pt x="0" y="3195968"/>
                </a:moveTo>
                <a:lnTo>
                  <a:pt x="1964068" y="3195968"/>
                </a:lnTo>
                <a:lnTo>
                  <a:pt x="1964068" y="0"/>
                </a:lnTo>
                <a:lnTo>
                  <a:pt x="0" y="0"/>
                </a:lnTo>
                <a:lnTo>
                  <a:pt x="0" y="3195968"/>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3916474" y="8870597"/>
            <a:ext cx="3365104" cy="2832806"/>
          </a:xfrm>
          <a:custGeom>
            <a:avLst/>
            <a:gdLst/>
            <a:ahLst/>
            <a:cxnLst/>
            <a:rect l="l" t="t" r="r" b="b"/>
            <a:pathLst>
              <a:path w="3365104" h="2832806">
                <a:moveTo>
                  <a:pt x="0" y="0"/>
                </a:moveTo>
                <a:lnTo>
                  <a:pt x="3365104" y="0"/>
                </a:lnTo>
                <a:lnTo>
                  <a:pt x="3365104" y="2832806"/>
                </a:lnTo>
                <a:lnTo>
                  <a:pt x="0" y="2832806"/>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a:extLst>
              <a:ext uri="{FF2B5EF4-FFF2-40B4-BE49-F238E27FC236}">
                <a16:creationId xmlns:a16="http://schemas.microsoft.com/office/drawing/2014/main" id="{8302368C-D07F-829E-35A0-EFC4E8FC69E1}"/>
              </a:ext>
            </a:extLst>
          </p:cNvPr>
          <p:cNvSpPr txBox="1"/>
          <p:nvPr/>
        </p:nvSpPr>
        <p:spPr>
          <a:xfrm>
            <a:off x="1063108" y="6576388"/>
            <a:ext cx="4268170" cy="2215991"/>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Phân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bố</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và</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sử</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giữa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vùng</a:t>
            </a:r>
            <a:r>
              <a:rPr lang="en-US" sz="3600" dirty="0">
                <a:solidFill>
                  <a:srgbClr val="000000"/>
                </a:solidFill>
                <a:latin typeface="#9Slide03 Cabin Condensed" panose="00000506000000000000" pitchFamily="2" charset="-93"/>
              </a:rPr>
              <a:t>. </a:t>
            </a:r>
          </a:p>
        </p:txBody>
      </p:sp>
      <p:sp>
        <p:nvSpPr>
          <p:cNvPr id="39" name="TextBox 42">
            <a:extLst>
              <a:ext uri="{FF2B5EF4-FFF2-40B4-BE49-F238E27FC236}">
                <a16:creationId xmlns:a16="http://schemas.microsoft.com/office/drawing/2014/main" id="{AEF72F39-C9CE-957C-1C05-B5DD92455AE9}"/>
              </a:ext>
            </a:extLst>
          </p:cNvPr>
          <p:cNvSpPr txBox="1"/>
          <p:nvPr/>
        </p:nvSpPr>
        <p:spPr>
          <a:xfrm>
            <a:off x="6899487" y="6574052"/>
            <a:ext cx="4783641" cy="2769989"/>
          </a:xfrm>
          <a:prstGeom prst="rect">
            <a:avLst/>
          </a:prstGeom>
        </p:spPr>
        <p:txBody>
          <a:bodyPr wrap="square" lIns="0" tIns="0" rIns="0" bIns="0" rtlCol="0" anchor="t">
            <a:spAutoFit/>
          </a:bodyPr>
          <a:lstStyle/>
          <a:p>
            <a:pPr algn="just">
              <a:spcBef>
                <a:spcPct val="0"/>
              </a:spcBef>
            </a:pPr>
            <a:r>
              <a:rPr lang="en-US" sz="3600" dirty="0">
                <a:solidFill>
                  <a:srgbClr val="000000"/>
                </a:solidFill>
                <a:latin typeface="#9Slide03 Cabin Condensed" panose="00000506000000000000" pitchFamily="2" charset="-93"/>
              </a:rPr>
              <a:t>Thu </a:t>
            </a:r>
            <a:r>
              <a:rPr lang="en-US" sz="3600" dirty="0" err="1">
                <a:solidFill>
                  <a:srgbClr val="000000"/>
                </a:solidFill>
                <a:latin typeface="#9Slide03 Cabin Condensed" panose="00000506000000000000" pitchFamily="2" charset="-93"/>
              </a:rPr>
              <a:t>hút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đầu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hoạt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nông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thôn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vụ</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đô</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thị</a:t>
            </a:r>
            <a:endParaRPr lang="en-US" sz="3600" dirty="0">
              <a:solidFill>
                <a:srgbClr val="000000"/>
              </a:solidFill>
              <a:latin typeface="#9Slide03 Cabin Condensed" panose="00000506000000000000" pitchFamily="2" charset="-93"/>
            </a:endParaRPr>
          </a:p>
        </p:txBody>
      </p:sp>
      <p:sp>
        <p:nvSpPr>
          <p:cNvPr id="40" name="TextBox 43">
            <a:extLst>
              <a:ext uri="{FF2B5EF4-FFF2-40B4-BE49-F238E27FC236}">
                <a16:creationId xmlns:a16="http://schemas.microsoft.com/office/drawing/2014/main" id="{95132E96-57AE-7929-1254-4A2A4E379E93}"/>
              </a:ext>
            </a:extLst>
          </p:cNvPr>
          <p:cNvSpPr txBox="1"/>
          <p:nvPr/>
        </p:nvSpPr>
        <p:spPr>
          <a:xfrm>
            <a:off x="12562135" y="6654606"/>
            <a:ext cx="4300346" cy="2215991"/>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loại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hình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đào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mạnh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hướng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giới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thiệu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việc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làm</a:t>
            </a:r>
            <a:r>
              <a:rPr lang="en-US" sz="3600" dirty="0">
                <a:solidFill>
                  <a:srgbClr val="000000"/>
                </a:solidFill>
                <a:latin typeface="#9Slide03 Cabin Condensed" panose="00000506000000000000" pitchFamily="2" charset="-93"/>
              </a:rPr>
              <a:t>.</a:t>
            </a:r>
          </a:p>
        </p:txBody>
      </p:sp>
      <p:sp>
        <p:nvSpPr>
          <p:cNvPr id="41" name="TextBox 40">
            <a:extLst>
              <a:ext uri="{FF2B5EF4-FFF2-40B4-BE49-F238E27FC236}">
                <a16:creationId xmlns:a16="http://schemas.microsoft.com/office/drawing/2014/main" id="{298E5958-FC89-34C3-4C82-C9B69768F9B7}"/>
              </a:ext>
            </a:extLst>
          </p:cNvPr>
          <p:cNvSpPr txBox="1"/>
          <p:nvPr/>
        </p:nvSpPr>
        <p:spPr>
          <a:xfrm>
            <a:off x="913371" y="799622"/>
            <a:ext cx="8248498" cy="1326773"/>
          </a:xfrm>
          <a:prstGeom prst="rect">
            <a:avLst/>
          </a:prstGeom>
        </p:spPr>
        <p:txBody>
          <a:bodyPr lIns="0" tIns="0" rIns="0" bIns="0" rtlCol="0" anchor="t">
            <a:spAutoFit/>
          </a:bodyPr>
          <a:lstStyle/>
          <a:p>
            <a:pPr>
              <a:lnSpc>
                <a:spcPts val="11244"/>
              </a:lnSpc>
            </a:pPr>
            <a:r>
              <a:rPr lang="en-US" sz="8000" dirty="0">
                <a:solidFill>
                  <a:schemeClr val="bg1"/>
                </a:solidFill>
                <a:latin typeface="Paytone One"/>
              </a:rPr>
              <a:t>GIẢI PHÁP </a:t>
            </a:r>
          </a:p>
        </p:txBody>
      </p:sp>
      <p:sp>
        <p:nvSpPr>
          <p:cNvPr id="42" name="TextBox 41">
            <a:extLst>
              <a:ext uri="{FF2B5EF4-FFF2-40B4-BE49-F238E27FC236}">
                <a16:creationId xmlns:a16="http://schemas.microsoft.com/office/drawing/2014/main" id="{FE1FBCF9-218C-E41C-1C5A-1639CEB61A06}"/>
              </a:ext>
            </a:extLst>
          </p:cNvPr>
          <p:cNvSpPr txBox="1"/>
          <p:nvPr/>
        </p:nvSpPr>
        <p:spPr>
          <a:xfrm>
            <a:off x="1060729" y="2231510"/>
            <a:ext cx="6880268" cy="1284519"/>
          </a:xfrm>
          <a:prstGeom prst="rect">
            <a:avLst/>
          </a:prstGeom>
        </p:spPr>
        <p:txBody>
          <a:bodyPr wrap="square" lIns="0" tIns="0" rIns="0" bIns="0" rtlCol="0" anchor="t">
            <a:spAutoFit/>
          </a:bodyPr>
          <a:lstStyle/>
          <a:p>
            <a:pPr>
              <a:lnSpc>
                <a:spcPts val="5190"/>
              </a:lnSpc>
            </a:pPr>
            <a:r>
              <a:rPr lang="en-US" sz="4000" dirty="0">
                <a:solidFill>
                  <a:srgbClr val="FFFF00"/>
                </a:solidFill>
                <a:latin typeface="#9Slide07 IcielBaliho Script" pitchFamily="2" charset="0"/>
              </a:rPr>
              <a:t>GIẢI QUYẾT TÌNH TRẠNG THẤT NGHIỆP VÀ THIẾU VIỆC LÀM</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ircle(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circle(in)">
                                      <p:cBhvr>
                                        <p:cTn id="1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3" name="Freeform 3"/>
          <p:cNvSpPr/>
          <p:nvPr/>
        </p:nvSpPr>
        <p:spPr>
          <a:xfrm rot="7584352">
            <a:off x="-409937" y="-80785"/>
            <a:ext cx="2877274" cy="1930390"/>
          </a:xfrm>
          <a:custGeom>
            <a:avLst/>
            <a:gdLst/>
            <a:ahLst/>
            <a:cxnLst/>
            <a:rect l="l" t="t" r="r" b="b"/>
            <a:pathLst>
              <a:path w="2877274" h="1930390">
                <a:moveTo>
                  <a:pt x="0" y="0"/>
                </a:moveTo>
                <a:lnTo>
                  <a:pt x="2877274" y="0"/>
                </a:lnTo>
                <a:lnTo>
                  <a:pt x="2877274" y="1930390"/>
                </a:lnTo>
                <a:lnTo>
                  <a:pt x="0" y="193039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37629">
            <a:off x="4442362" y="8007640"/>
            <a:ext cx="7462011" cy="6322358"/>
          </a:xfrm>
          <a:custGeom>
            <a:avLst/>
            <a:gdLst/>
            <a:ahLst/>
            <a:cxnLst/>
            <a:rect l="l" t="t" r="r" b="b"/>
            <a:pathLst>
              <a:path w="7462011" h="6322358">
                <a:moveTo>
                  <a:pt x="0" y="0"/>
                </a:moveTo>
                <a:lnTo>
                  <a:pt x="7462011" y="0"/>
                </a:lnTo>
                <a:lnTo>
                  <a:pt x="7462011" y="6322359"/>
                </a:lnTo>
                <a:lnTo>
                  <a:pt x="0" y="632235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924730">
            <a:off x="13090248" y="-3948869"/>
            <a:ext cx="9773324" cy="5942422"/>
          </a:xfrm>
          <a:custGeom>
            <a:avLst/>
            <a:gdLst/>
            <a:ahLst/>
            <a:cxnLst/>
            <a:rect l="l" t="t" r="r" b="b"/>
            <a:pathLst>
              <a:path w="9773324" h="5942422">
                <a:moveTo>
                  <a:pt x="0" y="0"/>
                </a:moveTo>
                <a:lnTo>
                  <a:pt x="9773324" y="0"/>
                </a:lnTo>
                <a:lnTo>
                  <a:pt x="9773324" y="5942423"/>
                </a:lnTo>
                <a:lnTo>
                  <a:pt x="0" y="594242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027967">
            <a:off x="15132254" y="8023927"/>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7543800" y="1104900"/>
            <a:ext cx="1600200" cy="1771349"/>
          </a:xfrm>
          <a:custGeom>
            <a:avLst/>
            <a:gdLst/>
            <a:ahLst/>
            <a:cxnLst/>
            <a:rect l="l" t="t" r="r" b="b"/>
            <a:pathLst>
              <a:path w="1941265" h="2114249">
                <a:moveTo>
                  <a:pt x="0" y="0"/>
                </a:moveTo>
                <a:lnTo>
                  <a:pt x="1941265" y="0"/>
                </a:lnTo>
                <a:lnTo>
                  <a:pt x="1941265" y="2114249"/>
                </a:lnTo>
                <a:lnTo>
                  <a:pt x="0" y="211424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91797" y="8314342"/>
            <a:ext cx="1563140" cy="1543245"/>
          </a:xfrm>
          <a:custGeom>
            <a:avLst/>
            <a:gdLst/>
            <a:ahLst/>
            <a:cxnLst/>
            <a:rect l="l" t="t" r="r" b="b"/>
            <a:pathLst>
              <a:path w="1563140" h="1543245">
                <a:moveTo>
                  <a:pt x="0" y="0"/>
                </a:moveTo>
                <a:lnTo>
                  <a:pt x="1563139" y="0"/>
                </a:lnTo>
                <a:lnTo>
                  <a:pt x="1563139" y="1543245"/>
                </a:lnTo>
                <a:lnTo>
                  <a:pt x="0" y="15432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2">
            <a:extLst>
              <a:ext uri="{FF2B5EF4-FFF2-40B4-BE49-F238E27FC236}">
                <a16:creationId xmlns:a16="http://schemas.microsoft.com/office/drawing/2014/main" id="{84311966-2984-00BE-087D-0F9A0F77FD0A}"/>
              </a:ext>
            </a:extLst>
          </p:cNvPr>
          <p:cNvSpPr txBox="1"/>
          <p:nvPr/>
        </p:nvSpPr>
        <p:spPr>
          <a:xfrm>
            <a:off x="543758" y="2735815"/>
            <a:ext cx="7696303" cy="2101850"/>
          </a:xfrm>
          <a:prstGeom prst="rect">
            <a:avLst/>
          </a:prstGeom>
        </p:spPr>
        <p:txBody>
          <a:bodyPr wrap="square" lIns="0" tIns="0" rIns="0" bIns="0" rtlCol="0" anchor="t">
            <a:spAutoFit/>
          </a:bodyPr>
          <a:lstStyle/>
          <a:p>
            <a:pPr algn="ctr">
              <a:lnSpc>
                <a:spcPts val="8650"/>
              </a:lnSpc>
            </a:pPr>
            <a:r>
              <a:rPr lang="en-US" sz="5000" dirty="0">
                <a:solidFill>
                  <a:schemeClr val="bg1"/>
                </a:solidFill>
                <a:latin typeface="Paytone One"/>
              </a:rPr>
              <a:t>GIẢI QUYẾT TÌNH TRẠNG </a:t>
            </a:r>
          </a:p>
          <a:p>
            <a:pPr marL="0" lvl="0" indent="0">
              <a:lnSpc>
                <a:spcPts val="8650"/>
              </a:lnSpc>
              <a:spcBef>
                <a:spcPct val="0"/>
              </a:spcBef>
            </a:pPr>
            <a:r>
              <a:rPr lang="en-US" sz="5000" dirty="0">
                <a:solidFill>
                  <a:schemeClr val="bg1"/>
                </a:solidFill>
                <a:latin typeface="Paytone One"/>
              </a:rPr>
              <a:t>THẤT NGHIỆP </a:t>
            </a:r>
            <a:r>
              <a:rPr lang="en-US" sz="5000" u="none" strike="noStrike" dirty="0">
                <a:solidFill>
                  <a:schemeClr val="bg1"/>
                </a:solidFill>
                <a:latin typeface="Paytone One"/>
              </a:rPr>
              <a:t>Ở ĐÔ THỊ</a:t>
            </a:r>
          </a:p>
        </p:txBody>
      </p:sp>
      <p:sp>
        <p:nvSpPr>
          <p:cNvPr id="18" name="TextBox 33">
            <a:extLst>
              <a:ext uri="{FF2B5EF4-FFF2-40B4-BE49-F238E27FC236}">
                <a16:creationId xmlns:a16="http://schemas.microsoft.com/office/drawing/2014/main" id="{9E5B5EB2-A7F3-5722-577A-CDF511035201}"/>
              </a:ext>
            </a:extLst>
          </p:cNvPr>
          <p:cNvSpPr txBox="1"/>
          <p:nvPr/>
        </p:nvSpPr>
        <p:spPr>
          <a:xfrm>
            <a:off x="726549" y="5234773"/>
            <a:ext cx="6645843" cy="2656689"/>
          </a:xfrm>
          <a:prstGeom prst="rect">
            <a:avLst/>
          </a:prstGeom>
        </p:spPr>
        <p:txBody>
          <a:bodyPr wrap="square" lIns="0" tIns="0" rIns="0" bIns="0" rtlCol="0" anchor="t">
            <a:spAutoFit/>
          </a:bodyPr>
          <a:lstStyle/>
          <a:p>
            <a:pPr algn="just">
              <a:lnSpc>
                <a:spcPct val="150000"/>
              </a:lnSpc>
              <a:spcBef>
                <a:spcPct val="0"/>
              </a:spcBef>
            </a:pP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Phát</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triển</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công</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nghiệp</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và</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dịch</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vụ</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ở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đô</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thị</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dirty="0" err="1">
                <a:solidFill>
                  <a:srgbClr val="FFFF00"/>
                </a:solidFill>
                <a:effectLst>
                  <a:outerShdw blurRad="38100" dist="38100" dir="2700000" algn="tl">
                    <a:srgbClr val="000000">
                      <a:alpha val="43137"/>
                    </a:srgbClr>
                  </a:outerShdw>
                </a:effectLst>
                <a:latin typeface="#9Slide07 IcielBaliho Script" pitchFamily="2" charset="0"/>
              </a:rPr>
              <a:t>để</a:t>
            </a:r>
            <a:r>
              <a:rPr lang="en-US" sz="4000"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tạo</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khối</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lượng</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việc</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làm</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lớn</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cho</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người</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lao</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 </a:t>
            </a:r>
            <a:r>
              <a:rPr lang="en-US" sz="4000" b="1" dirty="0" err="1">
                <a:solidFill>
                  <a:srgbClr val="FFFF00"/>
                </a:solidFill>
                <a:effectLst>
                  <a:outerShdw blurRad="38100" dist="38100" dir="2700000" algn="tl">
                    <a:srgbClr val="000000">
                      <a:alpha val="43137"/>
                    </a:srgbClr>
                  </a:outerShdw>
                </a:effectLst>
                <a:latin typeface="#9Slide07 IcielBaliho Script" pitchFamily="2" charset="0"/>
              </a:rPr>
              <a:t>động</a:t>
            </a:r>
            <a:r>
              <a:rPr lang="en-US" sz="4000" b="1" dirty="0">
                <a:solidFill>
                  <a:srgbClr val="FFFF00"/>
                </a:solidFill>
                <a:effectLst>
                  <a:outerShdw blurRad="38100" dist="38100" dir="2700000" algn="tl">
                    <a:srgbClr val="000000">
                      <a:alpha val="43137"/>
                    </a:srgbClr>
                  </a:outerShdw>
                </a:effectLst>
                <a:latin typeface="#9Slide07 IcielBaliho Script" pitchFamily="2" charset="0"/>
              </a:rPr>
              <a:t>.</a:t>
            </a:r>
          </a:p>
        </p:txBody>
      </p:sp>
      <p:pic>
        <p:nvPicPr>
          <p:cNvPr id="20" name="Hình ảnh 19">
            <a:extLst>
              <a:ext uri="{FF2B5EF4-FFF2-40B4-BE49-F238E27FC236}">
                <a16:creationId xmlns:a16="http://schemas.microsoft.com/office/drawing/2014/main" id="{49076F30-589B-E078-07D3-EAF93ED90164}"/>
              </a:ext>
            </a:extLst>
          </p:cNvPr>
          <p:cNvPicPr>
            <a:picLocks noChangeAspect="1"/>
          </p:cNvPicPr>
          <p:nvPr/>
        </p:nvPicPr>
        <p:blipFill rotWithShape="1">
          <a:blip r:embed="rId14">
            <a:extLst>
              <a:ext uri="{BEBA8EAE-BF5A-486C-A8C5-ECC9F3942E4B}">
                <a14:imgProps xmlns:a14="http://schemas.microsoft.com/office/drawing/2010/main">
                  <a14:imgLayer r:embed="rId15">
                    <a14:imgEffect>
                      <a14:saturation sat="200000"/>
                    </a14:imgEffect>
                  </a14:imgLayer>
                </a14:imgProps>
              </a:ext>
            </a:extLst>
          </a:blip>
          <a:srcRect t="5730" b="5258"/>
          <a:stretch/>
        </p:blipFill>
        <p:spPr>
          <a:xfrm>
            <a:off x="10954861" y="5646499"/>
            <a:ext cx="6667500" cy="37972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Hình ảnh 20">
            <a:extLst>
              <a:ext uri="{FF2B5EF4-FFF2-40B4-BE49-F238E27FC236}">
                <a16:creationId xmlns:a16="http://schemas.microsoft.com/office/drawing/2014/main" id="{16F0FBED-6A4C-E417-55CB-2233300E6189}"/>
              </a:ext>
            </a:extLst>
          </p:cNvPr>
          <p:cNvPicPr>
            <a:picLocks noChangeAspect="1"/>
          </p:cNvPicPr>
          <p:nvPr/>
        </p:nvPicPr>
        <p:blipFill>
          <a:blip r:embed="rId16"/>
          <a:stretch>
            <a:fillRect/>
          </a:stretch>
        </p:blipFill>
        <p:spPr>
          <a:xfrm>
            <a:off x="11008625" y="1463388"/>
            <a:ext cx="6559972" cy="3575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88719" y="1028700"/>
            <a:ext cx="8831127" cy="8533077"/>
          </a:xfrm>
          <a:custGeom>
            <a:avLst/>
            <a:gdLst/>
            <a:ahLst/>
            <a:cxnLst/>
            <a:rect l="l" t="t" r="r" b="b"/>
            <a:pathLst>
              <a:path w="8831127" h="8533077">
                <a:moveTo>
                  <a:pt x="0" y="0"/>
                </a:moveTo>
                <a:lnTo>
                  <a:pt x="8831128" y="0"/>
                </a:lnTo>
                <a:lnTo>
                  <a:pt x="8831128" y="8533077"/>
                </a:lnTo>
                <a:lnTo>
                  <a:pt x="0" y="85330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5330" y="1570961"/>
            <a:ext cx="4103467" cy="9118815"/>
          </a:xfrm>
          <a:custGeom>
            <a:avLst/>
            <a:gdLst/>
            <a:ahLst/>
            <a:cxnLst/>
            <a:rect l="l" t="t" r="r" b="b"/>
            <a:pathLst>
              <a:path w="4103467" h="9118815">
                <a:moveTo>
                  <a:pt x="0" y="0"/>
                </a:moveTo>
                <a:lnTo>
                  <a:pt x="4103467" y="0"/>
                </a:lnTo>
                <a:lnTo>
                  <a:pt x="4103467" y="9118814"/>
                </a:lnTo>
                <a:lnTo>
                  <a:pt x="0" y="911881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1798483"/>
            <a:ext cx="7619565" cy="2033546"/>
          </a:xfrm>
          <a:prstGeom prst="rect">
            <a:avLst/>
          </a:prstGeom>
        </p:spPr>
        <p:txBody>
          <a:bodyPr lIns="0" tIns="0" rIns="0" bIns="0" rtlCol="0" anchor="t">
            <a:spAutoFit/>
          </a:bodyPr>
          <a:lstStyle/>
          <a:p>
            <a:pPr algn="l">
              <a:lnSpc>
                <a:spcPts val="16539"/>
              </a:lnSpc>
            </a:pPr>
            <a:r>
              <a:rPr lang="en-US" sz="11814">
                <a:solidFill>
                  <a:srgbClr val="F2EDEC"/>
                </a:solidFill>
                <a:latin typeface="BM Hanna"/>
                <a:ea typeface="BM Hanna"/>
                <a:cs typeface="BM Hanna"/>
                <a:sym typeface="BM Hanna"/>
              </a:rPr>
              <a:t>Who am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6" name="Freeform 6"/>
          <p:cNvSpPr/>
          <p:nvPr/>
        </p:nvSpPr>
        <p:spPr>
          <a:xfrm rot="-837629">
            <a:off x="3944757" y="8845841"/>
            <a:ext cx="7462011" cy="6322358"/>
          </a:xfrm>
          <a:custGeom>
            <a:avLst/>
            <a:gdLst/>
            <a:ahLst/>
            <a:cxnLst/>
            <a:rect l="l" t="t" r="r" b="b"/>
            <a:pathLst>
              <a:path w="7462011" h="6322358">
                <a:moveTo>
                  <a:pt x="0" y="0"/>
                </a:moveTo>
                <a:lnTo>
                  <a:pt x="7462011" y="0"/>
                </a:lnTo>
                <a:lnTo>
                  <a:pt x="7462011" y="6322359"/>
                </a:lnTo>
                <a:lnTo>
                  <a:pt x="0" y="632235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924730">
            <a:off x="13090248" y="-3948869"/>
            <a:ext cx="9773324" cy="5942422"/>
          </a:xfrm>
          <a:custGeom>
            <a:avLst/>
            <a:gdLst/>
            <a:ahLst/>
            <a:cxnLst/>
            <a:rect l="l" t="t" r="r" b="b"/>
            <a:pathLst>
              <a:path w="9773324" h="5942422">
                <a:moveTo>
                  <a:pt x="0" y="0"/>
                </a:moveTo>
                <a:lnTo>
                  <a:pt x="9773324" y="0"/>
                </a:lnTo>
                <a:lnTo>
                  <a:pt x="9773324" y="5942423"/>
                </a:lnTo>
                <a:lnTo>
                  <a:pt x="0" y="594242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027967">
            <a:off x="15132254" y="8023927"/>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1600200" cy="1771349"/>
          </a:xfrm>
          <a:custGeom>
            <a:avLst/>
            <a:gdLst/>
            <a:ahLst/>
            <a:cxnLst/>
            <a:rect l="l" t="t" r="r" b="b"/>
            <a:pathLst>
              <a:path w="1941265" h="2114249">
                <a:moveTo>
                  <a:pt x="0" y="0"/>
                </a:moveTo>
                <a:lnTo>
                  <a:pt x="1941265" y="0"/>
                </a:lnTo>
                <a:lnTo>
                  <a:pt x="1941265" y="2114249"/>
                </a:lnTo>
                <a:lnTo>
                  <a:pt x="0" y="211424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32">
            <a:extLst>
              <a:ext uri="{FF2B5EF4-FFF2-40B4-BE49-F238E27FC236}">
                <a16:creationId xmlns:a16="http://schemas.microsoft.com/office/drawing/2014/main" id="{84311966-2984-00BE-087D-0F9A0F77FD0A}"/>
              </a:ext>
            </a:extLst>
          </p:cNvPr>
          <p:cNvSpPr txBox="1"/>
          <p:nvPr/>
        </p:nvSpPr>
        <p:spPr>
          <a:xfrm>
            <a:off x="1190123" y="824148"/>
            <a:ext cx="15907754" cy="974049"/>
          </a:xfrm>
          <a:prstGeom prst="rect">
            <a:avLst/>
          </a:prstGeom>
        </p:spPr>
        <p:txBody>
          <a:bodyPr wrap="square" lIns="0" tIns="0" rIns="0" bIns="0" rtlCol="0" anchor="t">
            <a:spAutoFit/>
          </a:bodyPr>
          <a:lstStyle/>
          <a:p>
            <a:pPr algn="ctr">
              <a:lnSpc>
                <a:spcPts val="8650"/>
              </a:lnSpc>
            </a:pPr>
            <a:r>
              <a:rPr lang="en-US" sz="4400" dirty="0">
                <a:solidFill>
                  <a:schemeClr val="bg1"/>
                </a:solidFill>
                <a:latin typeface="Paytone One"/>
              </a:rPr>
              <a:t>GIẢI QUYẾT TÌNH TRẠNG THIẾU VIỆC LÀM </a:t>
            </a:r>
            <a:r>
              <a:rPr lang="en-US" sz="4400" u="none" strike="noStrike" dirty="0">
                <a:solidFill>
                  <a:schemeClr val="bg1"/>
                </a:solidFill>
                <a:latin typeface="Paytone One"/>
              </a:rPr>
              <a:t>Ở NÔNG THÔN</a:t>
            </a:r>
          </a:p>
        </p:txBody>
      </p:sp>
      <p:graphicFrame>
        <p:nvGraphicFramePr>
          <p:cNvPr id="21" name="TextBox 33">
            <a:extLst>
              <a:ext uri="{FF2B5EF4-FFF2-40B4-BE49-F238E27FC236}">
                <a16:creationId xmlns:a16="http://schemas.microsoft.com/office/drawing/2014/main" id="{8B721A48-00B9-ED95-97E0-1C4050DAC975}"/>
              </a:ext>
            </a:extLst>
          </p:cNvPr>
          <p:cNvGraphicFramePr/>
          <p:nvPr>
            <p:extLst>
              <p:ext uri="{D42A27DB-BD31-4B8C-83A1-F6EECF244321}">
                <p14:modId xmlns:p14="http://schemas.microsoft.com/office/powerpoint/2010/main" val="2427488480"/>
              </p:ext>
            </p:extLst>
          </p:nvPr>
        </p:nvGraphicFramePr>
        <p:xfrm>
          <a:off x="990600" y="2426449"/>
          <a:ext cx="16306799" cy="70364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Hình ảnh 4" descr="Ảnh có chứa bầu trời, ngoài trời, cỏ, máy nông nghiệp&#10;&#10;Mô tả được tạo tự động">
            <a:extLst>
              <a:ext uri="{FF2B5EF4-FFF2-40B4-BE49-F238E27FC236}">
                <a16:creationId xmlns:a16="http://schemas.microsoft.com/office/drawing/2014/main" id="{D4002CCC-4C8C-F140-C277-81338C8DE433}"/>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1636295" y="2841049"/>
            <a:ext cx="3960842" cy="2571850"/>
          </a:xfrm>
          <a:prstGeom prst="rect">
            <a:avLst/>
          </a:prstGeom>
        </p:spPr>
      </p:pic>
      <p:pic>
        <p:nvPicPr>
          <p:cNvPr id="10" name="Hình ảnh 9">
            <a:extLst>
              <a:ext uri="{FF2B5EF4-FFF2-40B4-BE49-F238E27FC236}">
                <a16:creationId xmlns:a16="http://schemas.microsoft.com/office/drawing/2014/main" id="{5F6B14EB-BD23-9A9A-728E-312AA142A64D}"/>
              </a:ext>
            </a:extLst>
          </p:cNvPr>
          <p:cNvPicPr>
            <a:picLocks noChangeAspect="1"/>
          </p:cNvPicPr>
          <p:nvPr/>
        </p:nvPicPr>
        <p:blipFill>
          <a:blip r:embed="rId17"/>
          <a:stretch>
            <a:fillRect/>
          </a:stretch>
        </p:blipFill>
        <p:spPr>
          <a:xfrm>
            <a:off x="7282669" y="2720720"/>
            <a:ext cx="3960843" cy="2570092"/>
          </a:xfrm>
          <a:prstGeom prst="rect">
            <a:avLst/>
          </a:prstGeom>
        </p:spPr>
      </p:pic>
      <p:pic>
        <p:nvPicPr>
          <p:cNvPr id="11" name="Hình ảnh 10">
            <a:extLst>
              <a:ext uri="{FF2B5EF4-FFF2-40B4-BE49-F238E27FC236}">
                <a16:creationId xmlns:a16="http://schemas.microsoft.com/office/drawing/2014/main" id="{C31A5783-27A9-DDC1-C750-B234EA559ED9}"/>
              </a:ext>
            </a:extLst>
          </p:cNvPr>
          <p:cNvPicPr>
            <a:picLocks noChangeAspect="1"/>
          </p:cNvPicPr>
          <p:nvPr/>
        </p:nvPicPr>
        <p:blipFill>
          <a:blip r:embed="rId18"/>
          <a:stretch>
            <a:fillRect/>
          </a:stretch>
        </p:blipFill>
        <p:spPr>
          <a:xfrm>
            <a:off x="12925033" y="2732002"/>
            <a:ext cx="3551478" cy="2622803"/>
          </a:xfrm>
          <a:prstGeom prst="rect">
            <a:avLst/>
          </a:prstGeom>
        </p:spPr>
      </p:pic>
    </p:spTree>
    <p:extLst>
      <p:ext uri="{BB962C8B-B14F-4D97-AF65-F5344CB8AC3E}">
        <p14:creationId xmlns:p14="http://schemas.microsoft.com/office/powerpoint/2010/main" val="389061369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6" name="Freeform 6"/>
          <p:cNvSpPr/>
          <p:nvPr/>
        </p:nvSpPr>
        <p:spPr>
          <a:xfrm rot="-837629">
            <a:off x="3944757" y="8845841"/>
            <a:ext cx="7462011" cy="6322358"/>
          </a:xfrm>
          <a:custGeom>
            <a:avLst/>
            <a:gdLst/>
            <a:ahLst/>
            <a:cxnLst/>
            <a:rect l="l" t="t" r="r" b="b"/>
            <a:pathLst>
              <a:path w="7462011" h="6322358">
                <a:moveTo>
                  <a:pt x="0" y="0"/>
                </a:moveTo>
                <a:lnTo>
                  <a:pt x="7462011" y="0"/>
                </a:lnTo>
                <a:lnTo>
                  <a:pt x="7462011" y="6322359"/>
                </a:lnTo>
                <a:lnTo>
                  <a:pt x="0" y="6322359"/>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7924730">
            <a:off x="13090248" y="-3948869"/>
            <a:ext cx="9773324" cy="5942422"/>
          </a:xfrm>
          <a:custGeom>
            <a:avLst/>
            <a:gdLst/>
            <a:ahLst/>
            <a:cxnLst/>
            <a:rect l="l" t="t" r="r" b="b"/>
            <a:pathLst>
              <a:path w="9773324" h="5942422">
                <a:moveTo>
                  <a:pt x="0" y="0"/>
                </a:moveTo>
                <a:lnTo>
                  <a:pt x="9773324" y="0"/>
                </a:lnTo>
                <a:lnTo>
                  <a:pt x="9773324" y="5942423"/>
                </a:lnTo>
                <a:lnTo>
                  <a:pt x="0" y="594242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027967">
            <a:off x="15132254" y="8023927"/>
            <a:ext cx="3441469" cy="4114800"/>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a:extLst>
              <a:ext uri="{FF2B5EF4-FFF2-40B4-BE49-F238E27FC236}">
                <a16:creationId xmlns:a16="http://schemas.microsoft.com/office/drawing/2014/main" id="{C822583F-7687-10A7-0C3F-7B4C466E229A}"/>
              </a:ext>
            </a:extLst>
          </p:cNvPr>
          <p:cNvPicPr>
            <a:picLocks noChangeAspect="1"/>
          </p:cNvPicPr>
          <p:nvPr/>
        </p:nvPicPr>
        <p:blipFill>
          <a:blip r:embed="rId8"/>
          <a:stretch>
            <a:fillRect/>
          </a:stretch>
        </p:blipFill>
        <p:spPr>
          <a:xfrm>
            <a:off x="303367" y="409904"/>
            <a:ext cx="9775487" cy="9467193"/>
          </a:xfrm>
          <a:prstGeom prst="rect">
            <a:avLst/>
          </a:prstGeom>
        </p:spPr>
      </p:pic>
      <p:pic>
        <p:nvPicPr>
          <p:cNvPr id="3" name="Picture 3">
            <a:extLst>
              <a:ext uri="{FF2B5EF4-FFF2-40B4-BE49-F238E27FC236}">
                <a16:creationId xmlns:a16="http://schemas.microsoft.com/office/drawing/2014/main" id="{8EC712A4-AEC0-4EBD-3F7A-39E769D46867}"/>
              </a:ext>
            </a:extLst>
          </p:cNvPr>
          <p:cNvPicPr>
            <a:picLocks noChangeAspect="1"/>
          </p:cNvPicPr>
          <p:nvPr/>
        </p:nvPicPr>
        <p:blipFill>
          <a:blip r:embed="rId9"/>
          <a:stretch>
            <a:fillRect/>
          </a:stretch>
        </p:blipFill>
        <p:spPr>
          <a:xfrm>
            <a:off x="10657783" y="5663271"/>
            <a:ext cx="6850686" cy="4213826"/>
          </a:xfrm>
          <a:prstGeom prst="rect">
            <a:avLst/>
          </a:prstGeom>
        </p:spPr>
      </p:pic>
      <p:pic>
        <p:nvPicPr>
          <p:cNvPr id="4" name="Picture 4">
            <a:extLst>
              <a:ext uri="{FF2B5EF4-FFF2-40B4-BE49-F238E27FC236}">
                <a16:creationId xmlns:a16="http://schemas.microsoft.com/office/drawing/2014/main" id="{3C4AA9A4-3EF4-48F8-9E6A-687FFF7F9F2F}"/>
              </a:ext>
            </a:extLst>
          </p:cNvPr>
          <p:cNvPicPr>
            <a:picLocks noChangeAspect="1"/>
          </p:cNvPicPr>
          <p:nvPr/>
        </p:nvPicPr>
        <p:blipFill>
          <a:blip r:embed="rId10"/>
          <a:stretch>
            <a:fillRect/>
          </a:stretch>
        </p:blipFill>
        <p:spPr>
          <a:xfrm>
            <a:off x="10397454" y="395562"/>
            <a:ext cx="7111015" cy="4769996"/>
          </a:xfrm>
          <a:prstGeom prst="rect">
            <a:avLst/>
          </a:prstGeom>
        </p:spPr>
      </p:pic>
    </p:spTree>
    <p:extLst>
      <p:ext uri="{BB962C8B-B14F-4D97-AF65-F5344CB8AC3E}">
        <p14:creationId xmlns:p14="http://schemas.microsoft.com/office/powerpoint/2010/main" val="7213093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grpSp>
        <p:nvGrpSpPr>
          <p:cNvPr id="2" name="Group 2"/>
          <p:cNvGrpSpPr/>
          <p:nvPr/>
        </p:nvGrpSpPr>
        <p:grpSpPr>
          <a:xfrm>
            <a:off x="10659191" y="-855212"/>
            <a:ext cx="8012529" cy="5274552"/>
            <a:chOff x="0" y="0"/>
            <a:chExt cx="9646234" cy="6350000"/>
          </a:xfrm>
        </p:grpSpPr>
        <p:sp>
          <p:nvSpPr>
            <p:cNvPr id="3" name="Freeform 3"/>
            <p:cNvSpPr/>
            <p:nvPr/>
          </p:nvSpPr>
          <p:spPr>
            <a:xfrm>
              <a:off x="-31826" y="-55486"/>
              <a:ext cx="9678047" cy="6405486"/>
            </a:xfrm>
            <a:custGeom>
              <a:avLst/>
              <a:gdLst/>
              <a:ahLst/>
              <a:cxnLst/>
              <a:rect l="l" t="t" r="r" b="b"/>
              <a:pathLst>
                <a:path w="9678047" h="6405486">
                  <a:moveTo>
                    <a:pt x="66599" y="6259410"/>
                  </a:moveTo>
                  <a:cubicBezTo>
                    <a:pt x="24790" y="5977661"/>
                    <a:pt x="0" y="5555881"/>
                    <a:pt x="116725" y="5069497"/>
                  </a:cubicBezTo>
                  <a:cubicBezTo>
                    <a:pt x="174295" y="4829606"/>
                    <a:pt x="253962" y="4625352"/>
                    <a:pt x="333095" y="4459719"/>
                  </a:cubicBezTo>
                  <a:cubicBezTo>
                    <a:pt x="383438" y="4351870"/>
                    <a:pt x="474345" y="4191457"/>
                    <a:pt x="632841" y="4036402"/>
                  </a:cubicBezTo>
                  <a:cubicBezTo>
                    <a:pt x="765569" y="3906570"/>
                    <a:pt x="899376" y="3825798"/>
                    <a:pt x="997153" y="3776840"/>
                  </a:cubicBezTo>
                  <a:lnTo>
                    <a:pt x="997166" y="3776840"/>
                  </a:lnTo>
                  <a:cubicBezTo>
                    <a:pt x="1223505" y="3633990"/>
                    <a:pt x="1435405" y="3566286"/>
                    <a:pt x="1575473" y="3532187"/>
                  </a:cubicBezTo>
                  <a:cubicBezTo>
                    <a:pt x="1684655" y="3512896"/>
                    <a:pt x="1937093" y="3483838"/>
                    <a:pt x="2219617" y="3599269"/>
                  </a:cubicBezTo>
                  <a:cubicBezTo>
                    <a:pt x="2602115" y="3755542"/>
                    <a:pt x="2775153" y="4068508"/>
                    <a:pt x="2820111" y="4156684"/>
                  </a:cubicBezTo>
                  <a:cubicBezTo>
                    <a:pt x="2785034" y="3940238"/>
                    <a:pt x="2749944" y="3723805"/>
                    <a:pt x="2714866" y="3507359"/>
                  </a:cubicBezTo>
                  <a:cubicBezTo>
                    <a:pt x="2724213" y="3400234"/>
                    <a:pt x="2826588" y="2417787"/>
                    <a:pt x="3691331" y="1893074"/>
                  </a:cubicBezTo>
                  <a:cubicBezTo>
                    <a:pt x="4391774" y="1468056"/>
                    <a:pt x="5308625" y="1515554"/>
                    <a:pt x="6012688" y="2016785"/>
                  </a:cubicBezTo>
                  <a:cubicBezTo>
                    <a:pt x="6122594" y="2145664"/>
                    <a:pt x="6232512" y="2274544"/>
                    <a:pt x="6342418" y="2403424"/>
                  </a:cubicBezTo>
                  <a:cubicBezTo>
                    <a:pt x="6436550" y="1769871"/>
                    <a:pt x="6549923" y="1094752"/>
                    <a:pt x="6985711" y="625348"/>
                  </a:cubicBezTo>
                  <a:cubicBezTo>
                    <a:pt x="7259041" y="330923"/>
                    <a:pt x="7639469" y="147599"/>
                    <a:pt x="8034376" y="73799"/>
                  </a:cubicBezTo>
                  <a:cubicBezTo>
                    <a:pt x="8429282" y="0"/>
                    <a:pt x="9107906" y="167233"/>
                    <a:pt x="9499841" y="255435"/>
                  </a:cubicBezTo>
                  <a:cubicBezTo>
                    <a:pt x="9559239" y="1058303"/>
                    <a:pt x="9618637" y="1861172"/>
                    <a:pt x="9678047" y="2664028"/>
                  </a:cubicBezTo>
                  <a:cubicBezTo>
                    <a:pt x="9537954" y="3876446"/>
                    <a:pt x="9397847" y="5088877"/>
                    <a:pt x="9257754" y="6301295"/>
                  </a:cubicBezTo>
                  <a:cubicBezTo>
                    <a:pt x="8171345" y="6336029"/>
                    <a:pt x="7084936" y="6370751"/>
                    <a:pt x="5998527" y="6405486"/>
                  </a:cubicBezTo>
                  <a:cubicBezTo>
                    <a:pt x="4531169" y="6367170"/>
                    <a:pt x="3063799" y="6328854"/>
                    <a:pt x="1596441" y="6290538"/>
                  </a:cubicBezTo>
                  <a:cubicBezTo>
                    <a:pt x="1086497" y="6280162"/>
                    <a:pt x="576554" y="6269787"/>
                    <a:pt x="66599" y="6259410"/>
                  </a:cubicBezTo>
                  <a:close/>
                </a:path>
              </a:pathLst>
            </a:custGeom>
            <a:blipFill>
              <a:blip r:embed="rId2"/>
              <a:stretch>
                <a:fillRect l="-18956" t="-319" b="-193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0390409" y="489134"/>
            <a:ext cx="3170280" cy="2899365"/>
          </a:xfrm>
          <a:custGeom>
            <a:avLst/>
            <a:gdLst/>
            <a:ahLst/>
            <a:cxnLst/>
            <a:rect l="l" t="t" r="r" b="b"/>
            <a:pathLst>
              <a:path w="3170280" h="2899365">
                <a:moveTo>
                  <a:pt x="0" y="0"/>
                </a:moveTo>
                <a:lnTo>
                  <a:pt x="3170280" y="0"/>
                </a:lnTo>
                <a:lnTo>
                  <a:pt x="3170280" y="2899365"/>
                </a:lnTo>
                <a:lnTo>
                  <a:pt x="0" y="289936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208572">
            <a:off x="7270342" y="1622955"/>
            <a:ext cx="1254500" cy="1801501"/>
          </a:xfrm>
          <a:custGeom>
            <a:avLst/>
            <a:gdLst/>
            <a:ahLst/>
            <a:cxnLst/>
            <a:rect l="l" t="t" r="r" b="b"/>
            <a:pathLst>
              <a:path w="1254500" h="1801501">
                <a:moveTo>
                  <a:pt x="0" y="0"/>
                </a:moveTo>
                <a:lnTo>
                  <a:pt x="1254500" y="0"/>
                </a:lnTo>
                <a:lnTo>
                  <a:pt x="1254500" y="1801501"/>
                </a:lnTo>
                <a:lnTo>
                  <a:pt x="0" y="18015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457470">
            <a:off x="-775347" y="7451989"/>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762000" y="5006388"/>
            <a:ext cx="5334000" cy="4518612"/>
            <a:chOff x="0" y="0"/>
            <a:chExt cx="1404840" cy="1190087"/>
          </a:xfrm>
        </p:grpSpPr>
        <p:sp>
          <p:nvSpPr>
            <p:cNvPr id="9" name="Freeform 9"/>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rot="1549249">
            <a:off x="10654626" y="6399473"/>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6571510" y="5038993"/>
            <a:ext cx="5334000" cy="4518612"/>
            <a:chOff x="0" y="0"/>
            <a:chExt cx="1404840" cy="1190087"/>
          </a:xfrm>
        </p:grpSpPr>
        <p:sp>
          <p:nvSpPr>
            <p:cNvPr id="13" name="Freeform 13"/>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173180" y="5033522"/>
            <a:ext cx="5334000" cy="4518612"/>
            <a:chOff x="0" y="0"/>
            <a:chExt cx="1404840" cy="1190087"/>
          </a:xfrm>
        </p:grpSpPr>
        <p:sp>
          <p:nvSpPr>
            <p:cNvPr id="16" name="Freeform 16"/>
            <p:cNvSpPr/>
            <p:nvPr/>
          </p:nvSpPr>
          <p:spPr>
            <a:xfrm>
              <a:off x="0" y="0"/>
              <a:ext cx="1404840" cy="1190087"/>
            </a:xfrm>
            <a:custGeom>
              <a:avLst/>
              <a:gdLst/>
              <a:ahLst/>
              <a:cxnLst/>
              <a:rect l="l" t="t" r="r" b="b"/>
              <a:pathLst>
                <a:path w="1404840" h="1190087">
                  <a:moveTo>
                    <a:pt x="43543" y="0"/>
                  </a:moveTo>
                  <a:lnTo>
                    <a:pt x="1361297" y="0"/>
                  </a:lnTo>
                  <a:cubicBezTo>
                    <a:pt x="1385345" y="0"/>
                    <a:pt x="1404840" y="19495"/>
                    <a:pt x="1404840" y="43543"/>
                  </a:cubicBezTo>
                  <a:lnTo>
                    <a:pt x="1404840" y="1146544"/>
                  </a:lnTo>
                  <a:cubicBezTo>
                    <a:pt x="1404840" y="1170592"/>
                    <a:pt x="1385345" y="1190087"/>
                    <a:pt x="1361297" y="1190087"/>
                  </a:cubicBezTo>
                  <a:lnTo>
                    <a:pt x="43543" y="1190087"/>
                  </a:lnTo>
                  <a:cubicBezTo>
                    <a:pt x="31995" y="1190087"/>
                    <a:pt x="20919" y="1185500"/>
                    <a:pt x="12753" y="1177334"/>
                  </a:cubicBezTo>
                  <a:cubicBezTo>
                    <a:pt x="4588" y="1169168"/>
                    <a:pt x="0" y="1158092"/>
                    <a:pt x="0" y="1146544"/>
                  </a:cubicBezTo>
                  <a:lnTo>
                    <a:pt x="0" y="43543"/>
                  </a:lnTo>
                  <a:cubicBezTo>
                    <a:pt x="0" y="19495"/>
                    <a:pt x="19495" y="0"/>
                    <a:pt x="4354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38100"/>
              <a:ext cx="1404840" cy="122818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258974" y="5501442"/>
            <a:ext cx="899831" cy="891651"/>
          </a:xfrm>
          <a:custGeom>
            <a:avLst/>
            <a:gdLst/>
            <a:ahLst/>
            <a:cxnLst/>
            <a:rect l="l" t="t" r="r" b="b"/>
            <a:pathLst>
              <a:path w="899831" h="891651">
                <a:moveTo>
                  <a:pt x="0" y="0"/>
                </a:moveTo>
                <a:lnTo>
                  <a:pt x="899831" y="0"/>
                </a:lnTo>
                <a:lnTo>
                  <a:pt x="899831" y="891651"/>
                </a:lnTo>
                <a:lnTo>
                  <a:pt x="0" y="8916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7017748" y="5446280"/>
            <a:ext cx="855985" cy="891651"/>
          </a:xfrm>
          <a:custGeom>
            <a:avLst/>
            <a:gdLst/>
            <a:ahLst/>
            <a:cxnLst/>
            <a:rect l="l" t="t" r="r" b="b"/>
            <a:pathLst>
              <a:path w="855985" h="891651">
                <a:moveTo>
                  <a:pt x="0" y="0"/>
                </a:moveTo>
                <a:lnTo>
                  <a:pt x="855985" y="0"/>
                </a:lnTo>
                <a:lnTo>
                  <a:pt x="855985" y="891651"/>
                </a:lnTo>
                <a:lnTo>
                  <a:pt x="0" y="89165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2688947" y="5501442"/>
            <a:ext cx="871742" cy="886244"/>
          </a:xfrm>
          <a:custGeom>
            <a:avLst/>
            <a:gdLst/>
            <a:ahLst/>
            <a:cxnLst/>
            <a:rect l="l" t="t" r="r" b="b"/>
            <a:pathLst>
              <a:path w="871742" h="886244">
                <a:moveTo>
                  <a:pt x="0" y="0"/>
                </a:moveTo>
                <a:lnTo>
                  <a:pt x="871742" y="0"/>
                </a:lnTo>
                <a:lnTo>
                  <a:pt x="871742" y="886244"/>
                </a:lnTo>
                <a:lnTo>
                  <a:pt x="0" y="886244"/>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2360527"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8077048" y="5356781"/>
            <a:ext cx="3238499" cy="10363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rot="4242428" flipV="1">
            <a:off x="15856981" y="8401939"/>
            <a:ext cx="1964068" cy="3195969"/>
          </a:xfrm>
          <a:custGeom>
            <a:avLst/>
            <a:gdLst/>
            <a:ahLst/>
            <a:cxnLst/>
            <a:rect l="l" t="t" r="r" b="b"/>
            <a:pathLst>
              <a:path w="1964068" h="3195969">
                <a:moveTo>
                  <a:pt x="0" y="3195968"/>
                </a:moveTo>
                <a:lnTo>
                  <a:pt x="1964068" y="3195968"/>
                </a:lnTo>
                <a:lnTo>
                  <a:pt x="1964068" y="0"/>
                </a:lnTo>
                <a:lnTo>
                  <a:pt x="0" y="0"/>
                </a:lnTo>
                <a:lnTo>
                  <a:pt x="0" y="3195968"/>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3916474" y="8870597"/>
            <a:ext cx="3365104" cy="2832806"/>
          </a:xfrm>
          <a:custGeom>
            <a:avLst/>
            <a:gdLst/>
            <a:ahLst/>
            <a:cxnLst/>
            <a:rect l="l" t="t" r="r" b="b"/>
            <a:pathLst>
              <a:path w="3365104" h="2832806">
                <a:moveTo>
                  <a:pt x="0" y="0"/>
                </a:moveTo>
                <a:lnTo>
                  <a:pt x="3365104" y="0"/>
                </a:lnTo>
                <a:lnTo>
                  <a:pt x="3365104" y="2832806"/>
                </a:lnTo>
                <a:lnTo>
                  <a:pt x="0" y="2832806"/>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298E5958-FC89-34C3-4C82-C9B69768F9B7}"/>
              </a:ext>
            </a:extLst>
          </p:cNvPr>
          <p:cNvSpPr txBox="1"/>
          <p:nvPr/>
        </p:nvSpPr>
        <p:spPr>
          <a:xfrm>
            <a:off x="913371" y="799622"/>
            <a:ext cx="8248498" cy="1326773"/>
          </a:xfrm>
          <a:prstGeom prst="rect">
            <a:avLst/>
          </a:prstGeom>
        </p:spPr>
        <p:txBody>
          <a:bodyPr lIns="0" tIns="0" rIns="0" bIns="0" rtlCol="0" anchor="t">
            <a:spAutoFit/>
          </a:bodyPr>
          <a:lstStyle/>
          <a:p>
            <a:pPr>
              <a:lnSpc>
                <a:spcPts val="11244"/>
              </a:lnSpc>
            </a:pPr>
            <a:r>
              <a:rPr lang="en-US" sz="8000" dirty="0">
                <a:solidFill>
                  <a:schemeClr val="bg1"/>
                </a:solidFill>
                <a:latin typeface="Paytone One"/>
              </a:rPr>
              <a:t>Ý NGHĨA </a:t>
            </a:r>
          </a:p>
        </p:txBody>
      </p:sp>
      <p:sp>
        <p:nvSpPr>
          <p:cNvPr id="42" name="TextBox 41">
            <a:extLst>
              <a:ext uri="{FF2B5EF4-FFF2-40B4-BE49-F238E27FC236}">
                <a16:creationId xmlns:a16="http://schemas.microsoft.com/office/drawing/2014/main" id="{FE1FBCF9-218C-E41C-1C5A-1639CEB61A06}"/>
              </a:ext>
            </a:extLst>
          </p:cNvPr>
          <p:cNvSpPr txBox="1"/>
          <p:nvPr/>
        </p:nvSpPr>
        <p:spPr>
          <a:xfrm>
            <a:off x="913371" y="2566287"/>
            <a:ext cx="6960362" cy="1284519"/>
          </a:xfrm>
          <a:prstGeom prst="rect">
            <a:avLst/>
          </a:prstGeom>
        </p:spPr>
        <p:txBody>
          <a:bodyPr wrap="square" lIns="0" tIns="0" rIns="0" bIns="0" rtlCol="0" anchor="t">
            <a:spAutoFit/>
          </a:bodyPr>
          <a:lstStyle/>
          <a:p>
            <a:pPr>
              <a:lnSpc>
                <a:spcPts val="5190"/>
              </a:lnSpc>
            </a:pPr>
            <a:r>
              <a:rPr lang="en-US" sz="4000" dirty="0">
                <a:solidFill>
                  <a:srgbClr val="FFFF00"/>
                </a:solidFill>
                <a:latin typeface="#9Slide07 IcielBaliho Script" pitchFamily="2" charset="0"/>
              </a:rPr>
              <a:t>GIẢI QUYẾT TÌNH TRẠNG THẤT NGHIỆP VÀ THIẾU VIỆC LÀM.</a:t>
            </a:r>
          </a:p>
        </p:txBody>
      </p:sp>
      <p:sp>
        <p:nvSpPr>
          <p:cNvPr id="5" name="TextBox 38">
            <a:extLst>
              <a:ext uri="{FF2B5EF4-FFF2-40B4-BE49-F238E27FC236}">
                <a16:creationId xmlns:a16="http://schemas.microsoft.com/office/drawing/2014/main" id="{320709A7-61BA-39AE-633C-148017D191B4}"/>
              </a:ext>
            </a:extLst>
          </p:cNvPr>
          <p:cNvSpPr txBox="1"/>
          <p:nvPr/>
        </p:nvSpPr>
        <p:spPr>
          <a:xfrm>
            <a:off x="1212509" y="6874741"/>
            <a:ext cx="4573327" cy="1661993"/>
          </a:xfrm>
          <a:prstGeom prst="rect">
            <a:avLst/>
          </a:prstGeom>
        </p:spPr>
        <p:txBody>
          <a:bodyPr wrap="square" lIns="0" tIns="0" rIns="0" bIns="0" rtlCol="0" anchor="t">
            <a:spAutoFit/>
          </a:bodyPr>
          <a:lstStyle/>
          <a:p>
            <a:pPr>
              <a:spcBef>
                <a:spcPct val="0"/>
              </a:spcBef>
            </a:pPr>
            <a:r>
              <a:rPr lang="en-US" sz="3600" dirty="0" err="1">
                <a:solidFill>
                  <a:srgbClr val="000000"/>
                </a:solidFill>
                <a:latin typeface="#9Slide03 Cabin Condensed" panose="00000506000000000000" pitchFamily="2" charset="-93"/>
              </a:rPr>
              <a:t>Nâng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nhập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người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cải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thiện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chất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lượng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cuộc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sống</a:t>
            </a:r>
            <a:r>
              <a:rPr lang="en-US" sz="3600" dirty="0">
                <a:solidFill>
                  <a:srgbClr val="000000"/>
                </a:solidFill>
                <a:latin typeface="#9Slide03 Cabin Condensed" panose="00000506000000000000" pitchFamily="2" charset="-93"/>
              </a:rPr>
              <a:t>.</a:t>
            </a:r>
          </a:p>
        </p:txBody>
      </p:sp>
      <p:sp>
        <p:nvSpPr>
          <p:cNvPr id="21" name="TextBox 42">
            <a:extLst>
              <a:ext uri="{FF2B5EF4-FFF2-40B4-BE49-F238E27FC236}">
                <a16:creationId xmlns:a16="http://schemas.microsoft.com/office/drawing/2014/main" id="{D13D6A8A-0220-D1B8-BE52-A8B7A447BE56}"/>
              </a:ext>
            </a:extLst>
          </p:cNvPr>
          <p:cNvSpPr txBox="1"/>
          <p:nvPr/>
        </p:nvSpPr>
        <p:spPr>
          <a:xfrm>
            <a:off x="6872723" y="6979380"/>
            <a:ext cx="4793894" cy="1661993"/>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Khai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hiệu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quả</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tiềm</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năng</a:t>
            </a:r>
            <a:r>
              <a:rPr lang="en-US" sz="3600" dirty="0">
                <a:solidFill>
                  <a:srgbClr val="000000"/>
                </a:solidFill>
                <a:latin typeface="#9Slide03 Cabin Condensed" panose="00000506000000000000" pitchFamily="2" charset="-93"/>
              </a:rPr>
              <a:t>, t</a:t>
            </a:r>
            <a:r>
              <a:rPr lang="vi-VN" sz="3600" dirty="0" err="1">
                <a:solidFill>
                  <a:srgbClr val="000000"/>
                </a:solidFill>
                <a:latin typeface="#9Slide03 Cabin Condensed" panose="00000506000000000000" pitchFamily="2" charset="-93"/>
              </a:rPr>
              <a:t>húc</a:t>
            </a:r>
            <a:r>
              <a:rPr lang="vi-VN" sz="3600" dirty="0">
                <a:solidFill>
                  <a:srgbClr val="000000"/>
                </a:solidFill>
                <a:latin typeface="#9Slide03 Cabin Condensed" panose="00000506000000000000" pitchFamily="2" charset="-93"/>
              </a:rPr>
              <a:t> đẩy sản xuất, tăng trưởng kinh tế</a:t>
            </a:r>
            <a:r>
              <a:rPr lang="en-US" sz="3600" dirty="0">
                <a:solidFill>
                  <a:srgbClr val="000000"/>
                </a:solidFill>
                <a:latin typeface="#9Slide03 Cabin Condensed" panose="00000506000000000000" pitchFamily="2" charset="-93"/>
              </a:rPr>
              <a:t>. </a:t>
            </a:r>
            <a:endParaRPr lang="vi-VN" sz="3600" dirty="0" err="1">
              <a:solidFill>
                <a:srgbClr val="000000"/>
              </a:solidFill>
              <a:latin typeface="#9Slide03 Cabin Condensed" panose="00000506000000000000" pitchFamily="2" charset="-93"/>
            </a:endParaRPr>
          </a:p>
        </p:txBody>
      </p:sp>
      <p:sp>
        <p:nvSpPr>
          <p:cNvPr id="22" name="TextBox 43">
            <a:extLst>
              <a:ext uri="{FF2B5EF4-FFF2-40B4-BE49-F238E27FC236}">
                <a16:creationId xmlns:a16="http://schemas.microsoft.com/office/drawing/2014/main" id="{7729AD2F-4738-C0B8-AC38-E0B774B58216}"/>
              </a:ext>
            </a:extLst>
          </p:cNvPr>
          <p:cNvSpPr txBox="1"/>
          <p:nvPr/>
        </p:nvSpPr>
        <p:spPr>
          <a:xfrm>
            <a:off x="12497103" y="6895950"/>
            <a:ext cx="4723739" cy="1661993"/>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9Slide03 Cabin Condensed" panose="00000506000000000000" pitchFamily="2" charset="-93"/>
              </a:rPr>
              <a:t>Thúc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xã</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hội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sẽ</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ổn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định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mọi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mặt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y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a:t>
            </a:r>
          </a:p>
        </p:txBody>
      </p:sp>
      <p:pic>
        <p:nvPicPr>
          <p:cNvPr id="25" name="Hình ảnh 24">
            <a:extLst>
              <a:ext uri="{FF2B5EF4-FFF2-40B4-BE49-F238E27FC236}">
                <a16:creationId xmlns:a16="http://schemas.microsoft.com/office/drawing/2014/main" id="{220F1D86-250D-82BB-DB1E-FC7F13179C0F}"/>
              </a:ext>
            </a:extLst>
          </p:cNvPr>
          <p:cNvPicPr>
            <a:picLocks noChangeAspect="1"/>
          </p:cNvPicPr>
          <p:nvPr/>
        </p:nvPicPr>
        <p:blipFill>
          <a:blip r:embed="rId19"/>
          <a:stretch>
            <a:fillRect/>
          </a:stretch>
        </p:blipFill>
        <p:spPr>
          <a:xfrm>
            <a:off x="3840085" y="5157356"/>
            <a:ext cx="1719604" cy="1309312"/>
          </a:xfrm>
          <a:prstGeom prst="rect">
            <a:avLst/>
          </a:prstGeom>
        </p:spPr>
      </p:pic>
      <p:pic>
        <p:nvPicPr>
          <p:cNvPr id="27" name="Hình ảnh 26">
            <a:extLst>
              <a:ext uri="{FF2B5EF4-FFF2-40B4-BE49-F238E27FC236}">
                <a16:creationId xmlns:a16="http://schemas.microsoft.com/office/drawing/2014/main" id="{B2300CC2-38EB-A5FC-7225-62BD2A16B505}"/>
              </a:ext>
            </a:extLst>
          </p:cNvPr>
          <p:cNvPicPr>
            <a:picLocks noChangeAspect="1"/>
          </p:cNvPicPr>
          <p:nvPr/>
        </p:nvPicPr>
        <p:blipFill>
          <a:blip r:embed="rId20"/>
          <a:stretch>
            <a:fillRect/>
          </a:stretch>
        </p:blipFill>
        <p:spPr>
          <a:xfrm>
            <a:off x="9144000" y="5057443"/>
            <a:ext cx="2343218" cy="1559704"/>
          </a:xfrm>
          <a:prstGeom prst="rect">
            <a:avLst/>
          </a:prstGeom>
        </p:spPr>
      </p:pic>
      <p:pic>
        <p:nvPicPr>
          <p:cNvPr id="28" name="Hình ảnh 27">
            <a:extLst>
              <a:ext uri="{FF2B5EF4-FFF2-40B4-BE49-F238E27FC236}">
                <a16:creationId xmlns:a16="http://schemas.microsoft.com/office/drawing/2014/main" id="{DC2E93D7-BF1F-E8D5-7705-78ACC30E0635}"/>
              </a:ext>
            </a:extLst>
          </p:cNvPr>
          <p:cNvPicPr>
            <a:picLocks noChangeAspect="1"/>
          </p:cNvPicPr>
          <p:nvPr/>
        </p:nvPicPr>
        <p:blipFill>
          <a:blip r:embed="rId21"/>
          <a:stretch>
            <a:fillRect/>
          </a:stretch>
        </p:blipFill>
        <p:spPr>
          <a:xfrm>
            <a:off x="15012821" y="5273913"/>
            <a:ext cx="2051087" cy="1284493"/>
          </a:xfrm>
          <a:prstGeom prst="rect">
            <a:avLst/>
          </a:prstGeom>
        </p:spPr>
      </p:pic>
    </p:spTree>
    <p:extLst>
      <p:ext uri="{BB962C8B-B14F-4D97-AF65-F5344CB8AC3E}">
        <p14:creationId xmlns:p14="http://schemas.microsoft.com/office/powerpoint/2010/main" val="40670975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52F25"/>
        </a:solidFill>
        <a:effectLst/>
      </p:bgPr>
    </p:bg>
    <p:spTree>
      <p:nvGrpSpPr>
        <p:cNvPr id="1" name=""/>
        <p:cNvGrpSpPr/>
        <p:nvPr/>
      </p:nvGrpSpPr>
      <p:grpSpPr>
        <a:xfrm>
          <a:off x="0" y="0"/>
          <a:ext cx="0" cy="0"/>
          <a:chOff x="0" y="0"/>
          <a:chExt cx="0" cy="0"/>
        </a:xfrm>
      </p:grpSpPr>
      <p:sp>
        <p:nvSpPr>
          <p:cNvPr id="2" name="Freeform 2"/>
          <p:cNvSpPr/>
          <p:nvPr/>
        </p:nvSpPr>
        <p:spPr>
          <a:xfrm rot="-10800000">
            <a:off x="-1393910" y="4996598"/>
            <a:ext cx="7766151" cy="6834213"/>
          </a:xfrm>
          <a:custGeom>
            <a:avLst/>
            <a:gdLst/>
            <a:ahLst/>
            <a:cxnLst/>
            <a:rect l="l" t="t" r="r" b="b"/>
            <a:pathLst>
              <a:path w="7766151" h="6834213">
                <a:moveTo>
                  <a:pt x="0" y="0"/>
                </a:moveTo>
                <a:lnTo>
                  <a:pt x="7766151" y="0"/>
                </a:lnTo>
                <a:lnTo>
                  <a:pt x="7766151" y="6834214"/>
                </a:lnTo>
                <a:lnTo>
                  <a:pt x="0" y="683421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86451"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0584409">
            <a:off x="11600886" y="5123008"/>
            <a:ext cx="9516709" cy="9049525"/>
          </a:xfrm>
          <a:custGeom>
            <a:avLst/>
            <a:gdLst/>
            <a:ahLst/>
            <a:cxnLst/>
            <a:rect l="l" t="t" r="r" b="b"/>
            <a:pathLst>
              <a:path w="9516709" h="9049525">
                <a:moveTo>
                  <a:pt x="0" y="0"/>
                </a:moveTo>
                <a:lnTo>
                  <a:pt x="9516709" y="0"/>
                </a:lnTo>
                <a:lnTo>
                  <a:pt x="9516709" y="9049525"/>
                </a:lnTo>
                <a:lnTo>
                  <a:pt x="0" y="9049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520817"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767183"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7415023" y="651023"/>
            <a:ext cx="221955" cy="221955"/>
          </a:xfrm>
          <a:custGeom>
            <a:avLst/>
            <a:gdLst/>
            <a:ahLst/>
            <a:cxnLst/>
            <a:rect l="l" t="t" r="r" b="b"/>
            <a:pathLst>
              <a:path w="221955" h="221955">
                <a:moveTo>
                  <a:pt x="0" y="0"/>
                </a:moveTo>
                <a:lnTo>
                  <a:pt x="221954" y="0"/>
                </a:lnTo>
                <a:lnTo>
                  <a:pt x="221954" y="221954"/>
                </a:lnTo>
                <a:lnTo>
                  <a:pt x="0" y="22195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7">
            <a:extLst>
              <a:ext uri="{FF2B5EF4-FFF2-40B4-BE49-F238E27FC236}">
                <a16:creationId xmlns:a16="http://schemas.microsoft.com/office/drawing/2014/main" id="{36760D0F-BF8D-7409-D6F3-9324518C8B24}"/>
              </a:ext>
            </a:extLst>
          </p:cNvPr>
          <p:cNvSpPr txBox="1"/>
          <p:nvPr/>
        </p:nvSpPr>
        <p:spPr>
          <a:xfrm>
            <a:off x="1175430" y="1866900"/>
            <a:ext cx="16239593" cy="2516715"/>
          </a:xfrm>
          <a:prstGeom prst="rect">
            <a:avLst/>
          </a:prstGeom>
        </p:spPr>
        <p:txBody>
          <a:bodyPr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7296" dirty="0">
                <a:solidFill>
                  <a:srgbClr val="FFFFFF"/>
                </a:solidFill>
                <a:latin typeface="Paytone One"/>
                <a:ea typeface="Paytone One"/>
                <a:cs typeface="Paytone One"/>
                <a:sym typeface="Paytone One"/>
              </a:rPr>
              <a:t>B</a:t>
            </a:r>
            <a:r>
              <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a:t>
            </a:r>
            <a:endPar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a:p>
            <a:pPr marL="0" marR="0" lvl="0" indent="0" algn="ctr" defTabSz="914400" rtl="0" eaLnBrk="1" fontAlgn="auto" latinLnBrk="0" hangingPunct="1">
              <a:lnSpc>
                <a:spcPts val="10214"/>
              </a:lnSpc>
              <a:spcBef>
                <a:spcPts val="0"/>
              </a:spcBef>
              <a:spcAft>
                <a:spcPts val="0"/>
              </a:spcAft>
              <a:buClrTx/>
              <a:buSzTx/>
              <a:buFontTx/>
              <a:buNone/>
              <a:tabLst/>
              <a:defRPr/>
            </a:pPr>
            <a:r>
              <a:rPr kumimoji="0" lang="vi-VN"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rPr>
              <a:t>THEO VÙNG Ở NƯỚC TA</a:t>
            </a:r>
            <a:endParaRPr kumimoji="0" lang="en-US" sz="7296"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7A04D8-8CE1-DE88-4F41-57708E57E2D1}"/>
              </a:ext>
            </a:extLst>
          </p:cNvPr>
          <p:cNvPicPr>
            <a:picLocks noChangeAspect="1"/>
          </p:cNvPicPr>
          <p:nvPr/>
        </p:nvPicPr>
        <p:blipFill>
          <a:blip r:embed="rId2"/>
          <a:stretch>
            <a:fillRect/>
          </a:stretch>
        </p:blipFill>
        <p:spPr>
          <a:xfrm>
            <a:off x="310366" y="3463263"/>
            <a:ext cx="8860930" cy="6574335"/>
          </a:xfrm>
          <a:prstGeom prst="rect">
            <a:avLst/>
          </a:prstGeom>
          <a:ln>
            <a:noFill/>
          </a:ln>
          <a:effectLst>
            <a:outerShdw blurRad="190500" algn="tl" rotWithShape="0">
              <a:srgbClr val="000000">
                <a:alpha val="70000"/>
              </a:srgbClr>
            </a:outerShdw>
          </a:effectLst>
        </p:spPr>
      </p:pic>
      <p:sp>
        <p:nvSpPr>
          <p:cNvPr id="4" name="Hộp Văn bản 3">
            <a:extLst>
              <a:ext uri="{FF2B5EF4-FFF2-40B4-BE49-F238E27FC236}">
                <a16:creationId xmlns:a16="http://schemas.microsoft.com/office/drawing/2014/main" id="{4DFBCFA1-61E6-161B-748D-5D38D22DC42C}"/>
              </a:ext>
            </a:extLst>
          </p:cNvPr>
          <p:cNvSpPr txBox="1"/>
          <p:nvPr/>
        </p:nvSpPr>
        <p:spPr>
          <a:xfrm>
            <a:off x="9197454" y="3626498"/>
            <a:ext cx="8780180" cy="6247864"/>
          </a:xfrm>
          <a:prstGeom prst="rect">
            <a:avLst/>
          </a:prstGeom>
          <a:noFill/>
        </p:spPr>
        <p:txBody>
          <a:bodyPr wrap="square">
            <a:spAutoFit/>
          </a:bodyPr>
          <a:lstStyle/>
          <a:p>
            <a:pPr algn="just">
              <a:lnSpc>
                <a:spcPts val="32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giai đoạn 2010 </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2021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xu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a:t>
            </a:r>
          </a:p>
          <a:p>
            <a:pPr marL="457200" indent="-457200" algn="just">
              <a:lnSpc>
                <a:spcPts val="3200"/>
              </a:lnSpc>
              <a:buFontTx/>
              <a:buChar char="-"/>
            </a:pP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hu nhập theo vùng ở nước 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2010 - 2021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p>
          <a:p>
            <a:pPr algn="just">
              <a:lnSpc>
                <a:spcPts val="3200"/>
              </a:lnSpc>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a:t>
            </a:r>
          </a:p>
          <a:p>
            <a:pPr algn="just">
              <a:lnSpc>
                <a:spcPts val="3200"/>
              </a:lnSpc>
            </a:pPr>
            <a:r>
              <a:rPr lang="vi-VN" sz="2800" dirty="0">
                <a:latin typeface="Times New Roman" panose="02020603050405020304" pitchFamily="18" charset="0"/>
                <a:cs typeface="Times New Roman" panose="02020603050405020304" pitchFamily="18" charset="0"/>
              </a:rPr>
              <a:t>+ Các khu vực có thu nhập bình quân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a:t>
            </a:r>
          </a:p>
          <a:p>
            <a:pPr algn="just">
              <a:lnSpc>
                <a:spcPts val="32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 khu vực có thu nhập bình quân đầu người một tháng thấp:</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lnSpc>
                <a:spcPts val="32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2021,</a:t>
            </a:r>
            <a:r>
              <a:rPr lang="vi-VN" sz="2800" dirty="0">
                <a:latin typeface="Times New Roman" panose="02020603050405020304" pitchFamily="18" charset="0"/>
                <a:cs typeface="Times New Roman" panose="02020603050405020304" pitchFamily="18" charset="0"/>
              </a:rPr>
              <a:t> khu vực có thu nhập bình quân đầu người một tháng 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cs typeface="Times New Roman" panose="02020603050405020304" pitchFamily="18" charset="0"/>
              </a:rPr>
              <a:t>……………</a:t>
            </a:r>
          </a:p>
          <a:p>
            <a:pPr algn="just">
              <a:lnSpc>
                <a:spcPts val="3200"/>
              </a:lnSpc>
            </a:pPr>
            <a:r>
              <a:rPr lang="en-US" sz="2800" dirty="0">
                <a:latin typeface="Times New Roman" panose="02020603050405020304" pitchFamily="18" charset="0"/>
                <a:cs typeface="Times New Roman" panose="02020603050405020304" pitchFamily="18" charset="0"/>
              </a:rPr>
              <a:t>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p:txBody>
      </p:sp>
      <p:graphicFrame>
        <p:nvGraphicFramePr>
          <p:cNvPr id="5" name="Bảng 4">
            <a:extLst>
              <a:ext uri="{FF2B5EF4-FFF2-40B4-BE49-F238E27FC236}">
                <a16:creationId xmlns:a16="http://schemas.microsoft.com/office/drawing/2014/main" id="{685D7014-1A85-58B4-7246-F01F74EA50B2}"/>
              </a:ext>
            </a:extLst>
          </p:cNvPr>
          <p:cNvGraphicFramePr>
            <a:graphicFrameLocks noGrp="1"/>
          </p:cNvGraphicFramePr>
          <p:nvPr>
            <p:extLst>
              <p:ext uri="{D42A27DB-BD31-4B8C-83A1-F6EECF244321}">
                <p14:modId xmlns:p14="http://schemas.microsoft.com/office/powerpoint/2010/main" val="528911858"/>
              </p:ext>
            </p:extLst>
          </p:nvPr>
        </p:nvGraphicFramePr>
        <p:xfrm>
          <a:off x="6324600" y="5829300"/>
          <a:ext cx="430530" cy="3305241"/>
        </p:xfrm>
        <a:graphic>
          <a:graphicData uri="http://schemas.openxmlformats.org/drawingml/2006/table">
            <a:tbl>
              <a:tblPr firstRow="1" bandRow="1">
                <a:tableStyleId>{F5AB1C69-6EDB-4FF4-983F-18BD219EF322}</a:tableStyleId>
              </a:tblPr>
              <a:tblGrid>
                <a:gridCol w="430530">
                  <a:extLst>
                    <a:ext uri="{9D8B030D-6E8A-4147-A177-3AD203B41FA5}">
                      <a16:colId xmlns:a16="http://schemas.microsoft.com/office/drawing/2014/main" val="2806856667"/>
                    </a:ext>
                  </a:extLst>
                </a:gridCol>
              </a:tblGrid>
              <a:tr h="502920">
                <a:tc>
                  <a:txBody>
                    <a:bodyPr/>
                    <a:lstStyle/>
                    <a:p>
                      <a:pPr>
                        <a:lnSpc>
                          <a:spcPts val="4000"/>
                        </a:lnSpc>
                      </a:pPr>
                      <a:r>
                        <a:rPr lang="en-US" b="1" dirty="0">
                          <a:solidFill>
                            <a:srgbClr val="FF0000"/>
                          </a:solidFill>
                        </a:rPr>
                        <a:t>6</a:t>
                      </a:r>
                      <a:endParaRPr lang="en-US" b="1" dirty="0">
                        <a:solidFill>
                          <a:srgbClr val="FF0000"/>
                        </a:solidFill>
                        <a:latin typeface="#9Slide07 IcielBaliho Script"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983916"/>
                  </a:ext>
                </a:extLst>
              </a:tr>
              <a:tr h="502920">
                <a:tc>
                  <a:txBody>
                    <a:bodyPr/>
                    <a:lstStyle/>
                    <a:p>
                      <a:pPr>
                        <a:lnSpc>
                          <a:spcPts val="4000"/>
                        </a:lnSpc>
                      </a:pPr>
                      <a:r>
                        <a:rPr lang="en-US" b="1" dirty="0">
                          <a:solidFill>
                            <a:srgbClr val="FF0000"/>
                          </a:solidFill>
                          <a:latin typeface="#9Slide07 IcielBaliho Script" pitchFamily="2" charset="0"/>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8450132"/>
                  </a:ext>
                </a:extLst>
              </a:tr>
              <a:tr h="502920">
                <a:tc>
                  <a:txBody>
                    <a:bodyPr/>
                    <a:lstStyle/>
                    <a:p>
                      <a:pPr>
                        <a:lnSpc>
                          <a:spcPts val="4000"/>
                        </a:lnSpc>
                      </a:pPr>
                      <a:r>
                        <a:rPr lang="en-US" b="1" dirty="0">
                          <a:solidFill>
                            <a:srgbClr val="FF0000"/>
                          </a:solidFill>
                          <a:latin typeface="#9Slide07 IcielBaliho Script" pitchFamily="2"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9415800"/>
                  </a:ext>
                </a:extLst>
              </a:tr>
              <a:tr h="502920">
                <a:tc>
                  <a:txBody>
                    <a:bodyPr/>
                    <a:lstStyle/>
                    <a:p>
                      <a:pPr>
                        <a:lnSpc>
                          <a:spcPts val="4000"/>
                        </a:lnSpc>
                      </a:pPr>
                      <a:r>
                        <a:rPr lang="en-US" b="1" dirty="0">
                          <a:solidFill>
                            <a:srgbClr val="FF0000"/>
                          </a:solidFill>
                          <a:latin typeface="#9Slide07 IcielBaliho Script" pitchFamily="2"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8560787"/>
                  </a:ext>
                </a:extLst>
              </a:tr>
              <a:tr h="502920">
                <a:tc>
                  <a:txBody>
                    <a:bodyPr/>
                    <a:lstStyle/>
                    <a:p>
                      <a:pPr>
                        <a:lnSpc>
                          <a:spcPts val="4000"/>
                        </a:lnSpc>
                      </a:pPr>
                      <a:r>
                        <a:rPr lang="en-US" b="1" dirty="0">
                          <a:solidFill>
                            <a:srgbClr val="FF0000"/>
                          </a:solidFill>
                          <a:latin typeface="#9Slide07 IcielBaliho Script" pitchFamily="2"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71470"/>
                  </a:ext>
                </a:extLst>
              </a:tr>
              <a:tr h="502920">
                <a:tc>
                  <a:txBody>
                    <a:bodyPr/>
                    <a:lstStyle/>
                    <a:p>
                      <a:pPr>
                        <a:lnSpc>
                          <a:spcPts val="4000"/>
                        </a:lnSpc>
                      </a:pPr>
                      <a:r>
                        <a:rPr lang="en-US" b="1" dirty="0">
                          <a:solidFill>
                            <a:srgbClr val="FF0000"/>
                          </a:solidFill>
                          <a:latin typeface="#9Slide07 IcielBaliho Script" pitchFamily="2"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3662084"/>
                  </a:ext>
                </a:extLst>
              </a:tr>
            </a:tbl>
          </a:graphicData>
        </a:graphic>
      </p:graphicFrame>
      <p:graphicFrame>
        <p:nvGraphicFramePr>
          <p:cNvPr id="7" name="Bảng 6">
            <a:extLst>
              <a:ext uri="{FF2B5EF4-FFF2-40B4-BE49-F238E27FC236}">
                <a16:creationId xmlns:a16="http://schemas.microsoft.com/office/drawing/2014/main" id="{F0D1DFCD-CCF2-A06B-E09B-4DB62050E3B2}"/>
              </a:ext>
            </a:extLst>
          </p:cNvPr>
          <p:cNvGraphicFramePr>
            <a:graphicFrameLocks noGrp="1"/>
          </p:cNvGraphicFramePr>
          <p:nvPr>
            <p:extLst>
              <p:ext uri="{D42A27DB-BD31-4B8C-83A1-F6EECF244321}">
                <p14:modId xmlns:p14="http://schemas.microsoft.com/office/powerpoint/2010/main" val="2611374959"/>
              </p:ext>
            </p:extLst>
          </p:nvPr>
        </p:nvGraphicFramePr>
        <p:xfrm>
          <a:off x="8077200" y="5834418"/>
          <a:ext cx="430530" cy="3305241"/>
        </p:xfrm>
        <a:graphic>
          <a:graphicData uri="http://schemas.openxmlformats.org/drawingml/2006/table">
            <a:tbl>
              <a:tblPr firstRow="1" bandRow="1">
                <a:tableStyleId>{F5AB1C69-6EDB-4FF4-983F-18BD219EF322}</a:tableStyleId>
              </a:tblPr>
              <a:tblGrid>
                <a:gridCol w="430530">
                  <a:extLst>
                    <a:ext uri="{9D8B030D-6E8A-4147-A177-3AD203B41FA5}">
                      <a16:colId xmlns:a16="http://schemas.microsoft.com/office/drawing/2014/main" val="2806856667"/>
                    </a:ext>
                  </a:extLst>
                </a:gridCol>
              </a:tblGrid>
              <a:tr h="502920">
                <a:tc>
                  <a:txBody>
                    <a:bodyPr/>
                    <a:lstStyle/>
                    <a:p>
                      <a:pPr>
                        <a:lnSpc>
                          <a:spcPts val="4000"/>
                        </a:lnSpc>
                      </a:pPr>
                      <a:r>
                        <a:rPr lang="en-US" b="1" dirty="0">
                          <a:solidFill>
                            <a:srgbClr val="FF0000"/>
                          </a:solidFill>
                        </a:rPr>
                        <a:t>6</a:t>
                      </a:r>
                      <a:endParaRPr lang="en-US" b="1" dirty="0">
                        <a:solidFill>
                          <a:srgbClr val="FF0000"/>
                        </a:solidFill>
                        <a:latin typeface="#9Slide07 IcielBaliho Script"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4983916"/>
                  </a:ext>
                </a:extLst>
              </a:tr>
              <a:tr h="502920">
                <a:tc>
                  <a:txBody>
                    <a:bodyPr/>
                    <a:lstStyle/>
                    <a:p>
                      <a:pPr>
                        <a:lnSpc>
                          <a:spcPts val="4000"/>
                        </a:lnSpc>
                      </a:pPr>
                      <a:r>
                        <a:rPr lang="en-US" b="1" dirty="0">
                          <a:solidFill>
                            <a:srgbClr val="FF0000"/>
                          </a:solidFill>
                          <a:latin typeface="#9Slide07 IcielBaliho Script" pitchFamily="2" charset="0"/>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8450132"/>
                  </a:ext>
                </a:extLst>
              </a:tr>
              <a:tr h="502920">
                <a:tc>
                  <a:txBody>
                    <a:bodyPr/>
                    <a:lstStyle/>
                    <a:p>
                      <a:pPr>
                        <a:lnSpc>
                          <a:spcPts val="4000"/>
                        </a:lnSpc>
                      </a:pPr>
                      <a:r>
                        <a:rPr lang="en-US" b="1" dirty="0">
                          <a:solidFill>
                            <a:srgbClr val="FF0000"/>
                          </a:solidFill>
                          <a:latin typeface="#9Slide07 IcielBaliho Script" pitchFamily="2"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9415800"/>
                  </a:ext>
                </a:extLst>
              </a:tr>
              <a:tr h="502920">
                <a:tc>
                  <a:txBody>
                    <a:bodyPr/>
                    <a:lstStyle/>
                    <a:p>
                      <a:pPr>
                        <a:lnSpc>
                          <a:spcPts val="4000"/>
                        </a:lnSpc>
                      </a:pPr>
                      <a:r>
                        <a:rPr lang="en-US" b="1" dirty="0">
                          <a:solidFill>
                            <a:srgbClr val="FF0000"/>
                          </a:solidFill>
                          <a:latin typeface="#9Slide07 IcielBaliho Script" pitchFamily="2"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8560787"/>
                  </a:ext>
                </a:extLst>
              </a:tr>
              <a:tr h="502920">
                <a:tc>
                  <a:txBody>
                    <a:bodyPr/>
                    <a:lstStyle/>
                    <a:p>
                      <a:pPr>
                        <a:lnSpc>
                          <a:spcPts val="4000"/>
                        </a:lnSpc>
                      </a:pPr>
                      <a:r>
                        <a:rPr lang="en-US" b="1" dirty="0">
                          <a:solidFill>
                            <a:srgbClr val="FF0000"/>
                          </a:solidFill>
                          <a:latin typeface="#9Slide07 IcielBaliho Script" pitchFamily="2"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571470"/>
                  </a:ext>
                </a:extLst>
              </a:tr>
              <a:tr h="502920">
                <a:tc>
                  <a:txBody>
                    <a:bodyPr/>
                    <a:lstStyle/>
                    <a:p>
                      <a:pPr>
                        <a:lnSpc>
                          <a:spcPts val="4000"/>
                        </a:lnSpc>
                      </a:pPr>
                      <a:r>
                        <a:rPr lang="en-US" b="1" dirty="0">
                          <a:solidFill>
                            <a:srgbClr val="FF0000"/>
                          </a:solidFill>
                          <a:latin typeface="#9Slide07 IcielBaliho Script" pitchFamily="2"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3662084"/>
                  </a:ext>
                </a:extLst>
              </a:tr>
            </a:tbl>
          </a:graphicData>
        </a:graphic>
      </p:graphicFrame>
      <p:sp>
        <p:nvSpPr>
          <p:cNvPr id="3" name="TextBox 7">
            <a:extLst>
              <a:ext uri="{FF2B5EF4-FFF2-40B4-BE49-F238E27FC236}">
                <a16:creationId xmlns:a16="http://schemas.microsoft.com/office/drawing/2014/main" id="{7B5324B9-69E2-8A4A-E7C9-786EF2F030F4}"/>
              </a:ext>
            </a:extLst>
          </p:cNvPr>
          <p:cNvSpPr txBox="1"/>
          <p:nvPr/>
        </p:nvSpPr>
        <p:spPr>
          <a:xfrm>
            <a:off x="-688884" y="0"/>
            <a:ext cx="19624823" cy="1130759"/>
          </a:xfrm>
          <a:prstGeom prst="rect">
            <a:avLst/>
          </a:prstGeom>
        </p:spPr>
        <p:txBody>
          <a:bodyPr wrap="square"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4800" dirty="0">
                <a:solidFill>
                  <a:srgbClr val="FFFFFF"/>
                </a:solidFill>
                <a:latin typeface="Paytone One"/>
                <a:ea typeface="Paytone One"/>
                <a:cs typeface="Paytone One"/>
                <a:sym typeface="Paytone One"/>
              </a:rPr>
              <a:t>B</a:t>
            </a:r>
            <a:r>
              <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THEO VÙNG Ở NƯỚC TA</a:t>
            </a:r>
            <a:endPar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pic>
        <p:nvPicPr>
          <p:cNvPr id="6" name="Hình ảnh 5">
            <a:extLst>
              <a:ext uri="{FF2B5EF4-FFF2-40B4-BE49-F238E27FC236}">
                <a16:creationId xmlns:a16="http://schemas.microsoft.com/office/drawing/2014/main" id="{A3A16F00-561E-12A1-8D86-05892F99C039}"/>
              </a:ext>
            </a:extLst>
          </p:cNvPr>
          <p:cNvPicPr>
            <a:picLocks noChangeAspect="1"/>
          </p:cNvPicPr>
          <p:nvPr/>
        </p:nvPicPr>
        <p:blipFill rotWithShape="1">
          <a:blip r:embed="rId3"/>
          <a:srcRect l="31875" t="34444" r="30407" b="20000"/>
          <a:stretch/>
        </p:blipFill>
        <p:spPr>
          <a:xfrm>
            <a:off x="533400" y="1333500"/>
            <a:ext cx="2567310" cy="1744153"/>
          </a:xfrm>
          <a:prstGeom prst="rect">
            <a:avLst/>
          </a:prstGeom>
        </p:spPr>
      </p:pic>
      <p:sp>
        <p:nvSpPr>
          <p:cNvPr id="8" name="TextBox 41">
            <a:extLst>
              <a:ext uri="{FF2B5EF4-FFF2-40B4-BE49-F238E27FC236}">
                <a16:creationId xmlns:a16="http://schemas.microsoft.com/office/drawing/2014/main" id="{1DE8237E-A076-1DE9-2B77-DBE000904BA7}"/>
              </a:ext>
            </a:extLst>
          </p:cNvPr>
          <p:cNvSpPr txBox="1"/>
          <p:nvPr/>
        </p:nvSpPr>
        <p:spPr>
          <a:xfrm>
            <a:off x="3775762" y="1333500"/>
            <a:ext cx="11159438" cy="1731243"/>
          </a:xfrm>
          <a:prstGeom prst="rect">
            <a:avLst/>
          </a:prstGeom>
          <a:solidFill>
            <a:schemeClr val="tx1"/>
          </a:solidFill>
        </p:spPr>
        <p:txBody>
          <a:bodyPr wrap="square" lIns="0" tIns="0" rIns="0" bIns="0" rtlCol="0" anchor="t">
            <a:spAutoFit/>
          </a:bodyPr>
          <a:lstStyle/>
          <a:p>
            <a:pPr algn="ctr">
              <a:lnSpc>
                <a:spcPts val="4500"/>
              </a:lnSpc>
            </a:pPr>
            <a:r>
              <a:rPr lang="en-US" sz="4000" dirty="0">
                <a:solidFill>
                  <a:srgbClr val="006666"/>
                </a:solidFill>
                <a:latin typeface="#9Slide07 IcielBaliho Script" pitchFamily="2" charset="0"/>
              </a:rPr>
              <a:t>HOẠT ĐỘNG CẶP ĐÔI</a:t>
            </a:r>
          </a:p>
          <a:p>
            <a:pPr algn="ctr">
              <a:lnSpc>
                <a:spcPts val="4500"/>
              </a:lnSpc>
            </a:pPr>
            <a:r>
              <a:rPr lang="en-US" sz="4000" dirty="0" err="1">
                <a:solidFill>
                  <a:srgbClr val="006666"/>
                </a:solidFill>
                <a:latin typeface="#9Slide07 IcielBaliho Script" pitchFamily="2" charset="0"/>
              </a:rPr>
              <a:t>Nhiệm</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vụ</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Dựa</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vào</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bảng</a:t>
            </a:r>
            <a:r>
              <a:rPr lang="en-US" sz="4000" dirty="0">
                <a:solidFill>
                  <a:srgbClr val="006666"/>
                </a:solidFill>
                <a:latin typeface="#9Slide07 IcielBaliho Script" pitchFamily="2" charset="0"/>
              </a:rPr>
              <a:t> 3, </a:t>
            </a:r>
            <a:r>
              <a:rPr lang="en-US" sz="4000" dirty="0" err="1">
                <a:solidFill>
                  <a:srgbClr val="006666"/>
                </a:solidFill>
                <a:latin typeface="#9Slide07 IcielBaliho Script" pitchFamily="2" charset="0"/>
              </a:rPr>
              <a:t>em</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hãy</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hoàn</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thiện</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thông</a:t>
            </a:r>
            <a:r>
              <a:rPr lang="en-US" sz="4000" dirty="0">
                <a:solidFill>
                  <a:srgbClr val="006666"/>
                </a:solidFill>
                <a:latin typeface="#9Slide07 IcielBaliho Script" pitchFamily="2" charset="0"/>
              </a:rPr>
              <a:t> tin </a:t>
            </a:r>
          </a:p>
          <a:p>
            <a:pPr algn="ctr">
              <a:lnSpc>
                <a:spcPts val="4500"/>
              </a:lnSpc>
            </a:pPr>
            <a:r>
              <a:rPr lang="en-US" sz="4000" dirty="0" err="1">
                <a:solidFill>
                  <a:srgbClr val="006666"/>
                </a:solidFill>
                <a:latin typeface="#9Slide07 IcielBaliho Script" pitchFamily="2" charset="0"/>
              </a:rPr>
              <a:t>bài</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tập</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sau</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trong</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thời</a:t>
            </a:r>
            <a:r>
              <a:rPr lang="en-US" sz="4000" dirty="0">
                <a:solidFill>
                  <a:srgbClr val="006666"/>
                </a:solidFill>
                <a:latin typeface="#9Slide07 IcielBaliho Script" pitchFamily="2" charset="0"/>
              </a:rPr>
              <a:t> </a:t>
            </a:r>
            <a:r>
              <a:rPr lang="en-US" sz="4000" dirty="0" err="1">
                <a:solidFill>
                  <a:srgbClr val="006666"/>
                </a:solidFill>
                <a:latin typeface="#9Slide07 IcielBaliho Script" pitchFamily="2" charset="0"/>
              </a:rPr>
              <a:t>gian</a:t>
            </a:r>
            <a:r>
              <a:rPr lang="en-US" sz="4000" dirty="0">
                <a:solidFill>
                  <a:srgbClr val="006666"/>
                </a:solidFill>
                <a:latin typeface="#9Slide07 IcielBaliho Script" pitchFamily="2" charset="0"/>
              </a:rPr>
              <a:t> 3 </a:t>
            </a:r>
            <a:r>
              <a:rPr lang="en-US" sz="4000" dirty="0" err="1">
                <a:solidFill>
                  <a:srgbClr val="006666"/>
                </a:solidFill>
                <a:latin typeface="#9Slide07 IcielBaliho Script" pitchFamily="2" charset="0"/>
              </a:rPr>
              <a:t>phút</a:t>
            </a:r>
            <a:r>
              <a:rPr lang="en-US" sz="4000" dirty="0">
                <a:solidFill>
                  <a:srgbClr val="006666"/>
                </a:solidFill>
                <a:latin typeface="#9Slide07 IcielBaliho Script" pitchFamily="2" charset="0"/>
              </a:rPr>
              <a:t>.</a:t>
            </a:r>
          </a:p>
        </p:txBody>
      </p:sp>
      <p:pic>
        <p:nvPicPr>
          <p:cNvPr id="10" name="Hình ảnh 9">
            <a:extLst>
              <a:ext uri="{FF2B5EF4-FFF2-40B4-BE49-F238E27FC236}">
                <a16:creationId xmlns:a16="http://schemas.microsoft.com/office/drawing/2014/main" id="{959EE4CD-5623-B101-0B00-7088CDA13822}"/>
              </a:ext>
            </a:extLst>
          </p:cNvPr>
          <p:cNvPicPr>
            <a:picLocks noChangeAspect="1"/>
          </p:cNvPicPr>
          <p:nvPr/>
        </p:nvPicPr>
        <p:blipFill>
          <a:blip r:embed="rId4"/>
          <a:stretch>
            <a:fillRect/>
          </a:stretch>
        </p:blipFill>
        <p:spPr>
          <a:xfrm>
            <a:off x="15372168" y="1362501"/>
            <a:ext cx="2514600" cy="1600200"/>
          </a:xfrm>
          <a:prstGeom prst="rect">
            <a:avLst/>
          </a:prstGeom>
        </p:spPr>
      </p:pic>
      <p:sp>
        <p:nvSpPr>
          <p:cNvPr id="12" name="Hộp Văn bản 11">
            <a:extLst>
              <a:ext uri="{FF2B5EF4-FFF2-40B4-BE49-F238E27FC236}">
                <a16:creationId xmlns:a16="http://schemas.microsoft.com/office/drawing/2014/main" id="{362E49C9-D52D-22F2-88F6-97B64C552382}"/>
              </a:ext>
            </a:extLst>
          </p:cNvPr>
          <p:cNvSpPr txBox="1"/>
          <p:nvPr/>
        </p:nvSpPr>
        <p:spPr>
          <a:xfrm>
            <a:off x="10353084" y="4401709"/>
            <a:ext cx="157039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tăng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lên</a:t>
            </a:r>
            <a:endParaRPr lang="en-US" b="1" dirty="0">
              <a:solidFill>
                <a:srgbClr val="FFFF00"/>
              </a:solidFill>
            </a:endParaRPr>
          </a:p>
        </p:txBody>
      </p:sp>
      <p:sp>
        <p:nvSpPr>
          <p:cNvPr id="13" name="Hộp Văn bản 12">
            <a:extLst>
              <a:ext uri="{FF2B5EF4-FFF2-40B4-BE49-F238E27FC236}">
                <a16:creationId xmlns:a16="http://schemas.microsoft.com/office/drawing/2014/main" id="{CA2F9DB8-E30B-210E-1262-D1CCE41216F0}"/>
              </a:ext>
            </a:extLst>
          </p:cNvPr>
          <p:cNvSpPr txBox="1"/>
          <p:nvPr/>
        </p:nvSpPr>
        <p:spPr>
          <a:xfrm>
            <a:off x="9601200" y="5175807"/>
            <a:ext cx="9805916"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chênh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lệch</a:t>
            </a:r>
            <a:endParaRPr lang="en-US" b="1" dirty="0">
              <a:solidFill>
                <a:srgbClr val="FFFF00"/>
              </a:solidFill>
            </a:endParaRPr>
          </a:p>
        </p:txBody>
      </p:sp>
      <p:sp>
        <p:nvSpPr>
          <p:cNvPr id="14" name="Hộp Văn bản 13">
            <a:extLst>
              <a:ext uri="{FF2B5EF4-FFF2-40B4-BE49-F238E27FC236}">
                <a16:creationId xmlns:a16="http://schemas.microsoft.com/office/drawing/2014/main" id="{1D94DF7C-F456-4B9A-626D-BACD3AB56D3E}"/>
              </a:ext>
            </a:extLst>
          </p:cNvPr>
          <p:cNvSpPr txBox="1"/>
          <p:nvPr/>
        </p:nvSpPr>
        <p:spPr>
          <a:xfrm>
            <a:off x="13079104" y="4443754"/>
            <a:ext cx="2293064"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không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đều</a:t>
            </a:r>
            <a:endParaRPr lang="en-US" b="1" dirty="0">
              <a:solidFill>
                <a:srgbClr val="FFFF00"/>
              </a:solidFill>
            </a:endParaRPr>
          </a:p>
        </p:txBody>
      </p:sp>
      <p:sp>
        <p:nvSpPr>
          <p:cNvPr id="15" name="Hộp Văn bản 14">
            <a:extLst>
              <a:ext uri="{FF2B5EF4-FFF2-40B4-BE49-F238E27FC236}">
                <a16:creationId xmlns:a16="http://schemas.microsoft.com/office/drawing/2014/main" id="{98714667-4D7F-C083-AD47-96D13D8C7392}"/>
              </a:ext>
            </a:extLst>
          </p:cNvPr>
          <p:cNvSpPr txBox="1"/>
          <p:nvPr/>
        </p:nvSpPr>
        <p:spPr>
          <a:xfrm>
            <a:off x="10018594" y="6053642"/>
            <a:ext cx="797155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Vùng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Đông</a:t>
            </a:r>
            <a:r>
              <a:rPr lang="en-US" sz="2800" b="1" dirty="0">
                <a:solidFill>
                  <a:srgbClr val="FFFF00"/>
                </a:solidFill>
                <a:latin typeface="Times New Roman" panose="02020603050405020304" pitchFamily="18" charset="0"/>
                <a:cs typeface="Times New Roman" panose="02020603050405020304" pitchFamily="18" charset="0"/>
              </a:rPr>
              <a:t> Nam </a:t>
            </a:r>
            <a:r>
              <a:rPr lang="en-US" sz="2800" b="1" dirty="0" err="1">
                <a:solidFill>
                  <a:srgbClr val="FFFF00"/>
                </a:solidFill>
                <a:latin typeface="Times New Roman" panose="02020603050405020304" pitchFamily="18" charset="0"/>
                <a:cs typeface="Times New Roman" panose="02020603050405020304" pitchFamily="18" charset="0"/>
              </a:rPr>
              <a:t>Bộ</a:t>
            </a:r>
            <a:r>
              <a:rPr lang="en-US" sz="2800" b="1" dirty="0">
                <a:solidFill>
                  <a:srgbClr val="FFFF00"/>
                </a:solidFill>
                <a:latin typeface="Times New Roman" panose="02020603050405020304" pitchFamily="18" charset="0"/>
                <a:cs typeface="Times New Roman" panose="02020603050405020304" pitchFamily="18" charset="0"/>
              </a:rPr>
              <a:t>, ĐB </a:t>
            </a:r>
            <a:r>
              <a:rPr lang="en-US" sz="2800" b="1" dirty="0" err="1">
                <a:solidFill>
                  <a:srgbClr val="FFFF00"/>
                </a:solidFill>
                <a:latin typeface="Times New Roman" panose="02020603050405020304" pitchFamily="18" charset="0"/>
                <a:cs typeface="Times New Roman" panose="02020603050405020304" pitchFamily="18" charset="0"/>
              </a:rPr>
              <a:t>sông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Hồng</a:t>
            </a:r>
            <a:r>
              <a:rPr lang="en-US" sz="2800" b="1" dirty="0">
                <a:solidFill>
                  <a:srgbClr val="FFFF00"/>
                </a:solidFill>
                <a:latin typeface="Times New Roman" panose="02020603050405020304" pitchFamily="18" charset="0"/>
                <a:cs typeface="Times New Roman" panose="02020603050405020304" pitchFamily="18" charset="0"/>
              </a:rPr>
              <a:t>, </a:t>
            </a:r>
            <a:endParaRPr lang="en-US" b="1" dirty="0">
              <a:solidFill>
                <a:srgbClr val="FFFF00"/>
              </a:solidFill>
            </a:endParaRPr>
          </a:p>
        </p:txBody>
      </p:sp>
      <p:sp>
        <p:nvSpPr>
          <p:cNvPr id="16" name="Hộp Văn bản 15">
            <a:extLst>
              <a:ext uri="{FF2B5EF4-FFF2-40B4-BE49-F238E27FC236}">
                <a16:creationId xmlns:a16="http://schemas.microsoft.com/office/drawing/2014/main" id="{8888B266-9476-D1F3-E78B-9B3CA2638FE8}"/>
              </a:ext>
            </a:extLst>
          </p:cNvPr>
          <p:cNvSpPr txBox="1"/>
          <p:nvPr/>
        </p:nvSpPr>
        <p:spPr>
          <a:xfrm>
            <a:off x="10239861" y="7248336"/>
            <a:ext cx="7971550"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Vùng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trung</a:t>
            </a:r>
            <a:r>
              <a:rPr lang="en-US" sz="2800" b="1" dirty="0">
                <a:solidFill>
                  <a:srgbClr val="FFFF00"/>
                </a:solidFill>
                <a:latin typeface="Times New Roman" panose="02020603050405020304" pitchFamily="18" charset="0"/>
                <a:cs typeface="Times New Roman" panose="02020603050405020304" pitchFamily="18" charset="0"/>
              </a:rPr>
              <a:t> du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miền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núi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Bắc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Bộ</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Nguyên</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147B63B7-B86F-CE03-F840-CC847D800359}"/>
              </a:ext>
            </a:extLst>
          </p:cNvPr>
          <p:cNvSpPr txBox="1"/>
          <p:nvPr/>
        </p:nvSpPr>
        <p:spPr>
          <a:xfrm>
            <a:off x="11835901" y="8448895"/>
            <a:ext cx="3099299"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Đông</a:t>
            </a:r>
            <a:r>
              <a:rPr lang="en-US" sz="2800" b="1" dirty="0">
                <a:solidFill>
                  <a:srgbClr val="FFFF00"/>
                </a:solidFill>
                <a:latin typeface="Times New Roman" panose="02020603050405020304" pitchFamily="18" charset="0"/>
                <a:cs typeface="Times New Roman" panose="02020603050405020304" pitchFamily="18" charset="0"/>
              </a:rPr>
              <a:t> Nam </a:t>
            </a:r>
            <a:r>
              <a:rPr lang="en-US" sz="2800" b="1" dirty="0" err="1">
                <a:solidFill>
                  <a:srgbClr val="FFFF00"/>
                </a:solidFill>
                <a:latin typeface="Times New Roman" panose="02020603050405020304" pitchFamily="18" charset="0"/>
                <a:cs typeface="Times New Roman" panose="02020603050405020304" pitchFamily="18" charset="0"/>
              </a:rPr>
              <a:t>Bộ</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58F032D4-2027-21DD-3B61-F12A06E58455}"/>
              </a:ext>
            </a:extLst>
          </p:cNvPr>
          <p:cNvSpPr txBox="1"/>
          <p:nvPr/>
        </p:nvSpPr>
        <p:spPr>
          <a:xfrm>
            <a:off x="16274564" y="8448895"/>
            <a:ext cx="3099299" cy="523220"/>
          </a:xfrm>
          <a:prstGeom prst="rect">
            <a:avLst/>
          </a:prstGeom>
          <a:noFill/>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2,04 </a:t>
            </a:r>
            <a:r>
              <a:rPr lang="en-US" sz="2800" b="1" dirty="0" err="1">
                <a:solidFill>
                  <a:srgbClr val="FFFF00"/>
                </a:solidFill>
                <a:latin typeface="Times New Roman" panose="02020603050405020304" pitchFamily="18" charset="0"/>
                <a:cs typeface="Times New Roman" panose="02020603050405020304" pitchFamily="18" charset="0"/>
              </a:rPr>
              <a:t>lần</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26170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7">
            <a:extLst>
              <a:ext uri="{FF2B5EF4-FFF2-40B4-BE49-F238E27FC236}">
                <a16:creationId xmlns:a16="http://schemas.microsoft.com/office/drawing/2014/main" id="{C70CAA4F-7F1A-CABC-5AFC-AAE9F1E3AD28}"/>
              </a:ext>
            </a:extLst>
          </p:cNvPr>
          <p:cNvSpPr/>
          <p:nvPr/>
        </p:nvSpPr>
        <p:spPr>
          <a:xfrm rot="-9457470">
            <a:off x="-775347" y="7451989"/>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
            <a:extLst>
              <a:ext uri="{FF2B5EF4-FFF2-40B4-BE49-F238E27FC236}">
                <a16:creationId xmlns:a16="http://schemas.microsoft.com/office/drawing/2014/main" id="{5EAE66D3-325D-D236-C70D-C81C6F8C5321}"/>
              </a:ext>
            </a:extLst>
          </p:cNvPr>
          <p:cNvSpPr/>
          <p:nvPr/>
        </p:nvSpPr>
        <p:spPr>
          <a:xfrm rot="1549249">
            <a:off x="10654626" y="6399473"/>
            <a:ext cx="8408694" cy="7200900"/>
          </a:xfrm>
          <a:custGeom>
            <a:avLst/>
            <a:gdLst/>
            <a:ahLst/>
            <a:cxnLst/>
            <a:rect l="l" t="t" r="r" b="b"/>
            <a:pathLst>
              <a:path w="8408694" h="7200900">
                <a:moveTo>
                  <a:pt x="0" y="0"/>
                </a:moveTo>
                <a:lnTo>
                  <a:pt x="8408694" y="0"/>
                </a:lnTo>
                <a:lnTo>
                  <a:pt x="8408694"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7B5324B9-69E2-8A4A-E7C9-786EF2F030F4}"/>
              </a:ext>
            </a:extLst>
          </p:cNvPr>
          <p:cNvSpPr txBox="1"/>
          <p:nvPr/>
        </p:nvSpPr>
        <p:spPr>
          <a:xfrm>
            <a:off x="-688884" y="0"/>
            <a:ext cx="19624823" cy="1130759"/>
          </a:xfrm>
          <a:prstGeom prst="rect">
            <a:avLst/>
          </a:prstGeom>
        </p:spPr>
        <p:txBody>
          <a:bodyPr wrap="square"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4800" dirty="0">
                <a:solidFill>
                  <a:srgbClr val="FFFFFF"/>
                </a:solidFill>
                <a:latin typeface="Paytone One"/>
                <a:ea typeface="Paytone One"/>
                <a:cs typeface="Paytone One"/>
                <a:sym typeface="Paytone One"/>
              </a:rPr>
              <a:t>B</a:t>
            </a:r>
            <a:r>
              <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THEO VÙNG Ở NƯỚC TA</a:t>
            </a:r>
            <a:endPar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sp>
        <p:nvSpPr>
          <p:cNvPr id="9" name="Freeform 9">
            <a:extLst>
              <a:ext uri="{FF2B5EF4-FFF2-40B4-BE49-F238E27FC236}">
                <a16:creationId xmlns:a16="http://schemas.microsoft.com/office/drawing/2014/main" id="{1D9FD102-DE96-BEFB-FDBC-045D0C8CB0D5}"/>
              </a:ext>
            </a:extLst>
          </p:cNvPr>
          <p:cNvSpPr/>
          <p:nvPr/>
        </p:nvSpPr>
        <p:spPr>
          <a:xfrm>
            <a:off x="1295400" y="1749367"/>
            <a:ext cx="11535230" cy="6356670"/>
          </a:xfrm>
          <a:custGeom>
            <a:avLst/>
            <a:gdLst/>
            <a:ahLst/>
            <a:cxnLst/>
            <a:rect l="l" t="t" r="r" b="b"/>
            <a:pathLst>
              <a:path w="12965494" h="7226940">
                <a:moveTo>
                  <a:pt x="0" y="0"/>
                </a:moveTo>
                <a:lnTo>
                  <a:pt x="12965494" y="0"/>
                </a:lnTo>
                <a:lnTo>
                  <a:pt x="12965494" y="7226940"/>
                </a:lnTo>
                <a:lnTo>
                  <a:pt x="0" y="7226940"/>
                </a:lnTo>
                <a:lnTo>
                  <a:pt x="0" y="0"/>
                </a:lnTo>
                <a:close/>
              </a:path>
            </a:pathLst>
          </a:custGeom>
          <a: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a:blipFill>
        </p:spPr>
        <p:txBody>
          <a:bodyPr/>
          <a:lstStyle/>
          <a:p>
            <a:endParaRPr lang="en-US" dirty="0"/>
          </a:p>
        </p:txBody>
      </p:sp>
      <p:sp>
        <p:nvSpPr>
          <p:cNvPr id="11" name="TextBox 12">
            <a:extLst>
              <a:ext uri="{FF2B5EF4-FFF2-40B4-BE49-F238E27FC236}">
                <a16:creationId xmlns:a16="http://schemas.microsoft.com/office/drawing/2014/main" id="{A40130CF-3B8A-3B9A-4F2B-8690249ABD1B}"/>
              </a:ext>
            </a:extLst>
          </p:cNvPr>
          <p:cNvSpPr txBox="1"/>
          <p:nvPr/>
        </p:nvSpPr>
        <p:spPr>
          <a:xfrm>
            <a:off x="13402360" y="1919048"/>
            <a:ext cx="4333789" cy="4639027"/>
          </a:xfrm>
          <a:prstGeom prst="rect">
            <a:avLst/>
          </a:prstGeom>
        </p:spPr>
        <p:txBody>
          <a:bodyPr wrap="square" lIns="0" tIns="0" rIns="0" bIns="0" rtlCol="0" anchor="t">
            <a:spAutoFit/>
          </a:bodyPr>
          <a:lstStyle/>
          <a:p>
            <a:pPr marL="0" marR="0" lvl="0" indent="0" algn="ctr" defTabSz="914400" rtl="0" eaLnBrk="1" fontAlgn="auto" latinLnBrk="0" hangingPunct="1">
              <a:lnSpc>
                <a:spcPts val="606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uLnTx/>
                <a:uFillTx/>
                <a:latin typeface="#9Slide07 IcielBaliho Script" pitchFamily="2" charset="0"/>
              </a:rPr>
              <a:t>Thu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nhập</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bình</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quân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nhân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khẩu</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một</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tháng</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chia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theo</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thành</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thị</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nông</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thôn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giai</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a:t>
            </a:r>
            <a:r>
              <a:rPr kumimoji="0" lang="en-US" sz="4800" b="0" i="0" u="none" strike="noStrike" kern="1200" cap="none" spc="0" normalizeH="0" baseline="0" noProof="0" dirty="0" err="1">
                <a:ln>
                  <a:noFill/>
                </a:ln>
                <a:solidFill>
                  <a:srgbClr val="FFFF00"/>
                </a:solidFill>
                <a:effectLst/>
                <a:uLnTx/>
                <a:uFillTx/>
                <a:latin typeface="#9Slide07 IcielBaliho Script" pitchFamily="2" charset="0"/>
              </a:rPr>
              <a:t>đoạn</a:t>
            </a:r>
            <a:r>
              <a:rPr kumimoji="0" lang="en-US" sz="4800" b="0" i="0" u="none" strike="noStrike" kern="1200" cap="none" spc="0" normalizeH="0" baseline="0" noProof="0" dirty="0">
                <a:ln>
                  <a:noFill/>
                </a:ln>
                <a:solidFill>
                  <a:srgbClr val="FFFF00"/>
                </a:solidFill>
                <a:effectLst/>
                <a:uLnTx/>
                <a:uFillTx/>
                <a:latin typeface="#9Slide07 IcielBaliho Script" pitchFamily="2" charset="0"/>
              </a:rPr>
              <a:t> 2010 - 2021</a:t>
            </a:r>
          </a:p>
        </p:txBody>
      </p:sp>
      <p:sp>
        <p:nvSpPr>
          <p:cNvPr id="21" name="Hình chữ nhật: Góc Tròn 20">
            <a:extLst>
              <a:ext uri="{FF2B5EF4-FFF2-40B4-BE49-F238E27FC236}">
                <a16:creationId xmlns:a16="http://schemas.microsoft.com/office/drawing/2014/main" id="{0F78C6B9-C4DB-EA97-1E12-892C1517BAB7}"/>
              </a:ext>
            </a:extLst>
          </p:cNvPr>
          <p:cNvSpPr/>
          <p:nvPr/>
        </p:nvSpPr>
        <p:spPr>
          <a:xfrm>
            <a:off x="1323975" y="8642695"/>
            <a:ext cx="11658600" cy="990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1F497D"/>
                </a:solidFill>
                <a:latin typeface="#9Slide07 IcielBaliho Script" pitchFamily="2" charset="0"/>
              </a:rPr>
              <a:t>THÀNH THỊ &gt; NÔNG THÔN</a:t>
            </a:r>
          </a:p>
        </p:txBody>
      </p:sp>
      <p:sp>
        <p:nvSpPr>
          <p:cNvPr id="22" name="Hộp Văn bản 21">
            <a:extLst>
              <a:ext uri="{FF2B5EF4-FFF2-40B4-BE49-F238E27FC236}">
                <a16:creationId xmlns:a16="http://schemas.microsoft.com/office/drawing/2014/main" id="{466B2518-0B51-D5A2-23A9-0BCBF4C9A2B0}"/>
              </a:ext>
            </a:extLst>
          </p:cNvPr>
          <p:cNvSpPr txBox="1"/>
          <p:nvPr/>
        </p:nvSpPr>
        <p:spPr>
          <a:xfrm>
            <a:off x="9334499" y="7644372"/>
            <a:ext cx="7239002" cy="461665"/>
          </a:xfrm>
          <a:prstGeom prst="rect">
            <a:avLst/>
          </a:prstGeom>
          <a:noFill/>
        </p:spPr>
        <p:txBody>
          <a:bodyPr wrap="square">
            <a:spAutoFit/>
          </a:bodyPr>
          <a:lstStyle/>
          <a:p>
            <a:r>
              <a:rPr lang="en-US" sz="2400" i="1" dirty="0" err="1">
                <a:solidFill>
                  <a:srgbClr val="1F497D"/>
                </a:solidFill>
                <a:latin typeface="Times New Roman" panose="02020603050405020304" pitchFamily="18" charset="0"/>
                <a:cs typeface="Times New Roman" panose="02020603050405020304" pitchFamily="18" charset="0"/>
              </a:rPr>
              <a:t>Nguồn</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Tổng</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cục</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thống</a:t>
            </a:r>
            <a:r>
              <a:rPr lang="en-US" sz="2400" i="1" dirty="0">
                <a:solidFill>
                  <a:srgbClr val="1F497D"/>
                </a:solidFill>
                <a:latin typeface="Times New Roman" panose="02020603050405020304" pitchFamily="18" charset="0"/>
                <a:cs typeface="Times New Roman" panose="02020603050405020304" pitchFamily="18" charset="0"/>
              </a:rPr>
              <a:t> </a:t>
            </a:r>
            <a:r>
              <a:rPr lang="en-US" sz="2400" i="1" dirty="0" err="1">
                <a:solidFill>
                  <a:srgbClr val="1F497D"/>
                </a:solidFill>
                <a:latin typeface="Times New Roman" panose="02020603050405020304" pitchFamily="18" charset="0"/>
                <a:cs typeface="Times New Roman" panose="02020603050405020304" pitchFamily="18" charset="0"/>
              </a:rPr>
              <a:t>kê</a:t>
            </a:r>
            <a:endParaRPr lang="en-US" sz="2400" i="1" dirty="0">
              <a:solidFill>
                <a:srgbClr val="1F497D"/>
              </a:solidFill>
              <a:latin typeface="Times New Roman" panose="02020603050405020304" pitchFamily="18" charset="0"/>
              <a:cs typeface="Times New Roman" panose="02020603050405020304" pitchFamily="18" charset="0"/>
            </a:endParaRPr>
          </a:p>
        </p:txBody>
      </p:sp>
      <p:pic>
        <p:nvPicPr>
          <p:cNvPr id="23" name="Hình ảnh 22">
            <a:extLst>
              <a:ext uri="{FF2B5EF4-FFF2-40B4-BE49-F238E27FC236}">
                <a16:creationId xmlns:a16="http://schemas.microsoft.com/office/drawing/2014/main" id="{DE2F8ABE-91E3-D6AF-FE6A-2DC9F3D265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00" b="94133" l="10000" r="90000">
                        <a14:foregroundMark x1="41300" y1="18667" x2="41300" y2="18667"/>
                        <a14:foregroundMark x1="39900" y1="25067" x2="40400" y2="29600"/>
                        <a14:foregroundMark x1="28300" y1="7733" x2="31200" y2="35467"/>
                        <a14:foregroundMark x1="41300" y1="20533" x2="69900" y2="46400"/>
                        <a14:foregroundMark x1="76700" y1="51600" x2="82900" y2="41867"/>
                        <a14:foregroundMark x1="79100" y1="14133" x2="76200" y2="28933"/>
                        <a14:foregroundMark x1="52900" y1="45733" x2="67900" y2="56133"/>
                        <a14:foregroundMark x1="66000" y1="88400" x2="87300" y2="88400"/>
                        <a14:foregroundMark x1="48100" y1="94133" x2="48100" y2="94133"/>
                      </a14:backgroundRemoval>
                    </a14:imgEffect>
                    <a14:imgEffect>
                      <a14:saturation sat="200000"/>
                    </a14:imgEffect>
                  </a14:imgLayer>
                </a14:imgProps>
              </a:ext>
            </a:extLst>
          </a:blip>
          <a:stretch>
            <a:fillRect/>
          </a:stretch>
        </p:blipFill>
        <p:spPr>
          <a:xfrm>
            <a:off x="14421449" y="6156670"/>
            <a:ext cx="3314700" cy="2486025"/>
          </a:xfrm>
          <a:prstGeom prst="rect">
            <a:avLst/>
          </a:prstGeom>
        </p:spPr>
      </p:pic>
    </p:spTree>
    <p:extLst>
      <p:ext uri="{BB962C8B-B14F-4D97-AF65-F5344CB8AC3E}">
        <p14:creationId xmlns:p14="http://schemas.microsoft.com/office/powerpoint/2010/main" val="131626741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1585D74-6FC6-9166-6B7D-F4BAB8AB88F1}"/>
              </a:ext>
            </a:extLst>
          </p:cNvPr>
          <p:cNvSpPr/>
          <p:nvPr/>
        </p:nvSpPr>
        <p:spPr>
          <a:xfrm rot="-10800000">
            <a:off x="-1393910" y="4996598"/>
            <a:ext cx="7766151" cy="6834213"/>
          </a:xfrm>
          <a:custGeom>
            <a:avLst/>
            <a:gdLst/>
            <a:ahLst/>
            <a:cxnLst/>
            <a:rect l="l" t="t" r="r" b="b"/>
            <a:pathLst>
              <a:path w="7766151" h="6834213">
                <a:moveTo>
                  <a:pt x="0" y="0"/>
                </a:moveTo>
                <a:lnTo>
                  <a:pt x="7766151" y="0"/>
                </a:lnTo>
                <a:lnTo>
                  <a:pt x="7766151" y="6834214"/>
                </a:lnTo>
                <a:lnTo>
                  <a:pt x="0" y="683421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id="{5AFB9023-E86B-D06D-243F-C5A5E55A2E66}"/>
              </a:ext>
            </a:extLst>
          </p:cNvPr>
          <p:cNvSpPr/>
          <p:nvPr/>
        </p:nvSpPr>
        <p:spPr>
          <a:xfrm>
            <a:off x="-3986451"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0B97854B-3EEB-825A-A363-E0E7DD988E79}"/>
              </a:ext>
            </a:extLst>
          </p:cNvPr>
          <p:cNvSpPr/>
          <p:nvPr/>
        </p:nvSpPr>
        <p:spPr>
          <a:xfrm rot="-10584409">
            <a:off x="11600886" y="5123008"/>
            <a:ext cx="9516709" cy="9049525"/>
          </a:xfrm>
          <a:custGeom>
            <a:avLst/>
            <a:gdLst/>
            <a:ahLst/>
            <a:cxnLst/>
            <a:rect l="l" t="t" r="r" b="b"/>
            <a:pathLst>
              <a:path w="9516709" h="9049525">
                <a:moveTo>
                  <a:pt x="0" y="0"/>
                </a:moveTo>
                <a:lnTo>
                  <a:pt x="9516709" y="0"/>
                </a:lnTo>
                <a:lnTo>
                  <a:pt x="9516709" y="9049525"/>
                </a:lnTo>
                <a:lnTo>
                  <a:pt x="0" y="9049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11D72217-998B-63E6-C86F-065480CBAE18}"/>
              </a:ext>
            </a:extLst>
          </p:cNvPr>
          <p:cNvSpPr/>
          <p:nvPr/>
        </p:nvSpPr>
        <p:spPr>
          <a:xfrm>
            <a:off x="13520817"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
            <a:extLst>
              <a:ext uri="{FF2B5EF4-FFF2-40B4-BE49-F238E27FC236}">
                <a16:creationId xmlns:a16="http://schemas.microsoft.com/office/drawing/2014/main" id="{13E448FE-66C5-B1A1-59F8-41D7E400D1CD}"/>
              </a:ext>
            </a:extLst>
          </p:cNvPr>
          <p:cNvSpPr/>
          <p:nvPr/>
        </p:nvSpPr>
        <p:spPr>
          <a:xfrm>
            <a:off x="4767183" y="7344422"/>
            <a:ext cx="8753634" cy="3390253"/>
          </a:xfrm>
          <a:custGeom>
            <a:avLst/>
            <a:gdLst/>
            <a:ahLst/>
            <a:cxnLst/>
            <a:rect l="l" t="t" r="r" b="b"/>
            <a:pathLst>
              <a:path w="8753634" h="3390253">
                <a:moveTo>
                  <a:pt x="0" y="0"/>
                </a:moveTo>
                <a:lnTo>
                  <a:pt x="8753634" y="0"/>
                </a:lnTo>
                <a:lnTo>
                  <a:pt x="8753634" y="3390253"/>
                </a:lnTo>
                <a:lnTo>
                  <a:pt x="0" y="339025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0">
            <a:extLst>
              <a:ext uri="{FF2B5EF4-FFF2-40B4-BE49-F238E27FC236}">
                <a16:creationId xmlns:a16="http://schemas.microsoft.com/office/drawing/2014/main" id="{7239C4A2-0CF0-A3CC-C613-439AD1E9F6D6}"/>
              </a:ext>
            </a:extLst>
          </p:cNvPr>
          <p:cNvSpPr/>
          <p:nvPr/>
        </p:nvSpPr>
        <p:spPr>
          <a:xfrm>
            <a:off x="444257" y="4076700"/>
            <a:ext cx="8394943" cy="5612075"/>
          </a:xfrm>
          <a:custGeom>
            <a:avLst/>
            <a:gdLst/>
            <a:ahLst/>
            <a:cxnLst/>
            <a:rect l="l" t="t" r="r" b="b"/>
            <a:pathLst>
              <a:path w="8143241" h="5611202">
                <a:moveTo>
                  <a:pt x="0" y="0"/>
                </a:moveTo>
                <a:lnTo>
                  <a:pt x="8143241" y="0"/>
                </a:lnTo>
                <a:lnTo>
                  <a:pt x="8143241" y="5611202"/>
                </a:lnTo>
                <a:lnTo>
                  <a:pt x="0" y="5611202"/>
                </a:lnTo>
                <a:lnTo>
                  <a:pt x="0" y="0"/>
                </a:lnTo>
                <a:close/>
              </a:path>
            </a:pathLst>
          </a:custGeom>
          <a: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a:blipFill>
        </p:spPr>
        <p:txBody>
          <a:bodyPr/>
          <a:lstStyle/>
          <a:p>
            <a:endParaRPr lang="en-US" dirty="0">
              <a:solidFill>
                <a:prstClr val="black"/>
              </a:solidFill>
              <a:latin typeface="Calibri"/>
            </a:endParaRPr>
          </a:p>
        </p:txBody>
      </p:sp>
      <p:sp>
        <p:nvSpPr>
          <p:cNvPr id="3" name="Freeform 11">
            <a:extLst>
              <a:ext uri="{FF2B5EF4-FFF2-40B4-BE49-F238E27FC236}">
                <a16:creationId xmlns:a16="http://schemas.microsoft.com/office/drawing/2014/main" id="{0DA7AAA3-F0E1-F70D-078C-D3BBE451E11F}"/>
              </a:ext>
            </a:extLst>
          </p:cNvPr>
          <p:cNvSpPr/>
          <p:nvPr/>
        </p:nvSpPr>
        <p:spPr>
          <a:xfrm>
            <a:off x="9144000" y="4076700"/>
            <a:ext cx="8534400" cy="5586007"/>
          </a:xfrm>
          <a:custGeom>
            <a:avLst/>
            <a:gdLst/>
            <a:ahLst/>
            <a:cxnLst/>
            <a:rect l="l" t="t" r="r" b="b"/>
            <a:pathLst>
              <a:path w="8128330" h="5613628">
                <a:moveTo>
                  <a:pt x="0" y="0"/>
                </a:moveTo>
                <a:lnTo>
                  <a:pt x="8128330" y="0"/>
                </a:lnTo>
                <a:lnTo>
                  <a:pt x="8128330" y="5613628"/>
                </a:lnTo>
                <a:lnTo>
                  <a:pt x="0" y="5613628"/>
                </a:lnTo>
                <a:lnTo>
                  <a:pt x="0" y="0"/>
                </a:lnTo>
                <a:close/>
              </a:path>
            </a:pathLst>
          </a:custGeom>
          <a: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a:blipFill>
        </p:spPr>
        <p:txBody>
          <a:bodyPr/>
          <a:lstStyle/>
          <a:p>
            <a:endParaRPr lang="en-US" dirty="0">
              <a:solidFill>
                <a:prstClr val="black"/>
              </a:solidFill>
              <a:latin typeface="Calibri"/>
            </a:endParaRPr>
          </a:p>
        </p:txBody>
      </p:sp>
      <p:sp>
        <p:nvSpPr>
          <p:cNvPr id="4" name="TextBox 12">
            <a:extLst>
              <a:ext uri="{FF2B5EF4-FFF2-40B4-BE49-F238E27FC236}">
                <a16:creationId xmlns:a16="http://schemas.microsoft.com/office/drawing/2014/main" id="{3E82646C-99C1-729A-CF4C-0C958E559F7F}"/>
              </a:ext>
            </a:extLst>
          </p:cNvPr>
          <p:cNvSpPr txBox="1"/>
          <p:nvPr/>
        </p:nvSpPr>
        <p:spPr>
          <a:xfrm>
            <a:off x="1524001" y="2019300"/>
            <a:ext cx="15316200" cy="1374287"/>
          </a:xfrm>
          <a:prstGeom prst="rect">
            <a:avLst/>
          </a:prstGeom>
        </p:spPr>
        <p:txBody>
          <a:bodyPr wrap="square" lIns="0" tIns="0" rIns="0" bIns="0" rtlCol="0" anchor="t">
            <a:spAutoFit/>
          </a:bodyPr>
          <a:lstStyle/>
          <a:p>
            <a:pPr algn="ctr">
              <a:lnSpc>
                <a:spcPts val="5599"/>
              </a:lnSpc>
              <a:defRPr/>
            </a:pPr>
            <a:r>
              <a:rPr lang="en-US" sz="4000" dirty="0">
                <a:latin typeface="#9Slide07 IcielBaliho Script" pitchFamily="2" charset="0"/>
              </a:rPr>
              <a:t>Thu </a:t>
            </a:r>
            <a:r>
              <a:rPr lang="en-US" sz="4000" dirty="0" err="1">
                <a:latin typeface="#9Slide07 IcielBaliho Script" pitchFamily="2" charset="0"/>
              </a:rPr>
              <a:t>nhập</a:t>
            </a:r>
            <a:r>
              <a:rPr lang="en-US" sz="4000" dirty="0">
                <a:latin typeface="#9Slide07 IcielBaliho Script" pitchFamily="2" charset="0"/>
              </a:rPr>
              <a:t> ở </a:t>
            </a:r>
            <a:r>
              <a:rPr lang="en-US" sz="4000" dirty="0" err="1">
                <a:latin typeface="#9Slide07 IcielBaliho Script" pitchFamily="2" charset="0"/>
              </a:rPr>
              <a:t>cả</a:t>
            </a:r>
            <a:r>
              <a:rPr lang="en-US" sz="4000" dirty="0">
                <a:latin typeface="#9Slide07 IcielBaliho Script" pitchFamily="2" charset="0"/>
              </a:rPr>
              <a:t> </a:t>
            </a:r>
            <a:r>
              <a:rPr lang="en-US" sz="4000" dirty="0" err="1">
                <a:latin typeface="#9Slide07 IcielBaliho Script" pitchFamily="2" charset="0"/>
              </a:rPr>
              <a:t>thành</a:t>
            </a:r>
            <a:r>
              <a:rPr lang="en-US" sz="4000" dirty="0">
                <a:latin typeface="#9Slide07 IcielBaliho Script" pitchFamily="2" charset="0"/>
              </a:rPr>
              <a:t> </a:t>
            </a:r>
            <a:r>
              <a:rPr lang="en-US" sz="4000" dirty="0" err="1">
                <a:latin typeface="#9Slide07 IcielBaliho Script" pitchFamily="2" charset="0"/>
              </a:rPr>
              <a:t>thị</a:t>
            </a:r>
            <a:r>
              <a:rPr lang="en-US" sz="4000" dirty="0">
                <a:latin typeface="#9Slide07 IcielBaliho Script" pitchFamily="2" charset="0"/>
              </a:rPr>
              <a:t> </a:t>
            </a:r>
            <a:r>
              <a:rPr lang="en-US" sz="4000" dirty="0" err="1">
                <a:latin typeface="#9Slide07 IcielBaliho Script" pitchFamily="2" charset="0"/>
              </a:rPr>
              <a:t>và</a:t>
            </a:r>
            <a:r>
              <a:rPr lang="en-US" sz="4000" dirty="0">
                <a:latin typeface="#9Slide07 IcielBaliho Script" pitchFamily="2" charset="0"/>
              </a:rPr>
              <a:t> </a:t>
            </a:r>
            <a:r>
              <a:rPr lang="en-US" sz="4000" dirty="0" err="1">
                <a:latin typeface="#9Slide07 IcielBaliho Script" pitchFamily="2" charset="0"/>
              </a:rPr>
              <a:t>nông</a:t>
            </a:r>
            <a:r>
              <a:rPr lang="en-US" sz="4000" dirty="0">
                <a:latin typeface="#9Slide07 IcielBaliho Script" pitchFamily="2" charset="0"/>
              </a:rPr>
              <a:t> </a:t>
            </a:r>
            <a:r>
              <a:rPr lang="en-US" sz="4000" dirty="0" err="1">
                <a:latin typeface="#9Slide07 IcielBaliho Script" pitchFamily="2" charset="0"/>
              </a:rPr>
              <a:t>thôn</a:t>
            </a:r>
            <a:r>
              <a:rPr lang="en-US" sz="4000" dirty="0">
                <a:latin typeface="#9Slide07 IcielBaliho Script" pitchFamily="2" charset="0"/>
              </a:rPr>
              <a:t> </a:t>
            </a:r>
            <a:r>
              <a:rPr lang="en-US" sz="4000" dirty="0" err="1">
                <a:latin typeface="#9Slide07 IcielBaliho Script" pitchFamily="2" charset="0"/>
              </a:rPr>
              <a:t>đều</a:t>
            </a:r>
            <a:r>
              <a:rPr lang="en-US" sz="4000" dirty="0">
                <a:latin typeface="#9Slide07 IcielBaliho Script" pitchFamily="2" charset="0"/>
              </a:rPr>
              <a:t> </a:t>
            </a:r>
            <a:r>
              <a:rPr lang="en-US" sz="4000" dirty="0" err="1">
                <a:latin typeface="#9Slide07 IcielBaliho Script" pitchFamily="2" charset="0"/>
              </a:rPr>
              <a:t>có</a:t>
            </a:r>
            <a:r>
              <a:rPr lang="en-US" sz="4000" dirty="0">
                <a:latin typeface="#9Slide07 IcielBaliho Script" pitchFamily="2" charset="0"/>
              </a:rPr>
              <a:t> </a:t>
            </a:r>
            <a:r>
              <a:rPr lang="en-US" sz="4000" dirty="0" err="1">
                <a:latin typeface="#9Slide07 IcielBaliho Script" pitchFamily="2" charset="0"/>
              </a:rPr>
              <a:t>xu</a:t>
            </a:r>
            <a:r>
              <a:rPr lang="en-US" sz="4000" dirty="0">
                <a:latin typeface="#9Slide07 IcielBaliho Script" pitchFamily="2" charset="0"/>
              </a:rPr>
              <a:t> </a:t>
            </a:r>
            <a:r>
              <a:rPr lang="en-US" sz="4000" dirty="0" err="1">
                <a:latin typeface="#9Slide07 IcielBaliho Script" pitchFamily="2" charset="0"/>
              </a:rPr>
              <a:t>hướng</a:t>
            </a:r>
            <a:r>
              <a:rPr lang="en-US" sz="4000" dirty="0">
                <a:latin typeface="#9Slide07 IcielBaliho Script" pitchFamily="2" charset="0"/>
              </a:rPr>
              <a:t> </a:t>
            </a:r>
            <a:r>
              <a:rPr lang="en-US" sz="4000" dirty="0" err="1">
                <a:solidFill>
                  <a:srgbClr val="FFFF00"/>
                </a:solidFill>
                <a:latin typeface="#9Slide07 IcielBaliho Script" pitchFamily="2" charset="0"/>
              </a:rPr>
              <a:t>tăng</a:t>
            </a:r>
            <a:r>
              <a:rPr lang="en-US" sz="4000" dirty="0">
                <a:latin typeface="#9Slide07 IcielBaliho Script" pitchFamily="2" charset="0"/>
              </a:rPr>
              <a:t> </a:t>
            </a:r>
            <a:r>
              <a:rPr lang="en-US" sz="4000" dirty="0" err="1">
                <a:latin typeface="#9Slide07 IcielBaliho Script" pitchFamily="2" charset="0"/>
              </a:rPr>
              <a:t>và</a:t>
            </a:r>
            <a:r>
              <a:rPr lang="en-US" sz="4000" dirty="0">
                <a:latin typeface="#9Slide07 IcielBaliho Script" pitchFamily="2" charset="0"/>
              </a:rPr>
              <a:t> </a:t>
            </a:r>
            <a:r>
              <a:rPr lang="en-US" sz="4000" dirty="0" err="1">
                <a:latin typeface="#9Slide07 IcielBaliho Script" pitchFamily="2" charset="0"/>
              </a:rPr>
              <a:t>hệ</a:t>
            </a:r>
            <a:r>
              <a:rPr lang="en-US" sz="4000" dirty="0">
                <a:latin typeface="#9Slide07 IcielBaliho Script" pitchFamily="2" charset="0"/>
              </a:rPr>
              <a:t> </a:t>
            </a:r>
            <a:r>
              <a:rPr lang="en-US" sz="4000" dirty="0" err="1">
                <a:latin typeface="#9Slide07 IcielBaliho Script" pitchFamily="2" charset="0"/>
              </a:rPr>
              <a:t>số</a:t>
            </a:r>
            <a:r>
              <a:rPr lang="en-US" sz="4000" dirty="0">
                <a:latin typeface="#9Slide07 IcielBaliho Script" pitchFamily="2" charset="0"/>
              </a:rPr>
              <a:t> </a:t>
            </a:r>
            <a:r>
              <a:rPr lang="en-US" sz="4000" dirty="0" err="1">
                <a:solidFill>
                  <a:srgbClr val="FFFF00"/>
                </a:solidFill>
                <a:latin typeface="#9Slide07 IcielBaliho Script" pitchFamily="2" charset="0"/>
              </a:rPr>
              <a:t>chênh</a:t>
            </a:r>
            <a:r>
              <a:rPr lang="en-US" sz="4000" dirty="0">
                <a:solidFill>
                  <a:srgbClr val="FFFF00"/>
                </a:solidFill>
                <a:latin typeface="#9Slide07 IcielBaliho Script" pitchFamily="2" charset="0"/>
              </a:rPr>
              <a:t> </a:t>
            </a:r>
            <a:r>
              <a:rPr lang="en-US" sz="4000" dirty="0" err="1">
                <a:solidFill>
                  <a:srgbClr val="FFFF00"/>
                </a:solidFill>
                <a:latin typeface="#9Slide07 IcielBaliho Script" pitchFamily="2" charset="0"/>
              </a:rPr>
              <a:t>lệch</a:t>
            </a:r>
            <a:r>
              <a:rPr lang="en-US" sz="4000" dirty="0">
                <a:solidFill>
                  <a:srgbClr val="FFFF00"/>
                </a:solidFill>
                <a:latin typeface="#9Slide07 IcielBaliho Script" pitchFamily="2" charset="0"/>
              </a:rPr>
              <a:t> </a:t>
            </a:r>
            <a:r>
              <a:rPr lang="en-US" sz="4000" dirty="0" err="1">
                <a:latin typeface="#9Slide07 IcielBaliho Script" pitchFamily="2" charset="0"/>
              </a:rPr>
              <a:t>giữa</a:t>
            </a:r>
            <a:r>
              <a:rPr lang="en-US" sz="4000" dirty="0">
                <a:latin typeface="#9Slide07 IcielBaliho Script" pitchFamily="2" charset="0"/>
              </a:rPr>
              <a:t> </a:t>
            </a:r>
            <a:r>
              <a:rPr lang="en-US" sz="4000" dirty="0" err="1">
                <a:latin typeface="#9Slide07 IcielBaliho Script" pitchFamily="2" charset="0"/>
              </a:rPr>
              <a:t>hai</a:t>
            </a:r>
            <a:r>
              <a:rPr lang="en-US" sz="4000" dirty="0">
                <a:latin typeface="#9Slide07 IcielBaliho Script" pitchFamily="2" charset="0"/>
              </a:rPr>
              <a:t> </a:t>
            </a:r>
            <a:r>
              <a:rPr lang="en-US" sz="4000" dirty="0" err="1">
                <a:latin typeface="#9Slide07 IcielBaliho Script" pitchFamily="2" charset="0"/>
              </a:rPr>
              <a:t>khu</a:t>
            </a:r>
            <a:r>
              <a:rPr lang="en-US" sz="4000" dirty="0">
                <a:latin typeface="#9Slide07 IcielBaliho Script" pitchFamily="2" charset="0"/>
              </a:rPr>
              <a:t> </a:t>
            </a:r>
            <a:r>
              <a:rPr lang="en-US" sz="4000" dirty="0" err="1">
                <a:latin typeface="#9Slide07 IcielBaliho Script" pitchFamily="2" charset="0"/>
              </a:rPr>
              <a:t>vực</a:t>
            </a:r>
            <a:r>
              <a:rPr lang="en-US" sz="4000" dirty="0">
                <a:latin typeface="#9Slide07 IcielBaliho Script" pitchFamily="2" charset="0"/>
              </a:rPr>
              <a:t> </a:t>
            </a:r>
            <a:r>
              <a:rPr lang="en-US" sz="4000" dirty="0" err="1">
                <a:latin typeface="#9Slide07 IcielBaliho Script" pitchFamily="2" charset="0"/>
              </a:rPr>
              <a:t>này</a:t>
            </a:r>
            <a:r>
              <a:rPr lang="en-US" sz="4000" dirty="0">
                <a:latin typeface="#9Slide07 IcielBaliho Script" pitchFamily="2" charset="0"/>
              </a:rPr>
              <a:t> </a:t>
            </a:r>
            <a:r>
              <a:rPr lang="en-US" sz="4000" dirty="0" err="1">
                <a:latin typeface="#9Slide07 IcielBaliho Script" pitchFamily="2" charset="0"/>
              </a:rPr>
              <a:t>đang</a:t>
            </a:r>
            <a:r>
              <a:rPr lang="en-US" sz="4000" dirty="0">
                <a:latin typeface="#9Slide07 IcielBaliho Script" pitchFamily="2" charset="0"/>
              </a:rPr>
              <a:t> </a:t>
            </a:r>
            <a:r>
              <a:rPr lang="en-US" sz="4000" dirty="0" err="1">
                <a:latin typeface="#9Slide07 IcielBaliho Script" pitchFamily="2" charset="0"/>
              </a:rPr>
              <a:t>có</a:t>
            </a:r>
            <a:r>
              <a:rPr lang="en-US" sz="4000" dirty="0">
                <a:latin typeface="#9Slide07 IcielBaliho Script" pitchFamily="2" charset="0"/>
              </a:rPr>
              <a:t> </a:t>
            </a:r>
            <a:r>
              <a:rPr lang="en-US" sz="4000" dirty="0" err="1">
                <a:latin typeface="#9Slide07 IcielBaliho Script" pitchFamily="2" charset="0"/>
              </a:rPr>
              <a:t>xu</a:t>
            </a:r>
            <a:r>
              <a:rPr lang="en-US" sz="4000" dirty="0">
                <a:latin typeface="#9Slide07 IcielBaliho Script" pitchFamily="2" charset="0"/>
              </a:rPr>
              <a:t> </a:t>
            </a:r>
            <a:r>
              <a:rPr lang="en-US" sz="4000" dirty="0" err="1">
                <a:latin typeface="#9Slide07 IcielBaliho Script" pitchFamily="2" charset="0"/>
              </a:rPr>
              <a:t>hướng</a:t>
            </a:r>
            <a:r>
              <a:rPr lang="en-US" sz="4000" dirty="0">
                <a:latin typeface="#9Slide07 IcielBaliho Script" pitchFamily="2" charset="0"/>
              </a:rPr>
              <a:t> </a:t>
            </a:r>
            <a:r>
              <a:rPr lang="en-US" sz="4000" dirty="0" err="1">
                <a:solidFill>
                  <a:srgbClr val="FFFF00"/>
                </a:solidFill>
                <a:latin typeface="#9Slide07 IcielBaliho Script" pitchFamily="2" charset="0"/>
              </a:rPr>
              <a:t>giảm</a:t>
            </a:r>
            <a:r>
              <a:rPr lang="en-US" sz="4000" dirty="0">
                <a:solidFill>
                  <a:srgbClr val="FFFF00"/>
                </a:solidFill>
                <a:latin typeface="#9Slide07 IcielBaliho Script" pitchFamily="2" charset="0"/>
              </a:rPr>
              <a:t> </a:t>
            </a:r>
            <a:r>
              <a:rPr lang="en-US" sz="4000" dirty="0" err="1">
                <a:solidFill>
                  <a:srgbClr val="FFFF00"/>
                </a:solidFill>
                <a:latin typeface="#9Slide07 IcielBaliho Script" pitchFamily="2" charset="0"/>
              </a:rPr>
              <a:t>xuống</a:t>
            </a:r>
            <a:r>
              <a:rPr lang="en-US" sz="4000" dirty="0">
                <a:latin typeface="#9Slide07 IcielBaliho Script" pitchFamily="2" charset="0"/>
              </a:rPr>
              <a:t>.</a:t>
            </a:r>
          </a:p>
        </p:txBody>
      </p:sp>
      <p:sp>
        <p:nvSpPr>
          <p:cNvPr id="7" name="TextBox 7">
            <a:extLst>
              <a:ext uri="{FF2B5EF4-FFF2-40B4-BE49-F238E27FC236}">
                <a16:creationId xmlns:a16="http://schemas.microsoft.com/office/drawing/2014/main" id="{485C6A00-0458-1584-D900-A8511B5CA0CC}"/>
              </a:ext>
            </a:extLst>
          </p:cNvPr>
          <p:cNvSpPr txBox="1"/>
          <p:nvPr/>
        </p:nvSpPr>
        <p:spPr>
          <a:xfrm>
            <a:off x="-688884" y="0"/>
            <a:ext cx="19624823" cy="1130759"/>
          </a:xfrm>
          <a:prstGeom prst="rect">
            <a:avLst/>
          </a:prstGeom>
        </p:spPr>
        <p:txBody>
          <a:bodyPr wrap="square" lIns="0" tIns="0" rIns="0" bIns="0" rtlCol="0" anchor="t">
            <a:spAutoFit/>
          </a:bodyPr>
          <a:lstStyle/>
          <a:p>
            <a:pPr marL="0" marR="0" lvl="0" indent="0" algn="ctr" defTabSz="914400" rtl="0" eaLnBrk="1" fontAlgn="auto" latinLnBrk="0" hangingPunct="1">
              <a:lnSpc>
                <a:spcPts val="10214"/>
              </a:lnSpc>
              <a:spcBef>
                <a:spcPts val="0"/>
              </a:spcBef>
              <a:spcAft>
                <a:spcPts val="0"/>
              </a:spcAft>
              <a:buClrTx/>
              <a:buSzTx/>
              <a:buFontTx/>
              <a:buNone/>
              <a:tabLst/>
              <a:defRPr/>
            </a:pPr>
            <a:r>
              <a:rPr lang="en-US" sz="4800" dirty="0">
                <a:solidFill>
                  <a:srgbClr val="FFFFFF"/>
                </a:solidFill>
                <a:latin typeface="Paytone One"/>
                <a:ea typeface="Paytone One"/>
                <a:cs typeface="Paytone One"/>
                <a:sym typeface="Paytone One"/>
              </a:rPr>
              <a:t>B</a:t>
            </a:r>
            <a:r>
              <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 </a:t>
            </a:r>
            <a:r>
              <a:rPr kumimoji="0" lang="vi-VN"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rPr>
              <a:t>SỰ PHÂN HÓA THU NHẬP THEO VÙNG Ở NƯỚC TA</a:t>
            </a:r>
            <a:endParaRPr kumimoji="0" lang="en-US" sz="4800" b="0" i="0" u="none" strike="noStrike" kern="1200" cap="none" spc="0" normalizeH="0" baseline="0" noProof="0" dirty="0">
              <a:ln>
                <a:noFill/>
              </a:ln>
              <a:solidFill>
                <a:srgbClr val="FFFFFF"/>
              </a:solidFill>
              <a:effectLst/>
              <a:uLnTx/>
              <a:uFillTx/>
              <a:latin typeface="Paytone One"/>
              <a:ea typeface="Paytone One"/>
              <a:cs typeface="Paytone One"/>
              <a:sym typeface="Paytone One"/>
            </a:endParaRPr>
          </a:p>
        </p:txBody>
      </p:sp>
    </p:spTree>
    <p:extLst>
      <p:ext uri="{BB962C8B-B14F-4D97-AF65-F5344CB8AC3E}">
        <p14:creationId xmlns:p14="http://schemas.microsoft.com/office/powerpoint/2010/main" val="859055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7320733" y="8637113"/>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342552" y="4007921"/>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99922" y="166868"/>
            <a:ext cx="3608408" cy="23153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457909" y="636164"/>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EDAE3D-B89B-4F0B-8A99-82B15D44E92D}"/>
              </a:ext>
            </a:extLst>
          </p:cNvPr>
          <p:cNvSpPr txBox="1"/>
          <p:nvPr/>
        </p:nvSpPr>
        <p:spPr>
          <a:xfrm>
            <a:off x="8534400" y="4937119"/>
            <a:ext cx="12898936" cy="1754326"/>
          </a:xfrm>
          <a:prstGeom prst="rect">
            <a:avLst/>
          </a:prstGeom>
          <a:noFill/>
        </p:spPr>
        <p:txBody>
          <a:bodyPr wrap="square" rtlCol="0">
            <a:spAutoFit/>
          </a:bodyPr>
          <a:lstStyle/>
          <a:p>
            <a:r>
              <a:rPr lang="en-US" sz="10800" b="1" dirty="0">
                <a:latin typeface="#9Slide07 IcielBaliho Script" pitchFamily="2" charset="0"/>
              </a:rPr>
              <a:t>Ai </a:t>
            </a:r>
            <a:r>
              <a:rPr lang="en-US" sz="10800" b="1" dirty="0" err="1">
                <a:latin typeface="#9Slide07 IcielBaliho Script" pitchFamily="2" charset="0"/>
              </a:rPr>
              <a:t>nhanh</a:t>
            </a:r>
            <a:r>
              <a:rPr lang="en-US" sz="10800" b="1" dirty="0">
                <a:latin typeface="#9Slide07 IcielBaliho Script" pitchFamily="2" charset="0"/>
              </a:rPr>
              <a:t> h</a:t>
            </a:r>
            <a:r>
              <a:rPr lang="vi-VN" sz="10800" b="1" dirty="0">
                <a:latin typeface="#9Slide07 IcielBaliho Script" pitchFamily="2" charset="0"/>
              </a:rPr>
              <a:t>ơ</a:t>
            </a:r>
            <a:r>
              <a:rPr lang="en-US" sz="10800" b="1" dirty="0">
                <a:latin typeface="#9Slide07 IcielBaliho Script" pitchFamily="2" charset="0"/>
              </a:rPr>
              <a:t>n?</a:t>
            </a:r>
          </a:p>
        </p:txBody>
      </p:sp>
      <p:sp>
        <p:nvSpPr>
          <p:cNvPr id="9" name="Oval 8">
            <a:hlinkClick r:id="rId6" action="ppaction://hlinksldjump"/>
            <a:extLst>
              <a:ext uri="{FF2B5EF4-FFF2-40B4-BE49-F238E27FC236}">
                <a16:creationId xmlns:a16="http://schemas.microsoft.com/office/drawing/2014/main" id="{E4AFB58A-F94A-4E98-9C52-22516E91D524}"/>
              </a:ext>
            </a:extLst>
          </p:cNvPr>
          <p:cNvSpPr/>
          <p:nvPr/>
        </p:nvSpPr>
        <p:spPr>
          <a:xfrm>
            <a:off x="608108" y="8039101"/>
            <a:ext cx="1407239" cy="1377412"/>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19" name="Oval 18">
            <a:hlinkClick r:id="rId7" action="ppaction://hlinksldjump"/>
            <a:extLst>
              <a:ext uri="{FF2B5EF4-FFF2-40B4-BE49-F238E27FC236}">
                <a16:creationId xmlns:a16="http://schemas.microsoft.com/office/drawing/2014/main" id="{B961B581-9A8B-4646-9241-5D714C639EB3}"/>
              </a:ext>
            </a:extLst>
          </p:cNvPr>
          <p:cNvSpPr/>
          <p:nvPr/>
        </p:nvSpPr>
        <p:spPr>
          <a:xfrm>
            <a:off x="2858662" y="8911052"/>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20" name="Oval 19">
            <a:hlinkClick r:id="rId8" action="ppaction://hlinksldjump"/>
            <a:extLst>
              <a:ext uri="{FF2B5EF4-FFF2-40B4-BE49-F238E27FC236}">
                <a16:creationId xmlns:a16="http://schemas.microsoft.com/office/drawing/2014/main" id="{C2920F32-4D29-4F82-8647-4B5805AD16D2}"/>
              </a:ext>
            </a:extLst>
          </p:cNvPr>
          <p:cNvSpPr/>
          <p:nvPr/>
        </p:nvSpPr>
        <p:spPr>
          <a:xfrm>
            <a:off x="5101256" y="8909114"/>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21" name="Oval 20">
            <a:hlinkClick r:id="rId9" action="ppaction://hlinksldjump"/>
            <a:extLst>
              <a:ext uri="{FF2B5EF4-FFF2-40B4-BE49-F238E27FC236}">
                <a16:creationId xmlns:a16="http://schemas.microsoft.com/office/drawing/2014/main" id="{357F6E98-2D72-4FFE-9986-8ADF3D71029D}"/>
              </a:ext>
            </a:extLst>
          </p:cNvPr>
          <p:cNvSpPr/>
          <p:nvPr/>
        </p:nvSpPr>
        <p:spPr>
          <a:xfrm>
            <a:off x="7343851" y="8911052"/>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22" name="Oval 21">
            <a:hlinkClick r:id="rId10" action="ppaction://hlinksldjump"/>
            <a:extLst>
              <a:ext uri="{FF2B5EF4-FFF2-40B4-BE49-F238E27FC236}">
                <a16:creationId xmlns:a16="http://schemas.microsoft.com/office/drawing/2014/main" id="{C92615F7-A192-407F-8FAB-496E0BD7367B}"/>
              </a:ext>
            </a:extLst>
          </p:cNvPr>
          <p:cNvSpPr/>
          <p:nvPr/>
        </p:nvSpPr>
        <p:spPr>
          <a:xfrm>
            <a:off x="9586445" y="8909114"/>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23" name="Oval 22">
            <a:hlinkClick r:id="rId11" action="ppaction://hlinksldjump"/>
            <a:extLst>
              <a:ext uri="{FF2B5EF4-FFF2-40B4-BE49-F238E27FC236}">
                <a16:creationId xmlns:a16="http://schemas.microsoft.com/office/drawing/2014/main" id="{28ED415A-A47F-406A-9F84-811ED4D2A809}"/>
              </a:ext>
            </a:extLst>
          </p:cNvPr>
          <p:cNvSpPr/>
          <p:nvPr/>
        </p:nvSpPr>
        <p:spPr>
          <a:xfrm>
            <a:off x="11829040" y="8909114"/>
            <a:ext cx="1407239" cy="1211021"/>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11" name="TextBox 10">
            <a:extLst>
              <a:ext uri="{FF2B5EF4-FFF2-40B4-BE49-F238E27FC236}">
                <a16:creationId xmlns:a16="http://schemas.microsoft.com/office/drawing/2014/main" id="{606FBFFD-253D-41CA-9903-4F00FD60A510}"/>
              </a:ext>
            </a:extLst>
          </p:cNvPr>
          <p:cNvSpPr txBox="1"/>
          <p:nvPr/>
        </p:nvSpPr>
        <p:spPr>
          <a:xfrm>
            <a:off x="685800" y="8496300"/>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4" name="Rectangle: Rounded Corners 23">
            <a:extLst>
              <a:ext uri="{FF2B5EF4-FFF2-40B4-BE49-F238E27FC236}">
                <a16:creationId xmlns:a16="http://schemas.microsoft.com/office/drawing/2014/main" id="{E03E35BB-CDC0-442A-9FA9-8209DF5FB1E3}"/>
              </a:ext>
            </a:extLst>
          </p:cNvPr>
          <p:cNvSpPr/>
          <p:nvPr/>
        </p:nvSpPr>
        <p:spPr>
          <a:xfrm>
            <a:off x="6508495" y="2865096"/>
            <a:ext cx="11136314" cy="1876928"/>
          </a:xfrm>
          <a:prstGeom prst="roundRect">
            <a:avLst/>
          </a:prstGeom>
          <a:noFill/>
          <a:ln w="12700" cap="flat" cmpd="sng" algn="ctr">
            <a:noFill/>
            <a:prstDash val="solid"/>
            <a:miter lim="800000"/>
          </a:ln>
          <a:effectLst/>
        </p:spPr>
        <p:txBody>
          <a:bodyPr rtlCol="0" anchor="ctr"/>
          <a:lstStyle/>
          <a:p>
            <a:pPr algn="ctr" defTabSz="1371600">
              <a:defRPr/>
            </a:pPr>
            <a:r>
              <a:rPr lang="en-US" sz="15800" kern="0" dirty="0">
                <a:solidFill>
                  <a:srgbClr val="FFFF00"/>
                </a:solidFill>
                <a:latin typeface="#9Slide07 IcielCadena" panose="02000503000000020004" pitchFamily="2" charset="0"/>
              </a:rPr>
              <a:t>LUYỆN TẬP</a:t>
            </a:r>
          </a:p>
        </p:txBody>
      </p:sp>
    </p:spTree>
    <p:custDataLst>
      <p:tags r:id="rId1"/>
    </p:custDataLst>
    <p:extLst>
      <p:ext uri="{BB962C8B-B14F-4D97-AF65-F5344CB8AC3E}">
        <p14:creationId xmlns:p14="http://schemas.microsoft.com/office/powerpoint/2010/main" val="213409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8568" y="-47172"/>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518" y="103217"/>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7205" y="-206602"/>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257575" y="9501"/>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5082178"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8" name="Oval 27">
            <a:hlinkClick r:id="rId8" action="ppaction://hlinksldjump"/>
            <a:extLst>
              <a:ext uri="{FF2B5EF4-FFF2-40B4-BE49-F238E27FC236}">
                <a16:creationId xmlns:a16="http://schemas.microsoft.com/office/drawing/2014/main" id="{8F5B3BE0-D1D4-47FD-A368-9DFCA7F65FC5}"/>
              </a:ext>
            </a:extLst>
          </p:cNvPr>
          <p:cNvSpPr/>
          <p:nvPr/>
        </p:nvSpPr>
        <p:spPr>
          <a:xfrm>
            <a:off x="2869055" y="8131987"/>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4C6FEB0A-B9D0-4CBF-9EE9-3294208479F4}"/>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635BE7F2-9B08-4EE8-A057-D784535DF59D}"/>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B00B4F1F-8007-4889-BB04-FEC72E3CC270}"/>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2713E0C3-167F-4D19-8946-ADC18E0B5787}"/>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grpSp>
        <p:nvGrpSpPr>
          <p:cNvPr id="2" name="Group 1">
            <a:extLst>
              <a:ext uri="{FF2B5EF4-FFF2-40B4-BE49-F238E27FC236}">
                <a16:creationId xmlns:a16="http://schemas.microsoft.com/office/drawing/2014/main" id="{B52AEF23-9B14-4E69-A4E5-E2B731CEFCF8}"/>
              </a:ext>
            </a:extLst>
          </p:cNvPr>
          <p:cNvGrpSpPr/>
          <p:nvPr/>
        </p:nvGrpSpPr>
        <p:grpSpPr>
          <a:xfrm>
            <a:off x="617840" y="8712893"/>
            <a:ext cx="1407239" cy="1407239"/>
            <a:chOff x="405405" y="5339515"/>
            <a:chExt cx="938159" cy="938159"/>
          </a:xfrm>
        </p:grpSpPr>
        <p:sp>
          <p:nvSpPr>
            <p:cNvPr id="27" name="Oval 26">
              <a:hlinkClick r:id="rId8" action="ppaction://hlinksldjump"/>
              <a:extLst>
                <a:ext uri="{FF2B5EF4-FFF2-40B4-BE49-F238E27FC236}">
                  <a16:creationId xmlns:a16="http://schemas.microsoft.com/office/drawing/2014/main" id="{69E91E87-9E20-48B3-92C2-7574B0595731}"/>
                </a:ext>
              </a:extLst>
            </p:cNvPr>
            <p:cNvSpPr/>
            <p:nvPr/>
          </p:nvSpPr>
          <p:spPr>
            <a:xfrm>
              <a:off x="405405" y="533951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9E28B9BF-AB11-4ED1-AF16-04121AE242AB}"/>
                </a:ext>
              </a:extLst>
            </p:cNvPr>
            <p:cNvSpPr txBox="1"/>
            <p:nvPr/>
          </p:nvSpPr>
          <p:spPr>
            <a:xfrm>
              <a:off x="434471" y="5623928"/>
              <a:ext cx="909093" cy="338554"/>
            </a:xfrm>
            <a:prstGeom prst="rect">
              <a:avLst/>
            </a:prstGeom>
            <a:noFill/>
          </p:spPr>
          <p:txBody>
            <a:bodyPr wrap="square" rtlCol="0">
              <a:spAutoFit/>
            </a:bodyPr>
            <a:lstStyle/>
            <a:p>
              <a:r>
                <a:rPr lang="en-US" sz="2700" b="1" dirty="0">
                  <a:latin typeface="Berlin Sans FB Demi" panose="020E0802020502020306" pitchFamily="34" charset="0"/>
                </a:rPr>
                <a:t>START</a:t>
              </a:r>
            </a:p>
          </p:txBody>
        </p:sp>
      </p:grpSp>
      <p:sp>
        <p:nvSpPr>
          <p:cNvPr id="7" name="TextBox 6">
            <a:extLst>
              <a:ext uri="{FF2B5EF4-FFF2-40B4-BE49-F238E27FC236}">
                <a16:creationId xmlns:a16="http://schemas.microsoft.com/office/drawing/2014/main" id="{A1DD0CF0-A84F-482B-97DE-EFF6E79DFD96}"/>
              </a:ext>
            </a:extLst>
          </p:cNvPr>
          <p:cNvSpPr txBox="1"/>
          <p:nvPr/>
        </p:nvSpPr>
        <p:spPr>
          <a:xfrm>
            <a:off x="5649777" y="2108617"/>
            <a:ext cx="11952423" cy="1264577"/>
          </a:xfrm>
          <a:prstGeom prst="rect">
            <a:avLst/>
          </a:prstGeom>
          <a:noFill/>
        </p:spPr>
        <p:txBody>
          <a:bodyPr wrap="square" rtlCol="0">
            <a:spAutoFit/>
          </a:bodyPr>
          <a:lstStyle/>
          <a:p>
            <a:pPr algn="just">
              <a:lnSpc>
                <a:spcPct val="120000"/>
              </a:lnSpc>
            </a:pP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Ý nào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sau</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đây</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u="sng" dirty="0">
                <a:latin typeface="#9Slide03 Roboto Bold" panose="02000000000000000000" pitchFamily="2" charset="0"/>
                <a:ea typeface="#9Slide03 Roboto Bold" panose="02000000000000000000" pitchFamily="2" charset="0"/>
                <a:cs typeface="Times New Roman" panose="02020603050405020304" pitchFamily="18" charset="0"/>
              </a:rPr>
              <a:t>không</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đúng</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khi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nói</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về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đặc</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điểm</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nguồn</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ở n</a:t>
            </a:r>
            <a:r>
              <a:rPr lang="vi-VN" sz="3300" dirty="0">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300" dirty="0" err="1">
                <a:latin typeface="#9Slide03 Roboto Bold" panose="02000000000000000000" pitchFamily="2" charset="0"/>
                <a:ea typeface="#9Slide03 Roboto Bold" panose="02000000000000000000" pitchFamily="2" charset="0"/>
                <a:cs typeface="Times New Roman" panose="02020603050405020304" pitchFamily="18" charset="0"/>
              </a:rPr>
              <a:t>ớc</a:t>
            </a:r>
            <a:r>
              <a:rPr lang="en-US" sz="3300" dirty="0">
                <a:latin typeface="#9Slide03 Roboto Bold" panose="02000000000000000000" pitchFamily="2" charset="0"/>
                <a:ea typeface="#9Slide03 Roboto Bold" panose="02000000000000000000" pitchFamily="2" charset="0"/>
                <a:cs typeface="Times New Roman" panose="02020603050405020304" pitchFamily="18" charset="0"/>
              </a:rPr>
              <a:t> ta</a:t>
            </a:r>
          </a:p>
        </p:txBody>
      </p:sp>
      <p:sp>
        <p:nvSpPr>
          <p:cNvPr id="4" name="Rectangle: Rounded Corners 3">
            <a:extLst>
              <a:ext uri="{FF2B5EF4-FFF2-40B4-BE49-F238E27FC236}">
                <a16:creationId xmlns:a16="http://schemas.microsoft.com/office/drawing/2014/main" id="{C7D0E9B2-90BA-4B02-B8F1-BA2C37DF853D}"/>
              </a:ext>
            </a:extLst>
          </p:cNvPr>
          <p:cNvSpPr/>
          <p:nvPr/>
        </p:nvSpPr>
        <p:spPr>
          <a:xfrm>
            <a:off x="6875954" y="3557894"/>
            <a:ext cx="6628925"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Nguồn</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dồi</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dào</a:t>
            </a:r>
            <a:r>
              <a:rPr lang="en-US" sz="33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37" name="Rectangle: Rounded Corners 36">
            <a:extLst>
              <a:ext uri="{FF2B5EF4-FFF2-40B4-BE49-F238E27FC236}">
                <a16:creationId xmlns:a16="http://schemas.microsoft.com/office/drawing/2014/main" id="{16A526F5-1C4F-469D-9F73-F9C2082BA7DE}"/>
              </a:ext>
            </a:extLst>
          </p:cNvPr>
          <p:cNvSpPr/>
          <p:nvPr/>
        </p:nvSpPr>
        <p:spPr>
          <a:xfrm>
            <a:off x="6874497" y="5282814"/>
            <a:ext cx="10114092"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Năng</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suất</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cao</a:t>
            </a:r>
            <a:r>
              <a:rPr lang="en-US" sz="33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38" name="Rectangle: Rounded Corners 37">
            <a:extLst>
              <a:ext uri="{FF2B5EF4-FFF2-40B4-BE49-F238E27FC236}">
                <a16:creationId xmlns:a16="http://schemas.microsoft.com/office/drawing/2014/main" id="{D48A2C34-20CA-48ED-88FF-01E54E465E18}"/>
              </a:ext>
            </a:extLst>
          </p:cNvPr>
          <p:cNvSpPr/>
          <p:nvPr/>
        </p:nvSpPr>
        <p:spPr>
          <a:xfrm>
            <a:off x="6874494" y="6931614"/>
            <a:ext cx="1052316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3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t>
            </a:r>
            <a:r>
              <a:rPr lang="en-US" sz="33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30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Có nhiều kinh nghiệm trong sản xuất nông nghiệp.</a:t>
            </a:r>
            <a:endParaRPr lang="en-US" sz="33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9" name="Group 8">
            <a:extLst>
              <a:ext uri="{FF2B5EF4-FFF2-40B4-BE49-F238E27FC236}">
                <a16:creationId xmlns:a16="http://schemas.microsoft.com/office/drawing/2014/main" id="{C4D64987-5970-46E6-B693-613358337203}"/>
              </a:ext>
            </a:extLst>
          </p:cNvPr>
          <p:cNvGrpSpPr/>
          <p:nvPr/>
        </p:nvGrpSpPr>
        <p:grpSpPr>
          <a:xfrm>
            <a:off x="10108760" y="343661"/>
            <a:ext cx="4563084" cy="1916561"/>
            <a:chOff x="6632250" y="430533"/>
            <a:chExt cx="3042056" cy="1277707"/>
          </a:xfrm>
        </p:grpSpPr>
        <p:pic>
          <p:nvPicPr>
            <p:cNvPr id="8" name="Picture 2" descr="Cloud Swipe Up Sticker">
              <a:extLst>
                <a:ext uri="{FF2B5EF4-FFF2-40B4-BE49-F238E27FC236}">
                  <a16:creationId xmlns:a16="http://schemas.microsoft.com/office/drawing/2014/main" id="{20C06E4C-0528-414C-ABE0-91EA4DDB8FC8}"/>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7B4B18C-EF6E-4514-8C03-27264F8DA7C9}"/>
                </a:ext>
              </a:extLst>
            </p:cNvPr>
            <p:cNvSpPr txBox="1"/>
            <p:nvPr/>
          </p:nvSpPr>
          <p:spPr>
            <a:xfrm>
              <a:off x="7152074" y="891213"/>
              <a:ext cx="2522232" cy="492443"/>
            </a:xfrm>
            <a:prstGeom prst="rect">
              <a:avLst/>
            </a:prstGeom>
            <a:noFill/>
          </p:spPr>
          <p:txBody>
            <a:bodyPr wrap="square">
              <a:spAutoFit/>
            </a:bodyPr>
            <a:lstStyle/>
            <a:p>
              <a:r>
                <a:rPr lang="en-US" sz="4200" b="1" dirty="0">
                  <a:solidFill>
                    <a:schemeClr val="bg1"/>
                  </a:solidFill>
                  <a:latin typeface="Comic Sans MS" panose="030F0702030302020204" pitchFamily="66" charset="0"/>
                </a:rPr>
                <a:t>Câu 1</a:t>
              </a:r>
            </a:p>
          </p:txBody>
        </p:sp>
      </p:grpSp>
      <p:pic>
        <p:nvPicPr>
          <p:cNvPr id="1028" name="Picture 4" descr="Cartoon Cute Hot Air Balloon Png">
            <a:extLst>
              <a:ext uri="{FF2B5EF4-FFF2-40B4-BE49-F238E27FC236}">
                <a16:creationId xmlns:a16="http://schemas.microsoft.com/office/drawing/2014/main" id="{A21A0CAA-9A9F-42C3-9A14-CF28591297E5}"/>
              </a:ext>
            </a:extLst>
          </p:cNvPr>
          <p:cNvPicPr>
            <a:picLocks noChangeAspect="1" noChangeArrowheads="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750001">
            <a:off x="16943879" y="3021927"/>
            <a:ext cx="1536279" cy="2112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89225" y="4706659"/>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46406" y="6870434"/>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46406" y="3465911"/>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684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9923" y="166868"/>
            <a:ext cx="1307658" cy="839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FC7F2F45-ACA7-4031-8B07-7D17F1D9526E}"/>
              </a:ext>
            </a:extLst>
          </p:cNvPr>
          <p:cNvSpPr/>
          <p:nvPr/>
        </p:nvSpPr>
        <p:spPr>
          <a:xfrm>
            <a:off x="-12848147"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8" name="Oval 27">
            <a:hlinkClick r:id="rId8" action="ppaction://hlinksldjump"/>
            <a:extLst>
              <a:ext uri="{FF2B5EF4-FFF2-40B4-BE49-F238E27FC236}">
                <a16:creationId xmlns:a16="http://schemas.microsoft.com/office/drawing/2014/main" id="{CE9A331B-9B71-4298-BB1E-BF5D2E7A2906}"/>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8F239A76-8BCB-45A9-ABEE-71DE6D6147EA}"/>
              </a:ext>
            </a:extLst>
          </p:cNvPr>
          <p:cNvSpPr/>
          <p:nvPr/>
        </p:nvSpPr>
        <p:spPr>
          <a:xfrm>
            <a:off x="5101256" y="8141557"/>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8760CBC5-612A-4F54-8333-C3E49A6D292A}"/>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2AC9E13A-BF90-49C4-934D-7B03A32DDEC5}"/>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7805106B-C115-4649-AAF3-019766A6F130}"/>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grpSp>
        <p:nvGrpSpPr>
          <p:cNvPr id="2" name="Group 1">
            <a:extLst>
              <a:ext uri="{FF2B5EF4-FFF2-40B4-BE49-F238E27FC236}">
                <a16:creationId xmlns:a16="http://schemas.microsoft.com/office/drawing/2014/main" id="{3E6C7AE6-82DA-45B0-9C27-7F8460ADF6ED}"/>
              </a:ext>
            </a:extLst>
          </p:cNvPr>
          <p:cNvGrpSpPr/>
          <p:nvPr/>
        </p:nvGrpSpPr>
        <p:grpSpPr>
          <a:xfrm>
            <a:off x="636854" y="8712894"/>
            <a:ext cx="1407239" cy="1407239"/>
            <a:chOff x="424569" y="5808595"/>
            <a:chExt cx="938159" cy="938159"/>
          </a:xfrm>
        </p:grpSpPr>
        <p:sp>
          <p:nvSpPr>
            <p:cNvPr id="27" name="Oval 26">
              <a:hlinkClick r:id="rId8" action="ppaction://hlinksldjump"/>
              <a:extLst>
                <a:ext uri="{FF2B5EF4-FFF2-40B4-BE49-F238E27FC236}">
                  <a16:creationId xmlns:a16="http://schemas.microsoft.com/office/drawing/2014/main" id="{E1B520F7-FCA4-44EA-8591-611D277BB90D}"/>
                </a:ext>
              </a:extLst>
            </p:cNvPr>
            <p:cNvSpPr/>
            <p:nvPr/>
          </p:nvSpPr>
          <p:spPr>
            <a:xfrm>
              <a:off x="424569" y="5808595"/>
              <a:ext cx="938159" cy="93815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36" name="TextBox 35">
              <a:extLst>
                <a:ext uri="{FF2B5EF4-FFF2-40B4-BE49-F238E27FC236}">
                  <a16:creationId xmlns:a16="http://schemas.microsoft.com/office/drawing/2014/main" id="{24A2CED0-BAE0-4EA0-96FF-7E390071E874}"/>
                </a:ext>
              </a:extLst>
            </p:cNvPr>
            <p:cNvSpPr txBox="1"/>
            <p:nvPr/>
          </p:nvSpPr>
          <p:spPr>
            <a:xfrm>
              <a:off x="453635" y="6093008"/>
              <a:ext cx="909093" cy="338554"/>
            </a:xfrm>
            <a:prstGeom prst="rect">
              <a:avLst/>
            </a:prstGeom>
            <a:noFill/>
          </p:spPr>
          <p:txBody>
            <a:bodyPr wrap="square" rtlCol="0">
              <a:spAutoFit/>
            </a:bodyPr>
            <a:lstStyle/>
            <a:p>
              <a:r>
                <a:rPr lang="en-US" sz="2700" b="1" dirty="0">
                  <a:latin typeface="Berlin Sans FB Demi" panose="020E0802020502020306" pitchFamily="34" charset="0"/>
                </a:rPr>
                <a:t>START</a:t>
              </a:r>
            </a:p>
          </p:txBody>
        </p:sp>
      </p:grpSp>
      <p:sp>
        <p:nvSpPr>
          <p:cNvPr id="23" name="TextBox 22">
            <a:extLst>
              <a:ext uri="{FF2B5EF4-FFF2-40B4-BE49-F238E27FC236}">
                <a16:creationId xmlns:a16="http://schemas.microsoft.com/office/drawing/2014/main" id="{7E34ED0C-4314-4056-86CA-B35BE78ACF9B}"/>
              </a:ext>
            </a:extLst>
          </p:cNvPr>
          <p:cNvSpPr txBox="1"/>
          <p:nvPr/>
        </p:nvSpPr>
        <p:spPr>
          <a:xfrm>
            <a:off x="7005401" y="1773499"/>
            <a:ext cx="9970873" cy="1371145"/>
          </a:xfrm>
          <a:prstGeom prst="rect">
            <a:avLst/>
          </a:prstGeom>
          <a:noFill/>
        </p:spPr>
        <p:txBody>
          <a:bodyPr wrap="square" rtlCol="0">
            <a:spAutoFit/>
          </a:bodyPr>
          <a:lstStyle/>
          <a:p>
            <a:pPr algn="just">
              <a:lnSpc>
                <a:spcPct val="120000"/>
              </a:lnSpc>
            </a:pP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Năm</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2021,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tỉ</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lệ</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có</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việc</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làm</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trong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tổng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số</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lực</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lượng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của</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dirty="0" err="1">
                <a:latin typeface="#9Slide03 Roboto Bold" panose="02000000000000000000" pitchFamily="2" charset="0"/>
                <a:ea typeface="#9Slide03 Roboto Bold" panose="02000000000000000000" pitchFamily="2" charset="0"/>
                <a:cs typeface="Times New Roman" panose="02020603050405020304" pitchFamily="18" charset="0"/>
              </a:rPr>
              <a:t>nước</a:t>
            </a:r>
            <a:r>
              <a:rPr lang="en-US" sz="3600" dirty="0">
                <a:latin typeface="#9Slide03 Roboto Bold" panose="02000000000000000000" pitchFamily="2" charset="0"/>
                <a:ea typeface="#9Slide03 Roboto Bold" panose="02000000000000000000" pitchFamily="2" charset="0"/>
                <a:cs typeface="Times New Roman" panose="02020603050405020304" pitchFamily="18" charset="0"/>
              </a:rPr>
              <a:t> ta ?</a:t>
            </a:r>
          </a:p>
        </p:txBody>
      </p:sp>
      <p:sp>
        <p:nvSpPr>
          <p:cNvPr id="24" name="Rectangle: Rounded Corners 23">
            <a:extLst>
              <a:ext uri="{FF2B5EF4-FFF2-40B4-BE49-F238E27FC236}">
                <a16:creationId xmlns:a16="http://schemas.microsoft.com/office/drawing/2014/main" id="{BE31C9B9-10F3-48FC-9458-B9873C5B0C6F}"/>
              </a:ext>
            </a:extLst>
          </p:cNvPr>
          <p:cNvSpPr/>
          <p:nvPr/>
        </p:nvSpPr>
        <p:spPr>
          <a:xfrm>
            <a:off x="6875954" y="3557894"/>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2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97%</a:t>
            </a:r>
            <a:r>
              <a:rPr lang="en-US" sz="42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F07C070B-92E9-4872-9472-17FA95E43D67}"/>
              </a:ext>
            </a:extLst>
          </p:cNvPr>
          <p:cNvSpPr/>
          <p:nvPr/>
        </p:nvSpPr>
        <p:spPr>
          <a:xfrm>
            <a:off x="6874496" y="5282814"/>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2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42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98%.</a:t>
            </a:r>
          </a:p>
        </p:txBody>
      </p:sp>
      <p:sp>
        <p:nvSpPr>
          <p:cNvPr id="29" name="Rectangle: Rounded Corners 28">
            <a:extLst>
              <a:ext uri="{FF2B5EF4-FFF2-40B4-BE49-F238E27FC236}">
                <a16:creationId xmlns:a16="http://schemas.microsoft.com/office/drawing/2014/main" id="{7F69AC52-D0E5-4E9F-9144-2AE15187F47D}"/>
              </a:ext>
            </a:extLst>
          </p:cNvPr>
          <p:cNvSpPr/>
          <p:nvPr/>
        </p:nvSpPr>
        <p:spPr>
          <a:xfrm>
            <a:off x="6874495" y="6931614"/>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2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 </a:t>
            </a:r>
            <a:r>
              <a:rPr lang="en-US" sz="42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99%.</a:t>
            </a:r>
          </a:p>
        </p:txBody>
      </p:sp>
      <p:grpSp>
        <p:nvGrpSpPr>
          <p:cNvPr id="37" name="Group 36">
            <a:extLst>
              <a:ext uri="{FF2B5EF4-FFF2-40B4-BE49-F238E27FC236}">
                <a16:creationId xmlns:a16="http://schemas.microsoft.com/office/drawing/2014/main" id="{9DB56F90-5CAD-4A4E-A75D-9DEC0CF19D07}"/>
              </a:ext>
            </a:extLst>
          </p:cNvPr>
          <p:cNvGrpSpPr/>
          <p:nvPr/>
        </p:nvGrpSpPr>
        <p:grpSpPr>
          <a:xfrm>
            <a:off x="10033711" y="-65001"/>
            <a:ext cx="3783348" cy="1916561"/>
            <a:chOff x="6689140" y="-43334"/>
            <a:chExt cx="2522232" cy="1277707"/>
          </a:xfrm>
        </p:grpSpPr>
        <p:pic>
          <p:nvPicPr>
            <p:cNvPr id="38" name="Picture 2" descr="Cloud Swipe Up Sticker">
              <a:extLst>
                <a:ext uri="{FF2B5EF4-FFF2-40B4-BE49-F238E27FC236}">
                  <a16:creationId xmlns:a16="http://schemas.microsoft.com/office/drawing/2014/main" id="{7FE40E52-A0B8-4966-AF09-85CD5E0D5B6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769167" y="-43334"/>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6E604C8-F0D3-426D-A884-9BF0841D256C}"/>
                </a:ext>
              </a:extLst>
            </p:cNvPr>
            <p:cNvSpPr txBox="1"/>
            <p:nvPr/>
          </p:nvSpPr>
          <p:spPr>
            <a:xfrm>
              <a:off x="6689140" y="470761"/>
              <a:ext cx="2522232" cy="492443"/>
            </a:xfrm>
            <a:prstGeom prst="rect">
              <a:avLst/>
            </a:prstGeom>
            <a:noFill/>
          </p:spPr>
          <p:txBody>
            <a:bodyPr wrap="square">
              <a:spAutoFit/>
            </a:bodyPr>
            <a:lstStyle/>
            <a:p>
              <a:pPr algn="ctr"/>
              <a:r>
                <a:rPr lang="en-US" sz="4200" b="1" dirty="0">
                  <a:solidFill>
                    <a:schemeClr val="bg1"/>
                  </a:solidFill>
                  <a:latin typeface="Comic Sans MS" panose="030F0702030302020204" pitchFamily="66" charset="0"/>
                </a:rPr>
                <a:t>Câu 2</a:t>
              </a:r>
            </a:p>
          </p:txBody>
        </p:sp>
      </p:grpSp>
      <p:pic>
        <p:nvPicPr>
          <p:cNvPr id="40" name="Picture 4" descr="Happy Japan Sticker by nanamin">
            <a:extLst>
              <a:ext uri="{FF2B5EF4-FFF2-40B4-BE49-F238E27FC236}">
                <a16:creationId xmlns:a16="http://schemas.microsoft.com/office/drawing/2014/main" id="{1981C842-95DE-46AC-B9AF-0C7E87FB6972}"/>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3479" y="3044050"/>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C47BDE26-E1E7-44D2-910E-D1E0D6356C5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6406" y="6870434"/>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rrow Yes Sticker by asinastra">
            <a:extLst>
              <a:ext uri="{FF2B5EF4-FFF2-40B4-BE49-F238E27FC236}">
                <a16:creationId xmlns:a16="http://schemas.microsoft.com/office/drawing/2014/main" id="{835BB9C9-760B-4C60-A1D3-D66D331103B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6406" y="5189054"/>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01954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595" y="1028700"/>
            <a:ext cx="9672415" cy="5658363"/>
          </a:xfrm>
          <a:custGeom>
            <a:avLst/>
            <a:gdLst/>
            <a:ahLst/>
            <a:cxnLst/>
            <a:rect l="l" t="t" r="r" b="b"/>
            <a:pathLst>
              <a:path w="9672415" h="5658363">
                <a:moveTo>
                  <a:pt x="0" y="0"/>
                </a:moveTo>
                <a:lnTo>
                  <a:pt x="9672415" y="0"/>
                </a:lnTo>
                <a:lnTo>
                  <a:pt x="9672415" y="5658363"/>
                </a:lnTo>
                <a:lnTo>
                  <a:pt x="0" y="56583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33745" y="1792456"/>
            <a:ext cx="5479736" cy="12076553"/>
          </a:xfrm>
          <a:custGeom>
            <a:avLst/>
            <a:gdLst/>
            <a:ahLst/>
            <a:cxnLst/>
            <a:rect l="l" t="t" r="r" b="b"/>
            <a:pathLst>
              <a:path w="5479736" h="12076553">
                <a:moveTo>
                  <a:pt x="0" y="0"/>
                </a:moveTo>
                <a:lnTo>
                  <a:pt x="5479735" y="0"/>
                </a:lnTo>
                <a:lnTo>
                  <a:pt x="5479735" y="12076553"/>
                </a:lnTo>
                <a:lnTo>
                  <a:pt x="0" y="12076553"/>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639735" y="1824336"/>
            <a:ext cx="7619565" cy="2033546"/>
          </a:xfrm>
          <a:prstGeom prst="rect">
            <a:avLst/>
          </a:prstGeom>
        </p:spPr>
        <p:txBody>
          <a:bodyPr lIns="0" tIns="0" rIns="0" bIns="0" rtlCol="0" anchor="t">
            <a:spAutoFit/>
          </a:bodyPr>
          <a:lstStyle/>
          <a:p>
            <a:pPr algn="ctr">
              <a:lnSpc>
                <a:spcPts val="16539"/>
              </a:lnSpc>
            </a:pPr>
            <a:r>
              <a:rPr lang="en-US" sz="11814">
                <a:solidFill>
                  <a:srgbClr val="F2EDEC"/>
                </a:solidFill>
                <a:latin typeface="BM Hanna"/>
                <a:ea typeface="BM Hanna"/>
                <a:cs typeface="BM Hanna"/>
                <a:sym typeface="BM Hanna"/>
              </a:rPr>
              <a:t>Who am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1370" y="-433695"/>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883837" y="-475677"/>
            <a:ext cx="2646947" cy="16984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78978" y="-475677"/>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03586" y="740137"/>
            <a:ext cx="2130983" cy="1367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6E297550-A1AA-4318-A253-6CCA5CBA28A0}"/>
              </a:ext>
            </a:extLst>
          </p:cNvPr>
          <p:cNvSpPr/>
          <p:nvPr/>
        </p:nvSpPr>
        <p:spPr>
          <a:xfrm>
            <a:off x="-10604153" y="8581537"/>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7" name="Oval 26">
            <a:hlinkClick r:id="rId8" action="ppaction://hlinksldjump"/>
            <a:extLst>
              <a:ext uri="{FF2B5EF4-FFF2-40B4-BE49-F238E27FC236}">
                <a16:creationId xmlns:a16="http://schemas.microsoft.com/office/drawing/2014/main" id="{D207E211-84F5-4FF0-BBC5-B2BD4FBD0E22}"/>
              </a:ext>
            </a:extLst>
          </p:cNvPr>
          <p:cNvSpPr/>
          <p:nvPr/>
        </p:nvSpPr>
        <p:spPr>
          <a:xfrm>
            <a:off x="608108" y="8712893"/>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176BAB6-93E7-424A-AAF0-AA4131612ABB}"/>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B5A638F7-0611-4A27-9F79-4B3E81894C77}"/>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F38BFC69-4F52-443B-94D0-6EF9495466A0}"/>
              </a:ext>
            </a:extLst>
          </p:cNvPr>
          <p:cNvSpPr/>
          <p:nvPr/>
        </p:nvSpPr>
        <p:spPr>
          <a:xfrm>
            <a:off x="7329478" y="8141557"/>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A2313F71-A449-42F6-8CC5-598EB5FA5A56}"/>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65A314E4-5E8D-49B0-99DC-02C3EB5D2F91}"/>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36" name="TextBox 35">
            <a:extLst>
              <a:ext uri="{FF2B5EF4-FFF2-40B4-BE49-F238E27FC236}">
                <a16:creationId xmlns:a16="http://schemas.microsoft.com/office/drawing/2014/main" id="{D0ED9369-8FFB-4844-895A-F60860A869A8}"/>
              </a:ext>
            </a:extLst>
          </p:cNvPr>
          <p:cNvSpPr txBox="1"/>
          <p:nvPr/>
        </p:nvSpPr>
        <p:spPr>
          <a:xfrm>
            <a:off x="651707" y="9139512"/>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0" name="TextBox 19">
            <a:extLst>
              <a:ext uri="{FF2B5EF4-FFF2-40B4-BE49-F238E27FC236}">
                <a16:creationId xmlns:a16="http://schemas.microsoft.com/office/drawing/2014/main" id="{90435FBE-2789-487E-B2A8-F77A25746EBF}"/>
              </a:ext>
            </a:extLst>
          </p:cNvPr>
          <p:cNvSpPr txBox="1"/>
          <p:nvPr/>
        </p:nvSpPr>
        <p:spPr>
          <a:xfrm>
            <a:off x="6888013" y="1769162"/>
            <a:ext cx="10227573" cy="1200329"/>
          </a:xfrm>
          <a:prstGeom prst="rect">
            <a:avLst/>
          </a:prstGeom>
          <a:noFill/>
        </p:spPr>
        <p:txBody>
          <a:bodyPr wrap="square" rtlCol="0">
            <a:spAutoFit/>
          </a:bodyPr>
          <a:lstStyle/>
          <a:p>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Cơ</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cấu</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phân</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theo</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ngành</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ở n</a:t>
            </a:r>
            <a:r>
              <a:rPr lang="vi-VN"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ớc</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ta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đang</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có</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sự</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thay</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đổi</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nh</a:t>
            </a:r>
            <a:r>
              <a:rPr lang="vi-VN"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thế</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600" b="1" dirty="0" err="1">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nào</a:t>
            </a:r>
            <a:r>
              <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600" b="1" dirty="0">
              <a:solidFill>
                <a:schemeClr val="tx1">
                  <a:lumMod val="95000"/>
                  <a:lumOff val="5000"/>
                </a:schemeClr>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1" name="Rectangle: Rounded Corners 20">
            <a:extLst>
              <a:ext uri="{FF2B5EF4-FFF2-40B4-BE49-F238E27FC236}">
                <a16:creationId xmlns:a16="http://schemas.microsoft.com/office/drawing/2014/main" id="{B82F6F29-0FAE-4D04-8568-16A7C5A01B52}"/>
              </a:ext>
            </a:extLst>
          </p:cNvPr>
          <p:cNvSpPr/>
          <p:nvPr/>
        </p:nvSpPr>
        <p:spPr>
          <a:xfrm>
            <a:off x="6879824" y="3313139"/>
            <a:ext cx="10926912"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Tỉ lệ lđ trong ngành CN, NLNN tăng, DV giảm</a:t>
            </a:r>
            <a:r>
              <a:rPr lang="en-US" sz="360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27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902E9FB9-DF6F-4F8C-ADBB-09CE57C28552}"/>
              </a:ext>
            </a:extLst>
          </p:cNvPr>
          <p:cNvSpPr/>
          <p:nvPr/>
        </p:nvSpPr>
        <p:spPr>
          <a:xfrm>
            <a:off x="6878366" y="5038059"/>
            <a:ext cx="10928370"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Tỉ lệ lđ trong ngành CN, DV tăng, NLNN giảm</a:t>
            </a:r>
            <a:r>
              <a:rPr lang="en-US" sz="360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27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4F178B7A-7CAA-411A-96D6-125B048FC4B6}"/>
              </a:ext>
            </a:extLst>
          </p:cNvPr>
          <p:cNvSpPr/>
          <p:nvPr/>
        </p:nvSpPr>
        <p:spPr>
          <a:xfrm>
            <a:off x="6878365" y="6762980"/>
            <a:ext cx="10928372"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t>
            </a:r>
            <a:r>
              <a:rPr lang="en-US" sz="360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Tỉ lệ lđ trong ngành DV tăng, CN và NLNN giảm</a:t>
            </a:r>
            <a:endParaRPr lang="en-US" sz="270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EDA24E59-00C2-427F-8F81-67F266A32F9D}"/>
              </a:ext>
            </a:extLst>
          </p:cNvPr>
          <p:cNvGrpSpPr/>
          <p:nvPr/>
        </p:nvGrpSpPr>
        <p:grpSpPr>
          <a:xfrm>
            <a:off x="10223549" y="-107698"/>
            <a:ext cx="4527600" cy="1916561"/>
            <a:chOff x="6632250" y="430533"/>
            <a:chExt cx="3018400" cy="1277707"/>
          </a:xfrm>
        </p:grpSpPr>
        <p:pic>
          <p:nvPicPr>
            <p:cNvPr id="25" name="Picture 2" descr="Cloud Swipe Up Sticker">
              <a:extLst>
                <a:ext uri="{FF2B5EF4-FFF2-40B4-BE49-F238E27FC236}">
                  <a16:creationId xmlns:a16="http://schemas.microsoft.com/office/drawing/2014/main" id="{05E87BB6-1392-457F-A82D-3D94A5E6D9FA}"/>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FC096C5-276C-4635-AC7D-6A7061DE0E5C}"/>
                </a:ext>
              </a:extLst>
            </p:cNvPr>
            <p:cNvSpPr txBox="1"/>
            <p:nvPr/>
          </p:nvSpPr>
          <p:spPr>
            <a:xfrm>
              <a:off x="7128418" y="874690"/>
              <a:ext cx="2522232" cy="492443"/>
            </a:xfrm>
            <a:prstGeom prst="rect">
              <a:avLst/>
            </a:prstGeom>
            <a:noFill/>
          </p:spPr>
          <p:txBody>
            <a:bodyPr wrap="square">
              <a:spAutoFit/>
            </a:bodyPr>
            <a:lstStyle/>
            <a:p>
              <a:r>
                <a:rPr lang="en-US" sz="4200" b="1" dirty="0">
                  <a:solidFill>
                    <a:schemeClr val="bg1"/>
                  </a:solidFill>
                  <a:latin typeface="Comic Sans MS" panose="030F0702030302020204" pitchFamily="66" charset="0"/>
                </a:rPr>
                <a:t>Câu 3</a:t>
              </a:r>
            </a:p>
          </p:txBody>
        </p:sp>
      </p:grpSp>
      <p:pic>
        <p:nvPicPr>
          <p:cNvPr id="37" name="Picture 4" descr="Happy Japan Sticker by nanamin">
            <a:extLst>
              <a:ext uri="{FF2B5EF4-FFF2-40B4-BE49-F238E27FC236}">
                <a16:creationId xmlns:a16="http://schemas.microsoft.com/office/drawing/2014/main" id="{090DD9F0-D0FF-4347-B8C4-0DA75D97C71C}"/>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1256" y="4616566"/>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C7BADB-443E-41BC-B32A-7C4F87EEA48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2533" y="6704879"/>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62E028A9-3054-443D-B923-329A13DB9FEE}"/>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3219" y="3260370"/>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2985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2927" y="-565276"/>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7892" y="-73646"/>
            <a:ext cx="2394790" cy="153665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0126" y="14423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52639" y="-1054648"/>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50807456-EB54-461C-A32B-043C7FB549CF}"/>
              </a:ext>
            </a:extLst>
          </p:cNvPr>
          <p:cNvSpPr/>
          <p:nvPr/>
        </p:nvSpPr>
        <p:spPr>
          <a:xfrm>
            <a:off x="-8340737"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p>
        </p:txBody>
      </p:sp>
      <p:sp>
        <p:nvSpPr>
          <p:cNvPr id="27" name="Oval 26">
            <a:hlinkClick r:id="rId8" action="ppaction://hlinksldjump"/>
            <a:extLst>
              <a:ext uri="{FF2B5EF4-FFF2-40B4-BE49-F238E27FC236}">
                <a16:creationId xmlns:a16="http://schemas.microsoft.com/office/drawing/2014/main" id="{9A7AB46F-E4BC-4D01-BAEE-5C6381EE9CA8}"/>
              </a:ext>
            </a:extLst>
          </p:cNvPr>
          <p:cNvSpPr/>
          <p:nvPr/>
        </p:nvSpPr>
        <p:spPr>
          <a:xfrm>
            <a:off x="616067" y="8712893"/>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E47E385C-345E-44D1-8202-E6F9C57A38B9}"/>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9368A292-9A30-46A2-B0E8-9E1BDD2FA709}"/>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1BEA3376-3BB2-447D-8D39-CE97A5F45955}"/>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AAB617B4-9A0F-4EC5-A1B9-8325E2369B24}"/>
              </a:ext>
            </a:extLst>
          </p:cNvPr>
          <p:cNvSpPr/>
          <p:nvPr/>
        </p:nvSpPr>
        <p:spPr>
          <a:xfrm>
            <a:off x="9607232" y="8138575"/>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1CD30500-E683-4549-AE80-CDF46C396CC1}"/>
              </a:ext>
            </a:extLst>
          </p:cNvPr>
          <p:cNvSpPr/>
          <p:nvPr/>
        </p:nvSpPr>
        <p:spPr>
          <a:xfrm>
            <a:off x="11829040"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36" name="TextBox 35">
            <a:extLst>
              <a:ext uri="{FF2B5EF4-FFF2-40B4-BE49-F238E27FC236}">
                <a16:creationId xmlns:a16="http://schemas.microsoft.com/office/drawing/2014/main" id="{ADB792E7-30CC-4638-BF94-66BA578E5B89}"/>
              </a:ext>
            </a:extLst>
          </p:cNvPr>
          <p:cNvSpPr txBox="1"/>
          <p:nvPr/>
        </p:nvSpPr>
        <p:spPr>
          <a:xfrm>
            <a:off x="659666" y="9139512"/>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0" name="TextBox 19">
            <a:extLst>
              <a:ext uri="{FF2B5EF4-FFF2-40B4-BE49-F238E27FC236}">
                <a16:creationId xmlns:a16="http://schemas.microsoft.com/office/drawing/2014/main" id="{38362D1C-76EA-483B-B030-15607195F9C5}"/>
              </a:ext>
            </a:extLst>
          </p:cNvPr>
          <p:cNvSpPr txBox="1"/>
          <p:nvPr/>
        </p:nvSpPr>
        <p:spPr>
          <a:xfrm>
            <a:off x="5911588" y="1736854"/>
            <a:ext cx="11348087" cy="1317861"/>
          </a:xfrm>
          <a:prstGeom prst="rect">
            <a:avLst/>
          </a:prstGeom>
          <a:noFill/>
        </p:spPr>
        <p:txBody>
          <a:bodyPr wrap="square" rtlCol="0">
            <a:spAutoFit/>
          </a:bodyPr>
          <a:lstStyle/>
          <a:p>
            <a:pPr>
              <a:lnSpc>
                <a:spcPct val="120000"/>
              </a:lnSpc>
            </a:pP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Tính</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mùa</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vụ</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trong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sản</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xuất</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nông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nghiệp</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ảnh</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h</a:t>
            </a:r>
            <a:r>
              <a:rPr lang="vi-VN" sz="3450" b="1" dirty="0">
                <a:latin typeface="#9Slide03 Roboto Bold" panose="02000000000000000000" pitchFamily="2" charset="0"/>
                <a:ea typeface="#9Slide03 Roboto Bold" panose="02000000000000000000" pitchFamily="2" charset="0"/>
                <a:cs typeface="Times New Roman" panose="02020603050405020304" pitchFamily="18" charset="0"/>
              </a:rPr>
              <a:t>ư</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ởng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như</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thế</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nào</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đến</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lao</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động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nông</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b="1" dirty="0" err="1">
                <a:latin typeface="#9Slide03 Roboto Bold" panose="02000000000000000000" pitchFamily="2" charset="0"/>
                <a:ea typeface="#9Slide03 Roboto Bold" panose="02000000000000000000" pitchFamily="2" charset="0"/>
                <a:cs typeface="Times New Roman" panose="02020603050405020304" pitchFamily="18" charset="0"/>
              </a:rPr>
              <a:t>thôn</a:t>
            </a:r>
            <a:r>
              <a:rPr lang="en-US" sz="3450" b="1" dirty="0">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450" dirty="0">
              <a:latin typeface="#9Slide03 Roboto Bold" panose="02000000000000000000" pitchFamily="2" charset="0"/>
              <a:ea typeface="#9Slide03 Roboto Bold" panose="02000000000000000000" pitchFamily="2" charset="0"/>
              <a:cs typeface="Times New Roman" panose="02020603050405020304" pitchFamily="18" charset="0"/>
            </a:endParaRPr>
          </a:p>
        </p:txBody>
      </p:sp>
      <p:sp>
        <p:nvSpPr>
          <p:cNvPr id="21" name="A. WRONG">
            <a:extLst>
              <a:ext uri="{FF2B5EF4-FFF2-40B4-BE49-F238E27FC236}">
                <a16:creationId xmlns:a16="http://schemas.microsoft.com/office/drawing/2014/main" id="{C4F9891A-AC15-4BF6-9B90-8BF8AD05FB0C}"/>
              </a:ext>
            </a:extLst>
          </p:cNvPr>
          <p:cNvSpPr/>
          <p:nvPr/>
        </p:nvSpPr>
        <p:spPr>
          <a:xfrm>
            <a:off x="6993941" y="320231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Tỉ</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lệ</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thất</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nghiệp</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thấp</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2" name="B. WRONG">
            <a:extLst>
              <a:ext uri="{FF2B5EF4-FFF2-40B4-BE49-F238E27FC236}">
                <a16:creationId xmlns:a16="http://schemas.microsoft.com/office/drawing/2014/main" id="{D183E6CC-33C0-4DA3-B68E-E442D09C31BC}"/>
              </a:ext>
            </a:extLst>
          </p:cNvPr>
          <p:cNvSpPr/>
          <p:nvPr/>
        </p:nvSpPr>
        <p:spPr>
          <a:xfrm>
            <a:off x="6992483" y="4927236"/>
            <a:ext cx="10101779" cy="1209942"/>
          </a:xfrm>
          <a:prstGeom prst="roundRect">
            <a:avLst/>
          </a:prstGeom>
          <a:solidFill>
            <a:schemeClr val="tx1"/>
          </a:solidFill>
          <a:ln>
            <a:solidFill>
              <a:srgbClr val="F48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5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Giải quyết vấn đề việc làm cho lao động</a:t>
            </a:r>
            <a:r>
              <a:rPr lang="en-US" sz="345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endPar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sp>
        <p:nvSpPr>
          <p:cNvPr id="23" name="C. CORRECT">
            <a:extLst>
              <a:ext uri="{FF2B5EF4-FFF2-40B4-BE49-F238E27FC236}">
                <a16:creationId xmlns:a16="http://schemas.microsoft.com/office/drawing/2014/main" id="{87429988-C575-483F-951E-BD31372DBD76}"/>
              </a:ext>
            </a:extLst>
          </p:cNvPr>
          <p:cNvSpPr/>
          <p:nvPr/>
        </p:nvSpPr>
        <p:spPr>
          <a:xfrm>
            <a:off x="6934352" y="657603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t>
            </a:r>
            <a:r>
              <a:rPr lang="en-US" sz="3450" b="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Tỉ lệ lao động thiếu việc làm cao.</a:t>
            </a:r>
            <a:endPar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endParaRPr>
          </a:p>
        </p:txBody>
      </p:sp>
      <p:grpSp>
        <p:nvGrpSpPr>
          <p:cNvPr id="24" name="Group 23">
            <a:extLst>
              <a:ext uri="{FF2B5EF4-FFF2-40B4-BE49-F238E27FC236}">
                <a16:creationId xmlns:a16="http://schemas.microsoft.com/office/drawing/2014/main" id="{2B7ECBBC-9F9F-4870-B3F6-C1792DBF30C8}"/>
              </a:ext>
            </a:extLst>
          </p:cNvPr>
          <p:cNvGrpSpPr/>
          <p:nvPr/>
        </p:nvGrpSpPr>
        <p:grpSpPr>
          <a:xfrm>
            <a:off x="9509012" y="-172713"/>
            <a:ext cx="3834182" cy="1916561"/>
            <a:chOff x="6447131" y="430533"/>
            <a:chExt cx="2556121" cy="1277707"/>
          </a:xfrm>
        </p:grpSpPr>
        <p:pic>
          <p:nvPicPr>
            <p:cNvPr id="25" name="Picture 2" descr="Cloud Swipe Up Sticker">
              <a:extLst>
                <a:ext uri="{FF2B5EF4-FFF2-40B4-BE49-F238E27FC236}">
                  <a16:creationId xmlns:a16="http://schemas.microsoft.com/office/drawing/2014/main" id="{88E17472-85AF-4F47-B31A-2626C9DB6E4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3D97913-0C26-428E-A8D8-B7AEBC72008E}"/>
                </a:ext>
              </a:extLst>
            </p:cNvPr>
            <p:cNvSpPr txBox="1"/>
            <p:nvPr/>
          </p:nvSpPr>
          <p:spPr>
            <a:xfrm>
              <a:off x="6447131" y="888507"/>
              <a:ext cx="2522232" cy="492443"/>
            </a:xfrm>
            <a:prstGeom prst="rect">
              <a:avLst/>
            </a:prstGeom>
            <a:noFill/>
          </p:spPr>
          <p:txBody>
            <a:bodyPr wrap="square">
              <a:spAutoFit/>
            </a:bodyPr>
            <a:lstStyle/>
            <a:p>
              <a:pPr algn="ctr"/>
              <a:r>
                <a:rPr lang="en-US" sz="4200" b="1" dirty="0">
                  <a:solidFill>
                    <a:schemeClr val="bg1"/>
                  </a:solidFill>
                  <a:latin typeface="Comic Sans MS" panose="030F0702030302020204" pitchFamily="66" charset="0"/>
                </a:rPr>
                <a:t>Câu 4</a:t>
              </a:r>
            </a:p>
          </p:txBody>
        </p:sp>
      </p:grpSp>
      <p:pic>
        <p:nvPicPr>
          <p:cNvPr id="37" name="Picture 4" descr="Happy Japan Sticker by nanamin">
            <a:extLst>
              <a:ext uri="{FF2B5EF4-FFF2-40B4-BE49-F238E27FC236}">
                <a16:creationId xmlns:a16="http://schemas.microsoft.com/office/drawing/2014/main" id="{20FF1255-A337-4385-BD2E-29C60E28202B}"/>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28282" y="6057979"/>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2A795A89-BBC7-4A20-BB01-2F7F4839CE51}"/>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67336" y="483347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Yes Sticker by asinastra">
            <a:extLst>
              <a:ext uri="{FF2B5EF4-FFF2-40B4-BE49-F238E27FC236}">
                <a16:creationId xmlns:a16="http://schemas.microsoft.com/office/drawing/2014/main" id="{EAC97A04-ECEE-45F0-AB51-015B2B17EE6F}"/>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67336" y="3149547"/>
            <a:ext cx="1245591" cy="1242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487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8839" y="45929"/>
            <a:ext cx="1887759" cy="12113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07331" y="166869"/>
            <a:ext cx="2534118" cy="16260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08275">
            <a:off x="1527395" y="193517"/>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1E277B26-303A-49F6-9C5B-C6D89D5CFED0}"/>
              </a:ext>
            </a:extLst>
          </p:cNvPr>
          <p:cNvSpPr/>
          <p:nvPr/>
        </p:nvSpPr>
        <p:spPr>
          <a:xfrm>
            <a:off x="-6200310" y="8577814"/>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dirty="0">
              <a:solidFill>
                <a:schemeClr val="tx1"/>
              </a:solidFill>
            </a:endParaRPr>
          </a:p>
        </p:txBody>
      </p:sp>
      <p:sp>
        <p:nvSpPr>
          <p:cNvPr id="27" name="Oval 26">
            <a:hlinkClick r:id="rId8" action="ppaction://hlinksldjump"/>
            <a:extLst>
              <a:ext uri="{FF2B5EF4-FFF2-40B4-BE49-F238E27FC236}">
                <a16:creationId xmlns:a16="http://schemas.microsoft.com/office/drawing/2014/main" id="{0DDEACBD-4911-4040-8CA1-F98EE6FC29D7}"/>
              </a:ext>
            </a:extLst>
          </p:cNvPr>
          <p:cNvSpPr/>
          <p:nvPr/>
        </p:nvSpPr>
        <p:spPr>
          <a:xfrm>
            <a:off x="657641" y="8712893"/>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Berlin Sans FB Demi" panose="020E0802020502020306" pitchFamily="34" charset="0"/>
            </a:endParaRPr>
          </a:p>
        </p:txBody>
      </p:sp>
      <p:sp>
        <p:nvSpPr>
          <p:cNvPr id="28" name="Oval 27">
            <a:hlinkClick r:id="rId8" action="ppaction://hlinksldjump"/>
            <a:extLst>
              <a:ext uri="{FF2B5EF4-FFF2-40B4-BE49-F238E27FC236}">
                <a16:creationId xmlns:a16="http://schemas.microsoft.com/office/drawing/2014/main" id="{03B47E54-C232-42D6-AF89-2AD3CDA11EF8}"/>
              </a:ext>
            </a:extLst>
          </p:cNvPr>
          <p:cNvSpPr/>
          <p:nvPr/>
        </p:nvSpPr>
        <p:spPr>
          <a:xfrm>
            <a:off x="2858662"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1</a:t>
            </a:r>
            <a:endParaRPr lang="en-US" sz="6000" dirty="0">
              <a:solidFill>
                <a:schemeClr val="tx1"/>
              </a:solidFill>
            </a:endParaRPr>
          </a:p>
        </p:txBody>
      </p:sp>
      <p:sp>
        <p:nvSpPr>
          <p:cNvPr id="30" name="Oval 29">
            <a:hlinkClick r:id="rId9" action="ppaction://hlinksldjump"/>
            <a:extLst>
              <a:ext uri="{FF2B5EF4-FFF2-40B4-BE49-F238E27FC236}">
                <a16:creationId xmlns:a16="http://schemas.microsoft.com/office/drawing/2014/main" id="{CEA660BE-AE33-4CF9-876D-8BC31E36B9FF}"/>
              </a:ext>
            </a:extLst>
          </p:cNvPr>
          <p:cNvSpPr/>
          <p:nvPr/>
        </p:nvSpPr>
        <p:spPr>
          <a:xfrm>
            <a:off x="5101256"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2</a:t>
            </a:r>
            <a:endParaRPr lang="en-US" sz="6000" dirty="0">
              <a:solidFill>
                <a:schemeClr val="tx1"/>
              </a:solidFill>
            </a:endParaRPr>
          </a:p>
        </p:txBody>
      </p:sp>
      <p:sp>
        <p:nvSpPr>
          <p:cNvPr id="31" name="Oval 30">
            <a:hlinkClick r:id="rId10" action="ppaction://hlinksldjump"/>
            <a:extLst>
              <a:ext uri="{FF2B5EF4-FFF2-40B4-BE49-F238E27FC236}">
                <a16:creationId xmlns:a16="http://schemas.microsoft.com/office/drawing/2014/main" id="{95DD0070-C8E0-46CB-9537-2CA8DC271D5F}"/>
              </a:ext>
            </a:extLst>
          </p:cNvPr>
          <p:cNvSpPr/>
          <p:nvPr/>
        </p:nvSpPr>
        <p:spPr>
          <a:xfrm>
            <a:off x="7343851" y="8714834"/>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3</a:t>
            </a:r>
            <a:endParaRPr lang="en-US" sz="6000" dirty="0">
              <a:solidFill>
                <a:schemeClr val="tx1"/>
              </a:solidFill>
            </a:endParaRPr>
          </a:p>
        </p:txBody>
      </p:sp>
      <p:sp>
        <p:nvSpPr>
          <p:cNvPr id="32" name="Oval 31">
            <a:hlinkClick r:id="rId11" action="ppaction://hlinksldjump"/>
            <a:extLst>
              <a:ext uri="{FF2B5EF4-FFF2-40B4-BE49-F238E27FC236}">
                <a16:creationId xmlns:a16="http://schemas.microsoft.com/office/drawing/2014/main" id="{36020E1D-F68F-45CA-86A3-34B1A7BC5978}"/>
              </a:ext>
            </a:extLst>
          </p:cNvPr>
          <p:cNvSpPr/>
          <p:nvPr/>
        </p:nvSpPr>
        <p:spPr>
          <a:xfrm>
            <a:off x="9586445" y="8712896"/>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4</a:t>
            </a:r>
            <a:endParaRPr lang="en-US" sz="6000" dirty="0">
              <a:solidFill>
                <a:schemeClr val="tx1"/>
              </a:solidFill>
            </a:endParaRPr>
          </a:p>
        </p:txBody>
      </p:sp>
      <p:sp>
        <p:nvSpPr>
          <p:cNvPr id="33" name="Oval 32">
            <a:hlinkClick r:id="rId12" action="ppaction://hlinksldjump"/>
            <a:extLst>
              <a:ext uri="{FF2B5EF4-FFF2-40B4-BE49-F238E27FC236}">
                <a16:creationId xmlns:a16="http://schemas.microsoft.com/office/drawing/2014/main" id="{98E57F45-F95B-451F-AA04-D698D526E820}"/>
              </a:ext>
            </a:extLst>
          </p:cNvPr>
          <p:cNvSpPr/>
          <p:nvPr/>
        </p:nvSpPr>
        <p:spPr>
          <a:xfrm>
            <a:off x="11740202" y="8138575"/>
            <a:ext cx="1407239" cy="1407239"/>
          </a:xfrm>
          <a:prstGeom prst="ellipse">
            <a:avLst/>
          </a:prstGeom>
          <a:solidFill>
            <a:srgbClr val="F4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Berlin Sans FB Demi" panose="020E0802020502020306" pitchFamily="34" charset="0"/>
              </a:rPr>
              <a:t>5</a:t>
            </a:r>
            <a:endParaRPr lang="en-US" sz="6000" dirty="0">
              <a:solidFill>
                <a:schemeClr val="tx1"/>
              </a:solidFill>
            </a:endParaRPr>
          </a:p>
        </p:txBody>
      </p:sp>
      <p:sp>
        <p:nvSpPr>
          <p:cNvPr id="36" name="TextBox 35">
            <a:extLst>
              <a:ext uri="{FF2B5EF4-FFF2-40B4-BE49-F238E27FC236}">
                <a16:creationId xmlns:a16="http://schemas.microsoft.com/office/drawing/2014/main" id="{E09E5984-0FCE-4289-AD12-95F736DD456C}"/>
              </a:ext>
            </a:extLst>
          </p:cNvPr>
          <p:cNvSpPr txBox="1"/>
          <p:nvPr/>
        </p:nvSpPr>
        <p:spPr>
          <a:xfrm>
            <a:off x="701240" y="9139512"/>
            <a:ext cx="1363640" cy="507831"/>
          </a:xfrm>
          <a:prstGeom prst="rect">
            <a:avLst/>
          </a:prstGeom>
          <a:noFill/>
        </p:spPr>
        <p:txBody>
          <a:bodyPr wrap="square" rtlCol="0">
            <a:spAutoFit/>
          </a:bodyPr>
          <a:lstStyle/>
          <a:p>
            <a:r>
              <a:rPr lang="en-US" sz="2700" b="1" dirty="0">
                <a:latin typeface="Berlin Sans FB Demi" panose="020E0802020502020306" pitchFamily="34" charset="0"/>
              </a:rPr>
              <a:t>START</a:t>
            </a:r>
          </a:p>
        </p:txBody>
      </p:sp>
      <p:sp>
        <p:nvSpPr>
          <p:cNvPr id="20" name="TextBox 19">
            <a:extLst>
              <a:ext uri="{FF2B5EF4-FFF2-40B4-BE49-F238E27FC236}">
                <a16:creationId xmlns:a16="http://schemas.microsoft.com/office/drawing/2014/main" id="{ED47F4B8-8C1F-4978-964A-87DBACEADCCE}"/>
              </a:ext>
            </a:extLst>
          </p:cNvPr>
          <p:cNvSpPr txBox="1"/>
          <p:nvPr/>
        </p:nvSpPr>
        <p:spPr>
          <a:xfrm>
            <a:off x="7093340" y="1561762"/>
            <a:ext cx="10010323" cy="1596591"/>
          </a:xfrm>
          <a:prstGeom prst="rect">
            <a:avLst/>
          </a:prstGeom>
          <a:noFill/>
        </p:spPr>
        <p:txBody>
          <a:bodyPr wrap="square" rtlCol="0">
            <a:spAutoFit/>
          </a:bodyPr>
          <a:lstStyle/>
          <a:p>
            <a:pPr>
              <a:lnSpc>
                <a:spcPct val="150000"/>
              </a:lnSpc>
            </a:pP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Một</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trong</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những</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giải</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pháp</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góp</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phần</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giải</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quyết</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vấn</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đề</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việc</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làm</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ở </a:t>
            </a:r>
            <a:r>
              <a:rPr lang="en-US" sz="3450" dirty="0" err="1">
                <a:latin typeface="#9Slide03 Roboto Bold" panose="02000000000000000000" pitchFamily="2" charset="0"/>
                <a:ea typeface="#9Slide03 Roboto Bold" panose="02000000000000000000" pitchFamily="2" charset="0"/>
                <a:cs typeface="Times New Roman" panose="02020603050405020304" pitchFamily="18" charset="0"/>
              </a:rPr>
              <a:t>nước</a:t>
            </a:r>
            <a:r>
              <a:rPr lang="en-US" sz="3450" dirty="0">
                <a:latin typeface="#9Slide03 Roboto Bold" panose="02000000000000000000" pitchFamily="2" charset="0"/>
                <a:ea typeface="#9Slide03 Roboto Bold" panose="02000000000000000000" pitchFamily="2" charset="0"/>
                <a:cs typeface="Times New Roman" panose="02020603050405020304" pitchFamily="18" charset="0"/>
              </a:rPr>
              <a:t> ta?</a:t>
            </a:r>
          </a:p>
        </p:txBody>
      </p:sp>
      <p:sp>
        <p:nvSpPr>
          <p:cNvPr id="21" name="Q5 CORRECT">
            <a:extLst>
              <a:ext uri="{FF2B5EF4-FFF2-40B4-BE49-F238E27FC236}">
                <a16:creationId xmlns:a16="http://schemas.microsoft.com/office/drawing/2014/main" id="{889CCB9E-2C51-41B6-8EC8-E6AD0FD8DD66}"/>
              </a:ext>
            </a:extLst>
          </p:cNvPr>
          <p:cNvSpPr/>
          <p:nvPr/>
        </p:nvSpPr>
        <p:spPr>
          <a:xfrm>
            <a:off x="7003345" y="339986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Khai</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thác</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hiệu</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quả</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tài</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nguyên</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địa</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 </a:t>
            </a:r>
            <a:r>
              <a:rPr lang="en-US" sz="3450" dirty="0" err="1">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phương</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22" name="Q5 B">
            <a:extLst>
              <a:ext uri="{FF2B5EF4-FFF2-40B4-BE49-F238E27FC236}">
                <a16:creationId xmlns:a16="http://schemas.microsoft.com/office/drawing/2014/main" id="{7FDBE4B2-ED61-4766-8D09-CF8180BD7CB1}"/>
              </a:ext>
            </a:extLst>
          </p:cNvPr>
          <p:cNvSpPr/>
          <p:nvPr/>
        </p:nvSpPr>
        <p:spPr>
          <a:xfrm>
            <a:off x="7001887" y="5048966"/>
            <a:ext cx="10447913"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B.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Nâng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cao</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thu</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nhập</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cải</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thiện</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đời</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sống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nhân</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dân</a:t>
            </a:r>
            <a:r>
              <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rPr>
              <a:t>.</a:t>
            </a:r>
          </a:p>
        </p:txBody>
      </p:sp>
      <p:sp>
        <p:nvSpPr>
          <p:cNvPr id="23" name="Q5 C">
            <a:extLst>
              <a:ext uri="{FF2B5EF4-FFF2-40B4-BE49-F238E27FC236}">
                <a16:creationId xmlns:a16="http://schemas.microsoft.com/office/drawing/2014/main" id="{6A3A458B-9CA8-44A8-881D-0573919A1B96}"/>
              </a:ext>
            </a:extLst>
          </p:cNvPr>
          <p:cNvSpPr/>
          <p:nvPr/>
        </p:nvSpPr>
        <p:spPr>
          <a:xfrm>
            <a:off x="7001885" y="6773586"/>
            <a:ext cx="10101779" cy="12099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C.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Đẩy</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mạnh</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xuất</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khẩu</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lao</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 </a:t>
            </a:r>
            <a:r>
              <a:rPr lang="en-US" sz="3450" b="1" dirty="0" err="1">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động</a:t>
            </a:r>
            <a:r>
              <a:rPr lang="en-US" sz="3450" b="1" dirty="0">
                <a:solidFill>
                  <a:srgbClr val="1F497D"/>
                </a:solidFill>
                <a:latin typeface="#9Slide03 Roboto Bold" panose="02000000000000000000" pitchFamily="2" charset="0"/>
                <a:ea typeface="#9Slide03 Roboto Bold" panose="02000000000000000000" pitchFamily="2" charset="0"/>
                <a:cs typeface="Cascadia Code SemiBold" panose="020B0609020000020004" pitchFamily="49" charset="0"/>
              </a:rPr>
              <a:t>.</a:t>
            </a:r>
            <a:endParaRPr lang="en-US" sz="3450" dirty="0">
              <a:solidFill>
                <a:srgbClr val="1F497D"/>
              </a:solidFill>
              <a:latin typeface="#9Slide03 Roboto Bold" panose="02000000000000000000" pitchFamily="2" charset="0"/>
              <a:ea typeface="#9Slide03 Roboto Bold" panose="02000000000000000000" pitchFamily="2" charset="0"/>
              <a:cs typeface="Times New Roman" panose="02020603050405020304" pitchFamily="18" charset="0"/>
            </a:endParaRPr>
          </a:p>
        </p:txBody>
      </p:sp>
      <p:grpSp>
        <p:nvGrpSpPr>
          <p:cNvPr id="24" name="Group 23">
            <a:extLst>
              <a:ext uri="{FF2B5EF4-FFF2-40B4-BE49-F238E27FC236}">
                <a16:creationId xmlns:a16="http://schemas.microsoft.com/office/drawing/2014/main" id="{1DD2AADF-AB85-4A9E-B9C7-4C9F566B70F4}"/>
              </a:ext>
            </a:extLst>
          </p:cNvPr>
          <p:cNvGrpSpPr/>
          <p:nvPr/>
        </p:nvGrpSpPr>
        <p:grpSpPr>
          <a:xfrm>
            <a:off x="9843337" y="-44760"/>
            <a:ext cx="3793730" cy="1916561"/>
            <a:chOff x="6474099" y="430533"/>
            <a:chExt cx="2529153" cy="1277707"/>
          </a:xfrm>
        </p:grpSpPr>
        <p:pic>
          <p:nvPicPr>
            <p:cNvPr id="25" name="Picture 2" descr="Cloud Swipe Up Sticker">
              <a:extLst>
                <a:ext uri="{FF2B5EF4-FFF2-40B4-BE49-F238E27FC236}">
                  <a16:creationId xmlns:a16="http://schemas.microsoft.com/office/drawing/2014/main" id="{D3F5685F-CC67-465D-B1BF-73A38F5700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632250" y="430533"/>
              <a:ext cx="2371002" cy="12777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BA4A736-6087-4B78-94BD-255DACC59A75}"/>
                </a:ext>
              </a:extLst>
            </p:cNvPr>
            <p:cNvSpPr txBox="1"/>
            <p:nvPr/>
          </p:nvSpPr>
          <p:spPr>
            <a:xfrm>
              <a:off x="6474099" y="876539"/>
              <a:ext cx="2522232" cy="492443"/>
            </a:xfrm>
            <a:prstGeom prst="rect">
              <a:avLst/>
            </a:prstGeom>
            <a:noFill/>
          </p:spPr>
          <p:txBody>
            <a:bodyPr wrap="square">
              <a:spAutoFit/>
            </a:bodyPr>
            <a:lstStyle/>
            <a:p>
              <a:pPr algn="ctr"/>
              <a:r>
                <a:rPr lang="en-US" sz="4200" b="1" dirty="0">
                  <a:solidFill>
                    <a:schemeClr val="bg1"/>
                  </a:solidFill>
                  <a:latin typeface="Comic Sans MS" panose="030F0702030302020204" pitchFamily="66" charset="0"/>
                </a:rPr>
                <a:t>Câu 5</a:t>
              </a:r>
            </a:p>
          </p:txBody>
        </p:sp>
      </p:grpSp>
      <p:pic>
        <p:nvPicPr>
          <p:cNvPr id="37" name="Picture 2" descr="Arrow Yes Sticker by asinastra">
            <a:extLst>
              <a:ext uri="{FF2B5EF4-FFF2-40B4-BE49-F238E27FC236}">
                <a16:creationId xmlns:a16="http://schemas.microsoft.com/office/drawing/2014/main" id="{B828FF87-CC48-4AEA-B4BA-783104605B9A}"/>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87475" y="3453650"/>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Yes Sticker by asinastra">
            <a:extLst>
              <a:ext uri="{FF2B5EF4-FFF2-40B4-BE49-F238E27FC236}">
                <a16:creationId xmlns:a16="http://schemas.microsoft.com/office/drawing/2014/main" id="{4E0E3E1E-0D7D-4F05-8B54-2911AD713069}"/>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30253" y="508253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appy Japan Sticker by nanamin">
            <a:extLst>
              <a:ext uri="{FF2B5EF4-FFF2-40B4-BE49-F238E27FC236}">
                <a16:creationId xmlns:a16="http://schemas.microsoft.com/office/drawing/2014/main" id="{3730C006-2A16-4E0F-BEB3-6681C204ECA9}"/>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8152" y="6400736"/>
            <a:ext cx="1810687" cy="1810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533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3"/>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4ACC7D6-7CAC-FFCF-9BB6-2E0FCF0BD832}"/>
              </a:ext>
            </a:extLst>
          </p:cNvPr>
          <p:cNvPicPr>
            <a:picLocks noChangeAspect="1"/>
          </p:cNvPicPr>
          <p:nvPr/>
        </p:nvPicPr>
        <p:blipFill rotWithShape="1">
          <a:blip r:embed="rId3"/>
          <a:srcRect l="2916" t="8991" r="834" b="2076"/>
          <a:stretch/>
        </p:blipFill>
        <p:spPr>
          <a:xfrm>
            <a:off x="-76200" y="10"/>
            <a:ext cx="18364200" cy="10286990"/>
          </a:xfrm>
          <a:prstGeom prst="rect">
            <a:avLst/>
          </a:prstGeom>
        </p:spPr>
      </p:pic>
    </p:spTree>
    <p:extLst>
      <p:ext uri="{BB962C8B-B14F-4D97-AF65-F5344CB8AC3E}">
        <p14:creationId xmlns:p14="http://schemas.microsoft.com/office/powerpoint/2010/main" val="5539074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DBBCCCC-226E-BC0B-D182-37F8BF5E37A3}"/>
              </a:ext>
            </a:extLst>
          </p:cNvPr>
          <p:cNvPicPr>
            <a:picLocks noChangeAspect="1"/>
          </p:cNvPicPr>
          <p:nvPr/>
        </p:nvPicPr>
        <p:blipFill rotWithShape="1">
          <a:blip r:embed="rId4"/>
          <a:srcRect/>
          <a:stretch/>
        </p:blipFill>
        <p:spPr>
          <a:xfrm>
            <a:off x="20" y="10"/>
            <a:ext cx="18287980" cy="10286990"/>
          </a:xfrm>
          <a:prstGeom prst="rect">
            <a:avLst/>
          </a:prstGeom>
        </p:spPr>
      </p:pic>
    </p:spTree>
    <p:extLst>
      <p:ext uri="{BB962C8B-B14F-4D97-AF65-F5344CB8AC3E}">
        <p14:creationId xmlns:p14="http://schemas.microsoft.com/office/powerpoint/2010/main" val="25841052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D3805F4-2335-3001-9745-7094CAA9CA10}"/>
              </a:ext>
            </a:extLst>
          </p:cNvPr>
          <p:cNvPicPr>
            <a:picLocks noChangeAspect="1"/>
          </p:cNvPicPr>
          <p:nvPr/>
        </p:nvPicPr>
        <p:blipFill rotWithShape="1">
          <a:blip r:embed="rId2"/>
          <a:srcRect b="74444"/>
          <a:stretch/>
        </p:blipFill>
        <p:spPr>
          <a:xfrm rot="16200000">
            <a:off x="3731625" y="3687849"/>
            <a:ext cx="8881651" cy="2628900"/>
          </a:xfrm>
          <a:prstGeom prst="rect">
            <a:avLst/>
          </a:prstGeom>
        </p:spPr>
      </p:pic>
      <p:pic>
        <p:nvPicPr>
          <p:cNvPr id="3" name="Hình ảnh 2">
            <a:extLst>
              <a:ext uri="{FF2B5EF4-FFF2-40B4-BE49-F238E27FC236}">
                <a16:creationId xmlns:a16="http://schemas.microsoft.com/office/drawing/2014/main" id="{66C7EABD-DEA5-7E9C-5836-6F6B6F800CCF}"/>
              </a:ext>
            </a:extLst>
          </p:cNvPr>
          <p:cNvPicPr>
            <a:picLocks noChangeAspect="1"/>
          </p:cNvPicPr>
          <p:nvPr/>
        </p:nvPicPr>
        <p:blipFill rotWithShape="1">
          <a:blip r:embed="rId2"/>
          <a:srcRect l="4560" t="61029" r="9706" b="1471"/>
          <a:stretch/>
        </p:blipFill>
        <p:spPr>
          <a:xfrm>
            <a:off x="9982200" y="5143500"/>
            <a:ext cx="7924800" cy="4299625"/>
          </a:xfrm>
          <a:prstGeom prst="rect">
            <a:avLst/>
          </a:prstGeom>
        </p:spPr>
      </p:pic>
      <p:pic>
        <p:nvPicPr>
          <p:cNvPr id="4" name="Hình ảnh 3">
            <a:extLst>
              <a:ext uri="{FF2B5EF4-FFF2-40B4-BE49-F238E27FC236}">
                <a16:creationId xmlns:a16="http://schemas.microsoft.com/office/drawing/2014/main" id="{D39B1F41-5A88-542C-452D-21082432E98A}"/>
              </a:ext>
            </a:extLst>
          </p:cNvPr>
          <p:cNvPicPr>
            <a:picLocks noChangeAspect="1"/>
          </p:cNvPicPr>
          <p:nvPr/>
        </p:nvPicPr>
        <p:blipFill rotWithShape="1">
          <a:blip r:embed="rId2"/>
          <a:srcRect l="4559" t="25185" r="6969" b="38518"/>
          <a:stretch/>
        </p:blipFill>
        <p:spPr>
          <a:xfrm>
            <a:off x="9954126" y="518348"/>
            <a:ext cx="7924800" cy="4220405"/>
          </a:xfrm>
          <a:prstGeom prst="rect">
            <a:avLst/>
          </a:prstGeom>
        </p:spPr>
      </p:pic>
      <p:sp>
        <p:nvSpPr>
          <p:cNvPr id="6" name="TextBox 12">
            <a:extLst>
              <a:ext uri="{FF2B5EF4-FFF2-40B4-BE49-F238E27FC236}">
                <a16:creationId xmlns:a16="http://schemas.microsoft.com/office/drawing/2014/main" id="{37B20919-6033-BC81-B0BE-81C8D0D92D5A}"/>
              </a:ext>
            </a:extLst>
          </p:cNvPr>
          <p:cNvSpPr txBox="1"/>
          <p:nvPr/>
        </p:nvSpPr>
        <p:spPr>
          <a:xfrm>
            <a:off x="-3097377" y="561473"/>
            <a:ext cx="13035461" cy="1090042"/>
          </a:xfrm>
          <a:prstGeom prst="rect">
            <a:avLst/>
          </a:prstGeom>
        </p:spPr>
        <p:txBody>
          <a:bodyPr lIns="0" tIns="0" rIns="0" bIns="0" rtlCol="0" anchor="t">
            <a:spAutoFit/>
          </a:bodyPr>
          <a:lstStyle/>
          <a:p>
            <a:pPr algn="ctr">
              <a:lnSpc>
                <a:spcPts val="8539"/>
              </a:lnSpc>
              <a:spcBef>
                <a:spcPct val="0"/>
              </a:spcBef>
            </a:pPr>
            <a:r>
              <a:rPr lang="en-US" sz="8000" b="1" dirty="0">
                <a:latin typeface="Paytone One"/>
              </a:rPr>
              <a:t>VẬN DỤNG </a:t>
            </a:r>
          </a:p>
        </p:txBody>
      </p:sp>
      <p:pic>
        <p:nvPicPr>
          <p:cNvPr id="7" name="Hình ảnh 6">
            <a:extLst>
              <a:ext uri="{FF2B5EF4-FFF2-40B4-BE49-F238E27FC236}">
                <a16:creationId xmlns:a16="http://schemas.microsoft.com/office/drawing/2014/main" id="{A4ED879B-D499-B49B-58EA-42FC53F86B82}"/>
              </a:ext>
            </a:extLst>
          </p:cNvPr>
          <p:cNvPicPr>
            <a:picLocks noChangeAspect="1"/>
          </p:cNvPicPr>
          <p:nvPr/>
        </p:nvPicPr>
        <p:blipFill>
          <a:blip r:embed="rId3"/>
          <a:stretch>
            <a:fillRect/>
          </a:stretch>
        </p:blipFill>
        <p:spPr>
          <a:xfrm>
            <a:off x="762000" y="1943100"/>
            <a:ext cx="5303212" cy="4038600"/>
          </a:xfrm>
          <a:prstGeom prst="rect">
            <a:avLst/>
          </a:prstGeom>
        </p:spPr>
      </p:pic>
      <p:sp>
        <p:nvSpPr>
          <p:cNvPr id="8" name="TextBox 13">
            <a:extLst>
              <a:ext uri="{FF2B5EF4-FFF2-40B4-BE49-F238E27FC236}">
                <a16:creationId xmlns:a16="http://schemas.microsoft.com/office/drawing/2014/main" id="{9F41B304-A31A-5D70-B5D6-7AF620599970}"/>
              </a:ext>
            </a:extLst>
          </p:cNvPr>
          <p:cNvSpPr txBox="1"/>
          <p:nvPr/>
        </p:nvSpPr>
        <p:spPr>
          <a:xfrm>
            <a:off x="533400" y="6667500"/>
            <a:ext cx="5638800" cy="2922338"/>
          </a:xfrm>
          <a:prstGeom prst="rect">
            <a:avLst/>
          </a:prstGeom>
        </p:spPr>
        <p:txBody>
          <a:bodyPr wrap="square" lIns="0" tIns="0" rIns="0" bIns="0" rtlCol="0" anchor="t">
            <a:spAutoFit/>
          </a:bodyPr>
          <a:lstStyle/>
          <a:p>
            <a:pPr algn="ctr">
              <a:lnSpc>
                <a:spcPct val="150000"/>
              </a:lnSpc>
              <a:spcBef>
                <a:spcPct val="0"/>
              </a:spcBef>
            </a:pPr>
            <a:r>
              <a:rPr lang="en-US" sz="4400" dirty="0">
                <a:latin typeface="#9Slide07 IcielBaliho Script" pitchFamily="2" charset="0"/>
              </a:rPr>
              <a:t>Tìm </a:t>
            </a:r>
            <a:r>
              <a:rPr lang="en-US" sz="4400" dirty="0" err="1">
                <a:latin typeface="#9Slide07 IcielBaliho Script" pitchFamily="2" charset="0"/>
              </a:rPr>
              <a:t>hiểu</a:t>
            </a:r>
            <a:r>
              <a:rPr lang="en-US" sz="4400" dirty="0">
                <a:latin typeface="#9Slide07 IcielBaliho Script" pitchFamily="2" charset="0"/>
              </a:rPr>
              <a:t> </a:t>
            </a:r>
            <a:r>
              <a:rPr lang="en-US" sz="4400" dirty="0" err="1">
                <a:latin typeface="#9Slide07 IcielBaliho Script" pitchFamily="2" charset="0"/>
              </a:rPr>
              <a:t>về</a:t>
            </a:r>
            <a:r>
              <a:rPr lang="en-US" sz="4400" dirty="0">
                <a:latin typeface="#9Slide07 IcielBaliho Script" pitchFamily="2" charset="0"/>
              </a:rPr>
              <a:t> </a:t>
            </a:r>
            <a:r>
              <a:rPr lang="en-US" sz="4400" dirty="0" err="1">
                <a:latin typeface="#9Slide07 IcielBaliho Script" pitchFamily="2" charset="0"/>
              </a:rPr>
              <a:t>ngành</a:t>
            </a:r>
            <a:r>
              <a:rPr lang="en-US" sz="4400" dirty="0">
                <a:latin typeface="#9Slide07 IcielBaliho Script" pitchFamily="2" charset="0"/>
              </a:rPr>
              <a:t> </a:t>
            </a:r>
            <a:r>
              <a:rPr lang="en-US" sz="4400" dirty="0" err="1">
                <a:latin typeface="#9Slide07 IcielBaliho Script" pitchFamily="2" charset="0"/>
              </a:rPr>
              <a:t>nghề</a:t>
            </a:r>
            <a:r>
              <a:rPr lang="en-US" sz="4400" dirty="0">
                <a:latin typeface="#9Slide07 IcielBaliho Script" pitchFamily="2" charset="0"/>
              </a:rPr>
              <a:t> </a:t>
            </a:r>
            <a:r>
              <a:rPr lang="en-US" sz="4400" dirty="0" err="1">
                <a:latin typeface="#9Slide07 IcielBaliho Script" pitchFamily="2" charset="0"/>
              </a:rPr>
              <a:t>em</a:t>
            </a:r>
            <a:r>
              <a:rPr lang="en-US" sz="4400" dirty="0">
                <a:latin typeface="#9Slide07 IcielBaliho Script" pitchFamily="2" charset="0"/>
              </a:rPr>
              <a:t> </a:t>
            </a:r>
            <a:r>
              <a:rPr lang="en-US" sz="4400" dirty="0" err="1">
                <a:latin typeface="#9Slide07 IcielBaliho Script" pitchFamily="2" charset="0"/>
              </a:rPr>
              <a:t>đang</a:t>
            </a:r>
            <a:r>
              <a:rPr lang="en-US" sz="4400" dirty="0">
                <a:latin typeface="#9Slide07 IcielBaliho Script" pitchFamily="2" charset="0"/>
              </a:rPr>
              <a:t> </a:t>
            </a:r>
            <a:r>
              <a:rPr lang="en-US" sz="4400" dirty="0" err="1">
                <a:latin typeface="#9Slide07 IcielBaliho Script" pitchFamily="2" charset="0"/>
              </a:rPr>
              <a:t>quan</a:t>
            </a:r>
            <a:r>
              <a:rPr lang="en-US" sz="4400" dirty="0">
                <a:latin typeface="#9Slide07 IcielBaliho Script" pitchFamily="2" charset="0"/>
              </a:rPr>
              <a:t> </a:t>
            </a:r>
            <a:r>
              <a:rPr lang="en-US" sz="4400" dirty="0" err="1">
                <a:latin typeface="#9Slide07 IcielBaliho Script" pitchFamily="2" charset="0"/>
              </a:rPr>
              <a:t>tâm</a:t>
            </a:r>
            <a:r>
              <a:rPr lang="en-US" sz="4400" dirty="0">
                <a:latin typeface="#9Slide07 IcielBaliho Script" pitchFamily="2" charset="0"/>
              </a:rPr>
              <a:t> </a:t>
            </a:r>
            <a:r>
              <a:rPr lang="en-US" sz="4400" dirty="0" err="1">
                <a:latin typeface="#9Slide07 IcielBaliho Script" pitchFamily="2" charset="0"/>
              </a:rPr>
              <a:t>và</a:t>
            </a:r>
            <a:r>
              <a:rPr lang="en-US" sz="4400" dirty="0">
                <a:latin typeface="#9Slide07 IcielBaliho Script" pitchFamily="2" charset="0"/>
              </a:rPr>
              <a:t> </a:t>
            </a:r>
            <a:r>
              <a:rPr lang="en-US" sz="4400" dirty="0" err="1">
                <a:latin typeface="#9Slide07 IcielBaliho Script" pitchFamily="2" charset="0"/>
              </a:rPr>
              <a:t>giới</a:t>
            </a:r>
            <a:r>
              <a:rPr lang="en-US" sz="4400" dirty="0">
                <a:latin typeface="#9Slide07 IcielBaliho Script" pitchFamily="2" charset="0"/>
              </a:rPr>
              <a:t> </a:t>
            </a:r>
            <a:r>
              <a:rPr lang="en-US" sz="4400" dirty="0" err="1">
                <a:latin typeface="#9Slide07 IcielBaliho Script" pitchFamily="2" charset="0"/>
              </a:rPr>
              <a:t>thiệu</a:t>
            </a:r>
            <a:r>
              <a:rPr lang="en-US" sz="4400" dirty="0">
                <a:latin typeface="#9Slide07 IcielBaliho Script" pitchFamily="2" charset="0"/>
              </a:rPr>
              <a:t> </a:t>
            </a:r>
            <a:r>
              <a:rPr lang="en-US" sz="4400" dirty="0" err="1">
                <a:latin typeface="#9Slide07 IcielBaliho Script" pitchFamily="2" charset="0"/>
              </a:rPr>
              <a:t>với</a:t>
            </a:r>
            <a:r>
              <a:rPr lang="en-US" sz="4400" dirty="0">
                <a:latin typeface="#9Slide07 IcielBaliho Script" pitchFamily="2" charset="0"/>
              </a:rPr>
              <a:t> </a:t>
            </a:r>
            <a:r>
              <a:rPr lang="en-US" sz="4400" dirty="0" err="1">
                <a:latin typeface="#9Slide07 IcielBaliho Script" pitchFamily="2" charset="0"/>
              </a:rPr>
              <a:t>các</a:t>
            </a:r>
            <a:r>
              <a:rPr lang="en-US" sz="4400" dirty="0">
                <a:latin typeface="#9Slide07 IcielBaliho Script" pitchFamily="2" charset="0"/>
              </a:rPr>
              <a:t> </a:t>
            </a:r>
            <a:r>
              <a:rPr lang="en-US" sz="4400" dirty="0" err="1">
                <a:latin typeface="#9Slide07 IcielBaliho Script" pitchFamily="2" charset="0"/>
              </a:rPr>
              <a:t>bạn</a:t>
            </a:r>
            <a:r>
              <a:rPr lang="en-US" sz="4400" dirty="0">
                <a:latin typeface="#9Slide07 IcielBaliho Script" pitchFamily="2" charset="0"/>
              </a:rPr>
              <a:t> </a:t>
            </a:r>
            <a:r>
              <a:rPr lang="en-US" sz="4400" dirty="0" err="1">
                <a:latin typeface="#9Slide07 IcielBaliho Script" pitchFamily="2" charset="0"/>
              </a:rPr>
              <a:t>về</a:t>
            </a:r>
            <a:r>
              <a:rPr lang="en-US" sz="4400" dirty="0">
                <a:latin typeface="#9Slide07 IcielBaliho Script" pitchFamily="2" charset="0"/>
              </a:rPr>
              <a:t> </a:t>
            </a:r>
            <a:r>
              <a:rPr lang="en-US" sz="4400" dirty="0" err="1">
                <a:latin typeface="#9Slide07 IcielBaliho Script" pitchFamily="2" charset="0"/>
              </a:rPr>
              <a:t>nghề</a:t>
            </a:r>
            <a:r>
              <a:rPr lang="en-US" sz="4400" dirty="0">
                <a:latin typeface="#9Slide07 IcielBaliho Script" pitchFamily="2" charset="0"/>
              </a:rPr>
              <a:t> </a:t>
            </a:r>
            <a:r>
              <a:rPr lang="en-US" sz="4400" dirty="0" err="1">
                <a:latin typeface="#9Slide07 IcielBaliho Script" pitchFamily="2" charset="0"/>
              </a:rPr>
              <a:t>đó</a:t>
            </a:r>
            <a:r>
              <a:rPr lang="en-US" sz="4400" dirty="0">
                <a:latin typeface="#9Slide07 IcielBaliho Script" pitchFamily="2" charset="0"/>
              </a:rPr>
              <a:t>.</a:t>
            </a:r>
          </a:p>
        </p:txBody>
      </p:sp>
    </p:spTree>
    <p:extLst>
      <p:ext uri="{BB962C8B-B14F-4D97-AF65-F5344CB8AC3E}">
        <p14:creationId xmlns:p14="http://schemas.microsoft.com/office/powerpoint/2010/main" val="10444305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BE6C1C-C6D6-4F46-A400-2AEDDD36C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18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Hình ảnh 2">
            <a:extLst>
              <a:ext uri="{FF2B5EF4-FFF2-40B4-BE49-F238E27FC236}">
                <a16:creationId xmlns:a16="http://schemas.microsoft.com/office/drawing/2014/main" id="{C4D903F5-6D73-DE70-28B3-B2071D0A00CF}"/>
              </a:ext>
            </a:extLst>
          </p:cNvPr>
          <p:cNvPicPr>
            <a:picLocks noChangeAspect="1"/>
          </p:cNvPicPr>
          <p:nvPr/>
        </p:nvPicPr>
        <p:blipFill rotWithShape="1">
          <a:blip r:embed="rId3"/>
          <a:srcRect t="7003" b="3762"/>
          <a:stretch/>
        </p:blipFill>
        <p:spPr>
          <a:xfrm>
            <a:off x="965200" y="965200"/>
            <a:ext cx="16357599" cy="8356599"/>
          </a:xfrm>
          <a:prstGeom prst="rect">
            <a:avLst/>
          </a:prstGeom>
        </p:spPr>
      </p:pic>
      <p:sp>
        <p:nvSpPr>
          <p:cNvPr id="10" name="Rectangle 9">
            <a:extLst>
              <a:ext uri="{FF2B5EF4-FFF2-40B4-BE49-F238E27FC236}">
                <a16:creationId xmlns:a16="http://schemas.microsoft.com/office/drawing/2014/main" id="{06694754-4001-4052-AE70-BC6938E73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87604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0631" y="807098"/>
            <a:ext cx="8293369" cy="8672804"/>
          </a:xfrm>
          <a:custGeom>
            <a:avLst/>
            <a:gdLst/>
            <a:ahLst/>
            <a:cxnLst/>
            <a:rect l="l" t="t" r="r" b="b"/>
            <a:pathLst>
              <a:path w="8293369" h="8672804">
                <a:moveTo>
                  <a:pt x="0" y="0"/>
                </a:moveTo>
                <a:lnTo>
                  <a:pt x="8293369" y="0"/>
                </a:lnTo>
                <a:lnTo>
                  <a:pt x="8293369" y="8672804"/>
                </a:lnTo>
                <a:lnTo>
                  <a:pt x="0" y="8672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1952083" y="2723621"/>
            <a:ext cx="6090466" cy="10164894"/>
          </a:xfrm>
          <a:custGeom>
            <a:avLst/>
            <a:gdLst/>
            <a:ahLst/>
            <a:cxnLst/>
            <a:rect l="l" t="t" r="r" b="b"/>
            <a:pathLst>
              <a:path w="6090466" h="10164894">
                <a:moveTo>
                  <a:pt x="6090466" y="0"/>
                </a:moveTo>
                <a:lnTo>
                  <a:pt x="0" y="0"/>
                </a:lnTo>
                <a:lnTo>
                  <a:pt x="0" y="10164895"/>
                </a:lnTo>
                <a:lnTo>
                  <a:pt x="6090466" y="10164895"/>
                </a:lnTo>
                <a:lnTo>
                  <a:pt x="6090466" y="0"/>
                </a:lnTo>
                <a:close/>
              </a:path>
            </a:pathLst>
          </a:custGeom>
          <a:blipFill>
            <a:blip r:embed="rId4"/>
            <a:stretch>
              <a:fillRect/>
            </a:stretch>
          </a:blipFill>
        </p:spPr>
        <p:txBody>
          <a:bodyPr/>
          <a:lstStyle/>
          <a:p>
            <a:endParaRPr lang="en-US"/>
          </a:p>
        </p:txBody>
      </p:sp>
      <p:sp>
        <p:nvSpPr>
          <p:cNvPr id="4" name="TextBox 4"/>
          <p:cNvSpPr txBox="1"/>
          <p:nvPr/>
        </p:nvSpPr>
        <p:spPr>
          <a:xfrm>
            <a:off x="9677400" y="3238500"/>
            <a:ext cx="7619565" cy="2033546"/>
          </a:xfrm>
          <a:prstGeom prst="rect">
            <a:avLst/>
          </a:prstGeom>
        </p:spPr>
        <p:txBody>
          <a:bodyPr lIns="0" tIns="0" rIns="0" bIns="0" rtlCol="0" anchor="t">
            <a:spAutoFit/>
          </a:bodyPr>
          <a:lstStyle/>
          <a:p>
            <a:pPr algn="ctr">
              <a:lnSpc>
                <a:spcPts val="16539"/>
              </a:lnSpc>
            </a:pPr>
            <a:r>
              <a:rPr lang="en-US" sz="11814" dirty="0">
                <a:solidFill>
                  <a:srgbClr val="F2EDEC"/>
                </a:solidFill>
                <a:latin typeface="BM Hanna"/>
                <a:ea typeface="BM Hanna"/>
                <a:cs typeface="BM Hanna"/>
                <a:sym typeface="BM Hanna"/>
              </a:rPr>
              <a:t>Who am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15088" y="2690806"/>
            <a:ext cx="10855363" cy="6567494"/>
          </a:xfrm>
          <a:custGeom>
            <a:avLst/>
            <a:gdLst/>
            <a:ahLst/>
            <a:cxnLst/>
            <a:rect l="l" t="t" r="r" b="b"/>
            <a:pathLst>
              <a:path w="10855363" h="6567494">
                <a:moveTo>
                  <a:pt x="0" y="0"/>
                </a:moveTo>
                <a:lnTo>
                  <a:pt x="10855362" y="0"/>
                </a:lnTo>
                <a:lnTo>
                  <a:pt x="10855362" y="6567494"/>
                </a:lnTo>
                <a:lnTo>
                  <a:pt x="0" y="65674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08656" y="1205056"/>
            <a:ext cx="5265608" cy="10401201"/>
          </a:xfrm>
          <a:custGeom>
            <a:avLst/>
            <a:gdLst/>
            <a:ahLst/>
            <a:cxnLst/>
            <a:rect l="l" t="t" r="r" b="b"/>
            <a:pathLst>
              <a:path w="5265608" h="10401201">
                <a:moveTo>
                  <a:pt x="0" y="0"/>
                </a:moveTo>
                <a:lnTo>
                  <a:pt x="5265608" y="0"/>
                </a:lnTo>
                <a:lnTo>
                  <a:pt x="5265608" y="10401201"/>
                </a:lnTo>
                <a:lnTo>
                  <a:pt x="0" y="10401201"/>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9642" y="2400300"/>
            <a:ext cx="7619565" cy="2033546"/>
          </a:xfrm>
          <a:prstGeom prst="rect">
            <a:avLst/>
          </a:prstGeom>
        </p:spPr>
        <p:txBody>
          <a:bodyPr lIns="0" tIns="0" rIns="0" bIns="0" rtlCol="0" anchor="t">
            <a:spAutoFit/>
          </a:bodyPr>
          <a:lstStyle/>
          <a:p>
            <a:pPr algn="ctr">
              <a:lnSpc>
                <a:spcPts val="16539"/>
              </a:lnSpc>
            </a:pPr>
            <a:r>
              <a:rPr lang="en-US" sz="11814" dirty="0">
                <a:solidFill>
                  <a:srgbClr val="F2EDEC"/>
                </a:solidFill>
                <a:latin typeface="BM Hanna"/>
                <a:ea typeface="BM Hanna"/>
                <a:cs typeface="BM Hanna"/>
                <a:sym typeface="BM Hanna"/>
              </a:rPr>
              <a:t>Who am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492124"/>
            <a:ext cx="8115300" cy="6182383"/>
          </a:xfrm>
          <a:custGeom>
            <a:avLst/>
            <a:gdLst/>
            <a:ahLst/>
            <a:cxnLst/>
            <a:rect l="l" t="t" r="r" b="b"/>
            <a:pathLst>
              <a:path w="8115300" h="6182383">
                <a:moveTo>
                  <a:pt x="0" y="0"/>
                </a:moveTo>
                <a:lnTo>
                  <a:pt x="8115300" y="0"/>
                </a:lnTo>
                <a:lnTo>
                  <a:pt x="8115300" y="6182383"/>
                </a:lnTo>
                <a:lnTo>
                  <a:pt x="0" y="6182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85895" y="2670664"/>
            <a:ext cx="4363914" cy="10109453"/>
          </a:xfrm>
          <a:custGeom>
            <a:avLst/>
            <a:gdLst/>
            <a:ahLst/>
            <a:cxnLst/>
            <a:rect l="l" t="t" r="r" b="b"/>
            <a:pathLst>
              <a:path w="4363914" h="10109453">
                <a:moveTo>
                  <a:pt x="0" y="0"/>
                </a:moveTo>
                <a:lnTo>
                  <a:pt x="4363914" y="0"/>
                </a:lnTo>
                <a:lnTo>
                  <a:pt x="4363914" y="10109452"/>
                </a:lnTo>
                <a:lnTo>
                  <a:pt x="0" y="10109452"/>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9606558" y="5640961"/>
            <a:ext cx="7619565" cy="2033546"/>
          </a:xfrm>
          <a:prstGeom prst="rect">
            <a:avLst/>
          </a:prstGeom>
        </p:spPr>
        <p:txBody>
          <a:bodyPr lIns="0" tIns="0" rIns="0" bIns="0" rtlCol="0" anchor="t">
            <a:spAutoFit/>
          </a:bodyPr>
          <a:lstStyle/>
          <a:p>
            <a:pPr algn="ctr">
              <a:lnSpc>
                <a:spcPts val="16539"/>
              </a:lnSpc>
            </a:pPr>
            <a:r>
              <a:rPr lang="en-US" sz="11814">
                <a:solidFill>
                  <a:srgbClr val="F2EDEC"/>
                </a:solidFill>
                <a:latin typeface="BM Hanna"/>
                <a:ea typeface="BM Hanna"/>
                <a:cs typeface="BM Hanna"/>
                <a:sym typeface="BM Hanna"/>
              </a:rPr>
              <a:t>Who am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6798" y="1176375"/>
            <a:ext cx="8844787" cy="8081925"/>
          </a:xfrm>
          <a:custGeom>
            <a:avLst/>
            <a:gdLst/>
            <a:ahLst/>
            <a:cxnLst/>
            <a:rect l="l" t="t" r="r" b="b"/>
            <a:pathLst>
              <a:path w="8844787" h="8081925">
                <a:moveTo>
                  <a:pt x="0" y="0"/>
                </a:moveTo>
                <a:lnTo>
                  <a:pt x="8844788" y="0"/>
                </a:lnTo>
                <a:lnTo>
                  <a:pt x="8844788" y="8081925"/>
                </a:lnTo>
                <a:lnTo>
                  <a:pt x="0" y="80819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270488" y="2365153"/>
            <a:ext cx="5967928" cy="9065207"/>
          </a:xfrm>
          <a:custGeom>
            <a:avLst/>
            <a:gdLst/>
            <a:ahLst/>
            <a:cxnLst/>
            <a:rect l="l" t="t" r="r" b="b"/>
            <a:pathLst>
              <a:path w="5967928" h="9065207">
                <a:moveTo>
                  <a:pt x="0" y="0"/>
                </a:moveTo>
                <a:lnTo>
                  <a:pt x="5967929" y="0"/>
                </a:lnTo>
                <a:lnTo>
                  <a:pt x="5967929" y="9065207"/>
                </a:lnTo>
                <a:lnTo>
                  <a:pt x="0" y="906520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8922704" y="5761921"/>
            <a:ext cx="7619565" cy="2033546"/>
          </a:xfrm>
          <a:prstGeom prst="rect">
            <a:avLst/>
          </a:prstGeom>
        </p:spPr>
        <p:txBody>
          <a:bodyPr lIns="0" tIns="0" rIns="0" bIns="0" rtlCol="0" anchor="t">
            <a:spAutoFit/>
          </a:bodyPr>
          <a:lstStyle/>
          <a:p>
            <a:pPr algn="ctr">
              <a:lnSpc>
                <a:spcPts val="16539"/>
              </a:lnSpc>
            </a:pPr>
            <a:r>
              <a:rPr lang="en-US" sz="11814">
                <a:solidFill>
                  <a:srgbClr val="F2EDEC"/>
                </a:solidFill>
                <a:latin typeface="BM Hanna"/>
                <a:ea typeface="BM Hanna"/>
                <a:cs typeface="BM Hanna"/>
                <a:sym typeface="BM Hanna"/>
              </a:rPr>
              <a:t>Who am 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1517" y="5380387"/>
            <a:ext cx="5527860" cy="6975217"/>
          </a:xfrm>
          <a:custGeom>
            <a:avLst/>
            <a:gdLst/>
            <a:ahLst/>
            <a:cxnLst/>
            <a:rect l="l" t="t" r="r" b="b"/>
            <a:pathLst>
              <a:path w="5527860" h="6975217">
                <a:moveTo>
                  <a:pt x="0" y="0"/>
                </a:moveTo>
                <a:lnTo>
                  <a:pt x="5527860" y="0"/>
                </a:lnTo>
                <a:lnTo>
                  <a:pt x="5527860" y="6975217"/>
                </a:lnTo>
                <a:lnTo>
                  <a:pt x="0" y="6975217"/>
                </a:lnTo>
                <a:lnTo>
                  <a:pt x="0" y="0"/>
                </a:lnTo>
                <a:close/>
              </a:path>
            </a:pathLst>
          </a:custGeom>
          <a:blipFill>
            <a:blip r:embed="rId2"/>
            <a:stretch>
              <a:fillRect/>
            </a:stretch>
          </a:blipFill>
        </p:spPr>
        <p:txBody>
          <a:bodyPr/>
          <a:lstStyle/>
          <a:p>
            <a:endParaRPr lang="en-US"/>
          </a:p>
        </p:txBody>
      </p:sp>
      <p:sp>
        <p:nvSpPr>
          <p:cNvPr id="3" name="Freeform 3"/>
          <p:cNvSpPr/>
          <p:nvPr/>
        </p:nvSpPr>
        <p:spPr>
          <a:xfrm>
            <a:off x="5180986" y="5380387"/>
            <a:ext cx="3016782" cy="6975217"/>
          </a:xfrm>
          <a:custGeom>
            <a:avLst/>
            <a:gdLst/>
            <a:ahLst/>
            <a:cxnLst/>
            <a:rect l="l" t="t" r="r" b="b"/>
            <a:pathLst>
              <a:path w="3016782" h="6975217">
                <a:moveTo>
                  <a:pt x="0" y="0"/>
                </a:moveTo>
                <a:lnTo>
                  <a:pt x="3016782" y="0"/>
                </a:lnTo>
                <a:lnTo>
                  <a:pt x="3016782" y="6975217"/>
                </a:lnTo>
                <a:lnTo>
                  <a:pt x="0" y="6975217"/>
                </a:lnTo>
                <a:lnTo>
                  <a:pt x="0" y="0"/>
                </a:lnTo>
                <a:close/>
              </a:path>
            </a:pathLst>
          </a:custGeom>
          <a:blipFill>
            <a:blip r:embed="rId3"/>
            <a:stretch>
              <a:fillRect/>
            </a:stretch>
          </a:blipFill>
        </p:spPr>
        <p:txBody>
          <a:bodyPr/>
          <a:lstStyle/>
          <a:p>
            <a:endParaRPr lang="en-US"/>
          </a:p>
        </p:txBody>
      </p:sp>
      <p:sp>
        <p:nvSpPr>
          <p:cNvPr id="4" name="Freeform 4"/>
          <p:cNvSpPr/>
          <p:nvPr/>
        </p:nvSpPr>
        <p:spPr>
          <a:xfrm>
            <a:off x="7535381" y="5478777"/>
            <a:ext cx="3303601" cy="7280662"/>
          </a:xfrm>
          <a:custGeom>
            <a:avLst/>
            <a:gdLst/>
            <a:ahLst/>
            <a:cxnLst/>
            <a:rect l="l" t="t" r="r" b="b"/>
            <a:pathLst>
              <a:path w="3303601" h="7280662">
                <a:moveTo>
                  <a:pt x="0" y="0"/>
                </a:moveTo>
                <a:lnTo>
                  <a:pt x="3303600" y="0"/>
                </a:lnTo>
                <a:lnTo>
                  <a:pt x="3303600" y="7280663"/>
                </a:lnTo>
                <a:lnTo>
                  <a:pt x="0" y="7280663"/>
                </a:lnTo>
                <a:lnTo>
                  <a:pt x="0" y="0"/>
                </a:lnTo>
                <a:close/>
              </a:path>
            </a:pathLst>
          </a:custGeom>
          <a:blipFill>
            <a:blip r:embed="rId4"/>
            <a:stretch>
              <a:fillRect/>
            </a:stretch>
          </a:blipFill>
        </p:spPr>
        <p:txBody>
          <a:bodyPr/>
          <a:lstStyle/>
          <a:p>
            <a:endParaRPr lang="en-US"/>
          </a:p>
        </p:txBody>
      </p:sp>
      <p:sp>
        <p:nvSpPr>
          <p:cNvPr id="5" name="Freeform 5"/>
          <p:cNvSpPr/>
          <p:nvPr/>
        </p:nvSpPr>
        <p:spPr>
          <a:xfrm flipH="1">
            <a:off x="10838981" y="5478777"/>
            <a:ext cx="3432388" cy="6975217"/>
          </a:xfrm>
          <a:custGeom>
            <a:avLst/>
            <a:gdLst/>
            <a:ahLst/>
            <a:cxnLst/>
            <a:rect l="l" t="t" r="r" b="b"/>
            <a:pathLst>
              <a:path w="3432388" h="6975217">
                <a:moveTo>
                  <a:pt x="3432389" y="0"/>
                </a:moveTo>
                <a:lnTo>
                  <a:pt x="0" y="0"/>
                </a:lnTo>
                <a:lnTo>
                  <a:pt x="0" y="6975217"/>
                </a:lnTo>
                <a:lnTo>
                  <a:pt x="3432389" y="6975217"/>
                </a:lnTo>
                <a:lnTo>
                  <a:pt x="3432389" y="0"/>
                </a:lnTo>
                <a:close/>
              </a:path>
            </a:pathLst>
          </a:custGeom>
          <a:blipFill>
            <a:blip r:embed="rId5"/>
            <a:stretch>
              <a:fillRect/>
            </a:stretch>
          </a:blipFill>
        </p:spPr>
        <p:txBody>
          <a:bodyPr/>
          <a:lstStyle/>
          <a:p>
            <a:endParaRPr lang="en-US"/>
          </a:p>
        </p:txBody>
      </p:sp>
      <p:sp>
        <p:nvSpPr>
          <p:cNvPr id="6" name="Freeform 6"/>
          <p:cNvSpPr/>
          <p:nvPr/>
        </p:nvSpPr>
        <p:spPr>
          <a:xfrm>
            <a:off x="13987635" y="5380387"/>
            <a:ext cx="3138848" cy="6975217"/>
          </a:xfrm>
          <a:custGeom>
            <a:avLst/>
            <a:gdLst/>
            <a:ahLst/>
            <a:cxnLst/>
            <a:rect l="l" t="t" r="r" b="b"/>
            <a:pathLst>
              <a:path w="3138848" h="6975217">
                <a:moveTo>
                  <a:pt x="0" y="0"/>
                </a:moveTo>
                <a:lnTo>
                  <a:pt x="3138848" y="0"/>
                </a:lnTo>
                <a:lnTo>
                  <a:pt x="3138848" y="6975217"/>
                </a:lnTo>
                <a:lnTo>
                  <a:pt x="0" y="6975217"/>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886890" y="1333500"/>
            <a:ext cx="16239593" cy="2548353"/>
          </a:xfrm>
          <a:prstGeom prst="rect">
            <a:avLst/>
          </a:prstGeom>
        </p:spPr>
        <p:txBody>
          <a:bodyPr lIns="0" tIns="0" rIns="0" bIns="0" rtlCol="0" anchor="t">
            <a:spAutoFit/>
          </a:bodyPr>
          <a:lstStyle/>
          <a:p>
            <a:pPr algn="ctr">
              <a:lnSpc>
                <a:spcPts val="10214"/>
              </a:lnSpc>
            </a:pPr>
            <a:r>
              <a:rPr lang="en-US" sz="7296" dirty="0">
                <a:solidFill>
                  <a:srgbClr val="FFFFFF"/>
                </a:solidFill>
                <a:latin typeface="Paytone One"/>
                <a:ea typeface="Paytone One"/>
                <a:cs typeface="Paytone One"/>
                <a:sym typeface="Paytone One"/>
              </a:rPr>
              <a:t>TRONG TƯƠNG LAI </a:t>
            </a:r>
          </a:p>
          <a:p>
            <a:pPr algn="ctr">
              <a:lnSpc>
                <a:spcPts val="10214"/>
              </a:lnSpc>
            </a:pPr>
            <a:r>
              <a:rPr lang="en-US" sz="7296" dirty="0">
                <a:solidFill>
                  <a:srgbClr val="FFFFFF"/>
                </a:solidFill>
                <a:latin typeface="Paytone One"/>
                <a:ea typeface="Paytone One"/>
                <a:cs typeface="Paytone One"/>
                <a:sym typeface="Paytone One"/>
              </a:rPr>
              <a:t>EM MONG MUỐN LÀM NGHỀ NÀO?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95.055"/>
  <p:tag name="TIMING" val="|0.001"/>
  <p:tag name="ISPRING_CUSTOM_TIMING_USED" val="1"/>
  <p:tag name="ISPRING_SLIDE_ID_2" val="{D1CD424C-3E23-4685-98F9-0B484D4E6F67}"/>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36.642"/>
  <p:tag name="TIMING" val="|0.001|135.141|1"/>
  <p:tag name="ISPRING_CUSTOM_TIMING_USED" val="1"/>
  <p:tag name="ISPRING_SLIDE_ID_2" val="{1F357738-A511-4D3D-9E5F-540286E0FEF0}"/>
</p:tagLst>
</file>

<file path=ppt/tags/tag3.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5.xml><?xml version="1.0" encoding="utf-8"?>
<p:tagLst xmlns:a="http://schemas.openxmlformats.org/drawingml/2006/main" xmlns:r="http://schemas.openxmlformats.org/officeDocument/2006/relationships" xmlns:p="http://schemas.openxmlformats.org/presentationml/2006/main">
  <p:tag name="GENSWF_SLIDE_UID" val="{DFFBE0F5-27F1-4478-B58F-C1E28F48F7DE}:258"/>
</p:tagLst>
</file>

<file path=ppt/tags/tag6.xml><?xml version="1.0" encoding="utf-8"?>
<p:tagLst xmlns:a="http://schemas.openxmlformats.org/drawingml/2006/main" xmlns:r="http://schemas.openxmlformats.org/officeDocument/2006/relationships" xmlns:p="http://schemas.openxmlformats.org/presentationml/2006/main">
  <p:tag name="GENSWF_SLIDE_UID" val="{D960CE40-9288-479A-8065-E377FB4B3657}:259"/>
</p:tagLst>
</file>

<file path=ppt/tags/tag7.xml><?xml version="1.0" encoding="utf-8"?>
<p:tagLst xmlns:a="http://schemas.openxmlformats.org/drawingml/2006/main" xmlns:r="http://schemas.openxmlformats.org/officeDocument/2006/relationships" xmlns:p="http://schemas.openxmlformats.org/presentationml/2006/main">
  <p:tag name="GENSWF_SLIDE_UID" val="{F1D04574-0F3A-4F96-81DF-16CF906A4A65}:260"/>
</p:tagLst>
</file>

<file path=ppt/tags/tag8.xml><?xml version="1.0" encoding="utf-8"?>
<p:tagLst xmlns:a="http://schemas.openxmlformats.org/drawingml/2006/main" xmlns:r="http://schemas.openxmlformats.org/officeDocument/2006/relationships" xmlns:p="http://schemas.openxmlformats.org/presentationml/2006/main">
  <p:tag name="GENSWF_SLIDE_UID" val="{3C1C1AA4-87EC-4309-A387-647334BAA3C0}:26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703</TotalTime>
  <Words>2159</Words>
  <Application>Microsoft Office PowerPoint</Application>
  <PresentationFormat>Tùy chỉnh</PresentationFormat>
  <Paragraphs>229</Paragraphs>
  <Slides>46</Slides>
  <Notes>10</Notes>
  <HiddenSlides>0</HiddenSlides>
  <MMClips>1</MMClips>
  <ScaleCrop>false</ScaleCrop>
  <HeadingPairs>
    <vt:vector size="6" baseType="variant">
      <vt:variant>
        <vt:lpstr>Phông được Dùng</vt:lpstr>
      </vt:variant>
      <vt:variant>
        <vt:i4>17</vt:i4>
      </vt:variant>
      <vt:variant>
        <vt:lpstr>Chủ đề</vt:lpstr>
      </vt:variant>
      <vt:variant>
        <vt:i4>3</vt:i4>
      </vt:variant>
      <vt:variant>
        <vt:lpstr>Tiêu đề Bản chiếu</vt:lpstr>
      </vt:variant>
      <vt:variant>
        <vt:i4>46</vt:i4>
      </vt:variant>
    </vt:vector>
  </HeadingPairs>
  <TitlesOfParts>
    <vt:vector size="66" baseType="lpstr">
      <vt:lpstr>Francois One</vt:lpstr>
      <vt:lpstr>Berlin Sans FB Demi</vt:lpstr>
      <vt:lpstr>#9Slide03 Cabin Condensed</vt:lpstr>
      <vt:lpstr>Comic Sans MS</vt:lpstr>
      <vt:lpstr>Paytone One</vt:lpstr>
      <vt:lpstr>Arial</vt:lpstr>
      <vt:lpstr>Aptos</vt:lpstr>
      <vt:lpstr>#9Slide03 Roboto Bold</vt:lpstr>
      <vt:lpstr>#9Slide07 IcielBaliho Script</vt:lpstr>
      <vt:lpstr>#9Slide03 Cabin Condensed Mediu</vt:lpstr>
      <vt:lpstr>#9Slide03 SVNNew Athletic M54</vt:lpstr>
      <vt:lpstr>BM Hanna</vt:lpstr>
      <vt:lpstr>Wingdings 3</vt:lpstr>
      <vt:lpstr>Times New Roman</vt:lpstr>
      <vt:lpstr>Calibri</vt:lpstr>
      <vt:lpstr>#9Slide07 IcielCadena</vt:lpstr>
      <vt:lpstr>#9Slide07 Cadena</vt:lpstr>
      <vt:lpstr>1_Office Theme</vt:lpstr>
      <vt:lpstr>Ion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NGHỀ NGHIỆP</dc:title>
  <dc:creator>pham thi huong</dc:creator>
  <cp:lastModifiedBy>huong pham</cp:lastModifiedBy>
  <cp:revision>11</cp:revision>
  <dcterms:created xsi:type="dcterms:W3CDTF">2006-08-16T00:00:00Z</dcterms:created>
  <dcterms:modified xsi:type="dcterms:W3CDTF">2024-07-30T05:46:38Z</dcterms:modified>
  <dc:identifier>DAGKV0aU4Xo</dc:identifier>
</cp:coreProperties>
</file>