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69" r:id="rId6"/>
    <p:sldId id="270" r:id="rId7"/>
    <p:sldId id="258" r:id="rId8"/>
    <p:sldId id="271" r:id="rId9"/>
    <p:sldId id="272" r:id="rId10"/>
    <p:sldId id="273" r:id="rId11"/>
    <p:sldId id="274" r:id="rId12"/>
    <p:sldId id="275" r:id="rId13"/>
    <p:sldId id="276" r:id="rId14"/>
    <p:sldId id="277" r:id="rId15"/>
    <p:sldId id="262" r:id="rId16"/>
    <p:sldId id="278" r:id="rId17"/>
    <p:sldId id="259" r:id="rId18"/>
    <p:sldId id="260" r:id="rId19"/>
    <p:sldId id="265" r:id="rId20"/>
  </p:sldIdLst>
  <p:sldSz cx="18288000" cy="10287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4" d="100"/>
          <a:sy n="44" d="100"/>
        </p:scale>
        <p:origin x="660"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1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4.svg"/><Relationship Id="rId4" Type="http://schemas.openxmlformats.org/officeDocument/2006/relationships/image" Target="../media/image2.png"/><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2727968" y="1428826"/>
            <a:ext cx="4866917" cy="319391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20" name="Group 20"/>
          <p:cNvGrpSpPr/>
          <p:nvPr/>
        </p:nvGrpSpPr>
        <p:grpSpPr>
          <a:xfrm>
            <a:off x="2727968" y="2389305"/>
            <a:ext cx="4866917" cy="319391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23" name="Group 23"/>
          <p:cNvGrpSpPr/>
          <p:nvPr/>
        </p:nvGrpSpPr>
        <p:grpSpPr>
          <a:xfrm>
            <a:off x="2727968" y="4310263"/>
            <a:ext cx="4866917" cy="319391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26" name="Group 26"/>
          <p:cNvGrpSpPr/>
          <p:nvPr/>
        </p:nvGrpSpPr>
        <p:grpSpPr>
          <a:xfrm>
            <a:off x="2727968" y="5592851"/>
            <a:ext cx="4866917" cy="319391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29" name="Group 29"/>
          <p:cNvGrpSpPr/>
          <p:nvPr/>
        </p:nvGrpSpPr>
        <p:grpSpPr>
          <a:xfrm>
            <a:off x="5749157" y="5467501"/>
            <a:ext cx="4866917" cy="319391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32" name="Group 32"/>
          <p:cNvGrpSpPr/>
          <p:nvPr/>
        </p:nvGrpSpPr>
        <p:grpSpPr>
          <a:xfrm>
            <a:off x="8770347" y="5664260"/>
            <a:ext cx="4866917" cy="319391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35" name="Group 35"/>
          <p:cNvGrpSpPr/>
          <p:nvPr/>
        </p:nvGrpSpPr>
        <p:grpSpPr>
          <a:xfrm>
            <a:off x="10616075" y="4622740"/>
            <a:ext cx="4866917" cy="319391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38" name="Group 38"/>
          <p:cNvGrpSpPr/>
          <p:nvPr/>
        </p:nvGrpSpPr>
        <p:grpSpPr>
          <a:xfrm>
            <a:off x="10137416" y="1428826"/>
            <a:ext cx="4866917" cy="319391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41" name="Group 41"/>
          <p:cNvGrpSpPr/>
          <p:nvPr/>
        </p:nvGrpSpPr>
        <p:grpSpPr>
          <a:xfrm>
            <a:off x="5161427" y="1428826"/>
            <a:ext cx="4866917" cy="319391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44" name="Group 44"/>
          <p:cNvGrpSpPr/>
          <p:nvPr/>
        </p:nvGrpSpPr>
        <p:grpSpPr>
          <a:xfrm>
            <a:off x="7594885" y="1428826"/>
            <a:ext cx="4866917" cy="319391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47" name="Group 47"/>
          <p:cNvGrpSpPr/>
          <p:nvPr/>
        </p:nvGrpSpPr>
        <p:grpSpPr>
          <a:xfrm>
            <a:off x="3488783" y="2389305"/>
            <a:ext cx="10571499" cy="5253502"/>
            <a:chOff x="0" y="0"/>
            <a:chExt cx="3168073" cy="1574372"/>
          </a:xfrm>
        </p:grpSpPr>
        <p:sp>
          <p:nvSpPr>
            <p:cNvPr id="48" name="Freeform 48"/>
            <p:cNvSpPr/>
            <p:nvPr/>
          </p:nvSpPr>
          <p:spPr>
            <a:xfrm>
              <a:off x="0" y="0"/>
              <a:ext cx="3168073" cy="1574372"/>
            </a:xfrm>
            <a:custGeom>
              <a:avLst/>
              <a:gdLst/>
              <a:ahLst/>
              <a:cxnLst/>
              <a:rect l="l" t="t" r="r" b="b"/>
              <a:pathLst>
                <a:path w="3168073" h="1574372">
                  <a:moveTo>
                    <a:pt x="37349" y="0"/>
                  </a:moveTo>
                  <a:lnTo>
                    <a:pt x="3130723" y="0"/>
                  </a:lnTo>
                  <a:cubicBezTo>
                    <a:pt x="3140629" y="0"/>
                    <a:pt x="3150129" y="3935"/>
                    <a:pt x="3157133" y="10939"/>
                  </a:cubicBezTo>
                  <a:cubicBezTo>
                    <a:pt x="3164138" y="17944"/>
                    <a:pt x="3168073" y="27444"/>
                    <a:pt x="3168073" y="37349"/>
                  </a:cubicBezTo>
                  <a:lnTo>
                    <a:pt x="3168073" y="1537023"/>
                  </a:lnTo>
                  <a:cubicBezTo>
                    <a:pt x="3168073" y="1557651"/>
                    <a:pt x="3151351" y="1574372"/>
                    <a:pt x="3130723" y="1574372"/>
                  </a:cubicBezTo>
                  <a:lnTo>
                    <a:pt x="37349" y="1574372"/>
                  </a:lnTo>
                  <a:cubicBezTo>
                    <a:pt x="16722" y="1574372"/>
                    <a:pt x="0" y="1557651"/>
                    <a:pt x="0" y="1537023"/>
                  </a:cubicBezTo>
                  <a:lnTo>
                    <a:pt x="0" y="37349"/>
                  </a:lnTo>
                  <a:cubicBezTo>
                    <a:pt x="0" y="16722"/>
                    <a:pt x="16722" y="0"/>
                    <a:pt x="37349"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44646" tIns="44646" rIns="44646" bIns="44646" rtlCol="0" anchor="ctr"/>
            <a:lstStyle/>
            <a:p>
              <a:pPr algn="ctr">
                <a:lnSpc>
                  <a:spcPts val="2660"/>
                </a:lnSpc>
                <a:spcBef>
                  <a:spcPct val="0"/>
                </a:spcBef>
              </a:pPr>
              <a:endParaRPr/>
            </a:p>
          </p:txBody>
        </p:sp>
      </p:grpSp>
      <p:grpSp>
        <p:nvGrpSpPr>
          <p:cNvPr id="50" name="Group 50"/>
          <p:cNvGrpSpPr/>
          <p:nvPr/>
        </p:nvGrpSpPr>
        <p:grpSpPr>
          <a:xfrm>
            <a:off x="2727968" y="3349784"/>
            <a:ext cx="4866917" cy="319391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53" name="Group 53"/>
          <p:cNvGrpSpPr/>
          <p:nvPr/>
        </p:nvGrpSpPr>
        <p:grpSpPr>
          <a:xfrm>
            <a:off x="10137416" y="5583219"/>
            <a:ext cx="4866917" cy="319391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56" name="Group 56"/>
          <p:cNvGrpSpPr/>
          <p:nvPr/>
        </p:nvGrpSpPr>
        <p:grpSpPr>
          <a:xfrm>
            <a:off x="10693115" y="3025783"/>
            <a:ext cx="4866917" cy="319391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sp>
        <p:nvSpPr>
          <p:cNvPr id="59" name="Freeform 59"/>
          <p:cNvSpPr/>
          <p:nvPr/>
        </p:nvSpPr>
        <p:spPr>
          <a:xfrm rot="551590">
            <a:off x="1332413" y="120323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0" name="Freeform 60"/>
          <p:cNvSpPr/>
          <p:nvPr/>
        </p:nvSpPr>
        <p:spPr>
          <a:xfrm rot="-517423">
            <a:off x="13537814" y="575925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1" name="Freeform 61"/>
          <p:cNvSpPr/>
          <p:nvPr/>
        </p:nvSpPr>
        <p:spPr>
          <a:xfrm rot="-1138054">
            <a:off x="2272106" y="6787909"/>
            <a:ext cx="2842667" cy="2651433"/>
          </a:xfrm>
          <a:custGeom>
            <a:avLst/>
            <a:gdLst/>
            <a:ahLst/>
            <a:cxnLst/>
            <a:rect l="l" t="t" r="r" b="b"/>
            <a:pathLst>
              <a:path w="2842667" h="2651433">
                <a:moveTo>
                  <a:pt x="0" y="0"/>
                </a:moveTo>
                <a:lnTo>
                  <a:pt x="2842667" y="0"/>
                </a:lnTo>
                <a:lnTo>
                  <a:pt x="2842667" y="2651433"/>
                </a:lnTo>
                <a:lnTo>
                  <a:pt x="0" y="2651433"/>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2" name="Freeform 62"/>
          <p:cNvSpPr/>
          <p:nvPr/>
        </p:nvSpPr>
        <p:spPr>
          <a:xfrm rot="1891217">
            <a:off x="13173227" y="1308889"/>
            <a:ext cx="2842667" cy="2651433"/>
          </a:xfrm>
          <a:custGeom>
            <a:avLst/>
            <a:gdLst/>
            <a:ahLst/>
            <a:cxnLst/>
            <a:rect l="l" t="t" r="r" b="b"/>
            <a:pathLst>
              <a:path w="2842667" h="2651433">
                <a:moveTo>
                  <a:pt x="0" y="0"/>
                </a:moveTo>
                <a:lnTo>
                  <a:pt x="2842667" y="0"/>
                </a:lnTo>
                <a:lnTo>
                  <a:pt x="2842667" y="2651434"/>
                </a:lnTo>
                <a:lnTo>
                  <a:pt x="0" y="2651434"/>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3" name="Freeform 63"/>
          <p:cNvSpPr/>
          <p:nvPr/>
        </p:nvSpPr>
        <p:spPr>
          <a:xfrm>
            <a:off x="6121388" y="1204148"/>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4" name="Freeform 64"/>
          <p:cNvSpPr/>
          <p:nvPr/>
        </p:nvSpPr>
        <p:spPr>
          <a:xfrm>
            <a:off x="11379551" y="791342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5" name="TextBox 65"/>
          <p:cNvSpPr txBox="1"/>
          <p:nvPr/>
        </p:nvSpPr>
        <p:spPr>
          <a:xfrm>
            <a:off x="3803374" y="2875671"/>
            <a:ext cx="10901121" cy="3323987"/>
          </a:xfrm>
          <a:prstGeom prst="rect">
            <a:avLst/>
          </a:prstGeom>
        </p:spPr>
        <p:txBody>
          <a:bodyPr lIns="0" tIns="0" rIns="0" bIns="0" rtlCol="0" anchor="t">
            <a:spAutoFit/>
          </a:bodyPr>
          <a:lstStyle/>
          <a:p>
            <a:pPr algn="ctr"/>
            <a:r>
              <a:rPr lang="de-DE" sz="7200" b="1" smtClean="0">
                <a:ln w="9525">
                  <a:solidFill>
                    <a:schemeClr val="bg1"/>
                  </a:solidFill>
                  <a:prstDash val="solid"/>
                </a:ln>
                <a:solidFill>
                  <a:schemeClr val="accent5"/>
                </a:solidFill>
                <a:effectLst>
                  <a:glow rad="63500">
                    <a:schemeClr val="accent2">
                      <a:satMod val="175000"/>
                      <a:alpha val="40000"/>
                    </a:schemeClr>
                  </a:glow>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CÁC </a:t>
            </a:r>
            <a:r>
              <a:rPr lang="de-DE" sz="7200" b="1">
                <a:ln w="9525">
                  <a:solidFill>
                    <a:schemeClr val="bg1"/>
                  </a:solidFill>
                  <a:prstDash val="solid"/>
                </a:ln>
                <a:solidFill>
                  <a:schemeClr val="accent5"/>
                </a:solidFill>
                <a:effectLst>
                  <a:glow rad="63500">
                    <a:schemeClr val="accent2">
                      <a:satMod val="175000"/>
                      <a:alpha val="40000"/>
                    </a:schemeClr>
                  </a:glow>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KIỂU CÂU GHÉP VÀ PHƯƠNG TIỆN NỐI CÁC VẾ CÂU GHÉP</a:t>
            </a:r>
            <a:endParaRPr lang="en-GB" sz="7200" b="1">
              <a:ln w="9525">
                <a:solidFill>
                  <a:schemeClr val="bg1"/>
                </a:solidFill>
                <a:prstDash val="solid"/>
              </a:ln>
              <a:solidFill>
                <a:schemeClr val="accent5"/>
              </a:solidFill>
              <a:effectLst>
                <a:glow rad="63500">
                  <a:schemeClr val="accent2">
                    <a:satMod val="175000"/>
                    <a:alpha val="40000"/>
                  </a:schemeClr>
                </a:glow>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endParaRPr>
          </a:p>
        </p:txBody>
      </p:sp>
      <p:grpSp>
        <p:nvGrpSpPr>
          <p:cNvPr id="66" name="Group 66"/>
          <p:cNvGrpSpPr/>
          <p:nvPr/>
        </p:nvGrpSpPr>
        <p:grpSpPr>
          <a:xfrm>
            <a:off x="4984531" y="6862036"/>
            <a:ext cx="8318939" cy="702033"/>
            <a:chOff x="0" y="0"/>
            <a:chExt cx="1683404" cy="142062"/>
          </a:xfrm>
        </p:grpSpPr>
        <p:sp>
          <p:nvSpPr>
            <p:cNvPr id="67" name="Freeform 67"/>
            <p:cNvSpPr/>
            <p:nvPr/>
          </p:nvSpPr>
          <p:spPr>
            <a:xfrm>
              <a:off x="0" y="0"/>
              <a:ext cx="1683404" cy="142062"/>
            </a:xfrm>
            <a:custGeom>
              <a:avLst/>
              <a:gdLst/>
              <a:ahLst/>
              <a:cxnLst/>
              <a:rect l="l" t="t" r="r" b="b"/>
              <a:pathLst>
                <a:path w="1683404" h="142062">
                  <a:moveTo>
                    <a:pt x="1683404" y="0"/>
                  </a:moveTo>
                  <a:lnTo>
                    <a:pt x="0" y="0"/>
                  </a:lnTo>
                  <a:lnTo>
                    <a:pt x="101600" y="71031"/>
                  </a:lnTo>
                  <a:lnTo>
                    <a:pt x="0" y="142062"/>
                  </a:lnTo>
                  <a:lnTo>
                    <a:pt x="1683404" y="142062"/>
                  </a:lnTo>
                  <a:lnTo>
                    <a:pt x="1581804" y="71031"/>
                  </a:lnTo>
                  <a:lnTo>
                    <a:pt x="1683404" y="0"/>
                  </a:lnTo>
                  <a:close/>
                </a:path>
              </a:pathLst>
            </a:custGeom>
            <a:solidFill>
              <a:srgbClr val="FFDEEB"/>
            </a:solidFill>
          </p:spPr>
        </p:sp>
        <p:sp>
          <p:nvSpPr>
            <p:cNvPr id="68" name="TextBox 68"/>
            <p:cNvSpPr txBox="1"/>
            <p:nvPr/>
          </p:nvSpPr>
          <p:spPr>
            <a:xfrm>
              <a:off x="88900" y="-38100"/>
              <a:ext cx="1505604" cy="180162"/>
            </a:xfrm>
            <a:prstGeom prst="rect">
              <a:avLst/>
            </a:prstGeom>
          </p:spPr>
          <p:txBody>
            <a:bodyPr lIns="50800" tIns="50800" rIns="50800" bIns="50800" rtlCol="0" anchor="ctr"/>
            <a:lstStyle/>
            <a:p>
              <a:pPr algn="ctr">
                <a:lnSpc>
                  <a:spcPts val="3026"/>
                </a:lnSpc>
              </a:pPr>
              <a:endParaRPr/>
            </a:p>
          </p:txBody>
        </p:sp>
      </p:grpSp>
      <p:sp>
        <p:nvSpPr>
          <p:cNvPr id="69" name="TextBox 69"/>
          <p:cNvSpPr txBox="1"/>
          <p:nvPr/>
        </p:nvSpPr>
        <p:spPr>
          <a:xfrm>
            <a:off x="6253299" y="6931416"/>
            <a:ext cx="5781403" cy="553998"/>
          </a:xfrm>
          <a:prstGeom prst="rect">
            <a:avLst/>
          </a:prstGeom>
        </p:spPr>
        <p:txBody>
          <a:bodyPr lIns="0" tIns="0" rIns="0" bIns="0" rtlCol="0" anchor="t">
            <a:spAutoFit/>
          </a:bodyPr>
          <a:lstStyle/>
          <a:p>
            <a:r>
              <a:rPr lang="de-DE" sz="3600" b="1">
                <a:latin typeface="Times New Roman" panose="02020603050405020304" pitchFamily="18" charset="0"/>
                <a:cs typeface="Times New Roman" panose="02020603050405020304" pitchFamily="18" charset="0"/>
              </a:rPr>
              <a:t>THỰC HÀNH TIẾNG VIỆT</a:t>
            </a:r>
            <a:endParaRPr lang="en-GB" sz="36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2727968" y="1428826"/>
            <a:ext cx="4866917" cy="319391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0" name="Group 20"/>
          <p:cNvGrpSpPr/>
          <p:nvPr/>
        </p:nvGrpSpPr>
        <p:grpSpPr>
          <a:xfrm>
            <a:off x="2727968" y="2389305"/>
            <a:ext cx="4866917" cy="319391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3" name="Group 23"/>
          <p:cNvGrpSpPr/>
          <p:nvPr/>
        </p:nvGrpSpPr>
        <p:grpSpPr>
          <a:xfrm>
            <a:off x="2727968" y="4310263"/>
            <a:ext cx="4866917" cy="319391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6" name="Group 26"/>
          <p:cNvGrpSpPr/>
          <p:nvPr/>
        </p:nvGrpSpPr>
        <p:grpSpPr>
          <a:xfrm>
            <a:off x="2727968" y="5592851"/>
            <a:ext cx="4866917" cy="319391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9" name="Group 29"/>
          <p:cNvGrpSpPr/>
          <p:nvPr/>
        </p:nvGrpSpPr>
        <p:grpSpPr>
          <a:xfrm>
            <a:off x="5749157" y="5467501"/>
            <a:ext cx="4866917" cy="319391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2" name="Group 32"/>
          <p:cNvGrpSpPr/>
          <p:nvPr/>
        </p:nvGrpSpPr>
        <p:grpSpPr>
          <a:xfrm>
            <a:off x="8770347" y="5664260"/>
            <a:ext cx="4866917" cy="319391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5" name="Group 35"/>
          <p:cNvGrpSpPr/>
          <p:nvPr/>
        </p:nvGrpSpPr>
        <p:grpSpPr>
          <a:xfrm>
            <a:off x="10616075" y="4622740"/>
            <a:ext cx="4866917" cy="319391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8" name="Group 38"/>
          <p:cNvGrpSpPr/>
          <p:nvPr/>
        </p:nvGrpSpPr>
        <p:grpSpPr>
          <a:xfrm>
            <a:off x="10137416" y="1428826"/>
            <a:ext cx="4866917" cy="319391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1" name="Group 41"/>
          <p:cNvGrpSpPr/>
          <p:nvPr/>
        </p:nvGrpSpPr>
        <p:grpSpPr>
          <a:xfrm>
            <a:off x="5161427" y="1428826"/>
            <a:ext cx="4866917" cy="319391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4" name="Group 44"/>
          <p:cNvGrpSpPr/>
          <p:nvPr/>
        </p:nvGrpSpPr>
        <p:grpSpPr>
          <a:xfrm>
            <a:off x="7594885" y="1428826"/>
            <a:ext cx="4866917" cy="319391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7" name="Group 47"/>
          <p:cNvGrpSpPr/>
          <p:nvPr/>
        </p:nvGrpSpPr>
        <p:grpSpPr>
          <a:xfrm>
            <a:off x="3488783" y="2389305"/>
            <a:ext cx="10571499" cy="5253502"/>
            <a:chOff x="0" y="0"/>
            <a:chExt cx="3168073" cy="1574372"/>
          </a:xfrm>
        </p:grpSpPr>
        <p:sp>
          <p:nvSpPr>
            <p:cNvPr id="48" name="Freeform 48"/>
            <p:cNvSpPr/>
            <p:nvPr/>
          </p:nvSpPr>
          <p:spPr>
            <a:xfrm>
              <a:off x="0" y="0"/>
              <a:ext cx="3168073" cy="1574372"/>
            </a:xfrm>
            <a:custGeom>
              <a:avLst/>
              <a:gdLst/>
              <a:ahLst/>
              <a:cxnLst/>
              <a:rect l="l" t="t" r="r" b="b"/>
              <a:pathLst>
                <a:path w="3168073" h="1574372">
                  <a:moveTo>
                    <a:pt x="37349" y="0"/>
                  </a:moveTo>
                  <a:lnTo>
                    <a:pt x="3130723" y="0"/>
                  </a:lnTo>
                  <a:cubicBezTo>
                    <a:pt x="3140629" y="0"/>
                    <a:pt x="3150129" y="3935"/>
                    <a:pt x="3157133" y="10939"/>
                  </a:cubicBezTo>
                  <a:cubicBezTo>
                    <a:pt x="3164138" y="17944"/>
                    <a:pt x="3168073" y="27444"/>
                    <a:pt x="3168073" y="37349"/>
                  </a:cubicBezTo>
                  <a:lnTo>
                    <a:pt x="3168073" y="1537023"/>
                  </a:lnTo>
                  <a:cubicBezTo>
                    <a:pt x="3168073" y="1557651"/>
                    <a:pt x="3151351" y="1574372"/>
                    <a:pt x="3130723" y="1574372"/>
                  </a:cubicBezTo>
                  <a:lnTo>
                    <a:pt x="37349" y="1574372"/>
                  </a:lnTo>
                  <a:cubicBezTo>
                    <a:pt x="16722" y="1574372"/>
                    <a:pt x="0" y="1557651"/>
                    <a:pt x="0" y="1537023"/>
                  </a:cubicBezTo>
                  <a:lnTo>
                    <a:pt x="0" y="37349"/>
                  </a:lnTo>
                  <a:cubicBezTo>
                    <a:pt x="0" y="16722"/>
                    <a:pt x="16722" y="0"/>
                    <a:pt x="37349"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44646" tIns="44646" rIns="44646" bIns="44646"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2727968" y="3349784"/>
            <a:ext cx="4866917" cy="319391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53" name="Group 53"/>
          <p:cNvGrpSpPr/>
          <p:nvPr/>
        </p:nvGrpSpPr>
        <p:grpSpPr>
          <a:xfrm>
            <a:off x="10137416" y="5583219"/>
            <a:ext cx="4866917" cy="319391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56" name="Group 56"/>
          <p:cNvGrpSpPr/>
          <p:nvPr/>
        </p:nvGrpSpPr>
        <p:grpSpPr>
          <a:xfrm>
            <a:off x="10693115" y="3025783"/>
            <a:ext cx="4866917" cy="319391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sp>
        <p:nvSpPr>
          <p:cNvPr id="59" name="Freeform 59"/>
          <p:cNvSpPr/>
          <p:nvPr/>
        </p:nvSpPr>
        <p:spPr>
          <a:xfrm rot="551590">
            <a:off x="1332413" y="120323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0" name="Freeform 60"/>
          <p:cNvSpPr/>
          <p:nvPr/>
        </p:nvSpPr>
        <p:spPr>
          <a:xfrm rot="-517423">
            <a:off x="13537814" y="575925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1" name="Freeform 61"/>
          <p:cNvSpPr/>
          <p:nvPr/>
        </p:nvSpPr>
        <p:spPr>
          <a:xfrm rot="-1138054">
            <a:off x="2272106" y="6787909"/>
            <a:ext cx="2842667" cy="2651433"/>
          </a:xfrm>
          <a:custGeom>
            <a:avLst/>
            <a:gdLst/>
            <a:ahLst/>
            <a:cxnLst/>
            <a:rect l="l" t="t" r="r" b="b"/>
            <a:pathLst>
              <a:path w="2842667" h="2651433">
                <a:moveTo>
                  <a:pt x="0" y="0"/>
                </a:moveTo>
                <a:lnTo>
                  <a:pt x="2842667" y="0"/>
                </a:lnTo>
                <a:lnTo>
                  <a:pt x="2842667" y="2651433"/>
                </a:lnTo>
                <a:lnTo>
                  <a:pt x="0" y="2651433"/>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2" name="Freeform 62"/>
          <p:cNvSpPr/>
          <p:nvPr/>
        </p:nvSpPr>
        <p:spPr>
          <a:xfrm rot="1891217">
            <a:off x="13173227" y="1308889"/>
            <a:ext cx="2842667" cy="2651433"/>
          </a:xfrm>
          <a:custGeom>
            <a:avLst/>
            <a:gdLst/>
            <a:ahLst/>
            <a:cxnLst/>
            <a:rect l="l" t="t" r="r" b="b"/>
            <a:pathLst>
              <a:path w="2842667" h="2651433">
                <a:moveTo>
                  <a:pt x="0" y="0"/>
                </a:moveTo>
                <a:lnTo>
                  <a:pt x="2842667" y="0"/>
                </a:lnTo>
                <a:lnTo>
                  <a:pt x="2842667" y="2651434"/>
                </a:lnTo>
                <a:lnTo>
                  <a:pt x="0" y="2651434"/>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3" name="Freeform 63"/>
          <p:cNvSpPr/>
          <p:nvPr/>
        </p:nvSpPr>
        <p:spPr>
          <a:xfrm>
            <a:off x="6121388" y="1204148"/>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4" name="Freeform 64"/>
          <p:cNvSpPr/>
          <p:nvPr/>
        </p:nvSpPr>
        <p:spPr>
          <a:xfrm>
            <a:off x="11379551" y="791342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5" name="TextBox 65"/>
          <p:cNvSpPr txBox="1"/>
          <p:nvPr/>
        </p:nvSpPr>
        <p:spPr>
          <a:xfrm>
            <a:off x="5067546" y="3576188"/>
            <a:ext cx="9086900" cy="2954655"/>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lIns="0" tIns="0" rIns="0" bIns="0" rtlCol="0" anchor="t">
            <a:spAutoFit/>
          </a:bodyPr>
          <a:lstStyle/>
          <a:p>
            <a:pPr algn="ctr"/>
            <a:r>
              <a:rPr lang="en-US" sz="9600"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HOẠT ĐỘNG </a:t>
            </a:r>
            <a:r>
              <a:rPr lang="en-US" sz="9600" b="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3</a:t>
            </a:r>
            <a:endParaRPr lang="vi-VN" sz="9600" b="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endParaRPr>
          </a:p>
          <a:p>
            <a:pPr algn="ctr"/>
            <a:r>
              <a:rPr lang="en-US" sz="9600" b="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a:t>
            </a:r>
            <a:r>
              <a:rPr lang="en-US" sz="9600"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LUYỆN TẬP</a:t>
            </a:r>
            <a:endParaRPr lang="en-GB" sz="9600" b="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5876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918892"/>
            <a:ext cx="5463091" cy="358515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9" name="Group 59"/>
          <p:cNvGrpSpPr/>
          <p:nvPr/>
        </p:nvGrpSpPr>
        <p:grpSpPr>
          <a:xfrm>
            <a:off x="3693440" y="877365"/>
            <a:ext cx="5463091" cy="3585154"/>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0" name="Group 80"/>
          <p:cNvGrpSpPr/>
          <p:nvPr/>
        </p:nvGrpSpPr>
        <p:grpSpPr>
          <a:xfrm>
            <a:off x="12010509" y="877365"/>
            <a:ext cx="5463091" cy="3585154"/>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3" name="Group 83"/>
          <p:cNvGrpSpPr/>
          <p:nvPr/>
        </p:nvGrpSpPr>
        <p:grpSpPr>
          <a:xfrm>
            <a:off x="6424985" y="877365"/>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6" name="Group 86"/>
          <p:cNvGrpSpPr/>
          <p:nvPr/>
        </p:nvGrpSpPr>
        <p:grpSpPr>
          <a:xfrm>
            <a:off x="9156531" y="877365"/>
            <a:ext cx="5463091" cy="3585154"/>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9" name="Group 89"/>
          <p:cNvGrpSpPr/>
          <p:nvPr/>
        </p:nvGrpSpPr>
        <p:grpSpPr>
          <a:xfrm>
            <a:off x="4547450" y="1955499"/>
            <a:ext cx="11866456" cy="5897030"/>
            <a:chOff x="0" y="0"/>
            <a:chExt cx="3168073" cy="1574372"/>
          </a:xfrm>
        </p:grpSpPr>
        <p:sp>
          <p:nvSpPr>
            <p:cNvPr id="90" name="Freeform 90"/>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91" name="TextBox 91"/>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sp>
        <p:nvSpPr>
          <p:cNvPr id="101" name="Freeform 101"/>
          <p:cNvSpPr/>
          <p:nvPr/>
        </p:nvSpPr>
        <p:spPr>
          <a:xfrm rot="551590">
            <a:off x="194430" y="674127"/>
            <a:ext cx="3245630" cy="3432877"/>
          </a:xfrm>
          <a:custGeom>
            <a:avLst/>
            <a:gdLst/>
            <a:ahLst/>
            <a:cxnLst/>
            <a:rect l="l" t="t" r="r" b="b"/>
            <a:pathLst>
              <a:path w="3245630" h="3432877">
                <a:moveTo>
                  <a:pt x="0" y="0"/>
                </a:moveTo>
                <a:lnTo>
                  <a:pt x="3245630" y="0"/>
                </a:lnTo>
                <a:lnTo>
                  <a:pt x="3245630" y="3432878"/>
                </a:lnTo>
                <a:lnTo>
                  <a:pt x="0" y="3432878"/>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517423">
            <a:off x="14653822" y="7209851"/>
            <a:ext cx="3207343" cy="3392382"/>
          </a:xfrm>
          <a:custGeom>
            <a:avLst/>
            <a:gdLst/>
            <a:ahLst/>
            <a:cxnLst/>
            <a:rect l="l" t="t" r="r" b="b"/>
            <a:pathLst>
              <a:path w="3207343" h="3392382">
                <a:moveTo>
                  <a:pt x="0" y="0"/>
                </a:moveTo>
                <a:lnTo>
                  <a:pt x="3207343" y="0"/>
                </a:lnTo>
                <a:lnTo>
                  <a:pt x="3207343" y="3392383"/>
                </a:lnTo>
                <a:lnTo>
                  <a:pt x="0" y="339238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3" name="Freeform 103"/>
          <p:cNvSpPr/>
          <p:nvPr/>
        </p:nvSpPr>
        <p:spPr>
          <a:xfrm rot="-1138054">
            <a:off x="336622" y="7274267"/>
            <a:ext cx="2126854" cy="1983775"/>
          </a:xfrm>
          <a:custGeom>
            <a:avLst/>
            <a:gdLst/>
            <a:ahLst/>
            <a:cxnLst/>
            <a:rect l="l" t="t" r="r" b="b"/>
            <a:pathLst>
              <a:path w="2126854" h="1983775">
                <a:moveTo>
                  <a:pt x="0" y="0"/>
                </a:moveTo>
                <a:lnTo>
                  <a:pt x="2126854" y="0"/>
                </a:lnTo>
                <a:lnTo>
                  <a:pt x="2126854" y="1983775"/>
                </a:lnTo>
                <a:lnTo>
                  <a:pt x="0" y="1983775"/>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4" name="Freeform 104"/>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a:off x="13266506" y="56905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6" name="Freeform 106"/>
          <p:cNvSpPr/>
          <p:nvPr/>
        </p:nvSpPr>
        <p:spPr>
          <a:xfrm>
            <a:off x="3693440" y="811362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7" name="TextBox 107"/>
          <p:cNvSpPr txBox="1"/>
          <p:nvPr/>
        </p:nvSpPr>
        <p:spPr>
          <a:xfrm>
            <a:off x="4033316" y="2058259"/>
            <a:ext cx="15037392" cy="1231106"/>
          </a:xfrm>
          <a:prstGeom prst="rect">
            <a:avLst/>
          </a:prstGeom>
        </p:spPr>
        <p:txBody>
          <a:bodyPr wrap="square" lIns="0" tIns="0" rIns="0" bIns="0" rtlCol="0" anchor="t">
            <a:spAutoFit/>
          </a:bodyPr>
          <a:lstStyle/>
          <a:p>
            <a:r>
              <a:rPr lang="vi-VN" sz="8000" b="1">
                <a:latin typeface="Times New Roman" panose="02020603050405020304" pitchFamily="18" charset="0"/>
                <a:cs typeface="Times New Roman" panose="02020603050405020304" pitchFamily="18" charset="0"/>
              </a:rPr>
              <a:t>1. Bài tập 1 (Tr.15/ SHS )</a:t>
            </a:r>
            <a:endParaRPr lang="en-GB" sz="8000" b="1">
              <a:latin typeface="Times New Roman" panose="02020603050405020304" pitchFamily="18" charset="0"/>
              <a:cs typeface="Times New Roman" panose="02020603050405020304" pitchFamily="18" charset="0"/>
            </a:endParaRPr>
          </a:p>
        </p:txBody>
      </p:sp>
      <p:grpSp>
        <p:nvGrpSpPr>
          <p:cNvPr id="108" name="Group 108"/>
          <p:cNvGrpSpPr/>
          <p:nvPr/>
        </p:nvGrpSpPr>
        <p:grpSpPr>
          <a:xfrm>
            <a:off x="2220584" y="4593648"/>
            <a:ext cx="7050171" cy="2607617"/>
            <a:chOff x="0" y="0"/>
            <a:chExt cx="1426658" cy="235390"/>
          </a:xfrm>
        </p:grpSpPr>
        <p:sp>
          <p:nvSpPr>
            <p:cNvPr id="109" name="Freeform 109"/>
            <p:cNvSpPr/>
            <p:nvPr/>
          </p:nvSpPr>
          <p:spPr>
            <a:xfrm>
              <a:off x="0" y="0"/>
              <a:ext cx="1426658" cy="235390"/>
            </a:xfrm>
            <a:custGeom>
              <a:avLst/>
              <a:gdLst/>
              <a:ahLst/>
              <a:cxnLst/>
              <a:rect l="l" t="t" r="r" b="b"/>
              <a:pathLst>
                <a:path w="1426658" h="235390">
                  <a:moveTo>
                    <a:pt x="1426658" y="0"/>
                  </a:moveTo>
                  <a:lnTo>
                    <a:pt x="0" y="0"/>
                  </a:lnTo>
                  <a:lnTo>
                    <a:pt x="101600" y="117695"/>
                  </a:lnTo>
                  <a:lnTo>
                    <a:pt x="0" y="235390"/>
                  </a:lnTo>
                  <a:lnTo>
                    <a:pt x="1426658" y="235390"/>
                  </a:lnTo>
                  <a:lnTo>
                    <a:pt x="1325058" y="117695"/>
                  </a:lnTo>
                  <a:lnTo>
                    <a:pt x="1426658" y="0"/>
                  </a:lnTo>
                  <a:close/>
                </a:path>
              </a:pathLst>
            </a:custGeom>
            <a:solidFill>
              <a:srgbClr val="FFDEEB"/>
            </a:solidFill>
          </p:spPr>
        </p:sp>
        <p:sp>
          <p:nvSpPr>
            <p:cNvPr id="110" name="TextBox 110"/>
            <p:cNvSpPr txBox="1"/>
            <p:nvPr/>
          </p:nvSpPr>
          <p:spPr>
            <a:xfrm>
              <a:off x="88900" y="-38100"/>
              <a:ext cx="1248858" cy="273490"/>
            </a:xfrm>
            <a:prstGeom prst="rect">
              <a:avLst/>
            </a:prstGeom>
          </p:spPr>
          <p:txBody>
            <a:bodyPr lIns="50800" tIns="50800" rIns="50800" bIns="50800" rtlCol="0" anchor="ctr"/>
            <a:lstStyle/>
            <a:p>
              <a:pPr algn="ctr">
                <a:lnSpc>
                  <a:spcPts val="3026"/>
                </a:lnSpc>
              </a:pPr>
              <a:endParaRPr>
                <a:solidFill>
                  <a:prstClr val="black"/>
                </a:solidFill>
              </a:endParaRPr>
            </a:p>
          </p:txBody>
        </p:sp>
      </p:grpSp>
      <p:sp>
        <p:nvSpPr>
          <p:cNvPr id="111" name="Freeform 111"/>
          <p:cNvSpPr/>
          <p:nvPr/>
        </p:nvSpPr>
        <p:spPr>
          <a:xfrm rot="859538">
            <a:off x="16470342" y="3228264"/>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12" name="Freeform 112"/>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13" name="Freeform 113"/>
          <p:cNvSpPr/>
          <p:nvPr/>
        </p:nvSpPr>
        <p:spPr>
          <a:xfrm>
            <a:off x="15454330" y="752041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4" name="Freeform 114"/>
          <p:cNvSpPr/>
          <p:nvPr/>
        </p:nvSpPr>
        <p:spPr>
          <a:xfrm>
            <a:off x="1400049" y="81060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grpSp>
        <p:nvGrpSpPr>
          <p:cNvPr id="118" name="Group 118"/>
          <p:cNvGrpSpPr/>
          <p:nvPr/>
        </p:nvGrpSpPr>
        <p:grpSpPr>
          <a:xfrm>
            <a:off x="9363736" y="4580244"/>
            <a:ext cx="7050171" cy="2601041"/>
            <a:chOff x="0" y="0"/>
            <a:chExt cx="1426658" cy="235390"/>
          </a:xfrm>
        </p:grpSpPr>
        <p:sp>
          <p:nvSpPr>
            <p:cNvPr id="119" name="Freeform 119"/>
            <p:cNvSpPr/>
            <p:nvPr/>
          </p:nvSpPr>
          <p:spPr>
            <a:xfrm>
              <a:off x="0" y="0"/>
              <a:ext cx="1426658" cy="235390"/>
            </a:xfrm>
            <a:custGeom>
              <a:avLst/>
              <a:gdLst/>
              <a:ahLst/>
              <a:cxnLst/>
              <a:rect l="l" t="t" r="r" b="b"/>
              <a:pathLst>
                <a:path w="1426658" h="235390">
                  <a:moveTo>
                    <a:pt x="1426658" y="0"/>
                  </a:moveTo>
                  <a:lnTo>
                    <a:pt x="0" y="0"/>
                  </a:lnTo>
                  <a:lnTo>
                    <a:pt x="101600" y="117695"/>
                  </a:lnTo>
                  <a:lnTo>
                    <a:pt x="0" y="235390"/>
                  </a:lnTo>
                  <a:lnTo>
                    <a:pt x="1426658" y="235390"/>
                  </a:lnTo>
                  <a:lnTo>
                    <a:pt x="1325058" y="117695"/>
                  </a:lnTo>
                  <a:lnTo>
                    <a:pt x="1426658" y="0"/>
                  </a:lnTo>
                  <a:close/>
                </a:path>
              </a:pathLst>
            </a:custGeom>
            <a:solidFill>
              <a:srgbClr val="FFDEEB"/>
            </a:solidFill>
          </p:spPr>
        </p:sp>
        <p:sp>
          <p:nvSpPr>
            <p:cNvPr id="120" name="TextBox 120"/>
            <p:cNvSpPr txBox="1"/>
            <p:nvPr/>
          </p:nvSpPr>
          <p:spPr>
            <a:xfrm>
              <a:off x="88900" y="-38100"/>
              <a:ext cx="1248858" cy="273490"/>
            </a:xfrm>
            <a:prstGeom prst="rect">
              <a:avLst/>
            </a:prstGeom>
          </p:spPr>
          <p:txBody>
            <a:bodyPr lIns="50800" tIns="50800" rIns="50800" bIns="50800" rtlCol="0" anchor="ctr"/>
            <a:lstStyle/>
            <a:p>
              <a:pPr algn="ctr">
                <a:lnSpc>
                  <a:spcPts val="3026"/>
                </a:lnSpc>
              </a:pPr>
              <a:endParaRPr>
                <a:solidFill>
                  <a:prstClr val="black"/>
                </a:solidFill>
              </a:endParaRPr>
            </a:p>
          </p:txBody>
        </p:sp>
      </p:grpSp>
      <p:sp>
        <p:nvSpPr>
          <p:cNvPr id="124" name="TextBox 124"/>
          <p:cNvSpPr txBox="1"/>
          <p:nvPr/>
        </p:nvSpPr>
        <p:spPr>
          <a:xfrm>
            <a:off x="2812237" y="5155724"/>
            <a:ext cx="5839733" cy="1744067"/>
          </a:xfrm>
          <a:prstGeom prst="rect">
            <a:avLst/>
          </a:prstGeom>
        </p:spPr>
        <p:txBody>
          <a:bodyPr lIns="0" tIns="0" rIns="0" bIns="0" rtlCol="0" anchor="t">
            <a:spAutoFit/>
          </a:bodyPr>
          <a:lstStyle/>
          <a:p>
            <a:pPr algn="ctr">
              <a:lnSpc>
                <a:spcPts val="6841"/>
              </a:lnSpc>
              <a:spcBef>
                <a:spcPct val="0"/>
              </a:spcBef>
            </a:pPr>
            <a:r>
              <a:rPr lang="vi-VN" sz="5400" b="1">
                <a:latin typeface="Times New Roman" panose="02020603050405020304" pitchFamily="18" charset="0"/>
                <a:cs typeface="Times New Roman" panose="02020603050405020304" pitchFamily="18" charset="0"/>
              </a:rPr>
              <a:t>Câu ghép đẳng </a:t>
            </a:r>
            <a:r>
              <a:rPr lang="vi-VN" sz="5400" b="1" smtClean="0">
                <a:latin typeface="Times New Roman" panose="02020603050405020304" pitchFamily="18" charset="0"/>
                <a:cs typeface="Times New Roman" panose="02020603050405020304" pitchFamily="18" charset="0"/>
              </a:rPr>
              <a:t>lập</a:t>
            </a:r>
            <a:r>
              <a:rPr lang="vi-VN" sz="5400" smtClean="0">
                <a:latin typeface="Times New Roman" panose="02020603050405020304" pitchFamily="18" charset="0"/>
                <a:cs typeface="Times New Roman" panose="02020603050405020304" pitchFamily="18" charset="0"/>
              </a:rPr>
              <a:t> </a:t>
            </a:r>
            <a:r>
              <a:rPr lang="vi-VN" sz="5400">
                <a:latin typeface="Times New Roman" panose="02020603050405020304" pitchFamily="18" charset="0"/>
                <a:cs typeface="Times New Roman" panose="02020603050405020304" pitchFamily="18" charset="0"/>
              </a:rPr>
              <a:t>a, d</a:t>
            </a:r>
            <a:endParaRPr lang="en-US" sz="4886">
              <a:solidFill>
                <a:srgbClr val="FF89BD"/>
              </a:solidFill>
              <a:latin typeface="Times New Roman" panose="02020603050405020304" pitchFamily="18" charset="0"/>
              <a:ea typeface="Shantell Sans"/>
              <a:cs typeface="Times New Roman" panose="02020603050405020304" pitchFamily="18" charset="0"/>
              <a:sym typeface="Shantell Sans"/>
            </a:endParaRPr>
          </a:p>
        </p:txBody>
      </p:sp>
      <p:sp>
        <p:nvSpPr>
          <p:cNvPr id="126" name="TextBox 126"/>
          <p:cNvSpPr txBox="1"/>
          <p:nvPr/>
        </p:nvSpPr>
        <p:spPr>
          <a:xfrm>
            <a:off x="9789230" y="5033473"/>
            <a:ext cx="6240585" cy="1744067"/>
          </a:xfrm>
          <a:prstGeom prst="rect">
            <a:avLst/>
          </a:prstGeom>
        </p:spPr>
        <p:txBody>
          <a:bodyPr wrap="square" lIns="0" tIns="0" rIns="0" bIns="0" rtlCol="0" anchor="t">
            <a:spAutoFit/>
          </a:bodyPr>
          <a:lstStyle/>
          <a:p>
            <a:pPr algn="ctr">
              <a:lnSpc>
                <a:spcPts val="6841"/>
              </a:lnSpc>
              <a:spcBef>
                <a:spcPct val="0"/>
              </a:spcBef>
            </a:pPr>
            <a:r>
              <a:rPr lang="vi-VN" sz="5400" b="1">
                <a:latin typeface="Times New Roman" panose="02020603050405020304" pitchFamily="18" charset="0"/>
                <a:cs typeface="Times New Roman" panose="02020603050405020304" pitchFamily="18" charset="0"/>
              </a:rPr>
              <a:t>Câu ghép chính </a:t>
            </a:r>
            <a:r>
              <a:rPr lang="vi-VN" sz="5400" b="1" smtClean="0">
                <a:latin typeface="Times New Roman" panose="02020603050405020304" pitchFamily="18" charset="0"/>
                <a:cs typeface="Times New Roman" panose="02020603050405020304" pitchFamily="18" charset="0"/>
              </a:rPr>
              <a:t>phụ</a:t>
            </a:r>
            <a:r>
              <a:rPr lang="vi-VN" sz="5400" smtClean="0">
                <a:latin typeface="Times New Roman" panose="02020603050405020304" pitchFamily="18" charset="0"/>
                <a:cs typeface="Times New Roman" panose="02020603050405020304" pitchFamily="18" charset="0"/>
              </a:rPr>
              <a:t> </a:t>
            </a:r>
            <a:r>
              <a:rPr lang="vi-VN" sz="5400">
                <a:latin typeface="Times New Roman" panose="02020603050405020304" pitchFamily="18" charset="0"/>
                <a:cs typeface="Times New Roman" panose="02020603050405020304" pitchFamily="18" charset="0"/>
              </a:rPr>
              <a:t>b, c</a:t>
            </a:r>
            <a:endParaRPr lang="en-US" sz="4886">
              <a:solidFill>
                <a:srgbClr val="FF89BD"/>
              </a:solidFill>
              <a:latin typeface="Times New Roman" panose="02020603050405020304" pitchFamily="18" charset="0"/>
              <a:ea typeface="Shantell Sans"/>
              <a:cs typeface="Times New Roman" panose="02020603050405020304" pitchFamily="18" charset="0"/>
              <a:sym typeface="Shantell Sans"/>
            </a:endParaRPr>
          </a:p>
        </p:txBody>
      </p:sp>
    </p:spTree>
    <p:extLst>
      <p:ext uri="{BB962C8B-B14F-4D97-AF65-F5344CB8AC3E}">
        <p14:creationId xmlns:p14="http://schemas.microsoft.com/office/powerpoint/2010/main" val="1217196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7"/>
                                        </p:tgtEl>
                                        <p:attrNameLst>
                                          <p:attrName>style.visibility</p:attrName>
                                        </p:attrNameLst>
                                      </p:cBhvr>
                                      <p:to>
                                        <p:strVal val="visible"/>
                                      </p:to>
                                    </p:set>
                                    <p:animEffect transition="in" filter="fade">
                                      <p:cBhvr>
                                        <p:cTn id="7" dur="1000"/>
                                        <p:tgtEl>
                                          <p:spTgt spid="107"/>
                                        </p:tgtEl>
                                      </p:cBhvr>
                                    </p:animEffect>
                                    <p:anim calcmode="lin" valueType="num">
                                      <p:cBhvr>
                                        <p:cTn id="8" dur="1000" fill="hold"/>
                                        <p:tgtEl>
                                          <p:spTgt spid="107"/>
                                        </p:tgtEl>
                                        <p:attrNameLst>
                                          <p:attrName>ppt_x</p:attrName>
                                        </p:attrNameLst>
                                      </p:cBhvr>
                                      <p:tavLst>
                                        <p:tav tm="0">
                                          <p:val>
                                            <p:strVal val="#ppt_x"/>
                                          </p:val>
                                        </p:tav>
                                        <p:tav tm="100000">
                                          <p:val>
                                            <p:strVal val="#ppt_x"/>
                                          </p:val>
                                        </p:tav>
                                      </p:tavLst>
                                    </p:anim>
                                    <p:anim calcmode="lin" valueType="num">
                                      <p:cBhvr>
                                        <p:cTn id="9" dur="1000" fill="hold"/>
                                        <p:tgtEl>
                                          <p:spTgt spid="10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24"/>
                                        </p:tgtEl>
                                        <p:attrNameLst>
                                          <p:attrName>style.visibility</p:attrName>
                                        </p:attrNameLst>
                                      </p:cBhvr>
                                      <p:to>
                                        <p:strVal val="visible"/>
                                      </p:to>
                                    </p:set>
                                    <p:animEffect transition="in" filter="wipe(down)">
                                      <p:cBhvr>
                                        <p:cTn id="14" dur="500"/>
                                        <p:tgtEl>
                                          <p:spTgt spid="124"/>
                                        </p:tgtEl>
                                      </p:cBhvr>
                                    </p:animEffect>
                                  </p:childTnLst>
                                </p:cTn>
                              </p:par>
                              <p:par>
                                <p:cTn id="15" presetID="22" presetClass="entr" presetSubtype="4" fill="hold" nodeType="withEffect">
                                  <p:stCondLst>
                                    <p:cond delay="0"/>
                                  </p:stCondLst>
                                  <p:childTnLst>
                                    <p:set>
                                      <p:cBhvr>
                                        <p:cTn id="16" dur="1" fill="hold">
                                          <p:stCondLst>
                                            <p:cond delay="0"/>
                                          </p:stCondLst>
                                        </p:cTn>
                                        <p:tgtEl>
                                          <p:spTgt spid="108"/>
                                        </p:tgtEl>
                                        <p:attrNameLst>
                                          <p:attrName>style.visibility</p:attrName>
                                        </p:attrNameLst>
                                      </p:cBhvr>
                                      <p:to>
                                        <p:strVal val="visible"/>
                                      </p:to>
                                    </p:set>
                                    <p:animEffect transition="in" filter="wipe(down)">
                                      <p:cBhvr>
                                        <p:cTn id="17" dur="500"/>
                                        <p:tgtEl>
                                          <p:spTgt spid="10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6"/>
                                        </p:tgtEl>
                                        <p:attrNameLst>
                                          <p:attrName>style.visibility</p:attrName>
                                        </p:attrNameLst>
                                      </p:cBhvr>
                                      <p:to>
                                        <p:strVal val="visible"/>
                                      </p:to>
                                    </p:set>
                                    <p:animEffect transition="in" filter="wipe(down)">
                                      <p:cBhvr>
                                        <p:cTn id="22" dur="500"/>
                                        <p:tgtEl>
                                          <p:spTgt spid="126"/>
                                        </p:tgtEl>
                                      </p:cBhvr>
                                    </p:animEffect>
                                  </p:childTnLst>
                                </p:cTn>
                              </p:par>
                              <p:par>
                                <p:cTn id="23" presetID="22" presetClass="entr" presetSubtype="4" fill="hold" nodeType="withEffect">
                                  <p:stCondLst>
                                    <p:cond delay="0"/>
                                  </p:stCondLst>
                                  <p:childTnLst>
                                    <p:set>
                                      <p:cBhvr>
                                        <p:cTn id="24" dur="1" fill="hold">
                                          <p:stCondLst>
                                            <p:cond delay="0"/>
                                          </p:stCondLst>
                                        </p:cTn>
                                        <p:tgtEl>
                                          <p:spTgt spid="118"/>
                                        </p:tgtEl>
                                        <p:attrNameLst>
                                          <p:attrName>style.visibility</p:attrName>
                                        </p:attrNameLst>
                                      </p:cBhvr>
                                      <p:to>
                                        <p:strVal val="visible"/>
                                      </p:to>
                                    </p:set>
                                    <p:animEffect transition="in" filter="wipe(down)">
                                      <p:cBhvr>
                                        <p:cTn id="25"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P spid="124" grpId="0"/>
      <p:bldP spid="12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918892"/>
            <a:ext cx="5463091" cy="358515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9" name="Group 59"/>
          <p:cNvGrpSpPr/>
          <p:nvPr/>
        </p:nvGrpSpPr>
        <p:grpSpPr>
          <a:xfrm>
            <a:off x="3693440" y="877365"/>
            <a:ext cx="5463091" cy="3585154"/>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0" name="Group 80"/>
          <p:cNvGrpSpPr/>
          <p:nvPr/>
        </p:nvGrpSpPr>
        <p:grpSpPr>
          <a:xfrm>
            <a:off x="12010509" y="877365"/>
            <a:ext cx="5463091" cy="3585154"/>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3" name="Group 83"/>
          <p:cNvGrpSpPr/>
          <p:nvPr/>
        </p:nvGrpSpPr>
        <p:grpSpPr>
          <a:xfrm>
            <a:off x="6424985" y="877365"/>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6" name="Group 86"/>
          <p:cNvGrpSpPr/>
          <p:nvPr/>
        </p:nvGrpSpPr>
        <p:grpSpPr>
          <a:xfrm>
            <a:off x="9156531" y="877365"/>
            <a:ext cx="5463091" cy="3585154"/>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9" name="Group 89"/>
          <p:cNvGrpSpPr/>
          <p:nvPr/>
        </p:nvGrpSpPr>
        <p:grpSpPr>
          <a:xfrm>
            <a:off x="4547450" y="1955499"/>
            <a:ext cx="11866456" cy="5897030"/>
            <a:chOff x="0" y="0"/>
            <a:chExt cx="3168073" cy="1574372"/>
          </a:xfrm>
        </p:grpSpPr>
        <p:sp>
          <p:nvSpPr>
            <p:cNvPr id="90" name="Freeform 90"/>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91" name="TextBox 91"/>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sp>
        <p:nvSpPr>
          <p:cNvPr id="101" name="Freeform 101"/>
          <p:cNvSpPr/>
          <p:nvPr/>
        </p:nvSpPr>
        <p:spPr>
          <a:xfrm rot="551590">
            <a:off x="194430" y="674127"/>
            <a:ext cx="3245630" cy="3432877"/>
          </a:xfrm>
          <a:custGeom>
            <a:avLst/>
            <a:gdLst/>
            <a:ahLst/>
            <a:cxnLst/>
            <a:rect l="l" t="t" r="r" b="b"/>
            <a:pathLst>
              <a:path w="3245630" h="3432877">
                <a:moveTo>
                  <a:pt x="0" y="0"/>
                </a:moveTo>
                <a:lnTo>
                  <a:pt x="3245630" y="0"/>
                </a:lnTo>
                <a:lnTo>
                  <a:pt x="3245630" y="3432878"/>
                </a:lnTo>
                <a:lnTo>
                  <a:pt x="0" y="3432878"/>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517423">
            <a:off x="14653822" y="7209851"/>
            <a:ext cx="3207343" cy="3392382"/>
          </a:xfrm>
          <a:custGeom>
            <a:avLst/>
            <a:gdLst/>
            <a:ahLst/>
            <a:cxnLst/>
            <a:rect l="l" t="t" r="r" b="b"/>
            <a:pathLst>
              <a:path w="3207343" h="3392382">
                <a:moveTo>
                  <a:pt x="0" y="0"/>
                </a:moveTo>
                <a:lnTo>
                  <a:pt x="3207343" y="0"/>
                </a:lnTo>
                <a:lnTo>
                  <a:pt x="3207343" y="3392383"/>
                </a:lnTo>
                <a:lnTo>
                  <a:pt x="0" y="339238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3" name="Freeform 103"/>
          <p:cNvSpPr/>
          <p:nvPr/>
        </p:nvSpPr>
        <p:spPr>
          <a:xfrm rot="-1138054">
            <a:off x="336622" y="7274267"/>
            <a:ext cx="2126854" cy="1983775"/>
          </a:xfrm>
          <a:custGeom>
            <a:avLst/>
            <a:gdLst/>
            <a:ahLst/>
            <a:cxnLst/>
            <a:rect l="l" t="t" r="r" b="b"/>
            <a:pathLst>
              <a:path w="2126854" h="1983775">
                <a:moveTo>
                  <a:pt x="0" y="0"/>
                </a:moveTo>
                <a:lnTo>
                  <a:pt x="2126854" y="0"/>
                </a:lnTo>
                <a:lnTo>
                  <a:pt x="2126854" y="1983775"/>
                </a:lnTo>
                <a:lnTo>
                  <a:pt x="0" y="1983775"/>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4" name="Freeform 104"/>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a:off x="13266506" y="56905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6" name="Freeform 106"/>
          <p:cNvSpPr/>
          <p:nvPr/>
        </p:nvSpPr>
        <p:spPr>
          <a:xfrm>
            <a:off x="3693440" y="811362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7" name="TextBox 107"/>
          <p:cNvSpPr txBox="1"/>
          <p:nvPr/>
        </p:nvSpPr>
        <p:spPr>
          <a:xfrm>
            <a:off x="5144943" y="1377938"/>
            <a:ext cx="14076093" cy="923330"/>
          </a:xfrm>
          <a:prstGeom prst="rect">
            <a:avLst/>
          </a:prstGeom>
        </p:spPr>
        <p:txBody>
          <a:bodyPr wrap="square" lIns="0" tIns="0" rIns="0" bIns="0" rtlCol="0" anchor="t">
            <a:spAutoFit/>
          </a:bodyPr>
          <a:lstStyle/>
          <a:p>
            <a:r>
              <a:rPr lang="en-US" sz="6000" b="1">
                <a:latin typeface="Times New Roman" panose="02020603050405020304" pitchFamily="18" charset="0"/>
                <a:cs typeface="Times New Roman" panose="02020603050405020304" pitchFamily="18" charset="0"/>
              </a:rPr>
              <a:t>2. Bài tập 2 (Tr 15/SHS)</a:t>
            </a:r>
            <a:endParaRPr lang="en-GB" sz="6000">
              <a:latin typeface="Times New Roman" panose="02020603050405020304" pitchFamily="18" charset="0"/>
              <a:cs typeface="Times New Roman" panose="02020603050405020304" pitchFamily="18" charset="0"/>
            </a:endParaRPr>
          </a:p>
        </p:txBody>
      </p:sp>
      <p:grpSp>
        <p:nvGrpSpPr>
          <p:cNvPr id="108" name="Group 108"/>
          <p:cNvGrpSpPr/>
          <p:nvPr/>
        </p:nvGrpSpPr>
        <p:grpSpPr>
          <a:xfrm>
            <a:off x="2106360" y="2726236"/>
            <a:ext cx="7050171" cy="3340067"/>
            <a:chOff x="0" y="0"/>
            <a:chExt cx="1426658" cy="235390"/>
          </a:xfrm>
        </p:grpSpPr>
        <p:sp>
          <p:nvSpPr>
            <p:cNvPr id="109" name="Freeform 109"/>
            <p:cNvSpPr/>
            <p:nvPr/>
          </p:nvSpPr>
          <p:spPr>
            <a:xfrm>
              <a:off x="0" y="0"/>
              <a:ext cx="1426658" cy="235390"/>
            </a:xfrm>
            <a:custGeom>
              <a:avLst/>
              <a:gdLst/>
              <a:ahLst/>
              <a:cxnLst/>
              <a:rect l="l" t="t" r="r" b="b"/>
              <a:pathLst>
                <a:path w="1426658" h="235390">
                  <a:moveTo>
                    <a:pt x="1426658" y="0"/>
                  </a:moveTo>
                  <a:lnTo>
                    <a:pt x="0" y="0"/>
                  </a:lnTo>
                  <a:lnTo>
                    <a:pt x="101600" y="117695"/>
                  </a:lnTo>
                  <a:lnTo>
                    <a:pt x="0" y="235390"/>
                  </a:lnTo>
                  <a:lnTo>
                    <a:pt x="1426658" y="235390"/>
                  </a:lnTo>
                  <a:lnTo>
                    <a:pt x="1325058" y="117695"/>
                  </a:lnTo>
                  <a:lnTo>
                    <a:pt x="1426658" y="0"/>
                  </a:lnTo>
                  <a:close/>
                </a:path>
              </a:pathLst>
            </a:custGeom>
            <a:solidFill>
              <a:srgbClr val="FFDEEB"/>
            </a:solidFill>
          </p:spPr>
        </p:sp>
        <p:sp>
          <p:nvSpPr>
            <p:cNvPr id="110" name="TextBox 110"/>
            <p:cNvSpPr txBox="1"/>
            <p:nvPr/>
          </p:nvSpPr>
          <p:spPr>
            <a:xfrm>
              <a:off x="88900" y="-38100"/>
              <a:ext cx="1248858" cy="273490"/>
            </a:xfrm>
            <a:prstGeom prst="rect">
              <a:avLst/>
            </a:prstGeom>
          </p:spPr>
          <p:txBody>
            <a:bodyPr lIns="50800" tIns="50800" rIns="50800" bIns="50800" rtlCol="0" anchor="ctr"/>
            <a:lstStyle/>
            <a:p>
              <a:pPr algn="ctr">
                <a:lnSpc>
                  <a:spcPts val="3026"/>
                </a:lnSpc>
              </a:pPr>
              <a:endParaRPr>
                <a:solidFill>
                  <a:prstClr val="black"/>
                </a:solidFill>
              </a:endParaRPr>
            </a:p>
          </p:txBody>
        </p:sp>
      </p:grpSp>
      <p:sp>
        <p:nvSpPr>
          <p:cNvPr id="111" name="Freeform 111"/>
          <p:cNvSpPr/>
          <p:nvPr/>
        </p:nvSpPr>
        <p:spPr>
          <a:xfrm rot="859538">
            <a:off x="16470342" y="3228264"/>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12" name="Freeform 112"/>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13" name="Freeform 113"/>
          <p:cNvSpPr/>
          <p:nvPr/>
        </p:nvSpPr>
        <p:spPr>
          <a:xfrm>
            <a:off x="15454330" y="752041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4" name="Freeform 114"/>
          <p:cNvSpPr/>
          <p:nvPr/>
        </p:nvSpPr>
        <p:spPr>
          <a:xfrm>
            <a:off x="1400049" y="81060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grpSp>
        <p:nvGrpSpPr>
          <p:cNvPr id="115" name="Group 115"/>
          <p:cNvGrpSpPr/>
          <p:nvPr/>
        </p:nvGrpSpPr>
        <p:grpSpPr>
          <a:xfrm>
            <a:off x="2111879" y="6094788"/>
            <a:ext cx="7050171" cy="3626116"/>
            <a:chOff x="0" y="-38100"/>
            <a:chExt cx="1426658" cy="317451"/>
          </a:xfrm>
        </p:grpSpPr>
        <p:sp>
          <p:nvSpPr>
            <p:cNvPr id="116" name="Freeform 116"/>
            <p:cNvSpPr/>
            <p:nvPr/>
          </p:nvSpPr>
          <p:spPr>
            <a:xfrm>
              <a:off x="0" y="0"/>
              <a:ext cx="1426658" cy="279351"/>
            </a:xfrm>
            <a:custGeom>
              <a:avLst/>
              <a:gdLst/>
              <a:ahLst/>
              <a:cxnLst/>
              <a:rect l="l" t="t" r="r" b="b"/>
              <a:pathLst>
                <a:path w="1426658" h="235390">
                  <a:moveTo>
                    <a:pt x="1426658" y="0"/>
                  </a:moveTo>
                  <a:lnTo>
                    <a:pt x="0" y="0"/>
                  </a:lnTo>
                  <a:lnTo>
                    <a:pt x="101600" y="117695"/>
                  </a:lnTo>
                  <a:lnTo>
                    <a:pt x="0" y="235390"/>
                  </a:lnTo>
                  <a:lnTo>
                    <a:pt x="1426658" y="235390"/>
                  </a:lnTo>
                  <a:lnTo>
                    <a:pt x="1325058" y="117695"/>
                  </a:lnTo>
                  <a:lnTo>
                    <a:pt x="1426658" y="0"/>
                  </a:lnTo>
                  <a:close/>
                </a:path>
              </a:pathLst>
            </a:custGeom>
            <a:solidFill>
              <a:srgbClr val="FFDEEB"/>
            </a:solidFill>
          </p:spPr>
        </p:sp>
        <p:sp>
          <p:nvSpPr>
            <p:cNvPr id="117" name="TextBox 117"/>
            <p:cNvSpPr txBox="1"/>
            <p:nvPr/>
          </p:nvSpPr>
          <p:spPr>
            <a:xfrm>
              <a:off x="88900" y="-38100"/>
              <a:ext cx="1248858" cy="273490"/>
            </a:xfrm>
            <a:prstGeom prst="rect">
              <a:avLst/>
            </a:prstGeom>
          </p:spPr>
          <p:txBody>
            <a:bodyPr lIns="50800" tIns="50800" rIns="50800" bIns="50800" rtlCol="0" anchor="ctr"/>
            <a:lstStyle/>
            <a:p>
              <a:pPr algn="ctr">
                <a:lnSpc>
                  <a:spcPts val="3026"/>
                </a:lnSpc>
              </a:pPr>
              <a:endParaRPr>
                <a:solidFill>
                  <a:prstClr val="black"/>
                </a:solidFill>
              </a:endParaRPr>
            </a:p>
          </p:txBody>
        </p:sp>
      </p:grpSp>
      <p:grpSp>
        <p:nvGrpSpPr>
          <p:cNvPr id="118" name="Group 118"/>
          <p:cNvGrpSpPr/>
          <p:nvPr/>
        </p:nvGrpSpPr>
        <p:grpSpPr>
          <a:xfrm>
            <a:off x="9363736" y="2743506"/>
            <a:ext cx="7050171" cy="3312827"/>
            <a:chOff x="0" y="0"/>
            <a:chExt cx="1426658" cy="235390"/>
          </a:xfrm>
        </p:grpSpPr>
        <p:sp>
          <p:nvSpPr>
            <p:cNvPr id="119" name="Freeform 119"/>
            <p:cNvSpPr/>
            <p:nvPr/>
          </p:nvSpPr>
          <p:spPr>
            <a:xfrm>
              <a:off x="0" y="0"/>
              <a:ext cx="1426658" cy="235390"/>
            </a:xfrm>
            <a:custGeom>
              <a:avLst/>
              <a:gdLst/>
              <a:ahLst/>
              <a:cxnLst/>
              <a:rect l="l" t="t" r="r" b="b"/>
              <a:pathLst>
                <a:path w="1426658" h="235390">
                  <a:moveTo>
                    <a:pt x="1426658" y="0"/>
                  </a:moveTo>
                  <a:lnTo>
                    <a:pt x="0" y="0"/>
                  </a:lnTo>
                  <a:lnTo>
                    <a:pt x="101600" y="117695"/>
                  </a:lnTo>
                  <a:lnTo>
                    <a:pt x="0" y="235390"/>
                  </a:lnTo>
                  <a:lnTo>
                    <a:pt x="1426658" y="235390"/>
                  </a:lnTo>
                  <a:lnTo>
                    <a:pt x="1325058" y="117695"/>
                  </a:lnTo>
                  <a:lnTo>
                    <a:pt x="1426658" y="0"/>
                  </a:lnTo>
                  <a:close/>
                </a:path>
              </a:pathLst>
            </a:custGeom>
            <a:solidFill>
              <a:srgbClr val="FFDEEB"/>
            </a:solidFill>
          </p:spPr>
        </p:sp>
        <p:sp>
          <p:nvSpPr>
            <p:cNvPr id="120" name="TextBox 120"/>
            <p:cNvSpPr txBox="1"/>
            <p:nvPr/>
          </p:nvSpPr>
          <p:spPr>
            <a:xfrm>
              <a:off x="88900" y="-38100"/>
              <a:ext cx="1248858" cy="273490"/>
            </a:xfrm>
            <a:prstGeom prst="rect">
              <a:avLst/>
            </a:prstGeom>
          </p:spPr>
          <p:txBody>
            <a:bodyPr lIns="50800" tIns="50800" rIns="50800" bIns="50800" rtlCol="0" anchor="ctr"/>
            <a:lstStyle/>
            <a:p>
              <a:pPr algn="ctr">
                <a:lnSpc>
                  <a:spcPts val="3026"/>
                </a:lnSpc>
              </a:pPr>
              <a:endParaRPr>
                <a:solidFill>
                  <a:prstClr val="black"/>
                </a:solidFill>
              </a:endParaRPr>
            </a:p>
          </p:txBody>
        </p:sp>
      </p:grpSp>
      <p:grpSp>
        <p:nvGrpSpPr>
          <p:cNvPr id="121" name="Group 121"/>
          <p:cNvGrpSpPr/>
          <p:nvPr/>
        </p:nvGrpSpPr>
        <p:grpSpPr>
          <a:xfrm>
            <a:off x="9363736" y="6541730"/>
            <a:ext cx="7050171" cy="3183579"/>
            <a:chOff x="0" y="0"/>
            <a:chExt cx="1426658" cy="235390"/>
          </a:xfrm>
        </p:grpSpPr>
        <p:sp>
          <p:nvSpPr>
            <p:cNvPr id="122" name="Freeform 122"/>
            <p:cNvSpPr/>
            <p:nvPr/>
          </p:nvSpPr>
          <p:spPr>
            <a:xfrm>
              <a:off x="0" y="0"/>
              <a:ext cx="1426658" cy="235390"/>
            </a:xfrm>
            <a:custGeom>
              <a:avLst/>
              <a:gdLst/>
              <a:ahLst/>
              <a:cxnLst/>
              <a:rect l="l" t="t" r="r" b="b"/>
              <a:pathLst>
                <a:path w="1426658" h="235390">
                  <a:moveTo>
                    <a:pt x="1426658" y="0"/>
                  </a:moveTo>
                  <a:lnTo>
                    <a:pt x="0" y="0"/>
                  </a:lnTo>
                  <a:lnTo>
                    <a:pt x="101600" y="117695"/>
                  </a:lnTo>
                  <a:lnTo>
                    <a:pt x="0" y="235390"/>
                  </a:lnTo>
                  <a:lnTo>
                    <a:pt x="1426658" y="235390"/>
                  </a:lnTo>
                  <a:lnTo>
                    <a:pt x="1325058" y="117695"/>
                  </a:lnTo>
                  <a:lnTo>
                    <a:pt x="1426658" y="0"/>
                  </a:lnTo>
                  <a:close/>
                </a:path>
              </a:pathLst>
            </a:custGeom>
            <a:solidFill>
              <a:srgbClr val="FFDEEB"/>
            </a:solidFill>
          </p:spPr>
        </p:sp>
        <p:sp>
          <p:nvSpPr>
            <p:cNvPr id="123" name="TextBox 123"/>
            <p:cNvSpPr txBox="1"/>
            <p:nvPr/>
          </p:nvSpPr>
          <p:spPr>
            <a:xfrm>
              <a:off x="88900" y="-38100"/>
              <a:ext cx="1248858" cy="273490"/>
            </a:xfrm>
            <a:prstGeom prst="rect">
              <a:avLst/>
            </a:prstGeom>
          </p:spPr>
          <p:txBody>
            <a:bodyPr lIns="50800" tIns="50800" rIns="50800" bIns="50800" rtlCol="0" anchor="ctr"/>
            <a:lstStyle/>
            <a:p>
              <a:pPr algn="ctr">
                <a:lnSpc>
                  <a:spcPts val="3026"/>
                </a:lnSpc>
              </a:pPr>
              <a:endParaRPr>
                <a:solidFill>
                  <a:prstClr val="black"/>
                </a:solidFill>
              </a:endParaRPr>
            </a:p>
          </p:txBody>
        </p:sp>
      </p:grpSp>
      <p:sp>
        <p:nvSpPr>
          <p:cNvPr id="124" name="TextBox 124"/>
          <p:cNvSpPr txBox="1"/>
          <p:nvPr/>
        </p:nvSpPr>
        <p:spPr>
          <a:xfrm>
            <a:off x="2724411" y="3063329"/>
            <a:ext cx="5839733" cy="2769989"/>
          </a:xfrm>
          <a:prstGeom prst="rect">
            <a:avLst/>
          </a:prstGeom>
        </p:spPr>
        <p:txBody>
          <a:bodyPr lIns="0" tIns="0" rIns="0" bIns="0" rtlCol="0" anchor="t">
            <a:spAutoFit/>
          </a:bodyPr>
          <a:lstStyle/>
          <a:p>
            <a:pPr lvl="0" algn="just"/>
            <a:r>
              <a:rPr lang="vi-VN" sz="3600" smtClean="0">
                <a:latin typeface="Times New Roman" panose="02020603050405020304" pitchFamily="18" charset="0"/>
                <a:cs typeface="Times New Roman" panose="02020603050405020304" pitchFamily="18" charset="0"/>
              </a:rPr>
              <a:t>a. </a:t>
            </a:r>
            <a:r>
              <a:rPr lang="en-GB" sz="3600" smtClean="0">
                <a:latin typeface="Times New Roman" panose="02020603050405020304" pitchFamily="18" charset="0"/>
                <a:cs typeface="Times New Roman" panose="02020603050405020304" pitchFamily="18" charset="0"/>
              </a:rPr>
              <a:t>Quan </a:t>
            </a:r>
            <a:r>
              <a:rPr lang="en-GB" sz="3600">
                <a:latin typeface="Times New Roman" panose="02020603050405020304" pitchFamily="18" charset="0"/>
                <a:cs typeface="Times New Roman" panose="02020603050405020304" pitchFamily="18" charset="0"/>
              </a:rPr>
              <a:t>hệ ý nghĩa giữa các vế câu ghép là quan hệ nguyên nhân - kết quả. Các vế câu ghép được nối với nhau bằng cặp kết từ </a:t>
            </a:r>
            <a:r>
              <a:rPr lang="en-GB" sz="3600" i="1">
                <a:latin typeface="Times New Roman" panose="02020603050405020304" pitchFamily="18" charset="0"/>
                <a:cs typeface="Times New Roman" panose="02020603050405020304" pitchFamily="18" charset="0"/>
              </a:rPr>
              <a:t>vì ... nên</a:t>
            </a:r>
            <a:r>
              <a:rPr lang="en-GB" sz="3600">
                <a:latin typeface="Times New Roman" panose="02020603050405020304" pitchFamily="18" charset="0"/>
                <a:cs typeface="Times New Roman" panose="02020603050405020304" pitchFamily="18" charset="0"/>
              </a:rPr>
              <a:t> ...</a:t>
            </a:r>
          </a:p>
        </p:txBody>
      </p:sp>
      <p:sp>
        <p:nvSpPr>
          <p:cNvPr id="125" name="TextBox 125"/>
          <p:cNvSpPr txBox="1"/>
          <p:nvPr/>
        </p:nvSpPr>
        <p:spPr>
          <a:xfrm>
            <a:off x="2894430" y="6670605"/>
            <a:ext cx="5839733" cy="2769989"/>
          </a:xfrm>
          <a:prstGeom prst="rect">
            <a:avLst/>
          </a:prstGeom>
        </p:spPr>
        <p:txBody>
          <a:bodyPr lIns="0" tIns="0" rIns="0" bIns="0" rtlCol="0" anchor="t">
            <a:spAutoFit/>
          </a:bodyPr>
          <a:lstStyle/>
          <a:p>
            <a:pPr lvl="0"/>
            <a:r>
              <a:rPr lang="vi-VN" sz="3600" smtClean="0">
                <a:latin typeface="Times New Roman" panose="02020603050405020304" pitchFamily="18" charset="0"/>
                <a:cs typeface="Times New Roman" panose="02020603050405020304" pitchFamily="18" charset="0"/>
              </a:rPr>
              <a:t>c. </a:t>
            </a:r>
            <a:r>
              <a:rPr lang="en-GB" sz="3600" smtClean="0">
                <a:latin typeface="Times New Roman" panose="02020603050405020304" pitchFamily="18" charset="0"/>
                <a:cs typeface="Times New Roman" panose="02020603050405020304" pitchFamily="18" charset="0"/>
              </a:rPr>
              <a:t>Quan </a:t>
            </a:r>
            <a:r>
              <a:rPr lang="en-GB" sz="3600">
                <a:latin typeface="Times New Roman" panose="02020603050405020304" pitchFamily="18" charset="0"/>
                <a:cs typeface="Times New Roman" panose="02020603050405020304" pitchFamily="18" charset="0"/>
              </a:rPr>
              <a:t>hệ ý nghĩa giữa các vế câu ghép là quan hệ mục đích - sự kiện. Các vế câu ghép được nối với nhau bằng kết từ </a:t>
            </a:r>
            <a:r>
              <a:rPr lang="en-GB" sz="3600" i="1">
                <a:latin typeface="Times New Roman" panose="02020603050405020304" pitchFamily="18" charset="0"/>
                <a:cs typeface="Times New Roman" panose="02020603050405020304" pitchFamily="18" charset="0"/>
              </a:rPr>
              <a:t>để</a:t>
            </a:r>
            <a:r>
              <a:rPr lang="en-GB" sz="3600">
                <a:latin typeface="Times New Roman" panose="02020603050405020304" pitchFamily="18" charset="0"/>
                <a:cs typeface="Times New Roman" panose="02020603050405020304" pitchFamily="18" charset="0"/>
              </a:rPr>
              <a:t> ở vế phụ</a:t>
            </a:r>
          </a:p>
        </p:txBody>
      </p:sp>
      <p:sp>
        <p:nvSpPr>
          <p:cNvPr id="126" name="TextBox 126"/>
          <p:cNvSpPr txBox="1"/>
          <p:nvPr/>
        </p:nvSpPr>
        <p:spPr>
          <a:xfrm>
            <a:off x="10123085" y="3116819"/>
            <a:ext cx="5839733" cy="2462213"/>
          </a:xfrm>
          <a:prstGeom prst="rect">
            <a:avLst/>
          </a:prstGeom>
        </p:spPr>
        <p:txBody>
          <a:bodyPr lIns="0" tIns="0" rIns="0" bIns="0" rtlCol="0" anchor="t">
            <a:spAutoFit/>
          </a:bodyPr>
          <a:lstStyle/>
          <a:p>
            <a:pPr lvl="0"/>
            <a:r>
              <a:rPr lang="vi-VN" sz="4000" smtClean="0">
                <a:latin typeface="Times New Roman" panose="02020603050405020304" pitchFamily="18" charset="0"/>
                <a:cs typeface="Times New Roman" panose="02020603050405020304" pitchFamily="18" charset="0"/>
              </a:rPr>
              <a:t>b. </a:t>
            </a:r>
            <a:r>
              <a:rPr lang="en-GB" sz="4000" smtClean="0">
                <a:latin typeface="Times New Roman" panose="02020603050405020304" pitchFamily="18" charset="0"/>
                <a:cs typeface="Times New Roman" panose="02020603050405020304" pitchFamily="18" charset="0"/>
              </a:rPr>
              <a:t>Quan </a:t>
            </a:r>
            <a:r>
              <a:rPr lang="en-GB" sz="4000">
                <a:latin typeface="Times New Roman" panose="02020603050405020304" pitchFamily="18" charset="0"/>
                <a:cs typeface="Times New Roman" panose="02020603050405020304" pitchFamily="18" charset="0"/>
              </a:rPr>
              <a:t>hệ ý nghĩa giữa các vế câu ghép là quan hệ liệt kê. Các vế câu ghép được nối với nhau bằng kết từ </a:t>
            </a:r>
            <a:r>
              <a:rPr lang="en-GB" sz="4000" i="1">
                <a:latin typeface="Times New Roman" panose="02020603050405020304" pitchFamily="18" charset="0"/>
                <a:cs typeface="Times New Roman" panose="02020603050405020304" pitchFamily="18" charset="0"/>
              </a:rPr>
              <a:t>và</a:t>
            </a:r>
            <a:r>
              <a:rPr lang="en-GB" sz="4000">
                <a:latin typeface="Times New Roman" panose="02020603050405020304" pitchFamily="18" charset="0"/>
                <a:cs typeface="Times New Roman" panose="02020603050405020304" pitchFamily="18" charset="0"/>
              </a:rPr>
              <a:t>.</a:t>
            </a:r>
          </a:p>
        </p:txBody>
      </p:sp>
      <p:sp>
        <p:nvSpPr>
          <p:cNvPr id="127" name="TextBox 127"/>
          <p:cNvSpPr txBox="1"/>
          <p:nvPr/>
        </p:nvSpPr>
        <p:spPr>
          <a:xfrm>
            <a:off x="10159403" y="6389631"/>
            <a:ext cx="5839733" cy="3293209"/>
          </a:xfrm>
          <a:prstGeom prst="rect">
            <a:avLst/>
          </a:prstGeom>
        </p:spPr>
        <p:txBody>
          <a:bodyPr lIns="0" tIns="0" rIns="0" bIns="0" rtlCol="0" anchor="t">
            <a:spAutoFit/>
          </a:bodyPr>
          <a:lstStyle/>
          <a:p>
            <a:pPr lvl="0"/>
            <a:r>
              <a:rPr lang="en-GB" sz="5400"/>
              <a:t> </a:t>
            </a:r>
            <a:r>
              <a:rPr lang="vi-VN" sz="4000" smtClean="0">
                <a:latin typeface="Times New Roman" panose="02020603050405020304" pitchFamily="18" charset="0"/>
                <a:cs typeface="Times New Roman" panose="02020603050405020304" pitchFamily="18" charset="0"/>
              </a:rPr>
              <a:t>d. </a:t>
            </a:r>
            <a:r>
              <a:rPr lang="en-GB" sz="4000" smtClean="0">
                <a:latin typeface="Times New Roman" panose="02020603050405020304" pitchFamily="18" charset="0"/>
                <a:cs typeface="Times New Roman" panose="02020603050405020304" pitchFamily="18" charset="0"/>
              </a:rPr>
              <a:t>Quan </a:t>
            </a:r>
            <a:r>
              <a:rPr lang="en-GB" sz="4000">
                <a:latin typeface="Times New Roman" panose="02020603050405020304" pitchFamily="18" charset="0"/>
                <a:cs typeface="Times New Roman" panose="02020603050405020304" pitchFamily="18" charset="0"/>
              </a:rPr>
              <a:t>hệ ý nghĩa giữa các vế câu ghép là quan hệ tăng cấp. Các vế câu ghép được nối với nhau bằng cặp từ hô ứng ... </a:t>
            </a:r>
            <a:r>
              <a:rPr lang="en-GB" sz="4000" i="1">
                <a:latin typeface="Times New Roman" panose="02020603050405020304" pitchFamily="18" charset="0"/>
                <a:cs typeface="Times New Roman" panose="02020603050405020304" pitchFamily="18" charset="0"/>
              </a:rPr>
              <a:t>càng</a:t>
            </a:r>
            <a:r>
              <a:rPr lang="en-GB" sz="4000">
                <a:latin typeface="Times New Roman" panose="02020603050405020304" pitchFamily="18" charset="0"/>
                <a:cs typeface="Times New Roman" panose="02020603050405020304" pitchFamily="18" charset="0"/>
              </a:rPr>
              <a:t> ... </a:t>
            </a:r>
            <a:r>
              <a:rPr lang="en-GB" sz="4000" i="1">
                <a:latin typeface="Times New Roman" panose="02020603050405020304" pitchFamily="18" charset="0"/>
                <a:cs typeface="Times New Roman" panose="02020603050405020304" pitchFamily="18" charset="0"/>
              </a:rPr>
              <a:t>càng</a:t>
            </a:r>
            <a:r>
              <a:rPr lang="en-GB" sz="400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70095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7"/>
                                        </p:tgtEl>
                                        <p:attrNameLst>
                                          <p:attrName>style.visibility</p:attrName>
                                        </p:attrNameLst>
                                      </p:cBhvr>
                                      <p:to>
                                        <p:strVal val="visible"/>
                                      </p:to>
                                    </p:set>
                                    <p:animEffect transition="in" filter="barn(inVertical)">
                                      <p:cBhvr>
                                        <p:cTn id="7" dur="500"/>
                                        <p:tgtEl>
                                          <p:spTgt spid="10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8"/>
                                        </p:tgtEl>
                                        <p:attrNameLst>
                                          <p:attrName>style.visibility</p:attrName>
                                        </p:attrNameLst>
                                      </p:cBhvr>
                                      <p:to>
                                        <p:strVal val="visible"/>
                                      </p:to>
                                    </p:set>
                                    <p:animEffect transition="in" filter="barn(inVertical)">
                                      <p:cBhvr>
                                        <p:cTn id="12" dur="500"/>
                                        <p:tgtEl>
                                          <p:spTgt spid="10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24"/>
                                        </p:tgtEl>
                                        <p:attrNameLst>
                                          <p:attrName>style.visibility</p:attrName>
                                        </p:attrNameLst>
                                      </p:cBhvr>
                                      <p:to>
                                        <p:strVal val="visible"/>
                                      </p:to>
                                    </p:set>
                                    <p:animEffect transition="in" filter="barn(inVertical)">
                                      <p:cBhvr>
                                        <p:cTn id="15" dur="500"/>
                                        <p:tgtEl>
                                          <p:spTgt spid="12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26"/>
                                        </p:tgtEl>
                                        <p:attrNameLst>
                                          <p:attrName>style.visibility</p:attrName>
                                        </p:attrNameLst>
                                      </p:cBhvr>
                                      <p:to>
                                        <p:strVal val="visible"/>
                                      </p:to>
                                    </p:set>
                                    <p:animEffect transition="in" filter="barn(inVertical)">
                                      <p:cBhvr>
                                        <p:cTn id="20" dur="500"/>
                                        <p:tgtEl>
                                          <p:spTgt spid="126"/>
                                        </p:tgtEl>
                                      </p:cBhvr>
                                    </p:animEffect>
                                  </p:childTnLst>
                                </p:cTn>
                              </p:par>
                              <p:par>
                                <p:cTn id="21" presetID="16" presetClass="entr" presetSubtype="21" fill="hold" nodeType="withEffect">
                                  <p:stCondLst>
                                    <p:cond delay="0"/>
                                  </p:stCondLst>
                                  <p:childTnLst>
                                    <p:set>
                                      <p:cBhvr>
                                        <p:cTn id="22" dur="1" fill="hold">
                                          <p:stCondLst>
                                            <p:cond delay="0"/>
                                          </p:stCondLst>
                                        </p:cTn>
                                        <p:tgtEl>
                                          <p:spTgt spid="118"/>
                                        </p:tgtEl>
                                        <p:attrNameLst>
                                          <p:attrName>style.visibility</p:attrName>
                                        </p:attrNameLst>
                                      </p:cBhvr>
                                      <p:to>
                                        <p:strVal val="visible"/>
                                      </p:to>
                                    </p:set>
                                    <p:animEffect transition="in" filter="barn(inVertical)">
                                      <p:cBhvr>
                                        <p:cTn id="23" dur="500"/>
                                        <p:tgtEl>
                                          <p:spTgt spid="118"/>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25"/>
                                        </p:tgtEl>
                                        <p:attrNameLst>
                                          <p:attrName>style.visibility</p:attrName>
                                        </p:attrNameLst>
                                      </p:cBhvr>
                                      <p:to>
                                        <p:strVal val="visible"/>
                                      </p:to>
                                    </p:set>
                                    <p:animEffect transition="in" filter="barn(inVertical)">
                                      <p:cBhvr>
                                        <p:cTn id="28" dur="500"/>
                                        <p:tgtEl>
                                          <p:spTgt spid="125"/>
                                        </p:tgtEl>
                                      </p:cBhvr>
                                    </p:animEffect>
                                  </p:childTnLst>
                                </p:cTn>
                              </p:par>
                              <p:par>
                                <p:cTn id="29" presetID="16" presetClass="entr" presetSubtype="21" fill="hold" nodeType="withEffect">
                                  <p:stCondLst>
                                    <p:cond delay="0"/>
                                  </p:stCondLst>
                                  <p:childTnLst>
                                    <p:set>
                                      <p:cBhvr>
                                        <p:cTn id="30" dur="1" fill="hold">
                                          <p:stCondLst>
                                            <p:cond delay="0"/>
                                          </p:stCondLst>
                                        </p:cTn>
                                        <p:tgtEl>
                                          <p:spTgt spid="115"/>
                                        </p:tgtEl>
                                        <p:attrNameLst>
                                          <p:attrName>style.visibility</p:attrName>
                                        </p:attrNameLst>
                                      </p:cBhvr>
                                      <p:to>
                                        <p:strVal val="visible"/>
                                      </p:to>
                                    </p:set>
                                    <p:animEffect transition="in" filter="barn(inVertical)">
                                      <p:cBhvr>
                                        <p:cTn id="31" dur="500"/>
                                        <p:tgtEl>
                                          <p:spTgt spid="115"/>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27"/>
                                        </p:tgtEl>
                                        <p:attrNameLst>
                                          <p:attrName>style.visibility</p:attrName>
                                        </p:attrNameLst>
                                      </p:cBhvr>
                                      <p:to>
                                        <p:strVal val="visible"/>
                                      </p:to>
                                    </p:set>
                                    <p:animEffect transition="in" filter="barn(inVertical)">
                                      <p:cBhvr>
                                        <p:cTn id="36" dur="500"/>
                                        <p:tgtEl>
                                          <p:spTgt spid="127"/>
                                        </p:tgtEl>
                                      </p:cBhvr>
                                    </p:animEffect>
                                  </p:childTnLst>
                                </p:cTn>
                              </p:par>
                              <p:par>
                                <p:cTn id="37" presetID="16" presetClass="entr" presetSubtype="21" fill="hold" nodeType="withEffect">
                                  <p:stCondLst>
                                    <p:cond delay="0"/>
                                  </p:stCondLst>
                                  <p:childTnLst>
                                    <p:set>
                                      <p:cBhvr>
                                        <p:cTn id="38" dur="1" fill="hold">
                                          <p:stCondLst>
                                            <p:cond delay="0"/>
                                          </p:stCondLst>
                                        </p:cTn>
                                        <p:tgtEl>
                                          <p:spTgt spid="121"/>
                                        </p:tgtEl>
                                        <p:attrNameLst>
                                          <p:attrName>style.visibility</p:attrName>
                                        </p:attrNameLst>
                                      </p:cBhvr>
                                      <p:to>
                                        <p:strVal val="visible"/>
                                      </p:to>
                                    </p:set>
                                    <p:animEffect transition="in" filter="barn(inVertical)">
                                      <p:cBhvr>
                                        <p:cTn id="39" dur="5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P spid="124" grpId="0"/>
      <p:bldP spid="125" grpId="0"/>
      <p:bldP spid="126" grpId="0"/>
      <p:bldP spid="127"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918892"/>
            <a:ext cx="5463091" cy="358515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9" name="Group 59"/>
          <p:cNvGrpSpPr/>
          <p:nvPr/>
        </p:nvGrpSpPr>
        <p:grpSpPr>
          <a:xfrm>
            <a:off x="3693440" y="877365"/>
            <a:ext cx="5463091" cy="3585154"/>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0" name="Group 80"/>
          <p:cNvGrpSpPr/>
          <p:nvPr/>
        </p:nvGrpSpPr>
        <p:grpSpPr>
          <a:xfrm>
            <a:off x="12010509" y="877365"/>
            <a:ext cx="5463091" cy="3585154"/>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3" name="Group 83"/>
          <p:cNvGrpSpPr/>
          <p:nvPr/>
        </p:nvGrpSpPr>
        <p:grpSpPr>
          <a:xfrm>
            <a:off x="6424985" y="877365"/>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6" name="Group 86"/>
          <p:cNvGrpSpPr/>
          <p:nvPr/>
        </p:nvGrpSpPr>
        <p:grpSpPr>
          <a:xfrm>
            <a:off x="9156531" y="877365"/>
            <a:ext cx="5463091" cy="3585154"/>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9" name="Group 89"/>
          <p:cNvGrpSpPr/>
          <p:nvPr/>
        </p:nvGrpSpPr>
        <p:grpSpPr>
          <a:xfrm>
            <a:off x="4547450" y="1955499"/>
            <a:ext cx="11866456" cy="5897030"/>
            <a:chOff x="0" y="0"/>
            <a:chExt cx="3168073" cy="1574372"/>
          </a:xfrm>
        </p:grpSpPr>
        <p:sp>
          <p:nvSpPr>
            <p:cNvPr id="90" name="Freeform 90"/>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91" name="TextBox 91"/>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sp>
        <p:nvSpPr>
          <p:cNvPr id="101" name="Freeform 101"/>
          <p:cNvSpPr/>
          <p:nvPr/>
        </p:nvSpPr>
        <p:spPr>
          <a:xfrm rot="551590">
            <a:off x="-121923" y="522571"/>
            <a:ext cx="3245630" cy="3432877"/>
          </a:xfrm>
          <a:custGeom>
            <a:avLst/>
            <a:gdLst/>
            <a:ahLst/>
            <a:cxnLst/>
            <a:rect l="l" t="t" r="r" b="b"/>
            <a:pathLst>
              <a:path w="3245630" h="3432877">
                <a:moveTo>
                  <a:pt x="0" y="0"/>
                </a:moveTo>
                <a:lnTo>
                  <a:pt x="3245630" y="0"/>
                </a:lnTo>
                <a:lnTo>
                  <a:pt x="3245630" y="3432877"/>
                </a:lnTo>
                <a:lnTo>
                  <a:pt x="0" y="3432877"/>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1435722">
            <a:off x="14978259" y="7959731"/>
            <a:ext cx="3207343" cy="3392382"/>
          </a:xfrm>
          <a:custGeom>
            <a:avLst/>
            <a:gdLst/>
            <a:ahLst/>
            <a:cxnLst/>
            <a:rect l="l" t="t" r="r" b="b"/>
            <a:pathLst>
              <a:path w="3207343" h="3392382">
                <a:moveTo>
                  <a:pt x="0" y="0"/>
                </a:moveTo>
                <a:lnTo>
                  <a:pt x="3207343" y="0"/>
                </a:lnTo>
                <a:lnTo>
                  <a:pt x="3207343" y="3392382"/>
                </a:lnTo>
                <a:lnTo>
                  <a:pt x="0" y="3392382"/>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3" name="Freeform 103"/>
          <p:cNvSpPr/>
          <p:nvPr/>
        </p:nvSpPr>
        <p:spPr>
          <a:xfrm rot="-1138054">
            <a:off x="336622" y="7274267"/>
            <a:ext cx="2126854" cy="1983775"/>
          </a:xfrm>
          <a:custGeom>
            <a:avLst/>
            <a:gdLst/>
            <a:ahLst/>
            <a:cxnLst/>
            <a:rect l="l" t="t" r="r" b="b"/>
            <a:pathLst>
              <a:path w="2126854" h="1983775">
                <a:moveTo>
                  <a:pt x="0" y="0"/>
                </a:moveTo>
                <a:lnTo>
                  <a:pt x="2126854" y="0"/>
                </a:lnTo>
                <a:lnTo>
                  <a:pt x="2126854" y="1983775"/>
                </a:lnTo>
                <a:lnTo>
                  <a:pt x="0" y="1983775"/>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4" name="Freeform 104"/>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a:off x="13266506" y="56905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6" name="Freeform 106"/>
          <p:cNvSpPr/>
          <p:nvPr/>
        </p:nvSpPr>
        <p:spPr>
          <a:xfrm>
            <a:off x="3693440" y="8706835"/>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7" name="Freeform 107"/>
          <p:cNvSpPr/>
          <p:nvPr/>
        </p:nvSpPr>
        <p:spPr>
          <a:xfrm rot="859538">
            <a:off x="16470342" y="3228264"/>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8" name="Freeform 108"/>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9" name="Freeform 109"/>
          <p:cNvSpPr/>
          <p:nvPr/>
        </p:nvSpPr>
        <p:spPr>
          <a:xfrm>
            <a:off x="15675338" y="8181843"/>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0" name="Freeform 110"/>
          <p:cNvSpPr/>
          <p:nvPr/>
        </p:nvSpPr>
        <p:spPr>
          <a:xfrm>
            <a:off x="1083696" y="659051"/>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grpSp>
        <p:nvGrpSpPr>
          <p:cNvPr id="111" name="Group 111"/>
          <p:cNvGrpSpPr/>
          <p:nvPr/>
        </p:nvGrpSpPr>
        <p:grpSpPr>
          <a:xfrm>
            <a:off x="1905924" y="4033862"/>
            <a:ext cx="1558521" cy="1558521"/>
            <a:chOff x="0" y="0"/>
            <a:chExt cx="812800" cy="812800"/>
          </a:xfrm>
        </p:grpSpPr>
        <p:sp>
          <p:nvSpPr>
            <p:cNvPr id="112" name="Freeform 112"/>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FFC4DE"/>
            </a:solidFill>
          </p:spPr>
        </p:sp>
        <p:sp>
          <p:nvSpPr>
            <p:cNvPr id="113" name="TextBox 113"/>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sp>
        <p:nvSpPr>
          <p:cNvPr id="114" name="TextBox 114"/>
          <p:cNvSpPr txBox="1"/>
          <p:nvPr/>
        </p:nvSpPr>
        <p:spPr>
          <a:xfrm>
            <a:off x="5036335" y="1516438"/>
            <a:ext cx="12384226" cy="830997"/>
          </a:xfrm>
          <a:prstGeom prst="rect">
            <a:avLst/>
          </a:prstGeom>
        </p:spPr>
        <p:txBody>
          <a:bodyPr wrap="square" lIns="0" tIns="0" rIns="0" bIns="0" rtlCol="0" anchor="t">
            <a:spAutoFit/>
          </a:bodyPr>
          <a:lstStyle/>
          <a:p>
            <a:r>
              <a:rPr lang="en-US" sz="5400" b="1">
                <a:latin typeface="Times New Roman" panose="02020603050405020304" pitchFamily="18" charset="0"/>
                <a:cs typeface="Times New Roman" panose="02020603050405020304" pitchFamily="18" charset="0"/>
              </a:rPr>
              <a:t>3. Bài tập 3 (Tr 15 - 16/SHS)</a:t>
            </a:r>
            <a:endParaRPr lang="en-GB" sz="5400">
              <a:latin typeface="Times New Roman" panose="02020603050405020304" pitchFamily="18" charset="0"/>
              <a:cs typeface="Times New Roman" panose="02020603050405020304" pitchFamily="18" charset="0"/>
            </a:endParaRPr>
          </a:p>
        </p:txBody>
      </p:sp>
      <p:grpSp>
        <p:nvGrpSpPr>
          <p:cNvPr id="115" name="Group 115"/>
          <p:cNvGrpSpPr/>
          <p:nvPr/>
        </p:nvGrpSpPr>
        <p:grpSpPr>
          <a:xfrm>
            <a:off x="1982888" y="4110826"/>
            <a:ext cx="1558521" cy="1558521"/>
            <a:chOff x="0" y="0"/>
            <a:chExt cx="812800" cy="812800"/>
          </a:xfrm>
        </p:grpSpPr>
        <p:sp>
          <p:nvSpPr>
            <p:cNvPr id="116" name="Freeform 116"/>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000000">
                <a:alpha val="0"/>
              </a:srgbClr>
            </a:solidFill>
            <a:ln w="38100" cap="rnd">
              <a:solidFill>
                <a:srgbClr val="EE6AA4"/>
              </a:solidFill>
              <a:prstDash val="solid"/>
              <a:round/>
            </a:ln>
          </p:spPr>
        </p:sp>
        <p:sp>
          <p:nvSpPr>
            <p:cNvPr id="117" name="TextBox 117"/>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grpSp>
        <p:nvGrpSpPr>
          <p:cNvPr id="119" name="Group 119"/>
          <p:cNvGrpSpPr/>
          <p:nvPr/>
        </p:nvGrpSpPr>
        <p:grpSpPr>
          <a:xfrm>
            <a:off x="9046552" y="4033862"/>
            <a:ext cx="1558521" cy="1558521"/>
            <a:chOff x="0" y="0"/>
            <a:chExt cx="812800" cy="812800"/>
          </a:xfrm>
        </p:grpSpPr>
        <p:sp>
          <p:nvSpPr>
            <p:cNvPr id="120" name="Freeform 120"/>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FFC4DE"/>
            </a:solidFill>
          </p:spPr>
        </p:sp>
        <p:sp>
          <p:nvSpPr>
            <p:cNvPr id="121" name="TextBox 121"/>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grpSp>
        <p:nvGrpSpPr>
          <p:cNvPr id="122" name="Group 122"/>
          <p:cNvGrpSpPr/>
          <p:nvPr/>
        </p:nvGrpSpPr>
        <p:grpSpPr>
          <a:xfrm>
            <a:off x="9123516" y="4110826"/>
            <a:ext cx="1558521" cy="1558521"/>
            <a:chOff x="0" y="0"/>
            <a:chExt cx="812800" cy="812800"/>
          </a:xfrm>
        </p:grpSpPr>
        <p:sp>
          <p:nvSpPr>
            <p:cNvPr id="123" name="Freeform 123"/>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000000">
                <a:alpha val="0"/>
              </a:srgbClr>
            </a:solidFill>
            <a:ln w="38100" cap="rnd">
              <a:solidFill>
                <a:srgbClr val="EE6AA4"/>
              </a:solidFill>
              <a:prstDash val="solid"/>
              <a:round/>
            </a:ln>
          </p:spPr>
        </p:sp>
        <p:sp>
          <p:nvSpPr>
            <p:cNvPr id="124" name="TextBox 124"/>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sp>
        <p:nvSpPr>
          <p:cNvPr id="126" name="TextBox 126"/>
          <p:cNvSpPr txBox="1"/>
          <p:nvPr/>
        </p:nvSpPr>
        <p:spPr>
          <a:xfrm>
            <a:off x="3588244" y="4257400"/>
            <a:ext cx="5103418" cy="3077766"/>
          </a:xfrm>
          <a:prstGeom prst="rect">
            <a:avLst/>
          </a:prstGeom>
        </p:spPr>
        <p:txBody>
          <a:bodyPr wrap="square" lIns="0" tIns="0" rIns="0" bIns="0" rtlCol="0" anchor="t">
            <a:spAutoFit/>
          </a:bodyPr>
          <a:lstStyle/>
          <a:p>
            <a:pPr algn="just">
              <a:spcBef>
                <a:spcPct val="0"/>
              </a:spcBef>
            </a:pPr>
            <a:r>
              <a:rPr lang="en-US" sz="4000">
                <a:latin typeface="Times New Roman" panose="02020603050405020304" pitchFamily="18" charset="0"/>
                <a:cs typeface="Times New Roman" panose="02020603050405020304" pitchFamily="18" charset="0"/>
              </a:rPr>
              <a:t>Câu “</a:t>
            </a:r>
            <a:r>
              <a:rPr lang="en-US" sz="4000" i="1">
                <a:latin typeface="Times New Roman" panose="02020603050405020304" pitchFamily="18" charset="0"/>
                <a:cs typeface="Times New Roman" panose="02020603050405020304" pitchFamily="18" charset="0"/>
              </a:rPr>
              <a:t>Thu nhập tốt nhưng chỗ làm hơi xa</a:t>
            </a:r>
            <a:r>
              <a:rPr lang="en-US" sz="4000">
                <a:latin typeface="Times New Roman" panose="02020603050405020304" pitchFamily="18" charset="0"/>
                <a:cs typeface="Times New Roman" panose="02020603050405020304" pitchFamily="18" charset="0"/>
              </a:rPr>
              <a:t>.” nhấn mạnh thông tin chỗ làm xa, đi lại không được thuận lợi.</a:t>
            </a:r>
            <a:endParaRPr lang="en-US" sz="4000">
              <a:solidFill>
                <a:srgbClr val="FF89BD"/>
              </a:solidFill>
              <a:latin typeface="Times New Roman" panose="02020603050405020304" pitchFamily="18" charset="0"/>
              <a:ea typeface="Shantell Sans"/>
              <a:cs typeface="Times New Roman" panose="02020603050405020304" pitchFamily="18" charset="0"/>
              <a:sym typeface="Shantell Sans"/>
            </a:endParaRPr>
          </a:p>
        </p:txBody>
      </p:sp>
      <p:sp>
        <p:nvSpPr>
          <p:cNvPr id="127" name="TextBox 127"/>
          <p:cNvSpPr txBox="1"/>
          <p:nvPr/>
        </p:nvSpPr>
        <p:spPr>
          <a:xfrm>
            <a:off x="10891587" y="4245632"/>
            <a:ext cx="5690343" cy="3077766"/>
          </a:xfrm>
          <a:prstGeom prst="rect">
            <a:avLst/>
          </a:prstGeom>
        </p:spPr>
        <p:txBody>
          <a:bodyPr lIns="0" tIns="0" rIns="0" bIns="0" rtlCol="0" anchor="t">
            <a:spAutoFit/>
          </a:bodyPr>
          <a:lstStyle/>
          <a:p>
            <a:pPr lvl="0" algn="just"/>
            <a:r>
              <a:rPr lang="en-GB" sz="4000">
                <a:latin typeface="Times New Roman" panose="02020603050405020304" pitchFamily="18" charset="0"/>
                <a:cs typeface="Times New Roman" panose="02020603050405020304" pitchFamily="18" charset="0"/>
              </a:rPr>
              <a:t>Câu “</a:t>
            </a:r>
            <a:r>
              <a:rPr lang="en-GB" sz="4000" i="1">
                <a:latin typeface="Times New Roman" panose="02020603050405020304" pitchFamily="18" charset="0"/>
                <a:cs typeface="Times New Roman" panose="02020603050405020304" pitchFamily="18" charset="0"/>
              </a:rPr>
              <a:t>Chỗ làm hơi xa nhưng thu nhập tốt</a:t>
            </a:r>
            <a:r>
              <a:rPr lang="en-GB" sz="4000">
                <a:latin typeface="Times New Roman" panose="02020603050405020304" pitchFamily="18" charset="0"/>
                <a:cs typeface="Times New Roman" panose="02020603050405020304" pitchFamily="18" charset="0"/>
              </a:rPr>
              <a:t>.” nhấn mạnh thông tin thu nhập tốt, có ý nhấn mạnh đến mặt tích cực.</a:t>
            </a:r>
          </a:p>
        </p:txBody>
      </p:sp>
      <p:sp>
        <p:nvSpPr>
          <p:cNvPr id="128" name="TextBox 127"/>
          <p:cNvSpPr txBox="1"/>
          <p:nvPr/>
        </p:nvSpPr>
        <p:spPr>
          <a:xfrm>
            <a:off x="7959514" y="2601552"/>
            <a:ext cx="2016899" cy="830997"/>
          </a:xfrm>
          <a:prstGeom prst="rect">
            <a:avLst/>
          </a:prstGeom>
          <a:noFill/>
        </p:spPr>
        <p:txBody>
          <a:bodyPr wrap="none" rtlCol="0">
            <a:spAutoFit/>
          </a:bodyPr>
          <a:lstStyle/>
          <a:p>
            <a:pPr algn="just"/>
            <a:r>
              <a:rPr lang="vi-VN" sz="4800" b="1" smtClean="0">
                <a:latin typeface="Times New Roman" panose="02020603050405020304" pitchFamily="18" charset="0"/>
                <a:cs typeface="Times New Roman" panose="02020603050405020304" pitchFamily="18" charset="0"/>
              </a:rPr>
              <a:t>Phần a</a:t>
            </a:r>
            <a:endParaRPr lang="en-GB" sz="4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371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barn(inVertical)">
                                      <p:cBhvr>
                                        <p:cTn id="7" dur="500"/>
                                        <p:tgtEl>
                                          <p:spTgt spid="1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28">
                                            <p:txEl>
                                              <p:pRg st="0" end="0"/>
                                            </p:txEl>
                                          </p:spTgt>
                                        </p:tgtEl>
                                        <p:attrNameLst>
                                          <p:attrName>style.visibility</p:attrName>
                                        </p:attrNameLst>
                                      </p:cBhvr>
                                      <p:to>
                                        <p:strVal val="visible"/>
                                      </p:to>
                                    </p:set>
                                    <p:animEffect transition="in" filter="barn(inVertical)">
                                      <p:cBhvr>
                                        <p:cTn id="12" dur="500"/>
                                        <p:tgtEl>
                                          <p:spTgt spid="12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6"/>
                                        </p:tgtEl>
                                        <p:attrNameLst>
                                          <p:attrName>style.visibility</p:attrName>
                                        </p:attrNameLst>
                                      </p:cBhvr>
                                      <p:to>
                                        <p:strVal val="visible"/>
                                      </p:to>
                                    </p:set>
                                    <p:animEffect transition="in" filter="wipe(down)">
                                      <p:cBhvr>
                                        <p:cTn id="17" dur="500"/>
                                        <p:tgtEl>
                                          <p:spTgt spid="12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22"/>
                                        </p:tgtEl>
                                        <p:attrNameLst>
                                          <p:attrName>style.visibility</p:attrName>
                                        </p:attrNameLst>
                                      </p:cBhvr>
                                      <p:to>
                                        <p:strVal val="visible"/>
                                      </p:to>
                                    </p:set>
                                    <p:animEffect transition="in" filter="barn(inVertical)">
                                      <p:cBhvr>
                                        <p:cTn id="22" dur="500"/>
                                        <p:tgtEl>
                                          <p:spTgt spid="12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27"/>
                                        </p:tgtEl>
                                        <p:attrNameLst>
                                          <p:attrName>style.visibility</p:attrName>
                                        </p:attrNameLst>
                                      </p:cBhvr>
                                      <p:to>
                                        <p:strVal val="visible"/>
                                      </p:to>
                                    </p:set>
                                    <p:animEffect transition="in" filter="barn(inVertical)">
                                      <p:cBhvr>
                                        <p:cTn id="27" dur="5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p:bldP spid="126" grpId="0"/>
      <p:bldP spid="12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918892"/>
            <a:ext cx="5463091" cy="358515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9" name="Group 59"/>
          <p:cNvGrpSpPr/>
          <p:nvPr/>
        </p:nvGrpSpPr>
        <p:grpSpPr>
          <a:xfrm>
            <a:off x="3693440" y="877365"/>
            <a:ext cx="5463091" cy="3585154"/>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0" name="Group 80"/>
          <p:cNvGrpSpPr/>
          <p:nvPr/>
        </p:nvGrpSpPr>
        <p:grpSpPr>
          <a:xfrm>
            <a:off x="12010509" y="877365"/>
            <a:ext cx="5463091" cy="3585154"/>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3" name="Group 83"/>
          <p:cNvGrpSpPr/>
          <p:nvPr/>
        </p:nvGrpSpPr>
        <p:grpSpPr>
          <a:xfrm>
            <a:off x="6424985" y="877365"/>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6" name="Group 86"/>
          <p:cNvGrpSpPr/>
          <p:nvPr/>
        </p:nvGrpSpPr>
        <p:grpSpPr>
          <a:xfrm>
            <a:off x="9156531" y="877365"/>
            <a:ext cx="5463091" cy="3585154"/>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9" name="Group 89"/>
          <p:cNvGrpSpPr/>
          <p:nvPr/>
        </p:nvGrpSpPr>
        <p:grpSpPr>
          <a:xfrm>
            <a:off x="4547450" y="1955499"/>
            <a:ext cx="11866456" cy="5897030"/>
            <a:chOff x="0" y="0"/>
            <a:chExt cx="3168073" cy="1574372"/>
          </a:xfrm>
        </p:grpSpPr>
        <p:sp>
          <p:nvSpPr>
            <p:cNvPr id="90" name="Freeform 90"/>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91" name="TextBox 91"/>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sp>
        <p:nvSpPr>
          <p:cNvPr id="101" name="Freeform 101"/>
          <p:cNvSpPr/>
          <p:nvPr/>
        </p:nvSpPr>
        <p:spPr>
          <a:xfrm rot="551590">
            <a:off x="-121923" y="522571"/>
            <a:ext cx="3245630" cy="3432877"/>
          </a:xfrm>
          <a:custGeom>
            <a:avLst/>
            <a:gdLst/>
            <a:ahLst/>
            <a:cxnLst/>
            <a:rect l="l" t="t" r="r" b="b"/>
            <a:pathLst>
              <a:path w="3245630" h="3432877">
                <a:moveTo>
                  <a:pt x="0" y="0"/>
                </a:moveTo>
                <a:lnTo>
                  <a:pt x="3245630" y="0"/>
                </a:lnTo>
                <a:lnTo>
                  <a:pt x="3245630" y="3432877"/>
                </a:lnTo>
                <a:lnTo>
                  <a:pt x="0" y="3432877"/>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1435722">
            <a:off x="14978259" y="7959731"/>
            <a:ext cx="3207343" cy="3392382"/>
          </a:xfrm>
          <a:custGeom>
            <a:avLst/>
            <a:gdLst/>
            <a:ahLst/>
            <a:cxnLst/>
            <a:rect l="l" t="t" r="r" b="b"/>
            <a:pathLst>
              <a:path w="3207343" h="3392382">
                <a:moveTo>
                  <a:pt x="0" y="0"/>
                </a:moveTo>
                <a:lnTo>
                  <a:pt x="3207343" y="0"/>
                </a:lnTo>
                <a:lnTo>
                  <a:pt x="3207343" y="3392382"/>
                </a:lnTo>
                <a:lnTo>
                  <a:pt x="0" y="3392382"/>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3" name="Freeform 103"/>
          <p:cNvSpPr/>
          <p:nvPr/>
        </p:nvSpPr>
        <p:spPr>
          <a:xfrm rot="-1138054">
            <a:off x="336622" y="7274267"/>
            <a:ext cx="2126854" cy="1983775"/>
          </a:xfrm>
          <a:custGeom>
            <a:avLst/>
            <a:gdLst/>
            <a:ahLst/>
            <a:cxnLst/>
            <a:rect l="l" t="t" r="r" b="b"/>
            <a:pathLst>
              <a:path w="2126854" h="1983775">
                <a:moveTo>
                  <a:pt x="0" y="0"/>
                </a:moveTo>
                <a:lnTo>
                  <a:pt x="2126854" y="0"/>
                </a:lnTo>
                <a:lnTo>
                  <a:pt x="2126854" y="1983775"/>
                </a:lnTo>
                <a:lnTo>
                  <a:pt x="0" y="1983775"/>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4" name="Freeform 104"/>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a:off x="13266506" y="56905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6" name="Freeform 106"/>
          <p:cNvSpPr/>
          <p:nvPr/>
        </p:nvSpPr>
        <p:spPr>
          <a:xfrm>
            <a:off x="3693440" y="8706835"/>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7" name="Freeform 107"/>
          <p:cNvSpPr/>
          <p:nvPr/>
        </p:nvSpPr>
        <p:spPr>
          <a:xfrm rot="859538">
            <a:off x="16470342" y="3228264"/>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8" name="Freeform 108"/>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9" name="Freeform 109"/>
          <p:cNvSpPr/>
          <p:nvPr/>
        </p:nvSpPr>
        <p:spPr>
          <a:xfrm>
            <a:off x="15675338" y="8181843"/>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0" name="Freeform 110"/>
          <p:cNvSpPr/>
          <p:nvPr/>
        </p:nvSpPr>
        <p:spPr>
          <a:xfrm>
            <a:off x="1083696" y="659051"/>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grpSp>
        <p:nvGrpSpPr>
          <p:cNvPr id="111" name="Group 111"/>
          <p:cNvGrpSpPr/>
          <p:nvPr/>
        </p:nvGrpSpPr>
        <p:grpSpPr>
          <a:xfrm>
            <a:off x="1862590" y="2815225"/>
            <a:ext cx="1558521" cy="1558521"/>
            <a:chOff x="0" y="0"/>
            <a:chExt cx="812800" cy="812800"/>
          </a:xfrm>
        </p:grpSpPr>
        <p:sp>
          <p:nvSpPr>
            <p:cNvPr id="112" name="Freeform 112"/>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FFC4DE"/>
            </a:solidFill>
          </p:spPr>
        </p:sp>
        <p:sp>
          <p:nvSpPr>
            <p:cNvPr id="113" name="TextBox 113"/>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grpSp>
        <p:nvGrpSpPr>
          <p:cNvPr id="115" name="Group 115"/>
          <p:cNvGrpSpPr/>
          <p:nvPr/>
        </p:nvGrpSpPr>
        <p:grpSpPr>
          <a:xfrm>
            <a:off x="1925993" y="2863556"/>
            <a:ext cx="1558521" cy="1558521"/>
            <a:chOff x="0" y="0"/>
            <a:chExt cx="812800" cy="812800"/>
          </a:xfrm>
        </p:grpSpPr>
        <p:sp>
          <p:nvSpPr>
            <p:cNvPr id="116" name="Freeform 116"/>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000000">
                <a:alpha val="0"/>
              </a:srgbClr>
            </a:solidFill>
            <a:ln w="38100" cap="rnd">
              <a:solidFill>
                <a:srgbClr val="EE6AA4"/>
              </a:solidFill>
              <a:prstDash val="solid"/>
              <a:round/>
            </a:ln>
          </p:spPr>
        </p:sp>
        <p:sp>
          <p:nvSpPr>
            <p:cNvPr id="117" name="TextBox 117"/>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grpSp>
        <p:nvGrpSpPr>
          <p:cNvPr id="119" name="Group 119"/>
          <p:cNvGrpSpPr/>
          <p:nvPr/>
        </p:nvGrpSpPr>
        <p:grpSpPr>
          <a:xfrm>
            <a:off x="9103775" y="2916845"/>
            <a:ext cx="1558521" cy="1558521"/>
            <a:chOff x="0" y="0"/>
            <a:chExt cx="812800" cy="812800"/>
          </a:xfrm>
        </p:grpSpPr>
        <p:sp>
          <p:nvSpPr>
            <p:cNvPr id="120" name="Freeform 120"/>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FFC4DE"/>
            </a:solidFill>
          </p:spPr>
        </p:sp>
        <p:sp>
          <p:nvSpPr>
            <p:cNvPr id="121" name="TextBox 121"/>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grpSp>
        <p:nvGrpSpPr>
          <p:cNvPr id="122" name="Group 122"/>
          <p:cNvGrpSpPr/>
          <p:nvPr/>
        </p:nvGrpSpPr>
        <p:grpSpPr>
          <a:xfrm>
            <a:off x="9180739" y="2993809"/>
            <a:ext cx="1558521" cy="1558521"/>
            <a:chOff x="0" y="0"/>
            <a:chExt cx="812800" cy="812800"/>
          </a:xfrm>
        </p:grpSpPr>
        <p:sp>
          <p:nvSpPr>
            <p:cNvPr id="123" name="Freeform 123"/>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000000">
                <a:alpha val="0"/>
              </a:srgbClr>
            </a:solidFill>
            <a:ln w="38100" cap="rnd">
              <a:solidFill>
                <a:srgbClr val="EE6AA4"/>
              </a:solidFill>
              <a:prstDash val="solid"/>
              <a:round/>
            </a:ln>
          </p:spPr>
        </p:sp>
        <p:sp>
          <p:nvSpPr>
            <p:cNvPr id="124" name="TextBox 124"/>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sp>
        <p:nvSpPr>
          <p:cNvPr id="126" name="TextBox 126"/>
          <p:cNvSpPr txBox="1"/>
          <p:nvPr/>
        </p:nvSpPr>
        <p:spPr>
          <a:xfrm>
            <a:off x="3516428" y="3313845"/>
            <a:ext cx="5535272" cy="4924425"/>
          </a:xfrm>
          <a:prstGeom prst="rect">
            <a:avLst/>
          </a:prstGeom>
        </p:spPr>
        <p:txBody>
          <a:bodyPr lIns="0" tIns="0" rIns="0" bIns="0" rtlCol="0" anchor="t">
            <a:spAutoFit/>
          </a:bodyPr>
          <a:lstStyle/>
          <a:p>
            <a:pPr algn="just">
              <a:spcBef>
                <a:spcPct val="0"/>
              </a:spcBef>
            </a:pPr>
            <a:r>
              <a:rPr lang="en-US" sz="4000">
                <a:latin typeface="Times New Roman" panose="02020603050405020304" pitchFamily="18" charset="0"/>
                <a:cs typeface="Times New Roman" panose="02020603050405020304" pitchFamily="18" charset="0"/>
              </a:rPr>
              <a:t>Câu “</a:t>
            </a:r>
            <a:r>
              <a:rPr lang="en-US" sz="4000" i="1">
                <a:latin typeface="Times New Roman" panose="02020603050405020304" pitchFamily="18" charset="0"/>
                <a:cs typeface="Times New Roman" panose="02020603050405020304" pitchFamily="18" charset="0"/>
              </a:rPr>
              <a:t>Vì Hà chăm chỉ và luôn cố gắng trong học tập nên bạn ấy đạt điểm rất cao trong kì thi vừa qua.</a:t>
            </a:r>
            <a:r>
              <a:rPr lang="en-US" sz="4000">
                <a:latin typeface="Times New Roman" panose="02020603050405020304" pitchFamily="18" charset="0"/>
                <a:cs typeface="Times New Roman" panose="02020603050405020304" pitchFamily="18" charset="0"/>
              </a:rPr>
              <a:t>” nhấn mạnh thông tin kết quả học tập của Hà (đạt điểm rất cao trong kì thi vừa qua).</a:t>
            </a:r>
            <a:endParaRPr lang="en-US" sz="3600">
              <a:solidFill>
                <a:srgbClr val="FF89BD"/>
              </a:solidFill>
              <a:latin typeface="Times New Roman" panose="02020603050405020304" pitchFamily="18" charset="0"/>
              <a:ea typeface="Shantell Sans"/>
              <a:cs typeface="Times New Roman" panose="02020603050405020304" pitchFamily="18" charset="0"/>
              <a:sym typeface="Shantell Sans"/>
            </a:endParaRPr>
          </a:p>
        </p:txBody>
      </p:sp>
      <p:sp>
        <p:nvSpPr>
          <p:cNvPr id="127" name="TextBox 127"/>
          <p:cNvSpPr txBox="1"/>
          <p:nvPr/>
        </p:nvSpPr>
        <p:spPr>
          <a:xfrm>
            <a:off x="10819771" y="3302077"/>
            <a:ext cx="5690343" cy="4924425"/>
          </a:xfrm>
          <a:prstGeom prst="rect">
            <a:avLst/>
          </a:prstGeom>
        </p:spPr>
        <p:txBody>
          <a:bodyPr lIns="0" tIns="0" rIns="0" bIns="0" rtlCol="0" anchor="t">
            <a:spAutoFit/>
          </a:bodyPr>
          <a:lstStyle/>
          <a:p>
            <a:pPr lvl="0" algn="just"/>
            <a:r>
              <a:rPr lang="en-GB" sz="4000">
                <a:latin typeface="Times New Roman" panose="02020603050405020304" pitchFamily="18" charset="0"/>
                <a:cs typeface="Times New Roman" panose="02020603050405020304" pitchFamily="18" charset="0"/>
              </a:rPr>
              <a:t>Câu “</a:t>
            </a:r>
            <a:r>
              <a:rPr lang="en-GB" sz="4000" i="1">
                <a:latin typeface="Times New Roman" panose="02020603050405020304" pitchFamily="18" charset="0"/>
                <a:cs typeface="Times New Roman" panose="02020603050405020304" pitchFamily="18" charset="0"/>
              </a:rPr>
              <a:t>Hà đạt điểm rất cao trong kì thi vừa qua vì bạn ấy chăm chỉ và luôn cố gắng trong học tập</a:t>
            </a:r>
            <a:r>
              <a:rPr lang="en-GB" sz="4000">
                <a:latin typeface="Times New Roman" panose="02020603050405020304" pitchFamily="18" charset="0"/>
                <a:cs typeface="Times New Roman" panose="02020603050405020304" pitchFamily="18" charset="0"/>
              </a:rPr>
              <a:t>.” nhấn mạnh thông tin nguyên nhân Hà có kết quả học tập tốt (chăm chỉ và luôn cố gắng trong học tập).</a:t>
            </a:r>
          </a:p>
        </p:txBody>
      </p:sp>
      <p:sp>
        <p:nvSpPr>
          <p:cNvPr id="128" name="TextBox 127"/>
          <p:cNvSpPr txBox="1"/>
          <p:nvPr/>
        </p:nvSpPr>
        <p:spPr>
          <a:xfrm>
            <a:off x="7900849" y="1412527"/>
            <a:ext cx="2751074" cy="1107996"/>
          </a:xfrm>
          <a:prstGeom prst="rect">
            <a:avLst/>
          </a:prstGeom>
          <a:noFill/>
        </p:spPr>
        <p:txBody>
          <a:bodyPr wrap="none" rtlCol="0">
            <a:spAutoFit/>
          </a:bodyPr>
          <a:lstStyle/>
          <a:p>
            <a:r>
              <a:rPr lang="vi-VN" sz="6600" b="1" smtClean="0">
                <a:solidFill>
                  <a:prstClr val="black"/>
                </a:solidFill>
                <a:latin typeface="Times New Roman" panose="02020603050405020304" pitchFamily="18" charset="0"/>
                <a:cs typeface="Times New Roman" panose="02020603050405020304" pitchFamily="18" charset="0"/>
              </a:rPr>
              <a:t>Phần b</a:t>
            </a:r>
            <a:endParaRPr lang="en-GB" sz="6600" b="1">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599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barn(inVertical)">
                                      <p:cBhvr>
                                        <p:cTn id="7" dur="500"/>
                                        <p:tgtEl>
                                          <p:spTgt spid="1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6"/>
                                        </p:tgtEl>
                                        <p:attrNameLst>
                                          <p:attrName>style.visibility</p:attrName>
                                        </p:attrNameLst>
                                      </p:cBhvr>
                                      <p:to>
                                        <p:strVal val="visible"/>
                                      </p:to>
                                    </p:set>
                                    <p:animEffect transition="in" filter="wipe(down)">
                                      <p:cBhvr>
                                        <p:cTn id="12" dur="500"/>
                                        <p:tgtEl>
                                          <p:spTgt spid="1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7"/>
                                        </p:tgtEl>
                                        <p:attrNameLst>
                                          <p:attrName>style.visibility</p:attrName>
                                        </p:attrNameLst>
                                      </p:cBhvr>
                                      <p:to>
                                        <p:strVal val="visible"/>
                                      </p:to>
                                    </p:set>
                                    <p:animEffect transition="in" filter="wipe(down)">
                                      <p:cBhvr>
                                        <p:cTn id="17" dur="5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p:bldP spid="127" grpId="0"/>
      <p:bldP spid="12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918892"/>
            <a:ext cx="5463091" cy="358515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9" name="Group 59"/>
          <p:cNvGrpSpPr/>
          <p:nvPr/>
        </p:nvGrpSpPr>
        <p:grpSpPr>
          <a:xfrm>
            <a:off x="3693440" y="877365"/>
            <a:ext cx="5463091" cy="3585154"/>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0" name="Group 80"/>
          <p:cNvGrpSpPr/>
          <p:nvPr/>
        </p:nvGrpSpPr>
        <p:grpSpPr>
          <a:xfrm>
            <a:off x="12010509" y="877365"/>
            <a:ext cx="5463091" cy="3585154"/>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3" name="Group 83"/>
          <p:cNvGrpSpPr/>
          <p:nvPr/>
        </p:nvGrpSpPr>
        <p:grpSpPr>
          <a:xfrm>
            <a:off x="6424985" y="877365"/>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6" name="Group 86"/>
          <p:cNvGrpSpPr/>
          <p:nvPr/>
        </p:nvGrpSpPr>
        <p:grpSpPr>
          <a:xfrm>
            <a:off x="9156531" y="877365"/>
            <a:ext cx="5463091" cy="3585154"/>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9" name="Group 89"/>
          <p:cNvGrpSpPr/>
          <p:nvPr/>
        </p:nvGrpSpPr>
        <p:grpSpPr>
          <a:xfrm>
            <a:off x="4547450" y="1955499"/>
            <a:ext cx="11866456" cy="5897030"/>
            <a:chOff x="0" y="0"/>
            <a:chExt cx="3168073" cy="1574372"/>
          </a:xfrm>
        </p:grpSpPr>
        <p:sp>
          <p:nvSpPr>
            <p:cNvPr id="90" name="Freeform 90"/>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91" name="TextBox 91"/>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sp>
        <p:nvSpPr>
          <p:cNvPr id="101" name="Freeform 101"/>
          <p:cNvSpPr/>
          <p:nvPr/>
        </p:nvSpPr>
        <p:spPr>
          <a:xfrm rot="551590">
            <a:off x="194430" y="674127"/>
            <a:ext cx="3245630" cy="3432877"/>
          </a:xfrm>
          <a:custGeom>
            <a:avLst/>
            <a:gdLst/>
            <a:ahLst/>
            <a:cxnLst/>
            <a:rect l="l" t="t" r="r" b="b"/>
            <a:pathLst>
              <a:path w="3245630" h="3432877">
                <a:moveTo>
                  <a:pt x="0" y="0"/>
                </a:moveTo>
                <a:lnTo>
                  <a:pt x="3245630" y="0"/>
                </a:lnTo>
                <a:lnTo>
                  <a:pt x="3245630" y="3432878"/>
                </a:lnTo>
                <a:lnTo>
                  <a:pt x="0" y="3432878"/>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3" name="Freeform 103"/>
          <p:cNvSpPr/>
          <p:nvPr/>
        </p:nvSpPr>
        <p:spPr>
          <a:xfrm>
            <a:off x="13266506" y="56905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4" name="Freeform 104"/>
          <p:cNvSpPr/>
          <p:nvPr/>
        </p:nvSpPr>
        <p:spPr>
          <a:xfrm rot="859538">
            <a:off x="16470342" y="3228264"/>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6" name="Freeform 106"/>
          <p:cNvSpPr/>
          <p:nvPr/>
        </p:nvSpPr>
        <p:spPr>
          <a:xfrm>
            <a:off x="1400049" y="81060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grpSp>
        <p:nvGrpSpPr>
          <p:cNvPr id="107" name="Group 107"/>
          <p:cNvGrpSpPr/>
          <p:nvPr/>
        </p:nvGrpSpPr>
        <p:grpSpPr>
          <a:xfrm>
            <a:off x="2914879" y="3570479"/>
            <a:ext cx="1476590" cy="1476590"/>
            <a:chOff x="0" y="0"/>
            <a:chExt cx="812800" cy="812800"/>
          </a:xfrm>
        </p:grpSpPr>
        <p:sp>
          <p:nvSpPr>
            <p:cNvPr id="108" name="Freeform 108"/>
            <p:cNvSpPr/>
            <p:nvPr/>
          </p:nvSpPr>
          <p:spPr>
            <a:xfrm>
              <a:off x="35531" y="35531"/>
              <a:ext cx="741739" cy="741739"/>
            </a:xfrm>
            <a:custGeom>
              <a:avLst/>
              <a:gdLst/>
              <a:ahLst/>
              <a:cxnLst/>
              <a:rect l="l" t="t" r="r" b="b"/>
              <a:pathLst>
                <a:path w="741739" h="741739">
                  <a:moveTo>
                    <a:pt x="410313" y="20462"/>
                  </a:moveTo>
                  <a:lnTo>
                    <a:pt x="410314" y="20462"/>
                  </a:lnTo>
                  <a:cubicBezTo>
                    <a:pt x="433157" y="52889"/>
                    <a:pt x="475917" y="64347"/>
                    <a:pt x="511913" y="47686"/>
                  </a:cubicBezTo>
                  <a:lnTo>
                    <a:pt x="511913" y="47686"/>
                  </a:lnTo>
                  <a:cubicBezTo>
                    <a:pt x="526155" y="41094"/>
                    <a:pt x="542713" y="41840"/>
                    <a:pt x="556304" y="49687"/>
                  </a:cubicBezTo>
                  <a:cubicBezTo>
                    <a:pt x="569895" y="57533"/>
                    <a:pt x="578820" y="71500"/>
                    <a:pt x="580232" y="87129"/>
                  </a:cubicBezTo>
                  <a:lnTo>
                    <a:pt x="580232" y="87129"/>
                  </a:lnTo>
                  <a:cubicBezTo>
                    <a:pt x="583802" y="126634"/>
                    <a:pt x="615104" y="157936"/>
                    <a:pt x="654609" y="161506"/>
                  </a:cubicBezTo>
                  <a:lnTo>
                    <a:pt x="654609" y="161506"/>
                  </a:lnTo>
                  <a:cubicBezTo>
                    <a:pt x="670238" y="162918"/>
                    <a:pt x="684205" y="171843"/>
                    <a:pt x="692051" y="185434"/>
                  </a:cubicBezTo>
                  <a:cubicBezTo>
                    <a:pt x="699898" y="199025"/>
                    <a:pt x="700644" y="215583"/>
                    <a:pt x="694052" y="229825"/>
                  </a:cubicBezTo>
                  <a:lnTo>
                    <a:pt x="694052" y="229825"/>
                  </a:lnTo>
                  <a:cubicBezTo>
                    <a:pt x="677391" y="265821"/>
                    <a:pt x="688849" y="308581"/>
                    <a:pt x="721276" y="331424"/>
                  </a:cubicBezTo>
                  <a:lnTo>
                    <a:pt x="721276" y="331425"/>
                  </a:lnTo>
                  <a:cubicBezTo>
                    <a:pt x="734106" y="340463"/>
                    <a:pt x="741738" y="355176"/>
                    <a:pt x="741738" y="370869"/>
                  </a:cubicBezTo>
                  <a:cubicBezTo>
                    <a:pt x="741738" y="386562"/>
                    <a:pt x="734106" y="401275"/>
                    <a:pt x="721276" y="410313"/>
                  </a:cubicBezTo>
                  <a:lnTo>
                    <a:pt x="721276" y="410314"/>
                  </a:lnTo>
                  <a:cubicBezTo>
                    <a:pt x="688849" y="433157"/>
                    <a:pt x="677391" y="475917"/>
                    <a:pt x="694052" y="511913"/>
                  </a:cubicBezTo>
                  <a:lnTo>
                    <a:pt x="694052" y="511913"/>
                  </a:lnTo>
                  <a:cubicBezTo>
                    <a:pt x="700644" y="526155"/>
                    <a:pt x="699898" y="542713"/>
                    <a:pt x="692051" y="556304"/>
                  </a:cubicBezTo>
                  <a:cubicBezTo>
                    <a:pt x="684205" y="569895"/>
                    <a:pt x="670238" y="578820"/>
                    <a:pt x="654609" y="580232"/>
                  </a:cubicBezTo>
                  <a:lnTo>
                    <a:pt x="654609" y="580232"/>
                  </a:lnTo>
                  <a:cubicBezTo>
                    <a:pt x="615104" y="583802"/>
                    <a:pt x="583802" y="615104"/>
                    <a:pt x="580232" y="654609"/>
                  </a:cubicBezTo>
                  <a:lnTo>
                    <a:pt x="580232" y="654609"/>
                  </a:lnTo>
                  <a:cubicBezTo>
                    <a:pt x="578820" y="670238"/>
                    <a:pt x="569895" y="684205"/>
                    <a:pt x="556304" y="692051"/>
                  </a:cubicBezTo>
                  <a:cubicBezTo>
                    <a:pt x="542713" y="699898"/>
                    <a:pt x="526155" y="700644"/>
                    <a:pt x="511913" y="694052"/>
                  </a:cubicBezTo>
                  <a:lnTo>
                    <a:pt x="511913" y="694052"/>
                  </a:lnTo>
                  <a:cubicBezTo>
                    <a:pt x="475917" y="677391"/>
                    <a:pt x="433157" y="688849"/>
                    <a:pt x="410314" y="721276"/>
                  </a:cubicBezTo>
                  <a:lnTo>
                    <a:pt x="410313" y="721276"/>
                  </a:lnTo>
                  <a:cubicBezTo>
                    <a:pt x="401275" y="734106"/>
                    <a:pt x="386562" y="741738"/>
                    <a:pt x="370869" y="741738"/>
                  </a:cubicBezTo>
                  <a:cubicBezTo>
                    <a:pt x="355176" y="741738"/>
                    <a:pt x="340463" y="734106"/>
                    <a:pt x="331425" y="721276"/>
                  </a:cubicBezTo>
                  <a:lnTo>
                    <a:pt x="331424" y="721276"/>
                  </a:lnTo>
                  <a:cubicBezTo>
                    <a:pt x="308581" y="688849"/>
                    <a:pt x="265821" y="677391"/>
                    <a:pt x="229825" y="694052"/>
                  </a:cubicBezTo>
                  <a:lnTo>
                    <a:pt x="229825" y="694052"/>
                  </a:lnTo>
                  <a:cubicBezTo>
                    <a:pt x="215583" y="700644"/>
                    <a:pt x="199025" y="699898"/>
                    <a:pt x="185434" y="692051"/>
                  </a:cubicBezTo>
                  <a:cubicBezTo>
                    <a:pt x="171843" y="684205"/>
                    <a:pt x="162918" y="670238"/>
                    <a:pt x="161506" y="654609"/>
                  </a:cubicBezTo>
                  <a:lnTo>
                    <a:pt x="161506" y="654609"/>
                  </a:lnTo>
                  <a:cubicBezTo>
                    <a:pt x="157936" y="615104"/>
                    <a:pt x="126634" y="583802"/>
                    <a:pt x="87129" y="580232"/>
                  </a:cubicBezTo>
                  <a:lnTo>
                    <a:pt x="87129" y="580232"/>
                  </a:lnTo>
                  <a:cubicBezTo>
                    <a:pt x="71500" y="578820"/>
                    <a:pt x="57533" y="569895"/>
                    <a:pt x="49687" y="556304"/>
                  </a:cubicBezTo>
                  <a:cubicBezTo>
                    <a:pt x="41840" y="542713"/>
                    <a:pt x="41094" y="526155"/>
                    <a:pt x="47686" y="511913"/>
                  </a:cubicBezTo>
                  <a:lnTo>
                    <a:pt x="47686" y="511913"/>
                  </a:lnTo>
                  <a:cubicBezTo>
                    <a:pt x="64347" y="475917"/>
                    <a:pt x="52889" y="433157"/>
                    <a:pt x="20462" y="410314"/>
                  </a:cubicBezTo>
                  <a:lnTo>
                    <a:pt x="20462" y="410313"/>
                  </a:lnTo>
                  <a:cubicBezTo>
                    <a:pt x="7632" y="401275"/>
                    <a:pt x="0" y="386562"/>
                    <a:pt x="0" y="370869"/>
                  </a:cubicBezTo>
                  <a:cubicBezTo>
                    <a:pt x="0" y="355176"/>
                    <a:pt x="7632" y="340463"/>
                    <a:pt x="20462" y="331425"/>
                  </a:cubicBezTo>
                  <a:lnTo>
                    <a:pt x="20462" y="331424"/>
                  </a:lnTo>
                  <a:cubicBezTo>
                    <a:pt x="52889" y="308581"/>
                    <a:pt x="64347" y="265821"/>
                    <a:pt x="47686" y="229825"/>
                  </a:cubicBezTo>
                  <a:lnTo>
                    <a:pt x="47686" y="229825"/>
                  </a:lnTo>
                  <a:cubicBezTo>
                    <a:pt x="41094" y="215583"/>
                    <a:pt x="41840" y="199025"/>
                    <a:pt x="49687" y="185434"/>
                  </a:cubicBezTo>
                  <a:cubicBezTo>
                    <a:pt x="57533" y="171843"/>
                    <a:pt x="71500" y="162918"/>
                    <a:pt x="87129" y="161506"/>
                  </a:cubicBezTo>
                  <a:lnTo>
                    <a:pt x="87129" y="161506"/>
                  </a:lnTo>
                  <a:cubicBezTo>
                    <a:pt x="126634" y="157936"/>
                    <a:pt x="157936" y="126634"/>
                    <a:pt x="161506" y="87129"/>
                  </a:cubicBezTo>
                  <a:lnTo>
                    <a:pt x="161506" y="87129"/>
                  </a:lnTo>
                  <a:cubicBezTo>
                    <a:pt x="162918" y="71500"/>
                    <a:pt x="171843" y="57533"/>
                    <a:pt x="185434" y="49687"/>
                  </a:cubicBezTo>
                  <a:cubicBezTo>
                    <a:pt x="199025" y="41840"/>
                    <a:pt x="215583" y="41094"/>
                    <a:pt x="229825" y="47686"/>
                  </a:cubicBezTo>
                  <a:lnTo>
                    <a:pt x="229825" y="47686"/>
                  </a:lnTo>
                  <a:cubicBezTo>
                    <a:pt x="265821" y="64347"/>
                    <a:pt x="308581" y="52889"/>
                    <a:pt x="331424" y="20462"/>
                  </a:cubicBezTo>
                  <a:lnTo>
                    <a:pt x="331425" y="20462"/>
                  </a:lnTo>
                  <a:cubicBezTo>
                    <a:pt x="340463" y="7632"/>
                    <a:pt x="355176" y="0"/>
                    <a:pt x="370869" y="0"/>
                  </a:cubicBezTo>
                  <a:cubicBezTo>
                    <a:pt x="386562" y="0"/>
                    <a:pt x="401275" y="7632"/>
                    <a:pt x="410313" y="20462"/>
                  </a:cubicBezTo>
                  <a:close/>
                </a:path>
              </a:pathLst>
            </a:custGeom>
            <a:solidFill>
              <a:srgbClr val="FFC4DE"/>
            </a:solidFill>
          </p:spPr>
        </p:sp>
        <p:sp>
          <p:nvSpPr>
            <p:cNvPr id="109" name="TextBox 109"/>
            <p:cNvSpPr txBox="1"/>
            <p:nvPr/>
          </p:nvSpPr>
          <p:spPr>
            <a:xfrm>
              <a:off x="127000" y="88900"/>
              <a:ext cx="558800" cy="596900"/>
            </a:xfrm>
            <a:prstGeom prst="rect">
              <a:avLst/>
            </a:prstGeom>
          </p:spPr>
          <p:txBody>
            <a:bodyPr lIns="24306" tIns="24306" rIns="24306" bIns="24306" rtlCol="0" anchor="ctr"/>
            <a:lstStyle/>
            <a:p>
              <a:pPr algn="ctr">
                <a:lnSpc>
                  <a:spcPts val="2660"/>
                </a:lnSpc>
              </a:pPr>
              <a:endParaRPr/>
            </a:p>
          </p:txBody>
        </p:sp>
      </p:grpSp>
      <p:grpSp>
        <p:nvGrpSpPr>
          <p:cNvPr id="110" name="Group 110"/>
          <p:cNvGrpSpPr/>
          <p:nvPr/>
        </p:nvGrpSpPr>
        <p:grpSpPr>
          <a:xfrm>
            <a:off x="2987797" y="3627305"/>
            <a:ext cx="1476590" cy="1476590"/>
            <a:chOff x="0" y="0"/>
            <a:chExt cx="812800" cy="812800"/>
          </a:xfrm>
        </p:grpSpPr>
        <p:sp>
          <p:nvSpPr>
            <p:cNvPr id="111" name="Freeform 111"/>
            <p:cNvSpPr/>
            <p:nvPr/>
          </p:nvSpPr>
          <p:spPr>
            <a:xfrm>
              <a:off x="35531" y="35531"/>
              <a:ext cx="741739" cy="741739"/>
            </a:xfrm>
            <a:custGeom>
              <a:avLst/>
              <a:gdLst/>
              <a:ahLst/>
              <a:cxnLst/>
              <a:rect l="l" t="t" r="r" b="b"/>
              <a:pathLst>
                <a:path w="741739" h="741739">
                  <a:moveTo>
                    <a:pt x="410313" y="20462"/>
                  </a:moveTo>
                  <a:lnTo>
                    <a:pt x="410314" y="20462"/>
                  </a:lnTo>
                  <a:cubicBezTo>
                    <a:pt x="433157" y="52889"/>
                    <a:pt x="475917" y="64347"/>
                    <a:pt x="511913" y="47686"/>
                  </a:cubicBezTo>
                  <a:lnTo>
                    <a:pt x="511913" y="47686"/>
                  </a:lnTo>
                  <a:cubicBezTo>
                    <a:pt x="526155" y="41094"/>
                    <a:pt x="542713" y="41840"/>
                    <a:pt x="556304" y="49687"/>
                  </a:cubicBezTo>
                  <a:cubicBezTo>
                    <a:pt x="569895" y="57533"/>
                    <a:pt x="578820" y="71500"/>
                    <a:pt x="580232" y="87129"/>
                  </a:cubicBezTo>
                  <a:lnTo>
                    <a:pt x="580232" y="87129"/>
                  </a:lnTo>
                  <a:cubicBezTo>
                    <a:pt x="583802" y="126634"/>
                    <a:pt x="615104" y="157936"/>
                    <a:pt x="654609" y="161506"/>
                  </a:cubicBezTo>
                  <a:lnTo>
                    <a:pt x="654609" y="161506"/>
                  </a:lnTo>
                  <a:cubicBezTo>
                    <a:pt x="670238" y="162918"/>
                    <a:pt x="684205" y="171843"/>
                    <a:pt x="692051" y="185434"/>
                  </a:cubicBezTo>
                  <a:cubicBezTo>
                    <a:pt x="699898" y="199025"/>
                    <a:pt x="700644" y="215583"/>
                    <a:pt x="694052" y="229825"/>
                  </a:cubicBezTo>
                  <a:lnTo>
                    <a:pt x="694052" y="229825"/>
                  </a:lnTo>
                  <a:cubicBezTo>
                    <a:pt x="677391" y="265821"/>
                    <a:pt x="688849" y="308581"/>
                    <a:pt x="721276" y="331424"/>
                  </a:cubicBezTo>
                  <a:lnTo>
                    <a:pt x="721276" y="331425"/>
                  </a:lnTo>
                  <a:cubicBezTo>
                    <a:pt x="734106" y="340463"/>
                    <a:pt x="741738" y="355176"/>
                    <a:pt x="741738" y="370869"/>
                  </a:cubicBezTo>
                  <a:cubicBezTo>
                    <a:pt x="741738" y="386562"/>
                    <a:pt x="734106" y="401275"/>
                    <a:pt x="721276" y="410313"/>
                  </a:cubicBezTo>
                  <a:lnTo>
                    <a:pt x="721276" y="410314"/>
                  </a:lnTo>
                  <a:cubicBezTo>
                    <a:pt x="688849" y="433157"/>
                    <a:pt x="677391" y="475917"/>
                    <a:pt x="694052" y="511913"/>
                  </a:cubicBezTo>
                  <a:lnTo>
                    <a:pt x="694052" y="511913"/>
                  </a:lnTo>
                  <a:cubicBezTo>
                    <a:pt x="700644" y="526155"/>
                    <a:pt x="699898" y="542713"/>
                    <a:pt x="692051" y="556304"/>
                  </a:cubicBezTo>
                  <a:cubicBezTo>
                    <a:pt x="684205" y="569895"/>
                    <a:pt x="670238" y="578820"/>
                    <a:pt x="654609" y="580232"/>
                  </a:cubicBezTo>
                  <a:lnTo>
                    <a:pt x="654609" y="580232"/>
                  </a:lnTo>
                  <a:cubicBezTo>
                    <a:pt x="615104" y="583802"/>
                    <a:pt x="583802" y="615104"/>
                    <a:pt x="580232" y="654609"/>
                  </a:cubicBezTo>
                  <a:lnTo>
                    <a:pt x="580232" y="654609"/>
                  </a:lnTo>
                  <a:cubicBezTo>
                    <a:pt x="578820" y="670238"/>
                    <a:pt x="569895" y="684205"/>
                    <a:pt x="556304" y="692051"/>
                  </a:cubicBezTo>
                  <a:cubicBezTo>
                    <a:pt x="542713" y="699898"/>
                    <a:pt x="526155" y="700644"/>
                    <a:pt x="511913" y="694052"/>
                  </a:cubicBezTo>
                  <a:lnTo>
                    <a:pt x="511913" y="694052"/>
                  </a:lnTo>
                  <a:cubicBezTo>
                    <a:pt x="475917" y="677391"/>
                    <a:pt x="433157" y="688849"/>
                    <a:pt x="410314" y="721276"/>
                  </a:cubicBezTo>
                  <a:lnTo>
                    <a:pt x="410313" y="721276"/>
                  </a:lnTo>
                  <a:cubicBezTo>
                    <a:pt x="401275" y="734106"/>
                    <a:pt x="386562" y="741738"/>
                    <a:pt x="370869" y="741738"/>
                  </a:cubicBezTo>
                  <a:cubicBezTo>
                    <a:pt x="355176" y="741738"/>
                    <a:pt x="340463" y="734106"/>
                    <a:pt x="331425" y="721276"/>
                  </a:cubicBezTo>
                  <a:lnTo>
                    <a:pt x="331424" y="721276"/>
                  </a:lnTo>
                  <a:cubicBezTo>
                    <a:pt x="308581" y="688849"/>
                    <a:pt x="265821" y="677391"/>
                    <a:pt x="229825" y="694052"/>
                  </a:cubicBezTo>
                  <a:lnTo>
                    <a:pt x="229825" y="694052"/>
                  </a:lnTo>
                  <a:cubicBezTo>
                    <a:pt x="215583" y="700644"/>
                    <a:pt x="199025" y="699898"/>
                    <a:pt x="185434" y="692051"/>
                  </a:cubicBezTo>
                  <a:cubicBezTo>
                    <a:pt x="171843" y="684205"/>
                    <a:pt x="162918" y="670238"/>
                    <a:pt x="161506" y="654609"/>
                  </a:cubicBezTo>
                  <a:lnTo>
                    <a:pt x="161506" y="654609"/>
                  </a:lnTo>
                  <a:cubicBezTo>
                    <a:pt x="157936" y="615104"/>
                    <a:pt x="126634" y="583802"/>
                    <a:pt x="87129" y="580232"/>
                  </a:cubicBezTo>
                  <a:lnTo>
                    <a:pt x="87129" y="580232"/>
                  </a:lnTo>
                  <a:cubicBezTo>
                    <a:pt x="71500" y="578820"/>
                    <a:pt x="57533" y="569895"/>
                    <a:pt x="49687" y="556304"/>
                  </a:cubicBezTo>
                  <a:cubicBezTo>
                    <a:pt x="41840" y="542713"/>
                    <a:pt x="41094" y="526155"/>
                    <a:pt x="47686" y="511913"/>
                  </a:cubicBezTo>
                  <a:lnTo>
                    <a:pt x="47686" y="511913"/>
                  </a:lnTo>
                  <a:cubicBezTo>
                    <a:pt x="64347" y="475917"/>
                    <a:pt x="52889" y="433157"/>
                    <a:pt x="20462" y="410314"/>
                  </a:cubicBezTo>
                  <a:lnTo>
                    <a:pt x="20462" y="410313"/>
                  </a:lnTo>
                  <a:cubicBezTo>
                    <a:pt x="7632" y="401275"/>
                    <a:pt x="0" y="386562"/>
                    <a:pt x="0" y="370869"/>
                  </a:cubicBezTo>
                  <a:cubicBezTo>
                    <a:pt x="0" y="355176"/>
                    <a:pt x="7632" y="340463"/>
                    <a:pt x="20462" y="331425"/>
                  </a:cubicBezTo>
                  <a:lnTo>
                    <a:pt x="20462" y="331424"/>
                  </a:lnTo>
                  <a:cubicBezTo>
                    <a:pt x="52889" y="308581"/>
                    <a:pt x="64347" y="265821"/>
                    <a:pt x="47686" y="229825"/>
                  </a:cubicBezTo>
                  <a:lnTo>
                    <a:pt x="47686" y="229825"/>
                  </a:lnTo>
                  <a:cubicBezTo>
                    <a:pt x="41094" y="215583"/>
                    <a:pt x="41840" y="199025"/>
                    <a:pt x="49687" y="185434"/>
                  </a:cubicBezTo>
                  <a:cubicBezTo>
                    <a:pt x="57533" y="171843"/>
                    <a:pt x="71500" y="162918"/>
                    <a:pt x="87129" y="161506"/>
                  </a:cubicBezTo>
                  <a:lnTo>
                    <a:pt x="87129" y="161506"/>
                  </a:lnTo>
                  <a:cubicBezTo>
                    <a:pt x="126634" y="157936"/>
                    <a:pt x="157936" y="126634"/>
                    <a:pt x="161506" y="87129"/>
                  </a:cubicBezTo>
                  <a:lnTo>
                    <a:pt x="161506" y="87129"/>
                  </a:lnTo>
                  <a:cubicBezTo>
                    <a:pt x="162918" y="71500"/>
                    <a:pt x="171843" y="57533"/>
                    <a:pt x="185434" y="49687"/>
                  </a:cubicBezTo>
                  <a:cubicBezTo>
                    <a:pt x="199025" y="41840"/>
                    <a:pt x="215583" y="41094"/>
                    <a:pt x="229825" y="47686"/>
                  </a:cubicBezTo>
                  <a:lnTo>
                    <a:pt x="229825" y="47686"/>
                  </a:lnTo>
                  <a:cubicBezTo>
                    <a:pt x="265821" y="64347"/>
                    <a:pt x="308581" y="52889"/>
                    <a:pt x="331424" y="20462"/>
                  </a:cubicBezTo>
                  <a:lnTo>
                    <a:pt x="331425" y="20462"/>
                  </a:lnTo>
                  <a:cubicBezTo>
                    <a:pt x="340463" y="7632"/>
                    <a:pt x="355176" y="0"/>
                    <a:pt x="370869" y="0"/>
                  </a:cubicBezTo>
                  <a:cubicBezTo>
                    <a:pt x="386562" y="0"/>
                    <a:pt x="401275" y="7632"/>
                    <a:pt x="410313" y="20462"/>
                  </a:cubicBezTo>
                  <a:close/>
                </a:path>
              </a:pathLst>
            </a:custGeom>
            <a:solidFill>
              <a:srgbClr val="000000">
                <a:alpha val="0"/>
              </a:srgbClr>
            </a:solidFill>
            <a:ln w="38100" cap="rnd">
              <a:solidFill>
                <a:srgbClr val="FF89BD"/>
              </a:solidFill>
              <a:prstDash val="solid"/>
              <a:round/>
            </a:ln>
          </p:spPr>
        </p:sp>
        <p:sp>
          <p:nvSpPr>
            <p:cNvPr id="112" name="TextBox 112"/>
            <p:cNvSpPr txBox="1"/>
            <p:nvPr/>
          </p:nvSpPr>
          <p:spPr>
            <a:xfrm>
              <a:off x="127000" y="88900"/>
              <a:ext cx="558800" cy="596900"/>
            </a:xfrm>
            <a:prstGeom prst="rect">
              <a:avLst/>
            </a:prstGeom>
          </p:spPr>
          <p:txBody>
            <a:bodyPr lIns="24306" tIns="24306" rIns="24306" bIns="24306" rtlCol="0" anchor="ctr"/>
            <a:lstStyle/>
            <a:p>
              <a:pPr algn="ctr">
                <a:lnSpc>
                  <a:spcPts val="2660"/>
                </a:lnSpc>
              </a:pPr>
              <a:endParaRPr/>
            </a:p>
          </p:txBody>
        </p:sp>
      </p:grpSp>
      <p:grpSp>
        <p:nvGrpSpPr>
          <p:cNvPr id="113" name="Group 113"/>
          <p:cNvGrpSpPr/>
          <p:nvPr/>
        </p:nvGrpSpPr>
        <p:grpSpPr>
          <a:xfrm>
            <a:off x="4792526" y="4124808"/>
            <a:ext cx="3117228" cy="429594"/>
            <a:chOff x="0" y="0"/>
            <a:chExt cx="2668510" cy="367755"/>
          </a:xfrm>
        </p:grpSpPr>
        <p:sp>
          <p:nvSpPr>
            <p:cNvPr id="114" name="Freeform 114"/>
            <p:cNvSpPr/>
            <p:nvPr/>
          </p:nvSpPr>
          <p:spPr>
            <a:xfrm>
              <a:off x="0" y="0"/>
              <a:ext cx="2668510" cy="367755"/>
            </a:xfrm>
            <a:custGeom>
              <a:avLst/>
              <a:gdLst/>
              <a:ahLst/>
              <a:cxnLst/>
              <a:rect l="l" t="t" r="r" b="b"/>
              <a:pathLst>
                <a:path w="2668510" h="367755">
                  <a:moveTo>
                    <a:pt x="273050" y="0"/>
                  </a:moveTo>
                  <a:lnTo>
                    <a:pt x="0" y="183878"/>
                  </a:lnTo>
                  <a:lnTo>
                    <a:pt x="273050" y="367755"/>
                  </a:lnTo>
                  <a:lnTo>
                    <a:pt x="273050" y="234405"/>
                  </a:lnTo>
                  <a:lnTo>
                    <a:pt x="2395460" y="234405"/>
                  </a:lnTo>
                  <a:lnTo>
                    <a:pt x="2395460" y="367755"/>
                  </a:lnTo>
                  <a:lnTo>
                    <a:pt x="2668510" y="183878"/>
                  </a:lnTo>
                  <a:lnTo>
                    <a:pt x="2395460" y="0"/>
                  </a:lnTo>
                  <a:lnTo>
                    <a:pt x="2395460" y="133350"/>
                  </a:lnTo>
                  <a:lnTo>
                    <a:pt x="273050" y="133350"/>
                  </a:lnTo>
                  <a:lnTo>
                    <a:pt x="273050" y="0"/>
                  </a:lnTo>
                  <a:close/>
                </a:path>
              </a:pathLst>
            </a:custGeom>
            <a:solidFill>
              <a:srgbClr val="FF89BD"/>
            </a:solidFill>
          </p:spPr>
        </p:sp>
        <p:sp>
          <p:nvSpPr>
            <p:cNvPr id="115" name="TextBox 115"/>
            <p:cNvSpPr txBox="1"/>
            <p:nvPr/>
          </p:nvSpPr>
          <p:spPr>
            <a:xfrm>
              <a:off x="101600" y="101600"/>
              <a:ext cx="2465310" cy="126455"/>
            </a:xfrm>
            <a:prstGeom prst="rect">
              <a:avLst/>
            </a:prstGeom>
          </p:spPr>
          <p:txBody>
            <a:bodyPr lIns="50800" tIns="50800" rIns="50800" bIns="50800" rtlCol="0" anchor="ctr"/>
            <a:lstStyle/>
            <a:p>
              <a:pPr algn="ctr">
                <a:lnSpc>
                  <a:spcPts val="2660"/>
                </a:lnSpc>
              </a:pPr>
              <a:endParaRPr/>
            </a:p>
          </p:txBody>
        </p:sp>
      </p:grpSp>
      <p:sp>
        <p:nvSpPr>
          <p:cNvPr id="117" name="TextBox 117"/>
          <p:cNvSpPr txBox="1"/>
          <p:nvPr/>
        </p:nvSpPr>
        <p:spPr>
          <a:xfrm>
            <a:off x="2956320" y="4054149"/>
            <a:ext cx="1420846" cy="694960"/>
          </a:xfrm>
          <a:prstGeom prst="rect">
            <a:avLst/>
          </a:prstGeom>
        </p:spPr>
        <p:txBody>
          <a:bodyPr lIns="0" tIns="0" rIns="0" bIns="0" rtlCol="0" anchor="t">
            <a:spAutoFit/>
          </a:bodyPr>
          <a:lstStyle/>
          <a:p>
            <a:pPr algn="ctr">
              <a:lnSpc>
                <a:spcPts val="5409"/>
              </a:lnSpc>
            </a:pPr>
            <a:r>
              <a:rPr lang="vi-VN" sz="4508">
                <a:solidFill>
                  <a:srgbClr val="EE6AA4"/>
                </a:solidFill>
                <a:latin typeface="Carter One"/>
                <a:ea typeface="Carter One"/>
                <a:cs typeface="Carter One"/>
                <a:sym typeface="Carter One"/>
              </a:rPr>
              <a:t>a</a:t>
            </a:r>
            <a:endParaRPr lang="en-US" sz="4508">
              <a:solidFill>
                <a:srgbClr val="EE6AA4"/>
              </a:solidFill>
              <a:latin typeface="Carter One"/>
              <a:ea typeface="Carter One"/>
              <a:cs typeface="Carter One"/>
              <a:sym typeface="Carter One"/>
            </a:endParaRPr>
          </a:p>
        </p:txBody>
      </p:sp>
      <p:grpSp>
        <p:nvGrpSpPr>
          <p:cNvPr id="118" name="Group 118"/>
          <p:cNvGrpSpPr/>
          <p:nvPr/>
        </p:nvGrpSpPr>
        <p:grpSpPr>
          <a:xfrm>
            <a:off x="8212652" y="3537474"/>
            <a:ext cx="1476590" cy="1476590"/>
            <a:chOff x="0" y="0"/>
            <a:chExt cx="812800" cy="812800"/>
          </a:xfrm>
        </p:grpSpPr>
        <p:sp>
          <p:nvSpPr>
            <p:cNvPr id="119" name="Freeform 119"/>
            <p:cNvSpPr/>
            <p:nvPr/>
          </p:nvSpPr>
          <p:spPr>
            <a:xfrm>
              <a:off x="35531" y="35531"/>
              <a:ext cx="741739" cy="741739"/>
            </a:xfrm>
            <a:custGeom>
              <a:avLst/>
              <a:gdLst/>
              <a:ahLst/>
              <a:cxnLst/>
              <a:rect l="l" t="t" r="r" b="b"/>
              <a:pathLst>
                <a:path w="741739" h="741739">
                  <a:moveTo>
                    <a:pt x="410313" y="20462"/>
                  </a:moveTo>
                  <a:lnTo>
                    <a:pt x="410314" y="20462"/>
                  </a:lnTo>
                  <a:cubicBezTo>
                    <a:pt x="433157" y="52889"/>
                    <a:pt x="475917" y="64347"/>
                    <a:pt x="511913" y="47686"/>
                  </a:cubicBezTo>
                  <a:lnTo>
                    <a:pt x="511913" y="47686"/>
                  </a:lnTo>
                  <a:cubicBezTo>
                    <a:pt x="526155" y="41094"/>
                    <a:pt x="542713" y="41840"/>
                    <a:pt x="556304" y="49687"/>
                  </a:cubicBezTo>
                  <a:cubicBezTo>
                    <a:pt x="569895" y="57533"/>
                    <a:pt x="578820" y="71500"/>
                    <a:pt x="580232" y="87129"/>
                  </a:cubicBezTo>
                  <a:lnTo>
                    <a:pt x="580232" y="87129"/>
                  </a:lnTo>
                  <a:cubicBezTo>
                    <a:pt x="583802" y="126634"/>
                    <a:pt x="615104" y="157936"/>
                    <a:pt x="654609" y="161506"/>
                  </a:cubicBezTo>
                  <a:lnTo>
                    <a:pt x="654609" y="161506"/>
                  </a:lnTo>
                  <a:cubicBezTo>
                    <a:pt x="670238" y="162918"/>
                    <a:pt x="684205" y="171843"/>
                    <a:pt x="692051" y="185434"/>
                  </a:cubicBezTo>
                  <a:cubicBezTo>
                    <a:pt x="699898" y="199025"/>
                    <a:pt x="700644" y="215583"/>
                    <a:pt x="694052" y="229825"/>
                  </a:cubicBezTo>
                  <a:lnTo>
                    <a:pt x="694052" y="229825"/>
                  </a:lnTo>
                  <a:cubicBezTo>
                    <a:pt x="677391" y="265821"/>
                    <a:pt x="688849" y="308581"/>
                    <a:pt x="721276" y="331424"/>
                  </a:cubicBezTo>
                  <a:lnTo>
                    <a:pt x="721276" y="331425"/>
                  </a:lnTo>
                  <a:cubicBezTo>
                    <a:pt x="734106" y="340463"/>
                    <a:pt x="741738" y="355176"/>
                    <a:pt x="741738" y="370869"/>
                  </a:cubicBezTo>
                  <a:cubicBezTo>
                    <a:pt x="741738" y="386562"/>
                    <a:pt x="734106" y="401275"/>
                    <a:pt x="721276" y="410313"/>
                  </a:cubicBezTo>
                  <a:lnTo>
                    <a:pt x="721276" y="410314"/>
                  </a:lnTo>
                  <a:cubicBezTo>
                    <a:pt x="688849" y="433157"/>
                    <a:pt x="677391" y="475917"/>
                    <a:pt x="694052" y="511913"/>
                  </a:cubicBezTo>
                  <a:lnTo>
                    <a:pt x="694052" y="511913"/>
                  </a:lnTo>
                  <a:cubicBezTo>
                    <a:pt x="700644" y="526155"/>
                    <a:pt x="699898" y="542713"/>
                    <a:pt x="692051" y="556304"/>
                  </a:cubicBezTo>
                  <a:cubicBezTo>
                    <a:pt x="684205" y="569895"/>
                    <a:pt x="670238" y="578820"/>
                    <a:pt x="654609" y="580232"/>
                  </a:cubicBezTo>
                  <a:lnTo>
                    <a:pt x="654609" y="580232"/>
                  </a:lnTo>
                  <a:cubicBezTo>
                    <a:pt x="615104" y="583802"/>
                    <a:pt x="583802" y="615104"/>
                    <a:pt x="580232" y="654609"/>
                  </a:cubicBezTo>
                  <a:lnTo>
                    <a:pt x="580232" y="654609"/>
                  </a:lnTo>
                  <a:cubicBezTo>
                    <a:pt x="578820" y="670238"/>
                    <a:pt x="569895" y="684205"/>
                    <a:pt x="556304" y="692051"/>
                  </a:cubicBezTo>
                  <a:cubicBezTo>
                    <a:pt x="542713" y="699898"/>
                    <a:pt x="526155" y="700644"/>
                    <a:pt x="511913" y="694052"/>
                  </a:cubicBezTo>
                  <a:lnTo>
                    <a:pt x="511913" y="694052"/>
                  </a:lnTo>
                  <a:cubicBezTo>
                    <a:pt x="475917" y="677391"/>
                    <a:pt x="433157" y="688849"/>
                    <a:pt x="410314" y="721276"/>
                  </a:cubicBezTo>
                  <a:lnTo>
                    <a:pt x="410313" y="721276"/>
                  </a:lnTo>
                  <a:cubicBezTo>
                    <a:pt x="401275" y="734106"/>
                    <a:pt x="386562" y="741738"/>
                    <a:pt x="370869" y="741738"/>
                  </a:cubicBezTo>
                  <a:cubicBezTo>
                    <a:pt x="355176" y="741738"/>
                    <a:pt x="340463" y="734106"/>
                    <a:pt x="331425" y="721276"/>
                  </a:cubicBezTo>
                  <a:lnTo>
                    <a:pt x="331424" y="721276"/>
                  </a:lnTo>
                  <a:cubicBezTo>
                    <a:pt x="308581" y="688849"/>
                    <a:pt x="265821" y="677391"/>
                    <a:pt x="229825" y="694052"/>
                  </a:cubicBezTo>
                  <a:lnTo>
                    <a:pt x="229825" y="694052"/>
                  </a:lnTo>
                  <a:cubicBezTo>
                    <a:pt x="215583" y="700644"/>
                    <a:pt x="199025" y="699898"/>
                    <a:pt x="185434" y="692051"/>
                  </a:cubicBezTo>
                  <a:cubicBezTo>
                    <a:pt x="171843" y="684205"/>
                    <a:pt x="162918" y="670238"/>
                    <a:pt x="161506" y="654609"/>
                  </a:cubicBezTo>
                  <a:lnTo>
                    <a:pt x="161506" y="654609"/>
                  </a:lnTo>
                  <a:cubicBezTo>
                    <a:pt x="157936" y="615104"/>
                    <a:pt x="126634" y="583802"/>
                    <a:pt x="87129" y="580232"/>
                  </a:cubicBezTo>
                  <a:lnTo>
                    <a:pt x="87129" y="580232"/>
                  </a:lnTo>
                  <a:cubicBezTo>
                    <a:pt x="71500" y="578820"/>
                    <a:pt x="57533" y="569895"/>
                    <a:pt x="49687" y="556304"/>
                  </a:cubicBezTo>
                  <a:cubicBezTo>
                    <a:pt x="41840" y="542713"/>
                    <a:pt x="41094" y="526155"/>
                    <a:pt x="47686" y="511913"/>
                  </a:cubicBezTo>
                  <a:lnTo>
                    <a:pt x="47686" y="511913"/>
                  </a:lnTo>
                  <a:cubicBezTo>
                    <a:pt x="64347" y="475917"/>
                    <a:pt x="52889" y="433157"/>
                    <a:pt x="20462" y="410314"/>
                  </a:cubicBezTo>
                  <a:lnTo>
                    <a:pt x="20462" y="410313"/>
                  </a:lnTo>
                  <a:cubicBezTo>
                    <a:pt x="7632" y="401275"/>
                    <a:pt x="0" y="386562"/>
                    <a:pt x="0" y="370869"/>
                  </a:cubicBezTo>
                  <a:cubicBezTo>
                    <a:pt x="0" y="355176"/>
                    <a:pt x="7632" y="340463"/>
                    <a:pt x="20462" y="331425"/>
                  </a:cubicBezTo>
                  <a:lnTo>
                    <a:pt x="20462" y="331424"/>
                  </a:lnTo>
                  <a:cubicBezTo>
                    <a:pt x="52889" y="308581"/>
                    <a:pt x="64347" y="265821"/>
                    <a:pt x="47686" y="229825"/>
                  </a:cubicBezTo>
                  <a:lnTo>
                    <a:pt x="47686" y="229825"/>
                  </a:lnTo>
                  <a:cubicBezTo>
                    <a:pt x="41094" y="215583"/>
                    <a:pt x="41840" y="199025"/>
                    <a:pt x="49687" y="185434"/>
                  </a:cubicBezTo>
                  <a:cubicBezTo>
                    <a:pt x="57533" y="171843"/>
                    <a:pt x="71500" y="162918"/>
                    <a:pt x="87129" y="161506"/>
                  </a:cubicBezTo>
                  <a:lnTo>
                    <a:pt x="87129" y="161506"/>
                  </a:lnTo>
                  <a:cubicBezTo>
                    <a:pt x="126634" y="157936"/>
                    <a:pt x="157936" y="126634"/>
                    <a:pt x="161506" y="87129"/>
                  </a:cubicBezTo>
                  <a:lnTo>
                    <a:pt x="161506" y="87129"/>
                  </a:lnTo>
                  <a:cubicBezTo>
                    <a:pt x="162918" y="71500"/>
                    <a:pt x="171843" y="57533"/>
                    <a:pt x="185434" y="49687"/>
                  </a:cubicBezTo>
                  <a:cubicBezTo>
                    <a:pt x="199025" y="41840"/>
                    <a:pt x="215583" y="41094"/>
                    <a:pt x="229825" y="47686"/>
                  </a:cubicBezTo>
                  <a:lnTo>
                    <a:pt x="229825" y="47686"/>
                  </a:lnTo>
                  <a:cubicBezTo>
                    <a:pt x="265821" y="64347"/>
                    <a:pt x="308581" y="52889"/>
                    <a:pt x="331424" y="20462"/>
                  </a:cubicBezTo>
                  <a:lnTo>
                    <a:pt x="331425" y="20462"/>
                  </a:lnTo>
                  <a:cubicBezTo>
                    <a:pt x="340463" y="7632"/>
                    <a:pt x="355176" y="0"/>
                    <a:pt x="370869" y="0"/>
                  </a:cubicBezTo>
                  <a:cubicBezTo>
                    <a:pt x="386562" y="0"/>
                    <a:pt x="401275" y="7632"/>
                    <a:pt x="410313" y="20462"/>
                  </a:cubicBezTo>
                  <a:close/>
                </a:path>
              </a:pathLst>
            </a:custGeom>
            <a:solidFill>
              <a:srgbClr val="FFC4DE"/>
            </a:solidFill>
          </p:spPr>
        </p:sp>
        <p:sp>
          <p:nvSpPr>
            <p:cNvPr id="120" name="TextBox 120"/>
            <p:cNvSpPr txBox="1"/>
            <p:nvPr/>
          </p:nvSpPr>
          <p:spPr>
            <a:xfrm>
              <a:off x="127000" y="88900"/>
              <a:ext cx="558800" cy="596900"/>
            </a:xfrm>
            <a:prstGeom prst="rect">
              <a:avLst/>
            </a:prstGeom>
          </p:spPr>
          <p:txBody>
            <a:bodyPr lIns="24306" tIns="24306" rIns="24306" bIns="24306" rtlCol="0" anchor="ctr"/>
            <a:lstStyle/>
            <a:p>
              <a:pPr algn="ctr">
                <a:lnSpc>
                  <a:spcPts val="2660"/>
                </a:lnSpc>
              </a:pPr>
              <a:endParaRPr/>
            </a:p>
          </p:txBody>
        </p:sp>
      </p:grpSp>
      <p:grpSp>
        <p:nvGrpSpPr>
          <p:cNvPr id="121" name="Group 121"/>
          <p:cNvGrpSpPr/>
          <p:nvPr/>
        </p:nvGrpSpPr>
        <p:grpSpPr>
          <a:xfrm>
            <a:off x="8285570" y="3610392"/>
            <a:ext cx="1476590" cy="1476590"/>
            <a:chOff x="0" y="0"/>
            <a:chExt cx="812800" cy="812800"/>
          </a:xfrm>
        </p:grpSpPr>
        <p:sp>
          <p:nvSpPr>
            <p:cNvPr id="122" name="Freeform 122"/>
            <p:cNvSpPr/>
            <p:nvPr/>
          </p:nvSpPr>
          <p:spPr>
            <a:xfrm>
              <a:off x="35531" y="35531"/>
              <a:ext cx="741739" cy="741739"/>
            </a:xfrm>
            <a:custGeom>
              <a:avLst/>
              <a:gdLst/>
              <a:ahLst/>
              <a:cxnLst/>
              <a:rect l="l" t="t" r="r" b="b"/>
              <a:pathLst>
                <a:path w="741739" h="741739">
                  <a:moveTo>
                    <a:pt x="410313" y="20462"/>
                  </a:moveTo>
                  <a:lnTo>
                    <a:pt x="410314" y="20462"/>
                  </a:lnTo>
                  <a:cubicBezTo>
                    <a:pt x="433157" y="52889"/>
                    <a:pt x="475917" y="64347"/>
                    <a:pt x="511913" y="47686"/>
                  </a:cubicBezTo>
                  <a:lnTo>
                    <a:pt x="511913" y="47686"/>
                  </a:lnTo>
                  <a:cubicBezTo>
                    <a:pt x="526155" y="41094"/>
                    <a:pt x="542713" y="41840"/>
                    <a:pt x="556304" y="49687"/>
                  </a:cubicBezTo>
                  <a:cubicBezTo>
                    <a:pt x="569895" y="57533"/>
                    <a:pt x="578820" y="71500"/>
                    <a:pt x="580232" y="87129"/>
                  </a:cubicBezTo>
                  <a:lnTo>
                    <a:pt x="580232" y="87129"/>
                  </a:lnTo>
                  <a:cubicBezTo>
                    <a:pt x="583802" y="126634"/>
                    <a:pt x="615104" y="157936"/>
                    <a:pt x="654609" y="161506"/>
                  </a:cubicBezTo>
                  <a:lnTo>
                    <a:pt x="654609" y="161506"/>
                  </a:lnTo>
                  <a:cubicBezTo>
                    <a:pt x="670238" y="162918"/>
                    <a:pt x="684205" y="171843"/>
                    <a:pt x="692051" y="185434"/>
                  </a:cubicBezTo>
                  <a:cubicBezTo>
                    <a:pt x="699898" y="199025"/>
                    <a:pt x="700644" y="215583"/>
                    <a:pt x="694052" y="229825"/>
                  </a:cubicBezTo>
                  <a:lnTo>
                    <a:pt x="694052" y="229825"/>
                  </a:lnTo>
                  <a:cubicBezTo>
                    <a:pt x="677391" y="265821"/>
                    <a:pt x="688849" y="308581"/>
                    <a:pt x="721276" y="331424"/>
                  </a:cubicBezTo>
                  <a:lnTo>
                    <a:pt x="721276" y="331425"/>
                  </a:lnTo>
                  <a:cubicBezTo>
                    <a:pt x="734106" y="340463"/>
                    <a:pt x="741738" y="355176"/>
                    <a:pt x="741738" y="370869"/>
                  </a:cubicBezTo>
                  <a:cubicBezTo>
                    <a:pt x="741738" y="386562"/>
                    <a:pt x="734106" y="401275"/>
                    <a:pt x="721276" y="410313"/>
                  </a:cubicBezTo>
                  <a:lnTo>
                    <a:pt x="721276" y="410314"/>
                  </a:lnTo>
                  <a:cubicBezTo>
                    <a:pt x="688849" y="433157"/>
                    <a:pt x="677391" y="475917"/>
                    <a:pt x="694052" y="511913"/>
                  </a:cubicBezTo>
                  <a:lnTo>
                    <a:pt x="694052" y="511913"/>
                  </a:lnTo>
                  <a:cubicBezTo>
                    <a:pt x="700644" y="526155"/>
                    <a:pt x="699898" y="542713"/>
                    <a:pt x="692051" y="556304"/>
                  </a:cubicBezTo>
                  <a:cubicBezTo>
                    <a:pt x="684205" y="569895"/>
                    <a:pt x="670238" y="578820"/>
                    <a:pt x="654609" y="580232"/>
                  </a:cubicBezTo>
                  <a:lnTo>
                    <a:pt x="654609" y="580232"/>
                  </a:lnTo>
                  <a:cubicBezTo>
                    <a:pt x="615104" y="583802"/>
                    <a:pt x="583802" y="615104"/>
                    <a:pt x="580232" y="654609"/>
                  </a:cubicBezTo>
                  <a:lnTo>
                    <a:pt x="580232" y="654609"/>
                  </a:lnTo>
                  <a:cubicBezTo>
                    <a:pt x="578820" y="670238"/>
                    <a:pt x="569895" y="684205"/>
                    <a:pt x="556304" y="692051"/>
                  </a:cubicBezTo>
                  <a:cubicBezTo>
                    <a:pt x="542713" y="699898"/>
                    <a:pt x="526155" y="700644"/>
                    <a:pt x="511913" y="694052"/>
                  </a:cubicBezTo>
                  <a:lnTo>
                    <a:pt x="511913" y="694052"/>
                  </a:lnTo>
                  <a:cubicBezTo>
                    <a:pt x="475917" y="677391"/>
                    <a:pt x="433157" y="688849"/>
                    <a:pt x="410314" y="721276"/>
                  </a:cubicBezTo>
                  <a:lnTo>
                    <a:pt x="410313" y="721276"/>
                  </a:lnTo>
                  <a:cubicBezTo>
                    <a:pt x="401275" y="734106"/>
                    <a:pt x="386562" y="741738"/>
                    <a:pt x="370869" y="741738"/>
                  </a:cubicBezTo>
                  <a:cubicBezTo>
                    <a:pt x="355176" y="741738"/>
                    <a:pt x="340463" y="734106"/>
                    <a:pt x="331425" y="721276"/>
                  </a:cubicBezTo>
                  <a:lnTo>
                    <a:pt x="331424" y="721276"/>
                  </a:lnTo>
                  <a:cubicBezTo>
                    <a:pt x="308581" y="688849"/>
                    <a:pt x="265821" y="677391"/>
                    <a:pt x="229825" y="694052"/>
                  </a:cubicBezTo>
                  <a:lnTo>
                    <a:pt x="229825" y="694052"/>
                  </a:lnTo>
                  <a:cubicBezTo>
                    <a:pt x="215583" y="700644"/>
                    <a:pt x="199025" y="699898"/>
                    <a:pt x="185434" y="692051"/>
                  </a:cubicBezTo>
                  <a:cubicBezTo>
                    <a:pt x="171843" y="684205"/>
                    <a:pt x="162918" y="670238"/>
                    <a:pt x="161506" y="654609"/>
                  </a:cubicBezTo>
                  <a:lnTo>
                    <a:pt x="161506" y="654609"/>
                  </a:lnTo>
                  <a:cubicBezTo>
                    <a:pt x="157936" y="615104"/>
                    <a:pt x="126634" y="583802"/>
                    <a:pt x="87129" y="580232"/>
                  </a:cubicBezTo>
                  <a:lnTo>
                    <a:pt x="87129" y="580232"/>
                  </a:lnTo>
                  <a:cubicBezTo>
                    <a:pt x="71500" y="578820"/>
                    <a:pt x="57533" y="569895"/>
                    <a:pt x="49687" y="556304"/>
                  </a:cubicBezTo>
                  <a:cubicBezTo>
                    <a:pt x="41840" y="542713"/>
                    <a:pt x="41094" y="526155"/>
                    <a:pt x="47686" y="511913"/>
                  </a:cubicBezTo>
                  <a:lnTo>
                    <a:pt x="47686" y="511913"/>
                  </a:lnTo>
                  <a:cubicBezTo>
                    <a:pt x="64347" y="475917"/>
                    <a:pt x="52889" y="433157"/>
                    <a:pt x="20462" y="410314"/>
                  </a:cubicBezTo>
                  <a:lnTo>
                    <a:pt x="20462" y="410313"/>
                  </a:lnTo>
                  <a:cubicBezTo>
                    <a:pt x="7632" y="401275"/>
                    <a:pt x="0" y="386562"/>
                    <a:pt x="0" y="370869"/>
                  </a:cubicBezTo>
                  <a:cubicBezTo>
                    <a:pt x="0" y="355176"/>
                    <a:pt x="7632" y="340463"/>
                    <a:pt x="20462" y="331425"/>
                  </a:cubicBezTo>
                  <a:lnTo>
                    <a:pt x="20462" y="331424"/>
                  </a:lnTo>
                  <a:cubicBezTo>
                    <a:pt x="52889" y="308581"/>
                    <a:pt x="64347" y="265821"/>
                    <a:pt x="47686" y="229825"/>
                  </a:cubicBezTo>
                  <a:lnTo>
                    <a:pt x="47686" y="229825"/>
                  </a:lnTo>
                  <a:cubicBezTo>
                    <a:pt x="41094" y="215583"/>
                    <a:pt x="41840" y="199025"/>
                    <a:pt x="49687" y="185434"/>
                  </a:cubicBezTo>
                  <a:cubicBezTo>
                    <a:pt x="57533" y="171843"/>
                    <a:pt x="71500" y="162918"/>
                    <a:pt x="87129" y="161506"/>
                  </a:cubicBezTo>
                  <a:lnTo>
                    <a:pt x="87129" y="161506"/>
                  </a:lnTo>
                  <a:cubicBezTo>
                    <a:pt x="126634" y="157936"/>
                    <a:pt x="157936" y="126634"/>
                    <a:pt x="161506" y="87129"/>
                  </a:cubicBezTo>
                  <a:lnTo>
                    <a:pt x="161506" y="87129"/>
                  </a:lnTo>
                  <a:cubicBezTo>
                    <a:pt x="162918" y="71500"/>
                    <a:pt x="171843" y="57533"/>
                    <a:pt x="185434" y="49687"/>
                  </a:cubicBezTo>
                  <a:cubicBezTo>
                    <a:pt x="199025" y="41840"/>
                    <a:pt x="215583" y="41094"/>
                    <a:pt x="229825" y="47686"/>
                  </a:cubicBezTo>
                  <a:lnTo>
                    <a:pt x="229825" y="47686"/>
                  </a:lnTo>
                  <a:cubicBezTo>
                    <a:pt x="265821" y="64347"/>
                    <a:pt x="308581" y="52889"/>
                    <a:pt x="331424" y="20462"/>
                  </a:cubicBezTo>
                  <a:lnTo>
                    <a:pt x="331425" y="20462"/>
                  </a:lnTo>
                  <a:cubicBezTo>
                    <a:pt x="340463" y="7632"/>
                    <a:pt x="355176" y="0"/>
                    <a:pt x="370869" y="0"/>
                  </a:cubicBezTo>
                  <a:cubicBezTo>
                    <a:pt x="386562" y="0"/>
                    <a:pt x="401275" y="7632"/>
                    <a:pt x="410313" y="20462"/>
                  </a:cubicBezTo>
                  <a:close/>
                </a:path>
              </a:pathLst>
            </a:custGeom>
            <a:solidFill>
              <a:srgbClr val="000000">
                <a:alpha val="0"/>
              </a:srgbClr>
            </a:solidFill>
            <a:ln w="38100" cap="rnd">
              <a:solidFill>
                <a:srgbClr val="FF89BD"/>
              </a:solidFill>
              <a:prstDash val="solid"/>
              <a:round/>
            </a:ln>
          </p:spPr>
        </p:sp>
        <p:sp>
          <p:nvSpPr>
            <p:cNvPr id="123" name="TextBox 123"/>
            <p:cNvSpPr txBox="1"/>
            <p:nvPr/>
          </p:nvSpPr>
          <p:spPr>
            <a:xfrm>
              <a:off x="127000" y="88900"/>
              <a:ext cx="558800" cy="596900"/>
            </a:xfrm>
            <a:prstGeom prst="rect">
              <a:avLst/>
            </a:prstGeom>
          </p:spPr>
          <p:txBody>
            <a:bodyPr lIns="24306" tIns="24306" rIns="24306" bIns="24306" rtlCol="0" anchor="ctr"/>
            <a:lstStyle/>
            <a:p>
              <a:pPr algn="ctr">
                <a:lnSpc>
                  <a:spcPts val="2660"/>
                </a:lnSpc>
              </a:pPr>
              <a:endParaRPr/>
            </a:p>
          </p:txBody>
        </p:sp>
      </p:grpSp>
      <p:grpSp>
        <p:nvGrpSpPr>
          <p:cNvPr id="124" name="Group 124"/>
          <p:cNvGrpSpPr/>
          <p:nvPr/>
        </p:nvGrpSpPr>
        <p:grpSpPr>
          <a:xfrm>
            <a:off x="10090298" y="4107894"/>
            <a:ext cx="3117228" cy="429594"/>
            <a:chOff x="0" y="0"/>
            <a:chExt cx="2668510" cy="367755"/>
          </a:xfrm>
        </p:grpSpPr>
        <p:sp>
          <p:nvSpPr>
            <p:cNvPr id="125" name="Freeform 125"/>
            <p:cNvSpPr/>
            <p:nvPr/>
          </p:nvSpPr>
          <p:spPr>
            <a:xfrm>
              <a:off x="0" y="0"/>
              <a:ext cx="2668510" cy="367755"/>
            </a:xfrm>
            <a:custGeom>
              <a:avLst/>
              <a:gdLst/>
              <a:ahLst/>
              <a:cxnLst/>
              <a:rect l="l" t="t" r="r" b="b"/>
              <a:pathLst>
                <a:path w="2668510" h="367755">
                  <a:moveTo>
                    <a:pt x="273050" y="0"/>
                  </a:moveTo>
                  <a:lnTo>
                    <a:pt x="0" y="183878"/>
                  </a:lnTo>
                  <a:lnTo>
                    <a:pt x="273050" y="367755"/>
                  </a:lnTo>
                  <a:lnTo>
                    <a:pt x="273050" y="234405"/>
                  </a:lnTo>
                  <a:lnTo>
                    <a:pt x="2395460" y="234405"/>
                  </a:lnTo>
                  <a:lnTo>
                    <a:pt x="2395460" y="367755"/>
                  </a:lnTo>
                  <a:lnTo>
                    <a:pt x="2668510" y="183878"/>
                  </a:lnTo>
                  <a:lnTo>
                    <a:pt x="2395460" y="0"/>
                  </a:lnTo>
                  <a:lnTo>
                    <a:pt x="2395460" y="133350"/>
                  </a:lnTo>
                  <a:lnTo>
                    <a:pt x="273050" y="133350"/>
                  </a:lnTo>
                  <a:lnTo>
                    <a:pt x="273050" y="0"/>
                  </a:lnTo>
                  <a:close/>
                </a:path>
              </a:pathLst>
            </a:custGeom>
            <a:solidFill>
              <a:srgbClr val="FF89BD"/>
            </a:solidFill>
          </p:spPr>
        </p:sp>
        <p:sp>
          <p:nvSpPr>
            <p:cNvPr id="126" name="TextBox 126"/>
            <p:cNvSpPr txBox="1"/>
            <p:nvPr/>
          </p:nvSpPr>
          <p:spPr>
            <a:xfrm>
              <a:off x="101600" y="101600"/>
              <a:ext cx="2465310" cy="126455"/>
            </a:xfrm>
            <a:prstGeom prst="rect">
              <a:avLst/>
            </a:prstGeom>
          </p:spPr>
          <p:txBody>
            <a:bodyPr lIns="50800" tIns="50800" rIns="50800" bIns="50800" rtlCol="0" anchor="ctr"/>
            <a:lstStyle/>
            <a:p>
              <a:pPr algn="ctr">
                <a:lnSpc>
                  <a:spcPts val="2660"/>
                </a:lnSpc>
              </a:pPr>
              <a:endParaRPr/>
            </a:p>
          </p:txBody>
        </p:sp>
      </p:grpSp>
      <p:sp>
        <p:nvSpPr>
          <p:cNvPr id="127" name="TextBox 127"/>
          <p:cNvSpPr txBox="1"/>
          <p:nvPr/>
        </p:nvSpPr>
        <p:spPr>
          <a:xfrm>
            <a:off x="8254092" y="4037236"/>
            <a:ext cx="1420846" cy="694960"/>
          </a:xfrm>
          <a:prstGeom prst="rect">
            <a:avLst/>
          </a:prstGeom>
        </p:spPr>
        <p:txBody>
          <a:bodyPr lIns="0" tIns="0" rIns="0" bIns="0" rtlCol="0" anchor="t">
            <a:spAutoFit/>
          </a:bodyPr>
          <a:lstStyle/>
          <a:p>
            <a:pPr algn="ctr">
              <a:lnSpc>
                <a:spcPts val="5409"/>
              </a:lnSpc>
            </a:pPr>
            <a:r>
              <a:rPr lang="vi-VN" sz="4508">
                <a:solidFill>
                  <a:srgbClr val="EE6AA4"/>
                </a:solidFill>
                <a:latin typeface="Carter One"/>
                <a:ea typeface="Carter One"/>
                <a:cs typeface="Carter One"/>
                <a:sym typeface="Carter One"/>
              </a:rPr>
              <a:t>c</a:t>
            </a:r>
            <a:endParaRPr lang="en-US" sz="4508">
              <a:solidFill>
                <a:srgbClr val="EE6AA4"/>
              </a:solidFill>
              <a:latin typeface="Carter One"/>
              <a:ea typeface="Carter One"/>
              <a:cs typeface="Carter One"/>
              <a:sym typeface="Carter One"/>
            </a:endParaRPr>
          </a:p>
        </p:txBody>
      </p:sp>
      <p:grpSp>
        <p:nvGrpSpPr>
          <p:cNvPr id="128" name="Group 128"/>
          <p:cNvGrpSpPr/>
          <p:nvPr/>
        </p:nvGrpSpPr>
        <p:grpSpPr>
          <a:xfrm>
            <a:off x="13418906" y="3514537"/>
            <a:ext cx="1476590" cy="1476590"/>
            <a:chOff x="0" y="0"/>
            <a:chExt cx="812800" cy="812800"/>
          </a:xfrm>
        </p:grpSpPr>
        <p:sp>
          <p:nvSpPr>
            <p:cNvPr id="129" name="Freeform 129"/>
            <p:cNvSpPr/>
            <p:nvPr/>
          </p:nvSpPr>
          <p:spPr>
            <a:xfrm>
              <a:off x="35531" y="35531"/>
              <a:ext cx="741739" cy="741739"/>
            </a:xfrm>
            <a:custGeom>
              <a:avLst/>
              <a:gdLst/>
              <a:ahLst/>
              <a:cxnLst/>
              <a:rect l="l" t="t" r="r" b="b"/>
              <a:pathLst>
                <a:path w="741739" h="741739">
                  <a:moveTo>
                    <a:pt x="410313" y="20462"/>
                  </a:moveTo>
                  <a:lnTo>
                    <a:pt x="410314" y="20462"/>
                  </a:lnTo>
                  <a:cubicBezTo>
                    <a:pt x="433157" y="52889"/>
                    <a:pt x="475917" y="64347"/>
                    <a:pt x="511913" y="47686"/>
                  </a:cubicBezTo>
                  <a:lnTo>
                    <a:pt x="511913" y="47686"/>
                  </a:lnTo>
                  <a:cubicBezTo>
                    <a:pt x="526155" y="41094"/>
                    <a:pt x="542713" y="41840"/>
                    <a:pt x="556304" y="49687"/>
                  </a:cubicBezTo>
                  <a:cubicBezTo>
                    <a:pt x="569895" y="57533"/>
                    <a:pt x="578820" y="71500"/>
                    <a:pt x="580232" y="87129"/>
                  </a:cubicBezTo>
                  <a:lnTo>
                    <a:pt x="580232" y="87129"/>
                  </a:lnTo>
                  <a:cubicBezTo>
                    <a:pt x="583802" y="126634"/>
                    <a:pt x="615104" y="157936"/>
                    <a:pt x="654609" y="161506"/>
                  </a:cubicBezTo>
                  <a:lnTo>
                    <a:pt x="654609" y="161506"/>
                  </a:lnTo>
                  <a:cubicBezTo>
                    <a:pt x="670238" y="162918"/>
                    <a:pt x="684205" y="171843"/>
                    <a:pt x="692051" y="185434"/>
                  </a:cubicBezTo>
                  <a:cubicBezTo>
                    <a:pt x="699898" y="199025"/>
                    <a:pt x="700644" y="215583"/>
                    <a:pt x="694052" y="229825"/>
                  </a:cubicBezTo>
                  <a:lnTo>
                    <a:pt x="694052" y="229825"/>
                  </a:lnTo>
                  <a:cubicBezTo>
                    <a:pt x="677391" y="265821"/>
                    <a:pt x="688849" y="308581"/>
                    <a:pt x="721276" y="331424"/>
                  </a:cubicBezTo>
                  <a:lnTo>
                    <a:pt x="721276" y="331425"/>
                  </a:lnTo>
                  <a:cubicBezTo>
                    <a:pt x="734106" y="340463"/>
                    <a:pt x="741738" y="355176"/>
                    <a:pt x="741738" y="370869"/>
                  </a:cubicBezTo>
                  <a:cubicBezTo>
                    <a:pt x="741738" y="386562"/>
                    <a:pt x="734106" y="401275"/>
                    <a:pt x="721276" y="410313"/>
                  </a:cubicBezTo>
                  <a:lnTo>
                    <a:pt x="721276" y="410314"/>
                  </a:lnTo>
                  <a:cubicBezTo>
                    <a:pt x="688849" y="433157"/>
                    <a:pt x="677391" y="475917"/>
                    <a:pt x="694052" y="511913"/>
                  </a:cubicBezTo>
                  <a:lnTo>
                    <a:pt x="694052" y="511913"/>
                  </a:lnTo>
                  <a:cubicBezTo>
                    <a:pt x="700644" y="526155"/>
                    <a:pt x="699898" y="542713"/>
                    <a:pt x="692051" y="556304"/>
                  </a:cubicBezTo>
                  <a:cubicBezTo>
                    <a:pt x="684205" y="569895"/>
                    <a:pt x="670238" y="578820"/>
                    <a:pt x="654609" y="580232"/>
                  </a:cubicBezTo>
                  <a:lnTo>
                    <a:pt x="654609" y="580232"/>
                  </a:lnTo>
                  <a:cubicBezTo>
                    <a:pt x="615104" y="583802"/>
                    <a:pt x="583802" y="615104"/>
                    <a:pt x="580232" y="654609"/>
                  </a:cubicBezTo>
                  <a:lnTo>
                    <a:pt x="580232" y="654609"/>
                  </a:lnTo>
                  <a:cubicBezTo>
                    <a:pt x="578820" y="670238"/>
                    <a:pt x="569895" y="684205"/>
                    <a:pt x="556304" y="692051"/>
                  </a:cubicBezTo>
                  <a:cubicBezTo>
                    <a:pt x="542713" y="699898"/>
                    <a:pt x="526155" y="700644"/>
                    <a:pt x="511913" y="694052"/>
                  </a:cubicBezTo>
                  <a:lnTo>
                    <a:pt x="511913" y="694052"/>
                  </a:lnTo>
                  <a:cubicBezTo>
                    <a:pt x="475917" y="677391"/>
                    <a:pt x="433157" y="688849"/>
                    <a:pt x="410314" y="721276"/>
                  </a:cubicBezTo>
                  <a:lnTo>
                    <a:pt x="410313" y="721276"/>
                  </a:lnTo>
                  <a:cubicBezTo>
                    <a:pt x="401275" y="734106"/>
                    <a:pt x="386562" y="741738"/>
                    <a:pt x="370869" y="741738"/>
                  </a:cubicBezTo>
                  <a:cubicBezTo>
                    <a:pt x="355176" y="741738"/>
                    <a:pt x="340463" y="734106"/>
                    <a:pt x="331425" y="721276"/>
                  </a:cubicBezTo>
                  <a:lnTo>
                    <a:pt x="331424" y="721276"/>
                  </a:lnTo>
                  <a:cubicBezTo>
                    <a:pt x="308581" y="688849"/>
                    <a:pt x="265821" y="677391"/>
                    <a:pt x="229825" y="694052"/>
                  </a:cubicBezTo>
                  <a:lnTo>
                    <a:pt x="229825" y="694052"/>
                  </a:lnTo>
                  <a:cubicBezTo>
                    <a:pt x="215583" y="700644"/>
                    <a:pt x="199025" y="699898"/>
                    <a:pt x="185434" y="692051"/>
                  </a:cubicBezTo>
                  <a:cubicBezTo>
                    <a:pt x="171843" y="684205"/>
                    <a:pt x="162918" y="670238"/>
                    <a:pt x="161506" y="654609"/>
                  </a:cubicBezTo>
                  <a:lnTo>
                    <a:pt x="161506" y="654609"/>
                  </a:lnTo>
                  <a:cubicBezTo>
                    <a:pt x="157936" y="615104"/>
                    <a:pt x="126634" y="583802"/>
                    <a:pt x="87129" y="580232"/>
                  </a:cubicBezTo>
                  <a:lnTo>
                    <a:pt x="87129" y="580232"/>
                  </a:lnTo>
                  <a:cubicBezTo>
                    <a:pt x="71500" y="578820"/>
                    <a:pt x="57533" y="569895"/>
                    <a:pt x="49687" y="556304"/>
                  </a:cubicBezTo>
                  <a:cubicBezTo>
                    <a:pt x="41840" y="542713"/>
                    <a:pt x="41094" y="526155"/>
                    <a:pt x="47686" y="511913"/>
                  </a:cubicBezTo>
                  <a:lnTo>
                    <a:pt x="47686" y="511913"/>
                  </a:lnTo>
                  <a:cubicBezTo>
                    <a:pt x="64347" y="475917"/>
                    <a:pt x="52889" y="433157"/>
                    <a:pt x="20462" y="410314"/>
                  </a:cubicBezTo>
                  <a:lnTo>
                    <a:pt x="20462" y="410313"/>
                  </a:lnTo>
                  <a:cubicBezTo>
                    <a:pt x="7632" y="401275"/>
                    <a:pt x="0" y="386562"/>
                    <a:pt x="0" y="370869"/>
                  </a:cubicBezTo>
                  <a:cubicBezTo>
                    <a:pt x="0" y="355176"/>
                    <a:pt x="7632" y="340463"/>
                    <a:pt x="20462" y="331425"/>
                  </a:cubicBezTo>
                  <a:lnTo>
                    <a:pt x="20462" y="331424"/>
                  </a:lnTo>
                  <a:cubicBezTo>
                    <a:pt x="52889" y="308581"/>
                    <a:pt x="64347" y="265821"/>
                    <a:pt x="47686" y="229825"/>
                  </a:cubicBezTo>
                  <a:lnTo>
                    <a:pt x="47686" y="229825"/>
                  </a:lnTo>
                  <a:cubicBezTo>
                    <a:pt x="41094" y="215583"/>
                    <a:pt x="41840" y="199025"/>
                    <a:pt x="49687" y="185434"/>
                  </a:cubicBezTo>
                  <a:cubicBezTo>
                    <a:pt x="57533" y="171843"/>
                    <a:pt x="71500" y="162918"/>
                    <a:pt x="87129" y="161506"/>
                  </a:cubicBezTo>
                  <a:lnTo>
                    <a:pt x="87129" y="161506"/>
                  </a:lnTo>
                  <a:cubicBezTo>
                    <a:pt x="126634" y="157936"/>
                    <a:pt x="157936" y="126634"/>
                    <a:pt x="161506" y="87129"/>
                  </a:cubicBezTo>
                  <a:lnTo>
                    <a:pt x="161506" y="87129"/>
                  </a:lnTo>
                  <a:cubicBezTo>
                    <a:pt x="162918" y="71500"/>
                    <a:pt x="171843" y="57533"/>
                    <a:pt x="185434" y="49687"/>
                  </a:cubicBezTo>
                  <a:cubicBezTo>
                    <a:pt x="199025" y="41840"/>
                    <a:pt x="215583" y="41094"/>
                    <a:pt x="229825" y="47686"/>
                  </a:cubicBezTo>
                  <a:lnTo>
                    <a:pt x="229825" y="47686"/>
                  </a:lnTo>
                  <a:cubicBezTo>
                    <a:pt x="265821" y="64347"/>
                    <a:pt x="308581" y="52889"/>
                    <a:pt x="331424" y="20462"/>
                  </a:cubicBezTo>
                  <a:lnTo>
                    <a:pt x="331425" y="20462"/>
                  </a:lnTo>
                  <a:cubicBezTo>
                    <a:pt x="340463" y="7632"/>
                    <a:pt x="355176" y="0"/>
                    <a:pt x="370869" y="0"/>
                  </a:cubicBezTo>
                  <a:cubicBezTo>
                    <a:pt x="386562" y="0"/>
                    <a:pt x="401275" y="7632"/>
                    <a:pt x="410313" y="20462"/>
                  </a:cubicBezTo>
                  <a:close/>
                </a:path>
              </a:pathLst>
            </a:custGeom>
            <a:solidFill>
              <a:srgbClr val="FFC4DE"/>
            </a:solidFill>
          </p:spPr>
        </p:sp>
        <p:sp>
          <p:nvSpPr>
            <p:cNvPr id="130" name="TextBox 130"/>
            <p:cNvSpPr txBox="1"/>
            <p:nvPr/>
          </p:nvSpPr>
          <p:spPr>
            <a:xfrm>
              <a:off x="127000" y="88900"/>
              <a:ext cx="558800" cy="596900"/>
            </a:xfrm>
            <a:prstGeom prst="rect">
              <a:avLst/>
            </a:prstGeom>
          </p:spPr>
          <p:txBody>
            <a:bodyPr lIns="24306" tIns="24306" rIns="24306" bIns="24306" rtlCol="0" anchor="ctr"/>
            <a:lstStyle/>
            <a:p>
              <a:pPr algn="ctr">
                <a:lnSpc>
                  <a:spcPts val="2660"/>
                </a:lnSpc>
              </a:pPr>
              <a:endParaRPr/>
            </a:p>
          </p:txBody>
        </p:sp>
      </p:grpSp>
      <p:grpSp>
        <p:nvGrpSpPr>
          <p:cNvPr id="131" name="Group 131"/>
          <p:cNvGrpSpPr/>
          <p:nvPr/>
        </p:nvGrpSpPr>
        <p:grpSpPr>
          <a:xfrm>
            <a:off x="13491824" y="3587455"/>
            <a:ext cx="1476590" cy="1476590"/>
            <a:chOff x="0" y="0"/>
            <a:chExt cx="812800" cy="812800"/>
          </a:xfrm>
        </p:grpSpPr>
        <p:sp>
          <p:nvSpPr>
            <p:cNvPr id="132" name="Freeform 132"/>
            <p:cNvSpPr/>
            <p:nvPr/>
          </p:nvSpPr>
          <p:spPr>
            <a:xfrm>
              <a:off x="35531" y="35531"/>
              <a:ext cx="741739" cy="741739"/>
            </a:xfrm>
            <a:custGeom>
              <a:avLst/>
              <a:gdLst/>
              <a:ahLst/>
              <a:cxnLst/>
              <a:rect l="l" t="t" r="r" b="b"/>
              <a:pathLst>
                <a:path w="741739" h="741739">
                  <a:moveTo>
                    <a:pt x="410313" y="20462"/>
                  </a:moveTo>
                  <a:lnTo>
                    <a:pt x="410314" y="20462"/>
                  </a:lnTo>
                  <a:cubicBezTo>
                    <a:pt x="433157" y="52889"/>
                    <a:pt x="475917" y="64347"/>
                    <a:pt x="511913" y="47686"/>
                  </a:cubicBezTo>
                  <a:lnTo>
                    <a:pt x="511913" y="47686"/>
                  </a:lnTo>
                  <a:cubicBezTo>
                    <a:pt x="526155" y="41094"/>
                    <a:pt x="542713" y="41840"/>
                    <a:pt x="556304" y="49687"/>
                  </a:cubicBezTo>
                  <a:cubicBezTo>
                    <a:pt x="569895" y="57533"/>
                    <a:pt x="578820" y="71500"/>
                    <a:pt x="580232" y="87129"/>
                  </a:cubicBezTo>
                  <a:lnTo>
                    <a:pt x="580232" y="87129"/>
                  </a:lnTo>
                  <a:cubicBezTo>
                    <a:pt x="583802" y="126634"/>
                    <a:pt x="615104" y="157936"/>
                    <a:pt x="654609" y="161506"/>
                  </a:cubicBezTo>
                  <a:lnTo>
                    <a:pt x="654609" y="161506"/>
                  </a:lnTo>
                  <a:cubicBezTo>
                    <a:pt x="670238" y="162918"/>
                    <a:pt x="684205" y="171843"/>
                    <a:pt x="692051" y="185434"/>
                  </a:cubicBezTo>
                  <a:cubicBezTo>
                    <a:pt x="699898" y="199025"/>
                    <a:pt x="700644" y="215583"/>
                    <a:pt x="694052" y="229825"/>
                  </a:cubicBezTo>
                  <a:lnTo>
                    <a:pt x="694052" y="229825"/>
                  </a:lnTo>
                  <a:cubicBezTo>
                    <a:pt x="677391" y="265821"/>
                    <a:pt x="688849" y="308581"/>
                    <a:pt x="721276" y="331424"/>
                  </a:cubicBezTo>
                  <a:lnTo>
                    <a:pt x="721276" y="331425"/>
                  </a:lnTo>
                  <a:cubicBezTo>
                    <a:pt x="734106" y="340463"/>
                    <a:pt x="741738" y="355176"/>
                    <a:pt x="741738" y="370869"/>
                  </a:cubicBezTo>
                  <a:cubicBezTo>
                    <a:pt x="741738" y="386562"/>
                    <a:pt x="734106" y="401275"/>
                    <a:pt x="721276" y="410313"/>
                  </a:cubicBezTo>
                  <a:lnTo>
                    <a:pt x="721276" y="410314"/>
                  </a:lnTo>
                  <a:cubicBezTo>
                    <a:pt x="688849" y="433157"/>
                    <a:pt x="677391" y="475917"/>
                    <a:pt x="694052" y="511913"/>
                  </a:cubicBezTo>
                  <a:lnTo>
                    <a:pt x="694052" y="511913"/>
                  </a:lnTo>
                  <a:cubicBezTo>
                    <a:pt x="700644" y="526155"/>
                    <a:pt x="699898" y="542713"/>
                    <a:pt x="692051" y="556304"/>
                  </a:cubicBezTo>
                  <a:cubicBezTo>
                    <a:pt x="684205" y="569895"/>
                    <a:pt x="670238" y="578820"/>
                    <a:pt x="654609" y="580232"/>
                  </a:cubicBezTo>
                  <a:lnTo>
                    <a:pt x="654609" y="580232"/>
                  </a:lnTo>
                  <a:cubicBezTo>
                    <a:pt x="615104" y="583802"/>
                    <a:pt x="583802" y="615104"/>
                    <a:pt x="580232" y="654609"/>
                  </a:cubicBezTo>
                  <a:lnTo>
                    <a:pt x="580232" y="654609"/>
                  </a:lnTo>
                  <a:cubicBezTo>
                    <a:pt x="578820" y="670238"/>
                    <a:pt x="569895" y="684205"/>
                    <a:pt x="556304" y="692051"/>
                  </a:cubicBezTo>
                  <a:cubicBezTo>
                    <a:pt x="542713" y="699898"/>
                    <a:pt x="526155" y="700644"/>
                    <a:pt x="511913" y="694052"/>
                  </a:cubicBezTo>
                  <a:lnTo>
                    <a:pt x="511913" y="694052"/>
                  </a:lnTo>
                  <a:cubicBezTo>
                    <a:pt x="475917" y="677391"/>
                    <a:pt x="433157" y="688849"/>
                    <a:pt x="410314" y="721276"/>
                  </a:cubicBezTo>
                  <a:lnTo>
                    <a:pt x="410313" y="721276"/>
                  </a:lnTo>
                  <a:cubicBezTo>
                    <a:pt x="401275" y="734106"/>
                    <a:pt x="386562" y="741738"/>
                    <a:pt x="370869" y="741738"/>
                  </a:cubicBezTo>
                  <a:cubicBezTo>
                    <a:pt x="355176" y="741738"/>
                    <a:pt x="340463" y="734106"/>
                    <a:pt x="331425" y="721276"/>
                  </a:cubicBezTo>
                  <a:lnTo>
                    <a:pt x="331424" y="721276"/>
                  </a:lnTo>
                  <a:cubicBezTo>
                    <a:pt x="308581" y="688849"/>
                    <a:pt x="265821" y="677391"/>
                    <a:pt x="229825" y="694052"/>
                  </a:cubicBezTo>
                  <a:lnTo>
                    <a:pt x="229825" y="694052"/>
                  </a:lnTo>
                  <a:cubicBezTo>
                    <a:pt x="215583" y="700644"/>
                    <a:pt x="199025" y="699898"/>
                    <a:pt x="185434" y="692051"/>
                  </a:cubicBezTo>
                  <a:cubicBezTo>
                    <a:pt x="171843" y="684205"/>
                    <a:pt x="162918" y="670238"/>
                    <a:pt x="161506" y="654609"/>
                  </a:cubicBezTo>
                  <a:lnTo>
                    <a:pt x="161506" y="654609"/>
                  </a:lnTo>
                  <a:cubicBezTo>
                    <a:pt x="157936" y="615104"/>
                    <a:pt x="126634" y="583802"/>
                    <a:pt x="87129" y="580232"/>
                  </a:cubicBezTo>
                  <a:lnTo>
                    <a:pt x="87129" y="580232"/>
                  </a:lnTo>
                  <a:cubicBezTo>
                    <a:pt x="71500" y="578820"/>
                    <a:pt x="57533" y="569895"/>
                    <a:pt x="49687" y="556304"/>
                  </a:cubicBezTo>
                  <a:cubicBezTo>
                    <a:pt x="41840" y="542713"/>
                    <a:pt x="41094" y="526155"/>
                    <a:pt x="47686" y="511913"/>
                  </a:cubicBezTo>
                  <a:lnTo>
                    <a:pt x="47686" y="511913"/>
                  </a:lnTo>
                  <a:cubicBezTo>
                    <a:pt x="64347" y="475917"/>
                    <a:pt x="52889" y="433157"/>
                    <a:pt x="20462" y="410314"/>
                  </a:cubicBezTo>
                  <a:lnTo>
                    <a:pt x="20462" y="410313"/>
                  </a:lnTo>
                  <a:cubicBezTo>
                    <a:pt x="7632" y="401275"/>
                    <a:pt x="0" y="386562"/>
                    <a:pt x="0" y="370869"/>
                  </a:cubicBezTo>
                  <a:cubicBezTo>
                    <a:pt x="0" y="355176"/>
                    <a:pt x="7632" y="340463"/>
                    <a:pt x="20462" y="331425"/>
                  </a:cubicBezTo>
                  <a:lnTo>
                    <a:pt x="20462" y="331424"/>
                  </a:lnTo>
                  <a:cubicBezTo>
                    <a:pt x="52889" y="308581"/>
                    <a:pt x="64347" y="265821"/>
                    <a:pt x="47686" y="229825"/>
                  </a:cubicBezTo>
                  <a:lnTo>
                    <a:pt x="47686" y="229825"/>
                  </a:lnTo>
                  <a:cubicBezTo>
                    <a:pt x="41094" y="215583"/>
                    <a:pt x="41840" y="199025"/>
                    <a:pt x="49687" y="185434"/>
                  </a:cubicBezTo>
                  <a:cubicBezTo>
                    <a:pt x="57533" y="171843"/>
                    <a:pt x="71500" y="162918"/>
                    <a:pt x="87129" y="161506"/>
                  </a:cubicBezTo>
                  <a:lnTo>
                    <a:pt x="87129" y="161506"/>
                  </a:lnTo>
                  <a:cubicBezTo>
                    <a:pt x="126634" y="157936"/>
                    <a:pt x="157936" y="126634"/>
                    <a:pt x="161506" y="87129"/>
                  </a:cubicBezTo>
                  <a:lnTo>
                    <a:pt x="161506" y="87129"/>
                  </a:lnTo>
                  <a:cubicBezTo>
                    <a:pt x="162918" y="71500"/>
                    <a:pt x="171843" y="57533"/>
                    <a:pt x="185434" y="49687"/>
                  </a:cubicBezTo>
                  <a:cubicBezTo>
                    <a:pt x="199025" y="41840"/>
                    <a:pt x="215583" y="41094"/>
                    <a:pt x="229825" y="47686"/>
                  </a:cubicBezTo>
                  <a:lnTo>
                    <a:pt x="229825" y="47686"/>
                  </a:lnTo>
                  <a:cubicBezTo>
                    <a:pt x="265821" y="64347"/>
                    <a:pt x="308581" y="52889"/>
                    <a:pt x="331424" y="20462"/>
                  </a:cubicBezTo>
                  <a:lnTo>
                    <a:pt x="331425" y="20462"/>
                  </a:lnTo>
                  <a:cubicBezTo>
                    <a:pt x="340463" y="7632"/>
                    <a:pt x="355176" y="0"/>
                    <a:pt x="370869" y="0"/>
                  </a:cubicBezTo>
                  <a:cubicBezTo>
                    <a:pt x="386562" y="0"/>
                    <a:pt x="401275" y="7632"/>
                    <a:pt x="410313" y="20462"/>
                  </a:cubicBezTo>
                  <a:close/>
                </a:path>
              </a:pathLst>
            </a:custGeom>
            <a:solidFill>
              <a:srgbClr val="000000">
                <a:alpha val="0"/>
              </a:srgbClr>
            </a:solidFill>
            <a:ln w="38100" cap="rnd">
              <a:solidFill>
                <a:srgbClr val="FF89BD"/>
              </a:solidFill>
              <a:prstDash val="solid"/>
              <a:round/>
            </a:ln>
          </p:spPr>
        </p:sp>
        <p:sp>
          <p:nvSpPr>
            <p:cNvPr id="133" name="TextBox 133"/>
            <p:cNvSpPr txBox="1"/>
            <p:nvPr/>
          </p:nvSpPr>
          <p:spPr>
            <a:xfrm>
              <a:off x="127000" y="88900"/>
              <a:ext cx="558800" cy="596900"/>
            </a:xfrm>
            <a:prstGeom prst="rect">
              <a:avLst/>
            </a:prstGeom>
          </p:spPr>
          <p:txBody>
            <a:bodyPr lIns="24306" tIns="24306" rIns="24306" bIns="24306" rtlCol="0" anchor="ctr"/>
            <a:lstStyle/>
            <a:p>
              <a:pPr algn="ctr">
                <a:lnSpc>
                  <a:spcPts val="2660"/>
                </a:lnSpc>
              </a:pPr>
              <a:endParaRPr/>
            </a:p>
          </p:txBody>
        </p:sp>
      </p:grpSp>
      <p:sp>
        <p:nvSpPr>
          <p:cNvPr id="134" name="TextBox 134"/>
          <p:cNvSpPr txBox="1"/>
          <p:nvPr/>
        </p:nvSpPr>
        <p:spPr>
          <a:xfrm>
            <a:off x="13460346" y="4014298"/>
            <a:ext cx="1420846" cy="694960"/>
          </a:xfrm>
          <a:prstGeom prst="rect">
            <a:avLst/>
          </a:prstGeom>
        </p:spPr>
        <p:txBody>
          <a:bodyPr lIns="0" tIns="0" rIns="0" bIns="0" rtlCol="0" anchor="t">
            <a:spAutoFit/>
          </a:bodyPr>
          <a:lstStyle/>
          <a:p>
            <a:pPr algn="ctr">
              <a:lnSpc>
                <a:spcPts val="5409"/>
              </a:lnSpc>
            </a:pPr>
            <a:r>
              <a:rPr lang="vi-VN" sz="4508">
                <a:solidFill>
                  <a:srgbClr val="EE6AA4"/>
                </a:solidFill>
                <a:latin typeface="Carter One"/>
                <a:ea typeface="Carter One"/>
                <a:cs typeface="Carter One"/>
                <a:sym typeface="Carter One"/>
              </a:rPr>
              <a:t>d</a:t>
            </a:r>
            <a:endParaRPr lang="en-US" sz="4508">
              <a:solidFill>
                <a:srgbClr val="EE6AA4"/>
              </a:solidFill>
              <a:latin typeface="Carter One"/>
              <a:ea typeface="Carter One"/>
              <a:cs typeface="Carter One"/>
              <a:sym typeface="Carter One"/>
            </a:endParaRPr>
          </a:p>
        </p:txBody>
      </p:sp>
      <p:sp>
        <p:nvSpPr>
          <p:cNvPr id="135" name="TextBox 135"/>
          <p:cNvSpPr txBox="1"/>
          <p:nvPr/>
        </p:nvSpPr>
        <p:spPr>
          <a:xfrm>
            <a:off x="2302871" y="5354003"/>
            <a:ext cx="3139311" cy="2954655"/>
          </a:xfrm>
          <a:prstGeom prst="rect">
            <a:avLst/>
          </a:prstGeom>
        </p:spPr>
        <p:txBody>
          <a:bodyPr wrap="square" lIns="0" tIns="0" rIns="0" bIns="0" rtlCol="0" anchor="t">
            <a:spAutoFit/>
          </a:bodyPr>
          <a:lstStyle/>
          <a:p>
            <a:pPr algn="ctr">
              <a:spcBef>
                <a:spcPct val="0"/>
              </a:spcBef>
            </a:pPr>
            <a:r>
              <a:rPr lang="en-US" sz="4800">
                <a:latin typeface="Times New Roman" panose="02020603050405020304" pitchFamily="18" charset="0"/>
                <a:cs typeface="Times New Roman" panose="02020603050405020304" pitchFamily="18" charset="0"/>
              </a:rPr>
              <a:t>Hà không những học tốt mà cô ấy còn hát hay.</a:t>
            </a:r>
            <a:endParaRPr lang="en-US" sz="4400">
              <a:solidFill>
                <a:srgbClr val="FF89BD"/>
              </a:solidFill>
              <a:latin typeface="Times New Roman" panose="02020603050405020304" pitchFamily="18" charset="0"/>
              <a:ea typeface="Shantell Sans"/>
              <a:cs typeface="Times New Roman" panose="02020603050405020304" pitchFamily="18" charset="0"/>
              <a:sym typeface="Shantell Sans"/>
            </a:endParaRPr>
          </a:p>
        </p:txBody>
      </p:sp>
      <p:sp>
        <p:nvSpPr>
          <p:cNvPr id="136" name="TextBox 136"/>
          <p:cNvSpPr txBox="1"/>
          <p:nvPr/>
        </p:nvSpPr>
        <p:spPr>
          <a:xfrm>
            <a:off x="7234652" y="5156181"/>
            <a:ext cx="3649164" cy="3693319"/>
          </a:xfrm>
          <a:prstGeom prst="rect">
            <a:avLst/>
          </a:prstGeom>
        </p:spPr>
        <p:txBody>
          <a:bodyPr wrap="square" lIns="0" tIns="0" rIns="0" bIns="0" rtlCol="0" anchor="t">
            <a:spAutoFit/>
          </a:bodyPr>
          <a:lstStyle/>
          <a:p>
            <a:pPr algn="ctr">
              <a:spcBef>
                <a:spcPct val="0"/>
              </a:spcBef>
            </a:pPr>
            <a:r>
              <a:rPr lang="en-US" sz="4800">
                <a:latin typeface="Times New Roman" panose="02020603050405020304" pitchFamily="18" charset="0"/>
                <a:cs typeface="Times New Roman" panose="02020603050405020304" pitchFamily="18" charset="0"/>
              </a:rPr>
              <a:t>Chúng ta càng đọc nhiều sách, kiến thức càng được mở rộng.</a:t>
            </a:r>
            <a:endParaRPr lang="en-US" sz="4400">
              <a:solidFill>
                <a:srgbClr val="FF89BD"/>
              </a:solidFill>
              <a:latin typeface="Times New Roman" panose="02020603050405020304" pitchFamily="18" charset="0"/>
              <a:ea typeface="Shantell Sans"/>
              <a:cs typeface="Times New Roman" panose="02020603050405020304" pitchFamily="18" charset="0"/>
              <a:sym typeface="Shantell Sans"/>
            </a:endParaRPr>
          </a:p>
        </p:txBody>
      </p:sp>
      <p:sp>
        <p:nvSpPr>
          <p:cNvPr id="137" name="TextBox 137"/>
          <p:cNvSpPr txBox="1"/>
          <p:nvPr/>
        </p:nvSpPr>
        <p:spPr>
          <a:xfrm>
            <a:off x="12699363" y="5150057"/>
            <a:ext cx="3151769" cy="3693319"/>
          </a:xfrm>
          <a:prstGeom prst="rect">
            <a:avLst/>
          </a:prstGeom>
        </p:spPr>
        <p:txBody>
          <a:bodyPr wrap="square" lIns="0" tIns="0" rIns="0" bIns="0" rtlCol="0" anchor="t">
            <a:spAutoFit/>
          </a:bodyPr>
          <a:lstStyle/>
          <a:p>
            <a:pPr algn="ctr">
              <a:spcBef>
                <a:spcPct val="0"/>
              </a:spcBef>
            </a:pPr>
            <a:r>
              <a:rPr lang="en-US" sz="4800">
                <a:latin typeface="Times New Roman" panose="02020603050405020304" pitchFamily="18" charset="0"/>
                <a:cs typeface="Times New Roman" panose="02020603050405020304" pitchFamily="18" charset="0"/>
              </a:rPr>
              <a:t>Mặc dù trời mưa rất to nhưng chị ấy vẫn đến đúng giờ.</a:t>
            </a:r>
            <a:endParaRPr lang="en-US" sz="4400">
              <a:solidFill>
                <a:srgbClr val="FF89BD"/>
              </a:solidFill>
              <a:latin typeface="Times New Roman" panose="02020603050405020304" pitchFamily="18" charset="0"/>
              <a:ea typeface="Shantell Sans"/>
              <a:cs typeface="Times New Roman" panose="02020603050405020304" pitchFamily="18" charset="0"/>
              <a:sym typeface="Shantell Sans"/>
            </a:endParaRPr>
          </a:p>
        </p:txBody>
      </p:sp>
      <p:sp>
        <p:nvSpPr>
          <p:cNvPr id="138" name="TextBox 107"/>
          <p:cNvSpPr txBox="1"/>
          <p:nvPr/>
        </p:nvSpPr>
        <p:spPr>
          <a:xfrm>
            <a:off x="4286573" y="1710584"/>
            <a:ext cx="12107537" cy="1107996"/>
          </a:xfrm>
          <a:prstGeom prst="rect">
            <a:avLst/>
          </a:prstGeom>
        </p:spPr>
        <p:txBody>
          <a:bodyPr wrap="square" lIns="0" tIns="0" rIns="0" bIns="0" rtlCol="0" anchor="t">
            <a:spAutoFit/>
          </a:bodyPr>
          <a:lstStyle/>
          <a:p>
            <a:r>
              <a:rPr lang="en-US" sz="7200" b="1">
                <a:latin typeface="Times New Roman" panose="02020603050405020304" pitchFamily="18" charset="0"/>
                <a:cs typeface="Times New Roman" panose="02020603050405020304" pitchFamily="18" charset="0"/>
              </a:rPr>
              <a:t>4. Bài tập 4 (Tr.16/ SGK)</a:t>
            </a:r>
            <a:endParaRPr lang="en-GB" sz="7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8">
                                            <p:txEl>
                                              <p:pRg st="0" end="0"/>
                                            </p:txEl>
                                          </p:spTgt>
                                        </p:tgtEl>
                                        <p:attrNameLst>
                                          <p:attrName>style.visibility</p:attrName>
                                        </p:attrNameLst>
                                      </p:cBhvr>
                                      <p:to>
                                        <p:strVal val="visible"/>
                                      </p:to>
                                    </p:set>
                                    <p:animEffect transition="in" filter="barn(inVertical)">
                                      <p:cBhvr>
                                        <p:cTn id="7" dur="500"/>
                                        <p:tgtEl>
                                          <p:spTgt spid="13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17"/>
                                        </p:tgtEl>
                                        <p:attrNameLst>
                                          <p:attrName>style.visibility</p:attrName>
                                        </p:attrNameLst>
                                      </p:cBhvr>
                                      <p:to>
                                        <p:strVal val="visible"/>
                                      </p:to>
                                    </p:set>
                                    <p:animEffect transition="in" filter="fade">
                                      <p:cBhvr>
                                        <p:cTn id="12" dur="1000"/>
                                        <p:tgtEl>
                                          <p:spTgt spid="117"/>
                                        </p:tgtEl>
                                      </p:cBhvr>
                                    </p:animEffect>
                                    <p:anim calcmode="lin" valueType="num">
                                      <p:cBhvr>
                                        <p:cTn id="13" dur="1000" fill="hold"/>
                                        <p:tgtEl>
                                          <p:spTgt spid="117"/>
                                        </p:tgtEl>
                                        <p:attrNameLst>
                                          <p:attrName>ppt_x</p:attrName>
                                        </p:attrNameLst>
                                      </p:cBhvr>
                                      <p:tavLst>
                                        <p:tav tm="0">
                                          <p:val>
                                            <p:strVal val="#ppt_x"/>
                                          </p:val>
                                        </p:tav>
                                        <p:tav tm="100000">
                                          <p:val>
                                            <p:strVal val="#ppt_x"/>
                                          </p:val>
                                        </p:tav>
                                      </p:tavLst>
                                    </p:anim>
                                    <p:anim calcmode="lin" valueType="num">
                                      <p:cBhvr>
                                        <p:cTn id="14" dur="1000" fill="hold"/>
                                        <p:tgtEl>
                                          <p:spTgt spid="11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10"/>
                                        </p:tgtEl>
                                        <p:attrNameLst>
                                          <p:attrName>style.visibility</p:attrName>
                                        </p:attrNameLst>
                                      </p:cBhvr>
                                      <p:to>
                                        <p:strVal val="visible"/>
                                      </p:to>
                                    </p:set>
                                    <p:animEffect transition="in" filter="fade">
                                      <p:cBhvr>
                                        <p:cTn id="17" dur="1000"/>
                                        <p:tgtEl>
                                          <p:spTgt spid="110"/>
                                        </p:tgtEl>
                                      </p:cBhvr>
                                    </p:animEffect>
                                    <p:anim calcmode="lin" valueType="num">
                                      <p:cBhvr>
                                        <p:cTn id="18" dur="1000" fill="hold"/>
                                        <p:tgtEl>
                                          <p:spTgt spid="110"/>
                                        </p:tgtEl>
                                        <p:attrNameLst>
                                          <p:attrName>ppt_x</p:attrName>
                                        </p:attrNameLst>
                                      </p:cBhvr>
                                      <p:tavLst>
                                        <p:tav tm="0">
                                          <p:val>
                                            <p:strVal val="#ppt_x"/>
                                          </p:val>
                                        </p:tav>
                                        <p:tav tm="100000">
                                          <p:val>
                                            <p:strVal val="#ppt_x"/>
                                          </p:val>
                                        </p:tav>
                                      </p:tavLst>
                                    </p:anim>
                                    <p:anim calcmode="lin" valueType="num">
                                      <p:cBhvr>
                                        <p:cTn id="19" dur="1000" fill="hold"/>
                                        <p:tgtEl>
                                          <p:spTgt spid="11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35"/>
                                        </p:tgtEl>
                                        <p:attrNameLst>
                                          <p:attrName>style.visibility</p:attrName>
                                        </p:attrNameLst>
                                      </p:cBhvr>
                                      <p:to>
                                        <p:strVal val="visible"/>
                                      </p:to>
                                    </p:set>
                                    <p:animEffect transition="in" filter="fade">
                                      <p:cBhvr>
                                        <p:cTn id="22" dur="1000"/>
                                        <p:tgtEl>
                                          <p:spTgt spid="135"/>
                                        </p:tgtEl>
                                      </p:cBhvr>
                                    </p:animEffect>
                                    <p:anim calcmode="lin" valueType="num">
                                      <p:cBhvr>
                                        <p:cTn id="23" dur="1000" fill="hold"/>
                                        <p:tgtEl>
                                          <p:spTgt spid="135"/>
                                        </p:tgtEl>
                                        <p:attrNameLst>
                                          <p:attrName>ppt_x</p:attrName>
                                        </p:attrNameLst>
                                      </p:cBhvr>
                                      <p:tavLst>
                                        <p:tav tm="0">
                                          <p:val>
                                            <p:strVal val="#ppt_x"/>
                                          </p:val>
                                        </p:tav>
                                        <p:tav tm="100000">
                                          <p:val>
                                            <p:strVal val="#ppt_x"/>
                                          </p:val>
                                        </p:tav>
                                      </p:tavLst>
                                    </p:anim>
                                    <p:anim calcmode="lin" valueType="num">
                                      <p:cBhvr>
                                        <p:cTn id="24" dur="1000" fill="hold"/>
                                        <p:tgtEl>
                                          <p:spTgt spid="135"/>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21"/>
                                        </p:tgtEl>
                                        <p:attrNameLst>
                                          <p:attrName>style.visibility</p:attrName>
                                        </p:attrNameLst>
                                      </p:cBhvr>
                                      <p:to>
                                        <p:strVal val="visible"/>
                                      </p:to>
                                    </p:set>
                                    <p:animEffect transition="in" filter="barn(inVertical)">
                                      <p:cBhvr>
                                        <p:cTn id="29" dur="500"/>
                                        <p:tgtEl>
                                          <p:spTgt spid="121"/>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127"/>
                                        </p:tgtEl>
                                        <p:attrNameLst>
                                          <p:attrName>style.visibility</p:attrName>
                                        </p:attrNameLst>
                                      </p:cBhvr>
                                      <p:to>
                                        <p:strVal val="visible"/>
                                      </p:to>
                                    </p:set>
                                    <p:animEffect transition="in" filter="barn(inVertical)">
                                      <p:cBhvr>
                                        <p:cTn id="32" dur="500"/>
                                        <p:tgtEl>
                                          <p:spTgt spid="127"/>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136"/>
                                        </p:tgtEl>
                                        <p:attrNameLst>
                                          <p:attrName>style.visibility</p:attrName>
                                        </p:attrNameLst>
                                      </p:cBhvr>
                                      <p:to>
                                        <p:strVal val="visible"/>
                                      </p:to>
                                    </p:set>
                                    <p:animEffect transition="in" filter="barn(inVertical)">
                                      <p:cBhvr>
                                        <p:cTn id="35" dur="500"/>
                                        <p:tgtEl>
                                          <p:spTgt spid="136"/>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34"/>
                                        </p:tgtEl>
                                        <p:attrNameLst>
                                          <p:attrName>style.visibility</p:attrName>
                                        </p:attrNameLst>
                                      </p:cBhvr>
                                      <p:to>
                                        <p:strVal val="visible"/>
                                      </p:to>
                                    </p:set>
                                    <p:animEffect transition="in" filter="barn(inVertical)">
                                      <p:cBhvr>
                                        <p:cTn id="40" dur="500"/>
                                        <p:tgtEl>
                                          <p:spTgt spid="134"/>
                                        </p:tgtEl>
                                      </p:cBhvr>
                                    </p:animEffect>
                                  </p:childTnLst>
                                </p:cTn>
                              </p:par>
                              <p:par>
                                <p:cTn id="41" presetID="16" presetClass="entr" presetSubtype="21" fill="hold" nodeType="withEffect">
                                  <p:stCondLst>
                                    <p:cond delay="0"/>
                                  </p:stCondLst>
                                  <p:childTnLst>
                                    <p:set>
                                      <p:cBhvr>
                                        <p:cTn id="42" dur="1" fill="hold">
                                          <p:stCondLst>
                                            <p:cond delay="0"/>
                                          </p:stCondLst>
                                        </p:cTn>
                                        <p:tgtEl>
                                          <p:spTgt spid="131"/>
                                        </p:tgtEl>
                                        <p:attrNameLst>
                                          <p:attrName>style.visibility</p:attrName>
                                        </p:attrNameLst>
                                      </p:cBhvr>
                                      <p:to>
                                        <p:strVal val="visible"/>
                                      </p:to>
                                    </p:set>
                                    <p:animEffect transition="in" filter="barn(inVertical)">
                                      <p:cBhvr>
                                        <p:cTn id="43" dur="500"/>
                                        <p:tgtEl>
                                          <p:spTgt spid="131"/>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137"/>
                                        </p:tgtEl>
                                        <p:attrNameLst>
                                          <p:attrName>style.visibility</p:attrName>
                                        </p:attrNameLst>
                                      </p:cBhvr>
                                      <p:to>
                                        <p:strVal val="visible"/>
                                      </p:to>
                                    </p:set>
                                    <p:animEffect transition="in" filter="barn(inVertical)">
                                      <p:cBhvr>
                                        <p:cTn id="46"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P spid="127" grpId="0"/>
      <p:bldP spid="134" grpId="0"/>
      <p:bldP spid="135" grpId="0"/>
      <p:bldP spid="136" grpId="0"/>
      <p:bldP spid="13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2727968" y="1428826"/>
            <a:ext cx="4866917" cy="319391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0" name="Group 20"/>
          <p:cNvGrpSpPr/>
          <p:nvPr/>
        </p:nvGrpSpPr>
        <p:grpSpPr>
          <a:xfrm>
            <a:off x="2727968" y="2389305"/>
            <a:ext cx="4866917" cy="319391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3" name="Group 23"/>
          <p:cNvGrpSpPr/>
          <p:nvPr/>
        </p:nvGrpSpPr>
        <p:grpSpPr>
          <a:xfrm>
            <a:off x="2727968" y="4310263"/>
            <a:ext cx="4866917" cy="319391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6" name="Group 26"/>
          <p:cNvGrpSpPr/>
          <p:nvPr/>
        </p:nvGrpSpPr>
        <p:grpSpPr>
          <a:xfrm>
            <a:off x="2727968" y="5592851"/>
            <a:ext cx="4866917" cy="319391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9" name="Group 29"/>
          <p:cNvGrpSpPr/>
          <p:nvPr/>
        </p:nvGrpSpPr>
        <p:grpSpPr>
          <a:xfrm>
            <a:off x="5749157" y="5467501"/>
            <a:ext cx="4866917" cy="319391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2" name="Group 32"/>
          <p:cNvGrpSpPr/>
          <p:nvPr/>
        </p:nvGrpSpPr>
        <p:grpSpPr>
          <a:xfrm>
            <a:off x="8770347" y="5664260"/>
            <a:ext cx="4866917" cy="319391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5" name="Group 35"/>
          <p:cNvGrpSpPr/>
          <p:nvPr/>
        </p:nvGrpSpPr>
        <p:grpSpPr>
          <a:xfrm>
            <a:off x="10616075" y="4622740"/>
            <a:ext cx="4866917" cy="319391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8" name="Group 38"/>
          <p:cNvGrpSpPr/>
          <p:nvPr/>
        </p:nvGrpSpPr>
        <p:grpSpPr>
          <a:xfrm>
            <a:off x="10137416" y="1428826"/>
            <a:ext cx="4866917" cy="319391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1" name="Group 41"/>
          <p:cNvGrpSpPr/>
          <p:nvPr/>
        </p:nvGrpSpPr>
        <p:grpSpPr>
          <a:xfrm>
            <a:off x="5161427" y="1428826"/>
            <a:ext cx="4866917" cy="319391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4" name="Group 44"/>
          <p:cNvGrpSpPr/>
          <p:nvPr/>
        </p:nvGrpSpPr>
        <p:grpSpPr>
          <a:xfrm>
            <a:off x="7594885" y="1428826"/>
            <a:ext cx="4866917" cy="319391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7" name="Group 47"/>
          <p:cNvGrpSpPr/>
          <p:nvPr/>
        </p:nvGrpSpPr>
        <p:grpSpPr>
          <a:xfrm>
            <a:off x="3488783" y="2389305"/>
            <a:ext cx="10571499" cy="5253502"/>
            <a:chOff x="0" y="0"/>
            <a:chExt cx="3168073" cy="1574372"/>
          </a:xfrm>
        </p:grpSpPr>
        <p:sp>
          <p:nvSpPr>
            <p:cNvPr id="48" name="Freeform 48"/>
            <p:cNvSpPr/>
            <p:nvPr/>
          </p:nvSpPr>
          <p:spPr>
            <a:xfrm>
              <a:off x="0" y="0"/>
              <a:ext cx="3168073" cy="1574372"/>
            </a:xfrm>
            <a:custGeom>
              <a:avLst/>
              <a:gdLst/>
              <a:ahLst/>
              <a:cxnLst/>
              <a:rect l="l" t="t" r="r" b="b"/>
              <a:pathLst>
                <a:path w="3168073" h="1574372">
                  <a:moveTo>
                    <a:pt x="37349" y="0"/>
                  </a:moveTo>
                  <a:lnTo>
                    <a:pt x="3130723" y="0"/>
                  </a:lnTo>
                  <a:cubicBezTo>
                    <a:pt x="3140629" y="0"/>
                    <a:pt x="3150129" y="3935"/>
                    <a:pt x="3157133" y="10939"/>
                  </a:cubicBezTo>
                  <a:cubicBezTo>
                    <a:pt x="3164138" y="17944"/>
                    <a:pt x="3168073" y="27444"/>
                    <a:pt x="3168073" y="37349"/>
                  </a:cubicBezTo>
                  <a:lnTo>
                    <a:pt x="3168073" y="1537023"/>
                  </a:lnTo>
                  <a:cubicBezTo>
                    <a:pt x="3168073" y="1557651"/>
                    <a:pt x="3151351" y="1574372"/>
                    <a:pt x="3130723" y="1574372"/>
                  </a:cubicBezTo>
                  <a:lnTo>
                    <a:pt x="37349" y="1574372"/>
                  </a:lnTo>
                  <a:cubicBezTo>
                    <a:pt x="16722" y="1574372"/>
                    <a:pt x="0" y="1557651"/>
                    <a:pt x="0" y="1537023"/>
                  </a:cubicBezTo>
                  <a:lnTo>
                    <a:pt x="0" y="37349"/>
                  </a:lnTo>
                  <a:cubicBezTo>
                    <a:pt x="0" y="16722"/>
                    <a:pt x="16722" y="0"/>
                    <a:pt x="37349"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44646" tIns="44646" rIns="44646" bIns="44646"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2727968" y="3349784"/>
            <a:ext cx="4866917" cy="319391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53" name="Group 53"/>
          <p:cNvGrpSpPr/>
          <p:nvPr/>
        </p:nvGrpSpPr>
        <p:grpSpPr>
          <a:xfrm>
            <a:off x="10137416" y="5583219"/>
            <a:ext cx="4866917" cy="319391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56" name="Group 56"/>
          <p:cNvGrpSpPr/>
          <p:nvPr/>
        </p:nvGrpSpPr>
        <p:grpSpPr>
          <a:xfrm>
            <a:off x="10693115" y="3025783"/>
            <a:ext cx="4866917" cy="319391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sp>
        <p:nvSpPr>
          <p:cNvPr id="59" name="Freeform 59"/>
          <p:cNvSpPr/>
          <p:nvPr/>
        </p:nvSpPr>
        <p:spPr>
          <a:xfrm rot="551590">
            <a:off x="1332413" y="120323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0" name="Freeform 60"/>
          <p:cNvSpPr/>
          <p:nvPr/>
        </p:nvSpPr>
        <p:spPr>
          <a:xfrm rot="-517423">
            <a:off x="13537814" y="575925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1" name="Freeform 61"/>
          <p:cNvSpPr/>
          <p:nvPr/>
        </p:nvSpPr>
        <p:spPr>
          <a:xfrm rot="-1138054">
            <a:off x="2272106" y="6787909"/>
            <a:ext cx="2842667" cy="2651433"/>
          </a:xfrm>
          <a:custGeom>
            <a:avLst/>
            <a:gdLst/>
            <a:ahLst/>
            <a:cxnLst/>
            <a:rect l="l" t="t" r="r" b="b"/>
            <a:pathLst>
              <a:path w="2842667" h="2651433">
                <a:moveTo>
                  <a:pt x="0" y="0"/>
                </a:moveTo>
                <a:lnTo>
                  <a:pt x="2842667" y="0"/>
                </a:lnTo>
                <a:lnTo>
                  <a:pt x="2842667" y="2651433"/>
                </a:lnTo>
                <a:lnTo>
                  <a:pt x="0" y="2651433"/>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2" name="Freeform 62"/>
          <p:cNvSpPr/>
          <p:nvPr/>
        </p:nvSpPr>
        <p:spPr>
          <a:xfrm rot="1891217">
            <a:off x="13173227" y="1308889"/>
            <a:ext cx="2842667" cy="2651433"/>
          </a:xfrm>
          <a:custGeom>
            <a:avLst/>
            <a:gdLst/>
            <a:ahLst/>
            <a:cxnLst/>
            <a:rect l="l" t="t" r="r" b="b"/>
            <a:pathLst>
              <a:path w="2842667" h="2651433">
                <a:moveTo>
                  <a:pt x="0" y="0"/>
                </a:moveTo>
                <a:lnTo>
                  <a:pt x="2842667" y="0"/>
                </a:lnTo>
                <a:lnTo>
                  <a:pt x="2842667" y="2651434"/>
                </a:lnTo>
                <a:lnTo>
                  <a:pt x="0" y="2651434"/>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3" name="Freeform 63"/>
          <p:cNvSpPr/>
          <p:nvPr/>
        </p:nvSpPr>
        <p:spPr>
          <a:xfrm>
            <a:off x="6121388" y="1204148"/>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4" name="Freeform 64"/>
          <p:cNvSpPr/>
          <p:nvPr/>
        </p:nvSpPr>
        <p:spPr>
          <a:xfrm>
            <a:off x="11379551" y="791342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5" name="TextBox 65"/>
          <p:cNvSpPr txBox="1"/>
          <p:nvPr/>
        </p:nvSpPr>
        <p:spPr>
          <a:xfrm>
            <a:off x="5300944" y="3489317"/>
            <a:ext cx="9086900" cy="2954655"/>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lIns="0" tIns="0" rIns="0" bIns="0" rtlCol="0" anchor="t">
            <a:spAutoFit/>
          </a:bodyPr>
          <a:lstStyle/>
          <a:p>
            <a:pPr algn="ctr"/>
            <a:r>
              <a:rPr lang="vi-VN" sz="9600" b="1">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cs typeface="Times New Roman" panose="02020603050405020304" pitchFamily="18" charset="0"/>
              </a:rPr>
              <a:t>HOẠT ĐỘNG </a:t>
            </a:r>
            <a:r>
              <a:rPr lang="vi-VN" sz="9600" b="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cs typeface="Times New Roman" panose="02020603050405020304" pitchFamily="18" charset="0"/>
              </a:rPr>
              <a:t>4</a:t>
            </a:r>
          </a:p>
          <a:p>
            <a:pPr algn="ctr"/>
            <a:r>
              <a:rPr lang="vi-VN" sz="9600" b="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cs typeface="Times New Roman" panose="02020603050405020304" pitchFamily="18" charset="0"/>
              </a:rPr>
              <a:t> </a:t>
            </a:r>
            <a:r>
              <a:rPr lang="vi-VN" sz="9600" b="1">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cs typeface="Times New Roman" panose="02020603050405020304" pitchFamily="18" charset="0"/>
              </a:rPr>
              <a:t>VẬN DỤNG</a:t>
            </a:r>
            <a:endParaRPr lang="en-GB" sz="9600" b="1">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438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fade">
                                      <p:cBhvr>
                                        <p:cTn id="7" dur="1000"/>
                                        <p:tgtEl>
                                          <p:spTgt spid="65"/>
                                        </p:tgtEl>
                                      </p:cBhvr>
                                    </p:animEffect>
                                    <p:anim calcmode="lin" valueType="num">
                                      <p:cBhvr>
                                        <p:cTn id="8" dur="1000" fill="hold"/>
                                        <p:tgtEl>
                                          <p:spTgt spid="65"/>
                                        </p:tgtEl>
                                        <p:attrNameLst>
                                          <p:attrName>ppt_x</p:attrName>
                                        </p:attrNameLst>
                                      </p:cBhvr>
                                      <p:tavLst>
                                        <p:tav tm="0">
                                          <p:val>
                                            <p:strVal val="#ppt_x"/>
                                          </p:val>
                                        </p:tav>
                                        <p:tav tm="100000">
                                          <p:val>
                                            <p:strVal val="#ppt_x"/>
                                          </p:val>
                                        </p:tav>
                                      </p:tavLst>
                                    </p:anim>
                                    <p:anim calcmode="lin" valueType="num">
                                      <p:cBhvr>
                                        <p:cTn id="9"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918892"/>
            <a:ext cx="5463091" cy="358515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9" name="Group 59"/>
          <p:cNvGrpSpPr/>
          <p:nvPr/>
        </p:nvGrpSpPr>
        <p:grpSpPr>
          <a:xfrm>
            <a:off x="3693440" y="877365"/>
            <a:ext cx="5463091" cy="3585154"/>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0" name="Group 80"/>
          <p:cNvGrpSpPr/>
          <p:nvPr/>
        </p:nvGrpSpPr>
        <p:grpSpPr>
          <a:xfrm>
            <a:off x="12010509" y="877365"/>
            <a:ext cx="5463091" cy="3585154"/>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3" name="Group 83"/>
          <p:cNvGrpSpPr/>
          <p:nvPr/>
        </p:nvGrpSpPr>
        <p:grpSpPr>
          <a:xfrm>
            <a:off x="6424985" y="877365"/>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6" name="Group 86"/>
          <p:cNvGrpSpPr/>
          <p:nvPr/>
        </p:nvGrpSpPr>
        <p:grpSpPr>
          <a:xfrm>
            <a:off x="9156531" y="877365"/>
            <a:ext cx="5463091" cy="3585154"/>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9" name="Group 89"/>
          <p:cNvGrpSpPr/>
          <p:nvPr/>
        </p:nvGrpSpPr>
        <p:grpSpPr>
          <a:xfrm>
            <a:off x="4547450" y="1955499"/>
            <a:ext cx="11866456" cy="5897030"/>
            <a:chOff x="0" y="0"/>
            <a:chExt cx="3168073" cy="1574372"/>
          </a:xfrm>
        </p:grpSpPr>
        <p:sp>
          <p:nvSpPr>
            <p:cNvPr id="90" name="Freeform 90"/>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91" name="TextBox 91"/>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sp>
        <p:nvSpPr>
          <p:cNvPr id="101" name="Freeform 101"/>
          <p:cNvSpPr/>
          <p:nvPr/>
        </p:nvSpPr>
        <p:spPr>
          <a:xfrm rot="551590">
            <a:off x="194430" y="674127"/>
            <a:ext cx="3245630" cy="3432877"/>
          </a:xfrm>
          <a:custGeom>
            <a:avLst/>
            <a:gdLst/>
            <a:ahLst/>
            <a:cxnLst/>
            <a:rect l="l" t="t" r="r" b="b"/>
            <a:pathLst>
              <a:path w="3245630" h="3432877">
                <a:moveTo>
                  <a:pt x="0" y="0"/>
                </a:moveTo>
                <a:lnTo>
                  <a:pt x="3245630" y="0"/>
                </a:lnTo>
                <a:lnTo>
                  <a:pt x="3245630" y="3432878"/>
                </a:lnTo>
                <a:lnTo>
                  <a:pt x="0" y="3432878"/>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517423">
            <a:off x="14653822" y="7209851"/>
            <a:ext cx="3207343" cy="3392382"/>
          </a:xfrm>
          <a:custGeom>
            <a:avLst/>
            <a:gdLst/>
            <a:ahLst/>
            <a:cxnLst/>
            <a:rect l="l" t="t" r="r" b="b"/>
            <a:pathLst>
              <a:path w="3207343" h="3392382">
                <a:moveTo>
                  <a:pt x="0" y="0"/>
                </a:moveTo>
                <a:lnTo>
                  <a:pt x="3207343" y="0"/>
                </a:lnTo>
                <a:lnTo>
                  <a:pt x="3207343" y="3392383"/>
                </a:lnTo>
                <a:lnTo>
                  <a:pt x="0" y="339238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3" name="Freeform 103"/>
          <p:cNvSpPr/>
          <p:nvPr/>
        </p:nvSpPr>
        <p:spPr>
          <a:xfrm rot="-1138054">
            <a:off x="336622" y="7274267"/>
            <a:ext cx="2126854" cy="1983775"/>
          </a:xfrm>
          <a:custGeom>
            <a:avLst/>
            <a:gdLst/>
            <a:ahLst/>
            <a:cxnLst/>
            <a:rect l="l" t="t" r="r" b="b"/>
            <a:pathLst>
              <a:path w="2126854" h="1983775">
                <a:moveTo>
                  <a:pt x="0" y="0"/>
                </a:moveTo>
                <a:lnTo>
                  <a:pt x="2126854" y="0"/>
                </a:lnTo>
                <a:lnTo>
                  <a:pt x="2126854" y="1983775"/>
                </a:lnTo>
                <a:lnTo>
                  <a:pt x="0" y="1983775"/>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4" name="Freeform 104"/>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a:off x="13266506" y="56905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6" name="Freeform 106"/>
          <p:cNvSpPr/>
          <p:nvPr/>
        </p:nvSpPr>
        <p:spPr>
          <a:xfrm>
            <a:off x="3693440" y="811362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8" name="Freeform 108"/>
          <p:cNvSpPr/>
          <p:nvPr/>
        </p:nvSpPr>
        <p:spPr>
          <a:xfrm rot="859538">
            <a:off x="16470342" y="3228264"/>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9" name="Freeform 109"/>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10" name="Freeform 110"/>
          <p:cNvSpPr/>
          <p:nvPr/>
        </p:nvSpPr>
        <p:spPr>
          <a:xfrm>
            <a:off x="15454330" y="752041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1" name="Freeform 111"/>
          <p:cNvSpPr/>
          <p:nvPr/>
        </p:nvSpPr>
        <p:spPr>
          <a:xfrm>
            <a:off x="1400049" y="81060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2" name="TextBox 112"/>
          <p:cNvSpPr txBox="1"/>
          <p:nvPr/>
        </p:nvSpPr>
        <p:spPr>
          <a:xfrm>
            <a:off x="3404589" y="2385669"/>
            <a:ext cx="11302824" cy="4616648"/>
          </a:xfrm>
          <a:prstGeom prst="rect">
            <a:avLst/>
          </a:prstGeom>
        </p:spPr>
        <p:txBody>
          <a:bodyPr lIns="0" tIns="0" rIns="0" bIns="0" rtlCol="0" anchor="t">
            <a:spAutoFit/>
          </a:bodyPr>
          <a:lstStyle/>
          <a:p>
            <a:pPr algn="ctr"/>
            <a:r>
              <a:rPr lang="vi-VN" sz="6000" b="1">
                <a:latin typeface="Times New Roman" panose="02020603050405020304" pitchFamily="18" charset="0"/>
                <a:cs typeface="Times New Roman" panose="02020603050405020304" pitchFamily="18" charset="0"/>
              </a:rPr>
              <a:t>Yêu </a:t>
            </a:r>
            <a:r>
              <a:rPr lang="vi-VN" sz="6000" b="1" smtClean="0">
                <a:latin typeface="Times New Roman" panose="02020603050405020304" pitchFamily="18" charset="0"/>
                <a:cs typeface="Times New Roman" panose="02020603050405020304" pitchFamily="18" charset="0"/>
              </a:rPr>
              <a:t>cầu</a:t>
            </a:r>
          </a:p>
          <a:p>
            <a:pPr algn="just"/>
            <a:r>
              <a:rPr lang="vi-VN" sz="6000" smtClean="0">
                <a:latin typeface="Times New Roman" panose="02020603050405020304" pitchFamily="18" charset="0"/>
                <a:cs typeface="Times New Roman" panose="02020603050405020304" pitchFamily="18" charset="0"/>
              </a:rPr>
              <a:t>HS </a:t>
            </a:r>
            <a:r>
              <a:rPr lang="vi-VN" sz="6000">
                <a:latin typeface="Times New Roman" panose="02020603050405020304" pitchFamily="18" charset="0"/>
                <a:cs typeface="Times New Roman" panose="02020603050405020304" pitchFamily="18" charset="0"/>
              </a:rPr>
              <a:t>suy nghĩ và tự viết vào vở 03 câu ghép đẳng lập và 03 câu ghép chính phụ thể hiện các quan hệ ý nghĩa khác nhau giữa các vế của câu ghép.</a:t>
            </a:r>
            <a:endParaRPr lang="en-GB" sz="60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barn(inVertical)">
                                      <p:cBhvr>
                                        <p:cTn id="7"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918892"/>
            <a:ext cx="5463091" cy="358515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9" name="Group 59"/>
          <p:cNvGrpSpPr/>
          <p:nvPr/>
        </p:nvGrpSpPr>
        <p:grpSpPr>
          <a:xfrm>
            <a:off x="3693440" y="877365"/>
            <a:ext cx="5463091" cy="3585154"/>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0" name="Group 80"/>
          <p:cNvGrpSpPr/>
          <p:nvPr/>
        </p:nvGrpSpPr>
        <p:grpSpPr>
          <a:xfrm>
            <a:off x="12010509" y="877365"/>
            <a:ext cx="5463091" cy="3585154"/>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3" name="Group 83"/>
          <p:cNvGrpSpPr/>
          <p:nvPr/>
        </p:nvGrpSpPr>
        <p:grpSpPr>
          <a:xfrm>
            <a:off x="6424985" y="877365"/>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6" name="Group 86"/>
          <p:cNvGrpSpPr/>
          <p:nvPr/>
        </p:nvGrpSpPr>
        <p:grpSpPr>
          <a:xfrm>
            <a:off x="9156531" y="877365"/>
            <a:ext cx="5463091" cy="3585154"/>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9" name="Group 89"/>
          <p:cNvGrpSpPr/>
          <p:nvPr/>
        </p:nvGrpSpPr>
        <p:grpSpPr>
          <a:xfrm>
            <a:off x="4547450" y="1955499"/>
            <a:ext cx="11866456" cy="5897030"/>
            <a:chOff x="0" y="0"/>
            <a:chExt cx="3168073" cy="1574372"/>
          </a:xfrm>
        </p:grpSpPr>
        <p:sp>
          <p:nvSpPr>
            <p:cNvPr id="90" name="Freeform 90"/>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91" name="TextBox 91"/>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sp>
        <p:nvSpPr>
          <p:cNvPr id="101" name="Freeform 101"/>
          <p:cNvSpPr/>
          <p:nvPr/>
        </p:nvSpPr>
        <p:spPr>
          <a:xfrm rot="551590">
            <a:off x="194430" y="674127"/>
            <a:ext cx="3245630" cy="3432877"/>
          </a:xfrm>
          <a:custGeom>
            <a:avLst/>
            <a:gdLst/>
            <a:ahLst/>
            <a:cxnLst/>
            <a:rect l="l" t="t" r="r" b="b"/>
            <a:pathLst>
              <a:path w="3245630" h="3432877">
                <a:moveTo>
                  <a:pt x="0" y="0"/>
                </a:moveTo>
                <a:lnTo>
                  <a:pt x="3245630" y="0"/>
                </a:lnTo>
                <a:lnTo>
                  <a:pt x="3245630" y="3432878"/>
                </a:lnTo>
                <a:lnTo>
                  <a:pt x="0" y="3432878"/>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517423">
            <a:off x="14653822" y="7209851"/>
            <a:ext cx="3207343" cy="3392382"/>
          </a:xfrm>
          <a:custGeom>
            <a:avLst/>
            <a:gdLst/>
            <a:ahLst/>
            <a:cxnLst/>
            <a:rect l="l" t="t" r="r" b="b"/>
            <a:pathLst>
              <a:path w="3207343" h="3392382">
                <a:moveTo>
                  <a:pt x="0" y="0"/>
                </a:moveTo>
                <a:lnTo>
                  <a:pt x="3207343" y="0"/>
                </a:lnTo>
                <a:lnTo>
                  <a:pt x="3207343" y="3392383"/>
                </a:lnTo>
                <a:lnTo>
                  <a:pt x="0" y="339238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3" name="Freeform 103"/>
          <p:cNvSpPr/>
          <p:nvPr/>
        </p:nvSpPr>
        <p:spPr>
          <a:xfrm rot="-1138054">
            <a:off x="336622" y="7274267"/>
            <a:ext cx="2126854" cy="1983775"/>
          </a:xfrm>
          <a:custGeom>
            <a:avLst/>
            <a:gdLst/>
            <a:ahLst/>
            <a:cxnLst/>
            <a:rect l="l" t="t" r="r" b="b"/>
            <a:pathLst>
              <a:path w="2126854" h="1983775">
                <a:moveTo>
                  <a:pt x="0" y="0"/>
                </a:moveTo>
                <a:lnTo>
                  <a:pt x="2126854" y="0"/>
                </a:lnTo>
                <a:lnTo>
                  <a:pt x="2126854" y="1983775"/>
                </a:lnTo>
                <a:lnTo>
                  <a:pt x="0" y="1983775"/>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4" name="Freeform 104"/>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a:off x="13266506" y="56905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6" name="Freeform 106"/>
          <p:cNvSpPr/>
          <p:nvPr/>
        </p:nvSpPr>
        <p:spPr>
          <a:xfrm>
            <a:off x="3892300" y="850663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8" name="Freeform 108"/>
          <p:cNvSpPr/>
          <p:nvPr/>
        </p:nvSpPr>
        <p:spPr>
          <a:xfrm rot="859538">
            <a:off x="16470342" y="3228264"/>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9" name="Freeform 109"/>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10" name="Freeform 110"/>
          <p:cNvSpPr/>
          <p:nvPr/>
        </p:nvSpPr>
        <p:spPr>
          <a:xfrm>
            <a:off x="15454330" y="752041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1" name="Freeform 111"/>
          <p:cNvSpPr/>
          <p:nvPr/>
        </p:nvSpPr>
        <p:spPr>
          <a:xfrm>
            <a:off x="1400049" y="81060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graphicFrame>
        <p:nvGraphicFramePr>
          <p:cNvPr id="113" name="Table 112"/>
          <p:cNvGraphicFramePr>
            <a:graphicFrameLocks noGrp="1"/>
          </p:cNvGraphicFramePr>
          <p:nvPr>
            <p:extLst>
              <p:ext uri="{D42A27DB-BD31-4B8C-83A1-F6EECF244321}">
                <p14:modId xmlns:p14="http://schemas.microsoft.com/office/powerpoint/2010/main" val="3241116926"/>
              </p:ext>
            </p:extLst>
          </p:nvPr>
        </p:nvGraphicFramePr>
        <p:xfrm>
          <a:off x="2577112" y="1570964"/>
          <a:ext cx="13133778" cy="6736080"/>
        </p:xfrm>
        <a:graphic>
          <a:graphicData uri="http://schemas.openxmlformats.org/drawingml/2006/table">
            <a:tbl>
              <a:tblPr firstRow="1" firstCol="1" bandRow="1">
                <a:effectLst>
                  <a:outerShdw blurRad="50800" dist="38100" algn="l" rotWithShape="0">
                    <a:prstClr val="black">
                      <a:alpha val="40000"/>
                    </a:prstClr>
                  </a:outerShdw>
                </a:effectLst>
              </a:tblPr>
              <a:tblGrid>
                <a:gridCol w="4379385"/>
                <a:gridCol w="8754393"/>
              </a:tblGrid>
              <a:tr h="427928">
                <a:tc gridSpan="2">
                  <a:txBody>
                    <a:bodyPr/>
                    <a:lstStyle/>
                    <a:p>
                      <a:pPr marL="457200" algn="ctr">
                        <a:lnSpc>
                          <a:spcPct val="100000"/>
                        </a:lnSpc>
                        <a:spcAft>
                          <a:spcPts val="0"/>
                        </a:spcAft>
                        <a:tabLst>
                          <a:tab pos="679450" algn="l"/>
                        </a:tabLst>
                      </a:pPr>
                      <a:r>
                        <a:rPr lang="en-US" sz="34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 ghép đẳng lập</a:t>
                      </a:r>
                      <a:endParaRPr lang="en-GB" sz="3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427928">
                <a:tc>
                  <a:txBody>
                    <a:bodyPr/>
                    <a:lstStyle/>
                    <a:p>
                      <a:pPr marL="457200" algn="ctr">
                        <a:lnSpc>
                          <a:spcPct val="100000"/>
                        </a:lnSpc>
                        <a:spcAft>
                          <a:spcPts val="0"/>
                        </a:spcAft>
                        <a:tabLst>
                          <a:tab pos="679450" algn="l"/>
                        </a:tabLst>
                      </a:pPr>
                      <a:r>
                        <a:rPr lang="en-US" sz="3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Quan hệ tương phản</a:t>
                      </a:r>
                      <a:endParaRPr lang="en-GB" sz="3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00000"/>
                        </a:lnSpc>
                        <a:spcAft>
                          <a:spcPts val="0"/>
                        </a:spcAft>
                        <a:tabLst>
                          <a:tab pos="679450" algn="l"/>
                        </a:tabLst>
                      </a:pPr>
                      <a:r>
                        <a:rPr lang="en-US" sz="3400"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Nó đặt ra mục tiêu nhưng không nó chưa cố gắng để thực hiện.</a:t>
                      </a:r>
                      <a:endParaRPr lang="en-GB" sz="3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8">
                <a:tc>
                  <a:txBody>
                    <a:bodyPr/>
                    <a:lstStyle/>
                    <a:p>
                      <a:pPr marL="457200" algn="ctr">
                        <a:lnSpc>
                          <a:spcPct val="100000"/>
                        </a:lnSpc>
                        <a:spcAft>
                          <a:spcPts val="0"/>
                        </a:spcAft>
                        <a:tabLst>
                          <a:tab pos="679450" algn="l"/>
                        </a:tabLst>
                      </a:pPr>
                      <a:r>
                        <a:rPr lang="en-US" sz="3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Quan hệ lựa chọn</a:t>
                      </a:r>
                      <a:endParaRPr lang="en-GB" sz="3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00000"/>
                        </a:lnSpc>
                        <a:spcAft>
                          <a:spcPts val="0"/>
                        </a:spcAft>
                        <a:tabLst>
                          <a:tab pos="679450" algn="l"/>
                        </a:tabLst>
                      </a:pPr>
                      <a:r>
                        <a:rPr lang="en-US" sz="3400"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Bạn thích món chay hay món mặn?</a:t>
                      </a:r>
                      <a:endParaRPr lang="en-GB" sz="3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8">
                <a:tc>
                  <a:txBody>
                    <a:bodyPr/>
                    <a:lstStyle/>
                    <a:p>
                      <a:pPr marL="457200" algn="ctr">
                        <a:lnSpc>
                          <a:spcPct val="100000"/>
                        </a:lnSpc>
                        <a:spcAft>
                          <a:spcPts val="0"/>
                        </a:spcAft>
                        <a:tabLst>
                          <a:tab pos="679450" algn="l"/>
                        </a:tabLst>
                      </a:pPr>
                      <a:r>
                        <a:rPr lang="en-US" sz="3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Quan hệ tăng cấp</a:t>
                      </a:r>
                      <a:endParaRPr lang="en-GB" sz="3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00000"/>
                        </a:lnSpc>
                        <a:spcAft>
                          <a:spcPts val="0"/>
                        </a:spcAft>
                        <a:tabLst>
                          <a:tab pos="679450" algn="l"/>
                        </a:tabLst>
                      </a:pPr>
                      <a:r>
                        <a:rPr lang="en-US" sz="3400"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Bố mẹ càng mắng chửi, con cái càng không nghe lời.</a:t>
                      </a:r>
                      <a:endParaRPr lang="en-GB" sz="3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8">
                <a:tc gridSpan="2">
                  <a:txBody>
                    <a:bodyPr/>
                    <a:lstStyle/>
                    <a:p>
                      <a:pPr marL="457200" algn="ctr">
                        <a:lnSpc>
                          <a:spcPct val="100000"/>
                        </a:lnSpc>
                        <a:spcAft>
                          <a:spcPts val="0"/>
                        </a:spcAft>
                        <a:tabLst>
                          <a:tab pos="679450" algn="l"/>
                        </a:tabLst>
                      </a:pPr>
                      <a:r>
                        <a:rPr lang="en-US" sz="3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 ghép chính phụ</a:t>
                      </a:r>
                      <a:endParaRPr lang="en-GB" sz="3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427928">
                <a:tc>
                  <a:txBody>
                    <a:bodyPr/>
                    <a:lstStyle/>
                    <a:p>
                      <a:pPr marL="457200" algn="ctr">
                        <a:lnSpc>
                          <a:spcPct val="100000"/>
                        </a:lnSpc>
                        <a:spcAft>
                          <a:spcPts val="0"/>
                        </a:spcAft>
                        <a:tabLst>
                          <a:tab pos="679450" algn="l"/>
                        </a:tabLst>
                      </a:pPr>
                      <a:r>
                        <a:rPr lang="en-US" sz="3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Quan hệ nguyên nhân – kết quả</a:t>
                      </a:r>
                      <a:endParaRPr lang="en-GB" sz="3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00000"/>
                        </a:lnSpc>
                        <a:spcAft>
                          <a:spcPts val="0"/>
                        </a:spcAft>
                        <a:tabLst>
                          <a:tab pos="679450" algn="l"/>
                        </a:tabLst>
                      </a:pPr>
                      <a:r>
                        <a:rPr lang="en-US" sz="3400"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Vì đường hôm nay tắc hơn mọi khi nên tôi đến muộn.</a:t>
                      </a:r>
                      <a:endParaRPr lang="en-GB" sz="3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8">
                <a:tc>
                  <a:txBody>
                    <a:bodyPr/>
                    <a:lstStyle/>
                    <a:p>
                      <a:pPr marL="457200" algn="ctr">
                        <a:lnSpc>
                          <a:spcPct val="100000"/>
                        </a:lnSpc>
                        <a:spcAft>
                          <a:spcPts val="0"/>
                        </a:spcAft>
                        <a:tabLst>
                          <a:tab pos="679450" algn="l"/>
                        </a:tabLst>
                      </a:pPr>
                      <a:r>
                        <a:rPr lang="en-US" sz="3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Quan hệ điều kiện – hệ quả</a:t>
                      </a:r>
                      <a:endParaRPr lang="en-GB" sz="3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00000"/>
                        </a:lnSpc>
                        <a:spcAft>
                          <a:spcPts val="0"/>
                        </a:spcAft>
                        <a:tabLst>
                          <a:tab pos="679450" algn="l"/>
                        </a:tabLst>
                      </a:pPr>
                      <a:r>
                        <a:rPr lang="en-US" sz="3400"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Nếu nó mở lời xin lỗi trước, tôi sẽ bỏ qua mọi chuyện.</a:t>
                      </a:r>
                      <a:endParaRPr lang="en-GB" sz="3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8">
                <a:tc>
                  <a:txBody>
                    <a:bodyPr/>
                    <a:lstStyle/>
                    <a:p>
                      <a:pPr marL="457200" algn="ctr">
                        <a:lnSpc>
                          <a:spcPct val="100000"/>
                        </a:lnSpc>
                        <a:spcAft>
                          <a:spcPts val="0"/>
                        </a:spcAft>
                        <a:tabLst>
                          <a:tab pos="679450" algn="l"/>
                        </a:tabLst>
                      </a:pPr>
                      <a:r>
                        <a:rPr lang="en-US" sz="34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Quan hệ sự kiện – mục đích</a:t>
                      </a:r>
                      <a:endParaRPr lang="en-GB" sz="34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lnSpc>
                          <a:spcPct val="100000"/>
                        </a:lnSpc>
                        <a:spcAft>
                          <a:spcPts val="0"/>
                        </a:spcAft>
                        <a:tabLst>
                          <a:tab pos="679450" algn="l"/>
                        </a:tabLst>
                      </a:pPr>
                      <a:r>
                        <a:rPr lang="en-US" sz="3400"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Để đứa bé không tỉnh giấc, chị rón rén và mở cửa thật khẽ.</a:t>
                      </a:r>
                      <a:endParaRPr lang="en-GB" sz="3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barn(inVertical)">
                                      <p:cBhvr>
                                        <p:cTn id="7" dur="5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2727968" y="1428826"/>
            <a:ext cx="4866917" cy="319391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20" name="Group 20"/>
          <p:cNvGrpSpPr/>
          <p:nvPr/>
        </p:nvGrpSpPr>
        <p:grpSpPr>
          <a:xfrm>
            <a:off x="2727968" y="2389305"/>
            <a:ext cx="4866917" cy="319391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23" name="Group 23"/>
          <p:cNvGrpSpPr/>
          <p:nvPr/>
        </p:nvGrpSpPr>
        <p:grpSpPr>
          <a:xfrm>
            <a:off x="2727968" y="4310263"/>
            <a:ext cx="4866917" cy="319391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26" name="Group 26"/>
          <p:cNvGrpSpPr/>
          <p:nvPr/>
        </p:nvGrpSpPr>
        <p:grpSpPr>
          <a:xfrm>
            <a:off x="2727968" y="5592851"/>
            <a:ext cx="4866917" cy="319391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29" name="Group 29"/>
          <p:cNvGrpSpPr/>
          <p:nvPr/>
        </p:nvGrpSpPr>
        <p:grpSpPr>
          <a:xfrm>
            <a:off x="5749157" y="5467501"/>
            <a:ext cx="4866917" cy="319391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32" name="Group 32"/>
          <p:cNvGrpSpPr/>
          <p:nvPr/>
        </p:nvGrpSpPr>
        <p:grpSpPr>
          <a:xfrm>
            <a:off x="8770347" y="5664260"/>
            <a:ext cx="4866917" cy="319391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35" name="Group 35"/>
          <p:cNvGrpSpPr/>
          <p:nvPr/>
        </p:nvGrpSpPr>
        <p:grpSpPr>
          <a:xfrm>
            <a:off x="10616075" y="4622740"/>
            <a:ext cx="4866917" cy="319391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38" name="Group 38"/>
          <p:cNvGrpSpPr/>
          <p:nvPr/>
        </p:nvGrpSpPr>
        <p:grpSpPr>
          <a:xfrm>
            <a:off x="10137416" y="1428826"/>
            <a:ext cx="4866917" cy="319391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41" name="Group 41"/>
          <p:cNvGrpSpPr/>
          <p:nvPr/>
        </p:nvGrpSpPr>
        <p:grpSpPr>
          <a:xfrm>
            <a:off x="5161427" y="1428826"/>
            <a:ext cx="4866917" cy="319391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44" name="Group 44"/>
          <p:cNvGrpSpPr/>
          <p:nvPr/>
        </p:nvGrpSpPr>
        <p:grpSpPr>
          <a:xfrm>
            <a:off x="7594885" y="1428826"/>
            <a:ext cx="4866917" cy="319391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47" name="Group 47"/>
          <p:cNvGrpSpPr/>
          <p:nvPr/>
        </p:nvGrpSpPr>
        <p:grpSpPr>
          <a:xfrm>
            <a:off x="3488783" y="2389305"/>
            <a:ext cx="10571499" cy="5253502"/>
            <a:chOff x="0" y="0"/>
            <a:chExt cx="3168073" cy="1574372"/>
          </a:xfrm>
        </p:grpSpPr>
        <p:sp>
          <p:nvSpPr>
            <p:cNvPr id="48" name="Freeform 48"/>
            <p:cNvSpPr/>
            <p:nvPr/>
          </p:nvSpPr>
          <p:spPr>
            <a:xfrm>
              <a:off x="0" y="0"/>
              <a:ext cx="3168073" cy="1574372"/>
            </a:xfrm>
            <a:custGeom>
              <a:avLst/>
              <a:gdLst/>
              <a:ahLst/>
              <a:cxnLst/>
              <a:rect l="l" t="t" r="r" b="b"/>
              <a:pathLst>
                <a:path w="3168073" h="1574372">
                  <a:moveTo>
                    <a:pt x="37349" y="0"/>
                  </a:moveTo>
                  <a:lnTo>
                    <a:pt x="3130723" y="0"/>
                  </a:lnTo>
                  <a:cubicBezTo>
                    <a:pt x="3140629" y="0"/>
                    <a:pt x="3150129" y="3935"/>
                    <a:pt x="3157133" y="10939"/>
                  </a:cubicBezTo>
                  <a:cubicBezTo>
                    <a:pt x="3164138" y="17944"/>
                    <a:pt x="3168073" y="27444"/>
                    <a:pt x="3168073" y="37349"/>
                  </a:cubicBezTo>
                  <a:lnTo>
                    <a:pt x="3168073" y="1537023"/>
                  </a:lnTo>
                  <a:cubicBezTo>
                    <a:pt x="3168073" y="1557651"/>
                    <a:pt x="3151351" y="1574372"/>
                    <a:pt x="3130723" y="1574372"/>
                  </a:cubicBezTo>
                  <a:lnTo>
                    <a:pt x="37349" y="1574372"/>
                  </a:lnTo>
                  <a:cubicBezTo>
                    <a:pt x="16722" y="1574372"/>
                    <a:pt x="0" y="1557651"/>
                    <a:pt x="0" y="1537023"/>
                  </a:cubicBezTo>
                  <a:lnTo>
                    <a:pt x="0" y="37349"/>
                  </a:lnTo>
                  <a:cubicBezTo>
                    <a:pt x="0" y="16722"/>
                    <a:pt x="16722" y="0"/>
                    <a:pt x="37349"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44646" tIns="44646" rIns="44646" bIns="44646" rtlCol="0" anchor="ctr"/>
            <a:lstStyle/>
            <a:p>
              <a:pPr algn="ctr">
                <a:lnSpc>
                  <a:spcPts val="2660"/>
                </a:lnSpc>
                <a:spcBef>
                  <a:spcPct val="0"/>
                </a:spcBef>
              </a:pPr>
              <a:endParaRPr/>
            </a:p>
          </p:txBody>
        </p:sp>
      </p:grpSp>
      <p:grpSp>
        <p:nvGrpSpPr>
          <p:cNvPr id="50" name="Group 50"/>
          <p:cNvGrpSpPr/>
          <p:nvPr/>
        </p:nvGrpSpPr>
        <p:grpSpPr>
          <a:xfrm>
            <a:off x="2727968" y="3349784"/>
            <a:ext cx="4866917" cy="319391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53" name="Group 53"/>
          <p:cNvGrpSpPr/>
          <p:nvPr/>
        </p:nvGrpSpPr>
        <p:grpSpPr>
          <a:xfrm>
            <a:off x="10137416" y="5583219"/>
            <a:ext cx="4866917" cy="319391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grpSp>
        <p:nvGrpSpPr>
          <p:cNvPr id="56" name="Group 56"/>
          <p:cNvGrpSpPr/>
          <p:nvPr/>
        </p:nvGrpSpPr>
        <p:grpSpPr>
          <a:xfrm>
            <a:off x="10693115" y="3025783"/>
            <a:ext cx="4866917" cy="319391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p>
          </p:txBody>
        </p:sp>
      </p:grpSp>
      <p:sp>
        <p:nvSpPr>
          <p:cNvPr id="59" name="Freeform 59"/>
          <p:cNvSpPr/>
          <p:nvPr/>
        </p:nvSpPr>
        <p:spPr>
          <a:xfrm rot="551590">
            <a:off x="1332413" y="120323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0" name="Freeform 60"/>
          <p:cNvSpPr/>
          <p:nvPr/>
        </p:nvSpPr>
        <p:spPr>
          <a:xfrm rot="-517423">
            <a:off x="13537814" y="575925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1" name="Freeform 61"/>
          <p:cNvSpPr/>
          <p:nvPr/>
        </p:nvSpPr>
        <p:spPr>
          <a:xfrm rot="-1138054">
            <a:off x="2272106" y="6787909"/>
            <a:ext cx="2842667" cy="2651433"/>
          </a:xfrm>
          <a:custGeom>
            <a:avLst/>
            <a:gdLst/>
            <a:ahLst/>
            <a:cxnLst/>
            <a:rect l="l" t="t" r="r" b="b"/>
            <a:pathLst>
              <a:path w="2842667" h="2651433">
                <a:moveTo>
                  <a:pt x="0" y="0"/>
                </a:moveTo>
                <a:lnTo>
                  <a:pt x="2842667" y="0"/>
                </a:lnTo>
                <a:lnTo>
                  <a:pt x="2842667" y="2651433"/>
                </a:lnTo>
                <a:lnTo>
                  <a:pt x="0" y="2651433"/>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2" name="Freeform 62"/>
          <p:cNvSpPr/>
          <p:nvPr/>
        </p:nvSpPr>
        <p:spPr>
          <a:xfrm rot="1891217">
            <a:off x="13173227" y="1308889"/>
            <a:ext cx="2842667" cy="2651433"/>
          </a:xfrm>
          <a:custGeom>
            <a:avLst/>
            <a:gdLst/>
            <a:ahLst/>
            <a:cxnLst/>
            <a:rect l="l" t="t" r="r" b="b"/>
            <a:pathLst>
              <a:path w="2842667" h="2651433">
                <a:moveTo>
                  <a:pt x="0" y="0"/>
                </a:moveTo>
                <a:lnTo>
                  <a:pt x="2842667" y="0"/>
                </a:lnTo>
                <a:lnTo>
                  <a:pt x="2842667" y="2651434"/>
                </a:lnTo>
                <a:lnTo>
                  <a:pt x="0" y="2651434"/>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3" name="Freeform 63"/>
          <p:cNvSpPr/>
          <p:nvPr/>
        </p:nvSpPr>
        <p:spPr>
          <a:xfrm>
            <a:off x="6121388" y="1204148"/>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4" name="Freeform 64"/>
          <p:cNvSpPr/>
          <p:nvPr/>
        </p:nvSpPr>
        <p:spPr>
          <a:xfrm>
            <a:off x="11379551" y="791342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5" name="TextBox 65"/>
          <p:cNvSpPr txBox="1"/>
          <p:nvPr/>
        </p:nvSpPr>
        <p:spPr>
          <a:xfrm>
            <a:off x="5300944" y="3489317"/>
            <a:ext cx="7686111" cy="3821559"/>
          </a:xfrm>
          <a:prstGeom prst="rect">
            <a:avLst/>
          </a:prstGeom>
        </p:spPr>
        <p:txBody>
          <a:bodyPr lIns="0" tIns="0" rIns="0" bIns="0" rtlCol="0" anchor="t">
            <a:spAutoFit/>
          </a:bodyPr>
          <a:lstStyle/>
          <a:p>
            <a:pPr algn="ctr">
              <a:lnSpc>
                <a:spcPts val="14884"/>
              </a:lnSpc>
            </a:pPr>
            <a:r>
              <a:rPr lang="en-US" sz="12403" b="1">
                <a:solidFill>
                  <a:srgbClr val="EE6AA4"/>
                </a:solidFill>
                <a:effectLst>
                  <a:outerShdw blurRad="38100" dist="38100" dir="2700000" algn="tl">
                    <a:srgbClr val="000000">
                      <a:alpha val="43137"/>
                    </a:srgbClr>
                  </a:outerShdw>
                </a:effectLst>
                <a:latin typeface="Times New Roman" panose="02020603050405020304" pitchFamily="18" charset="0"/>
                <a:ea typeface="Carter One"/>
                <a:cs typeface="Times New Roman" panose="02020603050405020304" pitchFamily="18" charset="0"/>
                <a:sym typeface="Carter One"/>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2727968" y="1428826"/>
            <a:ext cx="4866917" cy="319391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0" name="Group 20"/>
          <p:cNvGrpSpPr/>
          <p:nvPr/>
        </p:nvGrpSpPr>
        <p:grpSpPr>
          <a:xfrm>
            <a:off x="2727968" y="2389305"/>
            <a:ext cx="4866917" cy="319391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3" name="Group 23"/>
          <p:cNvGrpSpPr/>
          <p:nvPr/>
        </p:nvGrpSpPr>
        <p:grpSpPr>
          <a:xfrm>
            <a:off x="2727968" y="4310263"/>
            <a:ext cx="4866917" cy="319391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6" name="Group 26"/>
          <p:cNvGrpSpPr/>
          <p:nvPr/>
        </p:nvGrpSpPr>
        <p:grpSpPr>
          <a:xfrm>
            <a:off x="2727968" y="5592851"/>
            <a:ext cx="4866917" cy="319391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9" name="Group 29"/>
          <p:cNvGrpSpPr/>
          <p:nvPr/>
        </p:nvGrpSpPr>
        <p:grpSpPr>
          <a:xfrm>
            <a:off x="5749157" y="5467501"/>
            <a:ext cx="4866917" cy="319391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2" name="Group 32"/>
          <p:cNvGrpSpPr/>
          <p:nvPr/>
        </p:nvGrpSpPr>
        <p:grpSpPr>
          <a:xfrm>
            <a:off x="8770347" y="5664260"/>
            <a:ext cx="4866917" cy="319391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5" name="Group 35"/>
          <p:cNvGrpSpPr/>
          <p:nvPr/>
        </p:nvGrpSpPr>
        <p:grpSpPr>
          <a:xfrm>
            <a:off x="10616075" y="4622740"/>
            <a:ext cx="4866917" cy="319391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8" name="Group 38"/>
          <p:cNvGrpSpPr/>
          <p:nvPr/>
        </p:nvGrpSpPr>
        <p:grpSpPr>
          <a:xfrm>
            <a:off x="10137416" y="1428826"/>
            <a:ext cx="4866917" cy="319391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1" name="Group 41"/>
          <p:cNvGrpSpPr/>
          <p:nvPr/>
        </p:nvGrpSpPr>
        <p:grpSpPr>
          <a:xfrm>
            <a:off x="5161427" y="1428826"/>
            <a:ext cx="4866917" cy="319391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4" name="Group 44"/>
          <p:cNvGrpSpPr/>
          <p:nvPr/>
        </p:nvGrpSpPr>
        <p:grpSpPr>
          <a:xfrm>
            <a:off x="7594885" y="1428826"/>
            <a:ext cx="4866917" cy="319391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7" name="Group 47"/>
          <p:cNvGrpSpPr/>
          <p:nvPr/>
        </p:nvGrpSpPr>
        <p:grpSpPr>
          <a:xfrm>
            <a:off x="3488783" y="2389305"/>
            <a:ext cx="10571499" cy="5253502"/>
            <a:chOff x="0" y="0"/>
            <a:chExt cx="3168073" cy="1574372"/>
          </a:xfrm>
        </p:grpSpPr>
        <p:sp>
          <p:nvSpPr>
            <p:cNvPr id="48" name="Freeform 48"/>
            <p:cNvSpPr/>
            <p:nvPr/>
          </p:nvSpPr>
          <p:spPr>
            <a:xfrm>
              <a:off x="0" y="0"/>
              <a:ext cx="3168073" cy="1574372"/>
            </a:xfrm>
            <a:custGeom>
              <a:avLst/>
              <a:gdLst/>
              <a:ahLst/>
              <a:cxnLst/>
              <a:rect l="l" t="t" r="r" b="b"/>
              <a:pathLst>
                <a:path w="3168073" h="1574372">
                  <a:moveTo>
                    <a:pt x="37349" y="0"/>
                  </a:moveTo>
                  <a:lnTo>
                    <a:pt x="3130723" y="0"/>
                  </a:lnTo>
                  <a:cubicBezTo>
                    <a:pt x="3140629" y="0"/>
                    <a:pt x="3150129" y="3935"/>
                    <a:pt x="3157133" y="10939"/>
                  </a:cubicBezTo>
                  <a:cubicBezTo>
                    <a:pt x="3164138" y="17944"/>
                    <a:pt x="3168073" y="27444"/>
                    <a:pt x="3168073" y="37349"/>
                  </a:cubicBezTo>
                  <a:lnTo>
                    <a:pt x="3168073" y="1537023"/>
                  </a:lnTo>
                  <a:cubicBezTo>
                    <a:pt x="3168073" y="1557651"/>
                    <a:pt x="3151351" y="1574372"/>
                    <a:pt x="3130723" y="1574372"/>
                  </a:cubicBezTo>
                  <a:lnTo>
                    <a:pt x="37349" y="1574372"/>
                  </a:lnTo>
                  <a:cubicBezTo>
                    <a:pt x="16722" y="1574372"/>
                    <a:pt x="0" y="1557651"/>
                    <a:pt x="0" y="1537023"/>
                  </a:cubicBezTo>
                  <a:lnTo>
                    <a:pt x="0" y="37349"/>
                  </a:lnTo>
                  <a:cubicBezTo>
                    <a:pt x="0" y="16722"/>
                    <a:pt x="16722" y="0"/>
                    <a:pt x="37349"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44646" tIns="44646" rIns="44646" bIns="44646"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2727968" y="3349784"/>
            <a:ext cx="4866917" cy="319391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53" name="Group 53"/>
          <p:cNvGrpSpPr/>
          <p:nvPr/>
        </p:nvGrpSpPr>
        <p:grpSpPr>
          <a:xfrm>
            <a:off x="10137416" y="5583219"/>
            <a:ext cx="4866917" cy="319391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56" name="Group 56"/>
          <p:cNvGrpSpPr/>
          <p:nvPr/>
        </p:nvGrpSpPr>
        <p:grpSpPr>
          <a:xfrm>
            <a:off x="10693115" y="3025783"/>
            <a:ext cx="4866917" cy="319391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sp>
        <p:nvSpPr>
          <p:cNvPr id="59" name="Freeform 59"/>
          <p:cNvSpPr/>
          <p:nvPr/>
        </p:nvSpPr>
        <p:spPr>
          <a:xfrm rot="551590">
            <a:off x="1332413" y="120323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0" name="Freeform 60"/>
          <p:cNvSpPr/>
          <p:nvPr/>
        </p:nvSpPr>
        <p:spPr>
          <a:xfrm rot="-517423">
            <a:off x="13537814" y="575925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1" name="Freeform 61"/>
          <p:cNvSpPr/>
          <p:nvPr/>
        </p:nvSpPr>
        <p:spPr>
          <a:xfrm rot="-1138054">
            <a:off x="2272106" y="6787909"/>
            <a:ext cx="2842667" cy="2651433"/>
          </a:xfrm>
          <a:custGeom>
            <a:avLst/>
            <a:gdLst/>
            <a:ahLst/>
            <a:cxnLst/>
            <a:rect l="l" t="t" r="r" b="b"/>
            <a:pathLst>
              <a:path w="2842667" h="2651433">
                <a:moveTo>
                  <a:pt x="0" y="0"/>
                </a:moveTo>
                <a:lnTo>
                  <a:pt x="2842667" y="0"/>
                </a:lnTo>
                <a:lnTo>
                  <a:pt x="2842667" y="2651433"/>
                </a:lnTo>
                <a:lnTo>
                  <a:pt x="0" y="2651433"/>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2" name="Freeform 62"/>
          <p:cNvSpPr/>
          <p:nvPr/>
        </p:nvSpPr>
        <p:spPr>
          <a:xfrm rot="1891217">
            <a:off x="13173227" y="1308889"/>
            <a:ext cx="2842667" cy="2651433"/>
          </a:xfrm>
          <a:custGeom>
            <a:avLst/>
            <a:gdLst/>
            <a:ahLst/>
            <a:cxnLst/>
            <a:rect l="l" t="t" r="r" b="b"/>
            <a:pathLst>
              <a:path w="2842667" h="2651433">
                <a:moveTo>
                  <a:pt x="0" y="0"/>
                </a:moveTo>
                <a:lnTo>
                  <a:pt x="2842667" y="0"/>
                </a:lnTo>
                <a:lnTo>
                  <a:pt x="2842667" y="2651434"/>
                </a:lnTo>
                <a:lnTo>
                  <a:pt x="0" y="2651434"/>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3" name="Freeform 63"/>
          <p:cNvSpPr/>
          <p:nvPr/>
        </p:nvSpPr>
        <p:spPr>
          <a:xfrm>
            <a:off x="6121388" y="1204148"/>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4" name="Freeform 64"/>
          <p:cNvSpPr/>
          <p:nvPr/>
        </p:nvSpPr>
        <p:spPr>
          <a:xfrm>
            <a:off x="11379551" y="791342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5" name="TextBox 65"/>
          <p:cNvSpPr txBox="1"/>
          <p:nvPr/>
        </p:nvSpPr>
        <p:spPr>
          <a:xfrm>
            <a:off x="3693440" y="3355391"/>
            <a:ext cx="10901121" cy="4062651"/>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0" tIns="0" rIns="0" bIns="0" rtlCol="0" anchor="t">
            <a:spAutoFit/>
          </a:bodyPr>
          <a:lstStyle/>
          <a:p>
            <a:pPr algn="ctr">
              <a:lnSpc>
                <a:spcPct val="150000"/>
              </a:lnSpc>
            </a:pPr>
            <a:r>
              <a:rPr lang="it-IT" sz="88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HOẠT ĐỘNG </a:t>
            </a:r>
            <a:r>
              <a:rPr lang="it-IT" sz="8800" b="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1</a:t>
            </a:r>
            <a:endParaRPr lang="vi-VN" sz="8800" b="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endParaRPr>
          </a:p>
          <a:p>
            <a:pPr algn="ctr">
              <a:lnSpc>
                <a:spcPct val="150000"/>
              </a:lnSpc>
            </a:pPr>
            <a:r>
              <a:rPr lang="it-IT" sz="8800" b="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 </a:t>
            </a:r>
            <a:r>
              <a:rPr lang="it-IT" sz="88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KHỞI ĐỘNG</a:t>
            </a:r>
            <a:endParaRPr lang="en-GB" sz="88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779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918892"/>
            <a:ext cx="5463091" cy="358515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9" name="Group 59"/>
          <p:cNvGrpSpPr/>
          <p:nvPr/>
        </p:nvGrpSpPr>
        <p:grpSpPr>
          <a:xfrm>
            <a:off x="3693440" y="877365"/>
            <a:ext cx="5463091" cy="3585154"/>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0" name="Group 80"/>
          <p:cNvGrpSpPr/>
          <p:nvPr/>
        </p:nvGrpSpPr>
        <p:grpSpPr>
          <a:xfrm>
            <a:off x="12010509" y="877365"/>
            <a:ext cx="5463091" cy="3585154"/>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3" name="Group 83"/>
          <p:cNvGrpSpPr/>
          <p:nvPr/>
        </p:nvGrpSpPr>
        <p:grpSpPr>
          <a:xfrm>
            <a:off x="6424985" y="877365"/>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6" name="Group 86"/>
          <p:cNvGrpSpPr/>
          <p:nvPr/>
        </p:nvGrpSpPr>
        <p:grpSpPr>
          <a:xfrm>
            <a:off x="9156531" y="877365"/>
            <a:ext cx="5463091" cy="3585154"/>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9" name="Group 89"/>
          <p:cNvGrpSpPr/>
          <p:nvPr/>
        </p:nvGrpSpPr>
        <p:grpSpPr>
          <a:xfrm>
            <a:off x="4547450" y="1955499"/>
            <a:ext cx="11866456" cy="5897030"/>
            <a:chOff x="0" y="0"/>
            <a:chExt cx="3168073" cy="1574372"/>
          </a:xfrm>
        </p:grpSpPr>
        <p:sp>
          <p:nvSpPr>
            <p:cNvPr id="90" name="Freeform 90"/>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91" name="TextBox 91"/>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sp>
        <p:nvSpPr>
          <p:cNvPr id="101" name="Freeform 101"/>
          <p:cNvSpPr/>
          <p:nvPr/>
        </p:nvSpPr>
        <p:spPr>
          <a:xfrm rot="551590">
            <a:off x="194430" y="674127"/>
            <a:ext cx="3245630" cy="3432877"/>
          </a:xfrm>
          <a:custGeom>
            <a:avLst/>
            <a:gdLst/>
            <a:ahLst/>
            <a:cxnLst/>
            <a:rect l="l" t="t" r="r" b="b"/>
            <a:pathLst>
              <a:path w="3245630" h="3432877">
                <a:moveTo>
                  <a:pt x="0" y="0"/>
                </a:moveTo>
                <a:lnTo>
                  <a:pt x="3245630" y="0"/>
                </a:lnTo>
                <a:lnTo>
                  <a:pt x="3245630" y="3432878"/>
                </a:lnTo>
                <a:lnTo>
                  <a:pt x="0" y="3432878"/>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517423">
            <a:off x="14653822" y="7209851"/>
            <a:ext cx="3207343" cy="3392382"/>
          </a:xfrm>
          <a:custGeom>
            <a:avLst/>
            <a:gdLst/>
            <a:ahLst/>
            <a:cxnLst/>
            <a:rect l="l" t="t" r="r" b="b"/>
            <a:pathLst>
              <a:path w="3207343" h="3392382">
                <a:moveTo>
                  <a:pt x="0" y="0"/>
                </a:moveTo>
                <a:lnTo>
                  <a:pt x="3207343" y="0"/>
                </a:lnTo>
                <a:lnTo>
                  <a:pt x="3207343" y="3392383"/>
                </a:lnTo>
                <a:lnTo>
                  <a:pt x="0" y="339238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3" name="Freeform 103"/>
          <p:cNvSpPr/>
          <p:nvPr/>
        </p:nvSpPr>
        <p:spPr>
          <a:xfrm rot="-1138054">
            <a:off x="336622" y="7274267"/>
            <a:ext cx="2126854" cy="1983775"/>
          </a:xfrm>
          <a:custGeom>
            <a:avLst/>
            <a:gdLst/>
            <a:ahLst/>
            <a:cxnLst/>
            <a:rect l="l" t="t" r="r" b="b"/>
            <a:pathLst>
              <a:path w="2126854" h="1983775">
                <a:moveTo>
                  <a:pt x="0" y="0"/>
                </a:moveTo>
                <a:lnTo>
                  <a:pt x="2126854" y="0"/>
                </a:lnTo>
                <a:lnTo>
                  <a:pt x="2126854" y="1983775"/>
                </a:lnTo>
                <a:lnTo>
                  <a:pt x="0" y="1983775"/>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4" name="Freeform 104"/>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a:off x="13266506" y="56905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6" name="Freeform 106"/>
          <p:cNvSpPr/>
          <p:nvPr/>
        </p:nvSpPr>
        <p:spPr>
          <a:xfrm>
            <a:off x="3712047" y="8634200"/>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7" name="TextBox 107"/>
          <p:cNvSpPr txBox="1"/>
          <p:nvPr/>
        </p:nvSpPr>
        <p:spPr>
          <a:xfrm>
            <a:off x="2908861" y="1039474"/>
            <a:ext cx="12774127" cy="1449115"/>
          </a:xfrm>
          <a:prstGeom prst="rect">
            <a:avLst/>
          </a:prstGeom>
        </p:spPr>
        <p:txBody>
          <a:bodyPr lIns="0" tIns="0" rIns="0" bIns="0" rtlCol="0" anchor="t">
            <a:spAutoFit/>
          </a:bodyPr>
          <a:lstStyle/>
          <a:p>
            <a:pPr algn="ctr">
              <a:lnSpc>
                <a:spcPts val="11306"/>
              </a:lnSpc>
            </a:pPr>
            <a:r>
              <a:rPr lang="it-IT" sz="80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Ai nhanh hơn</a:t>
            </a:r>
            <a:r>
              <a:rPr lang="it-IT" sz="8000" b="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a:t>
            </a:r>
            <a:endParaRPr lang="en-US" sz="80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Carter One"/>
              <a:cs typeface="Times New Roman" panose="02020603050405020304" pitchFamily="18" charset="0"/>
              <a:sym typeface="Carter One"/>
            </a:endParaRPr>
          </a:p>
        </p:txBody>
      </p:sp>
      <p:sp>
        <p:nvSpPr>
          <p:cNvPr id="108" name="Freeform 108"/>
          <p:cNvSpPr/>
          <p:nvPr/>
        </p:nvSpPr>
        <p:spPr>
          <a:xfrm rot="859538">
            <a:off x="16470342" y="3228264"/>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9" name="Freeform 109"/>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10" name="Freeform 110"/>
          <p:cNvSpPr/>
          <p:nvPr/>
        </p:nvSpPr>
        <p:spPr>
          <a:xfrm>
            <a:off x="15454330" y="752041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1" name="Freeform 111"/>
          <p:cNvSpPr/>
          <p:nvPr/>
        </p:nvSpPr>
        <p:spPr>
          <a:xfrm>
            <a:off x="1400049" y="81060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2" name="TextBox 112"/>
          <p:cNvSpPr txBox="1"/>
          <p:nvPr/>
        </p:nvSpPr>
        <p:spPr>
          <a:xfrm>
            <a:off x="2766727" y="2807032"/>
            <a:ext cx="13272043" cy="5416868"/>
          </a:xfrm>
          <a:prstGeom prst="rect">
            <a:avLst/>
          </a:prstGeom>
        </p:spPr>
        <p:txBody>
          <a:bodyPr wrap="square" lIns="0" tIns="0" rIns="0" bIns="0" rtlCol="0" anchor="t">
            <a:spAutoFit/>
          </a:bodyPr>
          <a:lstStyle/>
          <a:p>
            <a:pPr algn="ctr"/>
            <a:r>
              <a:rPr lang="en-US" sz="4400" b="1">
                <a:latin typeface="Times New Roman" panose="02020603050405020304" pitchFamily="18" charset="0"/>
                <a:cs typeface="Times New Roman" panose="02020603050405020304" pitchFamily="18" charset="0"/>
              </a:rPr>
              <a:t>Yêu </a:t>
            </a:r>
            <a:r>
              <a:rPr lang="en-US" sz="4400" b="1" smtClean="0">
                <a:latin typeface="Times New Roman" panose="02020603050405020304" pitchFamily="18" charset="0"/>
                <a:cs typeface="Times New Roman" panose="02020603050405020304" pitchFamily="18" charset="0"/>
              </a:rPr>
              <a:t>cầu</a:t>
            </a:r>
            <a:endParaRPr lang="en-GB" sz="4400">
              <a:latin typeface="Times New Roman" panose="02020603050405020304" pitchFamily="18" charset="0"/>
              <a:cs typeface="Times New Roman" panose="02020603050405020304" pitchFamily="18" charset="0"/>
            </a:endParaRPr>
          </a:p>
          <a:p>
            <a:pPr lvl="0" algn="just"/>
            <a:r>
              <a:rPr lang="en-US" sz="4400">
                <a:latin typeface="Times New Roman" panose="02020603050405020304" pitchFamily="18" charset="0"/>
                <a:cs typeface="Times New Roman" panose="02020603050405020304" pitchFamily="18" charset="0"/>
              </a:rPr>
              <a:t>GV mời 05 HS lên bảng để tham gia trò chơi.</a:t>
            </a:r>
            <a:endParaRPr lang="en-GB" sz="4400">
              <a:latin typeface="Times New Roman" panose="02020603050405020304" pitchFamily="18" charset="0"/>
              <a:cs typeface="Times New Roman" panose="02020603050405020304" pitchFamily="18" charset="0"/>
            </a:endParaRPr>
          </a:p>
          <a:p>
            <a:pPr lvl="0" algn="just"/>
            <a:r>
              <a:rPr lang="en-US" sz="4400">
                <a:latin typeface="Times New Roman" panose="02020603050405020304" pitchFamily="18" charset="0"/>
                <a:cs typeface="Times New Roman" panose="02020603050405020304" pitchFamily="18" charset="0"/>
              </a:rPr>
              <a:t>GV sẽ chuẩn bị sẵn những phiếu thăm có ghi sẵn 1 vế của câu ghép. Nhiệm vụ của từng HS là bốc phiếu thăm và sẽ đọc nhanh vế còn lại của câu ghép trong thời gian 15s. </a:t>
            </a:r>
            <a:endParaRPr lang="en-GB" sz="4400">
              <a:latin typeface="Times New Roman" panose="02020603050405020304" pitchFamily="18" charset="0"/>
              <a:cs typeface="Times New Roman" panose="02020603050405020304" pitchFamily="18" charset="0"/>
            </a:endParaRPr>
          </a:p>
          <a:p>
            <a:pPr lvl="0" algn="just"/>
            <a:r>
              <a:rPr lang="en-US" sz="4400">
                <a:latin typeface="Times New Roman" panose="02020603050405020304" pitchFamily="18" charset="0"/>
                <a:cs typeface="Times New Roman" panose="02020603050405020304" pitchFamily="18" charset="0"/>
              </a:rPr>
              <a:t>HS nào trong thời gian 15s mà tìm được vế câu ghép phù hợp nhất với vế câu ghép mà GV đã cho sẵn sẽ giành chiến thắng. (HS bên dưới lớp sẽ bầu chọn)</a:t>
            </a:r>
            <a:endParaRPr lang="en-GB" sz="4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515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7"/>
                                        </p:tgtEl>
                                        <p:attrNameLst>
                                          <p:attrName>style.visibility</p:attrName>
                                        </p:attrNameLst>
                                      </p:cBhvr>
                                      <p:to>
                                        <p:strVal val="visible"/>
                                      </p:to>
                                    </p:set>
                                    <p:animEffect transition="in" filter="wipe(down)">
                                      <p:cBhvr>
                                        <p:cTn id="7" dur="580">
                                          <p:stCondLst>
                                            <p:cond delay="0"/>
                                          </p:stCondLst>
                                        </p:cTn>
                                        <p:tgtEl>
                                          <p:spTgt spid="107"/>
                                        </p:tgtEl>
                                      </p:cBhvr>
                                    </p:animEffect>
                                    <p:anim calcmode="lin" valueType="num">
                                      <p:cBhvr>
                                        <p:cTn id="8" dur="1822" tmFilter="0,0; 0.14,0.36; 0.43,0.73; 0.71,0.91; 1.0,1.0">
                                          <p:stCondLst>
                                            <p:cond delay="0"/>
                                          </p:stCondLst>
                                        </p:cTn>
                                        <p:tgtEl>
                                          <p:spTgt spid="10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7"/>
                                        </p:tgtEl>
                                        <p:attrNameLst>
                                          <p:attrName>ppt_y</p:attrName>
                                        </p:attrNameLst>
                                      </p:cBhvr>
                                      <p:tavLst>
                                        <p:tav tm="0" fmla="#ppt_y-sin(pi*$)/81">
                                          <p:val>
                                            <p:fltVal val="0"/>
                                          </p:val>
                                        </p:tav>
                                        <p:tav tm="100000">
                                          <p:val>
                                            <p:fltVal val="1"/>
                                          </p:val>
                                        </p:tav>
                                      </p:tavLst>
                                    </p:anim>
                                    <p:animScale>
                                      <p:cBhvr>
                                        <p:cTn id="13" dur="26">
                                          <p:stCondLst>
                                            <p:cond delay="650"/>
                                          </p:stCondLst>
                                        </p:cTn>
                                        <p:tgtEl>
                                          <p:spTgt spid="107"/>
                                        </p:tgtEl>
                                      </p:cBhvr>
                                      <p:to x="100000" y="60000"/>
                                    </p:animScale>
                                    <p:animScale>
                                      <p:cBhvr>
                                        <p:cTn id="14" dur="166" decel="50000">
                                          <p:stCondLst>
                                            <p:cond delay="676"/>
                                          </p:stCondLst>
                                        </p:cTn>
                                        <p:tgtEl>
                                          <p:spTgt spid="107"/>
                                        </p:tgtEl>
                                      </p:cBhvr>
                                      <p:to x="100000" y="100000"/>
                                    </p:animScale>
                                    <p:animScale>
                                      <p:cBhvr>
                                        <p:cTn id="15" dur="26">
                                          <p:stCondLst>
                                            <p:cond delay="1312"/>
                                          </p:stCondLst>
                                        </p:cTn>
                                        <p:tgtEl>
                                          <p:spTgt spid="107"/>
                                        </p:tgtEl>
                                      </p:cBhvr>
                                      <p:to x="100000" y="80000"/>
                                    </p:animScale>
                                    <p:animScale>
                                      <p:cBhvr>
                                        <p:cTn id="16" dur="166" decel="50000">
                                          <p:stCondLst>
                                            <p:cond delay="1338"/>
                                          </p:stCondLst>
                                        </p:cTn>
                                        <p:tgtEl>
                                          <p:spTgt spid="107"/>
                                        </p:tgtEl>
                                      </p:cBhvr>
                                      <p:to x="100000" y="100000"/>
                                    </p:animScale>
                                    <p:animScale>
                                      <p:cBhvr>
                                        <p:cTn id="17" dur="26">
                                          <p:stCondLst>
                                            <p:cond delay="1642"/>
                                          </p:stCondLst>
                                        </p:cTn>
                                        <p:tgtEl>
                                          <p:spTgt spid="107"/>
                                        </p:tgtEl>
                                      </p:cBhvr>
                                      <p:to x="100000" y="90000"/>
                                    </p:animScale>
                                    <p:animScale>
                                      <p:cBhvr>
                                        <p:cTn id="18" dur="166" decel="50000">
                                          <p:stCondLst>
                                            <p:cond delay="1668"/>
                                          </p:stCondLst>
                                        </p:cTn>
                                        <p:tgtEl>
                                          <p:spTgt spid="107"/>
                                        </p:tgtEl>
                                      </p:cBhvr>
                                      <p:to x="100000" y="100000"/>
                                    </p:animScale>
                                    <p:animScale>
                                      <p:cBhvr>
                                        <p:cTn id="19" dur="26">
                                          <p:stCondLst>
                                            <p:cond delay="1808"/>
                                          </p:stCondLst>
                                        </p:cTn>
                                        <p:tgtEl>
                                          <p:spTgt spid="107"/>
                                        </p:tgtEl>
                                      </p:cBhvr>
                                      <p:to x="100000" y="95000"/>
                                    </p:animScale>
                                    <p:animScale>
                                      <p:cBhvr>
                                        <p:cTn id="20" dur="166" decel="50000">
                                          <p:stCondLst>
                                            <p:cond delay="1834"/>
                                          </p:stCondLst>
                                        </p:cTn>
                                        <p:tgtEl>
                                          <p:spTgt spid="10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2"/>
                                        </p:tgtEl>
                                        <p:attrNameLst>
                                          <p:attrName>style.visibility</p:attrName>
                                        </p:attrNameLst>
                                      </p:cBhvr>
                                      <p:to>
                                        <p:strVal val="visible"/>
                                      </p:to>
                                    </p:set>
                                    <p:animEffect transition="in" filter="barn(inVertical)">
                                      <p:cBhvr>
                                        <p:cTn id="25"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P spid="11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918892"/>
            <a:ext cx="5463091" cy="358515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9" name="Group 59"/>
          <p:cNvGrpSpPr/>
          <p:nvPr/>
        </p:nvGrpSpPr>
        <p:grpSpPr>
          <a:xfrm>
            <a:off x="3693440" y="877365"/>
            <a:ext cx="5463091" cy="3585154"/>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0" name="Group 80"/>
          <p:cNvGrpSpPr/>
          <p:nvPr/>
        </p:nvGrpSpPr>
        <p:grpSpPr>
          <a:xfrm>
            <a:off x="12010509" y="877365"/>
            <a:ext cx="5463091" cy="3585154"/>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3" name="Group 83"/>
          <p:cNvGrpSpPr/>
          <p:nvPr/>
        </p:nvGrpSpPr>
        <p:grpSpPr>
          <a:xfrm>
            <a:off x="6424985" y="877365"/>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6" name="Group 86"/>
          <p:cNvGrpSpPr/>
          <p:nvPr/>
        </p:nvGrpSpPr>
        <p:grpSpPr>
          <a:xfrm>
            <a:off x="9156531" y="877365"/>
            <a:ext cx="5463091" cy="3585154"/>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9" name="Group 89"/>
          <p:cNvGrpSpPr/>
          <p:nvPr/>
        </p:nvGrpSpPr>
        <p:grpSpPr>
          <a:xfrm>
            <a:off x="4547450" y="1955499"/>
            <a:ext cx="11866456" cy="5897030"/>
            <a:chOff x="0" y="0"/>
            <a:chExt cx="3168073" cy="1574372"/>
          </a:xfrm>
        </p:grpSpPr>
        <p:sp>
          <p:nvSpPr>
            <p:cNvPr id="90" name="Freeform 90"/>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91" name="TextBox 91"/>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sp>
        <p:nvSpPr>
          <p:cNvPr id="101" name="Freeform 101"/>
          <p:cNvSpPr/>
          <p:nvPr/>
        </p:nvSpPr>
        <p:spPr>
          <a:xfrm rot="551590">
            <a:off x="194430" y="674127"/>
            <a:ext cx="3245630" cy="3432877"/>
          </a:xfrm>
          <a:custGeom>
            <a:avLst/>
            <a:gdLst/>
            <a:ahLst/>
            <a:cxnLst/>
            <a:rect l="l" t="t" r="r" b="b"/>
            <a:pathLst>
              <a:path w="3245630" h="3432877">
                <a:moveTo>
                  <a:pt x="0" y="0"/>
                </a:moveTo>
                <a:lnTo>
                  <a:pt x="3245630" y="0"/>
                </a:lnTo>
                <a:lnTo>
                  <a:pt x="3245630" y="3432878"/>
                </a:lnTo>
                <a:lnTo>
                  <a:pt x="0" y="3432878"/>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517423">
            <a:off x="14978259" y="8144390"/>
            <a:ext cx="3207343" cy="3392382"/>
          </a:xfrm>
          <a:custGeom>
            <a:avLst/>
            <a:gdLst/>
            <a:ahLst/>
            <a:cxnLst/>
            <a:rect l="l" t="t" r="r" b="b"/>
            <a:pathLst>
              <a:path w="3207343" h="3392382">
                <a:moveTo>
                  <a:pt x="0" y="0"/>
                </a:moveTo>
                <a:lnTo>
                  <a:pt x="3207343" y="0"/>
                </a:lnTo>
                <a:lnTo>
                  <a:pt x="3207343" y="3392382"/>
                </a:lnTo>
                <a:lnTo>
                  <a:pt x="0" y="3392382"/>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3" name="Freeform 103"/>
          <p:cNvSpPr/>
          <p:nvPr/>
        </p:nvSpPr>
        <p:spPr>
          <a:xfrm rot="-1138054">
            <a:off x="336622" y="7274267"/>
            <a:ext cx="2126854" cy="1983775"/>
          </a:xfrm>
          <a:custGeom>
            <a:avLst/>
            <a:gdLst/>
            <a:ahLst/>
            <a:cxnLst/>
            <a:rect l="l" t="t" r="r" b="b"/>
            <a:pathLst>
              <a:path w="2126854" h="1983775">
                <a:moveTo>
                  <a:pt x="0" y="0"/>
                </a:moveTo>
                <a:lnTo>
                  <a:pt x="2126854" y="0"/>
                </a:lnTo>
                <a:lnTo>
                  <a:pt x="2126854" y="1983775"/>
                </a:lnTo>
                <a:lnTo>
                  <a:pt x="0" y="1983775"/>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4" name="Freeform 104"/>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a:off x="13266506" y="56905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6" name="Freeform 106"/>
          <p:cNvSpPr/>
          <p:nvPr/>
        </p:nvSpPr>
        <p:spPr>
          <a:xfrm>
            <a:off x="3693440" y="811362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8" name="Freeform 108"/>
          <p:cNvSpPr/>
          <p:nvPr/>
        </p:nvSpPr>
        <p:spPr>
          <a:xfrm rot="859538">
            <a:off x="16470342" y="3228264"/>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9" name="Freeform 109"/>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10" name="Freeform 110"/>
          <p:cNvSpPr/>
          <p:nvPr/>
        </p:nvSpPr>
        <p:spPr>
          <a:xfrm>
            <a:off x="15778767" y="8454955"/>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1" name="Freeform 111"/>
          <p:cNvSpPr/>
          <p:nvPr/>
        </p:nvSpPr>
        <p:spPr>
          <a:xfrm>
            <a:off x="1400049" y="81060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graphicFrame>
        <p:nvGraphicFramePr>
          <p:cNvPr id="114" name="Table 113"/>
          <p:cNvGraphicFramePr>
            <a:graphicFrameLocks noGrp="1"/>
          </p:cNvGraphicFramePr>
          <p:nvPr>
            <p:extLst>
              <p:ext uri="{D42A27DB-BD31-4B8C-83A1-F6EECF244321}">
                <p14:modId xmlns:p14="http://schemas.microsoft.com/office/powerpoint/2010/main" val="2430446984"/>
              </p:ext>
            </p:extLst>
          </p:nvPr>
        </p:nvGraphicFramePr>
        <p:xfrm>
          <a:off x="2012487" y="1363958"/>
          <a:ext cx="14028791" cy="7132320"/>
        </p:xfrm>
        <a:graphic>
          <a:graphicData uri="http://schemas.openxmlformats.org/drawingml/2006/table">
            <a:tbl>
              <a:tblPr firstRow="1" firstCol="1" bandRow="1"/>
              <a:tblGrid>
                <a:gridCol w="3218971"/>
                <a:gridCol w="10809820"/>
              </a:tblGrid>
              <a:tr h="0">
                <a:tc>
                  <a:txBody>
                    <a:bodyPr/>
                    <a:lstStyle/>
                    <a:p>
                      <a:pPr algn="ctr">
                        <a:lnSpc>
                          <a:spcPct val="130000"/>
                        </a:lnSpc>
                        <a:spcAft>
                          <a:spcPts val="0"/>
                        </a:spcAft>
                      </a:pPr>
                      <a:r>
                        <a:rPr lang="en-US" sz="40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Phiếu thăm</a:t>
                      </a:r>
                      <a:endParaRPr lang="en-GB" sz="3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40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Vế câu ghép GV cho sẵn</a:t>
                      </a:r>
                      <a:endParaRPr lang="en-GB" sz="3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30000"/>
                        </a:lnSpc>
                        <a:spcAft>
                          <a:spcPts val="0"/>
                        </a:spcAft>
                      </a:pPr>
                      <a:r>
                        <a:rPr lang="en-US" sz="4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GB" sz="3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4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Nếu một ngày kia tôi rời xa nơi mái trường này,.............</a:t>
                      </a:r>
                      <a:endParaRPr lang="en-GB" sz="3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30000"/>
                        </a:lnSpc>
                        <a:spcAft>
                          <a:spcPts val="0"/>
                        </a:spcAft>
                      </a:pPr>
                      <a:r>
                        <a:rPr lang="en-US" sz="4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GB" sz="3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4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Càng tìm hiểu những tác phẩm văn học,...........</a:t>
                      </a:r>
                      <a:endParaRPr lang="en-GB" sz="3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30000"/>
                        </a:lnSpc>
                        <a:spcAft>
                          <a:spcPts val="0"/>
                        </a:spcAft>
                      </a:pPr>
                      <a:r>
                        <a:rPr lang="en-US" sz="4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GB" sz="3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4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Chúng ta càng đọc nhiều sách,.............</a:t>
                      </a:r>
                      <a:endParaRPr lang="en-GB" sz="3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30000"/>
                        </a:lnSpc>
                        <a:spcAft>
                          <a:spcPts val="0"/>
                        </a:spcAft>
                      </a:pPr>
                      <a:r>
                        <a:rPr lang="en-US" sz="4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GB" sz="3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4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 vừa muốn thực hiện ước mơ của mình, vừa................</a:t>
                      </a:r>
                      <a:endParaRPr lang="en-GB" sz="3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30000"/>
                        </a:lnSpc>
                        <a:spcAft>
                          <a:spcPts val="0"/>
                        </a:spcAft>
                      </a:pPr>
                      <a:r>
                        <a:rPr lang="en-US" sz="4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GB" sz="3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4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Tôi đã hi vọng vào sự thay đổi của bạn rất nhiều, thế nhưng............</a:t>
                      </a:r>
                      <a:endParaRPr lang="en-GB" sz="3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71149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4"/>
                                        </p:tgtEl>
                                        <p:attrNameLst>
                                          <p:attrName>style.visibility</p:attrName>
                                        </p:attrNameLst>
                                      </p:cBhvr>
                                      <p:to>
                                        <p:strVal val="visible"/>
                                      </p:to>
                                    </p:set>
                                    <p:anim calcmode="lin" valueType="num">
                                      <p:cBhvr>
                                        <p:cTn id="7" dur="1000" fill="hold"/>
                                        <p:tgtEl>
                                          <p:spTgt spid="114"/>
                                        </p:tgtEl>
                                        <p:attrNameLst>
                                          <p:attrName>ppt_w</p:attrName>
                                        </p:attrNameLst>
                                      </p:cBhvr>
                                      <p:tavLst>
                                        <p:tav tm="0">
                                          <p:val>
                                            <p:fltVal val="0"/>
                                          </p:val>
                                        </p:tav>
                                        <p:tav tm="100000">
                                          <p:val>
                                            <p:strVal val="#ppt_w"/>
                                          </p:val>
                                        </p:tav>
                                      </p:tavLst>
                                    </p:anim>
                                    <p:anim calcmode="lin" valueType="num">
                                      <p:cBhvr>
                                        <p:cTn id="8" dur="1000" fill="hold"/>
                                        <p:tgtEl>
                                          <p:spTgt spid="114"/>
                                        </p:tgtEl>
                                        <p:attrNameLst>
                                          <p:attrName>ppt_h</p:attrName>
                                        </p:attrNameLst>
                                      </p:cBhvr>
                                      <p:tavLst>
                                        <p:tav tm="0">
                                          <p:val>
                                            <p:fltVal val="0"/>
                                          </p:val>
                                        </p:tav>
                                        <p:tav tm="100000">
                                          <p:val>
                                            <p:strVal val="#ppt_h"/>
                                          </p:val>
                                        </p:tav>
                                      </p:tavLst>
                                    </p:anim>
                                    <p:anim calcmode="lin" valueType="num">
                                      <p:cBhvr>
                                        <p:cTn id="9" dur="1000" fill="hold"/>
                                        <p:tgtEl>
                                          <p:spTgt spid="114"/>
                                        </p:tgtEl>
                                        <p:attrNameLst>
                                          <p:attrName>style.rotation</p:attrName>
                                        </p:attrNameLst>
                                      </p:cBhvr>
                                      <p:tavLst>
                                        <p:tav tm="0">
                                          <p:val>
                                            <p:fltVal val="90"/>
                                          </p:val>
                                        </p:tav>
                                        <p:tav tm="100000">
                                          <p:val>
                                            <p:fltVal val="0"/>
                                          </p:val>
                                        </p:tav>
                                      </p:tavLst>
                                    </p:anim>
                                    <p:animEffect transition="in" filter="fade">
                                      <p:cBhvr>
                                        <p:cTn id="10" dur="10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2727968" y="1428826"/>
            <a:ext cx="4866917" cy="319391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0" name="Group 20"/>
          <p:cNvGrpSpPr/>
          <p:nvPr/>
        </p:nvGrpSpPr>
        <p:grpSpPr>
          <a:xfrm>
            <a:off x="2727968" y="2389305"/>
            <a:ext cx="4866917" cy="319391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3" name="Group 23"/>
          <p:cNvGrpSpPr/>
          <p:nvPr/>
        </p:nvGrpSpPr>
        <p:grpSpPr>
          <a:xfrm>
            <a:off x="2727968" y="4310263"/>
            <a:ext cx="4866917" cy="319391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6" name="Group 26"/>
          <p:cNvGrpSpPr/>
          <p:nvPr/>
        </p:nvGrpSpPr>
        <p:grpSpPr>
          <a:xfrm>
            <a:off x="2727968" y="5592851"/>
            <a:ext cx="4866917" cy="319391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9" name="Group 29"/>
          <p:cNvGrpSpPr/>
          <p:nvPr/>
        </p:nvGrpSpPr>
        <p:grpSpPr>
          <a:xfrm>
            <a:off x="5749157" y="5467501"/>
            <a:ext cx="4866917" cy="319391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2" name="Group 32"/>
          <p:cNvGrpSpPr/>
          <p:nvPr/>
        </p:nvGrpSpPr>
        <p:grpSpPr>
          <a:xfrm>
            <a:off x="8770347" y="5664260"/>
            <a:ext cx="4866917" cy="319391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5" name="Group 35"/>
          <p:cNvGrpSpPr/>
          <p:nvPr/>
        </p:nvGrpSpPr>
        <p:grpSpPr>
          <a:xfrm>
            <a:off x="10616075" y="4622740"/>
            <a:ext cx="4866917" cy="319391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8" name="Group 38"/>
          <p:cNvGrpSpPr/>
          <p:nvPr/>
        </p:nvGrpSpPr>
        <p:grpSpPr>
          <a:xfrm>
            <a:off x="10137416" y="1428826"/>
            <a:ext cx="4866917" cy="319391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1" name="Group 41"/>
          <p:cNvGrpSpPr/>
          <p:nvPr/>
        </p:nvGrpSpPr>
        <p:grpSpPr>
          <a:xfrm>
            <a:off x="5161427" y="1428826"/>
            <a:ext cx="4866917" cy="319391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4" name="Group 44"/>
          <p:cNvGrpSpPr/>
          <p:nvPr/>
        </p:nvGrpSpPr>
        <p:grpSpPr>
          <a:xfrm>
            <a:off x="7594885" y="1428826"/>
            <a:ext cx="4866917" cy="319391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7" name="Group 47"/>
          <p:cNvGrpSpPr/>
          <p:nvPr/>
        </p:nvGrpSpPr>
        <p:grpSpPr>
          <a:xfrm>
            <a:off x="3488783" y="2389305"/>
            <a:ext cx="10571499" cy="5253502"/>
            <a:chOff x="0" y="0"/>
            <a:chExt cx="3168073" cy="1574372"/>
          </a:xfrm>
        </p:grpSpPr>
        <p:sp>
          <p:nvSpPr>
            <p:cNvPr id="48" name="Freeform 48"/>
            <p:cNvSpPr/>
            <p:nvPr/>
          </p:nvSpPr>
          <p:spPr>
            <a:xfrm>
              <a:off x="0" y="0"/>
              <a:ext cx="3168073" cy="1574372"/>
            </a:xfrm>
            <a:custGeom>
              <a:avLst/>
              <a:gdLst/>
              <a:ahLst/>
              <a:cxnLst/>
              <a:rect l="l" t="t" r="r" b="b"/>
              <a:pathLst>
                <a:path w="3168073" h="1574372">
                  <a:moveTo>
                    <a:pt x="37349" y="0"/>
                  </a:moveTo>
                  <a:lnTo>
                    <a:pt x="3130723" y="0"/>
                  </a:lnTo>
                  <a:cubicBezTo>
                    <a:pt x="3140629" y="0"/>
                    <a:pt x="3150129" y="3935"/>
                    <a:pt x="3157133" y="10939"/>
                  </a:cubicBezTo>
                  <a:cubicBezTo>
                    <a:pt x="3164138" y="17944"/>
                    <a:pt x="3168073" y="27444"/>
                    <a:pt x="3168073" y="37349"/>
                  </a:cubicBezTo>
                  <a:lnTo>
                    <a:pt x="3168073" y="1537023"/>
                  </a:lnTo>
                  <a:cubicBezTo>
                    <a:pt x="3168073" y="1557651"/>
                    <a:pt x="3151351" y="1574372"/>
                    <a:pt x="3130723" y="1574372"/>
                  </a:cubicBezTo>
                  <a:lnTo>
                    <a:pt x="37349" y="1574372"/>
                  </a:lnTo>
                  <a:cubicBezTo>
                    <a:pt x="16722" y="1574372"/>
                    <a:pt x="0" y="1557651"/>
                    <a:pt x="0" y="1537023"/>
                  </a:cubicBezTo>
                  <a:lnTo>
                    <a:pt x="0" y="37349"/>
                  </a:lnTo>
                  <a:cubicBezTo>
                    <a:pt x="0" y="16722"/>
                    <a:pt x="16722" y="0"/>
                    <a:pt x="37349"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44646" tIns="44646" rIns="44646" bIns="44646"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2727968" y="3349784"/>
            <a:ext cx="4866917" cy="319391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53" name="Group 53"/>
          <p:cNvGrpSpPr/>
          <p:nvPr/>
        </p:nvGrpSpPr>
        <p:grpSpPr>
          <a:xfrm>
            <a:off x="10137416" y="5583219"/>
            <a:ext cx="4866917" cy="319391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56" name="Group 56"/>
          <p:cNvGrpSpPr/>
          <p:nvPr/>
        </p:nvGrpSpPr>
        <p:grpSpPr>
          <a:xfrm>
            <a:off x="10693115" y="3025783"/>
            <a:ext cx="4866917" cy="319391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sp>
        <p:nvSpPr>
          <p:cNvPr id="59" name="Freeform 59"/>
          <p:cNvSpPr/>
          <p:nvPr/>
        </p:nvSpPr>
        <p:spPr>
          <a:xfrm rot="551590">
            <a:off x="1332413" y="120323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0" name="Freeform 60"/>
          <p:cNvSpPr/>
          <p:nvPr/>
        </p:nvSpPr>
        <p:spPr>
          <a:xfrm rot="-517423">
            <a:off x="13537814" y="575925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1" name="Freeform 61"/>
          <p:cNvSpPr/>
          <p:nvPr/>
        </p:nvSpPr>
        <p:spPr>
          <a:xfrm rot="-1138054">
            <a:off x="2272106" y="6787909"/>
            <a:ext cx="2842667" cy="2651433"/>
          </a:xfrm>
          <a:custGeom>
            <a:avLst/>
            <a:gdLst/>
            <a:ahLst/>
            <a:cxnLst/>
            <a:rect l="l" t="t" r="r" b="b"/>
            <a:pathLst>
              <a:path w="2842667" h="2651433">
                <a:moveTo>
                  <a:pt x="0" y="0"/>
                </a:moveTo>
                <a:lnTo>
                  <a:pt x="2842667" y="0"/>
                </a:lnTo>
                <a:lnTo>
                  <a:pt x="2842667" y="2651433"/>
                </a:lnTo>
                <a:lnTo>
                  <a:pt x="0" y="2651433"/>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2" name="Freeform 62"/>
          <p:cNvSpPr/>
          <p:nvPr/>
        </p:nvSpPr>
        <p:spPr>
          <a:xfrm rot="1891217">
            <a:off x="13173227" y="1308889"/>
            <a:ext cx="2842667" cy="2651433"/>
          </a:xfrm>
          <a:custGeom>
            <a:avLst/>
            <a:gdLst/>
            <a:ahLst/>
            <a:cxnLst/>
            <a:rect l="l" t="t" r="r" b="b"/>
            <a:pathLst>
              <a:path w="2842667" h="2651433">
                <a:moveTo>
                  <a:pt x="0" y="0"/>
                </a:moveTo>
                <a:lnTo>
                  <a:pt x="2842667" y="0"/>
                </a:lnTo>
                <a:lnTo>
                  <a:pt x="2842667" y="2651434"/>
                </a:lnTo>
                <a:lnTo>
                  <a:pt x="0" y="2651434"/>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3" name="Freeform 63"/>
          <p:cNvSpPr/>
          <p:nvPr/>
        </p:nvSpPr>
        <p:spPr>
          <a:xfrm>
            <a:off x="6121388" y="1204148"/>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4" name="Freeform 64"/>
          <p:cNvSpPr/>
          <p:nvPr/>
        </p:nvSpPr>
        <p:spPr>
          <a:xfrm>
            <a:off x="11379551" y="791342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5" name="TextBox 65"/>
          <p:cNvSpPr txBox="1"/>
          <p:nvPr/>
        </p:nvSpPr>
        <p:spPr>
          <a:xfrm>
            <a:off x="4863299" y="2396303"/>
            <a:ext cx="8258268" cy="5416868"/>
          </a:xfrm>
          <a:prstGeom prst="rect">
            <a:avLst/>
          </a:prstGeom>
        </p:spPr>
        <p:txBody>
          <a:bodyPr wrap="square" lIns="0" tIns="0" rIns="0" bIns="0" rtlCol="0" anchor="t">
            <a:spAutoFit/>
          </a:bodyPr>
          <a:lstStyle/>
          <a:p>
            <a:pPr algn="ctr"/>
            <a:r>
              <a:rPr lang="da-DK" sz="8800" b="1">
                <a:effectLst>
                  <a:glow rad="101600">
                    <a:schemeClr val="accent2">
                      <a:satMod val="175000"/>
                      <a:alpha val="40000"/>
                    </a:schemeClr>
                  </a:glow>
                </a:effectLst>
                <a:latin typeface="Times New Roman" panose="02020603050405020304" pitchFamily="18" charset="0"/>
                <a:cs typeface="Times New Roman" panose="02020603050405020304" pitchFamily="18" charset="0"/>
              </a:rPr>
              <a:t>HOẠT ĐỘNG </a:t>
            </a:r>
            <a:r>
              <a:rPr lang="da-DK" sz="8800" b="1" smtClean="0">
                <a:effectLst>
                  <a:glow rad="101600">
                    <a:schemeClr val="accent2">
                      <a:satMod val="175000"/>
                      <a:alpha val="40000"/>
                    </a:schemeClr>
                  </a:glow>
                </a:effectLst>
                <a:latin typeface="Times New Roman" panose="02020603050405020304" pitchFamily="18" charset="0"/>
                <a:cs typeface="Times New Roman" panose="02020603050405020304" pitchFamily="18" charset="0"/>
              </a:rPr>
              <a:t>2</a:t>
            </a:r>
            <a:endParaRPr lang="vi-VN" sz="8800" b="1" smtClean="0">
              <a:effectLst>
                <a:glow rad="101600">
                  <a:schemeClr val="accent2">
                    <a:satMod val="175000"/>
                    <a:alpha val="40000"/>
                  </a:schemeClr>
                </a:glow>
              </a:effectLst>
              <a:latin typeface="Times New Roman" panose="02020603050405020304" pitchFamily="18" charset="0"/>
              <a:cs typeface="Times New Roman" panose="02020603050405020304" pitchFamily="18" charset="0"/>
            </a:endParaRPr>
          </a:p>
          <a:p>
            <a:pPr algn="ctr"/>
            <a:r>
              <a:rPr lang="da-DK" sz="8800" b="1" smtClean="0">
                <a:effectLst>
                  <a:glow rad="101600">
                    <a:schemeClr val="accent2">
                      <a:satMod val="175000"/>
                      <a:alpha val="40000"/>
                    </a:schemeClr>
                  </a:glow>
                </a:effectLst>
                <a:latin typeface="Times New Roman" panose="02020603050405020304" pitchFamily="18" charset="0"/>
                <a:cs typeface="Times New Roman" panose="02020603050405020304" pitchFamily="18" charset="0"/>
              </a:rPr>
              <a:t> </a:t>
            </a:r>
            <a:r>
              <a:rPr lang="da-DK" sz="8800" b="1">
                <a:effectLst>
                  <a:glow rad="101600">
                    <a:schemeClr val="accent2">
                      <a:satMod val="175000"/>
                      <a:alpha val="40000"/>
                    </a:schemeClr>
                  </a:glow>
                </a:effectLst>
                <a:latin typeface="Times New Roman" panose="02020603050405020304" pitchFamily="18" charset="0"/>
                <a:cs typeface="Times New Roman" panose="02020603050405020304" pitchFamily="18" charset="0"/>
              </a:rPr>
              <a:t>HÌNH THÀNH KIẾN THỨC MỚI</a:t>
            </a:r>
            <a:endParaRPr lang="en-GB" sz="8800">
              <a:solidFill>
                <a:prstClr val="black"/>
              </a:solidFill>
              <a:effectLst>
                <a:glow rad="101600">
                  <a:schemeClr val="accent2">
                    <a:satMod val="175000"/>
                    <a:alpha val="40000"/>
                  </a:schemeClr>
                </a:glo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540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2727968" y="1428826"/>
            <a:ext cx="4866917" cy="319391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0" name="Group 20"/>
          <p:cNvGrpSpPr/>
          <p:nvPr/>
        </p:nvGrpSpPr>
        <p:grpSpPr>
          <a:xfrm>
            <a:off x="2727968" y="2389305"/>
            <a:ext cx="4866917" cy="319391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3" name="Group 23"/>
          <p:cNvGrpSpPr/>
          <p:nvPr/>
        </p:nvGrpSpPr>
        <p:grpSpPr>
          <a:xfrm>
            <a:off x="2727968" y="4310263"/>
            <a:ext cx="4866917" cy="319391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6" name="Group 26"/>
          <p:cNvGrpSpPr/>
          <p:nvPr/>
        </p:nvGrpSpPr>
        <p:grpSpPr>
          <a:xfrm>
            <a:off x="2727968" y="5592851"/>
            <a:ext cx="4866917" cy="319391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29" name="Group 29"/>
          <p:cNvGrpSpPr/>
          <p:nvPr/>
        </p:nvGrpSpPr>
        <p:grpSpPr>
          <a:xfrm>
            <a:off x="5749157" y="5467501"/>
            <a:ext cx="4866917" cy="319391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2" name="Group 32"/>
          <p:cNvGrpSpPr/>
          <p:nvPr/>
        </p:nvGrpSpPr>
        <p:grpSpPr>
          <a:xfrm>
            <a:off x="8770347" y="5664260"/>
            <a:ext cx="4866917" cy="319391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5" name="Group 35"/>
          <p:cNvGrpSpPr/>
          <p:nvPr/>
        </p:nvGrpSpPr>
        <p:grpSpPr>
          <a:xfrm>
            <a:off x="10616075" y="4622740"/>
            <a:ext cx="4866917" cy="319391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38" name="Group 38"/>
          <p:cNvGrpSpPr/>
          <p:nvPr/>
        </p:nvGrpSpPr>
        <p:grpSpPr>
          <a:xfrm>
            <a:off x="10137416" y="1428826"/>
            <a:ext cx="4866917" cy="319391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1" name="Group 41"/>
          <p:cNvGrpSpPr/>
          <p:nvPr/>
        </p:nvGrpSpPr>
        <p:grpSpPr>
          <a:xfrm>
            <a:off x="5161427" y="1428826"/>
            <a:ext cx="4866917" cy="319391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4" name="Group 44"/>
          <p:cNvGrpSpPr/>
          <p:nvPr/>
        </p:nvGrpSpPr>
        <p:grpSpPr>
          <a:xfrm>
            <a:off x="7594885" y="1428826"/>
            <a:ext cx="4866917" cy="319391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47" name="Group 47"/>
          <p:cNvGrpSpPr/>
          <p:nvPr/>
        </p:nvGrpSpPr>
        <p:grpSpPr>
          <a:xfrm>
            <a:off x="3488783" y="2389305"/>
            <a:ext cx="10571499" cy="5253502"/>
            <a:chOff x="0" y="0"/>
            <a:chExt cx="3168073" cy="1574372"/>
          </a:xfrm>
        </p:grpSpPr>
        <p:sp>
          <p:nvSpPr>
            <p:cNvPr id="48" name="Freeform 48"/>
            <p:cNvSpPr/>
            <p:nvPr/>
          </p:nvSpPr>
          <p:spPr>
            <a:xfrm>
              <a:off x="0" y="0"/>
              <a:ext cx="3168073" cy="1574372"/>
            </a:xfrm>
            <a:custGeom>
              <a:avLst/>
              <a:gdLst/>
              <a:ahLst/>
              <a:cxnLst/>
              <a:rect l="l" t="t" r="r" b="b"/>
              <a:pathLst>
                <a:path w="3168073" h="1574372">
                  <a:moveTo>
                    <a:pt x="37349" y="0"/>
                  </a:moveTo>
                  <a:lnTo>
                    <a:pt x="3130723" y="0"/>
                  </a:lnTo>
                  <a:cubicBezTo>
                    <a:pt x="3140629" y="0"/>
                    <a:pt x="3150129" y="3935"/>
                    <a:pt x="3157133" y="10939"/>
                  </a:cubicBezTo>
                  <a:cubicBezTo>
                    <a:pt x="3164138" y="17944"/>
                    <a:pt x="3168073" y="27444"/>
                    <a:pt x="3168073" y="37349"/>
                  </a:cubicBezTo>
                  <a:lnTo>
                    <a:pt x="3168073" y="1537023"/>
                  </a:lnTo>
                  <a:cubicBezTo>
                    <a:pt x="3168073" y="1557651"/>
                    <a:pt x="3151351" y="1574372"/>
                    <a:pt x="3130723" y="1574372"/>
                  </a:cubicBezTo>
                  <a:lnTo>
                    <a:pt x="37349" y="1574372"/>
                  </a:lnTo>
                  <a:cubicBezTo>
                    <a:pt x="16722" y="1574372"/>
                    <a:pt x="0" y="1557651"/>
                    <a:pt x="0" y="1537023"/>
                  </a:cubicBezTo>
                  <a:lnTo>
                    <a:pt x="0" y="37349"/>
                  </a:lnTo>
                  <a:cubicBezTo>
                    <a:pt x="0" y="16722"/>
                    <a:pt x="16722" y="0"/>
                    <a:pt x="37349"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44646" tIns="44646" rIns="44646" bIns="44646"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2727968" y="3349784"/>
            <a:ext cx="4866917" cy="319391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53" name="Group 53"/>
          <p:cNvGrpSpPr/>
          <p:nvPr/>
        </p:nvGrpSpPr>
        <p:grpSpPr>
          <a:xfrm>
            <a:off x="10137416" y="5583219"/>
            <a:ext cx="4866917" cy="319391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grpSp>
        <p:nvGrpSpPr>
          <p:cNvPr id="56" name="Group 56"/>
          <p:cNvGrpSpPr/>
          <p:nvPr/>
        </p:nvGrpSpPr>
        <p:grpSpPr>
          <a:xfrm>
            <a:off x="10693115" y="3025783"/>
            <a:ext cx="4866917" cy="319391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44646" tIns="44646" rIns="44646" bIns="44646" rtlCol="0" anchor="ctr"/>
            <a:lstStyle/>
            <a:p>
              <a:pPr algn="ctr">
                <a:lnSpc>
                  <a:spcPts val="2660"/>
                </a:lnSpc>
              </a:pPr>
              <a:endParaRPr>
                <a:solidFill>
                  <a:prstClr val="black"/>
                </a:solidFill>
              </a:endParaRPr>
            </a:p>
          </p:txBody>
        </p:sp>
      </p:grpSp>
      <p:sp>
        <p:nvSpPr>
          <p:cNvPr id="59" name="Freeform 59"/>
          <p:cNvSpPr/>
          <p:nvPr/>
        </p:nvSpPr>
        <p:spPr>
          <a:xfrm rot="551590">
            <a:off x="1332413" y="120323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0" name="Freeform 60"/>
          <p:cNvSpPr/>
          <p:nvPr/>
        </p:nvSpPr>
        <p:spPr>
          <a:xfrm rot="-517423">
            <a:off x="13537814" y="5759254"/>
            <a:ext cx="3890356" cy="4114800"/>
          </a:xfrm>
          <a:custGeom>
            <a:avLst/>
            <a:gdLst/>
            <a:ahLst/>
            <a:cxnLst/>
            <a:rect l="l" t="t" r="r" b="b"/>
            <a:pathLst>
              <a:path w="3890356" h="4114800">
                <a:moveTo>
                  <a:pt x="0" y="0"/>
                </a:moveTo>
                <a:lnTo>
                  <a:pt x="3890356" y="0"/>
                </a:lnTo>
                <a:lnTo>
                  <a:pt x="3890356" y="4114800"/>
                </a:lnTo>
                <a:lnTo>
                  <a:pt x="0" y="4114800"/>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61" name="Freeform 61"/>
          <p:cNvSpPr/>
          <p:nvPr/>
        </p:nvSpPr>
        <p:spPr>
          <a:xfrm rot="-1138054">
            <a:off x="2272106" y="6787909"/>
            <a:ext cx="2842667" cy="2651433"/>
          </a:xfrm>
          <a:custGeom>
            <a:avLst/>
            <a:gdLst/>
            <a:ahLst/>
            <a:cxnLst/>
            <a:rect l="l" t="t" r="r" b="b"/>
            <a:pathLst>
              <a:path w="2842667" h="2651433">
                <a:moveTo>
                  <a:pt x="0" y="0"/>
                </a:moveTo>
                <a:lnTo>
                  <a:pt x="2842667" y="0"/>
                </a:lnTo>
                <a:lnTo>
                  <a:pt x="2842667" y="2651433"/>
                </a:lnTo>
                <a:lnTo>
                  <a:pt x="0" y="2651433"/>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2" name="Freeform 62"/>
          <p:cNvSpPr/>
          <p:nvPr/>
        </p:nvSpPr>
        <p:spPr>
          <a:xfrm rot="1891217">
            <a:off x="13173227" y="1308889"/>
            <a:ext cx="2842667" cy="2651433"/>
          </a:xfrm>
          <a:custGeom>
            <a:avLst/>
            <a:gdLst/>
            <a:ahLst/>
            <a:cxnLst/>
            <a:rect l="l" t="t" r="r" b="b"/>
            <a:pathLst>
              <a:path w="2842667" h="2651433">
                <a:moveTo>
                  <a:pt x="0" y="0"/>
                </a:moveTo>
                <a:lnTo>
                  <a:pt x="2842667" y="0"/>
                </a:lnTo>
                <a:lnTo>
                  <a:pt x="2842667" y="2651434"/>
                </a:lnTo>
                <a:lnTo>
                  <a:pt x="0" y="2651434"/>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63" name="Freeform 63"/>
          <p:cNvSpPr/>
          <p:nvPr/>
        </p:nvSpPr>
        <p:spPr>
          <a:xfrm>
            <a:off x="6121388" y="1204148"/>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4" name="Freeform 64"/>
          <p:cNvSpPr/>
          <p:nvPr/>
        </p:nvSpPr>
        <p:spPr>
          <a:xfrm>
            <a:off x="11379551" y="791342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65" name="TextBox 65"/>
          <p:cNvSpPr txBox="1"/>
          <p:nvPr/>
        </p:nvSpPr>
        <p:spPr>
          <a:xfrm>
            <a:off x="5220836" y="3850432"/>
            <a:ext cx="9475253" cy="1477328"/>
          </a:xfrm>
          <a:prstGeom prst="rect">
            <a:avLst/>
          </a:prstGeom>
        </p:spPr>
        <p:txBody>
          <a:bodyPr wrap="square" lIns="0" tIns="0" rIns="0" bIns="0" rtlCol="0" anchor="t">
            <a:spAutoFit/>
          </a:bodyPr>
          <a:lstStyle/>
          <a:p>
            <a:r>
              <a:rPr lang="en-US" sz="9600" b="1">
                <a:effectLst>
                  <a:reflection blurRad="6350" stA="50000" endA="300" endPos="50000" dist="29997" dir="5400000" sy="-100000" algn="bl" rotWithShape="0"/>
                </a:effectLst>
                <a:latin typeface="Times New Roman" panose="02020603050405020304" pitchFamily="18" charset="0"/>
                <a:cs typeface="Times New Roman" panose="02020603050405020304" pitchFamily="18" charset="0"/>
              </a:rPr>
              <a:t>I. LÝ THUYẾT</a:t>
            </a:r>
            <a:endParaRPr lang="en-GB" sz="9600">
              <a:effectLst>
                <a:reflection blurRad="6350" stA="50000" endA="300" endPos="50000" dist="29997" dir="5400000" sy="-100000" algn="bl" rotWithShape="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521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261525"/>
            <a:ext cx="5463091" cy="4242521"/>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59" name="Group 59"/>
          <p:cNvGrpSpPr/>
          <p:nvPr/>
        </p:nvGrpSpPr>
        <p:grpSpPr>
          <a:xfrm>
            <a:off x="3693440" y="27406"/>
            <a:ext cx="5463091" cy="4435113"/>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0" name="Group 80"/>
          <p:cNvGrpSpPr/>
          <p:nvPr/>
        </p:nvGrpSpPr>
        <p:grpSpPr>
          <a:xfrm>
            <a:off x="12010509" y="-11470"/>
            <a:ext cx="5463091" cy="4473989"/>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3" name="Group 83"/>
          <p:cNvGrpSpPr/>
          <p:nvPr/>
        </p:nvGrpSpPr>
        <p:grpSpPr>
          <a:xfrm>
            <a:off x="6524985" y="152444"/>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86" name="Group 86"/>
          <p:cNvGrpSpPr/>
          <p:nvPr/>
        </p:nvGrpSpPr>
        <p:grpSpPr>
          <a:xfrm>
            <a:off x="9156531" y="122361"/>
            <a:ext cx="5463091" cy="4340158"/>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p>
          </p:txBody>
        </p:sp>
      </p:grpSp>
      <p:sp>
        <p:nvSpPr>
          <p:cNvPr id="101" name="Freeform 101"/>
          <p:cNvSpPr/>
          <p:nvPr/>
        </p:nvSpPr>
        <p:spPr>
          <a:xfrm rot="551590">
            <a:off x="194430" y="674127"/>
            <a:ext cx="3245630" cy="3432877"/>
          </a:xfrm>
          <a:custGeom>
            <a:avLst/>
            <a:gdLst/>
            <a:ahLst/>
            <a:cxnLst/>
            <a:rect l="l" t="t" r="r" b="b"/>
            <a:pathLst>
              <a:path w="3245630" h="3432877">
                <a:moveTo>
                  <a:pt x="0" y="0"/>
                </a:moveTo>
                <a:lnTo>
                  <a:pt x="3245630" y="0"/>
                </a:lnTo>
                <a:lnTo>
                  <a:pt x="3245630" y="3432878"/>
                </a:lnTo>
                <a:lnTo>
                  <a:pt x="0" y="3432878"/>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517423">
            <a:off x="14653822" y="7209851"/>
            <a:ext cx="3207343" cy="3392382"/>
          </a:xfrm>
          <a:custGeom>
            <a:avLst/>
            <a:gdLst/>
            <a:ahLst/>
            <a:cxnLst/>
            <a:rect l="l" t="t" r="r" b="b"/>
            <a:pathLst>
              <a:path w="3207343" h="3392382">
                <a:moveTo>
                  <a:pt x="0" y="0"/>
                </a:moveTo>
                <a:lnTo>
                  <a:pt x="3207343" y="0"/>
                </a:lnTo>
                <a:lnTo>
                  <a:pt x="3207343" y="3392383"/>
                </a:lnTo>
                <a:lnTo>
                  <a:pt x="0" y="339238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3" name="Freeform 103"/>
          <p:cNvSpPr/>
          <p:nvPr/>
        </p:nvSpPr>
        <p:spPr>
          <a:xfrm rot="-1138054">
            <a:off x="336622" y="7274267"/>
            <a:ext cx="2126854" cy="1983775"/>
          </a:xfrm>
          <a:custGeom>
            <a:avLst/>
            <a:gdLst/>
            <a:ahLst/>
            <a:cxnLst/>
            <a:rect l="l" t="t" r="r" b="b"/>
            <a:pathLst>
              <a:path w="2126854" h="1983775">
                <a:moveTo>
                  <a:pt x="0" y="0"/>
                </a:moveTo>
                <a:lnTo>
                  <a:pt x="2126854" y="0"/>
                </a:lnTo>
                <a:lnTo>
                  <a:pt x="2126854" y="1983775"/>
                </a:lnTo>
                <a:lnTo>
                  <a:pt x="0" y="1983775"/>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4" name="Freeform 104"/>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a:off x="15807162" y="263721"/>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6" name="Freeform 106"/>
          <p:cNvSpPr/>
          <p:nvPr/>
        </p:nvSpPr>
        <p:spPr>
          <a:xfrm>
            <a:off x="3693440" y="811362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8" name="Freeform 108"/>
          <p:cNvSpPr/>
          <p:nvPr/>
        </p:nvSpPr>
        <p:spPr>
          <a:xfrm rot="859538">
            <a:off x="16470342" y="3228264"/>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9" name="Freeform 109"/>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10" name="Freeform 110"/>
          <p:cNvSpPr/>
          <p:nvPr/>
        </p:nvSpPr>
        <p:spPr>
          <a:xfrm>
            <a:off x="15454330" y="752041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1" name="Freeform 111"/>
          <p:cNvSpPr/>
          <p:nvPr/>
        </p:nvSpPr>
        <p:spPr>
          <a:xfrm>
            <a:off x="1400049" y="81060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3" name="Rectangle 112"/>
          <p:cNvSpPr/>
          <p:nvPr/>
        </p:nvSpPr>
        <p:spPr>
          <a:xfrm>
            <a:off x="3535379" y="570473"/>
            <a:ext cx="11796992" cy="1372683"/>
          </a:xfrm>
          <a:prstGeom prst="rect">
            <a:avLst/>
          </a:prstGeom>
        </p:spPr>
        <p:txBody>
          <a:bodyPr wrap="square">
            <a:spAutoFit/>
          </a:bodyPr>
          <a:lstStyle/>
          <a:p>
            <a:pPr algn="ctr">
              <a:lnSpc>
                <a:spcPct val="130000"/>
              </a:lnSpc>
              <a:spcAft>
                <a:spcPts val="0"/>
              </a:spcAft>
            </a:pPr>
            <a:r>
              <a:rPr lang="vi-VN" sz="3200" b="1">
                <a:solidFill>
                  <a:srgbClr val="FF0000"/>
                </a:solidFill>
                <a:latin typeface="+mj-lt"/>
                <a:ea typeface="Arial" panose="020B0604020202020204" pitchFamily="34" charset="0"/>
                <a:cs typeface="Times New Roman" panose="02020603050405020304" pitchFamily="18" charset="0"/>
              </a:rPr>
              <a:t>PHIẾU HỌC TẬP SỐ </a:t>
            </a:r>
            <a:r>
              <a:rPr lang="vi-VN" sz="3200" b="1" smtClean="0">
                <a:solidFill>
                  <a:srgbClr val="FF0000"/>
                </a:solidFill>
                <a:latin typeface="+mj-lt"/>
                <a:ea typeface="Arial" panose="020B0604020202020204" pitchFamily="34" charset="0"/>
                <a:cs typeface="Times New Roman" panose="02020603050405020304" pitchFamily="18" charset="0"/>
              </a:rPr>
              <a:t>01</a:t>
            </a:r>
            <a:endParaRPr lang="en-GB" sz="3200">
              <a:latin typeface="+mj-lt"/>
              <a:ea typeface="Calibri" panose="020F0502020204030204" pitchFamily="34" charset="0"/>
              <a:cs typeface="Times New Roman" panose="02020603050405020304" pitchFamily="18" charset="0"/>
            </a:endParaRPr>
          </a:p>
          <a:p>
            <a:pPr algn="ctr">
              <a:lnSpc>
                <a:spcPct val="130000"/>
              </a:lnSpc>
              <a:spcAft>
                <a:spcPts val="0"/>
              </a:spcAft>
            </a:pPr>
            <a:r>
              <a:rPr lang="vi-VN" sz="3200" b="1">
                <a:solidFill>
                  <a:srgbClr val="0070C0"/>
                </a:solidFill>
                <a:latin typeface="+mj-lt"/>
                <a:ea typeface="Arial" panose="020B0604020202020204" pitchFamily="34" charset="0"/>
                <a:cs typeface="Times New Roman" panose="02020603050405020304" pitchFamily="18" charset="0"/>
              </a:rPr>
              <a:t>Tìm hiểu về các kiểu câu ghép và phương tiện nối các vế câu ghép</a:t>
            </a:r>
            <a:endParaRPr lang="en-GB" sz="3200">
              <a:effectLst/>
              <a:latin typeface="+mj-lt"/>
              <a:ea typeface="Calibri" panose="020F0502020204030204" pitchFamily="34" charset="0"/>
              <a:cs typeface="Times New Roman" panose="02020603050405020304" pitchFamily="18" charset="0"/>
            </a:endParaRPr>
          </a:p>
        </p:txBody>
      </p:sp>
      <p:graphicFrame>
        <p:nvGraphicFramePr>
          <p:cNvPr id="116" name="Table 115"/>
          <p:cNvGraphicFramePr>
            <a:graphicFrameLocks noGrp="1"/>
          </p:cNvGraphicFramePr>
          <p:nvPr>
            <p:extLst>
              <p:ext uri="{D42A27DB-BD31-4B8C-83A1-F6EECF244321}">
                <p14:modId xmlns:p14="http://schemas.microsoft.com/office/powerpoint/2010/main" val="2217492725"/>
              </p:ext>
            </p:extLst>
          </p:nvPr>
        </p:nvGraphicFramePr>
        <p:xfrm>
          <a:off x="2779934" y="2364799"/>
          <a:ext cx="13027228" cy="6790270"/>
        </p:xfrm>
        <a:graphic>
          <a:graphicData uri="http://schemas.openxmlformats.org/drawingml/2006/table">
            <a:tbl>
              <a:tblPr firstRow="1" firstCol="1" bandRow="1"/>
              <a:tblGrid>
                <a:gridCol w="2477866"/>
                <a:gridCol w="10549362"/>
              </a:tblGrid>
              <a:tr h="1254701">
                <a:tc>
                  <a:txBody>
                    <a:bodyPr/>
                    <a:lstStyle/>
                    <a:p>
                      <a:pPr marL="514350" indent="-514350" algn="ctr">
                        <a:lnSpc>
                          <a:spcPct val="130000"/>
                        </a:lnSpc>
                        <a:spcAft>
                          <a:spcPts val="0"/>
                        </a:spcAft>
                        <a:buAutoNum type="arabicPeriod"/>
                      </a:pPr>
                      <a:r>
                        <a:rPr lang="en-US" sz="3200" b="1"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Khái </a:t>
                      </a:r>
                      <a:r>
                        <a:rPr lang="en-US" sz="3200" b="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niệm </a:t>
                      </a:r>
                      <a:endParaRPr lang="vi-VN" sz="3200" b="1"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endParaRPr>
                    </a:p>
                    <a:p>
                      <a:pPr marL="0" indent="0" algn="ctr">
                        <a:lnSpc>
                          <a:spcPct val="130000"/>
                        </a:lnSpc>
                        <a:spcAft>
                          <a:spcPts val="0"/>
                        </a:spcAft>
                        <a:buNone/>
                      </a:pPr>
                      <a:r>
                        <a:rPr lang="en-US" sz="3200" b="1"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câu </a:t>
                      </a:r>
                      <a:r>
                        <a:rPr lang="en-US" sz="3200" b="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ghép</a:t>
                      </a:r>
                      <a:endParaRPr lang="en-GB"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32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GB"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9200">
                <a:tc>
                  <a:txBody>
                    <a:bodyPr/>
                    <a:lstStyle/>
                    <a:p>
                      <a:pPr algn="ctr">
                        <a:lnSpc>
                          <a:spcPct val="130000"/>
                        </a:lnSpc>
                        <a:spcAft>
                          <a:spcPts val="0"/>
                        </a:spcAft>
                      </a:pPr>
                      <a:r>
                        <a:rPr lang="en-US" sz="3200" b="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2. Phân loại </a:t>
                      </a:r>
                      <a:endParaRPr lang="vi-VN" sz="3200" b="1"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endParaRPr>
                    </a:p>
                    <a:p>
                      <a:pPr algn="ctr">
                        <a:lnSpc>
                          <a:spcPct val="130000"/>
                        </a:lnSpc>
                        <a:spcAft>
                          <a:spcPts val="0"/>
                        </a:spcAft>
                      </a:pPr>
                      <a:r>
                        <a:rPr lang="en-US" sz="3200" b="1"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câu </a:t>
                      </a:r>
                      <a:r>
                        <a:rPr lang="en-US" sz="3200" b="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ghép</a:t>
                      </a:r>
                      <a:endParaRPr lang="en-GB"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32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GB"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334">
                <a:tc>
                  <a:txBody>
                    <a:bodyPr/>
                    <a:lstStyle/>
                    <a:p>
                      <a:pPr algn="ctr">
                        <a:lnSpc>
                          <a:spcPct val="130000"/>
                        </a:lnSpc>
                        <a:spcAft>
                          <a:spcPts val="0"/>
                        </a:spcAft>
                      </a:pPr>
                      <a:r>
                        <a:rPr lang="en-US" sz="3200" b="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3. Nhận biết các kiểu câu ghép</a:t>
                      </a:r>
                      <a:endParaRPr lang="en-GB"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32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 </a:t>
                      </a:r>
                      <a:endParaRPr lang="en-GB" sz="32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30000"/>
                        </a:lnSpc>
                        <a:spcAft>
                          <a:spcPts val="0"/>
                        </a:spcAft>
                      </a:pPr>
                      <a:endParaRPr lang="vi-VN" sz="3200"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endParaRPr>
                    </a:p>
                    <a:p>
                      <a:pPr algn="ctr">
                        <a:lnSpc>
                          <a:spcPct val="130000"/>
                        </a:lnSpc>
                        <a:spcAft>
                          <a:spcPts val="0"/>
                        </a:spcAft>
                      </a:pPr>
                      <a:endParaRPr lang="vi-VN" sz="3200"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endParaRPr>
                    </a:p>
                    <a:p>
                      <a:pPr algn="ctr">
                        <a:lnSpc>
                          <a:spcPct val="130000"/>
                        </a:lnSpc>
                        <a:spcAft>
                          <a:spcPts val="0"/>
                        </a:spcAft>
                      </a:pPr>
                      <a:endParaRPr lang="vi-VN" sz="3200"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endParaRPr>
                    </a:p>
                    <a:p>
                      <a:pPr algn="ctr">
                        <a:lnSpc>
                          <a:spcPct val="130000"/>
                        </a:lnSpc>
                        <a:spcAft>
                          <a:spcPts val="0"/>
                        </a:spcAft>
                      </a:pPr>
                      <a:endParaRPr lang="vi-VN" sz="3200"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endParaRPr>
                    </a:p>
                    <a:p>
                      <a:pPr algn="ctr">
                        <a:lnSpc>
                          <a:spcPct val="130000"/>
                        </a:lnSpc>
                        <a:spcAft>
                          <a:spcPts val="0"/>
                        </a:spcAft>
                      </a:pPr>
                      <a:r>
                        <a:rPr lang="en-US" sz="32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 </a:t>
                      </a:r>
                      <a:endParaRPr lang="en-GB"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7" name="Table 116"/>
          <p:cNvGraphicFramePr>
            <a:graphicFrameLocks noGrp="1"/>
          </p:cNvGraphicFramePr>
          <p:nvPr>
            <p:extLst>
              <p:ext uri="{D42A27DB-BD31-4B8C-83A1-F6EECF244321}">
                <p14:modId xmlns:p14="http://schemas.microsoft.com/office/powerpoint/2010/main" val="1398921754"/>
              </p:ext>
            </p:extLst>
          </p:nvPr>
        </p:nvGraphicFramePr>
        <p:xfrm>
          <a:off x="5431305" y="5034228"/>
          <a:ext cx="9936548" cy="3803904"/>
        </p:xfrm>
        <a:graphic>
          <a:graphicData uri="http://schemas.openxmlformats.org/drawingml/2006/table">
            <a:tbl>
              <a:tblPr firstRow="1" firstCol="1" bandRow="1"/>
              <a:tblGrid>
                <a:gridCol w="4017495"/>
                <a:gridCol w="2477391"/>
                <a:gridCol w="3441662"/>
              </a:tblGrid>
              <a:tr h="0">
                <a:tc>
                  <a:txBody>
                    <a:bodyPr/>
                    <a:lstStyle/>
                    <a:p>
                      <a:pPr algn="ctr">
                        <a:lnSpc>
                          <a:spcPct val="130000"/>
                        </a:lnSpc>
                        <a:spcAft>
                          <a:spcPts val="0"/>
                        </a:spcAft>
                      </a:pPr>
                      <a:r>
                        <a:rPr lang="en-US" sz="3200" b="1">
                          <a:solidFill>
                            <a:srgbClr val="0070C0"/>
                          </a:solidFill>
                          <a:effectLst/>
                          <a:latin typeface="Times New Roman" panose="02020603050405020304" pitchFamily="18" charset="0"/>
                          <a:ea typeface="Arial" panose="020B0604020202020204" pitchFamily="34" charset="0"/>
                          <a:cs typeface="Times New Roman" panose="02020603050405020304" pitchFamily="18" charset="0"/>
                        </a:rPr>
                        <a:t>Yếu tố nhận biết</a:t>
                      </a:r>
                      <a:endParaRPr lang="en-GB"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3200" b="1">
                          <a:solidFill>
                            <a:srgbClr val="0070C0"/>
                          </a:solidFill>
                          <a:effectLst/>
                          <a:latin typeface="Times New Roman" panose="02020603050405020304" pitchFamily="18" charset="0"/>
                          <a:ea typeface="Arial" panose="020B0604020202020204" pitchFamily="34" charset="0"/>
                          <a:cs typeface="Times New Roman" panose="02020603050405020304" pitchFamily="18" charset="0"/>
                        </a:rPr>
                        <a:t>Câu ghép </a:t>
                      </a:r>
                      <a:endParaRPr lang="vi-VN" sz="3200" b="1" smtClean="0">
                        <a:solidFill>
                          <a:srgbClr val="0070C0"/>
                        </a:solidFill>
                        <a:effectLst/>
                        <a:latin typeface="Times New Roman" panose="02020603050405020304" pitchFamily="18" charset="0"/>
                        <a:ea typeface="Arial" panose="020B0604020202020204" pitchFamily="34" charset="0"/>
                        <a:cs typeface="Times New Roman" panose="02020603050405020304" pitchFamily="18" charset="0"/>
                      </a:endParaRPr>
                    </a:p>
                    <a:p>
                      <a:pPr algn="ctr">
                        <a:lnSpc>
                          <a:spcPct val="130000"/>
                        </a:lnSpc>
                        <a:spcAft>
                          <a:spcPts val="0"/>
                        </a:spcAft>
                      </a:pPr>
                      <a:r>
                        <a:rPr lang="en-US" sz="3200" b="1" smtClean="0">
                          <a:solidFill>
                            <a:srgbClr val="0070C0"/>
                          </a:solidFill>
                          <a:effectLst/>
                          <a:latin typeface="Times New Roman" panose="02020603050405020304" pitchFamily="18" charset="0"/>
                          <a:ea typeface="Arial" panose="020B0604020202020204" pitchFamily="34" charset="0"/>
                          <a:cs typeface="Times New Roman" panose="02020603050405020304" pitchFamily="18" charset="0"/>
                        </a:rPr>
                        <a:t>đẳng </a:t>
                      </a:r>
                      <a:r>
                        <a:rPr lang="en-US" sz="3200" b="1">
                          <a:solidFill>
                            <a:srgbClr val="0070C0"/>
                          </a:solidFill>
                          <a:effectLst/>
                          <a:latin typeface="Times New Roman" panose="02020603050405020304" pitchFamily="18" charset="0"/>
                          <a:ea typeface="Arial" panose="020B0604020202020204" pitchFamily="34" charset="0"/>
                          <a:cs typeface="Times New Roman" panose="02020603050405020304" pitchFamily="18" charset="0"/>
                        </a:rPr>
                        <a:t>lập</a:t>
                      </a:r>
                      <a:endParaRPr lang="en-GB"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3200" b="1">
                          <a:solidFill>
                            <a:srgbClr val="0070C0"/>
                          </a:solidFill>
                          <a:effectLst/>
                          <a:latin typeface="Times New Roman" panose="02020603050405020304" pitchFamily="18" charset="0"/>
                          <a:ea typeface="Arial" panose="020B0604020202020204" pitchFamily="34" charset="0"/>
                          <a:cs typeface="Times New Roman" panose="02020603050405020304" pitchFamily="18" charset="0"/>
                        </a:rPr>
                        <a:t>Câu ghép </a:t>
                      </a:r>
                      <a:endParaRPr lang="vi-VN" sz="3200" b="1" smtClean="0">
                        <a:solidFill>
                          <a:srgbClr val="0070C0"/>
                        </a:solidFill>
                        <a:effectLst/>
                        <a:latin typeface="Times New Roman" panose="02020603050405020304" pitchFamily="18" charset="0"/>
                        <a:ea typeface="Arial" panose="020B0604020202020204" pitchFamily="34" charset="0"/>
                        <a:cs typeface="Times New Roman" panose="02020603050405020304" pitchFamily="18" charset="0"/>
                      </a:endParaRPr>
                    </a:p>
                    <a:p>
                      <a:pPr algn="ctr">
                        <a:lnSpc>
                          <a:spcPct val="130000"/>
                        </a:lnSpc>
                        <a:spcAft>
                          <a:spcPts val="0"/>
                        </a:spcAft>
                      </a:pPr>
                      <a:r>
                        <a:rPr lang="en-US" sz="3200" b="1" smtClean="0">
                          <a:solidFill>
                            <a:srgbClr val="0070C0"/>
                          </a:solidFill>
                          <a:effectLst/>
                          <a:latin typeface="Times New Roman" panose="02020603050405020304" pitchFamily="18" charset="0"/>
                          <a:ea typeface="Arial" panose="020B0604020202020204" pitchFamily="34" charset="0"/>
                          <a:cs typeface="Times New Roman" panose="02020603050405020304" pitchFamily="18" charset="0"/>
                        </a:rPr>
                        <a:t>chính </a:t>
                      </a:r>
                      <a:r>
                        <a:rPr lang="en-US" sz="3200" b="1">
                          <a:solidFill>
                            <a:srgbClr val="0070C0"/>
                          </a:solidFill>
                          <a:effectLst/>
                          <a:latin typeface="Times New Roman" panose="02020603050405020304" pitchFamily="18" charset="0"/>
                          <a:ea typeface="Arial" panose="020B0604020202020204" pitchFamily="34" charset="0"/>
                          <a:cs typeface="Times New Roman" panose="02020603050405020304" pitchFamily="18" charset="0"/>
                        </a:rPr>
                        <a:t>phụ</a:t>
                      </a:r>
                      <a:endParaRPr lang="en-GB"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30000"/>
                        </a:lnSpc>
                        <a:spcAft>
                          <a:spcPts val="0"/>
                        </a:spcAft>
                      </a:pPr>
                      <a:r>
                        <a:rPr lang="en-US" sz="32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Quan hệ ý nghĩa giữa các vế của câu ghép</a:t>
                      </a:r>
                      <a:endParaRPr lang="en-GB"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3200"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a:t>
                      </a:r>
                      <a:r>
                        <a:rPr lang="vi-VN" sz="3200"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GB"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32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GB"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30000"/>
                        </a:lnSpc>
                        <a:spcAft>
                          <a:spcPts val="0"/>
                        </a:spcAft>
                      </a:pPr>
                      <a:r>
                        <a:rPr lang="en-US" sz="32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Phương tiện nối các vế câu ghép</a:t>
                      </a:r>
                      <a:endParaRPr lang="en-GB"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3200"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a:t>
                      </a:r>
                      <a:r>
                        <a:rPr lang="vi-VN" sz="3200" smtClean="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GB"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32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a:t>
                      </a:r>
                      <a:endParaRPr lang="en-GB" sz="3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918892"/>
            <a:ext cx="5463091" cy="358515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9" name="Group 59"/>
          <p:cNvGrpSpPr/>
          <p:nvPr/>
        </p:nvGrpSpPr>
        <p:grpSpPr>
          <a:xfrm>
            <a:off x="3693440" y="877365"/>
            <a:ext cx="5463091" cy="3585154"/>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0" name="Group 80"/>
          <p:cNvGrpSpPr/>
          <p:nvPr/>
        </p:nvGrpSpPr>
        <p:grpSpPr>
          <a:xfrm>
            <a:off x="12010509" y="877365"/>
            <a:ext cx="5463091" cy="3585154"/>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3" name="Group 83"/>
          <p:cNvGrpSpPr/>
          <p:nvPr/>
        </p:nvGrpSpPr>
        <p:grpSpPr>
          <a:xfrm>
            <a:off x="6424985" y="877365"/>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6" name="Group 86"/>
          <p:cNvGrpSpPr/>
          <p:nvPr/>
        </p:nvGrpSpPr>
        <p:grpSpPr>
          <a:xfrm>
            <a:off x="9156531" y="877365"/>
            <a:ext cx="5463091" cy="3585154"/>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9" name="Group 89"/>
          <p:cNvGrpSpPr/>
          <p:nvPr/>
        </p:nvGrpSpPr>
        <p:grpSpPr>
          <a:xfrm>
            <a:off x="4547450" y="1955499"/>
            <a:ext cx="11866456" cy="5897030"/>
            <a:chOff x="0" y="0"/>
            <a:chExt cx="3168073" cy="1574372"/>
          </a:xfrm>
        </p:grpSpPr>
        <p:sp>
          <p:nvSpPr>
            <p:cNvPr id="90" name="Freeform 90"/>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91" name="TextBox 91"/>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sp>
        <p:nvSpPr>
          <p:cNvPr id="101" name="Freeform 101"/>
          <p:cNvSpPr/>
          <p:nvPr/>
        </p:nvSpPr>
        <p:spPr>
          <a:xfrm rot="551590">
            <a:off x="-121923" y="522571"/>
            <a:ext cx="3245630" cy="3432877"/>
          </a:xfrm>
          <a:custGeom>
            <a:avLst/>
            <a:gdLst/>
            <a:ahLst/>
            <a:cxnLst/>
            <a:rect l="l" t="t" r="r" b="b"/>
            <a:pathLst>
              <a:path w="3245630" h="3432877">
                <a:moveTo>
                  <a:pt x="0" y="0"/>
                </a:moveTo>
                <a:lnTo>
                  <a:pt x="3245630" y="0"/>
                </a:lnTo>
                <a:lnTo>
                  <a:pt x="3245630" y="3432877"/>
                </a:lnTo>
                <a:lnTo>
                  <a:pt x="0" y="3432877"/>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1435722">
            <a:off x="14978259" y="7959731"/>
            <a:ext cx="3207343" cy="3392382"/>
          </a:xfrm>
          <a:custGeom>
            <a:avLst/>
            <a:gdLst/>
            <a:ahLst/>
            <a:cxnLst/>
            <a:rect l="l" t="t" r="r" b="b"/>
            <a:pathLst>
              <a:path w="3207343" h="3392382">
                <a:moveTo>
                  <a:pt x="0" y="0"/>
                </a:moveTo>
                <a:lnTo>
                  <a:pt x="3207343" y="0"/>
                </a:lnTo>
                <a:lnTo>
                  <a:pt x="3207343" y="3392382"/>
                </a:lnTo>
                <a:lnTo>
                  <a:pt x="0" y="3392382"/>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3" name="Freeform 103"/>
          <p:cNvSpPr/>
          <p:nvPr/>
        </p:nvSpPr>
        <p:spPr>
          <a:xfrm rot="-1138054">
            <a:off x="336622" y="7274267"/>
            <a:ext cx="2126854" cy="1983775"/>
          </a:xfrm>
          <a:custGeom>
            <a:avLst/>
            <a:gdLst/>
            <a:ahLst/>
            <a:cxnLst/>
            <a:rect l="l" t="t" r="r" b="b"/>
            <a:pathLst>
              <a:path w="2126854" h="1983775">
                <a:moveTo>
                  <a:pt x="0" y="0"/>
                </a:moveTo>
                <a:lnTo>
                  <a:pt x="2126854" y="0"/>
                </a:lnTo>
                <a:lnTo>
                  <a:pt x="2126854" y="1983775"/>
                </a:lnTo>
                <a:lnTo>
                  <a:pt x="0" y="1983775"/>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4" name="Freeform 104"/>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a:off x="13266506" y="56905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6" name="Freeform 106"/>
          <p:cNvSpPr/>
          <p:nvPr/>
        </p:nvSpPr>
        <p:spPr>
          <a:xfrm>
            <a:off x="3693440" y="8706835"/>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7" name="Freeform 107"/>
          <p:cNvSpPr/>
          <p:nvPr/>
        </p:nvSpPr>
        <p:spPr>
          <a:xfrm rot="859538">
            <a:off x="16992679" y="2545681"/>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8" name="Freeform 108"/>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9" name="Freeform 109"/>
          <p:cNvSpPr/>
          <p:nvPr/>
        </p:nvSpPr>
        <p:spPr>
          <a:xfrm>
            <a:off x="15675338" y="8181843"/>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0" name="Freeform 110"/>
          <p:cNvSpPr/>
          <p:nvPr/>
        </p:nvSpPr>
        <p:spPr>
          <a:xfrm>
            <a:off x="1083696" y="659051"/>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grpSp>
        <p:nvGrpSpPr>
          <p:cNvPr id="111" name="Group 111"/>
          <p:cNvGrpSpPr/>
          <p:nvPr/>
        </p:nvGrpSpPr>
        <p:grpSpPr>
          <a:xfrm>
            <a:off x="1819625" y="1929693"/>
            <a:ext cx="1558521" cy="1558521"/>
            <a:chOff x="0" y="0"/>
            <a:chExt cx="812800" cy="812800"/>
          </a:xfrm>
        </p:grpSpPr>
        <p:sp>
          <p:nvSpPr>
            <p:cNvPr id="112" name="Freeform 112"/>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FFC4DE"/>
            </a:solidFill>
          </p:spPr>
        </p:sp>
        <p:sp>
          <p:nvSpPr>
            <p:cNvPr id="113" name="TextBox 113"/>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grpSp>
        <p:nvGrpSpPr>
          <p:cNvPr id="115" name="Group 115"/>
          <p:cNvGrpSpPr/>
          <p:nvPr/>
        </p:nvGrpSpPr>
        <p:grpSpPr>
          <a:xfrm>
            <a:off x="1851207" y="2021641"/>
            <a:ext cx="1558521" cy="1558521"/>
            <a:chOff x="0" y="0"/>
            <a:chExt cx="812800" cy="812800"/>
          </a:xfrm>
        </p:grpSpPr>
        <p:sp>
          <p:nvSpPr>
            <p:cNvPr id="116" name="Freeform 116"/>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000000">
                <a:alpha val="0"/>
              </a:srgbClr>
            </a:solidFill>
            <a:ln w="38100" cap="rnd">
              <a:solidFill>
                <a:srgbClr val="EE6AA4"/>
              </a:solidFill>
              <a:prstDash val="solid"/>
              <a:round/>
            </a:ln>
          </p:spPr>
        </p:sp>
        <p:sp>
          <p:nvSpPr>
            <p:cNvPr id="117" name="TextBox 117"/>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sp>
        <p:nvSpPr>
          <p:cNvPr id="118" name="TextBox 118"/>
          <p:cNvSpPr txBox="1"/>
          <p:nvPr/>
        </p:nvSpPr>
        <p:spPr>
          <a:xfrm>
            <a:off x="1938109" y="2484231"/>
            <a:ext cx="1307296" cy="732993"/>
          </a:xfrm>
          <a:prstGeom prst="rect">
            <a:avLst/>
          </a:prstGeom>
        </p:spPr>
        <p:txBody>
          <a:bodyPr lIns="0" tIns="0" rIns="0" bIns="0" rtlCol="0" anchor="t">
            <a:spAutoFit/>
          </a:bodyPr>
          <a:lstStyle/>
          <a:p>
            <a:pPr algn="ctr">
              <a:lnSpc>
                <a:spcPts val="5709"/>
              </a:lnSpc>
            </a:pPr>
            <a:r>
              <a:rPr lang="en-US" sz="4758">
                <a:solidFill>
                  <a:srgbClr val="EE6AA4"/>
                </a:solidFill>
                <a:latin typeface="Carter One"/>
                <a:ea typeface="Carter One"/>
                <a:cs typeface="Carter One"/>
                <a:sym typeface="Carter One"/>
              </a:rPr>
              <a:t>01</a:t>
            </a:r>
          </a:p>
        </p:txBody>
      </p:sp>
      <p:grpSp>
        <p:nvGrpSpPr>
          <p:cNvPr id="119" name="Group 119"/>
          <p:cNvGrpSpPr/>
          <p:nvPr/>
        </p:nvGrpSpPr>
        <p:grpSpPr>
          <a:xfrm>
            <a:off x="9001814" y="1853760"/>
            <a:ext cx="1558521" cy="1558521"/>
            <a:chOff x="0" y="0"/>
            <a:chExt cx="812800" cy="812800"/>
          </a:xfrm>
        </p:grpSpPr>
        <p:sp>
          <p:nvSpPr>
            <p:cNvPr id="120" name="Freeform 120"/>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FFC4DE"/>
            </a:solidFill>
          </p:spPr>
        </p:sp>
        <p:sp>
          <p:nvSpPr>
            <p:cNvPr id="121" name="TextBox 121"/>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grpSp>
        <p:nvGrpSpPr>
          <p:cNvPr id="122" name="Group 122"/>
          <p:cNvGrpSpPr/>
          <p:nvPr/>
        </p:nvGrpSpPr>
        <p:grpSpPr>
          <a:xfrm>
            <a:off x="9021524" y="1931072"/>
            <a:ext cx="1558521" cy="1558521"/>
            <a:chOff x="0" y="0"/>
            <a:chExt cx="812800" cy="812800"/>
          </a:xfrm>
        </p:grpSpPr>
        <p:sp>
          <p:nvSpPr>
            <p:cNvPr id="123" name="Freeform 123"/>
            <p:cNvSpPr/>
            <p:nvPr/>
          </p:nvSpPr>
          <p:spPr>
            <a:xfrm>
              <a:off x="15919" y="15919"/>
              <a:ext cx="780963" cy="780963"/>
            </a:xfrm>
            <a:custGeom>
              <a:avLst/>
              <a:gdLst/>
              <a:ahLst/>
              <a:cxnLst/>
              <a:rect l="l" t="t" r="r" b="b"/>
              <a:pathLst>
                <a:path w="780963" h="780963">
                  <a:moveTo>
                    <a:pt x="457589" y="25268"/>
                  </a:moveTo>
                  <a:lnTo>
                    <a:pt x="457589" y="25268"/>
                  </a:lnTo>
                  <a:cubicBezTo>
                    <a:pt x="502048" y="52554"/>
                    <a:pt x="550541" y="72641"/>
                    <a:pt x="601273" y="84784"/>
                  </a:cubicBezTo>
                  <a:lnTo>
                    <a:pt x="601273" y="84784"/>
                  </a:lnTo>
                  <a:cubicBezTo>
                    <a:pt x="648252" y="96029"/>
                    <a:pt x="684933" y="132709"/>
                    <a:pt x="696178" y="179689"/>
                  </a:cubicBezTo>
                  <a:lnTo>
                    <a:pt x="696178" y="179689"/>
                  </a:lnTo>
                  <a:cubicBezTo>
                    <a:pt x="708321" y="230421"/>
                    <a:pt x="728408" y="278914"/>
                    <a:pt x="755694" y="323373"/>
                  </a:cubicBezTo>
                  <a:lnTo>
                    <a:pt x="755694" y="323373"/>
                  </a:lnTo>
                  <a:cubicBezTo>
                    <a:pt x="780962" y="364544"/>
                    <a:pt x="780962" y="416418"/>
                    <a:pt x="755694" y="457589"/>
                  </a:cubicBezTo>
                  <a:lnTo>
                    <a:pt x="755694" y="457589"/>
                  </a:lnTo>
                  <a:cubicBezTo>
                    <a:pt x="728408" y="502048"/>
                    <a:pt x="708321" y="550541"/>
                    <a:pt x="696178" y="601273"/>
                  </a:cubicBezTo>
                  <a:lnTo>
                    <a:pt x="696178" y="601273"/>
                  </a:lnTo>
                  <a:cubicBezTo>
                    <a:pt x="684933" y="648253"/>
                    <a:pt x="648253" y="684933"/>
                    <a:pt x="601273" y="696178"/>
                  </a:cubicBezTo>
                  <a:lnTo>
                    <a:pt x="601273" y="696178"/>
                  </a:lnTo>
                  <a:cubicBezTo>
                    <a:pt x="550541" y="708321"/>
                    <a:pt x="502048" y="728408"/>
                    <a:pt x="457589" y="755694"/>
                  </a:cubicBezTo>
                  <a:lnTo>
                    <a:pt x="457589" y="755694"/>
                  </a:lnTo>
                  <a:cubicBezTo>
                    <a:pt x="416418" y="780962"/>
                    <a:pt x="364544" y="780962"/>
                    <a:pt x="323373" y="755694"/>
                  </a:cubicBezTo>
                  <a:lnTo>
                    <a:pt x="323373" y="755694"/>
                  </a:lnTo>
                  <a:cubicBezTo>
                    <a:pt x="278914" y="728408"/>
                    <a:pt x="230421" y="708321"/>
                    <a:pt x="179689" y="696178"/>
                  </a:cubicBezTo>
                  <a:lnTo>
                    <a:pt x="179689" y="696178"/>
                  </a:lnTo>
                  <a:cubicBezTo>
                    <a:pt x="132709" y="684933"/>
                    <a:pt x="96029" y="648252"/>
                    <a:pt x="84784" y="601273"/>
                  </a:cubicBezTo>
                  <a:lnTo>
                    <a:pt x="84784" y="601273"/>
                  </a:lnTo>
                  <a:cubicBezTo>
                    <a:pt x="72641" y="550541"/>
                    <a:pt x="52554" y="502048"/>
                    <a:pt x="25268" y="457589"/>
                  </a:cubicBezTo>
                  <a:lnTo>
                    <a:pt x="25268" y="457589"/>
                  </a:lnTo>
                  <a:cubicBezTo>
                    <a:pt x="0" y="416418"/>
                    <a:pt x="0" y="364544"/>
                    <a:pt x="25268" y="323373"/>
                  </a:cubicBezTo>
                  <a:lnTo>
                    <a:pt x="25268" y="323373"/>
                  </a:lnTo>
                  <a:cubicBezTo>
                    <a:pt x="52554" y="278914"/>
                    <a:pt x="72641" y="230421"/>
                    <a:pt x="84784" y="179689"/>
                  </a:cubicBezTo>
                  <a:lnTo>
                    <a:pt x="84784" y="179689"/>
                  </a:lnTo>
                  <a:cubicBezTo>
                    <a:pt x="96029" y="132709"/>
                    <a:pt x="132709" y="96029"/>
                    <a:pt x="179689" y="84784"/>
                  </a:cubicBezTo>
                  <a:lnTo>
                    <a:pt x="179689" y="84784"/>
                  </a:lnTo>
                  <a:cubicBezTo>
                    <a:pt x="230421" y="72641"/>
                    <a:pt x="278914" y="52554"/>
                    <a:pt x="323373" y="25268"/>
                  </a:cubicBezTo>
                  <a:lnTo>
                    <a:pt x="323373" y="25268"/>
                  </a:lnTo>
                  <a:cubicBezTo>
                    <a:pt x="364544" y="0"/>
                    <a:pt x="416418" y="0"/>
                    <a:pt x="457589" y="25268"/>
                  </a:cubicBezTo>
                  <a:close/>
                </a:path>
              </a:pathLst>
            </a:custGeom>
            <a:solidFill>
              <a:srgbClr val="000000">
                <a:alpha val="0"/>
              </a:srgbClr>
            </a:solidFill>
            <a:ln w="38100" cap="rnd">
              <a:solidFill>
                <a:srgbClr val="EE6AA4"/>
              </a:solidFill>
              <a:prstDash val="solid"/>
              <a:round/>
            </a:ln>
          </p:spPr>
        </p:sp>
        <p:sp>
          <p:nvSpPr>
            <p:cNvPr id="124" name="TextBox 124"/>
            <p:cNvSpPr txBox="1"/>
            <p:nvPr/>
          </p:nvSpPr>
          <p:spPr>
            <a:xfrm>
              <a:off x="139700" y="101600"/>
              <a:ext cx="533400" cy="571500"/>
            </a:xfrm>
            <a:prstGeom prst="rect">
              <a:avLst/>
            </a:prstGeom>
          </p:spPr>
          <p:txBody>
            <a:bodyPr lIns="50800" tIns="50800" rIns="50800" bIns="50800" rtlCol="0" anchor="ctr"/>
            <a:lstStyle/>
            <a:p>
              <a:pPr algn="ctr">
                <a:lnSpc>
                  <a:spcPts val="2660"/>
                </a:lnSpc>
              </a:pPr>
              <a:endParaRPr>
                <a:solidFill>
                  <a:prstClr val="black"/>
                </a:solidFill>
              </a:endParaRPr>
            </a:p>
          </p:txBody>
        </p:sp>
      </p:grpSp>
      <p:sp>
        <p:nvSpPr>
          <p:cNvPr id="125" name="TextBox 125"/>
          <p:cNvSpPr txBox="1"/>
          <p:nvPr/>
        </p:nvSpPr>
        <p:spPr>
          <a:xfrm>
            <a:off x="9108426" y="2393662"/>
            <a:ext cx="1307296" cy="732993"/>
          </a:xfrm>
          <a:prstGeom prst="rect">
            <a:avLst/>
          </a:prstGeom>
        </p:spPr>
        <p:txBody>
          <a:bodyPr lIns="0" tIns="0" rIns="0" bIns="0" rtlCol="0" anchor="t">
            <a:spAutoFit/>
          </a:bodyPr>
          <a:lstStyle/>
          <a:p>
            <a:pPr algn="ctr">
              <a:lnSpc>
                <a:spcPts val="5709"/>
              </a:lnSpc>
            </a:pPr>
            <a:r>
              <a:rPr lang="en-US" sz="4758">
                <a:solidFill>
                  <a:srgbClr val="EE6AA4"/>
                </a:solidFill>
                <a:latin typeface="Carter One"/>
                <a:ea typeface="Carter One"/>
                <a:cs typeface="Carter One"/>
                <a:sym typeface="Carter One"/>
              </a:rPr>
              <a:t>02</a:t>
            </a:r>
          </a:p>
        </p:txBody>
      </p:sp>
      <p:sp>
        <p:nvSpPr>
          <p:cNvPr id="126" name="TextBox 126"/>
          <p:cNvSpPr txBox="1"/>
          <p:nvPr/>
        </p:nvSpPr>
        <p:spPr>
          <a:xfrm>
            <a:off x="3413097" y="2459202"/>
            <a:ext cx="5535272" cy="677108"/>
          </a:xfrm>
          <a:prstGeom prst="rect">
            <a:avLst/>
          </a:prstGeom>
        </p:spPr>
        <p:txBody>
          <a:bodyPr lIns="0" tIns="0" rIns="0" bIns="0" rtlCol="0" anchor="t">
            <a:spAutoFit/>
          </a:bodyPr>
          <a:lstStyle/>
          <a:p>
            <a:r>
              <a:rPr lang="en-US" sz="4400" b="1" smtClean="0">
                <a:latin typeface="Times New Roman" panose="02020603050405020304" pitchFamily="18" charset="0"/>
                <a:cs typeface="Times New Roman" panose="02020603050405020304" pitchFamily="18" charset="0"/>
              </a:rPr>
              <a:t>Khái </a:t>
            </a:r>
            <a:r>
              <a:rPr lang="en-US" sz="4400" b="1">
                <a:latin typeface="Times New Roman" panose="02020603050405020304" pitchFamily="18" charset="0"/>
                <a:cs typeface="Times New Roman" panose="02020603050405020304" pitchFamily="18" charset="0"/>
              </a:rPr>
              <a:t>niệm câu ghép</a:t>
            </a:r>
            <a:endParaRPr lang="en-GB" sz="4400">
              <a:latin typeface="Times New Roman" panose="02020603050405020304" pitchFamily="18" charset="0"/>
              <a:cs typeface="Times New Roman" panose="02020603050405020304" pitchFamily="18" charset="0"/>
            </a:endParaRPr>
          </a:p>
        </p:txBody>
      </p:sp>
      <p:sp>
        <p:nvSpPr>
          <p:cNvPr id="127" name="TextBox 127"/>
          <p:cNvSpPr txBox="1"/>
          <p:nvPr/>
        </p:nvSpPr>
        <p:spPr>
          <a:xfrm>
            <a:off x="10692092" y="2271636"/>
            <a:ext cx="5690343" cy="677108"/>
          </a:xfrm>
          <a:prstGeom prst="rect">
            <a:avLst/>
          </a:prstGeom>
        </p:spPr>
        <p:txBody>
          <a:bodyPr lIns="0" tIns="0" rIns="0" bIns="0" rtlCol="0" anchor="t">
            <a:spAutoFit/>
          </a:bodyPr>
          <a:lstStyle/>
          <a:p>
            <a:r>
              <a:rPr lang="vi-VN" sz="4400" b="1" smtClean="0">
                <a:latin typeface="Times New Roman" panose="02020603050405020304" pitchFamily="18" charset="0"/>
                <a:cs typeface="Times New Roman" panose="02020603050405020304" pitchFamily="18" charset="0"/>
              </a:rPr>
              <a:t>Phân </a:t>
            </a:r>
            <a:r>
              <a:rPr lang="vi-VN" sz="4400" b="1">
                <a:latin typeface="Times New Roman" panose="02020603050405020304" pitchFamily="18" charset="0"/>
                <a:cs typeface="Times New Roman" panose="02020603050405020304" pitchFamily="18" charset="0"/>
              </a:rPr>
              <a:t>loại câu ghép</a:t>
            </a:r>
            <a:endParaRPr lang="en-GB" sz="4400">
              <a:latin typeface="Times New Roman" panose="02020603050405020304" pitchFamily="18" charset="0"/>
              <a:cs typeface="Times New Roman" panose="02020603050405020304" pitchFamily="18" charset="0"/>
            </a:endParaRPr>
          </a:p>
        </p:txBody>
      </p:sp>
      <p:sp>
        <p:nvSpPr>
          <p:cNvPr id="128" name="Rectangle 127"/>
          <p:cNvSpPr/>
          <p:nvPr/>
        </p:nvSpPr>
        <p:spPr>
          <a:xfrm>
            <a:off x="2598971" y="3983520"/>
            <a:ext cx="5108206" cy="2862322"/>
          </a:xfrm>
          <a:prstGeom prst="rect">
            <a:avLst/>
          </a:prstGeom>
        </p:spPr>
        <p:txBody>
          <a:bodyPr wrap="square">
            <a:spAutoFit/>
          </a:bodyPr>
          <a:lstStyle/>
          <a:p>
            <a:pPr algn="just"/>
            <a:r>
              <a:rPr lang="en-US" sz="3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ghép là câu có từ hai cụm chủ ngữ - vị ngữ nòng cốt trở lên, mỗi cụm chủ ngữ - vị ngữ được gọi là một vế câu.</a:t>
            </a:r>
            <a:endParaRPr lang="en-GB" sz="3600">
              <a:latin typeface="Times New Roman" panose="02020603050405020304" pitchFamily="18" charset="0"/>
              <a:cs typeface="Times New Roman" panose="02020603050405020304" pitchFamily="18" charset="0"/>
            </a:endParaRPr>
          </a:p>
        </p:txBody>
      </p:sp>
      <p:sp>
        <p:nvSpPr>
          <p:cNvPr id="129" name="Rectangle 128"/>
          <p:cNvSpPr/>
          <p:nvPr/>
        </p:nvSpPr>
        <p:spPr>
          <a:xfrm>
            <a:off x="9234964" y="3081385"/>
            <a:ext cx="8425019" cy="5853910"/>
          </a:xfrm>
          <a:prstGeom prst="rect">
            <a:avLst/>
          </a:prstGeom>
        </p:spPr>
        <p:txBody>
          <a:bodyPr wrap="square">
            <a:spAutoFit/>
          </a:bodyPr>
          <a:lstStyle/>
          <a:p>
            <a:pPr algn="just">
              <a:lnSpc>
                <a:spcPct val="130000"/>
              </a:lnSpc>
              <a:spcAft>
                <a:spcPts val="0"/>
              </a:spcAft>
            </a:pPr>
            <a:r>
              <a:rPr lang="vi-VN" sz="3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Câu ghép có từ ngữ nối các vế câu</a:t>
            </a:r>
            <a:endParaRPr lang="en-GB" sz="36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0"/>
              </a:spcAft>
            </a:pPr>
            <a:r>
              <a:rPr lang="vi-VN" sz="3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Câu ghép không có từ ngữ nối các vế câu</a:t>
            </a:r>
            <a:endParaRPr lang="en-GB" sz="36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30000"/>
              </a:lnSpc>
              <a:spcAft>
                <a:spcPts val="0"/>
              </a:spcAft>
              <a:buSzPts val="1400"/>
              <a:buFont typeface="Times New Roman" panose="02020603050405020304" pitchFamily="18" charset="0"/>
              <a:buChar char="-"/>
            </a:pPr>
            <a:r>
              <a:rPr lang="vi-VN" sz="3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Căn cứ vào quan hệ giữa các vế câu:</a:t>
            </a:r>
            <a:endParaRPr lang="en-GB" sz="36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Aft>
                <a:spcPts val="0"/>
              </a:spcAft>
            </a:pPr>
            <a:r>
              <a:rPr lang="vi-VN" sz="3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Câu ghép đẳng lập: là câu ghép mà các vế có quan hệ bình đẳng, ngang hàng với nhau. </a:t>
            </a:r>
            <a:endParaRPr lang="en-GB" sz="36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0"/>
              </a:spcAft>
            </a:pPr>
            <a:r>
              <a:rPr lang="vi-VN" sz="3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Câu ghép chính phụ: là câu ghép mà các vế có quan hệ phụ thuộc, nghĩa là có vế chính và vế phụ.</a:t>
            </a:r>
            <a:endParaRPr lang="en-GB" sz="36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428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barn(inVertical)">
                                      <p:cBhvr>
                                        <p:cTn id="7" dur="500"/>
                                        <p:tgtEl>
                                          <p:spTgt spid="118"/>
                                        </p:tgtEl>
                                      </p:cBhvr>
                                    </p:animEffect>
                                  </p:childTnLst>
                                </p:cTn>
                              </p:par>
                              <p:par>
                                <p:cTn id="8" presetID="16" presetClass="entr" presetSubtype="21" fill="hold" nodeType="withEffect">
                                  <p:stCondLst>
                                    <p:cond delay="0"/>
                                  </p:stCondLst>
                                  <p:childTnLst>
                                    <p:set>
                                      <p:cBhvr>
                                        <p:cTn id="9" dur="1" fill="hold">
                                          <p:stCondLst>
                                            <p:cond delay="0"/>
                                          </p:stCondLst>
                                        </p:cTn>
                                        <p:tgtEl>
                                          <p:spTgt spid="115"/>
                                        </p:tgtEl>
                                        <p:attrNameLst>
                                          <p:attrName>style.visibility</p:attrName>
                                        </p:attrNameLst>
                                      </p:cBhvr>
                                      <p:to>
                                        <p:strVal val="visible"/>
                                      </p:to>
                                    </p:set>
                                    <p:animEffect transition="in" filter="barn(inVertical)">
                                      <p:cBhvr>
                                        <p:cTn id="10" dur="500"/>
                                        <p:tgtEl>
                                          <p:spTgt spid="11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26"/>
                                        </p:tgtEl>
                                        <p:attrNameLst>
                                          <p:attrName>style.visibility</p:attrName>
                                        </p:attrNameLst>
                                      </p:cBhvr>
                                      <p:to>
                                        <p:strVal val="visible"/>
                                      </p:to>
                                    </p:set>
                                    <p:animEffect transition="in" filter="barn(inVertical)">
                                      <p:cBhvr>
                                        <p:cTn id="13" dur="500"/>
                                        <p:tgtEl>
                                          <p:spTgt spid="126"/>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128">
                                            <p:txEl>
                                              <p:pRg st="0" end="0"/>
                                            </p:txEl>
                                          </p:spTgt>
                                        </p:tgtEl>
                                        <p:attrNameLst>
                                          <p:attrName>style.visibility</p:attrName>
                                        </p:attrNameLst>
                                      </p:cBhvr>
                                      <p:to>
                                        <p:strVal val="visible"/>
                                      </p:to>
                                    </p:set>
                                    <p:animEffect transition="in" filter="barn(inVertical)">
                                      <p:cBhvr>
                                        <p:cTn id="18" dur="500"/>
                                        <p:tgtEl>
                                          <p:spTgt spid="12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125"/>
                                        </p:tgtEl>
                                        <p:attrNameLst>
                                          <p:attrName>style.visibility</p:attrName>
                                        </p:attrNameLst>
                                      </p:cBhvr>
                                      <p:to>
                                        <p:strVal val="visible"/>
                                      </p:to>
                                    </p:set>
                                    <p:animEffect transition="in" filter="circle(in)">
                                      <p:cBhvr>
                                        <p:cTn id="23" dur="2000"/>
                                        <p:tgtEl>
                                          <p:spTgt spid="125"/>
                                        </p:tgtEl>
                                      </p:cBhvr>
                                    </p:animEffect>
                                  </p:childTnLst>
                                </p:cTn>
                              </p:par>
                              <p:par>
                                <p:cTn id="24" presetID="6" presetClass="entr" presetSubtype="16" fill="hold" nodeType="withEffect">
                                  <p:stCondLst>
                                    <p:cond delay="0"/>
                                  </p:stCondLst>
                                  <p:childTnLst>
                                    <p:set>
                                      <p:cBhvr>
                                        <p:cTn id="25" dur="1" fill="hold">
                                          <p:stCondLst>
                                            <p:cond delay="0"/>
                                          </p:stCondLst>
                                        </p:cTn>
                                        <p:tgtEl>
                                          <p:spTgt spid="122"/>
                                        </p:tgtEl>
                                        <p:attrNameLst>
                                          <p:attrName>style.visibility</p:attrName>
                                        </p:attrNameLst>
                                      </p:cBhvr>
                                      <p:to>
                                        <p:strVal val="visible"/>
                                      </p:to>
                                    </p:set>
                                    <p:animEffect transition="in" filter="circle(in)">
                                      <p:cBhvr>
                                        <p:cTn id="26" dur="2000"/>
                                        <p:tgtEl>
                                          <p:spTgt spid="122"/>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127"/>
                                        </p:tgtEl>
                                        <p:attrNameLst>
                                          <p:attrName>style.visibility</p:attrName>
                                        </p:attrNameLst>
                                      </p:cBhvr>
                                      <p:to>
                                        <p:strVal val="visible"/>
                                      </p:to>
                                    </p:set>
                                    <p:animEffect transition="in" filter="circle(in)">
                                      <p:cBhvr>
                                        <p:cTn id="29" dur="2000"/>
                                        <p:tgtEl>
                                          <p:spTgt spid="12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29"/>
                                        </p:tgtEl>
                                        <p:attrNameLst>
                                          <p:attrName>style.visibility</p:attrName>
                                        </p:attrNameLst>
                                      </p:cBhvr>
                                      <p:to>
                                        <p:strVal val="visible"/>
                                      </p:to>
                                    </p:set>
                                    <p:animEffect transition="in" filter="wipe(down)">
                                      <p:cBhvr>
                                        <p:cTn id="34" dur="5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p:bldP spid="125" grpId="0"/>
      <p:bldP spid="126" grpId="0"/>
      <p:bldP spid="127" grpId="0"/>
      <p:bldP spid="12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4DE"/>
        </a:solidFill>
        <a:effectLst/>
      </p:bgPr>
    </p:bg>
    <p:spTree>
      <p:nvGrpSpPr>
        <p:cNvPr id="1" name=""/>
        <p:cNvGrpSpPr/>
        <p:nvPr/>
      </p:nvGrpSpPr>
      <p:grpSpPr>
        <a:xfrm>
          <a:off x="0" y="0"/>
          <a:ext cx="0" cy="0"/>
          <a:chOff x="0" y="0"/>
          <a:chExt cx="0" cy="0"/>
        </a:xfrm>
      </p:grpSpPr>
      <p:sp>
        <p:nvSpPr>
          <p:cNvPr id="2" name="Freeform 2"/>
          <p:cNvSpPr/>
          <p:nvPr/>
        </p:nvSpPr>
        <p:spPr>
          <a:xfrm>
            <a:off x="-715100"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3" name="Freeform 3"/>
          <p:cNvSpPr/>
          <p:nvPr/>
        </p:nvSpPr>
        <p:spPr>
          <a:xfrm>
            <a:off x="5857633" y="-34406"/>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4" name="Freeform 4"/>
          <p:cNvSpPr/>
          <p:nvPr/>
        </p:nvSpPr>
        <p:spPr>
          <a:xfrm>
            <a:off x="12430367" y="-114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5" name="Freeform 5"/>
          <p:cNvSpPr/>
          <p:nvPr/>
        </p:nvSpPr>
        <p:spPr>
          <a:xfrm>
            <a:off x="-715100"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6" name="Freeform 6"/>
          <p:cNvSpPr/>
          <p:nvPr/>
        </p:nvSpPr>
        <p:spPr>
          <a:xfrm>
            <a:off x="5857633" y="1980513"/>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7" name="Freeform 7"/>
          <p:cNvSpPr/>
          <p:nvPr/>
        </p:nvSpPr>
        <p:spPr>
          <a:xfrm>
            <a:off x="12430367" y="2003450"/>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8" name="Freeform 8"/>
          <p:cNvSpPr/>
          <p:nvPr/>
        </p:nvSpPr>
        <p:spPr>
          <a:xfrm>
            <a:off x="-715100"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9" name="Freeform 9"/>
          <p:cNvSpPr/>
          <p:nvPr/>
        </p:nvSpPr>
        <p:spPr>
          <a:xfrm>
            <a:off x="5857633" y="3995432"/>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0" name="Freeform 10"/>
          <p:cNvSpPr/>
          <p:nvPr/>
        </p:nvSpPr>
        <p:spPr>
          <a:xfrm>
            <a:off x="12430367" y="4018369"/>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1" name="Freeform 11"/>
          <p:cNvSpPr/>
          <p:nvPr/>
        </p:nvSpPr>
        <p:spPr>
          <a:xfrm>
            <a:off x="-715100"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2" name="Freeform 12"/>
          <p:cNvSpPr/>
          <p:nvPr/>
        </p:nvSpPr>
        <p:spPr>
          <a:xfrm>
            <a:off x="5857633" y="6010351"/>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3" name="Freeform 13"/>
          <p:cNvSpPr/>
          <p:nvPr/>
        </p:nvSpPr>
        <p:spPr>
          <a:xfrm>
            <a:off x="12430367" y="6033288"/>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4" name="Freeform 14"/>
          <p:cNvSpPr/>
          <p:nvPr/>
        </p:nvSpPr>
        <p:spPr>
          <a:xfrm>
            <a:off x="-715100"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5" name="Freeform 15"/>
          <p:cNvSpPr/>
          <p:nvPr/>
        </p:nvSpPr>
        <p:spPr>
          <a:xfrm>
            <a:off x="5857633" y="8025270"/>
            <a:ext cx="6572734" cy="2103275"/>
          </a:xfrm>
          <a:custGeom>
            <a:avLst/>
            <a:gdLst/>
            <a:ahLst/>
            <a:cxnLst/>
            <a:rect l="l" t="t" r="r" b="b"/>
            <a:pathLst>
              <a:path w="6572734" h="2103275">
                <a:moveTo>
                  <a:pt x="0" y="0"/>
                </a:moveTo>
                <a:lnTo>
                  <a:pt x="6572734" y="0"/>
                </a:lnTo>
                <a:lnTo>
                  <a:pt x="6572734"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sp>
        <p:nvSpPr>
          <p:cNvPr id="16" name="Freeform 16"/>
          <p:cNvSpPr/>
          <p:nvPr/>
        </p:nvSpPr>
        <p:spPr>
          <a:xfrm>
            <a:off x="12430367" y="8048207"/>
            <a:ext cx="6572734" cy="2103275"/>
          </a:xfrm>
          <a:custGeom>
            <a:avLst/>
            <a:gdLst/>
            <a:ahLst/>
            <a:cxnLst/>
            <a:rect l="l" t="t" r="r" b="b"/>
            <a:pathLst>
              <a:path w="6572734" h="2103275">
                <a:moveTo>
                  <a:pt x="0" y="0"/>
                </a:moveTo>
                <a:lnTo>
                  <a:pt x="6572733" y="0"/>
                </a:lnTo>
                <a:lnTo>
                  <a:pt x="6572733" y="2103275"/>
                </a:lnTo>
                <a:lnTo>
                  <a:pt x="0" y="2103275"/>
                </a:lnTo>
                <a:lnTo>
                  <a:pt x="0" y="0"/>
                </a:lnTo>
                <a:close/>
              </a:path>
            </a:pathLst>
          </a:custGeom>
          <a:blipFill>
            <a:blip r:embed="rId2">
              <a:alphaModFix amt="30000"/>
              <a:extLst>
                <a:ext uri="{96DAC541-7B7A-43D3-8B79-37D633B846F1}">
                  <asvg:svgBlip xmlns="" xmlns:asvg="http://schemas.microsoft.com/office/drawing/2016/SVG/main" r:embed="rId3"/>
                </a:ext>
              </a:extLst>
            </a:blip>
            <a:stretch>
              <a:fillRect/>
            </a:stretch>
          </a:blipFill>
        </p:spPr>
      </p:sp>
      <p:grpSp>
        <p:nvGrpSpPr>
          <p:cNvPr id="17" name="Group 17"/>
          <p:cNvGrpSpPr/>
          <p:nvPr/>
        </p:nvGrpSpPr>
        <p:grpSpPr>
          <a:xfrm>
            <a:off x="546039" y="918892"/>
            <a:ext cx="5463091" cy="3585154"/>
            <a:chOff x="0" y="0"/>
            <a:chExt cx="812800" cy="533400"/>
          </a:xfrm>
        </p:grpSpPr>
        <p:sp>
          <p:nvSpPr>
            <p:cNvPr id="18" name="Freeform 1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9" name="TextBox 1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0" name="Group 20"/>
          <p:cNvGrpSpPr/>
          <p:nvPr/>
        </p:nvGrpSpPr>
        <p:grpSpPr>
          <a:xfrm>
            <a:off x="546039" y="1997025"/>
            <a:ext cx="5463091" cy="3585154"/>
            <a:chOff x="0" y="0"/>
            <a:chExt cx="812800" cy="533400"/>
          </a:xfrm>
        </p:grpSpPr>
        <p:sp>
          <p:nvSpPr>
            <p:cNvPr id="21" name="Freeform 2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2" name="TextBox 2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3" name="Group 23"/>
          <p:cNvGrpSpPr/>
          <p:nvPr/>
        </p:nvGrpSpPr>
        <p:grpSpPr>
          <a:xfrm>
            <a:off x="546039" y="4153292"/>
            <a:ext cx="5463091" cy="3585154"/>
            <a:chOff x="0" y="0"/>
            <a:chExt cx="812800" cy="533400"/>
          </a:xfrm>
        </p:grpSpPr>
        <p:sp>
          <p:nvSpPr>
            <p:cNvPr id="24" name="Freeform 2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5" name="TextBox 2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6" name="Group 26"/>
          <p:cNvGrpSpPr/>
          <p:nvPr/>
        </p:nvGrpSpPr>
        <p:grpSpPr>
          <a:xfrm>
            <a:off x="328553" y="5714890"/>
            <a:ext cx="5463091" cy="3585154"/>
            <a:chOff x="0" y="0"/>
            <a:chExt cx="812800" cy="533400"/>
          </a:xfrm>
        </p:grpSpPr>
        <p:sp>
          <p:nvSpPr>
            <p:cNvPr id="27" name="Freeform 2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28" name="TextBox 2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29" name="Group 29"/>
          <p:cNvGrpSpPr/>
          <p:nvPr/>
        </p:nvGrpSpPr>
        <p:grpSpPr>
          <a:xfrm>
            <a:off x="3937309" y="5452286"/>
            <a:ext cx="5463091" cy="3585154"/>
            <a:chOff x="0" y="0"/>
            <a:chExt cx="812800" cy="533400"/>
          </a:xfrm>
        </p:grpSpPr>
        <p:sp>
          <p:nvSpPr>
            <p:cNvPr id="30" name="Freeform 3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1" name="TextBox 3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2" name="Group 32"/>
          <p:cNvGrpSpPr/>
          <p:nvPr/>
        </p:nvGrpSpPr>
        <p:grpSpPr>
          <a:xfrm>
            <a:off x="7328579" y="5673146"/>
            <a:ext cx="5463091" cy="3585154"/>
            <a:chOff x="0" y="0"/>
            <a:chExt cx="812800" cy="533400"/>
          </a:xfrm>
        </p:grpSpPr>
        <p:sp>
          <p:nvSpPr>
            <p:cNvPr id="33" name="Freeform 3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4" name="TextBox 3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5" name="Group 35"/>
          <p:cNvGrpSpPr/>
          <p:nvPr/>
        </p:nvGrpSpPr>
        <p:grpSpPr>
          <a:xfrm>
            <a:off x="9400400" y="4504045"/>
            <a:ext cx="5463091" cy="3585154"/>
            <a:chOff x="0" y="0"/>
            <a:chExt cx="812800" cy="533400"/>
          </a:xfrm>
        </p:grpSpPr>
        <p:sp>
          <p:nvSpPr>
            <p:cNvPr id="36" name="Freeform 3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37" name="TextBox 3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38" name="Group 38"/>
          <p:cNvGrpSpPr/>
          <p:nvPr/>
        </p:nvGrpSpPr>
        <p:grpSpPr>
          <a:xfrm>
            <a:off x="8863108" y="918892"/>
            <a:ext cx="5463091" cy="3585154"/>
            <a:chOff x="0" y="0"/>
            <a:chExt cx="812800" cy="533400"/>
          </a:xfrm>
        </p:grpSpPr>
        <p:sp>
          <p:nvSpPr>
            <p:cNvPr id="39" name="Freeform 3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0" name="TextBox 4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1" name="Group 41"/>
          <p:cNvGrpSpPr/>
          <p:nvPr/>
        </p:nvGrpSpPr>
        <p:grpSpPr>
          <a:xfrm>
            <a:off x="3277584" y="918892"/>
            <a:ext cx="5463091" cy="3585154"/>
            <a:chOff x="0" y="0"/>
            <a:chExt cx="812800" cy="533400"/>
          </a:xfrm>
        </p:grpSpPr>
        <p:sp>
          <p:nvSpPr>
            <p:cNvPr id="42" name="Freeform 4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3" name="TextBox 4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4" name="Group 44"/>
          <p:cNvGrpSpPr/>
          <p:nvPr/>
        </p:nvGrpSpPr>
        <p:grpSpPr>
          <a:xfrm>
            <a:off x="6009130" y="918892"/>
            <a:ext cx="5463091" cy="3585154"/>
            <a:chOff x="0" y="0"/>
            <a:chExt cx="812800" cy="533400"/>
          </a:xfrm>
        </p:grpSpPr>
        <p:sp>
          <p:nvSpPr>
            <p:cNvPr id="45" name="Freeform 4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46" name="TextBox 4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47" name="Group 47"/>
          <p:cNvGrpSpPr/>
          <p:nvPr/>
        </p:nvGrpSpPr>
        <p:grpSpPr>
          <a:xfrm>
            <a:off x="1400049" y="1997025"/>
            <a:ext cx="11866456" cy="5897030"/>
            <a:chOff x="0" y="0"/>
            <a:chExt cx="3168073" cy="1574372"/>
          </a:xfrm>
        </p:grpSpPr>
        <p:sp>
          <p:nvSpPr>
            <p:cNvPr id="48" name="Freeform 48"/>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49" name="TextBox 49"/>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50" name="Group 50"/>
          <p:cNvGrpSpPr/>
          <p:nvPr/>
        </p:nvGrpSpPr>
        <p:grpSpPr>
          <a:xfrm>
            <a:off x="546039" y="3075158"/>
            <a:ext cx="5463091" cy="3585154"/>
            <a:chOff x="0" y="0"/>
            <a:chExt cx="812800" cy="533400"/>
          </a:xfrm>
        </p:grpSpPr>
        <p:sp>
          <p:nvSpPr>
            <p:cNvPr id="51" name="Freeform 5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2" name="TextBox 5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3" name="Group 53"/>
          <p:cNvGrpSpPr/>
          <p:nvPr/>
        </p:nvGrpSpPr>
        <p:grpSpPr>
          <a:xfrm>
            <a:off x="8863108" y="5582179"/>
            <a:ext cx="5463091" cy="3585154"/>
            <a:chOff x="0" y="0"/>
            <a:chExt cx="812800" cy="533400"/>
          </a:xfrm>
        </p:grpSpPr>
        <p:sp>
          <p:nvSpPr>
            <p:cNvPr id="54" name="Freeform 5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5" name="TextBox 5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6" name="Group 56"/>
          <p:cNvGrpSpPr/>
          <p:nvPr/>
        </p:nvGrpSpPr>
        <p:grpSpPr>
          <a:xfrm>
            <a:off x="9486877" y="2711469"/>
            <a:ext cx="5463091" cy="3585154"/>
            <a:chOff x="0" y="0"/>
            <a:chExt cx="812800" cy="533400"/>
          </a:xfrm>
        </p:grpSpPr>
        <p:sp>
          <p:nvSpPr>
            <p:cNvPr id="57" name="Freeform 5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58" name="TextBox 5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59" name="Group 59"/>
          <p:cNvGrpSpPr/>
          <p:nvPr/>
        </p:nvGrpSpPr>
        <p:grpSpPr>
          <a:xfrm>
            <a:off x="3693440" y="877365"/>
            <a:ext cx="5463091" cy="3585154"/>
            <a:chOff x="0" y="0"/>
            <a:chExt cx="812800" cy="533400"/>
          </a:xfrm>
        </p:grpSpPr>
        <p:sp>
          <p:nvSpPr>
            <p:cNvPr id="60" name="Freeform 60"/>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1" name="TextBox 61"/>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2" name="Group 62"/>
          <p:cNvGrpSpPr/>
          <p:nvPr/>
        </p:nvGrpSpPr>
        <p:grpSpPr>
          <a:xfrm>
            <a:off x="3693440" y="1955499"/>
            <a:ext cx="5463091" cy="3585154"/>
            <a:chOff x="0" y="0"/>
            <a:chExt cx="812800" cy="533400"/>
          </a:xfrm>
        </p:grpSpPr>
        <p:sp>
          <p:nvSpPr>
            <p:cNvPr id="63" name="Freeform 6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4" name="TextBox 6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5" name="Group 65"/>
          <p:cNvGrpSpPr/>
          <p:nvPr/>
        </p:nvGrpSpPr>
        <p:grpSpPr>
          <a:xfrm>
            <a:off x="3693440" y="4111765"/>
            <a:ext cx="5463091" cy="3585154"/>
            <a:chOff x="0" y="0"/>
            <a:chExt cx="812800" cy="533400"/>
          </a:xfrm>
        </p:grpSpPr>
        <p:sp>
          <p:nvSpPr>
            <p:cNvPr id="66" name="Freeform 6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67" name="TextBox 6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68" name="Group 68"/>
          <p:cNvGrpSpPr/>
          <p:nvPr/>
        </p:nvGrpSpPr>
        <p:grpSpPr>
          <a:xfrm>
            <a:off x="3693440" y="5189898"/>
            <a:ext cx="5463091" cy="3585154"/>
            <a:chOff x="0" y="0"/>
            <a:chExt cx="812800" cy="533400"/>
          </a:xfrm>
        </p:grpSpPr>
        <p:sp>
          <p:nvSpPr>
            <p:cNvPr id="69" name="Freeform 6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0" name="TextBox 7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1" name="Group 71"/>
          <p:cNvGrpSpPr/>
          <p:nvPr/>
        </p:nvGrpSpPr>
        <p:grpSpPr>
          <a:xfrm>
            <a:off x="7084710" y="5410759"/>
            <a:ext cx="5463091" cy="3585154"/>
            <a:chOff x="0" y="0"/>
            <a:chExt cx="812800" cy="533400"/>
          </a:xfrm>
        </p:grpSpPr>
        <p:sp>
          <p:nvSpPr>
            <p:cNvPr id="72" name="Freeform 72"/>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3" name="TextBox 73"/>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4" name="Group 74"/>
          <p:cNvGrpSpPr/>
          <p:nvPr/>
        </p:nvGrpSpPr>
        <p:grpSpPr>
          <a:xfrm>
            <a:off x="10475980" y="5631620"/>
            <a:ext cx="5463091" cy="3585154"/>
            <a:chOff x="0" y="0"/>
            <a:chExt cx="812800" cy="533400"/>
          </a:xfrm>
        </p:grpSpPr>
        <p:sp>
          <p:nvSpPr>
            <p:cNvPr id="75" name="Freeform 75"/>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6" name="TextBox 76"/>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77" name="Group 77"/>
          <p:cNvGrpSpPr/>
          <p:nvPr/>
        </p:nvGrpSpPr>
        <p:grpSpPr>
          <a:xfrm>
            <a:off x="12547801" y="4462519"/>
            <a:ext cx="5463091" cy="3585154"/>
            <a:chOff x="0" y="0"/>
            <a:chExt cx="812800" cy="533400"/>
          </a:xfrm>
        </p:grpSpPr>
        <p:sp>
          <p:nvSpPr>
            <p:cNvPr id="78" name="Freeform 78"/>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79" name="TextBox 79"/>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0" name="Group 80"/>
          <p:cNvGrpSpPr/>
          <p:nvPr/>
        </p:nvGrpSpPr>
        <p:grpSpPr>
          <a:xfrm>
            <a:off x="12010509" y="877365"/>
            <a:ext cx="5463091" cy="3585154"/>
            <a:chOff x="0" y="0"/>
            <a:chExt cx="812800" cy="533400"/>
          </a:xfrm>
        </p:grpSpPr>
        <p:sp>
          <p:nvSpPr>
            <p:cNvPr id="81" name="Freeform 81"/>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2" name="TextBox 82"/>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3" name="Group 83"/>
          <p:cNvGrpSpPr/>
          <p:nvPr/>
        </p:nvGrpSpPr>
        <p:grpSpPr>
          <a:xfrm>
            <a:off x="6424985" y="877365"/>
            <a:ext cx="5463091" cy="3585154"/>
            <a:chOff x="0" y="0"/>
            <a:chExt cx="812800" cy="533400"/>
          </a:xfrm>
        </p:grpSpPr>
        <p:sp>
          <p:nvSpPr>
            <p:cNvPr id="84" name="Freeform 84"/>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5" name="TextBox 85"/>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6" name="Group 86"/>
          <p:cNvGrpSpPr/>
          <p:nvPr/>
        </p:nvGrpSpPr>
        <p:grpSpPr>
          <a:xfrm>
            <a:off x="9156531" y="877365"/>
            <a:ext cx="5463091" cy="3585154"/>
            <a:chOff x="0" y="0"/>
            <a:chExt cx="812800" cy="533400"/>
          </a:xfrm>
        </p:grpSpPr>
        <p:sp>
          <p:nvSpPr>
            <p:cNvPr id="87" name="Freeform 87"/>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88" name="TextBox 88"/>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89" name="Group 89"/>
          <p:cNvGrpSpPr/>
          <p:nvPr/>
        </p:nvGrpSpPr>
        <p:grpSpPr>
          <a:xfrm>
            <a:off x="4547450" y="1955499"/>
            <a:ext cx="11866456" cy="5897030"/>
            <a:chOff x="0" y="0"/>
            <a:chExt cx="3168073" cy="1574372"/>
          </a:xfrm>
        </p:grpSpPr>
        <p:sp>
          <p:nvSpPr>
            <p:cNvPr id="90" name="Freeform 90"/>
            <p:cNvSpPr/>
            <p:nvPr/>
          </p:nvSpPr>
          <p:spPr>
            <a:xfrm>
              <a:off x="0" y="0"/>
              <a:ext cx="3168073" cy="1574372"/>
            </a:xfrm>
            <a:custGeom>
              <a:avLst/>
              <a:gdLst/>
              <a:ahLst/>
              <a:cxnLst/>
              <a:rect l="l" t="t" r="r" b="b"/>
              <a:pathLst>
                <a:path w="3168073" h="1574372">
                  <a:moveTo>
                    <a:pt x="33273" y="0"/>
                  </a:moveTo>
                  <a:lnTo>
                    <a:pt x="3134799" y="0"/>
                  </a:lnTo>
                  <a:cubicBezTo>
                    <a:pt x="3143624" y="0"/>
                    <a:pt x="3152087" y="3506"/>
                    <a:pt x="3158327" y="9746"/>
                  </a:cubicBezTo>
                  <a:cubicBezTo>
                    <a:pt x="3164567" y="15986"/>
                    <a:pt x="3168073" y="24449"/>
                    <a:pt x="3168073" y="33273"/>
                  </a:cubicBezTo>
                  <a:lnTo>
                    <a:pt x="3168073" y="1541099"/>
                  </a:lnTo>
                  <a:cubicBezTo>
                    <a:pt x="3168073" y="1549924"/>
                    <a:pt x="3164567" y="1558387"/>
                    <a:pt x="3158327" y="1564627"/>
                  </a:cubicBezTo>
                  <a:cubicBezTo>
                    <a:pt x="3152087" y="1570867"/>
                    <a:pt x="3143624" y="1574372"/>
                    <a:pt x="3134799" y="1574372"/>
                  </a:cubicBezTo>
                  <a:lnTo>
                    <a:pt x="33273" y="1574372"/>
                  </a:lnTo>
                  <a:cubicBezTo>
                    <a:pt x="24449" y="1574372"/>
                    <a:pt x="15986" y="1570867"/>
                    <a:pt x="9746" y="1564627"/>
                  </a:cubicBezTo>
                  <a:cubicBezTo>
                    <a:pt x="3506" y="1558387"/>
                    <a:pt x="0" y="1549924"/>
                    <a:pt x="0" y="1541099"/>
                  </a:cubicBezTo>
                  <a:lnTo>
                    <a:pt x="0" y="33273"/>
                  </a:lnTo>
                  <a:cubicBezTo>
                    <a:pt x="0" y="24449"/>
                    <a:pt x="3506" y="15986"/>
                    <a:pt x="9746" y="9746"/>
                  </a:cubicBezTo>
                  <a:cubicBezTo>
                    <a:pt x="15986" y="3506"/>
                    <a:pt x="24449" y="0"/>
                    <a:pt x="33273" y="0"/>
                  </a:cubicBezTo>
                  <a:close/>
                </a:path>
              </a:pathLst>
            </a:custGeom>
            <a:solidFill>
              <a:srgbClr val="FFFFFF"/>
            </a:solidFill>
          </p:spPr>
        </p:sp>
        <p:sp>
          <p:nvSpPr>
            <p:cNvPr id="91" name="TextBox 91"/>
            <p:cNvSpPr txBox="1"/>
            <p:nvPr/>
          </p:nvSpPr>
          <p:spPr>
            <a:xfrm>
              <a:off x="0" y="-38100"/>
              <a:ext cx="3168073" cy="1612472"/>
            </a:xfrm>
            <a:prstGeom prst="rect">
              <a:avLst/>
            </a:prstGeom>
          </p:spPr>
          <p:txBody>
            <a:bodyPr lIns="50114" tIns="50114" rIns="50114" bIns="50114" rtlCol="0" anchor="ctr"/>
            <a:lstStyle/>
            <a:p>
              <a:pPr algn="ctr">
                <a:lnSpc>
                  <a:spcPts val="2660"/>
                </a:lnSpc>
                <a:spcBef>
                  <a:spcPct val="0"/>
                </a:spcBef>
              </a:pPr>
              <a:endParaRPr>
                <a:solidFill>
                  <a:prstClr val="black"/>
                </a:solidFill>
              </a:endParaRPr>
            </a:p>
          </p:txBody>
        </p:sp>
      </p:grpSp>
      <p:grpSp>
        <p:nvGrpSpPr>
          <p:cNvPr id="92" name="Group 92"/>
          <p:cNvGrpSpPr/>
          <p:nvPr/>
        </p:nvGrpSpPr>
        <p:grpSpPr>
          <a:xfrm>
            <a:off x="3693440" y="3033632"/>
            <a:ext cx="5463091" cy="3585154"/>
            <a:chOff x="0" y="0"/>
            <a:chExt cx="812800" cy="533400"/>
          </a:xfrm>
        </p:grpSpPr>
        <p:sp>
          <p:nvSpPr>
            <p:cNvPr id="93" name="Freeform 93"/>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4" name="TextBox 94"/>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5" name="Group 95"/>
          <p:cNvGrpSpPr/>
          <p:nvPr/>
        </p:nvGrpSpPr>
        <p:grpSpPr>
          <a:xfrm>
            <a:off x="12010509" y="5540652"/>
            <a:ext cx="5463091" cy="3585154"/>
            <a:chOff x="0" y="0"/>
            <a:chExt cx="812800" cy="533400"/>
          </a:xfrm>
        </p:grpSpPr>
        <p:sp>
          <p:nvSpPr>
            <p:cNvPr id="96" name="Freeform 96"/>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97" name="TextBox 97"/>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grpSp>
        <p:nvGrpSpPr>
          <p:cNvPr id="98" name="Group 98"/>
          <p:cNvGrpSpPr/>
          <p:nvPr/>
        </p:nvGrpSpPr>
        <p:grpSpPr>
          <a:xfrm>
            <a:off x="12634278" y="2669942"/>
            <a:ext cx="5463091" cy="3585154"/>
            <a:chOff x="0" y="0"/>
            <a:chExt cx="812800" cy="533400"/>
          </a:xfrm>
        </p:grpSpPr>
        <p:sp>
          <p:nvSpPr>
            <p:cNvPr id="99" name="Freeform 99"/>
            <p:cNvSpPr/>
            <p:nvPr/>
          </p:nvSpPr>
          <p:spPr>
            <a:xfrm>
              <a:off x="0" y="0"/>
              <a:ext cx="827989" cy="537638"/>
            </a:xfrm>
            <a:custGeom>
              <a:avLst/>
              <a:gdLst/>
              <a:ahLst/>
              <a:cxnLst/>
              <a:rect l="l" t="t" r="r" b="b"/>
              <a:pathLst>
                <a:path w="827989" h="537638">
                  <a:moveTo>
                    <a:pt x="461490" y="0"/>
                  </a:moveTo>
                  <a:cubicBezTo>
                    <a:pt x="470405" y="0"/>
                    <a:pt x="479374" y="0"/>
                    <a:pt x="488272" y="0"/>
                  </a:cubicBezTo>
                  <a:cubicBezTo>
                    <a:pt x="559210" y="8909"/>
                    <a:pt x="603543" y="38564"/>
                    <a:pt x="623736" y="87090"/>
                  </a:cubicBezTo>
                  <a:cubicBezTo>
                    <a:pt x="742003" y="80618"/>
                    <a:pt x="827989" y="172373"/>
                    <a:pt x="775586" y="262426"/>
                  </a:cubicBezTo>
                  <a:cubicBezTo>
                    <a:pt x="793012" y="281349"/>
                    <a:pt x="807550" y="302517"/>
                    <a:pt x="812800" y="330926"/>
                  </a:cubicBezTo>
                  <a:cubicBezTo>
                    <a:pt x="812800" y="339065"/>
                    <a:pt x="812800" y="347184"/>
                    <a:pt x="812800" y="355321"/>
                  </a:cubicBezTo>
                  <a:cubicBezTo>
                    <a:pt x="797154" y="427627"/>
                    <a:pt x="729827" y="476486"/>
                    <a:pt x="619295" y="463333"/>
                  </a:cubicBezTo>
                  <a:cubicBezTo>
                    <a:pt x="590856" y="500459"/>
                    <a:pt x="540252" y="537638"/>
                    <a:pt x="461507" y="533008"/>
                  </a:cubicBezTo>
                  <a:cubicBezTo>
                    <a:pt x="420804" y="530570"/>
                    <a:pt x="392488" y="516453"/>
                    <a:pt x="367697" y="499302"/>
                  </a:cubicBezTo>
                  <a:cubicBezTo>
                    <a:pt x="341584" y="513559"/>
                    <a:pt x="313304" y="524747"/>
                    <a:pt x="272443" y="524871"/>
                  </a:cubicBezTo>
                  <a:cubicBezTo>
                    <a:pt x="177910" y="525082"/>
                    <a:pt x="114672" y="470155"/>
                    <a:pt x="113139" y="394815"/>
                  </a:cubicBezTo>
                  <a:cubicBezTo>
                    <a:pt x="52367" y="377190"/>
                    <a:pt x="11206" y="344291"/>
                    <a:pt x="0" y="287995"/>
                  </a:cubicBezTo>
                  <a:cubicBezTo>
                    <a:pt x="0" y="279858"/>
                    <a:pt x="0" y="271704"/>
                    <a:pt x="0" y="263601"/>
                  </a:cubicBezTo>
                  <a:cubicBezTo>
                    <a:pt x="12369" y="207816"/>
                    <a:pt x="51292" y="172776"/>
                    <a:pt x="116099" y="157922"/>
                  </a:cubicBezTo>
                  <a:cubicBezTo>
                    <a:pt x="112205" y="63818"/>
                    <a:pt x="241837" y="5016"/>
                    <a:pt x="348333" y="46474"/>
                  </a:cubicBezTo>
                  <a:cubicBezTo>
                    <a:pt x="373689" y="25973"/>
                    <a:pt x="409562" y="3613"/>
                    <a:pt x="461490" y="0"/>
                  </a:cubicBezTo>
                  <a:close/>
                </a:path>
              </a:pathLst>
            </a:custGeom>
            <a:solidFill>
              <a:srgbClr val="FFFFFF"/>
            </a:solidFill>
          </p:spPr>
        </p:sp>
        <p:sp>
          <p:nvSpPr>
            <p:cNvPr id="100" name="TextBox 100"/>
            <p:cNvSpPr txBox="1"/>
            <p:nvPr/>
          </p:nvSpPr>
          <p:spPr>
            <a:xfrm>
              <a:off x="38100" y="50800"/>
              <a:ext cx="736600" cy="406400"/>
            </a:xfrm>
            <a:prstGeom prst="rect">
              <a:avLst/>
            </a:prstGeom>
          </p:spPr>
          <p:txBody>
            <a:bodyPr lIns="50114" tIns="50114" rIns="50114" bIns="50114" rtlCol="0" anchor="ctr"/>
            <a:lstStyle/>
            <a:p>
              <a:pPr algn="ctr">
                <a:lnSpc>
                  <a:spcPts val="2660"/>
                </a:lnSpc>
              </a:pPr>
              <a:endParaRPr>
                <a:solidFill>
                  <a:prstClr val="black"/>
                </a:solidFill>
              </a:endParaRPr>
            </a:p>
          </p:txBody>
        </p:sp>
      </p:grpSp>
      <p:sp>
        <p:nvSpPr>
          <p:cNvPr id="101" name="Freeform 101"/>
          <p:cNvSpPr/>
          <p:nvPr/>
        </p:nvSpPr>
        <p:spPr>
          <a:xfrm rot="551590">
            <a:off x="194430" y="674127"/>
            <a:ext cx="3245630" cy="3432877"/>
          </a:xfrm>
          <a:custGeom>
            <a:avLst/>
            <a:gdLst/>
            <a:ahLst/>
            <a:cxnLst/>
            <a:rect l="l" t="t" r="r" b="b"/>
            <a:pathLst>
              <a:path w="3245630" h="3432877">
                <a:moveTo>
                  <a:pt x="0" y="0"/>
                </a:moveTo>
                <a:lnTo>
                  <a:pt x="3245630" y="0"/>
                </a:lnTo>
                <a:lnTo>
                  <a:pt x="3245630" y="3432878"/>
                </a:lnTo>
                <a:lnTo>
                  <a:pt x="0" y="3432878"/>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2" name="Freeform 102"/>
          <p:cNvSpPr/>
          <p:nvPr/>
        </p:nvSpPr>
        <p:spPr>
          <a:xfrm rot="-517423">
            <a:off x="14653822" y="7209851"/>
            <a:ext cx="3207343" cy="3392382"/>
          </a:xfrm>
          <a:custGeom>
            <a:avLst/>
            <a:gdLst/>
            <a:ahLst/>
            <a:cxnLst/>
            <a:rect l="l" t="t" r="r" b="b"/>
            <a:pathLst>
              <a:path w="3207343" h="3392382">
                <a:moveTo>
                  <a:pt x="0" y="0"/>
                </a:moveTo>
                <a:lnTo>
                  <a:pt x="3207343" y="0"/>
                </a:lnTo>
                <a:lnTo>
                  <a:pt x="3207343" y="3392383"/>
                </a:lnTo>
                <a:lnTo>
                  <a:pt x="0" y="3392383"/>
                </a:lnTo>
                <a:lnTo>
                  <a:pt x="0" y="0"/>
                </a:lnTo>
                <a:close/>
              </a:path>
            </a:pathLst>
          </a:custGeom>
          <a:blipFill>
            <a:blip r:embed="rId4">
              <a:extLst>
                <a:ext uri="{96DAC541-7B7A-43D3-8B79-37D633B846F1}">
                  <asvg:svgBlip xmlns="" xmlns:asvg="http://schemas.microsoft.com/office/drawing/2016/SVG/main" r:embed="rId5"/>
                </a:ext>
              </a:extLst>
            </a:blip>
            <a:stretch>
              <a:fillRect/>
            </a:stretch>
          </a:blipFill>
        </p:spPr>
      </p:sp>
      <p:sp>
        <p:nvSpPr>
          <p:cNvPr id="103" name="Freeform 103"/>
          <p:cNvSpPr/>
          <p:nvPr/>
        </p:nvSpPr>
        <p:spPr>
          <a:xfrm rot="-1138054">
            <a:off x="336622" y="7274267"/>
            <a:ext cx="2126854" cy="1983775"/>
          </a:xfrm>
          <a:custGeom>
            <a:avLst/>
            <a:gdLst/>
            <a:ahLst/>
            <a:cxnLst/>
            <a:rect l="l" t="t" r="r" b="b"/>
            <a:pathLst>
              <a:path w="2126854" h="1983775">
                <a:moveTo>
                  <a:pt x="0" y="0"/>
                </a:moveTo>
                <a:lnTo>
                  <a:pt x="2126854" y="0"/>
                </a:lnTo>
                <a:lnTo>
                  <a:pt x="2126854" y="1983775"/>
                </a:lnTo>
                <a:lnTo>
                  <a:pt x="0" y="1983775"/>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4" name="Freeform 104"/>
          <p:cNvSpPr/>
          <p:nvPr/>
        </p:nvSpPr>
        <p:spPr>
          <a:xfrm rot="-405591">
            <a:off x="15656281" y="884434"/>
            <a:ext cx="2216701" cy="2067578"/>
          </a:xfrm>
          <a:custGeom>
            <a:avLst/>
            <a:gdLst/>
            <a:ahLst/>
            <a:cxnLst/>
            <a:rect l="l" t="t" r="r" b="b"/>
            <a:pathLst>
              <a:path w="2216701" h="2067578">
                <a:moveTo>
                  <a:pt x="0" y="0"/>
                </a:moveTo>
                <a:lnTo>
                  <a:pt x="2216701" y="0"/>
                </a:lnTo>
                <a:lnTo>
                  <a:pt x="2216701" y="2067578"/>
                </a:lnTo>
                <a:lnTo>
                  <a:pt x="0" y="2067578"/>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5" name="Freeform 105"/>
          <p:cNvSpPr/>
          <p:nvPr/>
        </p:nvSpPr>
        <p:spPr>
          <a:xfrm>
            <a:off x="13773138" y="75680"/>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6" name="Freeform 106"/>
          <p:cNvSpPr/>
          <p:nvPr/>
        </p:nvSpPr>
        <p:spPr>
          <a:xfrm>
            <a:off x="3693440" y="8113626"/>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07" name="TextBox 107"/>
          <p:cNvSpPr txBox="1"/>
          <p:nvPr/>
        </p:nvSpPr>
        <p:spPr>
          <a:xfrm>
            <a:off x="3136554" y="1139525"/>
            <a:ext cx="12774127" cy="830997"/>
          </a:xfrm>
          <a:prstGeom prst="rect">
            <a:avLst/>
          </a:prstGeom>
        </p:spPr>
        <p:txBody>
          <a:bodyPr lIns="0" tIns="0" rIns="0" bIns="0" rtlCol="0" anchor="t">
            <a:spAutoFit/>
          </a:bodyPr>
          <a:lstStyle/>
          <a:p>
            <a:pPr algn="ctr"/>
            <a:r>
              <a:rPr lang="vi-VN" sz="5400" b="1">
                <a:latin typeface="Times New Roman" panose="02020603050405020304" pitchFamily="18" charset="0"/>
                <a:cs typeface="Times New Roman" panose="02020603050405020304" pitchFamily="18" charset="0"/>
              </a:rPr>
              <a:t>3. Nhận biết các kiểu câu ghép</a:t>
            </a:r>
            <a:endParaRPr lang="en-GB" sz="5400">
              <a:latin typeface="Times New Roman" panose="02020603050405020304" pitchFamily="18" charset="0"/>
              <a:cs typeface="Times New Roman" panose="02020603050405020304" pitchFamily="18" charset="0"/>
            </a:endParaRPr>
          </a:p>
        </p:txBody>
      </p:sp>
      <p:sp>
        <p:nvSpPr>
          <p:cNvPr id="108" name="Freeform 108"/>
          <p:cNvSpPr/>
          <p:nvPr/>
        </p:nvSpPr>
        <p:spPr>
          <a:xfrm rot="859538">
            <a:off x="16470342" y="3228264"/>
            <a:ext cx="1400696" cy="1306467"/>
          </a:xfrm>
          <a:custGeom>
            <a:avLst/>
            <a:gdLst/>
            <a:ahLst/>
            <a:cxnLst/>
            <a:rect l="l" t="t" r="r" b="b"/>
            <a:pathLst>
              <a:path w="1400696" h="1306467">
                <a:moveTo>
                  <a:pt x="0" y="0"/>
                </a:moveTo>
                <a:lnTo>
                  <a:pt x="1400696" y="0"/>
                </a:lnTo>
                <a:lnTo>
                  <a:pt x="1400696" y="1306467"/>
                </a:lnTo>
                <a:lnTo>
                  <a:pt x="0" y="1306467"/>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09" name="Freeform 109"/>
          <p:cNvSpPr/>
          <p:nvPr/>
        </p:nvSpPr>
        <p:spPr>
          <a:xfrm rot="859538">
            <a:off x="447179" y="4772432"/>
            <a:ext cx="1188088" cy="1108162"/>
          </a:xfrm>
          <a:custGeom>
            <a:avLst/>
            <a:gdLst/>
            <a:ahLst/>
            <a:cxnLst/>
            <a:rect l="l" t="t" r="r" b="b"/>
            <a:pathLst>
              <a:path w="1188088" h="1108162">
                <a:moveTo>
                  <a:pt x="0" y="0"/>
                </a:moveTo>
                <a:lnTo>
                  <a:pt x="1188088" y="0"/>
                </a:lnTo>
                <a:lnTo>
                  <a:pt x="1188088" y="1108162"/>
                </a:lnTo>
                <a:lnTo>
                  <a:pt x="0" y="1108162"/>
                </a:lnTo>
                <a:lnTo>
                  <a:pt x="0" y="0"/>
                </a:lnTo>
                <a:close/>
              </a:path>
            </a:pathLst>
          </a:custGeom>
          <a:blipFill>
            <a:blip r:embed="rId6">
              <a:extLst>
                <a:ext uri="{96DAC541-7B7A-43D3-8B79-37D633B846F1}">
                  <asvg:svgBlip xmlns="" xmlns:asvg="http://schemas.microsoft.com/office/drawing/2016/SVG/main" r:embed="rId7"/>
                </a:ext>
              </a:extLst>
            </a:blip>
            <a:stretch>
              <a:fillRect/>
            </a:stretch>
          </a:blipFill>
        </p:spPr>
      </p:sp>
      <p:sp>
        <p:nvSpPr>
          <p:cNvPr id="110" name="Freeform 110"/>
          <p:cNvSpPr/>
          <p:nvPr/>
        </p:nvSpPr>
        <p:spPr>
          <a:xfrm>
            <a:off x="15454330" y="752041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sp>
        <p:nvSpPr>
          <p:cNvPr id="111" name="Freeform 111"/>
          <p:cNvSpPr/>
          <p:nvPr/>
        </p:nvSpPr>
        <p:spPr>
          <a:xfrm>
            <a:off x="1400049" y="810607"/>
            <a:ext cx="1310301" cy="1186418"/>
          </a:xfrm>
          <a:custGeom>
            <a:avLst/>
            <a:gdLst/>
            <a:ahLst/>
            <a:cxnLst/>
            <a:rect l="l" t="t" r="r" b="b"/>
            <a:pathLst>
              <a:path w="1310301" h="1186418">
                <a:moveTo>
                  <a:pt x="0" y="0"/>
                </a:moveTo>
                <a:lnTo>
                  <a:pt x="1310301" y="0"/>
                </a:lnTo>
                <a:lnTo>
                  <a:pt x="1310301" y="1186418"/>
                </a:lnTo>
                <a:lnTo>
                  <a:pt x="0" y="1186418"/>
                </a:lnTo>
                <a:lnTo>
                  <a:pt x="0" y="0"/>
                </a:lnTo>
                <a:close/>
              </a:path>
            </a:pathLst>
          </a:custGeom>
          <a:blipFill>
            <a:blip r:embed="rId8">
              <a:extLst>
                <a:ext uri="{96DAC541-7B7A-43D3-8B79-37D633B846F1}">
                  <asvg:svgBlip xmlns="" xmlns:asvg="http://schemas.microsoft.com/office/drawing/2016/SVG/main" r:embed="rId9"/>
                </a:ext>
              </a:extLst>
            </a:blip>
            <a:stretch>
              <a:fillRect/>
            </a:stretch>
          </a:blipFill>
        </p:spPr>
      </p:sp>
      <p:graphicFrame>
        <p:nvGraphicFramePr>
          <p:cNvPr id="113" name="Table 112"/>
          <p:cNvGraphicFramePr>
            <a:graphicFrameLocks noGrp="1"/>
          </p:cNvGraphicFramePr>
          <p:nvPr>
            <p:extLst>
              <p:ext uri="{D42A27DB-BD31-4B8C-83A1-F6EECF244321}">
                <p14:modId xmlns:p14="http://schemas.microsoft.com/office/powerpoint/2010/main" val="896450308"/>
              </p:ext>
            </p:extLst>
          </p:nvPr>
        </p:nvGraphicFramePr>
        <p:xfrm>
          <a:off x="2617562" y="2436833"/>
          <a:ext cx="13790196" cy="6419088"/>
        </p:xfrm>
        <a:graphic>
          <a:graphicData uri="http://schemas.openxmlformats.org/drawingml/2006/table">
            <a:tbl>
              <a:tblPr firstRow="1" firstCol="1" bandRow="1"/>
              <a:tblGrid>
                <a:gridCol w="3557630"/>
                <a:gridCol w="5246627"/>
                <a:gridCol w="4985939"/>
              </a:tblGrid>
              <a:tr h="0">
                <a:tc>
                  <a:txBody>
                    <a:bodyPr/>
                    <a:lstStyle/>
                    <a:p>
                      <a:pPr algn="ctr">
                        <a:lnSpc>
                          <a:spcPct val="130000"/>
                        </a:lnSpc>
                        <a:spcAft>
                          <a:spcPts val="0"/>
                        </a:spcAft>
                      </a:pPr>
                      <a:r>
                        <a:rPr lang="en-US" sz="3600" b="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Yếu tố nhận biết</a:t>
                      </a:r>
                      <a:endParaRPr lang="en-GB"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3600" b="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Câu ghép đẳng lập</a:t>
                      </a:r>
                      <a:endParaRPr lang="en-GB"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Aft>
                          <a:spcPts val="0"/>
                        </a:spcAft>
                      </a:pPr>
                      <a:r>
                        <a:rPr lang="en-US" sz="3600" b="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Câu ghép chính phụ</a:t>
                      </a:r>
                      <a:endParaRPr lang="en-GB"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4618">
                <a:tc>
                  <a:txBody>
                    <a:bodyPr/>
                    <a:lstStyle/>
                    <a:p>
                      <a:pPr algn="just">
                        <a:lnSpc>
                          <a:spcPct val="130000"/>
                        </a:lnSpc>
                        <a:spcAft>
                          <a:spcPts val="0"/>
                        </a:spcAft>
                      </a:pPr>
                      <a:r>
                        <a:rPr lang="en-US" sz="36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Quan hệ ý nghĩa giữa các vế của câu ghép</a:t>
                      </a:r>
                      <a:endParaRPr lang="en-GB"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US" sz="3600">
                          <a:effectLst/>
                          <a:latin typeface="Times New Roman" panose="02020603050405020304" pitchFamily="18" charset="0"/>
                          <a:ea typeface="Calibri" panose="020F0502020204030204" pitchFamily="34" charset="0"/>
                          <a:cs typeface="Times New Roman" panose="02020603050405020304" pitchFamily="18" charset="0"/>
                        </a:rPr>
                        <a:t>Quan hệ thời gian, quan hệ tương phản, quan hệ lựa chọn,...</a:t>
                      </a:r>
                      <a:endParaRPr lang="en-GB"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30000"/>
                        </a:lnSpc>
                        <a:spcAft>
                          <a:spcPts val="0"/>
                        </a:spcAft>
                      </a:pPr>
                      <a:r>
                        <a:rPr lang="en-GB" sz="36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Quan hệ nguyên nhân - kết quả; quan hệ điều kiện, giả thiết - hệ quả</a:t>
                      </a:r>
                      <a:r>
                        <a:rPr lang="en-GB" sz="3600" smtClean="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GB" sz="360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30000"/>
                        </a:lnSpc>
                        <a:spcAft>
                          <a:spcPts val="0"/>
                        </a:spcAft>
                      </a:pPr>
                      <a:r>
                        <a:rPr lang="en-US" sz="36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Phương tiện nối các vế câu ghép</a:t>
                      </a:r>
                      <a:endParaRPr lang="en-GB"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just">
                        <a:lnSpc>
                          <a:spcPct val="130000"/>
                        </a:lnSpc>
                        <a:spcAft>
                          <a:spcPts val="0"/>
                        </a:spcAft>
                      </a:pPr>
                      <a:r>
                        <a:rPr lang="en-US" sz="36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 Các kết từ (</a:t>
                      </a:r>
                      <a:r>
                        <a:rPr lang="en-US" sz="3600" i="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và, nhưng, hoặc,...)</a:t>
                      </a:r>
                      <a:endParaRPr lang="en-GB" sz="3600">
                        <a:effectLst/>
                        <a:latin typeface="Times New Roman" panose="02020603050405020304" pitchFamily="18" charset="0"/>
                        <a:ea typeface="Calibri" panose="020F0502020204030204" pitchFamily="34" charset="0"/>
                        <a:cs typeface="Times New Roman" panose="02020603050405020304" pitchFamily="18" charset="0"/>
                      </a:endParaRPr>
                    </a:p>
                    <a:p>
                      <a:pPr marL="1905" algn="just">
                        <a:lnSpc>
                          <a:spcPct val="130000"/>
                        </a:lnSpc>
                        <a:spcAft>
                          <a:spcPts val="0"/>
                        </a:spcAft>
                      </a:pPr>
                      <a:r>
                        <a:rPr lang="en-US" sz="36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 Các cặp từ hô ứng (</a:t>
                      </a:r>
                      <a:r>
                        <a:rPr lang="en-US" sz="3600" i="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càng...càng...; vừa...vừa...; bao nhiêu ...bấy nhiêu...)</a:t>
                      </a:r>
                      <a:endParaRPr lang="en-GB"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just">
                        <a:lnSpc>
                          <a:spcPct val="130000"/>
                        </a:lnSpc>
                        <a:spcAft>
                          <a:spcPts val="0"/>
                        </a:spcAft>
                      </a:pPr>
                      <a:r>
                        <a:rPr lang="en-US" sz="36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 Các cặp kết từ (</a:t>
                      </a:r>
                      <a:r>
                        <a:rPr lang="en-US" sz="3600" i="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tuy...nhưng...; vì..nên...; nếu...thì...;...)</a:t>
                      </a:r>
                      <a:endParaRPr lang="en-GB" sz="3600">
                        <a:effectLst/>
                        <a:latin typeface="Times New Roman" panose="02020603050405020304" pitchFamily="18" charset="0"/>
                        <a:ea typeface="Calibri" panose="020F0502020204030204" pitchFamily="34" charset="0"/>
                        <a:cs typeface="Times New Roman" panose="02020603050405020304" pitchFamily="18" charset="0"/>
                      </a:endParaRPr>
                    </a:p>
                    <a:p>
                      <a:pPr marL="1905" algn="just">
                        <a:lnSpc>
                          <a:spcPct val="130000"/>
                        </a:lnSpc>
                        <a:spcAft>
                          <a:spcPts val="0"/>
                        </a:spcAft>
                      </a:pPr>
                      <a:r>
                        <a:rPr lang="en-US" sz="3600">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 Một kết từ ở vế phụ hay vế chính (</a:t>
                      </a:r>
                      <a:r>
                        <a:rPr lang="en-US" sz="3600" i="1">
                          <a:solidFill>
                            <a:srgbClr val="0D0D0D"/>
                          </a:solidFill>
                          <a:effectLst/>
                          <a:latin typeface="Times New Roman" panose="02020603050405020304" pitchFamily="18" charset="0"/>
                          <a:ea typeface="Arial" panose="020B0604020202020204" pitchFamily="34" charset="0"/>
                          <a:cs typeface="Times New Roman" panose="02020603050405020304" pitchFamily="18" charset="0"/>
                        </a:rPr>
                        <a:t>tuy, nên,...)</a:t>
                      </a:r>
                      <a:endParaRPr lang="en-GB" sz="3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3870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7">
                                            <p:txEl>
                                              <p:pRg st="0" end="0"/>
                                            </p:txEl>
                                          </p:spTgt>
                                        </p:tgtEl>
                                        <p:attrNameLst>
                                          <p:attrName>style.visibility</p:attrName>
                                        </p:attrNameLst>
                                      </p:cBhvr>
                                      <p:to>
                                        <p:strVal val="visible"/>
                                      </p:to>
                                    </p:set>
                                    <p:animEffect transition="in" filter="barn(inVertical)">
                                      <p:cBhvr>
                                        <p:cTn id="7" dur="500"/>
                                        <p:tgtEl>
                                          <p:spTgt spid="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3"/>
                                        </p:tgtEl>
                                        <p:attrNameLst>
                                          <p:attrName>style.visibility</p:attrName>
                                        </p:attrNameLst>
                                      </p:cBhvr>
                                      <p:to>
                                        <p:strVal val="visible"/>
                                      </p:to>
                                    </p:set>
                                    <p:animEffect transition="in" filter="wipe(down)">
                                      <p:cBhvr>
                                        <p:cTn id="12" dur="5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1103</Words>
  <Application>Microsoft Office PowerPoint</Application>
  <PresentationFormat>Custom</PresentationFormat>
  <Paragraphs>115</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Carter One</vt:lpstr>
      <vt:lpstr>Shantell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Yellow and Orange Illustrative Back to School Presentation</dc:title>
  <cp:lastModifiedBy>asus PC</cp:lastModifiedBy>
  <cp:revision>44</cp:revision>
  <dcterms:created xsi:type="dcterms:W3CDTF">2006-08-16T00:00:00Z</dcterms:created>
  <dcterms:modified xsi:type="dcterms:W3CDTF">2024-10-21T14:37:18Z</dcterms:modified>
  <dc:identifier>DAGShcQ-oqU</dc:identifier>
</cp:coreProperties>
</file>