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1" r:id="rId1"/>
  </p:sldMasterIdLst>
  <p:notesMasterIdLst>
    <p:notesMasterId r:id="rId61"/>
  </p:notesMasterIdLst>
  <p:sldIdLst>
    <p:sldId id="340" r:id="rId2"/>
    <p:sldId id="341" r:id="rId3"/>
    <p:sldId id="342" r:id="rId4"/>
    <p:sldId id="258" r:id="rId5"/>
    <p:sldId id="260" r:id="rId6"/>
    <p:sldId id="261" r:id="rId7"/>
    <p:sldId id="343" r:id="rId8"/>
    <p:sldId id="262" r:id="rId9"/>
    <p:sldId id="263" r:id="rId10"/>
    <p:sldId id="264" r:id="rId11"/>
    <p:sldId id="265" r:id="rId12"/>
    <p:sldId id="266" r:id="rId13"/>
    <p:sldId id="344" r:id="rId14"/>
    <p:sldId id="289" r:id="rId15"/>
    <p:sldId id="345" r:id="rId16"/>
    <p:sldId id="290" r:id="rId17"/>
    <p:sldId id="354" r:id="rId18"/>
    <p:sldId id="346" r:id="rId19"/>
    <p:sldId id="268" r:id="rId20"/>
    <p:sldId id="347" r:id="rId21"/>
    <p:sldId id="269" r:id="rId22"/>
    <p:sldId id="274" r:id="rId23"/>
    <p:sldId id="275" r:id="rId24"/>
    <p:sldId id="276" r:id="rId25"/>
    <p:sldId id="277" r:id="rId26"/>
    <p:sldId id="285" r:id="rId27"/>
    <p:sldId id="350" r:id="rId28"/>
    <p:sldId id="348" r:id="rId29"/>
    <p:sldId id="349" r:id="rId30"/>
    <p:sldId id="355" r:id="rId31"/>
    <p:sldId id="292" r:id="rId32"/>
    <p:sldId id="352" r:id="rId33"/>
    <p:sldId id="294" r:id="rId34"/>
    <p:sldId id="293" r:id="rId35"/>
    <p:sldId id="301" r:id="rId36"/>
    <p:sldId id="353" r:id="rId37"/>
    <p:sldId id="300" r:id="rId38"/>
    <p:sldId id="317" r:id="rId39"/>
    <p:sldId id="318" r:id="rId40"/>
    <p:sldId id="321" r:id="rId41"/>
    <p:sldId id="329" r:id="rId42"/>
    <p:sldId id="334" r:id="rId43"/>
    <p:sldId id="335" r:id="rId44"/>
    <p:sldId id="351"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39"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 initials="h"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D41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1" autoAdjust="0"/>
    <p:restoredTop sz="94660"/>
  </p:normalViewPr>
  <p:slideViewPr>
    <p:cSldViewPr snapToGrid="0">
      <p:cViewPr varScale="1">
        <p:scale>
          <a:sx n="73" d="100"/>
          <a:sy n="73" d="100"/>
        </p:scale>
        <p:origin x="1278"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18/7/2023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18/7/2023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93577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18/7/2023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3269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18/7/2023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194835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809924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18/7/2023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270814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994771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3A1C593-65D0-4073-BCC9-577B9352EA97}" type="datetimeFigureOut">
              <a:rPr lang="en-US" smtClean="0"/>
              <a:t>18/7/2023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09291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3A1C593-65D0-4073-BCC9-577B9352EA97}" type="datetimeFigureOut">
              <a:rPr lang="en-US" smtClean="0"/>
              <a:t>18/7/2023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997164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3A1C593-65D0-4073-BCC9-577B9352EA97}" type="datetimeFigureOut">
              <a:rPr lang="en-US" smtClean="0"/>
              <a:t>18/7/2023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993870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18/7/2023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64958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390585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567824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18/7/2023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97528873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9.png"/><Relationship Id="rId5" Type="http://schemas.microsoft.com/office/2007/relationships/media" Target="../media/media3.mp3"/><Relationship Id="rId10" Type="http://schemas.openxmlformats.org/officeDocument/2006/relationships/image" Target="../media/image38.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9.png"/><Relationship Id="rId5" Type="http://schemas.microsoft.com/office/2007/relationships/media" Target="../media/media3.mp3"/><Relationship Id="rId10" Type="http://schemas.openxmlformats.org/officeDocument/2006/relationships/image" Target="../media/image38.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9.png"/><Relationship Id="rId5" Type="http://schemas.microsoft.com/office/2007/relationships/media" Target="../media/media3.mp3"/><Relationship Id="rId10" Type="http://schemas.openxmlformats.org/officeDocument/2006/relationships/image" Target="../media/image38.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9.png"/><Relationship Id="rId5" Type="http://schemas.microsoft.com/office/2007/relationships/media" Target="../media/media3.mp3"/><Relationship Id="rId10" Type="http://schemas.openxmlformats.org/officeDocument/2006/relationships/image" Target="../media/image38.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9.png"/><Relationship Id="rId5" Type="http://schemas.microsoft.com/office/2007/relationships/media" Target="../media/media3.mp3"/><Relationship Id="rId10" Type="http://schemas.openxmlformats.org/officeDocument/2006/relationships/image" Target="../media/image38.png"/><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45" y="341203"/>
            <a:ext cx="8645979" cy="1139305"/>
          </a:xfrm>
        </p:spPr>
        <p:txBody>
          <a:bodyPr>
            <a:noAutofit/>
          </a:bodyPr>
          <a:lstStyle/>
          <a:p>
            <a:pPr algn="ctr"/>
            <a:r>
              <a:rPr lang="en-US" sz="3200" dirty="0" smtClean="0">
                <a:latin typeface="Times New Roman" panose="02020603050405020304" pitchFamily="18" charset="0"/>
                <a:cs typeface="Times New Roman" panose="02020603050405020304" pitchFamily="18" charset="0"/>
              </a:rPr>
              <a:t>Video </a:t>
            </a:r>
            <a:r>
              <a:rPr lang="en-US" sz="3200" dirty="0" err="1" smtClean="0">
                <a:latin typeface="Times New Roman" panose="02020603050405020304" pitchFamily="18" charset="0"/>
                <a:cs typeface="Times New Roman" panose="02020603050405020304" pitchFamily="18" charset="0"/>
              </a:rPr>
              <a:t>về</a:t>
            </a:r>
            <a:r>
              <a:rPr lang="en-US" sz="3200" dirty="0" smtClean="0">
                <a:latin typeface="Times New Roman" panose="02020603050405020304" pitchFamily="18" charset="0"/>
                <a:cs typeface="Times New Roman" panose="02020603050405020304" pitchFamily="18" charset="0"/>
              </a:rPr>
              <a:t> ô </a:t>
            </a:r>
            <a:r>
              <a:rPr lang="en-US" sz="3200" dirty="0" err="1" smtClean="0">
                <a:latin typeface="Times New Roman" panose="02020603050405020304" pitchFamily="18" charset="0"/>
                <a:cs typeface="Times New Roman" panose="02020603050405020304" pitchFamily="18" charset="0"/>
              </a:rPr>
              <a:t>nhiễm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môi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trường</a:t>
            </a:r>
            <a:r>
              <a:rPr lang="en-US" sz="3200" dirty="0" smtClean="0">
                <a:latin typeface="Times New Roman" panose="02020603050405020304" pitchFamily="18" charset="0"/>
                <a:cs typeface="Times New Roman" panose="02020603050405020304" pitchFamily="18" charset="0"/>
              </a:rPr>
              <a:t> ở </a:t>
            </a:r>
            <a:r>
              <a:rPr lang="en-US" sz="3200" dirty="0" err="1" smtClean="0">
                <a:latin typeface="Times New Roman" panose="02020603050405020304" pitchFamily="18" charset="0"/>
                <a:cs typeface="Times New Roman" panose="02020603050405020304" pitchFamily="18" charset="0"/>
              </a:rPr>
              <a:t>địa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phương</a:t>
            </a:r>
            <a:r>
              <a:rPr lang="en-US" sz="3200" dirty="0">
                <a:latin typeface="Times New Roman" panose="02020603050405020304" pitchFamily="18" charset="0"/>
                <a:cs typeface="Times New Roman" panose="02020603050405020304" pitchFamily="18" charset="0"/>
              </a:rPr>
              <a:t/>
            </a:r>
            <a:br>
              <a:rPr lang="en-US" sz="3200" dirty="0">
                <a:latin typeface="Times New Roman" panose="02020603050405020304" pitchFamily="18" charset="0"/>
                <a:cs typeface="Times New Roman" panose="02020603050405020304" pitchFamily="18" charset="0"/>
              </a:rPr>
            </a:br>
            <a:r>
              <a:rPr lang="en-US" sz="3200" dirty="0" smtClean="0">
                <a:latin typeface="Times New Roman" panose="02020603050405020304" pitchFamily="18" charset="0"/>
                <a:cs typeface="Times New Roman" panose="02020603050405020304" pitchFamily="18" charset="0"/>
              </a:rPr>
              <a:t>(https</a:t>
            </a:r>
            <a:r>
              <a:rPr lang="en-US" sz="3200" dirty="0">
                <a:latin typeface="Times New Roman" panose="02020603050405020304" pitchFamily="18" charset="0"/>
                <a:cs typeface="Times New Roman" panose="02020603050405020304" pitchFamily="18" charset="0"/>
              </a:rPr>
              <a:t>://</a:t>
            </a:r>
            <a:r>
              <a:rPr lang="en-US" sz="3200" dirty="0" smtClean="0">
                <a:latin typeface="Times New Roman" panose="02020603050405020304" pitchFamily="18" charset="0"/>
                <a:cs typeface="Times New Roman" panose="02020603050405020304" pitchFamily="18" charset="0"/>
              </a:rPr>
              <a:t>www.youtube.com/watch?v=ZjjEElKay-8)</a:t>
            </a:r>
            <a:endParaRPr lang="en-US" sz="3200" dirty="0">
              <a:latin typeface="Times New Roman" panose="02020603050405020304" pitchFamily="18" charset="0"/>
              <a:cs typeface="Times New Roman" panose="02020603050405020304" pitchFamily="18" charset="0"/>
            </a:endParaRPr>
          </a:p>
        </p:txBody>
      </p:sp>
      <p:sp>
        <p:nvSpPr>
          <p:cNvPr id="5" name="Text Placeholder 11"/>
          <p:cNvSpPr txBox="1">
            <a:spLocks/>
          </p:cNvSpPr>
          <p:nvPr/>
        </p:nvSpPr>
        <p:spPr>
          <a:xfrm>
            <a:off x="3985805" y="2473927"/>
            <a:ext cx="3408394" cy="315136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buNone/>
            </a:pPr>
            <a:endParaRPr lang="en-US" sz="2100" dirty="0"/>
          </a:p>
        </p:txBody>
      </p:sp>
      <p:pic>
        <p:nvPicPr>
          <p:cNvPr id="6" name="Picture 5"/>
          <p:cNvPicPr>
            <a:picLocks noChangeAspect="1"/>
          </p:cNvPicPr>
          <p:nvPr/>
        </p:nvPicPr>
        <p:blipFill>
          <a:blip r:embed="rId2"/>
          <a:stretch>
            <a:fillRect/>
          </a:stretch>
        </p:blipFill>
        <p:spPr>
          <a:xfrm>
            <a:off x="799305" y="2823845"/>
            <a:ext cx="2806934" cy="2801451"/>
          </a:xfrm>
          <a:prstGeom prst="rect">
            <a:avLst/>
          </a:prstGeom>
        </p:spPr>
      </p:pic>
      <p:sp>
        <p:nvSpPr>
          <p:cNvPr id="7" name="Rectangle 6"/>
          <p:cNvSpPr/>
          <p:nvPr/>
        </p:nvSpPr>
        <p:spPr>
          <a:xfrm>
            <a:off x="3985805" y="3511002"/>
            <a:ext cx="4622618" cy="1077218"/>
          </a:xfrm>
          <a:prstGeom prst="rect">
            <a:avLst/>
          </a:prstGeom>
        </p:spPr>
        <p:txBody>
          <a:bodyPr wrap="square">
            <a:spAutoFit/>
          </a:bodyPr>
          <a:lstStyle/>
          <a:p>
            <a:r>
              <a:rPr lang="en-US" sz="3200" b="1" i="1" dirty="0" err="1">
                <a:latin typeface="Times New Roman" panose="02020603050405020304" pitchFamily="18" charset="0"/>
                <a:cs typeface="Times New Roman" panose="02020603050405020304" pitchFamily="18" charset="0"/>
              </a:rPr>
              <a:t>Em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có</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nhận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xét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gì</a:t>
            </a:r>
            <a:r>
              <a:rPr lang="en-US" sz="3200" b="1" i="1" dirty="0">
                <a:latin typeface="Times New Roman" panose="02020603050405020304" pitchFamily="18" charset="0"/>
                <a:cs typeface="Times New Roman" panose="02020603050405020304" pitchFamily="18" charset="0"/>
              </a:rPr>
              <a:t> </a:t>
            </a:r>
          </a:p>
          <a:p>
            <a:r>
              <a:rPr lang="en-US" sz="3200" b="1" i="1" dirty="0" err="1">
                <a:latin typeface="Times New Roman" panose="02020603050405020304" pitchFamily="18" charset="0"/>
                <a:cs typeface="Times New Roman" panose="02020603050405020304" pitchFamily="18" charset="0"/>
              </a:rPr>
              <a:t>sau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khi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xem</a:t>
            </a:r>
            <a:r>
              <a:rPr lang="en-US" sz="3200" b="1" i="1" dirty="0">
                <a:latin typeface="Times New Roman" panose="02020603050405020304" pitchFamily="18" charset="0"/>
                <a:cs typeface="Times New Roman" panose="02020603050405020304" pitchFamily="18" charset="0"/>
              </a:rPr>
              <a:t> video </a:t>
            </a:r>
            <a:r>
              <a:rPr lang="en-US" sz="3200" b="1" i="1" dirty="0" err="1">
                <a:latin typeface="Times New Roman" panose="02020603050405020304" pitchFamily="18" charset="0"/>
                <a:cs typeface="Times New Roman" panose="02020603050405020304" pitchFamily="18" charset="0"/>
              </a:rPr>
              <a:t>trên</a:t>
            </a:r>
            <a:r>
              <a:rPr lang="en-US" sz="3200" b="1"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2053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icture 114"/>
          <p:cNvPicPr/>
          <p:nvPr/>
        </p:nvPicPr>
        <p:blipFill>
          <a:blip r:embed="rId2"/>
          <a:stretch>
            <a:fillRect/>
          </a:stretch>
        </p:blipFill>
        <p:spPr>
          <a:xfrm>
            <a:off x="4511279" y="798876"/>
            <a:ext cx="4176713" cy="2381250"/>
          </a:xfrm>
          <a:prstGeom prst="rect">
            <a:avLst/>
          </a:prstGeom>
          <a:noFill/>
          <a:ln w="9525">
            <a:noFill/>
          </a:ln>
        </p:spPr>
      </p:pic>
      <p:sp>
        <p:nvSpPr>
          <p:cNvPr id="116" name="Text Box 115"/>
          <p:cNvSpPr txBox="1"/>
          <p:nvPr/>
        </p:nvSpPr>
        <p:spPr>
          <a:xfrm>
            <a:off x="274321" y="3345520"/>
            <a:ext cx="8473916" cy="3149580"/>
          </a:xfrm>
          <a:prstGeom prst="rect">
            <a:avLst/>
          </a:prstGeom>
          <a:noFill/>
          <a:ln w="9525">
            <a:noFill/>
          </a:ln>
        </p:spPr>
        <p:txBody>
          <a:bodyPr wrap="square">
            <a:spAutoFit/>
          </a:bodyPr>
          <a:lstStyle/>
          <a:p>
            <a:pPr>
              <a:lnSpc>
                <a:spcPct val="12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mẽ</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đẩy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kéo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a:t>
            </a:r>
          </a:p>
        </p:txBody>
      </p:sp>
      <p:pic>
        <p:nvPicPr>
          <p:cNvPr id="2" name="Picture 1"/>
          <p:cNvPicPr/>
          <p:nvPr/>
        </p:nvPicPr>
        <p:blipFill>
          <a:blip r:embed="rId3"/>
          <a:stretch>
            <a:fillRect/>
          </a:stretch>
        </p:blipFill>
        <p:spPr>
          <a:xfrm>
            <a:off x="176213" y="282825"/>
            <a:ext cx="4092416" cy="2418398"/>
          </a:xfrm>
          <a:prstGeom prst="rect">
            <a:avLst/>
          </a:prstGeom>
          <a:noFill/>
          <a:ln w="9525">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 Box 116"/>
          <p:cNvSpPr txBox="1"/>
          <p:nvPr/>
        </p:nvSpPr>
        <p:spPr>
          <a:xfrm>
            <a:off x="456861" y="544217"/>
            <a:ext cx="7926229" cy="5799023"/>
          </a:xfrm>
          <a:prstGeom prst="rect">
            <a:avLst/>
          </a:prstGeom>
          <a:noFill/>
          <a:ln w="9525">
            <a:noFill/>
          </a:ln>
        </p:spPr>
        <p:txBody>
          <a:bodyPr wrap="square">
            <a:spAutoFit/>
          </a:bodyPr>
          <a:lstStyle/>
          <a:p>
            <a:pPr>
              <a:lnSpc>
                <a:spcPct val="120000"/>
              </a:lnSpc>
              <a:spcBef>
                <a:spcPts val="450"/>
              </a:spcBef>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kỉ</a:t>
            </a:r>
            <a:r>
              <a:rPr lang="en-US" sz="2800" dirty="0">
                <a:latin typeface="Times New Roman" panose="02020603050405020304" pitchFamily="18" charset="0"/>
                <a:cs typeface="Times New Roman" panose="02020603050405020304" pitchFamily="18" charset="0"/>
              </a:rPr>
              <a:t> XX,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a:t>
            </a:r>
          </a:p>
          <a:p>
            <a:pPr>
              <a:lnSpc>
                <a:spcPct val="120000"/>
              </a:lnSpc>
              <a:spcBef>
                <a:spcPts val="450"/>
              </a:spcBef>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 4.0)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lĩnh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vọt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thuỷ</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y </a:t>
            </a:r>
            <a:r>
              <a:rPr lang="en-US" sz="2800" dirty="0" err="1">
                <a:latin typeface="Times New Roman" panose="02020603050405020304" pitchFamily="18" charset="0"/>
                <a:cs typeface="Times New Roman" panose="02020603050405020304" pitchFamily="18" charset="0"/>
              </a:rPr>
              <a:t>dược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25634" y="1277232"/>
            <a:ext cx="3958046" cy="4035221"/>
          </a:xfrm>
          <a:prstGeom prst="rect">
            <a:avLst/>
          </a:prstGeom>
        </p:spPr>
      </p:pic>
      <p:sp>
        <p:nvSpPr>
          <p:cNvPr id="4" name="Rectangle 3"/>
          <p:cNvSpPr/>
          <p:nvPr/>
        </p:nvSpPr>
        <p:spPr>
          <a:xfrm>
            <a:off x="1739570" y="5445872"/>
            <a:ext cx="5775940" cy="369332"/>
          </a:xfrm>
          <a:prstGeom prst="rect">
            <a:avLst/>
          </a:prstGeom>
        </p:spPr>
        <p:txBody>
          <a:bodyPr wrap="none">
            <a:spAutoFit/>
          </a:bodyPr>
          <a:lstStyle/>
          <a:p>
            <a:r>
              <a:rPr lang="en-US" b="1" dirty="0" err="1">
                <a:latin typeface="Times New Roman" panose="02020603050405020304" pitchFamily="18" charset="0"/>
                <a:cs typeface="Times New Roman" panose="02020603050405020304" pitchFamily="18" charset="0"/>
              </a:rPr>
              <a:t>Hoạt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dộng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trồng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trọt</a:t>
            </a:r>
            <a:r>
              <a:rPr lang="en-US" b="1" dirty="0">
                <a:latin typeface="Times New Roman" panose="02020603050405020304" pitchFamily="18" charset="0"/>
                <a:cs typeface="Times New Roman" panose="02020603050405020304" pitchFamily="18" charset="0"/>
              </a:rPr>
              <a:t> qua </a:t>
            </a:r>
            <a:r>
              <a:rPr lang="en-US" b="1" dirty="0" err="1">
                <a:latin typeface="Times New Roman" panose="02020603050405020304" pitchFamily="18" charset="0"/>
                <a:cs typeface="Times New Roman" panose="02020603050405020304" pitchFamily="18" charset="0"/>
              </a:rPr>
              <a:t>một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số</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kì</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phát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triển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xã</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hội</a:t>
            </a:r>
            <a:endParaRPr lang="en-US"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25614732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477203" y="1147763"/>
            <a:ext cx="8241506" cy="461665"/>
          </a:xfrm>
          <a:prstGeom prst="rect">
            <a:avLst/>
          </a:prstGeom>
          <a:noFill/>
        </p:spPr>
        <p:txBody>
          <a:bodyPr wrap="square" rtlCol="0" anchor="t">
            <a:spAutoFit/>
          </a:bodyPr>
          <a:lstStyle/>
          <a:p>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Tác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động</a:t>
            </a:r>
            <a:r>
              <a:rPr lang="en-US" altLang="en-US" sz="2400" b="1" dirty="0">
                <a:solidFill>
                  <a:srgbClr val="0000FF"/>
                </a:solidFill>
                <a:latin typeface="Times New Roman" panose="02020603050405020304" pitchFamily="18" charset="0"/>
                <a:cs typeface="Times New Roman" panose="02020603050405020304" pitchFamily="18" charset="0"/>
              </a:rPr>
              <a:t> c</a:t>
            </a:r>
            <a:r>
              <a:rPr lang="en-US" altLang="en-US" sz="2400" b="1" dirty="0">
                <a:solidFill>
                  <a:srgbClr val="0000FF"/>
                </a:solidFill>
                <a:latin typeface="Times New Roman" panose="02020603050405020304" pitchFamily="18" charset="0"/>
                <a:cs typeface="Times New Roman" panose="02020603050405020304" pitchFamily="18" charset="0"/>
                <a:sym typeface="+mn-ea"/>
              </a:rPr>
              <a:t>on </a:t>
            </a:r>
            <a:r>
              <a:rPr lang="en-US" altLang="en-US" sz="2400" b="1" dirty="0" err="1">
                <a:solidFill>
                  <a:srgbClr val="0000FF"/>
                </a:solidFill>
                <a:latin typeface="Times New Roman" panose="02020603050405020304" pitchFamily="18" charset="0"/>
                <a:cs typeface="Times New Roman" panose="02020603050405020304" pitchFamily="18" charset="0"/>
                <a:sym typeface="+mn-ea"/>
              </a:rPr>
              <a:t>người</a:t>
            </a:r>
            <a:r>
              <a:rPr lang="en-US" altLang="en-US" sz="2400" b="1" dirty="0">
                <a:solidFill>
                  <a:srgbClr val="0000FF"/>
                </a:solidFill>
                <a:latin typeface="Times New Roman" panose="02020603050405020304" pitchFamily="18" charset="0"/>
                <a:cs typeface="Times New Roman" panose="02020603050405020304" pitchFamily="18" charset="0"/>
                <a:sym typeface="+mn-ea"/>
              </a:rPr>
              <a:t> </a:t>
            </a:r>
            <a:r>
              <a:rPr lang="en-US" altLang="en-US" sz="2400" b="1" dirty="0" err="1">
                <a:solidFill>
                  <a:srgbClr val="0000FF"/>
                </a:solidFill>
                <a:latin typeface="Times New Roman" panose="02020603050405020304" pitchFamily="18" charset="0"/>
                <a:cs typeface="Times New Roman" panose="02020603050405020304" pitchFamily="18" charset="0"/>
              </a:rPr>
              <a:t>làm</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suy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thoái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môi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trường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tự</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nhiên</a:t>
            </a: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740093" y="1619726"/>
            <a:ext cx="7176611" cy="3080385"/>
          </a:xfrm>
          <a:prstGeom prst="rect">
            <a:avLst/>
          </a:prstGeom>
        </p:spPr>
      </p:pic>
      <p:sp>
        <p:nvSpPr>
          <p:cNvPr id="3" name="Text Box 2"/>
          <p:cNvSpPr txBox="1"/>
          <p:nvPr/>
        </p:nvSpPr>
        <p:spPr>
          <a:xfrm>
            <a:off x="623548" y="4799331"/>
            <a:ext cx="8242935" cy="1133965"/>
          </a:xfrm>
          <a:prstGeom prst="rect">
            <a:avLst/>
          </a:prstGeom>
          <a:noFill/>
        </p:spPr>
        <p:txBody>
          <a:bodyPr wrap="square" rtlCol="0">
            <a:spAutoFit/>
          </a:bodyPr>
          <a:lstStyle/>
          <a:p>
            <a:pPr>
              <a:lnSpc>
                <a:spcPct val="150000"/>
              </a:lnSpc>
            </a:pPr>
            <a:r>
              <a:rPr lang="en-US" sz="2400" b="1" dirty="0" err="1">
                <a:solidFill>
                  <a:srgbClr val="1D41D5"/>
                </a:solidFill>
                <a:latin typeface="Times New Roman" panose="02020603050405020304" pitchFamily="18" charset="0"/>
                <a:cs typeface="Times New Roman" panose="02020603050405020304" pitchFamily="18" charset="0"/>
              </a:rPr>
              <a:t>Hậu</a:t>
            </a:r>
            <a:r>
              <a:rPr lang="en-US" sz="2400" b="1" dirty="0">
                <a:solidFill>
                  <a:srgbClr val="1D41D5"/>
                </a:solidFill>
                <a:latin typeface="Times New Roman" panose="02020603050405020304" pitchFamily="18" charset="0"/>
                <a:cs typeface="Times New Roman" panose="02020603050405020304" pitchFamily="18" charset="0"/>
              </a:rPr>
              <a:t> </a:t>
            </a:r>
            <a:r>
              <a:rPr lang="en-US" sz="2400" b="1" dirty="0" err="1">
                <a:solidFill>
                  <a:srgbClr val="1D41D5"/>
                </a:solidFill>
                <a:latin typeface="Times New Roman" panose="02020603050405020304" pitchFamily="18" charset="0"/>
                <a:cs typeface="Times New Roman" panose="02020603050405020304" pitchFamily="18" charset="0"/>
              </a:rPr>
              <a:t>quả</a:t>
            </a:r>
            <a:r>
              <a:rPr lang="en-US" sz="2400" b="1" dirty="0">
                <a:solidFill>
                  <a:srgbClr val="1D41D5"/>
                </a:solidFill>
                <a:latin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hủy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thoái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hệ</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hán</a:t>
            </a:r>
            <a:r>
              <a:rPr lang="en-US" sz="2400" b="1" dirty="0">
                <a:latin typeface="Times New Roman" panose="02020603050405020304" pitchFamily="18" charset="0"/>
                <a:cs typeface="Times New Roman" panose="02020603050405020304" pitchFamily="18" charset="0"/>
              </a:rPr>
              <a:t>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42604224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226560" y="556669"/>
            <a:ext cx="7539514" cy="954107"/>
          </a:xfrm>
          <a:prstGeom prst="rect">
            <a:avLst/>
          </a:prstGeom>
          <a:noFill/>
        </p:spPr>
        <p:txBody>
          <a:bodyPr wrap="square" rtlCol="0" anchor="t">
            <a:spAutoFit/>
          </a:bodyPr>
          <a:lstStyle/>
          <a:p>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Vai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trò</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c</a:t>
            </a:r>
            <a:r>
              <a:rPr lang="en-US" altLang="en-US" sz="2800" b="1" dirty="0">
                <a:solidFill>
                  <a:srgbClr val="0000FF"/>
                </a:solidFill>
                <a:latin typeface="Times New Roman" panose="02020603050405020304" pitchFamily="18" charset="0"/>
                <a:cs typeface="Times New Roman" panose="02020603050405020304" pitchFamily="18" charset="0"/>
                <a:sym typeface="+mn-ea"/>
              </a:rPr>
              <a:t>on </a:t>
            </a:r>
            <a:r>
              <a:rPr lang="en-US" altLang="en-US" sz="2800" b="1" dirty="0" err="1">
                <a:solidFill>
                  <a:srgbClr val="0000FF"/>
                </a:solidFill>
                <a:latin typeface="Times New Roman" panose="02020603050405020304" pitchFamily="18" charset="0"/>
                <a:cs typeface="Times New Roman" panose="02020603050405020304" pitchFamily="18" charset="0"/>
                <a:sym typeface="+mn-ea"/>
              </a:rPr>
              <a:t>người</a:t>
            </a:r>
            <a:r>
              <a:rPr lang="en-US" altLang="en-US" sz="2800" b="1" dirty="0">
                <a:solidFill>
                  <a:srgbClr val="0000FF"/>
                </a:solidFill>
                <a:latin typeface="Times New Roman" panose="02020603050405020304" pitchFamily="18" charset="0"/>
                <a:cs typeface="Times New Roman" panose="02020603050405020304" pitchFamily="18" charset="0"/>
                <a:sym typeface="+mn-ea"/>
              </a:rPr>
              <a:t> </a:t>
            </a:r>
            <a:r>
              <a:rPr lang="en-US" altLang="en-US" sz="2800" b="1" dirty="0" err="1">
                <a:solidFill>
                  <a:srgbClr val="0000FF"/>
                </a:solidFill>
                <a:latin typeface="Times New Roman" panose="02020603050405020304" pitchFamily="18" charset="0"/>
                <a:cs typeface="Times New Roman" panose="02020603050405020304" pitchFamily="18" charset="0"/>
                <a:sym typeface="+mn-ea"/>
              </a:rPr>
              <a:t>t</a:t>
            </a:r>
            <a:r>
              <a:rPr lang="en-US" altLang="en-US" sz="2800" b="1" dirty="0" err="1">
                <a:solidFill>
                  <a:srgbClr val="0000FF"/>
                </a:solidFill>
                <a:latin typeface="Times New Roman" panose="02020603050405020304" pitchFamily="18" charset="0"/>
                <a:cs typeface="Times New Roman" panose="02020603050405020304" pitchFamily="18" charset="0"/>
              </a:rPr>
              <a:t>rong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bảo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vệ</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cải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tạo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môi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trường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nhiên</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816769" y="1737837"/>
            <a:ext cx="7329011" cy="2857024"/>
          </a:xfrm>
          <a:prstGeom prst="rect">
            <a:avLst/>
          </a:prstGeom>
        </p:spPr>
      </p:pic>
      <p:sp>
        <p:nvSpPr>
          <p:cNvPr id="3" name="Text Box 2"/>
          <p:cNvSpPr txBox="1"/>
          <p:nvPr/>
        </p:nvSpPr>
        <p:spPr>
          <a:xfrm>
            <a:off x="395764" y="4652963"/>
            <a:ext cx="8448675" cy="1200329"/>
          </a:xfrm>
          <a:prstGeom prst="rect">
            <a:avLst/>
          </a:prstGeom>
          <a:noFill/>
        </p:spPr>
        <p:txBody>
          <a:bodyPr wrap="square" rtlCol="0">
            <a:spAutoFit/>
          </a:bodyPr>
          <a:lstStyle/>
          <a:p>
            <a:r>
              <a:rPr lang="en-US" sz="2400" b="1" dirty="0" err="1">
                <a:solidFill>
                  <a:srgbClr val="1D41D5"/>
                </a:solidFill>
                <a:latin typeface="Times New Roman" panose="02020603050405020304" pitchFamily="18" charset="0"/>
                <a:cs typeface="Times New Roman" panose="02020603050405020304" pitchFamily="18" charset="0"/>
              </a:rPr>
              <a:t>Tác</a:t>
            </a:r>
            <a:r>
              <a:rPr lang="en-US" sz="2400" b="1" dirty="0">
                <a:solidFill>
                  <a:srgbClr val="1D41D5"/>
                </a:solidFill>
                <a:latin typeface="Times New Roman" panose="02020603050405020304" pitchFamily="18" charset="0"/>
                <a:cs typeface="Times New Roman" panose="02020603050405020304" pitchFamily="18" charset="0"/>
              </a:rPr>
              <a:t> </a:t>
            </a:r>
            <a:r>
              <a:rPr lang="en-US" sz="2400" b="1" dirty="0" err="1">
                <a:solidFill>
                  <a:srgbClr val="1D41D5"/>
                </a:solidFill>
                <a:latin typeface="Times New Roman" panose="02020603050405020304" pitchFamily="18" charset="0"/>
                <a:cs typeface="Times New Roman" panose="02020603050405020304" pitchFamily="18" charset="0"/>
              </a:rPr>
              <a:t>dụng</a:t>
            </a:r>
            <a:r>
              <a:rPr lang="en-US" sz="2400" b="1" dirty="0">
                <a:solidFill>
                  <a:srgbClr val="1D41D5"/>
                </a:solidFill>
                <a:latin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bằng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vệ</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phục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hồi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môi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đang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thoái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Đồng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chính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góp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ép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môi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trường</a:t>
            </a:r>
            <a:endParaRPr lang="en-US" sz="24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5762" y="974202"/>
            <a:ext cx="4643438" cy="3100388"/>
          </a:xfrm>
          <a:prstGeom prst="rect">
            <a:avLst/>
          </a:prstGeom>
        </p:spPr>
      </p:pic>
      <p:pic>
        <p:nvPicPr>
          <p:cNvPr id="3" name="Picture 2"/>
          <p:cNvPicPr>
            <a:picLocks noChangeAspect="1"/>
          </p:cNvPicPr>
          <p:nvPr/>
        </p:nvPicPr>
        <p:blipFill>
          <a:blip r:embed="rId3"/>
          <a:stretch>
            <a:fillRect/>
          </a:stretch>
        </p:blipFill>
        <p:spPr>
          <a:xfrm>
            <a:off x="3955387" y="3461657"/>
            <a:ext cx="4911027" cy="3148147"/>
          </a:xfrm>
          <a:prstGeom prst="rect">
            <a:avLst/>
          </a:prstGeom>
        </p:spPr>
      </p:pic>
    </p:spTree>
    <p:extLst>
      <p:ext uri="{BB962C8B-B14F-4D97-AF65-F5344CB8AC3E}">
        <p14:creationId xmlns:p14="http://schemas.microsoft.com/office/powerpoint/2010/main" val="57434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277109" y="403588"/>
            <a:ext cx="6551295" cy="584775"/>
          </a:xfrm>
          <a:prstGeom prst="rect">
            <a:avLst/>
          </a:prstGeom>
          <a:noFill/>
        </p:spPr>
        <p:txBody>
          <a:bodyPr wrap="square" rtlCol="0" anchor="t">
            <a:spAutoFit/>
          </a:bodyPr>
          <a:lstStyle/>
          <a:p>
            <a:r>
              <a:rPr lang="en-US" altLang="en-US" sz="3200" b="1" dirty="0" err="1">
                <a:solidFill>
                  <a:srgbClr val="FF0000"/>
                </a:solidFill>
                <a:latin typeface="Times New Roman" panose="02020603050405020304" pitchFamily="18" charset="0"/>
                <a:cs typeface="Times New Roman" panose="02020603050405020304" pitchFamily="18" charset="0"/>
              </a:rPr>
              <a:t>II. </a:t>
            </a:r>
            <a:r>
              <a:rPr lang="en-US" altLang="en-US" sz="3200" b="1" dirty="0">
                <a:solidFill>
                  <a:srgbClr val="FF0000"/>
                </a:solidFill>
                <a:latin typeface="Times New Roman" panose="02020603050405020304" pitchFamily="18" charset="0"/>
                <a:cs typeface="Times New Roman" panose="02020603050405020304" pitchFamily="18" charset="0"/>
              </a:rPr>
              <a:t>Ô </a:t>
            </a:r>
            <a:r>
              <a:rPr lang="en-US" altLang="en-US" sz="3200" b="1" dirty="0" err="1">
                <a:solidFill>
                  <a:srgbClr val="FF0000"/>
                </a:solidFill>
                <a:latin typeface="Times New Roman" panose="02020603050405020304" pitchFamily="18" charset="0"/>
                <a:cs typeface="Times New Roman" panose="02020603050405020304" pitchFamily="18" charset="0"/>
              </a:rPr>
              <a:t>nhiễm</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môi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trường</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Text Box 2"/>
          <p:cNvSpPr txBox="1"/>
          <p:nvPr/>
        </p:nvSpPr>
        <p:spPr>
          <a:xfrm>
            <a:off x="277109" y="988363"/>
            <a:ext cx="8153400" cy="742511"/>
          </a:xfrm>
          <a:prstGeom prst="rect">
            <a:avLst/>
          </a:prstGeom>
          <a:noFill/>
        </p:spPr>
        <p:txBody>
          <a:bodyPr wrap="square" rtlCol="0" anchor="t">
            <a:spAutoFit/>
          </a:bodyPr>
          <a:lstStyle/>
          <a:p>
            <a:pPr algn="just" defTabSz="685800" eaLnBrk="0" fontAlgn="base" hangingPunct="0">
              <a:lnSpc>
                <a:spcPct val="150000"/>
              </a:lnSpc>
              <a:spcBef>
                <a:spcPct val="0"/>
              </a:spcBef>
              <a:spcAft>
                <a:spcPct val="0"/>
              </a:spcAft>
            </a:pPr>
            <a:r>
              <a:rPr lang="en-US" altLang="en-US" sz="3200" b="1" dirty="0" err="1">
                <a:solidFill>
                  <a:srgbClr val="0000FF"/>
                </a:solidFill>
                <a:latin typeface="Times New Roman" panose="02020603050405020304" pitchFamily="18" charset="0"/>
                <a:cs typeface="Times New Roman" panose="02020603050405020304" pitchFamily="18" charset="0"/>
                <a:sym typeface="+mn-ea"/>
              </a:rPr>
              <a:t>1. Khái</a:t>
            </a:r>
            <a:r>
              <a:rPr lang="en-US" altLang="en-US" sz="3200" b="1" dirty="0">
                <a:solidFill>
                  <a:srgbClr val="0000FF"/>
                </a:solidFill>
                <a:latin typeface="Times New Roman" panose="02020603050405020304" pitchFamily="18" charset="0"/>
                <a:cs typeface="Times New Roman" panose="02020603050405020304" pitchFamily="18" charset="0"/>
                <a:sym typeface="+mn-ea"/>
              </a:rPr>
              <a:t> </a:t>
            </a:r>
            <a:r>
              <a:rPr lang="en-US" altLang="en-US" sz="3200" b="1" dirty="0" err="1">
                <a:solidFill>
                  <a:srgbClr val="0000FF"/>
                </a:solidFill>
                <a:latin typeface="Times New Roman" panose="02020603050405020304" pitchFamily="18" charset="0"/>
                <a:cs typeface="Times New Roman" panose="02020603050405020304" pitchFamily="18" charset="0"/>
                <a:sym typeface="+mn-ea"/>
              </a:rPr>
              <a:t>niệm</a:t>
            </a:r>
            <a:endParaRPr lang="en-US" altLang="en-US" sz="3200" dirty="0">
              <a:latin typeface="Times New Roman" panose="02020603050405020304" pitchFamily="18" charset="0"/>
              <a:cs typeface="Times New Roman" panose="02020603050405020304" pitchFamily="18" charset="0"/>
              <a:sym typeface="+mn-ea"/>
            </a:endParaRPr>
          </a:p>
        </p:txBody>
      </p:sp>
      <p:pic>
        <p:nvPicPr>
          <p:cNvPr id="4" name="Picture 3"/>
          <p:cNvPicPr>
            <a:picLocks noChangeAspect="1"/>
          </p:cNvPicPr>
          <p:nvPr/>
        </p:nvPicPr>
        <p:blipFill>
          <a:blip r:embed="rId2"/>
          <a:stretch>
            <a:fillRect/>
          </a:stretch>
        </p:blipFill>
        <p:spPr>
          <a:xfrm>
            <a:off x="1488757" y="2075372"/>
            <a:ext cx="6230391" cy="4247050"/>
          </a:xfrm>
          <a:prstGeom prst="rect">
            <a:avLst/>
          </a:prstGeom>
        </p:spPr>
      </p:pic>
    </p:spTree>
    <p:extLst>
      <p:ext uri="{BB962C8B-B14F-4D97-AF65-F5344CB8AC3E}">
        <p14:creationId xmlns:p14="http://schemas.microsoft.com/office/powerpoint/2010/main" val="130387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329362" y="515856"/>
            <a:ext cx="6551295" cy="584775"/>
          </a:xfrm>
          <a:prstGeom prst="rect">
            <a:avLst/>
          </a:prstGeom>
          <a:noFill/>
        </p:spPr>
        <p:txBody>
          <a:bodyPr wrap="square" rtlCol="0" anchor="t">
            <a:spAutoFit/>
          </a:bodyPr>
          <a:lstStyle/>
          <a:p>
            <a:r>
              <a:rPr lang="en-US" altLang="en-US" sz="3200" b="1" dirty="0" err="1">
                <a:solidFill>
                  <a:srgbClr val="FF0000"/>
                </a:solidFill>
                <a:latin typeface="Times New Roman" panose="02020603050405020304" pitchFamily="18" charset="0"/>
                <a:cs typeface="Times New Roman" panose="02020603050405020304" pitchFamily="18" charset="0"/>
              </a:rPr>
              <a:t>II. </a:t>
            </a:r>
            <a:r>
              <a:rPr lang="en-US" altLang="en-US" sz="3200" b="1" dirty="0">
                <a:solidFill>
                  <a:srgbClr val="FF0000"/>
                </a:solidFill>
                <a:latin typeface="Times New Roman" panose="02020603050405020304" pitchFamily="18" charset="0"/>
                <a:cs typeface="Times New Roman" panose="02020603050405020304" pitchFamily="18" charset="0"/>
              </a:rPr>
              <a:t>Ô </a:t>
            </a:r>
            <a:r>
              <a:rPr lang="en-US" altLang="en-US" sz="3200" b="1" dirty="0" err="1">
                <a:solidFill>
                  <a:srgbClr val="FF0000"/>
                </a:solidFill>
                <a:latin typeface="Times New Roman" panose="02020603050405020304" pitchFamily="18" charset="0"/>
                <a:cs typeface="Times New Roman" panose="02020603050405020304" pitchFamily="18" charset="0"/>
              </a:rPr>
              <a:t>nhiễm</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môi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trường</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Text Box 2"/>
          <p:cNvSpPr txBox="1"/>
          <p:nvPr/>
        </p:nvSpPr>
        <p:spPr>
          <a:xfrm>
            <a:off x="329362" y="1100631"/>
            <a:ext cx="8153400" cy="1953868"/>
          </a:xfrm>
          <a:prstGeom prst="rect">
            <a:avLst/>
          </a:prstGeom>
          <a:noFill/>
        </p:spPr>
        <p:txBody>
          <a:bodyPr wrap="square" rtlCol="0" anchor="t">
            <a:spAutoFit/>
          </a:bodyPr>
          <a:lstStyle/>
          <a:p>
            <a:pPr algn="just" defTabSz="685800" eaLnBrk="0" fontAlgn="base" hangingPunct="0">
              <a:lnSpc>
                <a:spcPct val="150000"/>
              </a:lnSpc>
              <a:spcBef>
                <a:spcPct val="0"/>
              </a:spcBef>
              <a:spcAft>
                <a:spcPct val="0"/>
              </a:spcAft>
            </a:pPr>
            <a:r>
              <a:rPr lang="en-US" altLang="en-US" sz="2800" b="1" dirty="0" err="1">
                <a:solidFill>
                  <a:srgbClr val="0000FF"/>
                </a:solidFill>
                <a:latin typeface="Times New Roman" panose="02020603050405020304" pitchFamily="18" charset="0"/>
                <a:cs typeface="Times New Roman" panose="02020603050405020304" pitchFamily="18" charset="0"/>
                <a:sym typeface="+mn-ea"/>
              </a:rPr>
              <a:t>1. Khái</a:t>
            </a:r>
            <a:r>
              <a:rPr lang="en-US" altLang="en-US" sz="2800" b="1" dirty="0">
                <a:solidFill>
                  <a:srgbClr val="0000FF"/>
                </a:solidFill>
                <a:latin typeface="Times New Roman" panose="02020603050405020304" pitchFamily="18" charset="0"/>
                <a:cs typeface="Times New Roman" panose="02020603050405020304" pitchFamily="18" charset="0"/>
                <a:sym typeface="+mn-ea"/>
              </a:rPr>
              <a:t> </a:t>
            </a:r>
            <a:r>
              <a:rPr lang="en-US" altLang="en-US" sz="2800" b="1" dirty="0" err="1">
                <a:solidFill>
                  <a:srgbClr val="0000FF"/>
                </a:solidFill>
                <a:latin typeface="Times New Roman" panose="02020603050405020304" pitchFamily="18" charset="0"/>
                <a:cs typeface="Times New Roman" panose="02020603050405020304" pitchFamily="18" charset="0"/>
                <a:sym typeface="+mn-ea"/>
              </a:rPr>
              <a:t>niệm</a:t>
            </a:r>
            <a:r>
              <a:rPr lang="en-US" altLang="en-US" sz="2800" b="1" dirty="0">
                <a:solidFill>
                  <a:srgbClr val="0000FF"/>
                </a:solidFill>
                <a:latin typeface="Times New Roman" panose="02020603050405020304" pitchFamily="18" charset="0"/>
                <a:cs typeface="Times New Roman" panose="02020603050405020304" pitchFamily="18" charset="0"/>
                <a:sym typeface="+mn-ea"/>
              </a:rPr>
              <a:t>:</a:t>
            </a:r>
            <a:r>
              <a:rPr lang="en-US" altLang="en-US" sz="2800" b="1"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Là</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hiện</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tượng</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môi</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trường</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tự</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nhiên</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bị</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bẩn</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Các</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tính</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chất</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vật</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lí</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hoá</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học</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sinh</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học</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bị</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thay</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đổi</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gây</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tác</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hại</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cho</a:t>
            </a:r>
            <a:r>
              <a:rPr lang="en-US" altLang="en-US" sz="2800" dirty="0">
                <a:latin typeface="Times New Roman" panose="02020603050405020304" pitchFamily="18" charset="0"/>
                <a:cs typeface="Times New Roman" panose="02020603050405020304" pitchFamily="18" charset="0"/>
                <a:sym typeface="+mn-ea"/>
              </a:rPr>
              <a:t> con </a:t>
            </a:r>
            <a:r>
              <a:rPr lang="en-US" altLang="en-US" sz="2800" dirty="0" err="1">
                <a:latin typeface="Times New Roman" panose="02020603050405020304" pitchFamily="18" charset="0"/>
                <a:cs typeface="Times New Roman" panose="02020603050405020304" pitchFamily="18" charset="0"/>
                <a:sym typeface="+mn-ea"/>
              </a:rPr>
              <a:t>người</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và</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các</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sinh</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vật</a:t>
            </a:r>
            <a:r>
              <a:rPr lang="en-US" altLang="en-US" sz="2800" dirty="0">
                <a:latin typeface="Times New Roman" panose="02020603050405020304" pitchFamily="18" charset="0"/>
                <a:cs typeface="Times New Roman" panose="02020603050405020304" pitchFamily="18" charset="0"/>
                <a:sym typeface="+mn-ea"/>
              </a:rPr>
              <a:t> </a:t>
            </a:r>
            <a:r>
              <a:rPr lang="en-US" altLang="en-US" sz="2800" dirty="0" err="1">
                <a:latin typeface="Times New Roman" panose="02020603050405020304" pitchFamily="18" charset="0"/>
                <a:cs typeface="Times New Roman" panose="02020603050405020304" pitchFamily="18" charset="0"/>
                <a:sym typeface="+mn-ea"/>
              </a:rPr>
              <a:t>khác</a:t>
            </a:r>
            <a:r>
              <a:rPr lang="en-US" altLang="en-US" sz="2800" dirty="0">
                <a:latin typeface="Times New Roman" panose="02020603050405020304" pitchFamily="18" charset="0"/>
                <a:cs typeface="Times New Roman" panose="02020603050405020304" pitchFamily="18" charset="0"/>
                <a:sym typeface="+mn-ea"/>
              </a:rPr>
              <a:t>.</a:t>
            </a:r>
          </a:p>
        </p:txBody>
      </p:sp>
      <p:pic>
        <p:nvPicPr>
          <p:cNvPr id="4" name="Picture 3"/>
          <p:cNvPicPr>
            <a:picLocks noChangeAspect="1"/>
          </p:cNvPicPr>
          <p:nvPr/>
        </p:nvPicPr>
        <p:blipFill>
          <a:blip r:embed="rId2"/>
          <a:stretch>
            <a:fillRect/>
          </a:stretch>
        </p:blipFill>
        <p:spPr>
          <a:xfrm>
            <a:off x="3566159" y="3253569"/>
            <a:ext cx="5203985" cy="33065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orizontal Scroll 6"/>
          <p:cNvSpPr/>
          <p:nvPr/>
        </p:nvSpPr>
        <p:spPr>
          <a:xfrm>
            <a:off x="338002" y="391885"/>
            <a:ext cx="8177348" cy="5305153"/>
          </a:xfrm>
          <a:prstGeom prst="horizontalScroll">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350"/>
          </a:p>
        </p:txBody>
      </p:sp>
      <p:sp>
        <p:nvSpPr>
          <p:cNvPr id="9" name="Content Placeholder 2"/>
          <p:cNvSpPr>
            <a:spLocks noGrp="1"/>
          </p:cNvSpPr>
          <p:nvPr>
            <p:ph idx="1"/>
          </p:nvPr>
        </p:nvSpPr>
        <p:spPr>
          <a:xfrm>
            <a:off x="1009107" y="1335523"/>
            <a:ext cx="7506243" cy="3182745"/>
          </a:xfrm>
        </p:spPr>
        <p:txBody>
          <a:bodyPr>
            <a:normAutofit/>
          </a:bodyPr>
          <a:lstStyle/>
          <a:p>
            <a:pPr marL="0" indent="0">
              <a:buNone/>
            </a:pPr>
            <a:r>
              <a:rPr lang="vi-VN" i="1" dirty="0">
                <a:solidFill>
                  <a:srgbClr val="FFFF00"/>
                </a:solidFill>
                <a:latin typeface="+mj-lt"/>
              </a:rPr>
              <a:t>Năm 1972, l</a:t>
            </a:r>
            <a:r>
              <a:rPr lang="en-US" i="1" dirty="0">
                <a:solidFill>
                  <a:srgbClr val="FFFF00"/>
                </a:solidFill>
                <a:latin typeface="+mj-lt"/>
              </a:rPr>
              <a:t>ầ</a:t>
            </a:r>
            <a:r>
              <a:rPr lang="vi-VN" i="1" dirty="0">
                <a:solidFill>
                  <a:srgbClr val="FFFF00"/>
                </a:solidFill>
                <a:latin typeface="+mj-lt"/>
              </a:rPr>
              <a:t>n đầu tiên Liên hợp quốc tổ chức </a:t>
            </a:r>
            <a:endParaRPr lang="en-US" i="1" dirty="0" smtClean="0">
              <a:solidFill>
                <a:srgbClr val="FFFF00"/>
              </a:solidFill>
              <a:latin typeface="+mj-lt"/>
            </a:endParaRPr>
          </a:p>
          <a:p>
            <a:pPr marL="0" indent="0">
              <a:buNone/>
            </a:pPr>
            <a:r>
              <a:rPr lang="vi-VN" i="1" dirty="0" smtClean="0">
                <a:solidFill>
                  <a:srgbClr val="FFFF00"/>
                </a:solidFill>
                <a:latin typeface="+mj-lt"/>
              </a:rPr>
              <a:t>Hội </a:t>
            </a:r>
            <a:r>
              <a:rPr lang="vi-VN" i="1" dirty="0">
                <a:solidFill>
                  <a:srgbClr val="FFFF00"/>
                </a:solidFill>
                <a:latin typeface="+mj-lt"/>
              </a:rPr>
              <a:t>nghị v</a:t>
            </a:r>
            <a:r>
              <a:rPr lang="en-US" i="1" dirty="0">
                <a:solidFill>
                  <a:srgbClr val="FFFF00"/>
                </a:solidFill>
                <a:latin typeface="+mj-lt"/>
              </a:rPr>
              <a:t>ề </a:t>
            </a:r>
            <a:r>
              <a:rPr lang="vi-VN" i="1" dirty="0">
                <a:solidFill>
                  <a:srgbClr val="FFFF00"/>
                </a:solidFill>
                <a:latin typeface="+mj-lt"/>
              </a:rPr>
              <a:t>Môi trường con người phản ánh tính cấp bách đối với một số vấn đề môi trường trên toàn c</a:t>
            </a:r>
            <a:r>
              <a:rPr lang="en-US" i="1" dirty="0">
                <a:solidFill>
                  <a:srgbClr val="FFFF00"/>
                </a:solidFill>
                <a:latin typeface="+mj-lt"/>
              </a:rPr>
              <a:t>ầ</a:t>
            </a:r>
            <a:r>
              <a:rPr lang="vi-VN" i="1" dirty="0">
                <a:solidFill>
                  <a:srgbClr val="FFFF00"/>
                </a:solidFill>
                <a:latin typeface="+mj-lt"/>
              </a:rPr>
              <a:t>u. </a:t>
            </a:r>
            <a:endParaRPr lang="en-US" i="1" dirty="0">
              <a:solidFill>
                <a:srgbClr val="FFFF00"/>
              </a:solidFill>
              <a:latin typeface="+mj-lt"/>
            </a:endParaRPr>
          </a:p>
          <a:p>
            <a:pPr marL="0" indent="0">
              <a:buNone/>
            </a:pPr>
            <a:r>
              <a:rPr lang="vi-VN" i="1" dirty="0">
                <a:solidFill>
                  <a:srgbClr val="FFFF00"/>
                </a:solidFill>
                <a:latin typeface="+mj-lt"/>
              </a:rPr>
              <a:t>Môi trường sống của con người đang bị đe doạ như th</a:t>
            </a:r>
            <a:r>
              <a:rPr lang="en-US" i="1" dirty="0">
                <a:solidFill>
                  <a:srgbClr val="FFFF00"/>
                </a:solidFill>
                <a:latin typeface="+mj-lt"/>
              </a:rPr>
              <a:t>ế</a:t>
            </a:r>
            <a:r>
              <a:rPr lang="vi-VN" i="1" dirty="0">
                <a:solidFill>
                  <a:srgbClr val="FFFF00"/>
                </a:solidFill>
                <a:latin typeface="+mj-lt"/>
              </a:rPr>
              <a:t> nào? </a:t>
            </a:r>
            <a:endParaRPr lang="en-US" i="1" dirty="0">
              <a:solidFill>
                <a:srgbClr val="FFFF00"/>
              </a:solidFill>
              <a:latin typeface="+mj-lt"/>
            </a:endParaRPr>
          </a:p>
          <a:p>
            <a:pPr marL="0" indent="0">
              <a:buNone/>
            </a:pPr>
            <a:r>
              <a:rPr lang="vi-VN" i="1" dirty="0">
                <a:solidFill>
                  <a:srgbClr val="FFFF00"/>
                </a:solidFill>
                <a:latin typeface="+mj-lt"/>
              </a:rPr>
              <a:t>Cần có những biện pháp gì để bảo vệ môi trường?</a:t>
            </a:r>
            <a:endParaRPr lang="en-US" i="1" dirty="0">
              <a:solidFill>
                <a:srgbClr val="FFFF00"/>
              </a:solidFill>
              <a:latin typeface="+mj-lt"/>
            </a:endParaRPr>
          </a:p>
        </p:txBody>
      </p:sp>
    </p:spTree>
    <p:extLst>
      <p:ext uri="{BB962C8B-B14F-4D97-AF65-F5344CB8AC3E}">
        <p14:creationId xmlns:p14="http://schemas.microsoft.com/office/powerpoint/2010/main" val="44633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barn(inVertical)">
                                      <p:cBhvr>
                                        <p:cTn id="7" dur="500"/>
                                        <p:tgtEl>
                                          <p:spTgt spid="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barn(inVertical)">
                                      <p:cBhvr>
                                        <p:cTn id="1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329361" y="450883"/>
            <a:ext cx="6551295" cy="584775"/>
          </a:xfrm>
          <a:prstGeom prst="rect">
            <a:avLst/>
          </a:prstGeom>
          <a:noFill/>
        </p:spPr>
        <p:txBody>
          <a:bodyPr wrap="square" rtlCol="0" anchor="t">
            <a:spAutoFit/>
          </a:bodyPr>
          <a:lstStyle/>
          <a:p>
            <a:r>
              <a:rPr lang="en-US" altLang="en-US" sz="3200" b="1" dirty="0" err="1">
                <a:solidFill>
                  <a:srgbClr val="FF0000"/>
                </a:solidFill>
                <a:latin typeface="Times New Roman" panose="02020603050405020304" pitchFamily="18" charset="0"/>
                <a:cs typeface="Times New Roman" panose="02020603050405020304" pitchFamily="18" charset="0"/>
              </a:rPr>
              <a:t>II. </a:t>
            </a:r>
            <a:r>
              <a:rPr lang="en-US" altLang="en-US" sz="3200" b="1" dirty="0">
                <a:solidFill>
                  <a:srgbClr val="FF0000"/>
                </a:solidFill>
                <a:latin typeface="Times New Roman" panose="02020603050405020304" pitchFamily="18" charset="0"/>
                <a:cs typeface="Times New Roman" panose="02020603050405020304" pitchFamily="18" charset="0"/>
              </a:rPr>
              <a:t>Ô </a:t>
            </a:r>
            <a:r>
              <a:rPr lang="en-US" altLang="en-US" sz="3200" b="1" dirty="0" err="1">
                <a:solidFill>
                  <a:srgbClr val="FF0000"/>
                </a:solidFill>
                <a:latin typeface="Times New Roman" panose="02020603050405020304" pitchFamily="18" charset="0"/>
                <a:cs typeface="Times New Roman" panose="02020603050405020304" pitchFamily="18" charset="0"/>
              </a:rPr>
              <a:t>nhiễm</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môi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trường</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525303" y="4491803"/>
            <a:ext cx="8174560" cy="954107"/>
          </a:xfrm>
          <a:prstGeom prst="rect">
            <a:avLst/>
          </a:prstGeom>
        </p:spPr>
        <p:txBody>
          <a:bodyPr wrap="square">
            <a:spAutoFit/>
          </a:bodyPr>
          <a:lstStyle/>
          <a:p>
            <a:pPr marL="385763" indent="-385763">
              <a:buAutoNum type="arabicPeriod"/>
            </a:pPr>
            <a:r>
              <a:rPr lang="vi-VN" sz="2800" dirty="0">
                <a:latin typeface="+mj-lt"/>
              </a:rPr>
              <a:t>Đọc thông tin và quan sát Hình 47.2, chỉ ra một số nguyên nhân gây </a:t>
            </a:r>
            <a:r>
              <a:rPr lang="vi-VN" sz="2800" dirty="0" smtClean="0">
                <a:latin typeface="+mj-lt"/>
              </a:rPr>
              <a:t>ô </a:t>
            </a:r>
            <a:r>
              <a:rPr lang="vi-VN" sz="2800" dirty="0">
                <a:latin typeface="+mj-lt"/>
              </a:rPr>
              <a:t>nhiễm môi trường.</a:t>
            </a:r>
            <a:endParaRPr lang="en-US" sz="2800" dirty="0">
              <a:latin typeface="+mj-lt"/>
            </a:endParaRPr>
          </a:p>
        </p:txBody>
      </p:sp>
      <p:sp>
        <p:nvSpPr>
          <p:cNvPr id="5" name="Rectangle 4"/>
          <p:cNvSpPr/>
          <p:nvPr/>
        </p:nvSpPr>
        <p:spPr>
          <a:xfrm>
            <a:off x="525303" y="5555941"/>
            <a:ext cx="7792472" cy="954107"/>
          </a:xfrm>
          <a:prstGeom prst="rect">
            <a:avLst/>
          </a:prstGeom>
        </p:spPr>
        <p:txBody>
          <a:bodyPr wrap="square">
            <a:spAutoFit/>
          </a:bodyPr>
          <a:lstStyle/>
          <a:p>
            <a:r>
              <a:rPr lang="vi-VN" sz="2800" dirty="0">
                <a:latin typeface="+mj-lt"/>
              </a:rPr>
              <a:t>2. </a:t>
            </a:r>
            <a:r>
              <a:rPr lang="vi-VN" sz="2800" dirty="0">
                <a:latin typeface="Times New Roman" panose="02020603050405020304" pitchFamily="18" charset="0"/>
                <a:cs typeface="Times New Roman" panose="02020603050405020304" pitchFamily="18" charset="0"/>
              </a:rPr>
              <a:t>N</a:t>
            </a:r>
            <a:r>
              <a:rPr lang="en-US" sz="2800" dirty="0" err="1">
                <a:latin typeface="Times New Roman" panose="02020603050405020304" pitchFamily="18" charset="0"/>
                <a:cs typeface="Times New Roman" panose="02020603050405020304" pitchFamily="18" charset="0"/>
              </a:rPr>
              <a:t>hữ</a:t>
            </a:r>
            <a:r>
              <a:rPr lang="vi-VN" sz="2800" dirty="0">
                <a:latin typeface="Times New Roman" panose="02020603050405020304" pitchFamily="18" charset="0"/>
                <a:cs typeface="Times New Roman" panose="02020603050405020304" pitchFamily="18" charset="0"/>
              </a:rPr>
              <a:t>ng</a:t>
            </a:r>
            <a:r>
              <a:rPr lang="vi-VN" sz="2800" dirty="0">
                <a:latin typeface="+mj-lt"/>
              </a:rPr>
              <a:t> hoạt động nào tại trường học, gia đình và địa phương em có thể gây ô nhiễm môi trường?</a:t>
            </a:r>
            <a:endParaRPr lang="en-US" sz="2800" dirty="0">
              <a:latin typeface="+mj-lt"/>
            </a:endParaRPr>
          </a:p>
        </p:txBody>
      </p:sp>
      <p:sp>
        <p:nvSpPr>
          <p:cNvPr id="6" name="Rectangle 5"/>
          <p:cNvSpPr/>
          <p:nvPr/>
        </p:nvSpPr>
        <p:spPr>
          <a:xfrm>
            <a:off x="329361" y="1266363"/>
            <a:ext cx="7446269" cy="523220"/>
          </a:xfrm>
          <a:prstGeom prst="rect">
            <a:avLst/>
          </a:prstGeom>
        </p:spPr>
        <p:txBody>
          <a:bodyPr wrap="none">
            <a:spAutoFit/>
          </a:bodyPr>
          <a:lstStyle/>
          <a:p>
            <a:r>
              <a:rPr lang="vi-VN" sz="2800" b="1"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Một số nguyên nhân gây ô nhiễm môi trường</a:t>
            </a:r>
            <a:endParaRPr lang="en-US" sz="280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1469572" y="2085832"/>
            <a:ext cx="6238228" cy="2109722"/>
          </a:xfrm>
          <a:prstGeom prst="rect">
            <a:avLst/>
          </a:prstGeom>
        </p:spPr>
      </p:pic>
      <p:sp>
        <p:nvSpPr>
          <p:cNvPr id="8" name="Explosion 2 7"/>
          <p:cNvSpPr/>
          <p:nvPr/>
        </p:nvSpPr>
        <p:spPr>
          <a:xfrm>
            <a:off x="7159798" y="-30314"/>
            <a:ext cx="2088068" cy="2593353"/>
          </a:xfrm>
          <a:prstGeom prst="irregularSeal2">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500" dirty="0">
                <a:latin typeface="Times New Roman" panose="02020603050405020304" pitchFamily="18" charset="0"/>
                <a:cs typeface="Times New Roman" panose="02020603050405020304" pitchFamily="18" charset="0"/>
              </a:rPr>
              <a:t>HOẠT ĐỘNG THEO CẶP ĐÔI</a:t>
            </a:r>
          </a:p>
        </p:txBody>
      </p:sp>
    </p:spTree>
    <p:extLst>
      <p:ext uri="{BB962C8B-B14F-4D97-AF65-F5344CB8AC3E}">
        <p14:creationId xmlns:p14="http://schemas.microsoft.com/office/powerpoint/2010/main" val="8153941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1886" y="692331"/>
            <a:ext cx="8112034" cy="3539430"/>
          </a:xfrm>
          <a:prstGeom prst="rect">
            <a:avLst/>
          </a:prstGeom>
        </p:spPr>
        <p:txBody>
          <a:bodyPr wrap="square">
            <a:spAutoFit/>
          </a:bodyPr>
          <a:lstStyle/>
          <a:p>
            <a:r>
              <a:rPr lang="en-US" altLang="en-US" sz="3200" b="1" dirty="0">
                <a:solidFill>
                  <a:srgbClr val="FF0000"/>
                </a:solidFill>
                <a:latin typeface="Times New Roman" panose="02020603050405020304" pitchFamily="18" charset="0"/>
                <a:cs typeface="Times New Roman" panose="02020603050405020304" pitchFamily="18" charset="0"/>
              </a:rPr>
              <a:t>II. Ô </a:t>
            </a:r>
            <a:r>
              <a:rPr lang="en-US" altLang="en-US" sz="3200" b="1" dirty="0" err="1">
                <a:solidFill>
                  <a:srgbClr val="FF0000"/>
                </a:solidFill>
                <a:latin typeface="Times New Roman" panose="02020603050405020304" pitchFamily="18" charset="0"/>
                <a:cs typeface="Times New Roman" panose="02020603050405020304" pitchFamily="18" charset="0"/>
              </a:rPr>
              <a:t>nhiễm</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môi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trường</a:t>
            </a:r>
            <a:endParaRPr lang="en-US" sz="3200" b="1" dirty="0">
              <a:latin typeface="Times New Roman" panose="02020603050405020304" pitchFamily="18" charset="0"/>
              <a:cs typeface="Times New Roman" panose="02020603050405020304" pitchFamily="18" charset="0"/>
            </a:endParaRPr>
          </a:p>
          <a:p>
            <a:r>
              <a:rPr lang="vi-VN" sz="3200" b="1" dirty="0">
                <a:latin typeface="Times New Roman" panose="02020603050405020304" pitchFamily="18" charset="0"/>
                <a:cs typeface="Times New Roman" panose="02020603050405020304" pitchFamily="18" charset="0"/>
              </a:rPr>
              <a:t>2. Một số nguyên nhân gây ô nhiễm môi trường</a:t>
            </a:r>
          </a:p>
          <a:p>
            <a:r>
              <a:rPr lang="vi-VN" sz="3200" dirty="0">
                <a:latin typeface="Times New Roman" panose="02020603050405020304" pitchFamily="18" charset="0"/>
                <a:cs typeface="Times New Roman" panose="02020603050405020304" pitchFamily="18" charset="0"/>
              </a:rPr>
              <a:t>- Ô nhiễm do chất thải từ hoạt động công nghiệp và sinh hoạt</a:t>
            </a:r>
          </a:p>
          <a:p>
            <a:r>
              <a:rPr lang="vi-VN" sz="3200" dirty="0">
                <a:latin typeface="Times New Roman" panose="02020603050405020304" pitchFamily="18" charset="0"/>
                <a:cs typeface="Times New Roman" panose="02020603050405020304" pitchFamily="18" charset="0"/>
              </a:rPr>
              <a:t>- Ô nhiễm do hoá chất bảo vệ thực vật</a:t>
            </a:r>
          </a:p>
          <a:p>
            <a:r>
              <a:rPr lang="vi-VN" sz="3200" dirty="0">
                <a:latin typeface="Times New Roman" panose="02020603050405020304" pitchFamily="18" charset="0"/>
                <a:cs typeface="Times New Roman" panose="02020603050405020304" pitchFamily="18" charset="0"/>
              </a:rPr>
              <a:t>- Ô nhiễm do các chất phóng xạ.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phun thuốc trừ sâu bao lâu thì ăn được ? - THUỐC TRỪ SÂU SINH H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81" y="1171575"/>
            <a:ext cx="8227219" cy="46322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Việt Nam sẽ sản xuất máy bay không người lái để phun thuốc trừ sâu – XELE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656" y="1044177"/>
            <a:ext cx="8360569" cy="47097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Phun thuốc trừ sâu sai cách hại người, hại cả môi trườ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928" y="923959"/>
            <a:ext cx="7795132" cy="50980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Chiến tranh hạt nhân - Hậu quả khôn lườ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43" y="705394"/>
            <a:ext cx="7648884" cy="53998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wipe(down)">
                                      <p:cBhvr>
                                        <p:cTn id="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Báo động] tình trạng ô nhiễm môi trường nước tại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524" y="792377"/>
            <a:ext cx="7173107" cy="53863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242" y="609053"/>
            <a:ext cx="8288383" cy="2219838"/>
          </a:xfrm>
          <a:prstGeom prst="rect">
            <a:avLst/>
          </a:prstGeom>
        </p:spPr>
        <p:txBody>
          <a:bodyPr wrap="square">
            <a:spAutoFit/>
          </a:bodyPr>
          <a:lstStyle/>
          <a:p>
            <a:pPr algn="just">
              <a:lnSpc>
                <a:spcPct val="150000"/>
              </a:lnSpc>
            </a:pPr>
            <a:r>
              <a:rPr lang="nl-NL"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Một số biện pháp khác giúp làm giảm thiểu ô nhiễm môi trường</a:t>
            </a:r>
          </a:p>
          <a:p>
            <a:pPr algn="just">
              <a:lnSpc>
                <a:spcPct val="150000"/>
              </a:lnSpc>
            </a:pP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813163" y="2161209"/>
            <a:ext cx="3337560" cy="3334084"/>
          </a:xfrm>
          <a:prstGeom prst="rect">
            <a:avLst/>
          </a:prstGeom>
        </p:spPr>
      </p:pic>
      <p:sp>
        <p:nvSpPr>
          <p:cNvPr id="4" name="Cloud Callout 3"/>
          <p:cNvSpPr/>
          <p:nvPr/>
        </p:nvSpPr>
        <p:spPr>
          <a:xfrm>
            <a:off x="5029200" y="1332411"/>
            <a:ext cx="3569425" cy="3696789"/>
          </a:xfrm>
          <a:prstGeom prst="cloudCallout">
            <a:avLst>
              <a:gd name="adj1" fmla="val -92496"/>
              <a:gd name="adj2" fmla="val 97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p>
          <a:p>
            <a:pPr algn="ctr"/>
            <a:r>
              <a:rPr lang="en-US" sz="2800" dirty="0" err="1">
                <a:latin typeface="Times New Roman" panose="02020603050405020304" pitchFamily="18" charset="0"/>
                <a:cs typeface="Times New Roman" panose="02020603050405020304" pitchFamily="18" charset="0"/>
              </a:rPr>
              <a:t>biện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thiểu</a:t>
            </a:r>
            <a:r>
              <a:rPr lang="en-US" sz="2800" dirty="0">
                <a:latin typeface="Times New Roman" panose="02020603050405020304" pitchFamily="18" charset="0"/>
                <a:cs typeface="Times New Roman" panose="02020603050405020304" pitchFamily="18" charset="0"/>
              </a:rPr>
              <a:t> </a:t>
            </a:r>
            <a:endParaRPr lang="en-US" sz="2800" dirty="0" smtClean="0">
              <a:latin typeface="Times New Roman" panose="02020603050405020304" pitchFamily="18" charset="0"/>
              <a:cs typeface="Times New Roman" panose="02020603050405020304" pitchFamily="18" charset="0"/>
            </a:endParaRPr>
          </a:p>
          <a:p>
            <a:pPr algn="ctr"/>
            <a:r>
              <a:rPr lang="en-US" sz="2800" dirty="0" smtClean="0">
                <a:latin typeface="Times New Roman" panose="02020603050405020304" pitchFamily="18" charset="0"/>
                <a:cs typeface="Times New Roman" panose="02020603050405020304" pitchFamily="18" charset="0"/>
              </a:rPr>
              <a:t>ô </a:t>
            </a:r>
            <a:r>
              <a:rPr lang="en-US" sz="2800" dirty="0" err="1">
                <a:latin typeface="Times New Roman" panose="02020603050405020304" pitchFamily="18" charset="0"/>
                <a:cs typeface="Times New Roman" panose="02020603050405020304" pitchFamily="18" charset="0"/>
              </a:rPr>
              <a:t>nhiễm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058993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9429" y="292282"/>
            <a:ext cx="8468000" cy="6001643"/>
          </a:xfrm>
          <a:prstGeom prst="rect">
            <a:avLst/>
          </a:prstGeom>
        </p:spPr>
        <p:txBody>
          <a:bodyPr wrap="square">
            <a:spAutoFit/>
          </a:bodyPr>
          <a:lstStyle/>
          <a:p>
            <a:pPr algn="just">
              <a:lnSpc>
                <a:spcPct val="150000"/>
              </a:lnSpc>
            </a:pPr>
            <a:r>
              <a:rPr lang="nl-NL"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Một số biện pháp khác giúp làm giảm thiểu ô nhiễm môi trường</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nl-NL"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Phục hồi rừng và trồng nhiều cây xanh.</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nl-NL"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Hạn chế phát triển dân số quá nhanh.</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nl-NL"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Sử dụng các vật liệu thay thế thân thiện với môi trường.</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nl-NL"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Đi bộ hoặc sử dụng xe đạp thay thế cho xe máy, ô tô khi có thể.</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nl-NL"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Xây dựng hệ thống xử lí chất thải chăn nuôi.</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nl-NL"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Đưa ra các giải pháp cưỡng chế hành chính, xử lý hình sự đủ tính răn đe đối với các hành vi gây ô nhiễm môi trường.</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r>
              <a:rPr lang="nl-NL" sz="2400" dirty="0">
                <a:solidFill>
                  <a:srgbClr val="000000"/>
                </a:solidFill>
                <a:latin typeface="Times New Roman" panose="02020603050405020304" pitchFamily="18" charset="0"/>
                <a:ea typeface="Calibri" panose="020F0502020204030204" pitchFamily="34" charset="0"/>
              </a:rPr>
              <a:t>- Tuyên truyền và giáo dục để nâng cao hiểu biết và ý thức của mọi người trong việc bảo vệ môi trường,...</a:t>
            </a:r>
            <a:endParaRPr lang="en-US" sz="2400" dirty="0"/>
          </a:p>
        </p:txBody>
      </p:sp>
    </p:spTree>
    <p:extLst>
      <p:ext uri="{BB962C8B-B14F-4D97-AF65-F5344CB8AC3E}">
        <p14:creationId xmlns:p14="http://schemas.microsoft.com/office/powerpoint/2010/main" val="178164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1662" y="293831"/>
            <a:ext cx="8647613" cy="611706"/>
          </a:xfrm>
          <a:prstGeom prst="rect">
            <a:avLst/>
          </a:prstGeom>
        </p:spPr>
        <p:txBody>
          <a:bodyPr wrap="square">
            <a:spAutoFit/>
          </a:bodyPr>
          <a:lstStyle/>
          <a:p>
            <a:pPr algn="just">
              <a:lnSpc>
                <a:spcPct val="150000"/>
              </a:lnSpc>
            </a:pPr>
            <a:r>
              <a:rPr lang="nl-NL" sz="225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Một số biện pháp khác giúp làm giảm thiểu ô nhiễm môi trường</a:t>
            </a:r>
            <a:endParaRPr lang="en-US" sz="225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Google Shape;1760;p49"/>
          <p:cNvSpPr txBox="1">
            <a:spLocks/>
          </p:cNvSpPr>
          <p:nvPr/>
        </p:nvSpPr>
        <p:spPr>
          <a:xfrm>
            <a:off x="1780971" y="905537"/>
            <a:ext cx="5778000" cy="358200"/>
          </a:xfrm>
          <a:prstGeom prst="rect">
            <a:avLst/>
          </a:prstGeom>
        </p:spPr>
        <p:txBody>
          <a:bodyPr spcFirstLastPara="1" wrap="square" lIns="68569" tIns="68569" rIns="68569" bIns="68569"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2700" b="1" dirty="0" err="1">
                <a:solidFill>
                  <a:srgbClr val="FF0000"/>
                </a:solidFill>
                <a:latin typeface="Times New Roman" panose="02020603050405020304" pitchFamily="18" charset="0"/>
                <a:cs typeface="Times New Roman" panose="02020603050405020304" pitchFamily="18" charset="0"/>
              </a:rPr>
              <a:t>Phiếu</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học</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tập</a:t>
            </a:r>
            <a:r>
              <a:rPr lang="en-US" sz="2700" b="1" dirty="0">
                <a:solidFill>
                  <a:srgbClr val="FF0000"/>
                </a:solidFill>
                <a:latin typeface="Times New Roman" panose="02020603050405020304" pitchFamily="18" charset="0"/>
                <a:cs typeface="Times New Roman" panose="02020603050405020304" pitchFamily="18" charset="0"/>
              </a:rPr>
              <a:t> (BTVN)</a:t>
            </a:r>
          </a:p>
        </p:txBody>
      </p:sp>
      <p:pic>
        <p:nvPicPr>
          <p:cNvPr id="5" name="Picture 4"/>
          <p:cNvPicPr>
            <a:picLocks noChangeAspect="1"/>
          </p:cNvPicPr>
          <p:nvPr/>
        </p:nvPicPr>
        <p:blipFill>
          <a:blip r:embed="rId2"/>
          <a:stretch>
            <a:fillRect/>
          </a:stretch>
        </p:blipFill>
        <p:spPr>
          <a:xfrm>
            <a:off x="424542" y="1517242"/>
            <a:ext cx="8464733" cy="4887300"/>
          </a:xfrm>
          <a:prstGeom prst="rect">
            <a:avLst/>
          </a:prstGeom>
        </p:spPr>
      </p:pic>
    </p:spTree>
    <p:extLst>
      <p:ext uri="{BB962C8B-B14F-4D97-AF65-F5344CB8AC3E}">
        <p14:creationId xmlns:p14="http://schemas.microsoft.com/office/powerpoint/2010/main" val="184044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25257384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60385" y="2243656"/>
            <a:ext cx="6898221" cy="3621566"/>
          </a:xfrm>
          <a:prstGeom prst="rect">
            <a:avLst/>
          </a:prstGeom>
        </p:spPr>
      </p:pic>
      <p:sp>
        <p:nvSpPr>
          <p:cNvPr id="3" name="Rectangle 2"/>
          <p:cNvSpPr/>
          <p:nvPr/>
        </p:nvSpPr>
        <p:spPr>
          <a:xfrm>
            <a:off x="1260385" y="788679"/>
            <a:ext cx="6676058" cy="830997"/>
          </a:xfrm>
          <a:prstGeom prst="rect">
            <a:avLst/>
          </a:prstGeom>
        </p:spPr>
        <p:txBody>
          <a:bodyPr wrap="none">
            <a:spAutoFit/>
          </a:bodyPr>
          <a:lstStyle/>
          <a:p>
            <a:pPr algn="ctr"/>
            <a:r>
              <a:rPr lang="en-US" sz="2400" dirty="0">
                <a:latin typeface="Times New Roman" panose="02020603050405020304" pitchFamily="18" charset="0"/>
                <a:cs typeface="Times New Roman" panose="02020603050405020304" pitchFamily="18" charset="0"/>
              </a:rPr>
              <a:t>VIDEO VỀ BIẾN ĐỔI KHÍ HẬU </a:t>
            </a:r>
            <a:endParaRPr lang="en-US" sz="2400" dirty="0" smtClean="0">
              <a:latin typeface="Times New Roman" panose="02020603050405020304" pitchFamily="18" charset="0"/>
              <a:cs typeface="Times New Roman" panose="02020603050405020304" pitchFamily="18" charset="0"/>
            </a:endParaRPr>
          </a:p>
          <a:p>
            <a:pPr algn="ctr"/>
            <a:r>
              <a:rPr lang="en-US" sz="2400" dirty="0" smtClean="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https://www.youtube.com/watch?v=L7KxvjRCjUg)</a:t>
            </a:r>
          </a:p>
        </p:txBody>
      </p:sp>
    </p:spTree>
    <p:extLst>
      <p:ext uri="{BB962C8B-B14F-4D97-AF65-F5344CB8AC3E}">
        <p14:creationId xmlns:p14="http://schemas.microsoft.com/office/powerpoint/2010/main" val="19098612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474958" y="497070"/>
            <a:ext cx="8071961"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III. </a:t>
            </a:r>
            <a:r>
              <a:rPr lang="en-US" sz="3200" b="1" dirty="0" err="1">
                <a:solidFill>
                  <a:srgbClr val="FF0000"/>
                </a:solidFill>
                <a:latin typeface="Times New Roman" panose="02020603050405020304" pitchFamily="18" charset="0"/>
                <a:cs typeface="Times New Roman" panose="02020603050405020304" pitchFamily="18" charset="0"/>
              </a:rPr>
              <a:t>Biến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đổi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hậu</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Text Box 2"/>
          <p:cNvSpPr txBox="1"/>
          <p:nvPr/>
        </p:nvSpPr>
        <p:spPr>
          <a:xfrm>
            <a:off x="474958" y="1209062"/>
            <a:ext cx="8083391" cy="5174493"/>
          </a:xfrm>
          <a:prstGeom prst="rect">
            <a:avLst/>
          </a:prstGeom>
          <a:noFill/>
        </p:spPr>
        <p:txBody>
          <a:bodyPr wrap="square" rtlCol="0">
            <a:spAutoFit/>
          </a:bodyPr>
          <a:lstStyle/>
          <a:p>
            <a:pPr>
              <a:lnSpc>
                <a:spcPct val="150000"/>
              </a:lnSpc>
            </a:pPr>
            <a:r>
              <a:rPr lang="en-US" sz="3200" b="1" dirty="0">
                <a:solidFill>
                  <a:srgbClr val="1D41D5"/>
                </a:solidFill>
                <a:latin typeface="Times New Roman" panose="02020603050405020304" pitchFamily="18" charset="0"/>
                <a:cs typeface="Times New Roman" panose="02020603050405020304" pitchFamily="18" charset="0"/>
              </a:rPr>
              <a:t>1. </a:t>
            </a:r>
            <a:r>
              <a:rPr lang="en-US" sz="3200" b="1" dirty="0" err="1">
                <a:solidFill>
                  <a:srgbClr val="1D41D5"/>
                </a:solidFill>
                <a:latin typeface="Times New Roman" panose="02020603050405020304" pitchFamily="18" charset="0"/>
                <a:cs typeface="Times New Roman" panose="02020603050405020304" pitchFamily="18" charset="0"/>
              </a:rPr>
              <a:t>Khái</a:t>
            </a:r>
            <a:r>
              <a:rPr lang="en-US" sz="3200" b="1" dirty="0">
                <a:solidFill>
                  <a:srgbClr val="1D41D5"/>
                </a:solidFill>
                <a:latin typeface="Times New Roman" panose="02020603050405020304" pitchFamily="18" charset="0"/>
                <a:cs typeface="Times New Roman" panose="02020603050405020304" pitchFamily="18" charset="0"/>
              </a:rPr>
              <a:t> </a:t>
            </a:r>
            <a:r>
              <a:rPr lang="en-US" sz="3200" b="1" dirty="0" err="1">
                <a:solidFill>
                  <a:srgbClr val="1D41D5"/>
                </a:solidFill>
                <a:latin typeface="Times New Roman" panose="02020603050405020304" pitchFamily="18" charset="0"/>
                <a:cs typeface="Times New Roman" panose="02020603050405020304" pitchFamily="18" charset="0"/>
              </a:rPr>
              <a:t>niệm</a:t>
            </a:r>
            <a:endParaRPr lang="en-US" sz="3200" b="1" dirty="0">
              <a:solidFill>
                <a:srgbClr val="1D41D5"/>
              </a:solidFill>
              <a:latin typeface="Times New Roman" panose="02020603050405020304" pitchFamily="18" charset="0"/>
              <a:cs typeface="Times New Roman" panose="02020603050405020304" pitchFamily="18" charset="0"/>
            </a:endParaRPr>
          </a:p>
          <a:p>
            <a:pPr>
              <a:lnSpc>
                <a:spcPct val="150000"/>
              </a:lnSpc>
            </a:pPr>
            <a:r>
              <a:rPr lang="vi-VN" sz="3200" b="1" dirty="0">
                <a:solidFill>
                  <a:srgbClr val="1D41D5"/>
                </a:solidFill>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Biến đổi khí hậu là sự thay đổi giá trị trung bình của các yếu tố khí hậu như nhiệt độ, độ ẩm, lượng mưa,... giữa các giai đoạn, mỗi giai đoạn từ vài thập kỉ đến hàng thế kỉ. </a:t>
            </a:r>
            <a:endParaRPr lang="en-US" sz="3200" dirty="0">
              <a:latin typeface="Times New Roman" panose="02020603050405020304" pitchFamily="18" charset="0"/>
              <a:cs typeface="Times New Roman" panose="02020603050405020304" pitchFamily="18" charset="0"/>
            </a:endParaRPr>
          </a:p>
          <a:p>
            <a:pPr>
              <a:lnSpc>
                <a:spcPct val="150000"/>
              </a:lnSpc>
            </a:pPr>
            <a:r>
              <a:rPr lang="vi-VN" sz="3200" dirty="0">
                <a:latin typeface="Times New Roman" panose="02020603050405020304" pitchFamily="18" charset="0"/>
                <a:cs typeface="Times New Roman" panose="02020603050405020304" pitchFamily="18" charset="0"/>
              </a:rPr>
              <a:t>Tác động của con người là nguyên nhân chủ yếu gây biến đổi khí hậu.</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arn(inVertical)">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370455" y="418692"/>
            <a:ext cx="8071961"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III. </a:t>
            </a:r>
            <a:r>
              <a:rPr lang="en-US" sz="3200" b="1" dirty="0" err="1">
                <a:solidFill>
                  <a:srgbClr val="FF0000"/>
                </a:solidFill>
                <a:latin typeface="Times New Roman" panose="02020603050405020304" pitchFamily="18" charset="0"/>
                <a:cs typeface="Times New Roman" panose="02020603050405020304" pitchFamily="18" charset="0"/>
              </a:rPr>
              <a:t>Biến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đổi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hậu</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261801" y="1343842"/>
            <a:ext cx="8477249" cy="376210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vi-VN" sz="2800" b="1" i="1" dirty="0">
                <a:solidFill>
                  <a:schemeClr val="bg1"/>
                </a:solidFill>
                <a:latin typeface="+mj-lt"/>
              </a:rPr>
              <a:t>HS thực hiện theo nhóm, trải lời một số câu hỏi sau:</a:t>
            </a:r>
          </a:p>
          <a:p>
            <a:pPr algn="ctr"/>
            <a:r>
              <a:rPr lang="vi-VN" sz="2800" dirty="0">
                <a:latin typeface="+mj-lt"/>
              </a:rPr>
              <a:t>(1) Tại sao Việt Nam được coi là một trong những nước chịu ảnh hưởng nặng nề của biến đổi khí hậu?</a:t>
            </a:r>
          </a:p>
          <a:p>
            <a:pPr algn="ctr"/>
            <a:r>
              <a:rPr lang="vi-VN" sz="2800" dirty="0">
                <a:latin typeface="+mj-lt"/>
              </a:rPr>
              <a:t>(2) Hệ quả này có phải do Việt Nam là nước phát triển nhiều khí thải nhà kính không?</a:t>
            </a:r>
          </a:p>
        </p:txBody>
      </p:sp>
    </p:spTree>
    <p:extLst>
      <p:ext uri="{BB962C8B-B14F-4D97-AF65-F5344CB8AC3E}">
        <p14:creationId xmlns:p14="http://schemas.microsoft.com/office/powerpoint/2010/main" val="4256157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2503" y="1238047"/>
            <a:ext cx="7911465" cy="4228624"/>
          </a:xfrm>
          <a:prstGeom prst="rect">
            <a:avLst/>
          </a:prstGeom>
        </p:spPr>
      </p:pic>
      <p:sp>
        <p:nvSpPr>
          <p:cNvPr id="117" name="Text Box 116"/>
          <p:cNvSpPr txBox="1"/>
          <p:nvPr/>
        </p:nvSpPr>
        <p:spPr>
          <a:xfrm>
            <a:off x="314937" y="447675"/>
            <a:ext cx="8593931" cy="584775"/>
          </a:xfrm>
          <a:prstGeom prst="rect">
            <a:avLst/>
          </a:prstGeom>
          <a:noFill/>
          <a:ln w="9525">
            <a:noFill/>
          </a:ln>
        </p:spPr>
        <p:txBody>
          <a:bodyPr wrap="square">
            <a:spAutoFit/>
          </a:bodyPr>
          <a:lstStyle/>
          <a:p>
            <a:r>
              <a:rPr lang="en-US" sz="3200" b="1">
                <a:solidFill>
                  <a:srgbClr val="1D41D5"/>
                </a:solidFill>
                <a:latin typeface="Times New Roman" panose="02020603050405020304" pitchFamily="18" charset="0"/>
                <a:cs typeface="Times New Roman" panose="02020603050405020304" pitchFamily="18" charset="0"/>
              </a:rPr>
              <a:t>2. Các biện pháp thích ứng với biến đổi khí hậu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1074" y="795202"/>
            <a:ext cx="8608423" cy="584775"/>
          </a:xfrm>
          <a:prstGeom prst="rect">
            <a:avLst/>
          </a:prstGeom>
        </p:spPr>
        <p:txBody>
          <a:bodyPr wrap="square">
            <a:spAutoFit/>
          </a:bodyPr>
          <a:lstStyle/>
          <a:p>
            <a:r>
              <a:rPr lang="vi-VN" sz="3200" b="1" dirty="0">
                <a:solidFill>
                  <a:srgbClr val="0070C0"/>
                </a:solidFill>
                <a:latin typeface="Times New Roman" panose="02020603050405020304" pitchFamily="18" charset="0"/>
                <a:cs typeface="Times New Roman" panose="02020603050405020304" pitchFamily="18" charset="0"/>
              </a:rPr>
              <a:t>2. Các biện pháp thích ứng với biến đổi khí hậu</a:t>
            </a:r>
          </a:p>
        </p:txBody>
      </p:sp>
      <p:sp>
        <p:nvSpPr>
          <p:cNvPr id="4" name="Rectangle 3"/>
          <p:cNvSpPr/>
          <p:nvPr/>
        </p:nvSpPr>
        <p:spPr>
          <a:xfrm>
            <a:off x="4557305" y="2122004"/>
            <a:ext cx="3928653" cy="2554545"/>
          </a:xfrm>
          <a:prstGeom prst="rect">
            <a:avLst/>
          </a:prstGeom>
        </p:spPr>
        <p:txBody>
          <a:bodyPr wrap="square">
            <a:spAutoFit/>
          </a:bodyPr>
          <a:lstStyle/>
          <a:p>
            <a:r>
              <a:rPr lang="vi-VN" sz="3200" dirty="0">
                <a:latin typeface="+mj-lt"/>
              </a:rPr>
              <a:t>Em hãy đ</a:t>
            </a:r>
            <a:r>
              <a:rPr lang="en-US" sz="3200" dirty="0">
                <a:latin typeface="+mj-lt"/>
              </a:rPr>
              <a:t>ề</a:t>
            </a:r>
            <a:r>
              <a:rPr lang="vi-VN" sz="3200" dirty="0">
                <a:latin typeface="+mj-lt"/>
              </a:rPr>
              <a:t> xuất thêm các biện pháp thích ứng với biến dồi khí hậu có thể thực hiện ở địa phương.</a:t>
            </a:r>
            <a:endParaRPr lang="en-US" sz="3200" dirty="0">
              <a:latin typeface="+mj-lt"/>
            </a:endParaRPr>
          </a:p>
        </p:txBody>
      </p:sp>
      <p:pic>
        <p:nvPicPr>
          <p:cNvPr id="5" name="Picture 4"/>
          <p:cNvPicPr>
            <a:picLocks noChangeAspect="1"/>
          </p:cNvPicPr>
          <p:nvPr/>
        </p:nvPicPr>
        <p:blipFill>
          <a:blip r:embed="rId2"/>
          <a:stretch>
            <a:fillRect/>
          </a:stretch>
        </p:blipFill>
        <p:spPr>
          <a:xfrm>
            <a:off x="795202" y="1876153"/>
            <a:ext cx="3417570" cy="341757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Picture 105"/>
          <p:cNvPicPr/>
          <p:nvPr/>
        </p:nvPicPr>
        <p:blipFill>
          <a:blip r:embed="rId2"/>
          <a:stretch>
            <a:fillRect/>
          </a:stretch>
        </p:blipFill>
        <p:spPr>
          <a:xfrm>
            <a:off x="2743677" y="1130141"/>
            <a:ext cx="5883116" cy="4529138"/>
          </a:xfrm>
          <a:prstGeom prst="rect">
            <a:avLst/>
          </a:prstGeom>
          <a:noFill/>
          <a:ln w="9525">
            <a:noFill/>
          </a:ln>
        </p:spPr>
      </p:pic>
      <p:sp>
        <p:nvSpPr>
          <p:cNvPr id="2" name="Rounded Rectangular Callout 1"/>
          <p:cNvSpPr/>
          <p:nvPr/>
        </p:nvSpPr>
        <p:spPr>
          <a:xfrm>
            <a:off x="201454" y="1707356"/>
            <a:ext cx="2346484" cy="2799330"/>
          </a:xfrm>
          <a:prstGeom prst="wedgeRoundRectCallout">
            <a:avLst>
              <a:gd name="adj1" fmla="val 59924"/>
              <a:gd name="adj2" fmla="val 20121"/>
              <a:gd name="adj3" fmla="val 16667"/>
            </a:avLst>
          </a:prstGeom>
          <a:ln w="28575" cmpd="sng">
            <a:solidFill>
              <a:srgbClr val="FF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Times New Roman" panose="02020603050405020304" pitchFamily="18" charset="0"/>
                <a:cs typeface="Times New Roman" panose="02020603050405020304" pitchFamily="18" charset="0"/>
              </a:rPr>
              <a:t>Chung </a:t>
            </a:r>
            <a:r>
              <a:rPr lang="en-US" sz="2800" b="1" dirty="0" err="1">
                <a:latin typeface="Times New Roman" panose="02020603050405020304" pitchFamily="18" charset="0"/>
                <a:cs typeface="Times New Roman" panose="02020603050405020304" pitchFamily="18" charset="0"/>
              </a:rPr>
              <a:t>tay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rừng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vệ</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ĐV</a:t>
            </a:r>
          </a:p>
          <a:p>
            <a:pPr algn="ctr"/>
            <a:r>
              <a:rPr lang="en-US" sz="2800" b="1" dirty="0" err="1" smtClean="0">
                <a:latin typeface="Times New Roman" panose="02020603050405020304" pitchFamily="18" charset="0"/>
                <a:cs typeface="Times New Roman" panose="02020603050405020304" pitchFamily="18" charset="0"/>
              </a:rPr>
              <a:t>hoang</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dã</a:t>
            </a:r>
            <a:r>
              <a:rPr lang="en-US" sz="2800" b="1"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2167" y="945969"/>
            <a:ext cx="7083335" cy="4722224"/>
          </a:xfrm>
          <a:prstGeom prst="rect">
            <a:avLst/>
          </a:prstGeom>
        </p:spPr>
      </p:pic>
    </p:spTree>
    <p:extLst>
      <p:ext uri="{BB962C8B-B14F-4D97-AF65-F5344CB8AC3E}">
        <p14:creationId xmlns:p14="http://schemas.microsoft.com/office/powerpoint/2010/main" val="22057538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502444" y="1211580"/>
            <a:ext cx="8001953" cy="584775"/>
          </a:xfrm>
          <a:prstGeom prst="rect">
            <a:avLst/>
          </a:prstGeom>
          <a:noFill/>
        </p:spPr>
        <p:txBody>
          <a:bodyPr wrap="square" rtlCol="0" anchor="t">
            <a:spAutoFit/>
          </a:bodyPr>
          <a:lstStyle/>
          <a:p>
            <a:r>
              <a:rPr lang="en-US" sz="3200" b="1" dirty="0">
                <a:solidFill>
                  <a:srgbClr val="FF0000"/>
                </a:solidFill>
                <a:latin typeface="Times New Roman" panose="02020603050405020304" pitchFamily="18" charset="0"/>
                <a:cs typeface="Times New Roman" panose="02020603050405020304" pitchFamily="18" charset="0"/>
              </a:rPr>
              <a:t>IV. </a:t>
            </a:r>
            <a:r>
              <a:rPr lang="en-US" sz="3200" b="1" dirty="0" err="1">
                <a:solidFill>
                  <a:srgbClr val="FF0000"/>
                </a:solidFill>
                <a:latin typeface="Times New Roman" panose="02020603050405020304" pitchFamily="18" charset="0"/>
                <a:cs typeface="Times New Roman" panose="02020603050405020304" pitchFamily="18" charset="0"/>
              </a:rPr>
              <a:t>Bảo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vệ</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vật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hoang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dã</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50520" y="2012156"/>
            <a:ext cx="8305800" cy="24174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07914" y="914401"/>
            <a:ext cx="8393494" cy="5016136"/>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007BD3"/>
            </a:gs>
            <a:gs pos="100000">
              <a:srgbClr val="034373"/>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357" y="819626"/>
            <a:ext cx="1835468" cy="1835468"/>
          </a:xfrm>
          <a:prstGeom prst="rect">
            <a:avLst/>
          </a:prstGeom>
        </p:spPr>
      </p:pic>
      <p:cxnSp>
        <p:nvCxnSpPr>
          <p:cNvPr id="23" name="Straight Connector 22"/>
          <p:cNvCxnSpPr/>
          <p:nvPr/>
        </p:nvCxnSpPr>
        <p:spPr>
          <a:xfrm>
            <a:off x="0" y="555261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490516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00328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824" y="2657951"/>
            <a:ext cx="8154353" cy="182689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p:cNvSpPr txBox="1"/>
          <p:nvPr/>
        </p:nvSpPr>
        <p:spPr>
          <a:xfrm>
            <a:off x="1004567" y="2881787"/>
            <a:ext cx="7194709" cy="1384995"/>
          </a:xfrm>
          <a:prstGeom prst="rect">
            <a:avLst/>
          </a:prstGeom>
          <a:noFill/>
        </p:spPr>
        <p:txBody>
          <a:bodyPr wrap="square" rtlCol="0">
            <a:spAutoFit/>
          </a:bodyPr>
          <a:lstStyle/>
          <a:p>
            <a:pPr defTabSz="685800">
              <a:defRPr/>
            </a:pPr>
            <a:r>
              <a:rPr lang="vi-VN" sz="2800" b="1" dirty="0" smtClean="0">
                <a:solidFill>
                  <a:prstClr val="white"/>
                </a:solidFill>
                <a:latin typeface="+mj-lt"/>
              </a:rPr>
              <a:t>Ô </a:t>
            </a:r>
            <a:r>
              <a:rPr lang="vi-VN" sz="2800" b="1" dirty="0">
                <a:solidFill>
                  <a:prstClr val="white"/>
                </a:solidFill>
                <a:latin typeface="+mj-lt"/>
              </a:rPr>
              <a:t>nhiễm môi trường là sự làm thay đổi không mong muốn các tính chất nào của môi trường?</a:t>
            </a:r>
            <a:endParaRPr lang="en-US" sz="2800" b="1" dirty="0">
              <a:solidFill>
                <a:prstClr val="white"/>
              </a:solidFill>
              <a:latin typeface="+mj-lt"/>
            </a:endParaRPr>
          </a:p>
        </p:txBody>
      </p:sp>
      <p:sp>
        <p:nvSpPr>
          <p:cNvPr id="15" name="bang d"/>
          <p:cNvSpPr/>
          <p:nvPr/>
        </p:nvSpPr>
        <p:spPr>
          <a:xfrm flipH="1">
            <a:off x="4601922" y="532591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16" name="bang b"/>
          <p:cNvSpPr/>
          <p:nvPr/>
        </p:nvSpPr>
        <p:spPr>
          <a:xfrm flipH="1">
            <a:off x="4601922" y="467847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25" name="cau hoi d"/>
          <p:cNvSpPr txBox="1"/>
          <p:nvPr/>
        </p:nvSpPr>
        <p:spPr>
          <a:xfrm>
            <a:off x="4826679" y="5402568"/>
            <a:ext cx="3487814" cy="415498"/>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100" b="1" dirty="0">
                <a:solidFill>
                  <a:srgbClr val="FFC000"/>
                </a:solidFill>
                <a:latin typeface="Calibri" panose="020F0502020204030204"/>
                <a:ea typeface="Tahoma" panose="020B0604030504040204" pitchFamily="34" charset="0"/>
                <a:cs typeface="Tahoma" panose="020B0604030504040204" pitchFamily="34" charset="0"/>
              </a:rPr>
              <a:t>D</a:t>
            </a:r>
            <a:r>
              <a:rPr lang="en-US" sz="2100" b="1" dirty="0">
                <a:solidFill>
                  <a:srgbClr val="FFC000"/>
                </a:solidFill>
                <a:ea typeface="Tahoma" panose="020B0604030504040204" pitchFamily="34" charset="0"/>
                <a:cs typeface="Tahoma" panose="020B0604030504040204" pitchFamily="34" charset="0"/>
              </a:rPr>
              <a:t>. </a:t>
            </a:r>
            <a:r>
              <a:rPr lang="en-US" sz="2100" b="1" dirty="0" err="1">
                <a:solidFill>
                  <a:schemeClr val="bg1"/>
                </a:solidFill>
                <a:ea typeface="Tahoma" panose="020B0604030504040204" pitchFamily="34" charset="0"/>
                <a:cs typeface="Tahoma" panose="020B0604030504040204" pitchFamily="34" charset="0"/>
              </a:rPr>
              <a:t>Vật</a:t>
            </a:r>
            <a:r>
              <a:rPr lang="en-US" sz="2100" b="1" dirty="0">
                <a:solidFill>
                  <a:schemeClr val="bg1"/>
                </a:solidFill>
                <a:ea typeface="Tahoma" panose="020B0604030504040204" pitchFamily="34" charset="0"/>
                <a:cs typeface="Tahoma" panose="020B0604030504040204" pitchFamily="34" charset="0"/>
              </a:rPr>
              <a:t> </a:t>
            </a:r>
            <a:r>
              <a:rPr lang="en-US" sz="2100" b="1" dirty="0" err="1">
                <a:solidFill>
                  <a:schemeClr val="bg1"/>
                </a:solidFill>
                <a:ea typeface="Tahoma" panose="020B0604030504040204" pitchFamily="34" charset="0"/>
                <a:cs typeface="Tahoma" panose="020B0604030504040204" pitchFamily="34" charset="0"/>
              </a:rPr>
              <a:t>lí</a:t>
            </a:r>
            <a:r>
              <a:rPr lang="en-US" sz="2100" b="1" dirty="0">
                <a:solidFill>
                  <a:schemeClr val="bg1"/>
                </a:solidFill>
                <a:ea typeface="Tahoma" panose="020B0604030504040204" pitchFamily="34" charset="0"/>
                <a:cs typeface="Tahoma" panose="020B0604030504040204" pitchFamily="34" charset="0"/>
              </a:rPr>
              <a:t>, </a:t>
            </a:r>
            <a:r>
              <a:rPr lang="en-US" sz="2100" b="1" dirty="0" err="1">
                <a:solidFill>
                  <a:schemeClr val="bg1"/>
                </a:solidFill>
                <a:ea typeface="Tahoma" panose="020B0604030504040204" pitchFamily="34" charset="0"/>
                <a:cs typeface="Tahoma" panose="020B0604030504040204" pitchFamily="34" charset="0"/>
              </a:rPr>
              <a:t>hóa</a:t>
            </a:r>
            <a:r>
              <a:rPr lang="en-US" sz="2100" b="1" dirty="0">
                <a:solidFill>
                  <a:schemeClr val="bg1"/>
                </a:solidFill>
                <a:ea typeface="Tahoma" panose="020B0604030504040204" pitchFamily="34" charset="0"/>
                <a:cs typeface="Tahoma" panose="020B0604030504040204" pitchFamily="34" charset="0"/>
              </a:rPr>
              <a:t> </a:t>
            </a:r>
            <a:r>
              <a:rPr lang="en-US" sz="2100" b="1" dirty="0" err="1">
                <a:solidFill>
                  <a:schemeClr val="bg1"/>
                </a:solidFill>
                <a:ea typeface="Tahoma" panose="020B0604030504040204" pitchFamily="34" charset="0"/>
                <a:cs typeface="Tahoma" panose="020B0604030504040204" pitchFamily="34" charset="0"/>
              </a:rPr>
              <a:t>học</a:t>
            </a:r>
            <a:r>
              <a:rPr lang="en-US" sz="2100" b="1" dirty="0">
                <a:solidFill>
                  <a:schemeClr val="bg1"/>
                </a:solidFill>
                <a:ea typeface="Tahoma" panose="020B0604030504040204" pitchFamily="34" charset="0"/>
                <a:cs typeface="Tahoma" panose="020B0604030504040204" pitchFamily="34" charset="0"/>
              </a:rPr>
              <a:t>, </a:t>
            </a:r>
            <a:r>
              <a:rPr lang="en-US" sz="2100" b="1" dirty="0" err="1">
                <a:solidFill>
                  <a:schemeClr val="bg1"/>
                </a:solidFill>
                <a:ea typeface="Tahoma" panose="020B0604030504040204" pitchFamily="34" charset="0"/>
                <a:cs typeface="Tahoma" panose="020B0604030504040204" pitchFamily="34" charset="0"/>
              </a:rPr>
              <a:t>sinh</a:t>
            </a:r>
            <a:r>
              <a:rPr lang="en-US" sz="2100" b="1" dirty="0">
                <a:solidFill>
                  <a:schemeClr val="bg1"/>
                </a:solidFill>
                <a:ea typeface="Tahoma" panose="020B0604030504040204" pitchFamily="34" charset="0"/>
                <a:cs typeface="Tahoma" panose="020B0604030504040204" pitchFamily="34" charset="0"/>
              </a:rPr>
              <a:t> </a:t>
            </a:r>
            <a:r>
              <a:rPr lang="en-US" sz="2100" b="1" dirty="0" err="1">
                <a:solidFill>
                  <a:schemeClr val="bg1"/>
                </a:solidFill>
                <a:ea typeface="Tahoma" panose="020B0604030504040204" pitchFamily="34" charset="0"/>
                <a:cs typeface="Tahoma" panose="020B0604030504040204" pitchFamily="34" charset="0"/>
              </a:rPr>
              <a:t>học</a:t>
            </a:r>
            <a:r>
              <a:rPr lang="en-US" sz="2100" b="1" dirty="0">
                <a:solidFill>
                  <a:schemeClr val="bg1"/>
                </a:solidFill>
                <a:ea typeface="Tahoma" panose="020B0604030504040204" pitchFamily="34" charset="0"/>
                <a:cs typeface="Tahoma" panose="020B0604030504040204" pitchFamily="34" charset="0"/>
              </a:rPr>
              <a:t>. </a:t>
            </a:r>
            <a:endParaRPr lang="en-US" sz="2100" b="1" dirty="0">
              <a:solidFill>
                <a:schemeClr val="bg1"/>
              </a:solidFill>
              <a:latin typeface="Calibri" panose="020F0502020204030204"/>
              <a:ea typeface="Tahoma" panose="020B0604030504040204" pitchFamily="34" charset="0"/>
              <a:cs typeface="Tahoma" panose="020B0604030504040204" pitchFamily="34" charset="0"/>
            </a:endParaRPr>
          </a:p>
        </p:txBody>
      </p:sp>
      <p:sp>
        <p:nvSpPr>
          <p:cNvPr id="27" name="cau hoi b"/>
          <p:cNvSpPr txBox="1"/>
          <p:nvPr/>
        </p:nvSpPr>
        <p:spPr>
          <a:xfrm>
            <a:off x="4826679" y="4755121"/>
            <a:ext cx="3487814" cy="415498"/>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100" b="1" dirty="0">
                <a:solidFill>
                  <a:srgbClr val="FFC000"/>
                </a:solidFill>
                <a:latin typeface="Calibri" panose="020F0502020204030204"/>
                <a:ea typeface="Tahoma" panose="020B0604030504040204" pitchFamily="34" charset="0"/>
                <a:cs typeface="Tahoma" panose="020B0604030504040204" pitchFamily="34" charset="0"/>
              </a:rPr>
              <a:t>B. </a:t>
            </a:r>
            <a:r>
              <a:rPr lang="en-US" sz="2100" b="1" dirty="0" err="1" smtClean="0">
                <a:solidFill>
                  <a:prstClr val="white"/>
                </a:solidFill>
                <a:latin typeface="Calibri" panose="020F0502020204030204"/>
                <a:ea typeface="Tahoma" panose="020B0604030504040204" pitchFamily="34" charset="0"/>
                <a:cs typeface="Tahoma" panose="020B0604030504040204" pitchFamily="34" charset="0"/>
              </a:rPr>
              <a:t>Vật</a:t>
            </a:r>
            <a:r>
              <a:rPr lang="en-US" sz="2100" b="1" dirty="0" smtClean="0">
                <a:solidFill>
                  <a:prstClr val="white"/>
                </a:solidFill>
                <a:latin typeface="Calibri" panose="020F0502020204030204"/>
                <a:ea typeface="Tahoma" panose="020B0604030504040204" pitchFamily="34" charset="0"/>
                <a:cs typeface="Tahoma" panose="020B0604030504040204" pitchFamily="34" charset="0"/>
              </a:rPr>
              <a:t> </a:t>
            </a:r>
            <a:r>
              <a:rPr lang="en-US" sz="2100" b="1" dirty="0" err="1" smtClean="0">
                <a:solidFill>
                  <a:prstClr val="white"/>
                </a:solidFill>
                <a:latin typeface="Calibri" panose="020F0502020204030204"/>
                <a:ea typeface="Tahoma" panose="020B0604030504040204" pitchFamily="34" charset="0"/>
                <a:cs typeface="Tahoma" panose="020B0604030504040204" pitchFamily="34" charset="0"/>
              </a:rPr>
              <a:t>lí</a:t>
            </a:r>
            <a:r>
              <a:rPr lang="en-US" sz="2100" b="1" dirty="0" smtClean="0">
                <a:solidFill>
                  <a:prstClr val="white"/>
                </a:solidFill>
                <a:latin typeface="Calibri" panose="020F0502020204030204"/>
                <a:ea typeface="Tahoma" panose="020B0604030504040204" pitchFamily="34" charset="0"/>
                <a:cs typeface="Tahoma" panose="020B0604030504040204" pitchFamily="34" charset="0"/>
              </a:rPr>
              <a:t>, </a:t>
            </a:r>
            <a:r>
              <a:rPr lang="en-US" sz="2100" b="1" dirty="0" err="1" smtClean="0">
                <a:solidFill>
                  <a:prstClr val="white"/>
                </a:solidFill>
                <a:latin typeface="Calibri" panose="020F0502020204030204"/>
                <a:ea typeface="Tahoma" panose="020B0604030504040204" pitchFamily="34" charset="0"/>
                <a:cs typeface="Tahoma" panose="020B0604030504040204" pitchFamily="34" charset="0"/>
              </a:rPr>
              <a:t>hoá</a:t>
            </a:r>
            <a:r>
              <a:rPr lang="en-US" sz="2100" b="1" dirty="0" smtClean="0">
                <a:solidFill>
                  <a:prstClr val="white"/>
                </a:solidFill>
                <a:latin typeface="Calibri" panose="020F0502020204030204"/>
                <a:ea typeface="Tahoma" panose="020B0604030504040204" pitchFamily="34" charset="0"/>
                <a:cs typeface="Tahoma" panose="020B0604030504040204" pitchFamily="34" charset="0"/>
              </a:rPr>
              <a:t> </a:t>
            </a:r>
            <a:r>
              <a:rPr lang="en-US" sz="2100" b="1" dirty="0" err="1" smtClean="0">
                <a:solidFill>
                  <a:prstClr val="white"/>
                </a:solidFill>
                <a:latin typeface="Calibri" panose="020F0502020204030204"/>
                <a:ea typeface="Tahoma" panose="020B0604030504040204" pitchFamily="34" charset="0"/>
                <a:cs typeface="Tahoma" panose="020B0604030504040204" pitchFamily="34" charset="0"/>
              </a:rPr>
              <a:t>học</a:t>
            </a:r>
            <a:r>
              <a:rPr lang="en-US" sz="2100" b="1" dirty="0" smtClean="0">
                <a:solidFill>
                  <a:prstClr val="white"/>
                </a:solidFill>
                <a:latin typeface="Calibri" panose="020F0502020204030204"/>
                <a:ea typeface="Tahoma" panose="020B0604030504040204" pitchFamily="34" charset="0"/>
                <a:cs typeface="Tahoma" panose="020B0604030504040204" pitchFamily="34" charset="0"/>
              </a:rPr>
              <a:t>, </a:t>
            </a:r>
            <a:r>
              <a:rPr lang="en-US" sz="2100" b="1" dirty="0" err="1" smtClean="0">
                <a:solidFill>
                  <a:prstClr val="white"/>
                </a:solidFill>
                <a:latin typeface="Calibri" panose="020F0502020204030204"/>
                <a:ea typeface="Tahoma" panose="020B0604030504040204" pitchFamily="34" charset="0"/>
                <a:cs typeface="Tahoma" panose="020B0604030504040204" pitchFamily="34" charset="0"/>
              </a:rPr>
              <a:t>toán</a:t>
            </a:r>
            <a:r>
              <a:rPr lang="en-US" sz="2100" b="1" dirty="0" smtClean="0">
                <a:solidFill>
                  <a:prstClr val="white"/>
                </a:solidFill>
                <a:latin typeface="Calibri" panose="020F0502020204030204"/>
                <a:ea typeface="Tahoma" panose="020B0604030504040204" pitchFamily="34" charset="0"/>
                <a:cs typeface="Tahoma" panose="020B0604030504040204" pitchFamily="34" charset="0"/>
              </a:rPr>
              <a:t> </a:t>
            </a:r>
            <a:r>
              <a:rPr lang="en-US" sz="2100" b="1" dirty="0" err="1" smtClean="0">
                <a:solidFill>
                  <a:prstClr val="white"/>
                </a:solidFill>
                <a:latin typeface="Calibri" panose="020F0502020204030204"/>
                <a:ea typeface="Tahoma" panose="020B0604030504040204" pitchFamily="34" charset="0"/>
                <a:cs typeface="Tahoma" panose="020B0604030504040204" pitchFamily="34" charset="0"/>
              </a:rPr>
              <a:t>học</a:t>
            </a:r>
            <a:r>
              <a:rPr lang="en-US" sz="2100" b="1" dirty="0" smtClean="0">
                <a:solidFill>
                  <a:prstClr val="white"/>
                </a:solidFill>
                <a:latin typeface="Calibri" panose="020F0502020204030204"/>
                <a:ea typeface="Tahoma" panose="020B0604030504040204" pitchFamily="34" charset="0"/>
                <a:cs typeface="Tahoma" panose="020B0604030504040204" pitchFamily="34" charset="0"/>
              </a:rPr>
              <a:t>.</a:t>
            </a:r>
            <a:endParaRPr lang="en-US" sz="2100" b="1" dirty="0">
              <a:solidFill>
                <a:prstClr val="white"/>
              </a:solidFill>
              <a:latin typeface="Calibri" panose="020F0502020204030204"/>
              <a:ea typeface="Tahoma" panose="020B0604030504040204" pitchFamily="34" charset="0"/>
              <a:cs typeface="Tahoma" panose="020B0604030504040204" pitchFamily="34" charset="0"/>
            </a:endParaRPr>
          </a:p>
        </p:txBody>
      </p:sp>
      <p:sp>
        <p:nvSpPr>
          <p:cNvPr id="31" name="bang a"/>
          <p:cNvSpPr/>
          <p:nvPr/>
        </p:nvSpPr>
        <p:spPr>
          <a:xfrm flipH="1">
            <a:off x="604749" y="467847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c"/>
          <p:cNvSpPr/>
          <p:nvPr/>
        </p:nvSpPr>
        <p:spPr>
          <a:xfrm flipH="1">
            <a:off x="604749" y="532591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p:cNvSpPr txBox="1"/>
          <p:nvPr/>
        </p:nvSpPr>
        <p:spPr>
          <a:xfrm>
            <a:off x="803381" y="4742058"/>
            <a:ext cx="3712572" cy="415498"/>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100" b="1" dirty="0">
                <a:solidFill>
                  <a:srgbClr val="FFC000"/>
                </a:solidFill>
                <a:latin typeface="Calibri" panose="020F0502020204030204"/>
                <a:ea typeface="Tahoma" panose="020B0604030504040204" pitchFamily="34" charset="0"/>
                <a:cs typeface="Tahoma" panose="020B0604030504040204" pitchFamily="34" charset="0"/>
              </a:rPr>
              <a:t>A. </a:t>
            </a:r>
            <a:r>
              <a:rPr lang="en-US" sz="2100" b="1" dirty="0" err="1">
                <a:solidFill>
                  <a:schemeClr val="bg1"/>
                </a:solidFill>
                <a:ea typeface="Tahoma" panose="020B0604030504040204" pitchFamily="34" charset="0"/>
                <a:cs typeface="Tahoma" panose="020B0604030504040204" pitchFamily="34" charset="0"/>
              </a:rPr>
              <a:t>Vật</a:t>
            </a:r>
            <a:r>
              <a:rPr lang="en-US" sz="2100" b="1" dirty="0">
                <a:solidFill>
                  <a:schemeClr val="bg1"/>
                </a:solidFill>
                <a:ea typeface="Tahoma" panose="020B0604030504040204" pitchFamily="34" charset="0"/>
                <a:cs typeface="Tahoma" panose="020B0604030504040204" pitchFamily="34" charset="0"/>
              </a:rPr>
              <a:t> </a:t>
            </a:r>
            <a:r>
              <a:rPr lang="en-US" sz="2100" b="1" dirty="0" err="1">
                <a:solidFill>
                  <a:schemeClr val="bg1"/>
                </a:solidFill>
                <a:ea typeface="Tahoma" panose="020B0604030504040204" pitchFamily="34" charset="0"/>
                <a:cs typeface="Tahoma" panose="020B0604030504040204" pitchFamily="34" charset="0"/>
              </a:rPr>
              <a:t>lí</a:t>
            </a:r>
            <a:r>
              <a:rPr lang="en-US" sz="2100" b="1" dirty="0">
                <a:solidFill>
                  <a:schemeClr val="bg1"/>
                </a:solidFill>
                <a:ea typeface="Tahoma" panose="020B0604030504040204" pitchFamily="34" charset="0"/>
                <a:cs typeface="Tahoma" panose="020B0604030504040204" pitchFamily="34" charset="0"/>
              </a:rPr>
              <a:t>, </a:t>
            </a:r>
            <a:r>
              <a:rPr lang="en-US" sz="2100" b="1" dirty="0" err="1">
                <a:solidFill>
                  <a:schemeClr val="bg1"/>
                </a:solidFill>
                <a:ea typeface="Tahoma" panose="020B0604030504040204" pitchFamily="34" charset="0"/>
                <a:cs typeface="Tahoma" panose="020B0604030504040204" pitchFamily="34" charset="0"/>
              </a:rPr>
              <a:t>sinh</a:t>
            </a:r>
            <a:r>
              <a:rPr lang="en-US" sz="2100" b="1" dirty="0">
                <a:solidFill>
                  <a:schemeClr val="bg1"/>
                </a:solidFill>
                <a:ea typeface="Tahoma" panose="020B0604030504040204" pitchFamily="34" charset="0"/>
                <a:cs typeface="Tahoma" panose="020B0604030504040204" pitchFamily="34" charset="0"/>
              </a:rPr>
              <a:t> </a:t>
            </a:r>
            <a:r>
              <a:rPr lang="en-US" sz="2100" b="1" dirty="0" err="1">
                <a:solidFill>
                  <a:schemeClr val="bg1"/>
                </a:solidFill>
                <a:ea typeface="Tahoma" panose="020B0604030504040204" pitchFamily="34" charset="0"/>
                <a:cs typeface="Tahoma" panose="020B0604030504040204" pitchFamily="34" charset="0"/>
              </a:rPr>
              <a:t>học</a:t>
            </a:r>
            <a:r>
              <a:rPr lang="en-US" sz="2100" b="1" dirty="0">
                <a:solidFill>
                  <a:schemeClr val="bg1"/>
                </a:solidFill>
                <a:ea typeface="Tahoma" panose="020B0604030504040204" pitchFamily="34" charset="0"/>
                <a:cs typeface="Tahoma" panose="020B0604030504040204" pitchFamily="34" charset="0"/>
              </a:rPr>
              <a:t>, </a:t>
            </a:r>
            <a:r>
              <a:rPr lang="en-US" sz="2100" b="1" dirty="0" err="1">
                <a:solidFill>
                  <a:schemeClr val="bg1"/>
                </a:solidFill>
                <a:ea typeface="Tahoma" panose="020B0604030504040204" pitchFamily="34" charset="0"/>
                <a:cs typeface="Tahoma" panose="020B0604030504040204" pitchFamily="34" charset="0"/>
              </a:rPr>
              <a:t>toán</a:t>
            </a:r>
            <a:r>
              <a:rPr lang="en-US" sz="2100" b="1" dirty="0">
                <a:solidFill>
                  <a:schemeClr val="bg1"/>
                </a:solidFill>
                <a:ea typeface="Tahoma" panose="020B0604030504040204" pitchFamily="34" charset="0"/>
                <a:cs typeface="Tahoma" panose="020B0604030504040204" pitchFamily="34" charset="0"/>
              </a:rPr>
              <a:t> </a:t>
            </a:r>
            <a:r>
              <a:rPr lang="en-US" sz="2100" b="1" dirty="0" err="1">
                <a:solidFill>
                  <a:schemeClr val="bg1"/>
                </a:solidFill>
                <a:ea typeface="Tahoma" panose="020B0604030504040204" pitchFamily="34" charset="0"/>
                <a:cs typeface="Tahoma" panose="020B0604030504040204" pitchFamily="34" charset="0"/>
              </a:rPr>
              <a:t>học</a:t>
            </a:r>
            <a:r>
              <a:rPr lang="en-US" sz="2100" b="1" dirty="0">
                <a:solidFill>
                  <a:schemeClr val="bg1"/>
                </a:solidFill>
                <a:ea typeface="Tahoma" panose="020B0604030504040204" pitchFamily="34" charset="0"/>
                <a:cs typeface="Tahoma" panose="020B0604030504040204" pitchFamily="34" charset="0"/>
              </a:rPr>
              <a:t>.</a:t>
            </a:r>
            <a:endParaRPr lang="en-US" sz="2100" b="1" dirty="0">
              <a:solidFill>
                <a:schemeClr val="bg1"/>
              </a:solidFill>
              <a:latin typeface="Calibri" panose="020F0502020204030204"/>
              <a:ea typeface="Tahoma" panose="020B0604030504040204" pitchFamily="34" charset="0"/>
              <a:cs typeface="Tahoma" panose="020B0604030504040204" pitchFamily="34" charset="0"/>
            </a:endParaRPr>
          </a:p>
        </p:txBody>
      </p:sp>
      <p:sp>
        <p:nvSpPr>
          <p:cNvPr id="34" name="cau hoi c"/>
          <p:cNvSpPr txBox="1"/>
          <p:nvPr/>
        </p:nvSpPr>
        <p:spPr>
          <a:xfrm>
            <a:off x="829507" y="5402568"/>
            <a:ext cx="3487814" cy="415498"/>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100" b="1" dirty="0">
                <a:solidFill>
                  <a:srgbClr val="FFC000"/>
                </a:solidFill>
                <a:latin typeface="Calibri" panose="020F0502020204030204"/>
                <a:ea typeface="Tahoma" panose="020B0604030504040204" pitchFamily="34" charset="0"/>
                <a:cs typeface="Tahoma" panose="020B0604030504040204" pitchFamily="34" charset="0"/>
              </a:rPr>
              <a:t>C. </a:t>
            </a:r>
            <a:r>
              <a:rPr lang="en-US" sz="2100" b="1" dirty="0" err="1" smtClean="0">
                <a:solidFill>
                  <a:prstClr val="white"/>
                </a:solidFill>
                <a:latin typeface="Calibri" panose="020F0502020204030204"/>
                <a:ea typeface="Tahoma" panose="020B0604030504040204" pitchFamily="34" charset="0"/>
                <a:cs typeface="Tahoma" panose="020B0604030504040204" pitchFamily="34" charset="0"/>
              </a:rPr>
              <a:t>Vật</a:t>
            </a:r>
            <a:r>
              <a:rPr lang="en-US" sz="2100" b="1" dirty="0" smtClean="0">
                <a:solidFill>
                  <a:prstClr val="white"/>
                </a:solidFill>
                <a:latin typeface="Calibri" panose="020F0502020204030204"/>
                <a:ea typeface="Tahoma" panose="020B0604030504040204" pitchFamily="34" charset="0"/>
                <a:cs typeface="Tahoma" panose="020B0604030504040204" pitchFamily="34" charset="0"/>
              </a:rPr>
              <a:t> </a:t>
            </a:r>
            <a:r>
              <a:rPr lang="en-US" sz="2100" b="1" dirty="0" err="1" smtClean="0">
                <a:solidFill>
                  <a:prstClr val="white"/>
                </a:solidFill>
                <a:latin typeface="Calibri" panose="020F0502020204030204"/>
                <a:ea typeface="Tahoma" panose="020B0604030504040204" pitchFamily="34" charset="0"/>
                <a:cs typeface="Tahoma" panose="020B0604030504040204" pitchFamily="34" charset="0"/>
              </a:rPr>
              <a:t>lí</a:t>
            </a:r>
            <a:r>
              <a:rPr lang="en-US" sz="2100" b="1" dirty="0" smtClean="0">
                <a:solidFill>
                  <a:prstClr val="white"/>
                </a:solidFill>
                <a:latin typeface="Calibri" panose="020F0502020204030204"/>
                <a:ea typeface="Tahoma" panose="020B0604030504040204" pitchFamily="34" charset="0"/>
                <a:cs typeface="Tahoma" panose="020B0604030504040204" pitchFamily="34" charset="0"/>
              </a:rPr>
              <a:t>, </a:t>
            </a:r>
            <a:r>
              <a:rPr lang="en-US" sz="2100" b="1" dirty="0" err="1" smtClean="0">
                <a:solidFill>
                  <a:prstClr val="white"/>
                </a:solidFill>
                <a:latin typeface="Calibri" panose="020F0502020204030204"/>
                <a:ea typeface="Tahoma" panose="020B0604030504040204" pitchFamily="34" charset="0"/>
                <a:cs typeface="Tahoma" panose="020B0604030504040204" pitchFamily="34" charset="0"/>
              </a:rPr>
              <a:t>hoá</a:t>
            </a:r>
            <a:r>
              <a:rPr lang="en-US" sz="2100" b="1" dirty="0" smtClean="0">
                <a:solidFill>
                  <a:prstClr val="white"/>
                </a:solidFill>
                <a:latin typeface="Calibri" panose="020F0502020204030204"/>
                <a:ea typeface="Tahoma" panose="020B0604030504040204" pitchFamily="34" charset="0"/>
                <a:cs typeface="Tahoma" panose="020B0604030504040204" pitchFamily="34" charset="0"/>
              </a:rPr>
              <a:t> </a:t>
            </a:r>
            <a:r>
              <a:rPr lang="en-US" sz="2100" b="1" dirty="0" err="1" smtClean="0">
                <a:solidFill>
                  <a:prstClr val="white"/>
                </a:solidFill>
                <a:latin typeface="Calibri" panose="020F0502020204030204"/>
                <a:ea typeface="Tahoma" panose="020B0604030504040204" pitchFamily="34" charset="0"/>
                <a:cs typeface="Tahoma" panose="020B0604030504040204" pitchFamily="34" charset="0"/>
              </a:rPr>
              <a:t>học</a:t>
            </a:r>
            <a:r>
              <a:rPr lang="en-US" sz="2100" b="1" dirty="0" smtClean="0">
                <a:solidFill>
                  <a:prstClr val="white"/>
                </a:solidFill>
                <a:latin typeface="Calibri" panose="020F0502020204030204"/>
                <a:ea typeface="Tahoma" panose="020B0604030504040204" pitchFamily="34" charset="0"/>
                <a:cs typeface="Tahoma" panose="020B0604030504040204" pitchFamily="34" charset="0"/>
              </a:rPr>
              <a:t>.</a:t>
            </a:r>
            <a:endParaRPr lang="en-US" sz="2100" b="1" dirty="0">
              <a:solidFill>
                <a:prstClr val="white"/>
              </a:solidFill>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1505145"/>
            <a:ext cx="365522" cy="365522"/>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966270"/>
            <a:ext cx="365522" cy="365522"/>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412867"/>
            <a:ext cx="365522" cy="365522"/>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830059"/>
            <a:ext cx="365522" cy="3655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007BD3"/>
            </a:gs>
            <a:gs pos="100000">
              <a:srgbClr val="034373"/>
            </a:gs>
          </a:gsLst>
          <a:lin scaled="0"/>
        </a:gradFill>
        <a:effectLst/>
      </p:bgPr>
    </p:bg>
    <p:spTree>
      <p:nvGrpSpPr>
        <p:cNvPr id="1" name="Shape 94"/>
        <p:cNvGrpSpPr/>
        <p:nvPr/>
      </p:nvGrpSpPr>
      <p:grpSpPr>
        <a:xfrm>
          <a:off x="0" y="0"/>
          <a:ext cx="0" cy="0"/>
          <a:chOff x="0" y="0"/>
          <a:chExt cx="0" cy="0"/>
        </a:xfrm>
      </p:grpSpPr>
      <p:sp>
        <p:nvSpPr>
          <p:cNvPr id="97" name="Google Shape;97;p16"/>
          <p:cNvSpPr txBox="1">
            <a:spLocks noGrp="1"/>
          </p:cNvSpPr>
          <p:nvPr>
            <p:ph type="sldNum" sz="quarter" idx="12"/>
          </p:nvPr>
        </p:nvSpPr>
        <p:spPr>
          <a:xfrm>
            <a:off x="8404375" y="5500343"/>
            <a:ext cx="548700" cy="316800"/>
          </a:xfrm>
          <a:prstGeom prst="rect">
            <a:avLst/>
          </a:prstGeom>
        </p:spPr>
        <p:txBody>
          <a:bodyPr spcFirstLastPara="1" vert="horz" wrap="square" lIns="0" tIns="0" rIns="0" bIns="0" rtlCol="0" anchor="b" anchorCtr="0">
            <a:noAutofit/>
          </a:bodyPr>
          <a:lstStyle/>
          <a:p>
            <a:fld id="{00000000-1234-1234-1234-123412341234}" type="slidenum">
              <a:rPr lang="en-GB" sz="1200">
                <a:latin typeface="Times New Roman" panose="02020603050405020304" pitchFamily="18" charset="0"/>
                <a:cs typeface="Times New Roman" panose="02020603050405020304" pitchFamily="18" charset="0"/>
              </a:rPr>
              <a:pPr/>
              <a:t>4</a:t>
            </a:fld>
            <a:endParaRPr lang="en-GB" sz="1200">
              <a:latin typeface="Times New Roman" panose="02020603050405020304" pitchFamily="18" charset="0"/>
              <a:cs typeface="Times New Roman" panose="02020603050405020304" pitchFamily="18" charset="0"/>
            </a:endParaRPr>
          </a:p>
        </p:txBody>
      </p:sp>
      <p:pic>
        <p:nvPicPr>
          <p:cNvPr id="79" name="Google Shape;79;p14"/>
          <p:cNvPicPr preferRelativeResize="0"/>
          <p:nvPr/>
        </p:nvPicPr>
        <p:blipFill>
          <a:blip r:embed="rId3"/>
          <a:stretch>
            <a:fillRect/>
          </a:stretch>
        </p:blipFill>
        <p:spPr>
          <a:xfrm>
            <a:off x="5630227" y="1136333"/>
            <a:ext cx="2883218" cy="1438275"/>
          </a:xfrm>
          <a:prstGeom prst="rect">
            <a:avLst/>
          </a:prstGeom>
          <a:noFill/>
          <a:ln>
            <a:noFill/>
          </a:ln>
        </p:spPr>
      </p:pic>
      <p:sp>
        <p:nvSpPr>
          <p:cNvPr id="83" name="Google Shape;83;p14"/>
          <p:cNvSpPr/>
          <p:nvPr/>
        </p:nvSpPr>
        <p:spPr>
          <a:xfrm>
            <a:off x="6095524" y="1365409"/>
            <a:ext cx="2058829" cy="700088"/>
          </a:xfrm>
          <a:prstGeom prst="rect">
            <a:avLst/>
          </a:prstGeom>
        </p:spPr>
        <p:txBody>
          <a:bodyPr>
            <a:prstTxWarp prst="textPlain">
              <a:avLst/>
            </a:prstTxWarp>
            <a:scene3d>
              <a:camera prst="orthographicFront"/>
              <a:lightRig rig="threePt" dir="t"/>
            </a:scene3d>
          </a:bodyPr>
          <a:lstStyle/>
          <a:p>
            <a:pPr lvl="0" algn="ctr"/>
            <a:r>
              <a:rPr lang="en-US" b="1">
                <a:ln w="22225">
                  <a:solidFill>
                    <a:schemeClr val="accent2"/>
                  </a:solidFill>
                  <a:prstDash val="solid"/>
                </a:ln>
                <a:solidFill>
                  <a:srgbClr val="0000FF"/>
                </a:solidFill>
                <a:latin typeface="Times New Roman" panose="02020603050405020304" pitchFamily="18" charset="0"/>
                <a:cs typeface="Times New Roman" panose="02020603050405020304" pitchFamily="18" charset="0"/>
              </a:rPr>
              <a:t>HÔM NAY HỌC GÌ?</a:t>
            </a:r>
          </a:p>
        </p:txBody>
      </p:sp>
      <p:grpSp>
        <p:nvGrpSpPr>
          <p:cNvPr id="5" name="Google Shape;98;p16"/>
          <p:cNvGrpSpPr/>
          <p:nvPr/>
        </p:nvGrpSpPr>
        <p:grpSpPr>
          <a:xfrm>
            <a:off x="5891435" y="2105451"/>
            <a:ext cx="2840226" cy="3645025"/>
            <a:chOff x="5864288" y="1238675"/>
            <a:chExt cx="2840226" cy="3645025"/>
          </a:xfrm>
        </p:grpSpPr>
        <p:pic>
          <p:nvPicPr>
            <p:cNvPr id="6" name="Google Shape;99;p16"/>
            <p:cNvPicPr preferRelativeResize="0"/>
            <p:nvPr/>
          </p:nvPicPr>
          <p:blipFill>
            <a:blip r:embed="rId4"/>
            <a:stretch>
              <a:fillRect/>
            </a:stretch>
          </p:blipFill>
          <p:spPr>
            <a:xfrm>
              <a:off x="5864288" y="1238675"/>
              <a:ext cx="2840226" cy="3645025"/>
            </a:xfrm>
            <a:prstGeom prst="rect">
              <a:avLst/>
            </a:prstGeom>
            <a:noFill/>
            <a:ln>
              <a:noFill/>
            </a:ln>
          </p:spPr>
        </p:pic>
        <p:pic>
          <p:nvPicPr>
            <p:cNvPr id="7" name="Google Shape;100;p16"/>
            <p:cNvPicPr preferRelativeResize="0"/>
            <p:nvPr/>
          </p:nvPicPr>
          <p:blipFill>
            <a:blip r:embed="rId5"/>
            <a:stretch>
              <a:fillRect/>
            </a:stretch>
          </p:blipFill>
          <p:spPr>
            <a:xfrm>
              <a:off x="7087476" y="1833431"/>
              <a:ext cx="241950" cy="170793"/>
            </a:xfrm>
            <a:prstGeom prst="rect">
              <a:avLst/>
            </a:prstGeom>
            <a:noFill/>
            <a:ln>
              <a:noFill/>
            </a:ln>
          </p:spPr>
        </p:pic>
      </p:grpSp>
      <p:grpSp>
        <p:nvGrpSpPr>
          <p:cNvPr id="20" name="Group 19"/>
          <p:cNvGrpSpPr/>
          <p:nvPr/>
        </p:nvGrpSpPr>
        <p:grpSpPr>
          <a:xfrm>
            <a:off x="477313" y="1704306"/>
            <a:ext cx="5055030" cy="1200329"/>
            <a:chOff x="4571936" y="1791444"/>
            <a:chExt cx="6166379" cy="1600438"/>
          </a:xfrm>
        </p:grpSpPr>
        <p:sp>
          <p:nvSpPr>
            <p:cNvPr id="26" name="TextBox 25"/>
            <p:cNvSpPr txBox="1"/>
            <p:nvPr/>
          </p:nvSpPr>
          <p:spPr>
            <a:xfrm>
              <a:off x="5554175" y="1791444"/>
              <a:ext cx="5184140" cy="1600438"/>
            </a:xfrm>
            <a:prstGeom prst="rect">
              <a:avLst/>
            </a:prstGeom>
            <a:noFill/>
          </p:spPr>
          <p:txBody>
            <a:bodyPr wrap="square" lIns="81000" rIns="81000" rtlCol="0">
              <a:spAutoFit/>
            </a:bodyPr>
            <a:lstStyle/>
            <a:p>
              <a:r>
                <a:rPr lang="en-US" altLang="vi-VN" sz="2400" b="1" dirty="0">
                  <a:solidFill>
                    <a:schemeClr val="bg1"/>
                  </a:solidFill>
                  <a:latin typeface="Times New Roman" panose="02020603050405020304" pitchFamily="18" charset="0"/>
                  <a:cs typeface="Times New Roman" panose="02020603050405020304" pitchFamily="18" charset="0"/>
                  <a:sym typeface="+mn-ea"/>
                </a:rPr>
                <a:t>Tác động của con người đối với môi trường qua các thời kì phát triển xã hội</a:t>
              </a:r>
            </a:p>
          </p:txBody>
        </p:sp>
        <p:grpSp>
          <p:nvGrpSpPr>
            <p:cNvPr id="22" name="Group 21"/>
            <p:cNvGrpSpPr/>
            <p:nvPr/>
          </p:nvGrpSpPr>
          <p:grpSpPr>
            <a:xfrm>
              <a:off x="4571936" y="1793565"/>
              <a:ext cx="958096" cy="780794"/>
              <a:chOff x="5150447" y="1750809"/>
              <a:chExt cx="958096" cy="780794"/>
            </a:xfrm>
          </p:grpSpPr>
          <p:sp>
            <p:nvSpPr>
              <p:cNvPr id="23" name="Oval 22"/>
              <p:cNvSpPr/>
              <p:nvPr/>
            </p:nvSpPr>
            <p:spPr>
              <a:xfrm>
                <a:off x="5272864" y="1750809"/>
                <a:ext cx="780795" cy="78079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5150447" y="1832934"/>
                <a:ext cx="958096" cy="677107"/>
              </a:xfrm>
              <a:prstGeom prst="rect">
                <a:avLst/>
              </a:prstGeom>
              <a:noFill/>
            </p:spPr>
            <p:txBody>
              <a:bodyPr wrap="square" lIns="81000" rIns="81000" rtlCol="0">
                <a:spAutoFit/>
              </a:bodyPr>
              <a:lstStyle/>
              <a:p>
                <a:pPr algn="ctr"/>
                <a:r>
                  <a:rPr lang="en-US" altLang="ko-KR" sz="2700" b="1" dirty="0">
                    <a:solidFill>
                      <a:schemeClr val="bg1"/>
                    </a:solidFill>
                    <a:latin typeface="Times New Roman" panose="02020603050405020304" pitchFamily="18" charset="0"/>
                    <a:cs typeface="Times New Roman" panose="02020603050405020304" pitchFamily="18" charset="0"/>
                  </a:rPr>
                  <a:t>I</a:t>
                </a:r>
              </a:p>
            </p:txBody>
          </p:sp>
        </p:grpSp>
      </p:grpSp>
      <p:grpSp>
        <p:nvGrpSpPr>
          <p:cNvPr id="13" name="Group 12"/>
          <p:cNvGrpSpPr/>
          <p:nvPr/>
        </p:nvGrpSpPr>
        <p:grpSpPr>
          <a:xfrm>
            <a:off x="477313" y="2914609"/>
            <a:ext cx="5283518" cy="585596"/>
            <a:chOff x="4745820" y="1628333"/>
            <a:chExt cx="7044690" cy="780795"/>
          </a:xfrm>
        </p:grpSpPr>
        <p:sp>
          <p:nvSpPr>
            <p:cNvPr id="14" name="TextBox 25"/>
            <p:cNvSpPr txBox="1"/>
            <p:nvPr/>
          </p:nvSpPr>
          <p:spPr>
            <a:xfrm>
              <a:off x="5615135" y="1708156"/>
              <a:ext cx="6175375" cy="615554"/>
            </a:xfrm>
            <a:prstGeom prst="rect">
              <a:avLst/>
            </a:prstGeom>
            <a:noFill/>
          </p:spPr>
          <p:txBody>
            <a:bodyPr wrap="square" lIns="81000" rIns="81000" rtlCol="0">
              <a:spAutoFit/>
            </a:bodyPr>
            <a:lstStyle/>
            <a:p>
              <a:r>
                <a:rPr lang="en-US" altLang="vi-VN" sz="2400" b="1" dirty="0">
                  <a:solidFill>
                    <a:schemeClr val="bg1"/>
                  </a:solidFill>
                  <a:latin typeface="Times New Roman" panose="02020603050405020304" pitchFamily="18" charset="0"/>
                  <a:cs typeface="Times New Roman" panose="02020603050405020304" pitchFamily="18" charset="0"/>
                  <a:sym typeface="+mn-ea"/>
                </a:rPr>
                <a:t> Ô nhiễm môi trường</a:t>
              </a:r>
            </a:p>
          </p:txBody>
        </p:sp>
        <p:grpSp>
          <p:nvGrpSpPr>
            <p:cNvPr id="15" name="Group 14"/>
            <p:cNvGrpSpPr/>
            <p:nvPr/>
          </p:nvGrpSpPr>
          <p:grpSpPr>
            <a:xfrm>
              <a:off x="4745820" y="1628333"/>
              <a:ext cx="958096" cy="780795"/>
              <a:chOff x="5324331" y="1585577"/>
              <a:chExt cx="958096" cy="780795"/>
            </a:xfrm>
          </p:grpSpPr>
          <p:sp>
            <p:nvSpPr>
              <p:cNvPr id="16" name="Oval 15"/>
              <p:cNvSpPr/>
              <p:nvPr/>
            </p:nvSpPr>
            <p:spPr>
              <a:xfrm>
                <a:off x="5412981" y="1585577"/>
                <a:ext cx="780795" cy="7807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7" name="TextBox 23"/>
              <p:cNvSpPr txBox="1"/>
              <p:nvPr/>
            </p:nvSpPr>
            <p:spPr>
              <a:xfrm>
                <a:off x="5324331" y="1664874"/>
                <a:ext cx="958096" cy="677108"/>
              </a:xfrm>
              <a:prstGeom prst="rect">
                <a:avLst/>
              </a:prstGeom>
              <a:noFill/>
            </p:spPr>
            <p:txBody>
              <a:bodyPr wrap="square" lIns="81000" rIns="81000" rtlCol="0">
                <a:spAutoFit/>
              </a:bodyPr>
              <a:lstStyle/>
              <a:p>
                <a:pPr algn="ctr"/>
                <a:r>
                  <a:rPr lang="en-US" altLang="ko-KR" sz="2700" b="1" dirty="0">
                    <a:solidFill>
                      <a:schemeClr val="bg1"/>
                    </a:solidFill>
                    <a:latin typeface="Times New Roman" panose="02020603050405020304" pitchFamily="18" charset="0"/>
                    <a:cs typeface="Times New Roman" panose="02020603050405020304" pitchFamily="18" charset="0"/>
                  </a:rPr>
                  <a:t>II</a:t>
                </a:r>
              </a:p>
            </p:txBody>
          </p:sp>
        </p:grpSp>
      </p:grpSp>
      <p:grpSp>
        <p:nvGrpSpPr>
          <p:cNvPr id="19" name="Group 0"/>
          <p:cNvGrpSpPr/>
          <p:nvPr/>
        </p:nvGrpSpPr>
        <p:grpSpPr>
          <a:xfrm>
            <a:off x="477313" y="3848340"/>
            <a:ext cx="5283518" cy="585596"/>
            <a:chOff x="4745820" y="1628333"/>
            <a:chExt cx="7044690" cy="780795"/>
          </a:xfrm>
        </p:grpSpPr>
        <p:sp>
          <p:nvSpPr>
            <p:cNvPr id="2" name="TextBox 25"/>
            <p:cNvSpPr txBox="1"/>
            <p:nvPr/>
          </p:nvSpPr>
          <p:spPr>
            <a:xfrm>
              <a:off x="5615135" y="1708156"/>
              <a:ext cx="6175375" cy="615554"/>
            </a:xfrm>
            <a:prstGeom prst="rect">
              <a:avLst/>
            </a:prstGeom>
            <a:noFill/>
          </p:spPr>
          <p:txBody>
            <a:bodyPr wrap="square" lIns="81000" rIns="81000" rtlCol="0">
              <a:spAutoFit/>
            </a:bodyPr>
            <a:lstStyle/>
            <a:p>
              <a:r>
                <a:rPr lang="en-US" altLang="vi-VN" sz="2400" b="1" dirty="0">
                  <a:solidFill>
                    <a:schemeClr val="bg1"/>
                  </a:solidFill>
                  <a:latin typeface="Times New Roman" panose="02020603050405020304" pitchFamily="18" charset="0"/>
                  <a:cs typeface="Times New Roman" panose="02020603050405020304" pitchFamily="18" charset="0"/>
                  <a:sym typeface="+mn-ea"/>
                </a:rPr>
                <a:t> Biến đổi khí hậu</a:t>
              </a:r>
            </a:p>
          </p:txBody>
        </p:sp>
        <p:grpSp>
          <p:nvGrpSpPr>
            <p:cNvPr id="3" name="Group 2"/>
            <p:cNvGrpSpPr/>
            <p:nvPr/>
          </p:nvGrpSpPr>
          <p:grpSpPr>
            <a:xfrm>
              <a:off x="4745820" y="1628333"/>
              <a:ext cx="958096" cy="780795"/>
              <a:chOff x="5324331" y="1585577"/>
              <a:chExt cx="958096" cy="780795"/>
            </a:xfrm>
          </p:grpSpPr>
          <p:sp>
            <p:nvSpPr>
              <p:cNvPr id="4" name="Oval 3"/>
              <p:cNvSpPr/>
              <p:nvPr/>
            </p:nvSpPr>
            <p:spPr>
              <a:xfrm>
                <a:off x="5412981" y="1585577"/>
                <a:ext cx="780795" cy="7807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TextBox 23"/>
              <p:cNvSpPr txBox="1"/>
              <p:nvPr/>
            </p:nvSpPr>
            <p:spPr>
              <a:xfrm>
                <a:off x="5324331" y="1664874"/>
                <a:ext cx="958096" cy="677108"/>
              </a:xfrm>
              <a:prstGeom prst="rect">
                <a:avLst/>
              </a:prstGeom>
              <a:noFill/>
            </p:spPr>
            <p:txBody>
              <a:bodyPr wrap="square" lIns="81000" rIns="81000" rtlCol="0">
                <a:spAutoFit/>
              </a:bodyPr>
              <a:lstStyle/>
              <a:p>
                <a:pPr algn="ctr"/>
                <a:r>
                  <a:rPr lang="en-US" altLang="ko-KR" sz="2700" b="1" dirty="0">
                    <a:solidFill>
                      <a:schemeClr val="bg1"/>
                    </a:solidFill>
                    <a:latin typeface="Times New Roman" panose="02020603050405020304" pitchFamily="18" charset="0"/>
                    <a:cs typeface="Times New Roman" panose="02020603050405020304" pitchFamily="18" charset="0"/>
                  </a:rPr>
                  <a:t>III</a:t>
                </a:r>
              </a:p>
            </p:txBody>
          </p:sp>
        </p:grpSp>
      </p:grpSp>
      <p:grpSp>
        <p:nvGrpSpPr>
          <p:cNvPr id="9" name="Group 8"/>
          <p:cNvGrpSpPr/>
          <p:nvPr/>
        </p:nvGrpSpPr>
        <p:grpSpPr>
          <a:xfrm>
            <a:off x="418891" y="4760373"/>
            <a:ext cx="5283518" cy="585596"/>
            <a:chOff x="4745820" y="1628333"/>
            <a:chExt cx="7044690" cy="780795"/>
          </a:xfrm>
        </p:grpSpPr>
        <p:sp>
          <p:nvSpPr>
            <p:cNvPr id="10" name="TextBox 25"/>
            <p:cNvSpPr txBox="1"/>
            <p:nvPr/>
          </p:nvSpPr>
          <p:spPr>
            <a:xfrm>
              <a:off x="5615135" y="1708156"/>
              <a:ext cx="6175375" cy="615554"/>
            </a:xfrm>
            <a:prstGeom prst="rect">
              <a:avLst/>
            </a:prstGeom>
            <a:noFill/>
          </p:spPr>
          <p:txBody>
            <a:bodyPr wrap="square" lIns="81000" rIns="81000" rtlCol="0">
              <a:spAutoFit/>
            </a:bodyPr>
            <a:lstStyle/>
            <a:p>
              <a:r>
                <a:rPr lang="en-US" altLang="vi-VN" sz="2400" b="1" dirty="0">
                  <a:solidFill>
                    <a:schemeClr val="bg1"/>
                  </a:solidFill>
                  <a:latin typeface="Times New Roman" panose="02020603050405020304" pitchFamily="18" charset="0"/>
                  <a:cs typeface="Times New Roman" panose="02020603050405020304" pitchFamily="18" charset="0"/>
                  <a:sym typeface="+mn-ea"/>
                </a:rPr>
                <a:t> Bảo vệ động vật hoang dã</a:t>
              </a:r>
            </a:p>
          </p:txBody>
        </p:sp>
        <p:grpSp>
          <p:nvGrpSpPr>
            <p:cNvPr id="11" name="Group 10"/>
            <p:cNvGrpSpPr/>
            <p:nvPr/>
          </p:nvGrpSpPr>
          <p:grpSpPr>
            <a:xfrm>
              <a:off x="4745820" y="1628333"/>
              <a:ext cx="958096" cy="780795"/>
              <a:chOff x="5324331" y="1585577"/>
              <a:chExt cx="958096" cy="780795"/>
            </a:xfrm>
          </p:grpSpPr>
          <p:sp>
            <p:nvSpPr>
              <p:cNvPr id="12" name="Oval 11"/>
              <p:cNvSpPr/>
              <p:nvPr/>
            </p:nvSpPr>
            <p:spPr>
              <a:xfrm>
                <a:off x="5412981" y="1585577"/>
                <a:ext cx="780795" cy="7807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8" name="TextBox 23"/>
              <p:cNvSpPr txBox="1"/>
              <p:nvPr/>
            </p:nvSpPr>
            <p:spPr>
              <a:xfrm>
                <a:off x="5324331" y="1664874"/>
                <a:ext cx="958096" cy="677108"/>
              </a:xfrm>
              <a:prstGeom prst="rect">
                <a:avLst/>
              </a:prstGeom>
              <a:noFill/>
            </p:spPr>
            <p:txBody>
              <a:bodyPr wrap="square" lIns="81000" rIns="81000" rtlCol="0">
                <a:spAutoFit/>
              </a:bodyPr>
              <a:lstStyle/>
              <a:p>
                <a:pPr algn="ctr"/>
                <a:r>
                  <a:rPr lang="en-US" altLang="ko-KR" sz="2700" b="1" dirty="0">
                    <a:solidFill>
                      <a:schemeClr val="bg1"/>
                    </a:solidFill>
                    <a:latin typeface="Times New Roman" panose="02020603050405020304" pitchFamily="18" charset="0"/>
                    <a:cs typeface="Times New Roman" panose="02020603050405020304" pitchFamily="18" charset="0"/>
                  </a:rPr>
                  <a:t>IV</a:t>
                </a:r>
              </a:p>
            </p:txBody>
          </p:sp>
        </p:grpSp>
      </p:grpSp>
    </p:spTree>
  </p:cSld>
  <p:clrMapOvr>
    <a:masterClrMapping/>
  </p:clrMapOvr>
  <p:transition>
    <p:fade thruBlk="1"/>
  </p:transition>
  <p:timing>
    <p:tnLst>
      <p:par>
        <p:cTn id="1" dur="indefinite" restart="never" nodeType="tmRoot"/>
      </p:par>
    </p:tnLst>
    <p:bldLst>
      <p:bldP spid="83" grpId="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007BD3"/>
            </a:gs>
            <a:gs pos="100000">
              <a:srgbClr val="034373"/>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819830"/>
            <a:ext cx="2601031" cy="2601031"/>
          </a:xfrm>
          <a:prstGeom prst="rect">
            <a:avLst/>
          </a:prstGeom>
        </p:spPr>
      </p:pic>
      <p:cxnSp>
        <p:nvCxnSpPr>
          <p:cNvPr id="23" name="Straight Connector 22"/>
          <p:cNvCxnSpPr/>
          <p:nvPr/>
        </p:nvCxnSpPr>
        <p:spPr>
          <a:xfrm>
            <a:off x="0" y="555261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490516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00328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80502" y="343483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p:cNvSpPr txBox="1"/>
          <p:nvPr/>
        </p:nvSpPr>
        <p:spPr>
          <a:xfrm>
            <a:off x="1276720" y="3701824"/>
            <a:ext cx="7037773" cy="461665"/>
          </a:xfrm>
          <a:prstGeom prst="rect">
            <a:avLst/>
          </a:prstGeom>
          <a:noFill/>
        </p:spPr>
        <p:txBody>
          <a:bodyPr wrap="square" rtlCol="0">
            <a:spAutoFit/>
          </a:bodyPr>
          <a:lstStyle/>
          <a:p>
            <a:pPr defTabSz="685800">
              <a:defRPr/>
            </a:pPr>
            <a:r>
              <a:rPr lang="en-US" sz="2400" b="1" dirty="0">
                <a:solidFill>
                  <a:prstClr val="white"/>
                </a:solidFill>
              </a:rPr>
              <a:t>Ý </a:t>
            </a:r>
            <a:r>
              <a:rPr lang="en-US" sz="2400" b="1" dirty="0" err="1">
                <a:solidFill>
                  <a:prstClr val="white"/>
                </a:solidFill>
              </a:rPr>
              <a:t>nghĩa</a:t>
            </a:r>
            <a:r>
              <a:rPr lang="en-US" sz="2400" b="1" dirty="0">
                <a:solidFill>
                  <a:prstClr val="white"/>
                </a:solidFill>
              </a:rPr>
              <a:t> </a:t>
            </a:r>
            <a:r>
              <a:rPr lang="en-US" sz="2400" b="1" dirty="0" err="1">
                <a:solidFill>
                  <a:prstClr val="white"/>
                </a:solidFill>
              </a:rPr>
              <a:t>của</a:t>
            </a:r>
            <a:r>
              <a:rPr lang="en-US" sz="2400" b="1" dirty="0">
                <a:solidFill>
                  <a:prstClr val="white"/>
                </a:solidFill>
              </a:rPr>
              <a:t> </a:t>
            </a:r>
            <a:r>
              <a:rPr lang="en-US" sz="2400" b="1" dirty="0" err="1">
                <a:solidFill>
                  <a:prstClr val="white"/>
                </a:solidFill>
              </a:rPr>
              <a:t>việc</a:t>
            </a:r>
            <a:r>
              <a:rPr lang="en-US" sz="2400" b="1" dirty="0">
                <a:solidFill>
                  <a:prstClr val="white"/>
                </a:solidFill>
              </a:rPr>
              <a:t> </a:t>
            </a:r>
            <a:r>
              <a:rPr lang="en-US" sz="2400" b="1" dirty="0" err="1">
                <a:solidFill>
                  <a:prstClr val="white"/>
                </a:solidFill>
              </a:rPr>
              <a:t>gìn</a:t>
            </a:r>
            <a:r>
              <a:rPr lang="en-US" sz="2400" b="1" dirty="0">
                <a:solidFill>
                  <a:prstClr val="white"/>
                </a:solidFill>
              </a:rPr>
              <a:t> </a:t>
            </a:r>
            <a:r>
              <a:rPr lang="en-US" sz="2400" b="1" dirty="0" err="1">
                <a:solidFill>
                  <a:prstClr val="white"/>
                </a:solidFill>
              </a:rPr>
              <a:t>giữ</a:t>
            </a:r>
            <a:r>
              <a:rPr lang="en-US" sz="2400" b="1" dirty="0">
                <a:solidFill>
                  <a:prstClr val="white"/>
                </a:solidFill>
              </a:rPr>
              <a:t> </a:t>
            </a:r>
            <a:r>
              <a:rPr lang="en-US" sz="2400" b="1" dirty="0" err="1">
                <a:solidFill>
                  <a:prstClr val="white"/>
                </a:solidFill>
              </a:rPr>
              <a:t>thiên</a:t>
            </a:r>
            <a:r>
              <a:rPr lang="en-US" sz="2400" b="1" dirty="0">
                <a:solidFill>
                  <a:prstClr val="white"/>
                </a:solidFill>
              </a:rPr>
              <a:t> </a:t>
            </a:r>
            <a:r>
              <a:rPr lang="en-US" sz="2400" b="1" dirty="0" err="1">
                <a:solidFill>
                  <a:prstClr val="white"/>
                </a:solidFill>
              </a:rPr>
              <a:t>nhiên</a:t>
            </a:r>
            <a:r>
              <a:rPr lang="en-US" sz="2400" b="1" dirty="0">
                <a:solidFill>
                  <a:prstClr val="white"/>
                </a:solidFill>
              </a:rPr>
              <a:t> </a:t>
            </a:r>
            <a:r>
              <a:rPr lang="en-US" sz="2400" b="1" dirty="0" err="1">
                <a:solidFill>
                  <a:prstClr val="white"/>
                </a:solidFill>
              </a:rPr>
              <a:t>hoang</a:t>
            </a:r>
            <a:r>
              <a:rPr lang="en-US" sz="2400" b="1" dirty="0">
                <a:solidFill>
                  <a:prstClr val="white"/>
                </a:solidFill>
              </a:rPr>
              <a:t> </a:t>
            </a:r>
            <a:r>
              <a:rPr lang="en-US" sz="2400" b="1" dirty="0" err="1">
                <a:solidFill>
                  <a:prstClr val="white"/>
                </a:solidFill>
              </a:rPr>
              <a:t>dã</a:t>
            </a:r>
            <a:r>
              <a:rPr lang="en-US" sz="2400" b="1" dirty="0">
                <a:solidFill>
                  <a:prstClr val="white"/>
                </a:solidFill>
              </a:rPr>
              <a:t> </a:t>
            </a:r>
            <a:r>
              <a:rPr lang="en-US" sz="2400" b="1" dirty="0" err="1">
                <a:solidFill>
                  <a:prstClr val="white"/>
                </a:solidFill>
              </a:rPr>
              <a:t>là</a:t>
            </a:r>
            <a:r>
              <a:rPr lang="en-US" sz="2400" b="1" dirty="0">
                <a:solidFill>
                  <a:prstClr val="white"/>
                </a:solidFill>
              </a:rPr>
              <a:t> </a:t>
            </a:r>
            <a:r>
              <a:rPr lang="en-US" sz="2400" b="1" dirty="0" err="1">
                <a:solidFill>
                  <a:prstClr val="white"/>
                </a:solidFill>
              </a:rPr>
              <a:t>gì</a:t>
            </a:r>
            <a:r>
              <a:rPr lang="en-US" sz="2400" b="1" dirty="0">
                <a:solidFill>
                  <a:prstClr val="white"/>
                </a:solidFill>
              </a:rPr>
              <a:t>?</a:t>
            </a:r>
            <a:endParaRPr lang="en-US" sz="2400" b="1" dirty="0">
              <a:solidFill>
                <a:prstClr val="white"/>
              </a:solidFill>
              <a:latin typeface="Calibri" panose="020F0502020204030204"/>
            </a:endParaRPr>
          </a:p>
        </p:txBody>
      </p:sp>
      <p:sp>
        <p:nvSpPr>
          <p:cNvPr id="15" name="bang d"/>
          <p:cNvSpPr/>
          <p:nvPr/>
        </p:nvSpPr>
        <p:spPr>
          <a:xfrm flipH="1">
            <a:off x="4601922" y="532591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16" name="bang b"/>
          <p:cNvSpPr/>
          <p:nvPr/>
        </p:nvSpPr>
        <p:spPr>
          <a:xfrm flipH="1">
            <a:off x="4601922" y="467847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25" name="cau hoi d"/>
          <p:cNvSpPr txBox="1"/>
          <p:nvPr/>
        </p:nvSpPr>
        <p:spPr>
          <a:xfrm>
            <a:off x="4826679" y="5402568"/>
            <a:ext cx="3487814"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b="1" dirty="0">
                <a:solidFill>
                  <a:srgbClr val="FFC000"/>
                </a:solidFill>
                <a:latin typeface="Calibri" panose="020F0502020204030204"/>
                <a:ea typeface="Tahoma" panose="020B0604030504040204" pitchFamily="34" charset="0"/>
                <a:cs typeface="Tahoma" panose="020B0604030504040204" pitchFamily="34" charset="0"/>
              </a:rPr>
              <a:t>D. </a:t>
            </a:r>
            <a:r>
              <a:rPr lang="en-US" b="1" dirty="0" err="1" smtClean="0">
                <a:solidFill>
                  <a:prstClr val="white"/>
                </a:solidFill>
                <a:ea typeface="Tahoma" panose="020B0604030504040204" pitchFamily="34" charset="0"/>
                <a:cs typeface="Tahoma" panose="020B0604030504040204" pitchFamily="34" charset="0"/>
              </a:rPr>
              <a:t>Tất</a:t>
            </a:r>
            <a:r>
              <a:rPr lang="en-US" b="1" dirty="0" smtClean="0">
                <a:solidFill>
                  <a:prstClr val="white"/>
                </a:solidFill>
                <a:ea typeface="Tahoma" panose="020B0604030504040204" pitchFamily="34" charset="0"/>
                <a:cs typeface="Tahoma" panose="020B0604030504040204" pitchFamily="34" charset="0"/>
              </a:rPr>
              <a:t> </a:t>
            </a:r>
            <a:r>
              <a:rPr lang="en-US" b="1" dirty="0" err="1">
                <a:solidFill>
                  <a:prstClr val="white"/>
                </a:solidFill>
                <a:ea typeface="Tahoma" panose="020B0604030504040204" pitchFamily="34" charset="0"/>
                <a:cs typeface="Tahoma" panose="020B0604030504040204" pitchFamily="34" charset="0"/>
              </a:rPr>
              <a:t>cả</a:t>
            </a:r>
            <a:r>
              <a:rPr lang="en-US" b="1" dirty="0">
                <a:solidFill>
                  <a:prstClr val="white"/>
                </a:solidFill>
                <a:ea typeface="Tahoma" panose="020B0604030504040204" pitchFamily="34" charset="0"/>
                <a:cs typeface="Tahoma" panose="020B0604030504040204" pitchFamily="34" charset="0"/>
              </a:rPr>
              <a:t> </a:t>
            </a:r>
            <a:r>
              <a:rPr lang="en-US" b="1" dirty="0" err="1">
                <a:solidFill>
                  <a:prstClr val="white"/>
                </a:solidFill>
                <a:ea typeface="Tahoma" panose="020B0604030504040204" pitchFamily="34" charset="0"/>
                <a:cs typeface="Tahoma" panose="020B0604030504040204" pitchFamily="34" charset="0"/>
              </a:rPr>
              <a:t>các</a:t>
            </a:r>
            <a:r>
              <a:rPr lang="en-US" b="1" dirty="0">
                <a:solidFill>
                  <a:prstClr val="white"/>
                </a:solidFill>
                <a:ea typeface="Tahoma" panose="020B0604030504040204" pitchFamily="34" charset="0"/>
                <a:cs typeface="Tahoma" panose="020B0604030504040204" pitchFamily="34" charset="0"/>
              </a:rPr>
              <a:t> </a:t>
            </a:r>
            <a:r>
              <a:rPr lang="en-US" b="1" dirty="0" err="1">
                <a:solidFill>
                  <a:prstClr val="white"/>
                </a:solidFill>
                <a:ea typeface="Tahoma" panose="020B0604030504040204" pitchFamily="34" charset="0"/>
                <a:cs typeface="Tahoma" panose="020B0604030504040204" pitchFamily="34" charset="0"/>
              </a:rPr>
              <a:t>đáp</a:t>
            </a:r>
            <a:r>
              <a:rPr lang="en-US" b="1" dirty="0">
                <a:solidFill>
                  <a:prstClr val="white"/>
                </a:solidFill>
                <a:ea typeface="Tahoma" panose="020B0604030504040204" pitchFamily="34" charset="0"/>
                <a:cs typeface="Tahoma" panose="020B0604030504040204" pitchFamily="34" charset="0"/>
              </a:rPr>
              <a:t> </a:t>
            </a:r>
            <a:r>
              <a:rPr lang="en-US" b="1" dirty="0" err="1">
                <a:solidFill>
                  <a:prstClr val="white"/>
                </a:solidFill>
                <a:ea typeface="Tahoma" panose="020B0604030504040204" pitchFamily="34" charset="0"/>
                <a:cs typeface="Tahoma" panose="020B0604030504040204" pitchFamily="34" charset="0"/>
              </a:rPr>
              <a:t>án</a:t>
            </a:r>
            <a:r>
              <a:rPr lang="en-US" b="1" dirty="0">
                <a:solidFill>
                  <a:prstClr val="white"/>
                </a:solidFill>
                <a:ea typeface="Tahoma" panose="020B0604030504040204" pitchFamily="34" charset="0"/>
                <a:cs typeface="Tahoma" panose="020B0604030504040204" pitchFamily="34" charset="0"/>
              </a:rPr>
              <a:t> </a:t>
            </a:r>
            <a:r>
              <a:rPr lang="en-US" b="1" dirty="0" err="1">
                <a:solidFill>
                  <a:prstClr val="white"/>
                </a:solidFill>
                <a:ea typeface="Tahoma" panose="020B0604030504040204" pitchFamily="34" charset="0"/>
                <a:cs typeface="Tahoma" panose="020B0604030504040204" pitchFamily="34" charset="0"/>
              </a:rPr>
              <a:t>trên</a:t>
            </a:r>
            <a:r>
              <a:rPr lang="en-US" b="1" dirty="0">
                <a:solidFill>
                  <a:prstClr val="white"/>
                </a:solidFill>
                <a:ea typeface="Tahoma" panose="020B0604030504040204" pitchFamily="34" charset="0"/>
                <a:cs typeface="Tahoma" panose="020B0604030504040204" pitchFamily="34" charset="0"/>
              </a:rPr>
              <a:t>.</a:t>
            </a:r>
            <a:endParaRPr lang="en-US" b="1" dirty="0">
              <a:solidFill>
                <a:prstClr val="white"/>
              </a:solidFill>
              <a:latin typeface="Calibri" panose="020F0502020204030204"/>
              <a:ea typeface="Tahoma" panose="020B0604030504040204" pitchFamily="34" charset="0"/>
              <a:cs typeface="Tahoma" panose="020B0604030504040204" pitchFamily="34" charset="0"/>
            </a:endParaRPr>
          </a:p>
        </p:txBody>
      </p:sp>
      <p:sp>
        <p:nvSpPr>
          <p:cNvPr id="27" name="cau hoi b"/>
          <p:cNvSpPr txBox="1"/>
          <p:nvPr/>
        </p:nvSpPr>
        <p:spPr>
          <a:xfrm>
            <a:off x="4826679" y="4755121"/>
            <a:ext cx="3487814"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b="1" dirty="0" smtClean="0">
                <a:solidFill>
                  <a:srgbClr val="FFC000"/>
                </a:solidFill>
                <a:ea typeface="Tahoma" panose="020B0604030504040204" pitchFamily="34" charset="0"/>
                <a:cs typeface="Tahoma" panose="020B0604030504040204" pitchFamily="34" charset="0"/>
              </a:rPr>
              <a:t>B. </a:t>
            </a:r>
            <a:r>
              <a:rPr lang="en-US" b="1" dirty="0" err="1" smtClean="0">
                <a:solidFill>
                  <a:schemeClr val="bg1"/>
                </a:solidFill>
                <a:ea typeface="Tahoma" panose="020B0604030504040204" pitchFamily="34" charset="0"/>
                <a:cs typeface="Tahoma" panose="020B0604030504040204" pitchFamily="34" charset="0"/>
              </a:rPr>
              <a:t>Duy</a:t>
            </a:r>
            <a:r>
              <a:rPr lang="en-US" b="1" dirty="0" smtClean="0">
                <a:solidFill>
                  <a:schemeClr val="bg1"/>
                </a:solidFill>
                <a:ea typeface="Tahoma" panose="020B0604030504040204" pitchFamily="34" charset="0"/>
                <a:cs typeface="Tahoma" panose="020B0604030504040204" pitchFamily="34" charset="0"/>
              </a:rPr>
              <a:t> </a:t>
            </a:r>
            <a:r>
              <a:rPr lang="en-US" b="1" dirty="0" err="1">
                <a:solidFill>
                  <a:schemeClr val="bg1"/>
                </a:solidFill>
                <a:ea typeface="Tahoma" panose="020B0604030504040204" pitchFamily="34" charset="0"/>
                <a:cs typeface="Tahoma" panose="020B0604030504040204" pitchFamily="34" charset="0"/>
              </a:rPr>
              <a:t>trì</a:t>
            </a:r>
            <a:r>
              <a:rPr lang="en-US" b="1" dirty="0">
                <a:solidFill>
                  <a:schemeClr val="bg1"/>
                </a:solidFill>
                <a:ea typeface="Tahoma" panose="020B0604030504040204" pitchFamily="34" charset="0"/>
                <a:cs typeface="Tahoma" panose="020B0604030504040204" pitchFamily="34" charset="0"/>
              </a:rPr>
              <a:t> </a:t>
            </a:r>
            <a:r>
              <a:rPr lang="en-US" b="1" dirty="0" err="1">
                <a:solidFill>
                  <a:schemeClr val="bg1"/>
                </a:solidFill>
                <a:ea typeface="Tahoma" panose="020B0604030504040204" pitchFamily="34" charset="0"/>
                <a:cs typeface="Tahoma" panose="020B0604030504040204" pitchFamily="34" charset="0"/>
              </a:rPr>
              <a:t>cân</a:t>
            </a:r>
            <a:r>
              <a:rPr lang="en-US" b="1" dirty="0">
                <a:solidFill>
                  <a:schemeClr val="bg1"/>
                </a:solidFill>
                <a:ea typeface="Tahoma" panose="020B0604030504040204" pitchFamily="34" charset="0"/>
                <a:cs typeface="Tahoma" panose="020B0604030504040204" pitchFamily="34" charset="0"/>
              </a:rPr>
              <a:t> </a:t>
            </a:r>
            <a:r>
              <a:rPr lang="en-US" b="1" dirty="0" err="1">
                <a:solidFill>
                  <a:schemeClr val="bg1"/>
                </a:solidFill>
                <a:ea typeface="Tahoma" panose="020B0604030504040204" pitchFamily="34" charset="0"/>
                <a:cs typeface="Tahoma" panose="020B0604030504040204" pitchFamily="34" charset="0"/>
              </a:rPr>
              <a:t>bằng</a:t>
            </a:r>
            <a:r>
              <a:rPr lang="en-US" b="1" dirty="0">
                <a:solidFill>
                  <a:schemeClr val="bg1"/>
                </a:solidFill>
                <a:ea typeface="Tahoma" panose="020B0604030504040204" pitchFamily="34" charset="0"/>
                <a:cs typeface="Tahoma" panose="020B0604030504040204" pitchFamily="34" charset="0"/>
              </a:rPr>
              <a:t> </a:t>
            </a:r>
            <a:r>
              <a:rPr lang="en-US" b="1" dirty="0" err="1">
                <a:solidFill>
                  <a:schemeClr val="bg1"/>
                </a:solidFill>
                <a:ea typeface="Tahoma" panose="020B0604030504040204" pitchFamily="34" charset="0"/>
                <a:cs typeface="Tahoma" panose="020B0604030504040204" pitchFamily="34" charset="0"/>
              </a:rPr>
              <a:t>sinh</a:t>
            </a:r>
            <a:r>
              <a:rPr lang="en-US" b="1" dirty="0">
                <a:solidFill>
                  <a:schemeClr val="bg1"/>
                </a:solidFill>
                <a:ea typeface="Tahoma" panose="020B0604030504040204" pitchFamily="34" charset="0"/>
                <a:cs typeface="Tahoma" panose="020B0604030504040204" pitchFamily="34" charset="0"/>
              </a:rPr>
              <a:t> </a:t>
            </a:r>
            <a:r>
              <a:rPr lang="en-US" b="1" dirty="0" err="1">
                <a:solidFill>
                  <a:schemeClr val="bg1"/>
                </a:solidFill>
                <a:ea typeface="Tahoma" panose="020B0604030504040204" pitchFamily="34" charset="0"/>
                <a:cs typeface="Tahoma" panose="020B0604030504040204" pitchFamily="34" charset="0"/>
              </a:rPr>
              <a:t>thái</a:t>
            </a:r>
            <a:endParaRPr lang="en-US" b="1" dirty="0">
              <a:solidFill>
                <a:schemeClr val="bg1"/>
              </a:solidFill>
              <a:latin typeface="Calibri" panose="020F0502020204030204"/>
              <a:ea typeface="Tahoma" panose="020B0604030504040204" pitchFamily="34" charset="0"/>
              <a:cs typeface="Tahoma" panose="020B0604030504040204" pitchFamily="34" charset="0"/>
            </a:endParaRPr>
          </a:p>
        </p:txBody>
      </p:sp>
      <p:sp>
        <p:nvSpPr>
          <p:cNvPr id="31" name="bang a"/>
          <p:cNvSpPr/>
          <p:nvPr/>
        </p:nvSpPr>
        <p:spPr>
          <a:xfrm flipH="1">
            <a:off x="604749" y="467847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c"/>
          <p:cNvSpPr/>
          <p:nvPr/>
        </p:nvSpPr>
        <p:spPr>
          <a:xfrm flipH="1">
            <a:off x="604749" y="532591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p:cNvSpPr txBox="1"/>
          <p:nvPr/>
        </p:nvSpPr>
        <p:spPr>
          <a:xfrm>
            <a:off x="799586" y="4636545"/>
            <a:ext cx="3487814" cy="58477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600" b="1" dirty="0">
                <a:solidFill>
                  <a:srgbClr val="FFC000"/>
                </a:solidFill>
                <a:latin typeface="Calibri" panose="020F0502020204030204"/>
                <a:ea typeface="Tahoma" panose="020B0604030504040204" pitchFamily="34" charset="0"/>
                <a:cs typeface="Tahoma" panose="020B0604030504040204" pitchFamily="34" charset="0"/>
              </a:rPr>
              <a:t>A. </a:t>
            </a:r>
            <a:r>
              <a:rPr lang="vi-VN" sz="1600" b="1" dirty="0" smtClean="0">
                <a:solidFill>
                  <a:prstClr val="white"/>
                </a:solidFill>
                <a:latin typeface="Calibri" panose="020F0502020204030204"/>
                <a:ea typeface="Tahoma" panose="020B0604030504040204" pitchFamily="34" charset="0"/>
                <a:cs typeface="Tahoma" panose="020B0604030504040204" pitchFamily="34" charset="0"/>
              </a:rPr>
              <a:t>Bảo </a:t>
            </a:r>
            <a:r>
              <a:rPr lang="vi-VN" sz="1600" b="1" dirty="0">
                <a:solidFill>
                  <a:prstClr val="white"/>
                </a:solidFill>
                <a:latin typeface="Calibri" panose="020F0502020204030204"/>
                <a:ea typeface="Tahoma" panose="020B0604030504040204" pitchFamily="34" charset="0"/>
                <a:cs typeface="Tahoma" panose="020B0604030504040204" pitchFamily="34" charset="0"/>
              </a:rPr>
              <a:t>vệ các loài sinh vật và môi trường sống của chúng.</a:t>
            </a:r>
            <a:endParaRPr lang="en-US" sz="1600" b="1" dirty="0">
              <a:solidFill>
                <a:prstClr val="white"/>
              </a:solidFill>
              <a:latin typeface="Calibri" panose="020F0502020204030204"/>
              <a:ea typeface="Tahoma" panose="020B0604030504040204" pitchFamily="34" charset="0"/>
              <a:cs typeface="Tahoma" panose="020B0604030504040204" pitchFamily="34" charset="0"/>
            </a:endParaRPr>
          </a:p>
        </p:txBody>
      </p:sp>
      <p:sp>
        <p:nvSpPr>
          <p:cNvPr id="34" name="cau hoi c"/>
          <p:cNvSpPr txBox="1"/>
          <p:nvPr/>
        </p:nvSpPr>
        <p:spPr>
          <a:xfrm>
            <a:off x="769665" y="5296341"/>
            <a:ext cx="3547656" cy="58477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600" b="1" dirty="0">
                <a:solidFill>
                  <a:srgbClr val="FFC000"/>
                </a:solidFill>
                <a:latin typeface="Calibri" panose="020F0502020204030204"/>
                <a:ea typeface="Tahoma" panose="020B0604030504040204" pitchFamily="34" charset="0"/>
                <a:cs typeface="Tahoma" panose="020B0604030504040204" pitchFamily="34" charset="0"/>
              </a:rPr>
              <a:t>C</a:t>
            </a:r>
            <a:r>
              <a:rPr lang="en-US" sz="1600" b="1" dirty="0">
                <a:solidFill>
                  <a:srgbClr val="FFC000"/>
                </a:solidFill>
                <a:ea typeface="Tahoma" panose="020B0604030504040204" pitchFamily="34" charset="0"/>
                <a:cs typeface="Tahoma" panose="020B0604030504040204" pitchFamily="34" charset="0"/>
              </a:rPr>
              <a:t>. </a:t>
            </a:r>
            <a:r>
              <a:rPr lang="en-US" sz="1600" b="1" dirty="0" err="1" smtClean="0">
                <a:solidFill>
                  <a:schemeClr val="bg1"/>
                </a:solidFill>
                <a:ea typeface="Tahoma" panose="020B0604030504040204" pitchFamily="34" charset="0"/>
                <a:cs typeface="Tahoma" panose="020B0604030504040204" pitchFamily="34" charset="0"/>
              </a:rPr>
              <a:t>Tránh</a:t>
            </a:r>
            <a:r>
              <a:rPr lang="en-US" sz="1600" b="1" dirty="0" smtClean="0">
                <a:solidFill>
                  <a:schemeClr val="bg1"/>
                </a:solidFill>
                <a:ea typeface="Tahoma" panose="020B0604030504040204" pitchFamily="34" charset="0"/>
                <a:cs typeface="Tahoma" panose="020B0604030504040204" pitchFamily="34" charset="0"/>
              </a:rPr>
              <a:t> </a:t>
            </a:r>
            <a:r>
              <a:rPr lang="en-US" sz="1600" b="1" dirty="0">
                <a:solidFill>
                  <a:schemeClr val="bg1"/>
                </a:solidFill>
                <a:ea typeface="Tahoma" panose="020B0604030504040204" pitchFamily="34" charset="0"/>
                <a:cs typeface="Tahoma" panose="020B0604030504040204" pitchFamily="34" charset="0"/>
              </a:rPr>
              <a:t>ô </a:t>
            </a:r>
            <a:r>
              <a:rPr lang="en-US" sz="1600" b="1" dirty="0" err="1">
                <a:solidFill>
                  <a:schemeClr val="bg1"/>
                </a:solidFill>
                <a:ea typeface="Tahoma" panose="020B0604030504040204" pitchFamily="34" charset="0"/>
                <a:cs typeface="Tahoma" panose="020B0604030504040204" pitchFamily="34" charset="0"/>
              </a:rPr>
              <a:t>nhiễm</a:t>
            </a:r>
            <a:r>
              <a:rPr lang="en-US" sz="1600" b="1" dirty="0">
                <a:solidFill>
                  <a:schemeClr val="bg1"/>
                </a:solidFill>
                <a:ea typeface="Tahoma" panose="020B0604030504040204" pitchFamily="34" charset="0"/>
                <a:cs typeface="Tahoma" panose="020B0604030504040204" pitchFamily="34" charset="0"/>
              </a:rPr>
              <a:t> </a:t>
            </a:r>
            <a:r>
              <a:rPr lang="en-US" sz="1600" b="1" dirty="0" err="1">
                <a:solidFill>
                  <a:schemeClr val="bg1"/>
                </a:solidFill>
                <a:ea typeface="Tahoma" panose="020B0604030504040204" pitchFamily="34" charset="0"/>
                <a:cs typeface="Tahoma" panose="020B0604030504040204" pitchFamily="34" charset="0"/>
              </a:rPr>
              <a:t>và</a:t>
            </a:r>
            <a:r>
              <a:rPr lang="en-US" sz="1600" b="1" dirty="0">
                <a:solidFill>
                  <a:schemeClr val="bg1"/>
                </a:solidFill>
                <a:ea typeface="Tahoma" panose="020B0604030504040204" pitchFamily="34" charset="0"/>
                <a:cs typeface="Tahoma" panose="020B0604030504040204" pitchFamily="34" charset="0"/>
              </a:rPr>
              <a:t> </a:t>
            </a:r>
            <a:r>
              <a:rPr lang="en-US" sz="1600" b="1" dirty="0" err="1">
                <a:solidFill>
                  <a:schemeClr val="bg1"/>
                </a:solidFill>
                <a:ea typeface="Tahoma" panose="020B0604030504040204" pitchFamily="34" charset="0"/>
                <a:cs typeface="Tahoma" panose="020B0604030504040204" pitchFamily="34" charset="0"/>
              </a:rPr>
              <a:t>cạn</a:t>
            </a:r>
            <a:r>
              <a:rPr lang="en-US" sz="1600" b="1" dirty="0">
                <a:solidFill>
                  <a:schemeClr val="bg1"/>
                </a:solidFill>
                <a:ea typeface="Tahoma" panose="020B0604030504040204" pitchFamily="34" charset="0"/>
                <a:cs typeface="Tahoma" panose="020B0604030504040204" pitchFamily="34" charset="0"/>
              </a:rPr>
              <a:t> </a:t>
            </a:r>
            <a:r>
              <a:rPr lang="en-US" sz="1600" b="1" dirty="0" err="1">
                <a:solidFill>
                  <a:schemeClr val="bg1"/>
                </a:solidFill>
                <a:ea typeface="Tahoma" panose="020B0604030504040204" pitchFamily="34" charset="0"/>
                <a:cs typeface="Tahoma" panose="020B0604030504040204" pitchFamily="34" charset="0"/>
              </a:rPr>
              <a:t>kiệt</a:t>
            </a:r>
            <a:r>
              <a:rPr lang="en-US" sz="1600" b="1" dirty="0">
                <a:solidFill>
                  <a:schemeClr val="bg1"/>
                </a:solidFill>
                <a:ea typeface="Tahoma" panose="020B0604030504040204" pitchFamily="34" charset="0"/>
                <a:cs typeface="Tahoma" panose="020B0604030504040204" pitchFamily="34" charset="0"/>
              </a:rPr>
              <a:t> </a:t>
            </a:r>
            <a:r>
              <a:rPr lang="en-US" sz="1600" b="1" dirty="0" err="1">
                <a:solidFill>
                  <a:schemeClr val="bg1"/>
                </a:solidFill>
                <a:ea typeface="Tahoma" panose="020B0604030504040204" pitchFamily="34" charset="0"/>
                <a:cs typeface="Tahoma" panose="020B0604030504040204" pitchFamily="34" charset="0"/>
              </a:rPr>
              <a:t>nguồn</a:t>
            </a:r>
            <a:r>
              <a:rPr lang="en-US" sz="1600" b="1" dirty="0">
                <a:solidFill>
                  <a:schemeClr val="bg1"/>
                </a:solidFill>
                <a:ea typeface="Tahoma" panose="020B0604030504040204" pitchFamily="34" charset="0"/>
                <a:cs typeface="Tahoma" panose="020B0604030504040204" pitchFamily="34" charset="0"/>
              </a:rPr>
              <a:t> </a:t>
            </a:r>
            <a:r>
              <a:rPr lang="en-US" sz="1600" b="1" dirty="0" err="1">
                <a:solidFill>
                  <a:schemeClr val="bg1"/>
                </a:solidFill>
                <a:ea typeface="Tahoma" panose="020B0604030504040204" pitchFamily="34" charset="0"/>
                <a:cs typeface="Tahoma" panose="020B0604030504040204" pitchFamily="34" charset="0"/>
              </a:rPr>
              <a:t>tài</a:t>
            </a:r>
            <a:r>
              <a:rPr lang="en-US" sz="1600" b="1" dirty="0">
                <a:solidFill>
                  <a:schemeClr val="bg1"/>
                </a:solidFill>
                <a:ea typeface="Tahoma" panose="020B0604030504040204" pitchFamily="34" charset="0"/>
                <a:cs typeface="Tahoma" panose="020B0604030504040204" pitchFamily="34" charset="0"/>
              </a:rPr>
              <a:t> </a:t>
            </a:r>
            <a:r>
              <a:rPr lang="en-US" sz="1600" b="1" dirty="0" err="1">
                <a:solidFill>
                  <a:schemeClr val="bg1"/>
                </a:solidFill>
                <a:ea typeface="Tahoma" panose="020B0604030504040204" pitchFamily="34" charset="0"/>
                <a:cs typeface="Tahoma" panose="020B0604030504040204" pitchFamily="34" charset="0"/>
              </a:rPr>
              <a:t>nguyên</a:t>
            </a:r>
            <a:r>
              <a:rPr lang="en-US" sz="1600" b="1" dirty="0">
                <a:solidFill>
                  <a:schemeClr val="bg1"/>
                </a:solidFill>
                <a:ea typeface="Tahoma" panose="020B0604030504040204" pitchFamily="34" charset="0"/>
                <a:cs typeface="Tahoma" panose="020B0604030504040204" pitchFamily="34" charset="0"/>
              </a:rPr>
              <a:t>. </a:t>
            </a:r>
            <a:endParaRPr lang="en-US" sz="1600" b="1" dirty="0">
              <a:solidFill>
                <a:schemeClr val="bg1"/>
              </a:solidFill>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1505145"/>
            <a:ext cx="365522" cy="365522"/>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966270"/>
            <a:ext cx="365522" cy="365522"/>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412867"/>
            <a:ext cx="365522" cy="365522"/>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830059"/>
            <a:ext cx="365522" cy="3655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007BD3"/>
            </a:gs>
            <a:gs pos="100000">
              <a:srgbClr val="034373"/>
            </a:gs>
          </a:gsLst>
          <a:lin scaled="0"/>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819830"/>
            <a:ext cx="2601031" cy="2601031"/>
          </a:xfrm>
          <a:prstGeom prst="rect">
            <a:avLst/>
          </a:prstGeom>
        </p:spPr>
      </p:pic>
      <p:cxnSp>
        <p:nvCxnSpPr>
          <p:cNvPr id="23" name="Straight Connector 22"/>
          <p:cNvCxnSpPr/>
          <p:nvPr/>
        </p:nvCxnSpPr>
        <p:spPr>
          <a:xfrm>
            <a:off x="0" y="555261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490516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00328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29" y="354545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TextBox 23"/>
          <p:cNvSpPr txBox="1"/>
          <p:nvPr/>
        </p:nvSpPr>
        <p:spPr>
          <a:xfrm>
            <a:off x="980586" y="3601093"/>
            <a:ext cx="7037773" cy="923330"/>
          </a:xfrm>
          <a:prstGeom prst="rect">
            <a:avLst/>
          </a:prstGeom>
          <a:noFill/>
        </p:spPr>
        <p:txBody>
          <a:bodyPr wrap="square" rtlCol="0">
            <a:spAutoFit/>
          </a:bodyPr>
          <a:lstStyle/>
          <a:p>
            <a:r>
              <a:rPr lang="en-US" sz="2700" b="1">
                <a:solidFill>
                  <a:schemeClr val="bg1"/>
                </a:solidFill>
              </a:rPr>
              <a:t> Nguyên nhân chủ yếu làm mất cân bằng sinh thái là do: </a:t>
            </a:r>
          </a:p>
        </p:txBody>
      </p:sp>
      <p:sp>
        <p:nvSpPr>
          <p:cNvPr id="15" name="bang a"/>
          <p:cNvSpPr/>
          <p:nvPr/>
        </p:nvSpPr>
        <p:spPr>
          <a:xfrm flipH="1">
            <a:off x="604749" y="467847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bang c"/>
          <p:cNvSpPr/>
          <p:nvPr/>
        </p:nvSpPr>
        <p:spPr>
          <a:xfrm flipH="1">
            <a:off x="604749" y="532591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p an a"/>
          <p:cNvSpPr txBox="1"/>
          <p:nvPr/>
        </p:nvSpPr>
        <p:spPr>
          <a:xfrm>
            <a:off x="604838" y="4755356"/>
            <a:ext cx="3712369" cy="415498"/>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2100" b="1">
                <a:solidFill>
                  <a:srgbClr val="FFC000"/>
                </a:solidFill>
                <a:ea typeface="Tahoma" panose="020B0604030504040204" pitchFamily="34" charset="0"/>
                <a:cs typeface="Tahoma" panose="020B0604030504040204" pitchFamily="34" charset="0"/>
              </a:rPr>
              <a:t>A. </a:t>
            </a:r>
            <a:r>
              <a:rPr lang="en-US" sz="2100" b="1">
                <a:solidFill>
                  <a:schemeClr val="bg1"/>
                </a:solidFill>
                <a:ea typeface="Tahoma" panose="020B0604030504040204" pitchFamily="34" charset="0"/>
                <a:cs typeface="Tahoma" panose="020B0604030504040204" pitchFamily="34" charset="0"/>
              </a:rPr>
              <a:t>Hoạt động của con người</a:t>
            </a:r>
          </a:p>
        </p:txBody>
      </p:sp>
      <p:sp>
        <p:nvSpPr>
          <p:cNvPr id="27" name="dap an c"/>
          <p:cNvSpPr txBox="1"/>
          <p:nvPr/>
        </p:nvSpPr>
        <p:spPr>
          <a:xfrm>
            <a:off x="829507" y="5402569"/>
            <a:ext cx="3487814" cy="415498"/>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100" b="1">
                <a:solidFill>
                  <a:srgbClr val="FFC000"/>
                </a:solidFill>
                <a:ea typeface="Tahoma" panose="020B0604030504040204" pitchFamily="34" charset="0"/>
                <a:cs typeface="Tahoma" panose="020B0604030504040204" pitchFamily="34" charset="0"/>
              </a:rPr>
              <a:t>C. </a:t>
            </a:r>
            <a:r>
              <a:rPr lang="en-US" sz="2100" b="1">
                <a:solidFill>
                  <a:schemeClr val="bg1"/>
                </a:solidFill>
                <a:ea typeface="Tahoma" panose="020B0604030504040204" pitchFamily="34" charset="0"/>
                <a:cs typeface="Tahoma" panose="020B0604030504040204" pitchFamily="34" charset="0"/>
              </a:rPr>
              <a:t>Hoạt động của núi lửa</a:t>
            </a:r>
          </a:p>
        </p:txBody>
      </p:sp>
      <p:sp>
        <p:nvSpPr>
          <p:cNvPr id="31" name="bang b"/>
          <p:cNvSpPr/>
          <p:nvPr/>
        </p:nvSpPr>
        <p:spPr>
          <a:xfrm flipH="1">
            <a:off x="4601922" y="467847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bang d"/>
          <p:cNvSpPr/>
          <p:nvPr/>
        </p:nvSpPr>
        <p:spPr>
          <a:xfrm flipH="1">
            <a:off x="4601922" y="532591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p an b"/>
          <p:cNvSpPr txBox="1"/>
          <p:nvPr/>
        </p:nvSpPr>
        <p:spPr>
          <a:xfrm>
            <a:off x="4826679" y="4755122"/>
            <a:ext cx="3487814" cy="415498"/>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100" b="1">
                <a:solidFill>
                  <a:srgbClr val="FFC000"/>
                </a:solidFill>
                <a:ea typeface="Tahoma" panose="020B0604030504040204" pitchFamily="34" charset="0"/>
                <a:cs typeface="Tahoma" panose="020B0604030504040204" pitchFamily="34" charset="0"/>
              </a:rPr>
              <a:t>B. </a:t>
            </a:r>
            <a:r>
              <a:rPr lang="en-US" sz="2100" b="1">
                <a:solidFill>
                  <a:schemeClr val="bg1"/>
                </a:solidFill>
                <a:ea typeface="Tahoma" panose="020B0604030504040204" pitchFamily="34" charset="0"/>
                <a:cs typeface="Tahoma" panose="020B0604030504040204" pitchFamily="34" charset="0"/>
              </a:rPr>
              <a:t>Hoạt động của sinh vật</a:t>
            </a:r>
          </a:p>
        </p:txBody>
      </p:sp>
      <p:sp>
        <p:nvSpPr>
          <p:cNvPr id="34" name="dap an d"/>
          <p:cNvSpPr txBox="1"/>
          <p:nvPr/>
        </p:nvSpPr>
        <p:spPr>
          <a:xfrm>
            <a:off x="4826679" y="5402569"/>
            <a:ext cx="3487814" cy="415498"/>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100" b="1">
                <a:solidFill>
                  <a:srgbClr val="FFC000"/>
                </a:solidFill>
                <a:ea typeface="Tahoma" panose="020B0604030504040204" pitchFamily="34" charset="0"/>
                <a:cs typeface="Tahoma" panose="020B0604030504040204" pitchFamily="34" charset="0"/>
              </a:rPr>
              <a:t>D. </a:t>
            </a:r>
            <a:r>
              <a:rPr lang="en-US" sz="2100" b="1">
                <a:solidFill>
                  <a:schemeClr val="bg1"/>
                </a:solidFill>
                <a:ea typeface="Tahoma" panose="020B0604030504040204" pitchFamily="34" charset="0"/>
                <a:cs typeface="Tahoma" panose="020B0604030504040204" pitchFamily="34" charset="0"/>
              </a:rPr>
              <a:t>Cả A và B</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1505145"/>
            <a:ext cx="365522" cy="365522"/>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966270"/>
            <a:ext cx="365522" cy="365522"/>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412867"/>
            <a:ext cx="365522" cy="365522"/>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830059"/>
            <a:ext cx="365522" cy="3655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007BD3"/>
            </a:gs>
            <a:gs pos="100000">
              <a:srgbClr val="034373"/>
            </a:gs>
          </a:gsLst>
          <a:lin scaled="0"/>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819830"/>
            <a:ext cx="2601031" cy="2601031"/>
          </a:xfrm>
          <a:prstGeom prst="rect">
            <a:avLst/>
          </a:prstGeom>
        </p:spPr>
      </p:pic>
      <p:cxnSp>
        <p:nvCxnSpPr>
          <p:cNvPr id="23" name="Straight Connector 22"/>
          <p:cNvCxnSpPr/>
          <p:nvPr/>
        </p:nvCxnSpPr>
        <p:spPr>
          <a:xfrm>
            <a:off x="0" y="555261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490516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00328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29" y="354545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TextBox 23"/>
          <p:cNvSpPr txBox="1"/>
          <p:nvPr/>
        </p:nvSpPr>
        <p:spPr>
          <a:xfrm>
            <a:off x="980109" y="3692533"/>
            <a:ext cx="7037773" cy="507831"/>
          </a:xfrm>
          <a:prstGeom prst="rect">
            <a:avLst/>
          </a:prstGeom>
          <a:noFill/>
        </p:spPr>
        <p:txBody>
          <a:bodyPr wrap="square" rtlCol="0">
            <a:spAutoFit/>
          </a:bodyPr>
          <a:lstStyle/>
          <a:p>
            <a:r>
              <a:rPr lang="en-US" sz="2700" b="1">
                <a:solidFill>
                  <a:schemeClr val="bg1"/>
                </a:solidFill>
              </a:rPr>
              <a:t>Biểu hiện chủ yếu của biến đổi khí hậu là</a:t>
            </a:r>
          </a:p>
        </p:txBody>
      </p:sp>
      <p:sp>
        <p:nvSpPr>
          <p:cNvPr id="15" name="bang a"/>
          <p:cNvSpPr/>
          <p:nvPr/>
        </p:nvSpPr>
        <p:spPr>
          <a:xfrm flipH="1">
            <a:off x="604749" y="467847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bang c"/>
          <p:cNvSpPr/>
          <p:nvPr/>
        </p:nvSpPr>
        <p:spPr>
          <a:xfrm flipH="1">
            <a:off x="604749" y="532591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p an a"/>
          <p:cNvSpPr txBox="1"/>
          <p:nvPr/>
        </p:nvSpPr>
        <p:spPr>
          <a:xfrm>
            <a:off x="829507" y="4755122"/>
            <a:ext cx="3487814" cy="415498"/>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2100" b="1">
                <a:solidFill>
                  <a:srgbClr val="FFC000"/>
                </a:solidFill>
                <a:ea typeface="Tahoma" panose="020B0604030504040204" pitchFamily="34" charset="0"/>
                <a:cs typeface="Tahoma" panose="020B0604030504040204" pitchFamily="34" charset="0"/>
              </a:rPr>
              <a:t>A. </a:t>
            </a:r>
            <a:r>
              <a:rPr lang="en-US" sz="2100" b="1">
                <a:solidFill>
                  <a:schemeClr val="bg1"/>
                </a:solidFill>
                <a:ea typeface="Tahoma" panose="020B0604030504040204" pitchFamily="34" charset="0"/>
                <a:cs typeface="Tahoma" panose="020B0604030504040204" pitchFamily="34" charset="0"/>
              </a:rPr>
              <a:t>nhiệt độ Trái Đất tăng.</a:t>
            </a:r>
          </a:p>
        </p:txBody>
      </p:sp>
      <p:sp>
        <p:nvSpPr>
          <p:cNvPr id="27" name="dap an c"/>
          <p:cNvSpPr txBox="1"/>
          <p:nvPr/>
        </p:nvSpPr>
        <p:spPr>
          <a:xfrm>
            <a:off x="829507" y="5402569"/>
            <a:ext cx="3487814" cy="415498"/>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100" b="1">
                <a:solidFill>
                  <a:srgbClr val="FFC000"/>
                </a:solidFill>
                <a:ea typeface="Tahoma" panose="020B0604030504040204" pitchFamily="34" charset="0"/>
                <a:cs typeface="Tahoma" panose="020B0604030504040204" pitchFamily="34" charset="0"/>
              </a:rPr>
              <a:t>C. </a:t>
            </a:r>
            <a:r>
              <a:rPr lang="en-US" sz="2100" b="1">
                <a:solidFill>
                  <a:schemeClr val="bg1"/>
                </a:solidFill>
                <a:ea typeface="Tahoma" panose="020B0604030504040204" pitchFamily="34" charset="0"/>
                <a:cs typeface="Tahoma" panose="020B0604030504040204" pitchFamily="34" charset="0"/>
              </a:rPr>
              <a:t>mực nước ở sông tăng.</a:t>
            </a:r>
          </a:p>
        </p:txBody>
      </p:sp>
      <p:sp>
        <p:nvSpPr>
          <p:cNvPr id="31" name="bang b"/>
          <p:cNvSpPr/>
          <p:nvPr/>
        </p:nvSpPr>
        <p:spPr>
          <a:xfrm flipH="1">
            <a:off x="4601922" y="467847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bang d"/>
          <p:cNvSpPr/>
          <p:nvPr/>
        </p:nvSpPr>
        <p:spPr>
          <a:xfrm flipH="1">
            <a:off x="4601922" y="532591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p an b"/>
          <p:cNvSpPr txBox="1"/>
          <p:nvPr/>
        </p:nvSpPr>
        <p:spPr>
          <a:xfrm>
            <a:off x="4826679" y="4755122"/>
            <a:ext cx="3487814" cy="415498"/>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100" b="1">
                <a:solidFill>
                  <a:srgbClr val="FFC000"/>
                </a:solidFill>
                <a:ea typeface="Tahoma" panose="020B0604030504040204" pitchFamily="34" charset="0"/>
                <a:cs typeface="Tahoma" panose="020B0604030504040204" pitchFamily="34" charset="0"/>
              </a:rPr>
              <a:t>B. </a:t>
            </a:r>
            <a:r>
              <a:rPr lang="en-US" sz="2100" b="1">
                <a:solidFill>
                  <a:schemeClr val="bg1"/>
                </a:solidFill>
                <a:ea typeface="Tahoma" panose="020B0604030504040204" pitchFamily="34" charset="0"/>
                <a:cs typeface="Tahoma" panose="020B0604030504040204" pitchFamily="34" charset="0"/>
              </a:rPr>
              <a:t>số lượng sinh vật tăng.</a:t>
            </a:r>
          </a:p>
        </p:txBody>
      </p:sp>
      <p:sp>
        <p:nvSpPr>
          <p:cNvPr id="34" name="dap an d"/>
          <p:cNvSpPr txBox="1"/>
          <p:nvPr/>
        </p:nvSpPr>
        <p:spPr>
          <a:xfrm>
            <a:off x="4826679" y="5402569"/>
            <a:ext cx="3487814" cy="415498"/>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100" b="1">
                <a:solidFill>
                  <a:srgbClr val="FFC000"/>
                </a:solidFill>
                <a:ea typeface="Tahoma" panose="020B0604030504040204" pitchFamily="34" charset="0"/>
                <a:cs typeface="Tahoma" panose="020B0604030504040204" pitchFamily="34" charset="0"/>
              </a:rPr>
              <a:t>D. </a:t>
            </a:r>
            <a:r>
              <a:rPr lang="en-US" sz="2100" b="1">
                <a:solidFill>
                  <a:schemeClr val="bg1"/>
                </a:solidFill>
                <a:ea typeface="Tahoma" panose="020B0604030504040204" pitchFamily="34" charset="0"/>
                <a:cs typeface="Tahoma" panose="020B0604030504040204" pitchFamily="34" charset="0"/>
              </a:rPr>
              <a:t>dân số ngày càng tăng.</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1505145"/>
            <a:ext cx="365522" cy="365522"/>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966270"/>
            <a:ext cx="365522" cy="365522"/>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412867"/>
            <a:ext cx="365522" cy="365522"/>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830059"/>
            <a:ext cx="365522" cy="3655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007BD3"/>
            </a:gs>
            <a:gs pos="100000">
              <a:srgbClr val="034373"/>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819830"/>
            <a:ext cx="2601031" cy="2601031"/>
          </a:xfrm>
          <a:prstGeom prst="rect">
            <a:avLst/>
          </a:prstGeom>
        </p:spPr>
      </p:pic>
      <p:cxnSp>
        <p:nvCxnSpPr>
          <p:cNvPr id="23" name="Straight Connector 22"/>
          <p:cNvCxnSpPr/>
          <p:nvPr/>
        </p:nvCxnSpPr>
        <p:spPr>
          <a:xfrm>
            <a:off x="0" y="555261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490516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00328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29" y="354545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p:cNvSpPr txBox="1"/>
          <p:nvPr/>
        </p:nvSpPr>
        <p:spPr>
          <a:xfrm>
            <a:off x="1022972" y="3709678"/>
            <a:ext cx="7037773" cy="507831"/>
          </a:xfrm>
          <a:prstGeom prst="rect">
            <a:avLst/>
          </a:prstGeom>
          <a:noFill/>
        </p:spPr>
        <p:txBody>
          <a:bodyPr wrap="square" rtlCol="0">
            <a:spAutoFit/>
          </a:bodyPr>
          <a:lstStyle/>
          <a:p>
            <a:pPr defTabSz="685800">
              <a:defRPr/>
            </a:pPr>
            <a:r>
              <a:rPr lang="en-US" sz="2700" b="1">
                <a:solidFill>
                  <a:prstClr val="white"/>
                </a:solidFill>
                <a:latin typeface="Calibri" panose="020F0502020204030204"/>
              </a:rPr>
              <a:t>Một trong những hệ quả của biến đổi khí hậu là</a:t>
            </a:r>
          </a:p>
        </p:txBody>
      </p:sp>
      <p:sp>
        <p:nvSpPr>
          <p:cNvPr id="15" name="bang c"/>
          <p:cNvSpPr/>
          <p:nvPr/>
        </p:nvSpPr>
        <p:spPr>
          <a:xfrm flipH="1">
            <a:off x="603457" y="532821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6" name="bang b"/>
          <p:cNvSpPr/>
          <p:nvPr/>
        </p:nvSpPr>
        <p:spPr>
          <a:xfrm flipH="1">
            <a:off x="4601922" y="467847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5" name="cau hoi c"/>
          <p:cNvSpPr txBox="1"/>
          <p:nvPr/>
        </p:nvSpPr>
        <p:spPr>
          <a:xfrm>
            <a:off x="723424" y="5404961"/>
            <a:ext cx="3592354" cy="646331"/>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b="1">
                <a:solidFill>
                  <a:srgbClr val="FFC000"/>
                </a:solidFill>
                <a:latin typeface="Calibri" panose="020F0502020204030204"/>
                <a:ea typeface="Tahoma" panose="020B0604030504040204" pitchFamily="34" charset="0"/>
                <a:cs typeface="Tahoma" panose="020B0604030504040204" pitchFamily="34" charset="0"/>
              </a:rPr>
              <a:t>C. </a:t>
            </a:r>
            <a:r>
              <a:rPr lang="en-US" b="1">
                <a:solidFill>
                  <a:prstClr val="white"/>
                </a:solidFill>
                <a:latin typeface="Calibri" panose="020F0502020204030204"/>
                <a:ea typeface="Tahoma" panose="020B0604030504040204" pitchFamily="34" charset="0"/>
                <a:cs typeface="Tahoma" panose="020B0604030504040204" pitchFamily="34" charset="0"/>
              </a:rPr>
              <a:t>thiên tai bất thường, đột ngột.</a:t>
            </a:r>
          </a:p>
        </p:txBody>
      </p:sp>
      <p:sp>
        <p:nvSpPr>
          <p:cNvPr id="27" name="cau hoi b"/>
          <p:cNvSpPr txBox="1"/>
          <p:nvPr/>
        </p:nvSpPr>
        <p:spPr>
          <a:xfrm>
            <a:off x="4826679" y="4755122"/>
            <a:ext cx="3487814"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b="1">
                <a:solidFill>
                  <a:srgbClr val="FFC000"/>
                </a:solidFill>
                <a:latin typeface="Calibri" panose="020F0502020204030204"/>
                <a:ea typeface="Tahoma" panose="020B0604030504040204" pitchFamily="34" charset="0"/>
                <a:cs typeface="Tahoma" panose="020B0604030504040204" pitchFamily="34" charset="0"/>
              </a:rPr>
              <a:t>B. </a:t>
            </a:r>
            <a:r>
              <a:rPr lang="en-US" b="1">
                <a:solidFill>
                  <a:prstClr val="white"/>
                </a:solidFill>
                <a:latin typeface="Calibri" panose="020F0502020204030204"/>
                <a:ea typeface="Tahoma" panose="020B0604030504040204" pitchFamily="34" charset="0"/>
                <a:cs typeface="Tahoma" panose="020B0604030504040204" pitchFamily="34" charset="0"/>
              </a:rPr>
              <a:t>dân số thế giới tăng nhanh.</a:t>
            </a:r>
          </a:p>
        </p:txBody>
      </p:sp>
      <p:sp>
        <p:nvSpPr>
          <p:cNvPr id="31" name="bang a"/>
          <p:cNvSpPr/>
          <p:nvPr/>
        </p:nvSpPr>
        <p:spPr>
          <a:xfrm flipH="1">
            <a:off x="604749" y="467847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d"/>
          <p:cNvSpPr/>
          <p:nvPr/>
        </p:nvSpPr>
        <p:spPr>
          <a:xfrm flipH="1">
            <a:off x="4601922" y="532591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p:cNvSpPr txBox="1"/>
          <p:nvPr/>
        </p:nvSpPr>
        <p:spPr>
          <a:xfrm>
            <a:off x="829507" y="4755122"/>
            <a:ext cx="3487814"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b="1">
                <a:solidFill>
                  <a:srgbClr val="FFC000"/>
                </a:solidFill>
                <a:latin typeface="Calibri" panose="020F0502020204030204"/>
                <a:ea typeface="Tahoma" panose="020B0604030504040204" pitchFamily="34" charset="0"/>
                <a:cs typeface="Tahoma" panose="020B0604030504040204" pitchFamily="34" charset="0"/>
              </a:rPr>
              <a:t>A. </a:t>
            </a:r>
            <a:r>
              <a:rPr lang="en-US" b="1">
                <a:solidFill>
                  <a:prstClr val="white"/>
                </a:solidFill>
                <a:latin typeface="Calibri" panose="020F0502020204030204"/>
                <a:ea typeface="Tahoma" panose="020B0604030504040204" pitchFamily="34" charset="0"/>
                <a:cs typeface="Tahoma" panose="020B0604030504040204" pitchFamily="34" charset="0"/>
              </a:rPr>
              <a:t>quy mô kinh tế thế giới tăng.</a:t>
            </a:r>
          </a:p>
        </p:txBody>
      </p:sp>
      <p:sp>
        <p:nvSpPr>
          <p:cNvPr id="34" name="cau hoi d"/>
          <p:cNvSpPr txBox="1"/>
          <p:nvPr/>
        </p:nvSpPr>
        <p:spPr>
          <a:xfrm>
            <a:off x="4826679" y="5402569"/>
            <a:ext cx="3487814"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b="1">
                <a:solidFill>
                  <a:srgbClr val="FFC000"/>
                </a:solidFill>
                <a:latin typeface="Calibri" panose="020F0502020204030204"/>
                <a:ea typeface="Tahoma" panose="020B0604030504040204" pitchFamily="34" charset="0"/>
                <a:cs typeface="Tahoma" panose="020B0604030504040204" pitchFamily="34" charset="0"/>
              </a:rPr>
              <a:t>D. </a:t>
            </a:r>
            <a:r>
              <a:rPr lang="en-US" b="1">
                <a:solidFill>
                  <a:prstClr val="white"/>
                </a:solidFill>
                <a:latin typeface="Calibri" panose="020F0502020204030204"/>
                <a:ea typeface="Tahoma" panose="020B0604030504040204" pitchFamily="34" charset="0"/>
                <a:cs typeface="Tahoma" panose="020B0604030504040204" pitchFamily="34" charset="0"/>
              </a:rPr>
              <a:t>thực vật đột biến gen tăng.</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1505145"/>
            <a:ext cx="365522" cy="365522"/>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966270"/>
            <a:ext cx="365522" cy="365522"/>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412867"/>
            <a:ext cx="365522" cy="365522"/>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830059"/>
            <a:ext cx="365522" cy="3655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77959" y="287382"/>
            <a:ext cx="7392669" cy="6296299"/>
          </a:xfrm>
          <a:prstGeom prst="rect">
            <a:avLst/>
          </a:prstGeom>
        </p:spPr>
      </p:pic>
    </p:spTree>
    <p:extLst>
      <p:ext uri="{BB962C8B-B14F-4D97-AF65-F5344CB8AC3E}">
        <p14:creationId xmlns:p14="http://schemas.microsoft.com/office/powerpoint/2010/main" val="7862980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963862" y="1075507"/>
            <a:ext cx="7465695" cy="1062038"/>
          </a:xfrm>
          <a:prstGeom prst="roundRect">
            <a:avLst/>
          </a:prstGeom>
          <a:solidFill>
            <a:schemeClr val="accent6"/>
          </a:solidFill>
          <a:ln w="28575" cmpd="sng">
            <a:solidFill>
              <a:srgbClr val="FF0000"/>
            </a:solidFill>
            <a:prstDash val="solid"/>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l"/>
            <a:r>
              <a:rPr lang="en-US" sz="2100" b="1" dirty="0"/>
              <a:t> </a:t>
            </a:r>
            <a:r>
              <a:rPr lang="en-US" sz="2100" b="1" dirty="0" err="1"/>
              <a:t>Liệt</a:t>
            </a:r>
            <a:r>
              <a:rPr lang="en-US" sz="2100" b="1" dirty="0"/>
              <a:t> </a:t>
            </a:r>
            <a:r>
              <a:rPr lang="en-US" sz="2100" b="1" dirty="0" err="1"/>
              <a:t>kê</a:t>
            </a:r>
            <a:r>
              <a:rPr lang="en-US" sz="2100" b="1" dirty="0"/>
              <a:t> 10 </a:t>
            </a:r>
            <a:r>
              <a:rPr lang="en-US" sz="2100" b="1" dirty="0" err="1"/>
              <a:t>loài</a:t>
            </a:r>
            <a:r>
              <a:rPr lang="en-US" sz="2100" b="1" dirty="0"/>
              <a:t> </a:t>
            </a:r>
            <a:r>
              <a:rPr lang="en-US" sz="2100" b="1" dirty="0" err="1"/>
              <a:t>động</a:t>
            </a:r>
            <a:r>
              <a:rPr lang="en-US" sz="2100" b="1" dirty="0"/>
              <a:t> </a:t>
            </a:r>
            <a:r>
              <a:rPr lang="en-US" sz="2100" b="1" dirty="0" err="1"/>
              <a:t>vật</a:t>
            </a:r>
            <a:r>
              <a:rPr lang="en-US" sz="2100" b="1" dirty="0"/>
              <a:t> </a:t>
            </a:r>
            <a:r>
              <a:rPr lang="en-US" sz="2100" b="1" dirty="0" err="1"/>
              <a:t>trong</a:t>
            </a:r>
            <a:r>
              <a:rPr lang="en-US" sz="2100" b="1" dirty="0"/>
              <a:t> </a:t>
            </a:r>
            <a:r>
              <a:rPr lang="en-US" sz="2100" b="1" dirty="0" err="1"/>
              <a:t>danh</a:t>
            </a:r>
            <a:r>
              <a:rPr lang="en-US" sz="2100" b="1" dirty="0"/>
              <a:t> </a:t>
            </a:r>
            <a:r>
              <a:rPr lang="en-US" sz="2100" b="1" dirty="0" err="1"/>
              <a:t>sách</a:t>
            </a:r>
            <a:r>
              <a:rPr lang="en-US" sz="2100" b="1" dirty="0"/>
              <a:t> </a:t>
            </a:r>
            <a:r>
              <a:rPr lang="en-US" sz="2100" b="1" dirty="0" err="1"/>
              <a:t>các</a:t>
            </a:r>
            <a:r>
              <a:rPr lang="en-US" sz="2100" b="1" dirty="0"/>
              <a:t> </a:t>
            </a:r>
            <a:r>
              <a:rPr lang="en-US" sz="2100" b="1" dirty="0" err="1"/>
              <a:t>loài</a:t>
            </a:r>
            <a:r>
              <a:rPr lang="en-US" sz="2100" b="1" dirty="0"/>
              <a:t> </a:t>
            </a:r>
            <a:r>
              <a:rPr lang="en-US" sz="2100" b="1" dirty="0" err="1"/>
              <a:t>có</a:t>
            </a:r>
            <a:r>
              <a:rPr lang="en-US" sz="2100" b="1" dirty="0"/>
              <a:t> </a:t>
            </a:r>
            <a:r>
              <a:rPr lang="en-US" sz="2100" b="1" dirty="0" err="1"/>
              <a:t>nguy</a:t>
            </a:r>
            <a:r>
              <a:rPr lang="en-US" sz="2100" b="1" dirty="0"/>
              <a:t> </a:t>
            </a:r>
            <a:r>
              <a:rPr lang="en-US" sz="2100" b="1" dirty="0" err="1"/>
              <a:t>cơ</a:t>
            </a:r>
            <a:r>
              <a:rPr lang="en-US" sz="2100" b="1" dirty="0"/>
              <a:t> </a:t>
            </a:r>
            <a:r>
              <a:rPr lang="en-US" sz="2100" b="1" dirty="0" err="1"/>
              <a:t>tuyệt</a:t>
            </a:r>
            <a:r>
              <a:rPr lang="en-US" sz="2100" b="1" dirty="0"/>
              <a:t> </a:t>
            </a:r>
            <a:r>
              <a:rPr lang="en-US" sz="2100" b="1" dirty="0" err="1"/>
              <a:t>chủng</a:t>
            </a:r>
            <a:r>
              <a:rPr lang="en-US" sz="2100" b="1" dirty="0"/>
              <a:t> ở </a:t>
            </a:r>
            <a:r>
              <a:rPr lang="en-US" sz="2100" b="1" dirty="0" err="1"/>
              <a:t>Việt</a:t>
            </a:r>
            <a:r>
              <a:rPr lang="en-US" sz="2100" b="1" dirty="0"/>
              <a:t> Nam. </a:t>
            </a:r>
            <a:r>
              <a:rPr lang="en-US" sz="2100" b="1" dirty="0" err="1"/>
              <a:t>Địa</a:t>
            </a:r>
            <a:r>
              <a:rPr lang="en-US" sz="2100" b="1" dirty="0"/>
              <a:t> </a:t>
            </a:r>
            <a:r>
              <a:rPr lang="en-US" sz="2100" b="1" dirty="0" err="1"/>
              <a:t>phương</a:t>
            </a:r>
            <a:r>
              <a:rPr lang="en-US" sz="2100" b="1" dirty="0"/>
              <a:t> </a:t>
            </a:r>
            <a:r>
              <a:rPr lang="en-US" sz="2100" b="1" dirty="0" err="1"/>
              <a:t>em</a:t>
            </a:r>
            <a:r>
              <a:rPr lang="en-US" sz="2100" b="1" dirty="0"/>
              <a:t> </a:t>
            </a:r>
            <a:r>
              <a:rPr lang="en-US" sz="2100" b="1" dirty="0" err="1"/>
              <a:t>có</a:t>
            </a:r>
            <a:r>
              <a:rPr lang="en-US" sz="2100" b="1" dirty="0"/>
              <a:t> </a:t>
            </a:r>
            <a:r>
              <a:rPr lang="en-US" sz="2100" b="1" dirty="0" err="1"/>
              <a:t>loài</a:t>
            </a:r>
            <a:r>
              <a:rPr lang="en-US" sz="2100" b="1" dirty="0"/>
              <a:t> </a:t>
            </a:r>
            <a:r>
              <a:rPr lang="en-US" sz="2100" b="1" dirty="0" err="1"/>
              <a:t>nào</a:t>
            </a:r>
            <a:r>
              <a:rPr lang="en-US" sz="2100" b="1" dirty="0"/>
              <a:t> </a:t>
            </a:r>
            <a:r>
              <a:rPr lang="en-US" sz="2100" b="1" dirty="0" err="1"/>
              <a:t>trong</a:t>
            </a:r>
            <a:r>
              <a:rPr lang="en-US" sz="2100" b="1" dirty="0"/>
              <a:t> </a:t>
            </a:r>
            <a:r>
              <a:rPr lang="en-US" sz="2100" b="1" dirty="0" err="1"/>
              <a:t>danh</a:t>
            </a:r>
            <a:r>
              <a:rPr lang="en-US" sz="2100" b="1" dirty="0"/>
              <a:t> </a:t>
            </a:r>
            <a:r>
              <a:rPr lang="en-US" sz="2100" b="1" dirty="0" err="1"/>
              <a:t>sách</a:t>
            </a:r>
            <a:r>
              <a:rPr lang="en-US" sz="2100" b="1" dirty="0"/>
              <a:t> </a:t>
            </a:r>
            <a:r>
              <a:rPr lang="en-US" sz="2100" b="1" dirty="0" err="1"/>
              <a:t>kể</a:t>
            </a:r>
            <a:r>
              <a:rPr lang="en-US" sz="2100" b="1" dirty="0"/>
              <a:t> </a:t>
            </a:r>
            <a:r>
              <a:rPr lang="en-US" sz="2100" b="1" dirty="0" err="1"/>
              <a:t>trên</a:t>
            </a:r>
            <a:r>
              <a:rPr lang="en-US" sz="2100" b="1" dirty="0"/>
              <a:t> </a:t>
            </a:r>
            <a:r>
              <a:rPr lang="en-US" sz="2100" b="1" dirty="0" err="1"/>
              <a:t>không</a:t>
            </a:r>
            <a:r>
              <a:rPr lang="en-US" sz="2100" b="1" dirty="0"/>
              <a:t>?</a:t>
            </a:r>
          </a:p>
        </p:txBody>
      </p:sp>
      <p:pic>
        <p:nvPicPr>
          <p:cNvPr id="108" name="Picture 107"/>
          <p:cNvPicPr/>
          <p:nvPr/>
        </p:nvPicPr>
        <p:blipFill>
          <a:blip r:embed="rId2"/>
          <a:stretch>
            <a:fillRect/>
          </a:stretch>
        </p:blipFill>
        <p:spPr>
          <a:xfrm>
            <a:off x="4406266" y="2663190"/>
            <a:ext cx="4385786" cy="2592229"/>
          </a:xfrm>
          <a:prstGeom prst="rect">
            <a:avLst/>
          </a:prstGeom>
          <a:noFill/>
          <a:ln w="9525">
            <a:noFill/>
          </a:ln>
        </p:spPr>
      </p:pic>
      <p:sp>
        <p:nvSpPr>
          <p:cNvPr id="6" name="Rounded Rectangular Callout 5"/>
          <p:cNvSpPr/>
          <p:nvPr/>
        </p:nvSpPr>
        <p:spPr>
          <a:xfrm>
            <a:off x="172879" y="2386965"/>
            <a:ext cx="4081463" cy="3281839"/>
          </a:xfrm>
          <a:prstGeom prst="wedgeRoundRectCallout">
            <a:avLst>
              <a:gd name="adj1" fmla="val 52742"/>
              <a:gd name="adj2" fmla="val 19351"/>
              <a:gd name="adj3" fmla="val 16667"/>
            </a:avLst>
          </a:prstGeom>
          <a:ln w="28575" cmpd="sng">
            <a:solidFill>
              <a:srgbClr val="FF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l"/>
            <a:r>
              <a:rPr lang="en-US" b="1">
                <a:solidFill>
                  <a:srgbClr val="FF0000"/>
                </a:solidFill>
              </a:rPr>
              <a:t>Hổ Đông Dương </a:t>
            </a:r>
            <a:r>
              <a:rPr lang="en-US" b="1"/>
              <a:t>hay hổ Corbett (danh pháp khoa học: </a:t>
            </a:r>
            <a:r>
              <a:rPr lang="en-US" b="1" i="1">
                <a:solidFill>
                  <a:srgbClr val="1D41D5"/>
                </a:solidFill>
              </a:rPr>
              <a:t>Panthera tigris corbetti)</a:t>
            </a:r>
            <a:r>
              <a:rPr lang="en-US" b="1"/>
              <a:t> là một phân loài hổ sống chủ yếu ở bán đảo Đông Dương, được tìm thấy tại Campuchia, Lào, Myanma, Thái Lan và Việt Nam. </a:t>
            </a:r>
          </a:p>
          <a:p>
            <a:pPr algn="l"/>
            <a:r>
              <a:rPr lang="en-US" b="1"/>
              <a:t>Tên gọi "hổ Corbett" có nguồn gốc từ tên gọi khoa học của nó là Panthera tigris corbetti, và tên gọi này được đặt vào năm 1968 để ghi công nhà bảo tồn nổi tiếng Jim Corbett.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p:cNvSpPr/>
          <p:nvPr/>
        </p:nvSpPr>
        <p:spPr>
          <a:xfrm>
            <a:off x="261937" y="1171099"/>
            <a:ext cx="4081463" cy="4482941"/>
          </a:xfrm>
          <a:prstGeom prst="wedgeRoundRectCallout">
            <a:avLst>
              <a:gd name="adj1" fmla="val 52742"/>
              <a:gd name="adj2" fmla="val 19351"/>
              <a:gd name="adj3" fmla="val 16667"/>
            </a:avLst>
          </a:prstGeom>
          <a:ln w="28575" cmpd="sng">
            <a:solidFill>
              <a:srgbClr val="FF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l" fontAlgn="auto">
              <a:lnSpc>
                <a:spcPct val="120000"/>
              </a:lnSpc>
            </a:pPr>
            <a:r>
              <a:rPr lang="en-US" b="1">
                <a:solidFill>
                  <a:srgbClr val="FF0000"/>
                </a:solidFill>
              </a:rPr>
              <a:t>Sao la</a:t>
            </a:r>
            <a:r>
              <a:rPr lang="en-US" b="1"/>
              <a:t> (danh pháp khoa học: Pseudoryx nghetinhensis) hay còn được gọi là </a:t>
            </a:r>
            <a:r>
              <a:rPr lang="en-US" b="1">
                <a:solidFill>
                  <a:srgbClr val="1D41D5"/>
                </a:solidFill>
              </a:rPr>
              <a:t>"Kỳ lân Châu Á"</a:t>
            </a:r>
            <a:r>
              <a:rPr lang="en-US" b="1"/>
              <a:t> là một trong những loài thú hiếm nhất trên thế giới sinh sống trong vùng núi rừng Trường Sơn tại Việt Nam và Lào được các nhà khoa học phát hiện vào năm 1992.</a:t>
            </a:r>
          </a:p>
          <a:p>
            <a:pPr algn="l" fontAlgn="auto">
              <a:lnSpc>
                <a:spcPct val="120000"/>
              </a:lnSpc>
            </a:pPr>
            <a:r>
              <a:rPr lang="en-US" b="1"/>
              <a:t> Sao la được xếp hạng ở mức cực kì nguy cấp (có nguy cơ tuyệt chủng trong tự nhiên rất cao) trong Sách đỏ của Liên minh Bảo tồn Thế giới (IUCN) và trong Sách đỏ Việt Nam</a:t>
            </a:r>
          </a:p>
        </p:txBody>
      </p:sp>
      <p:pic>
        <p:nvPicPr>
          <p:cNvPr id="109" name="Picture 108"/>
          <p:cNvPicPr/>
          <p:nvPr/>
        </p:nvPicPr>
        <p:blipFill>
          <a:blip r:embed="rId2"/>
          <a:stretch>
            <a:fillRect/>
          </a:stretch>
        </p:blipFill>
        <p:spPr>
          <a:xfrm>
            <a:off x="4521042" y="1548765"/>
            <a:ext cx="4334351" cy="3499009"/>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p:cNvSpPr/>
          <p:nvPr/>
        </p:nvSpPr>
        <p:spPr>
          <a:xfrm>
            <a:off x="227648" y="1187768"/>
            <a:ext cx="4802505" cy="4482941"/>
          </a:xfrm>
          <a:prstGeom prst="wedgeRoundRectCallout">
            <a:avLst>
              <a:gd name="adj1" fmla="val 52955"/>
              <a:gd name="adj2" fmla="val 15972"/>
              <a:gd name="adj3" fmla="val 16667"/>
            </a:avLst>
          </a:prstGeom>
          <a:ln w="28575" cmpd="sng">
            <a:solidFill>
              <a:srgbClr val="FF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l" fontAlgn="auto">
              <a:lnSpc>
                <a:spcPct val="120000"/>
              </a:lnSpc>
            </a:pPr>
            <a:r>
              <a:rPr lang="en-US" sz="1950" b="1">
                <a:solidFill>
                  <a:srgbClr val="FF0000"/>
                </a:solidFill>
              </a:rPr>
              <a:t>Voọc mũi hếch </a:t>
            </a:r>
            <a:r>
              <a:rPr lang="en-US" sz="1950" b="1"/>
              <a:t>còn được gọi là </a:t>
            </a:r>
            <a:r>
              <a:rPr lang="en-US" sz="1950" b="1">
                <a:solidFill>
                  <a:srgbClr val="1D41D5"/>
                </a:solidFill>
              </a:rPr>
              <a:t>Voọc lông tuyết</a:t>
            </a:r>
            <a:r>
              <a:rPr lang="en-US" sz="1950" b="1"/>
              <a:t> (tên khoa học: Rhinopithecus) là nhóm loài thuộc họ Khỉ Cựu Thế giới chúng sống ở các vùng núi của châu Á, chủ yếu là phía nam Trung Quốc, được ghi trong Sách đỏ những loài cần được bảo vệ. Chúng thường sinh sống ở những khu rừng rậm có độ cao trên 4000m. Vào mùa đông chúng di chuyển đến những khu vực thấp hơn để tránh rét và tìm thức ăn.</a:t>
            </a:r>
          </a:p>
        </p:txBody>
      </p:sp>
      <p:pic>
        <p:nvPicPr>
          <p:cNvPr id="110" name="Picture 109"/>
          <p:cNvPicPr/>
          <p:nvPr/>
        </p:nvPicPr>
        <p:blipFill>
          <a:blip r:embed="rId2"/>
          <a:stretch>
            <a:fillRect/>
          </a:stretch>
        </p:blipFill>
        <p:spPr>
          <a:xfrm>
            <a:off x="5202079" y="3670459"/>
            <a:ext cx="3657600" cy="2286000"/>
          </a:xfrm>
          <a:prstGeom prst="rect">
            <a:avLst/>
          </a:prstGeom>
          <a:noFill/>
          <a:ln w="9525">
            <a:noFill/>
          </a:ln>
        </p:spPr>
      </p:pic>
      <p:pic>
        <p:nvPicPr>
          <p:cNvPr id="111" name="Picture 110"/>
          <p:cNvPicPr/>
          <p:nvPr/>
        </p:nvPicPr>
        <p:blipFill>
          <a:blip r:embed="rId3"/>
          <a:stretch>
            <a:fillRect/>
          </a:stretch>
        </p:blipFill>
        <p:spPr>
          <a:xfrm>
            <a:off x="5202079" y="1004887"/>
            <a:ext cx="3657124" cy="248697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p:cNvSpPr/>
          <p:nvPr/>
        </p:nvSpPr>
        <p:spPr>
          <a:xfrm>
            <a:off x="227648" y="1187768"/>
            <a:ext cx="4307681" cy="4215289"/>
          </a:xfrm>
          <a:prstGeom prst="wedgeRoundRectCallout">
            <a:avLst>
              <a:gd name="adj1" fmla="val 52955"/>
              <a:gd name="adj2" fmla="val 15972"/>
              <a:gd name="adj3" fmla="val 16667"/>
            </a:avLst>
          </a:prstGeom>
          <a:ln w="28575" cmpd="sng">
            <a:solidFill>
              <a:srgbClr val="FF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l" fontAlgn="auto">
              <a:lnSpc>
                <a:spcPct val="120000"/>
              </a:lnSpc>
            </a:pPr>
            <a:r>
              <a:rPr lang="en-US" sz="1950" b="1">
                <a:solidFill>
                  <a:srgbClr val="FF0000"/>
                </a:solidFill>
              </a:rPr>
              <a:t>Voọc đầu trắng</a:t>
            </a:r>
            <a:r>
              <a:rPr lang="en-US" sz="1950" b="1"/>
              <a:t>, hay thường được gọi là </a:t>
            </a:r>
            <a:r>
              <a:rPr lang="en-US" sz="1950" b="1">
                <a:solidFill>
                  <a:srgbClr val="1D41D5"/>
                </a:solidFill>
              </a:rPr>
              <a:t>voọc Cát Bà,</a:t>
            </a:r>
            <a:r>
              <a:rPr lang="en-US" sz="1950" b="1"/>
              <a:t> tên khoa học là Trachypithecus poliocephalus. Loài voọc này là động vật thuộc bộ linh trưởng, luôn đượt liệt kê tại danh sách 25 loài động vật đứng trước nguy cơ tuyệt chủng cao nhất trên toàn thế giới và đã cái tên voọc đầu trắng luôn nằm tại hàng đầu trong sách Đỏ thế giới chứng tỏ mức cảnh báo cực kỳ nguy cấp.</a:t>
            </a:r>
          </a:p>
        </p:txBody>
      </p:sp>
      <p:pic>
        <p:nvPicPr>
          <p:cNvPr id="112" name="Picture 111"/>
          <p:cNvPicPr/>
          <p:nvPr/>
        </p:nvPicPr>
        <p:blipFill>
          <a:blip r:embed="rId2"/>
          <a:stretch>
            <a:fillRect/>
          </a:stretch>
        </p:blipFill>
        <p:spPr>
          <a:xfrm>
            <a:off x="4729163" y="1510189"/>
            <a:ext cx="4185285" cy="332994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p:cNvSpPr/>
          <p:nvPr/>
        </p:nvSpPr>
        <p:spPr>
          <a:xfrm>
            <a:off x="204788" y="2152650"/>
            <a:ext cx="4307681" cy="2285524"/>
          </a:xfrm>
          <a:prstGeom prst="wedgeRoundRectCallout">
            <a:avLst>
              <a:gd name="adj1" fmla="val 52955"/>
              <a:gd name="adj2" fmla="val 15972"/>
              <a:gd name="adj3" fmla="val 16667"/>
            </a:avLst>
          </a:prstGeom>
          <a:ln w="28575" cmpd="sng">
            <a:solidFill>
              <a:srgbClr val="FF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l" fontAlgn="auto">
              <a:lnSpc>
                <a:spcPct val="120000"/>
              </a:lnSpc>
            </a:pPr>
            <a:r>
              <a:rPr lang="en-US" sz="1950" b="1">
                <a:solidFill>
                  <a:srgbClr val="FF0000"/>
                </a:solidFill>
              </a:rPr>
              <a:t>Voi</a:t>
            </a:r>
            <a:r>
              <a:rPr lang="en-US" sz="1950" b="1"/>
              <a:t> là động vật có vú thuộc họ Elephantidae và là động vật trên cạn lớn nhất hiện nay. </a:t>
            </a:r>
          </a:p>
          <a:p>
            <a:pPr algn="l" fontAlgn="auto">
              <a:lnSpc>
                <a:spcPct val="120000"/>
              </a:lnSpc>
            </a:pPr>
            <a:r>
              <a:rPr lang="en-US" sz="1950" b="1"/>
              <a:t>Ba loài hiện được công nhận: Voi đồng cỏ châu Phi, voi rừng châu Phi và voi châu Á</a:t>
            </a:r>
          </a:p>
        </p:txBody>
      </p:sp>
      <p:pic>
        <p:nvPicPr>
          <p:cNvPr id="113" name="Picture 112"/>
          <p:cNvPicPr/>
          <p:nvPr/>
        </p:nvPicPr>
        <p:blipFill>
          <a:blip r:embed="rId2"/>
          <a:stretch>
            <a:fillRect/>
          </a:stretch>
        </p:blipFill>
        <p:spPr>
          <a:xfrm>
            <a:off x="4676299" y="1603534"/>
            <a:ext cx="4139089" cy="297751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ext Box 114"/>
          <p:cNvSpPr txBox="1"/>
          <p:nvPr/>
        </p:nvSpPr>
        <p:spPr>
          <a:xfrm>
            <a:off x="323305" y="559796"/>
            <a:ext cx="8057198" cy="1077218"/>
          </a:xfrm>
          <a:prstGeom prst="rect">
            <a:avLst/>
          </a:prstGeom>
          <a:noFill/>
          <a:ln w="9525">
            <a:noFill/>
          </a:ln>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I. </a:t>
            </a:r>
            <a:r>
              <a:rPr lang="en-US" sz="3200" b="1" dirty="0" err="1">
                <a:solidFill>
                  <a:srgbClr val="FF0000"/>
                </a:solidFill>
                <a:latin typeface="Times New Roman" panose="02020603050405020304" pitchFamily="18" charset="0"/>
                <a:cs typeface="Times New Roman" panose="02020603050405020304" pitchFamily="18" charset="0"/>
              </a:rPr>
              <a:t>Tác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con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môi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trường</a:t>
            </a:r>
            <a:r>
              <a:rPr lang="en-US" sz="3200" b="1" dirty="0">
                <a:solidFill>
                  <a:srgbClr val="FF0000"/>
                </a:solidFill>
                <a:latin typeface="Times New Roman" panose="02020603050405020304" pitchFamily="18" charset="0"/>
                <a:cs typeface="Times New Roman" panose="02020603050405020304" pitchFamily="18" charset="0"/>
              </a:rPr>
              <a:t> qua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kì</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triển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hội</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243546" y="2135646"/>
            <a:ext cx="5280558" cy="1659988"/>
          </a:xfrm>
          <a:prstGeom prst="rect">
            <a:avLst/>
          </a:prstGeom>
        </p:spPr>
      </p:pic>
      <p:pic>
        <p:nvPicPr>
          <p:cNvPr id="2" name="Picture 1"/>
          <p:cNvPicPr>
            <a:picLocks noChangeAspect="1"/>
          </p:cNvPicPr>
          <p:nvPr/>
        </p:nvPicPr>
        <p:blipFill>
          <a:blip r:embed="rId3"/>
          <a:stretch>
            <a:fillRect/>
          </a:stretch>
        </p:blipFill>
        <p:spPr>
          <a:xfrm>
            <a:off x="323305" y="4135539"/>
            <a:ext cx="4132717" cy="1287145"/>
          </a:xfrm>
          <a:prstGeom prst="rect">
            <a:avLst/>
          </a:prstGeom>
        </p:spPr>
      </p:pic>
      <p:pic>
        <p:nvPicPr>
          <p:cNvPr id="4" name="Picture 3"/>
          <p:cNvPicPr>
            <a:picLocks noChangeAspect="1"/>
          </p:cNvPicPr>
          <p:nvPr/>
        </p:nvPicPr>
        <p:blipFill>
          <a:blip r:embed="rId4"/>
          <a:stretch>
            <a:fillRect/>
          </a:stretch>
        </p:blipFill>
        <p:spPr>
          <a:xfrm>
            <a:off x="4565075" y="4135539"/>
            <a:ext cx="4500548" cy="1287145"/>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p:cNvPicPr/>
          <p:nvPr/>
        </p:nvPicPr>
        <p:blipFill>
          <a:blip r:embed="rId2"/>
          <a:stretch>
            <a:fillRect/>
          </a:stretch>
        </p:blipFill>
        <p:spPr>
          <a:xfrm>
            <a:off x="360521" y="1001078"/>
            <a:ext cx="4111943" cy="2704624"/>
          </a:xfrm>
          <a:prstGeom prst="rect">
            <a:avLst/>
          </a:prstGeom>
          <a:noFill/>
          <a:ln w="9525">
            <a:noFill/>
          </a:ln>
        </p:spPr>
      </p:pic>
      <p:pic>
        <p:nvPicPr>
          <p:cNvPr id="116" name="Picture 115"/>
          <p:cNvPicPr/>
          <p:nvPr/>
        </p:nvPicPr>
        <p:blipFill>
          <a:blip r:embed="rId3"/>
          <a:stretch>
            <a:fillRect/>
          </a:stretch>
        </p:blipFill>
        <p:spPr>
          <a:xfrm>
            <a:off x="4696302" y="2962751"/>
            <a:ext cx="4204811" cy="2861310"/>
          </a:xfrm>
          <a:prstGeom prst="rect">
            <a:avLst/>
          </a:prstGeom>
          <a:noFill/>
          <a:ln w="9525">
            <a:noFill/>
          </a:ln>
        </p:spPr>
      </p:pic>
      <p:sp>
        <p:nvSpPr>
          <p:cNvPr id="2" name="Rounded Rectangular Callout 1"/>
          <p:cNvSpPr/>
          <p:nvPr/>
        </p:nvSpPr>
        <p:spPr>
          <a:xfrm>
            <a:off x="4768215" y="1045369"/>
            <a:ext cx="4007644" cy="673418"/>
          </a:xfrm>
          <a:prstGeom prst="wedgeRoundRectCallout">
            <a:avLst>
              <a:gd name="adj1" fmla="val -56129"/>
              <a:gd name="adj2" fmla="val 89674"/>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2100" b="1">
                <a:solidFill>
                  <a:srgbClr val="FF0000"/>
                </a:solidFill>
              </a:rPr>
              <a:t>Voi đồng cỏ châu Phi </a:t>
            </a:r>
            <a:r>
              <a:rPr lang="en-US" sz="2100" b="1"/>
              <a:t>hoặc còn gọi là Voi bụi rậm châu Phi, Voi xavan</a:t>
            </a:r>
          </a:p>
        </p:txBody>
      </p:sp>
      <p:sp>
        <p:nvSpPr>
          <p:cNvPr id="3" name="Rounded Rectangular Callout 2"/>
          <p:cNvSpPr/>
          <p:nvPr/>
        </p:nvSpPr>
        <p:spPr>
          <a:xfrm>
            <a:off x="144780" y="4082415"/>
            <a:ext cx="4241959" cy="1220629"/>
          </a:xfrm>
          <a:prstGeom prst="wedgeRoundRectCallout">
            <a:avLst>
              <a:gd name="adj1" fmla="val 69928"/>
              <a:gd name="adj2" fmla="val -19957"/>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2100" b="1">
                <a:solidFill>
                  <a:srgbClr val="FF0000"/>
                </a:solidFill>
              </a:rPr>
              <a:t>Voi rừng châu Phi</a:t>
            </a:r>
            <a:r>
              <a:rPr lang="en-US" sz="2100" b="1"/>
              <a:t> là một loài voi sống ở trong rừng tìm thấy ở vùng lòng chảo Congo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6"/>
                                        </p:tgtEl>
                                        <p:attrNameLst>
                                          <p:attrName>style.visibility</p:attrName>
                                        </p:attrNameLst>
                                      </p:cBhvr>
                                      <p:to>
                                        <p:strVal val="visible"/>
                                      </p:to>
                                    </p:set>
                                    <p:animEffect transition="in" filter="checkerboard(across)">
                                      <p:cBhvr>
                                        <p:cTn id="12" dur="500"/>
                                        <p:tgtEl>
                                          <p:spTgt spid="11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3" grpId="0" bldLvl="0" animBg="1"/>
      <p:bldP spid="3"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667703" y="1163955"/>
            <a:ext cx="3178016" cy="1569660"/>
          </a:xfrm>
          <a:prstGeom prst="rect">
            <a:avLst/>
          </a:prstGeom>
          <a:noFill/>
        </p:spPr>
        <p:txBody>
          <a:bodyPr wrap="square" rtlCol="0" anchor="t">
            <a:spAutoFit/>
          </a:bodyPr>
          <a:lstStyle/>
          <a:p>
            <a:r>
              <a:rPr lang="en-US" sz="2400" b="1" dirty="0" err="1">
                <a:solidFill>
                  <a:srgbClr val="FF0000"/>
                </a:solidFill>
              </a:rPr>
              <a:t>Voi</a:t>
            </a:r>
            <a:r>
              <a:rPr lang="en-US" sz="2400" b="1" dirty="0">
                <a:solidFill>
                  <a:srgbClr val="FF0000"/>
                </a:solidFill>
              </a:rPr>
              <a:t> </a:t>
            </a:r>
            <a:r>
              <a:rPr lang="en-US" sz="2400" b="1" dirty="0" err="1">
                <a:solidFill>
                  <a:srgbClr val="FF0000"/>
                </a:solidFill>
              </a:rPr>
              <a:t>châu</a:t>
            </a:r>
            <a:r>
              <a:rPr lang="en-US" sz="2400" b="1" dirty="0">
                <a:solidFill>
                  <a:srgbClr val="FF0000"/>
                </a:solidFill>
              </a:rPr>
              <a:t> Á </a:t>
            </a:r>
            <a:r>
              <a:rPr lang="en-US" sz="2400" b="1" dirty="0" err="1"/>
              <a:t>trước</a:t>
            </a:r>
            <a:r>
              <a:rPr lang="en-US" sz="2400" b="1" dirty="0"/>
              <a:t> </a:t>
            </a:r>
            <a:r>
              <a:rPr lang="en-US" sz="2400" b="1" dirty="0" err="1"/>
              <a:t>đây</a:t>
            </a:r>
            <a:r>
              <a:rPr lang="en-US" sz="2400" b="1" dirty="0"/>
              <a:t> </a:t>
            </a:r>
            <a:r>
              <a:rPr lang="en-US" sz="2400" b="1" dirty="0" err="1"/>
              <a:t>được</a:t>
            </a:r>
            <a:r>
              <a:rPr lang="en-US" sz="2400" b="1" dirty="0"/>
              <a:t> </a:t>
            </a:r>
            <a:r>
              <a:rPr lang="en-US" sz="2400" b="1" dirty="0" err="1"/>
              <a:t>gọi</a:t>
            </a:r>
            <a:r>
              <a:rPr lang="en-US" sz="2400" b="1" dirty="0"/>
              <a:t> </a:t>
            </a:r>
            <a:r>
              <a:rPr lang="en-US" sz="2400" b="1" dirty="0" err="1"/>
              <a:t>là</a:t>
            </a:r>
            <a:r>
              <a:rPr lang="en-US" sz="2400" b="1" dirty="0"/>
              <a:t> </a:t>
            </a:r>
            <a:r>
              <a:rPr lang="en-US" sz="2400" b="1" dirty="0" err="1"/>
              <a:t>voi</a:t>
            </a:r>
            <a:r>
              <a:rPr lang="en-US" sz="2400" b="1" dirty="0"/>
              <a:t> </a:t>
            </a:r>
            <a:r>
              <a:rPr lang="en-US" sz="2400" b="1" dirty="0" err="1"/>
              <a:t>Ấn</a:t>
            </a:r>
            <a:r>
              <a:rPr lang="en-US" sz="2400" b="1" dirty="0"/>
              <a:t> </a:t>
            </a:r>
            <a:r>
              <a:rPr lang="en-US" sz="2400" b="1" dirty="0" err="1"/>
              <a:t>Độ</a:t>
            </a:r>
            <a:r>
              <a:rPr lang="en-US" sz="2400" b="1" dirty="0"/>
              <a:t> </a:t>
            </a:r>
            <a:r>
              <a:rPr lang="en-US" sz="2400" b="1" dirty="0" err="1"/>
              <a:t>là</a:t>
            </a:r>
            <a:r>
              <a:rPr lang="en-US" sz="2400" b="1" dirty="0"/>
              <a:t> </a:t>
            </a:r>
            <a:r>
              <a:rPr lang="en-US" sz="2400" b="1" dirty="0" err="1"/>
              <a:t>loài</a:t>
            </a:r>
            <a:r>
              <a:rPr lang="en-US" sz="2400" b="1" dirty="0"/>
              <a:t> </a:t>
            </a:r>
            <a:r>
              <a:rPr lang="en-US" sz="2400" b="1" dirty="0" err="1"/>
              <a:t>voi</a:t>
            </a:r>
            <a:r>
              <a:rPr lang="en-US" sz="2400" b="1" dirty="0"/>
              <a:t> </a:t>
            </a:r>
            <a:r>
              <a:rPr lang="en-US" sz="2400" b="1" dirty="0" err="1"/>
              <a:t>phân</a:t>
            </a:r>
            <a:r>
              <a:rPr lang="en-US" sz="2400" b="1" dirty="0"/>
              <a:t> </a:t>
            </a:r>
            <a:r>
              <a:rPr lang="en-US" sz="2400" b="1" dirty="0" err="1"/>
              <a:t>bố</a:t>
            </a:r>
            <a:r>
              <a:rPr lang="en-US" sz="2400" b="1" dirty="0"/>
              <a:t> ở </a:t>
            </a:r>
            <a:r>
              <a:rPr lang="en-US" sz="2400" b="1" dirty="0" err="1"/>
              <a:t>vùng</a:t>
            </a:r>
            <a:r>
              <a:rPr lang="en-US" sz="2400" b="1" dirty="0"/>
              <a:t> </a:t>
            </a:r>
            <a:r>
              <a:rPr lang="en-US" sz="2400" b="1" dirty="0" err="1"/>
              <a:t>châu</a:t>
            </a:r>
            <a:r>
              <a:rPr lang="en-US" sz="2400" b="1" dirty="0"/>
              <a:t> Á.</a:t>
            </a:r>
          </a:p>
        </p:txBody>
      </p:sp>
      <p:pic>
        <p:nvPicPr>
          <p:cNvPr id="117" name="Picture 116"/>
          <p:cNvPicPr/>
          <p:nvPr/>
        </p:nvPicPr>
        <p:blipFill>
          <a:blip r:embed="rId2"/>
          <a:stretch>
            <a:fillRect/>
          </a:stretch>
        </p:blipFill>
        <p:spPr>
          <a:xfrm>
            <a:off x="4737259" y="992506"/>
            <a:ext cx="4035266" cy="2566511"/>
          </a:xfrm>
          <a:prstGeom prst="rect">
            <a:avLst/>
          </a:prstGeom>
          <a:noFill/>
          <a:ln w="9525">
            <a:noFill/>
          </a:ln>
        </p:spPr>
      </p:pic>
      <p:pic>
        <p:nvPicPr>
          <p:cNvPr id="118" name="Picture 117"/>
          <p:cNvPicPr/>
          <p:nvPr/>
        </p:nvPicPr>
        <p:blipFill>
          <a:blip r:embed="rId3"/>
          <a:stretch>
            <a:fillRect/>
          </a:stretch>
        </p:blipFill>
        <p:spPr>
          <a:xfrm>
            <a:off x="119063" y="3159919"/>
            <a:ext cx="5085874" cy="2715101"/>
          </a:xfrm>
          <a:prstGeom prst="rect">
            <a:avLst/>
          </a:prstGeom>
          <a:noFill/>
          <a:ln w="9525">
            <a:noFill/>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p:cNvSpPr/>
          <p:nvPr/>
        </p:nvSpPr>
        <p:spPr>
          <a:xfrm>
            <a:off x="221932" y="1080135"/>
            <a:ext cx="4694873" cy="4578668"/>
          </a:xfrm>
          <a:prstGeom prst="wedgeRoundRectCallout">
            <a:avLst>
              <a:gd name="adj1" fmla="val 52955"/>
              <a:gd name="adj2" fmla="val 15972"/>
              <a:gd name="adj3" fmla="val 16667"/>
            </a:avLst>
          </a:prstGeom>
          <a:ln w="28575" cmpd="sng">
            <a:solidFill>
              <a:srgbClr val="FF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l" fontAlgn="auto">
              <a:lnSpc>
                <a:spcPct val="120000"/>
              </a:lnSpc>
            </a:pPr>
            <a:r>
              <a:rPr lang="en-US" sz="1950" b="1">
                <a:solidFill>
                  <a:srgbClr val="FF0000"/>
                </a:solidFill>
              </a:rPr>
              <a:t>Rùa da </a:t>
            </a:r>
            <a:r>
              <a:rPr lang="en-US" sz="1950" b="1"/>
              <a:t>hay </a:t>
            </a:r>
            <a:r>
              <a:rPr lang="en-US" sz="1950" b="1">
                <a:solidFill>
                  <a:srgbClr val="FF0000"/>
                </a:solidFill>
              </a:rPr>
              <a:t>rùa luýt </a:t>
            </a:r>
            <a:r>
              <a:rPr lang="en-US" sz="1950" b="1"/>
              <a:t>(danh pháp khoa học: </a:t>
            </a:r>
            <a:r>
              <a:rPr lang="en-US" sz="1950" b="1" i="1"/>
              <a:t>Dermochelys coriacea</a:t>
            </a:r>
            <a:r>
              <a:rPr lang="en-US" sz="1950" b="1"/>
              <a:t>) là loài rùa biển lớn nhất và là loài bò sát lớn thứ tư sau 3 loài cá sấu. Đây là loài duy nhất còn sống trong chi Dermochelys. </a:t>
            </a:r>
          </a:p>
          <a:p>
            <a:pPr algn="l" fontAlgn="auto">
              <a:lnSpc>
                <a:spcPct val="120000"/>
              </a:lnSpc>
            </a:pPr>
            <a:r>
              <a:rPr lang="en-US" sz="1950" b="1"/>
              <a:t>Chúng rất dễ phân biệt với các loài rùa biển khác ngày nay vì </a:t>
            </a:r>
            <a:r>
              <a:rPr lang="en-US" sz="1950" b="1">
                <a:solidFill>
                  <a:srgbClr val="1D41D5"/>
                </a:solidFill>
              </a:rPr>
              <a:t>chúng không có mai</a:t>
            </a:r>
            <a:r>
              <a:rPr lang="en-US" sz="1950" b="1"/>
              <a:t>. Thay vào đó lưng của chúng được bao phủ bởi lớp da và thịt trơn</a:t>
            </a:r>
          </a:p>
          <a:p>
            <a:pPr algn="l" fontAlgn="auto">
              <a:lnSpc>
                <a:spcPct val="120000"/>
              </a:lnSpc>
            </a:pPr>
            <a:r>
              <a:rPr lang="en-US" sz="1950" b="1"/>
              <a:t>Bao gồm:</a:t>
            </a:r>
            <a:r>
              <a:rPr lang="en-US" sz="1950" b="1">
                <a:solidFill>
                  <a:srgbClr val="1D41D5"/>
                </a:solidFill>
              </a:rPr>
              <a:t> Quần thể rùa da Đại Tây Dương; Quần thể rùa da Thái Bình Dương; Quần thể rùa da Ấn Độ Dương.</a:t>
            </a:r>
          </a:p>
        </p:txBody>
      </p:sp>
      <p:pic>
        <p:nvPicPr>
          <p:cNvPr id="119" name="Picture 118"/>
          <p:cNvPicPr/>
          <p:nvPr/>
        </p:nvPicPr>
        <p:blipFill>
          <a:blip r:embed="rId2"/>
          <a:stretch>
            <a:fillRect/>
          </a:stretch>
        </p:blipFill>
        <p:spPr>
          <a:xfrm>
            <a:off x="5102067" y="902018"/>
            <a:ext cx="3490436" cy="2324576"/>
          </a:xfrm>
          <a:prstGeom prst="rect">
            <a:avLst/>
          </a:prstGeom>
          <a:noFill/>
          <a:ln w="9525">
            <a:noFill/>
          </a:ln>
        </p:spPr>
      </p:pic>
      <p:pic>
        <p:nvPicPr>
          <p:cNvPr id="120" name="Picture 119"/>
          <p:cNvPicPr/>
          <p:nvPr/>
        </p:nvPicPr>
        <p:blipFill>
          <a:blip r:embed="rId3"/>
          <a:stretch>
            <a:fillRect/>
          </a:stretch>
        </p:blipFill>
        <p:spPr>
          <a:xfrm>
            <a:off x="5102066" y="3265647"/>
            <a:ext cx="3489960" cy="2557939"/>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p:cNvSpPr/>
          <p:nvPr/>
        </p:nvSpPr>
        <p:spPr>
          <a:xfrm>
            <a:off x="221933" y="1080135"/>
            <a:ext cx="4980146" cy="4578668"/>
          </a:xfrm>
          <a:prstGeom prst="wedgeRoundRectCallout">
            <a:avLst>
              <a:gd name="adj1" fmla="val 52955"/>
              <a:gd name="adj2" fmla="val 15972"/>
              <a:gd name="adj3" fmla="val 16667"/>
            </a:avLst>
          </a:prstGeom>
          <a:ln w="28575" cmpd="sng">
            <a:solidFill>
              <a:srgbClr val="FF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l" fontAlgn="auto">
              <a:lnSpc>
                <a:spcPct val="120000"/>
              </a:lnSpc>
            </a:pPr>
            <a:r>
              <a:rPr lang="en-US" sz="1875" b="1">
                <a:solidFill>
                  <a:srgbClr val="FF0000"/>
                </a:solidFill>
              </a:rPr>
              <a:t>Voọc quần đùi trắng</a:t>
            </a:r>
            <a:r>
              <a:rPr lang="en-US" sz="1875" b="1"/>
              <a:t> hay là </a:t>
            </a:r>
            <a:r>
              <a:rPr lang="en-US" sz="1875" b="1">
                <a:solidFill>
                  <a:srgbClr val="1D41D5"/>
                </a:solidFill>
              </a:rPr>
              <a:t>voọc mông trắng</a:t>
            </a:r>
            <a:r>
              <a:rPr lang="en-US" sz="1875" b="1"/>
              <a:t> (danh pháp khoa học: </a:t>
            </a:r>
            <a:r>
              <a:rPr lang="en-US" sz="1875" b="1" i="1"/>
              <a:t>Trachypithecus delacouri</a:t>
            </a:r>
            <a:r>
              <a:rPr lang="en-US" sz="1875" b="1"/>
              <a:t>, được đặt tên theo nhà điểu học người Mỹ gốc Pháp Jean Théodore Delacour) là một loài linh trưởng cỡ lớn thuộc họ Khỉ Cựu thế giới (Cercopithecidae), bộ Linh trưởng (Primates), đặc hữu của Việt Nam. </a:t>
            </a:r>
          </a:p>
          <a:p>
            <a:pPr algn="l" fontAlgn="auto">
              <a:lnSpc>
                <a:spcPct val="120000"/>
              </a:lnSpc>
            </a:pPr>
            <a:r>
              <a:rPr lang="en-US" sz="1875" b="1">
                <a:solidFill>
                  <a:srgbClr val="1D41D5"/>
                </a:solidFill>
              </a:rPr>
              <a:t>Tại Việt Nam,</a:t>
            </a:r>
            <a:r>
              <a:rPr lang="en-US" sz="1875" b="1"/>
              <a:t> voọc quần đùi trắng là loài đặc hữu quý hiếm, có tên trong "Sách Đỏ" của Việt Nam và thế giới; cần được bảo vệ. Đây là một trong năm loài linh trưởng đang bị đe dọa tuyệt chủng ở mức toàn cầu.</a:t>
            </a:r>
          </a:p>
        </p:txBody>
      </p:sp>
      <p:pic>
        <p:nvPicPr>
          <p:cNvPr id="121" name="Picture 120"/>
          <p:cNvPicPr/>
          <p:nvPr/>
        </p:nvPicPr>
        <p:blipFill>
          <a:blip r:embed="rId2"/>
          <a:stretch>
            <a:fillRect/>
          </a:stretch>
        </p:blipFill>
        <p:spPr>
          <a:xfrm>
            <a:off x="5359717" y="1080136"/>
            <a:ext cx="3551873" cy="1734026"/>
          </a:xfrm>
          <a:prstGeom prst="rect">
            <a:avLst/>
          </a:prstGeom>
          <a:noFill/>
          <a:ln w="9525">
            <a:noFill/>
          </a:ln>
        </p:spPr>
      </p:pic>
      <p:pic>
        <p:nvPicPr>
          <p:cNvPr id="122" name="Picture 121"/>
          <p:cNvPicPr/>
          <p:nvPr/>
        </p:nvPicPr>
        <p:blipFill>
          <a:blip r:embed="rId3"/>
          <a:stretch>
            <a:fillRect/>
          </a:stretch>
        </p:blipFill>
        <p:spPr>
          <a:xfrm>
            <a:off x="5359242" y="2961799"/>
            <a:ext cx="3552349" cy="2515553"/>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p:cNvSpPr/>
          <p:nvPr/>
        </p:nvSpPr>
        <p:spPr>
          <a:xfrm>
            <a:off x="221933" y="1017271"/>
            <a:ext cx="4802029" cy="4730591"/>
          </a:xfrm>
          <a:prstGeom prst="wedgeRoundRectCallout">
            <a:avLst>
              <a:gd name="adj1" fmla="val 56560"/>
              <a:gd name="adj2" fmla="val 19574"/>
              <a:gd name="adj3" fmla="val 16667"/>
            </a:avLst>
          </a:prstGeom>
          <a:ln w="28575" cmpd="sng">
            <a:solidFill>
              <a:srgbClr val="FF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l" fontAlgn="auto">
              <a:lnSpc>
                <a:spcPct val="120000"/>
              </a:lnSpc>
            </a:pPr>
            <a:r>
              <a:rPr lang="en-US" b="1">
                <a:solidFill>
                  <a:srgbClr val="FF0000"/>
                </a:solidFill>
              </a:rPr>
              <a:t>Cá cóc Tam Đảo</a:t>
            </a:r>
            <a:r>
              <a:rPr lang="en-US" b="1"/>
              <a:t> (danh pháp khoa học: Paramesotriton deloustali), còn gọi là </a:t>
            </a:r>
            <a:r>
              <a:rPr lang="en-US" b="1">
                <a:solidFill>
                  <a:srgbClr val="1D41D5"/>
                </a:solidFill>
              </a:rPr>
              <a:t>tắc kè nước, sa giông bụng hoa hay cá cóc bụng hoa.</a:t>
            </a:r>
          </a:p>
          <a:p>
            <a:pPr algn="l" fontAlgn="auto">
              <a:lnSpc>
                <a:spcPct val="120000"/>
              </a:lnSpc>
            </a:pPr>
            <a:r>
              <a:rPr lang="en-US" b="1"/>
              <a:t>Cá cóc Tam Đảo là loài đặc hữu chỉ có ở Việt Nam. Chúng được tìm thấy tại các suối trên dãy Tam Đảo nằm giữa ba tỉnh: Thái Nguyên, Tuyên Quang, Vĩnh Phúc và khu vực Ba Bể tỉnh Bắc Kạn.</a:t>
            </a:r>
          </a:p>
          <a:p>
            <a:pPr algn="l" fontAlgn="auto">
              <a:lnSpc>
                <a:spcPct val="120000"/>
              </a:lnSpc>
            </a:pPr>
            <a:r>
              <a:rPr lang="en-US" b="1"/>
              <a:t>iện nay mới phát hiện thêm ba quần thể cá cóc mới ở Chợ Đồn (Bắc Kạn), Sín Mần (Hà Giang) và Văn Bàn (Lào Cai). Đây là loài có giá trị lớn về mặt khoa học, thẩm mỹ, làm cảnh và du lịch.</a:t>
            </a:r>
          </a:p>
        </p:txBody>
      </p:sp>
      <p:pic>
        <p:nvPicPr>
          <p:cNvPr id="123" name="Picture 122"/>
          <p:cNvPicPr/>
          <p:nvPr/>
        </p:nvPicPr>
        <p:blipFill>
          <a:blip r:embed="rId2"/>
          <a:stretch>
            <a:fillRect/>
          </a:stretch>
        </p:blipFill>
        <p:spPr>
          <a:xfrm>
            <a:off x="5299234" y="1080135"/>
            <a:ext cx="3701891" cy="2163604"/>
          </a:xfrm>
          <a:prstGeom prst="rect">
            <a:avLst/>
          </a:prstGeom>
          <a:noFill/>
          <a:ln w="9525">
            <a:noFill/>
          </a:ln>
        </p:spPr>
      </p:pic>
      <p:pic>
        <p:nvPicPr>
          <p:cNvPr id="124" name="Picture 123"/>
          <p:cNvPicPr/>
          <p:nvPr/>
        </p:nvPicPr>
        <p:blipFill>
          <a:blip r:embed="rId3"/>
          <a:stretch>
            <a:fillRect/>
          </a:stretch>
        </p:blipFill>
        <p:spPr>
          <a:xfrm>
            <a:off x="5299234" y="3243739"/>
            <a:ext cx="3701891" cy="2286953"/>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p:cNvSpPr/>
          <p:nvPr/>
        </p:nvSpPr>
        <p:spPr>
          <a:xfrm>
            <a:off x="221933" y="1017271"/>
            <a:ext cx="4802029" cy="4730591"/>
          </a:xfrm>
          <a:prstGeom prst="wedgeRoundRectCallout">
            <a:avLst>
              <a:gd name="adj1" fmla="val 56560"/>
              <a:gd name="adj2" fmla="val 19574"/>
              <a:gd name="adj3" fmla="val 16667"/>
            </a:avLst>
          </a:prstGeom>
          <a:ln w="28575" cmpd="sng">
            <a:solidFill>
              <a:srgbClr val="FF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l" fontAlgn="auto">
              <a:lnSpc>
                <a:spcPct val="120000"/>
              </a:lnSpc>
            </a:pPr>
            <a:r>
              <a:rPr lang="en-US" sz="2100" b="1">
                <a:solidFill>
                  <a:srgbClr val="FF0000"/>
                </a:solidFill>
              </a:rPr>
              <a:t>Gấu ngựa </a:t>
            </a:r>
            <a:r>
              <a:rPr lang="en-US" sz="2100" b="1"/>
              <a:t>(danh pháp khoa học: </a:t>
            </a:r>
            <a:r>
              <a:rPr lang="en-US" sz="2100" b="1" i="1">
                <a:solidFill>
                  <a:schemeClr val="tx1"/>
                </a:solidFill>
              </a:rPr>
              <a:t>Ursus thibetanus</a:t>
            </a:r>
            <a:r>
              <a:rPr lang="en-US" sz="2100" b="1">
                <a:solidFill>
                  <a:schemeClr val="tx1"/>
                </a:solidFill>
              </a:rPr>
              <a:t> </a:t>
            </a:r>
            <a:r>
              <a:rPr lang="en-US" sz="2100" b="1"/>
              <a:t>hay </a:t>
            </a:r>
            <a:r>
              <a:rPr lang="en-US" sz="2100" b="1" i="1"/>
              <a:t>Ursus tibetanus</a:t>
            </a:r>
            <a:r>
              <a:rPr lang="en-US" sz="2100" b="1"/>
              <a:t>), còn được biết đến với tên gọi </a:t>
            </a:r>
            <a:r>
              <a:rPr lang="en-US" sz="2100" b="1">
                <a:solidFill>
                  <a:srgbClr val="1D41D5"/>
                </a:solidFill>
              </a:rPr>
              <a:t>gấu đen Tây Tạng, gấu đen Himalaya, hay gấu đen châu Á</a:t>
            </a:r>
            <a:r>
              <a:rPr lang="en-US" sz="2100" b="1"/>
              <a:t>, là một loài gấu có kích thước trung bình, vuốt sắc, màu đen với hình chữ "V" đặc trưng màu trắng hay kem trên ngực. </a:t>
            </a:r>
          </a:p>
          <a:p>
            <a:pPr algn="l" fontAlgn="auto">
              <a:lnSpc>
                <a:spcPct val="120000"/>
              </a:lnSpc>
            </a:pPr>
            <a:r>
              <a:rPr lang="en-US" sz="2100" b="1"/>
              <a:t>Loài gấu này có quan hệ họ hàng rất gần với gấu đen Mỹ, người ta tin rằng chúng có chung nguồn gốc tổ tiên ở châu Âu.</a:t>
            </a:r>
          </a:p>
        </p:txBody>
      </p:sp>
      <p:pic>
        <p:nvPicPr>
          <p:cNvPr id="125" name="Picture 124"/>
          <p:cNvPicPr/>
          <p:nvPr/>
        </p:nvPicPr>
        <p:blipFill>
          <a:blip r:embed="rId2"/>
          <a:stretch>
            <a:fillRect/>
          </a:stretch>
        </p:blipFill>
        <p:spPr>
          <a:xfrm>
            <a:off x="5374958" y="1089184"/>
            <a:ext cx="3474244" cy="4211479"/>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p:cNvSpPr/>
          <p:nvPr/>
        </p:nvSpPr>
        <p:spPr>
          <a:xfrm>
            <a:off x="210503" y="1174433"/>
            <a:ext cx="4802029" cy="4337685"/>
          </a:xfrm>
          <a:prstGeom prst="wedgeRoundRectCallout">
            <a:avLst>
              <a:gd name="adj1" fmla="val 56560"/>
              <a:gd name="adj2" fmla="val 19574"/>
              <a:gd name="adj3" fmla="val 16667"/>
            </a:avLst>
          </a:prstGeom>
          <a:ln w="28575" cmpd="sng">
            <a:solidFill>
              <a:srgbClr val="FF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l" fontAlgn="auto">
              <a:lnSpc>
                <a:spcPct val="120000"/>
              </a:lnSpc>
            </a:pPr>
            <a:r>
              <a:rPr lang="en-US" b="1">
                <a:solidFill>
                  <a:srgbClr val="FF0000"/>
                </a:solidFill>
              </a:rPr>
              <a:t>Cu li </a:t>
            </a:r>
            <a:r>
              <a:rPr lang="en-US" b="1"/>
              <a:t>- loài thú vẻ ngoài hiền lành nhưng có độc </a:t>
            </a:r>
            <a:r>
              <a:rPr lang="en-US" b="1" i="1">
                <a:solidFill>
                  <a:srgbClr val="1D41D5"/>
                </a:solidFill>
              </a:rPr>
              <a:t>"Nọc độc này được kích hoạt bằng cách kết hợp mồ hôi từ cánh tay với nước bọt, gây nguy hiểm cho con người và có thể dẫn đến tử vong nếu không kịp thời cứu chữa"</a:t>
            </a:r>
          </a:p>
          <a:p>
            <a:pPr algn="l" fontAlgn="auto">
              <a:lnSpc>
                <a:spcPct val="120000"/>
              </a:lnSpc>
            </a:pPr>
            <a:r>
              <a:rPr lang="en-US" b="1"/>
              <a:t>Việt Nam có hai loài là cu li lớn Nycticebus coucang và cu li nhỏ Nycticebus pygmaeus. Chúng thường sống ở rừng xanh nguyên sinh hoặc thứ sinh. Loài này thường kiếm ăn ban đêm với thức ăn chủ yếu là côn trùng, bọ cánh cứng, nhựa cây đóng cục.</a:t>
            </a:r>
          </a:p>
        </p:txBody>
      </p:sp>
      <p:pic>
        <p:nvPicPr>
          <p:cNvPr id="126" name="Picture 125"/>
          <p:cNvPicPr/>
          <p:nvPr/>
        </p:nvPicPr>
        <p:blipFill>
          <a:blip r:embed="rId2"/>
          <a:stretch>
            <a:fillRect/>
          </a:stretch>
        </p:blipFill>
        <p:spPr>
          <a:xfrm>
            <a:off x="5318760" y="1174432"/>
            <a:ext cx="3603784" cy="1700213"/>
          </a:xfrm>
          <a:prstGeom prst="rect">
            <a:avLst/>
          </a:prstGeom>
          <a:noFill/>
          <a:ln w="9525">
            <a:noFill/>
          </a:ln>
        </p:spPr>
      </p:pic>
      <p:pic>
        <p:nvPicPr>
          <p:cNvPr id="127" name="Picture 126"/>
          <p:cNvPicPr/>
          <p:nvPr/>
        </p:nvPicPr>
        <p:blipFill>
          <a:blip r:embed="rId3"/>
          <a:stretch>
            <a:fillRect/>
          </a:stretch>
        </p:blipFill>
        <p:spPr>
          <a:xfrm>
            <a:off x="5822633" y="2874645"/>
            <a:ext cx="2497931" cy="2870359"/>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p:cNvSpPr/>
          <p:nvPr/>
        </p:nvSpPr>
        <p:spPr>
          <a:xfrm>
            <a:off x="210502" y="1174433"/>
            <a:ext cx="3700463" cy="4177665"/>
          </a:xfrm>
          <a:prstGeom prst="wedgeRoundRectCallout">
            <a:avLst>
              <a:gd name="adj1" fmla="val 56560"/>
              <a:gd name="adj2" fmla="val 19574"/>
              <a:gd name="adj3" fmla="val 16667"/>
            </a:avLst>
          </a:prstGeom>
          <a:ln w="28575" cmpd="sng">
            <a:solidFill>
              <a:srgbClr val="FF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l" fontAlgn="auto">
              <a:lnSpc>
                <a:spcPct val="120000"/>
              </a:lnSpc>
            </a:pPr>
            <a:r>
              <a:rPr lang="en-US" sz="2100" b="1">
                <a:solidFill>
                  <a:srgbClr val="FF0000"/>
                </a:solidFill>
              </a:rPr>
              <a:t>Cu li lớn</a:t>
            </a:r>
            <a:r>
              <a:rPr lang="en-US" sz="2100" b="1"/>
              <a:t> </a:t>
            </a:r>
            <a:r>
              <a:rPr lang="en-US" sz="2100" b="1" i="1"/>
              <a:t>Nycticebus coucang.</a:t>
            </a:r>
          </a:p>
          <a:p>
            <a:pPr algn="l" fontAlgn="auto">
              <a:lnSpc>
                <a:spcPct val="120000"/>
              </a:lnSpc>
            </a:pPr>
            <a:r>
              <a:rPr lang="en-US" sz="2100" b="1"/>
              <a:t>Cu li này có đầu tròn, mắt trố to, lông mềm mại, màu nâu vàng đỏ, dọc sống lưng màu xám tro không liên tục, hông và chân sau đỏ hoe. Cu li lớn kiếm ăn ở trên cây, thức ăn chủ yếu là quả cây, lá nõn cây, côn trùng, trứng chim và chim non trong tổ. </a:t>
            </a:r>
          </a:p>
        </p:txBody>
      </p:sp>
      <p:pic>
        <p:nvPicPr>
          <p:cNvPr id="128" name="Picture 127"/>
          <p:cNvPicPr/>
          <p:nvPr/>
        </p:nvPicPr>
        <p:blipFill>
          <a:blip r:embed="rId2"/>
          <a:stretch>
            <a:fillRect/>
          </a:stretch>
        </p:blipFill>
        <p:spPr>
          <a:xfrm>
            <a:off x="4147661" y="1672115"/>
            <a:ext cx="4752975" cy="3057524"/>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p:cNvSpPr/>
          <p:nvPr/>
        </p:nvSpPr>
        <p:spPr>
          <a:xfrm>
            <a:off x="210503" y="1174433"/>
            <a:ext cx="3934301" cy="4177665"/>
          </a:xfrm>
          <a:prstGeom prst="wedgeRoundRectCallout">
            <a:avLst>
              <a:gd name="adj1" fmla="val 56560"/>
              <a:gd name="adj2" fmla="val 19574"/>
              <a:gd name="adj3" fmla="val 16667"/>
            </a:avLst>
          </a:prstGeom>
          <a:ln w="28575" cmpd="sng">
            <a:solidFill>
              <a:srgbClr val="FF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l" fontAlgn="auto">
              <a:lnSpc>
                <a:spcPct val="120000"/>
              </a:lnSpc>
            </a:pPr>
            <a:r>
              <a:rPr lang="en-US" b="1">
                <a:solidFill>
                  <a:srgbClr val="FF0000"/>
                </a:solidFill>
              </a:rPr>
              <a:t>Cu li nhỏ</a:t>
            </a:r>
            <a:r>
              <a:rPr lang="en-US" b="1"/>
              <a:t> </a:t>
            </a:r>
            <a:r>
              <a:rPr lang="en-US" b="1" i="1"/>
              <a:t>Nycticebus pygmaeus</a:t>
            </a:r>
            <a:r>
              <a:rPr lang="en-US" b="1"/>
              <a:t>. loài này có lông mềm mại, màu hung nâu xen kẽ ít lông trắng bạc. Dọc sống mũi của chúng có vết trắng, còn dọc sống lưng có vết hoe đỏ thẫm. Chúng ăn quả, lá nõn cây, côn trùng, trứng chim, chim non.</a:t>
            </a:r>
          </a:p>
          <a:p>
            <a:pPr algn="l" fontAlgn="auto">
              <a:lnSpc>
                <a:spcPct val="120000"/>
              </a:lnSpc>
            </a:pPr>
            <a:r>
              <a:rPr lang="en-US" b="1"/>
              <a:t>Loài kiếm ăn ban đêm ở rừng thưa quang thoáng, trên các gốc cây, bụi rậm ven rừng, trên nương rẫy. Ban ngày chúng cuộn tròn mình lại ngủ trong lùm cây.</a:t>
            </a:r>
          </a:p>
        </p:txBody>
      </p:sp>
      <p:pic>
        <p:nvPicPr>
          <p:cNvPr id="129" name="Picture 128"/>
          <p:cNvPicPr/>
          <p:nvPr/>
        </p:nvPicPr>
        <p:blipFill>
          <a:blip r:embed="rId2"/>
          <a:stretch>
            <a:fillRect/>
          </a:stretch>
        </p:blipFill>
        <p:spPr>
          <a:xfrm>
            <a:off x="4434364" y="1664017"/>
            <a:ext cx="4351496" cy="2816543"/>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rgbClr val="007BD3"/>
            </a:gs>
            <a:gs pos="100000">
              <a:srgbClr val="034373"/>
            </a:gs>
          </a:gsLst>
          <a:lin scaled="0"/>
        </a:gradFill>
        <a:effectLst/>
      </p:bgPr>
    </p:bg>
    <p:spTree>
      <p:nvGrpSpPr>
        <p:cNvPr id="1" name=""/>
        <p:cNvGrpSpPr/>
        <p:nvPr/>
      </p:nvGrpSpPr>
      <p:grpSpPr>
        <a:xfrm>
          <a:off x="0" y="0"/>
          <a:ext cx="0" cy="0"/>
          <a:chOff x="0" y="0"/>
          <a:chExt cx="0" cy="0"/>
        </a:xfrm>
      </p:grpSpPr>
      <p:sp>
        <p:nvSpPr>
          <p:cNvPr id="67" name="Rectangle: Rounded Corners 66"/>
          <p:cNvSpPr/>
          <p:nvPr/>
        </p:nvSpPr>
        <p:spPr>
          <a:xfrm>
            <a:off x="77091" y="938065"/>
            <a:ext cx="8989818" cy="5000603"/>
          </a:xfrm>
          <a:prstGeom prst="roundRect">
            <a:avLst>
              <a:gd name="adj" fmla="val 6148"/>
            </a:avLst>
          </a:prstGeom>
          <a:solidFill>
            <a:schemeClr val="bg1"/>
          </a:solidFill>
          <a:ln w="38100">
            <a:solidFill>
              <a:schemeClr val="accent2">
                <a:lumMod val="60000"/>
                <a:lumOff val="40000"/>
              </a:schemeClr>
            </a:solidFill>
          </a:ln>
          <a:effectLst>
            <a:outerShdw blurRad="63500" sx="101000" sy="101000" algn="ctr" rotWithShape="0">
              <a:schemeClr val="tx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Rectangle: Rounded Corners 67"/>
          <p:cNvSpPr/>
          <p:nvPr/>
        </p:nvSpPr>
        <p:spPr>
          <a:xfrm flipH="1">
            <a:off x="141858" y="1028229"/>
            <a:ext cx="8860284" cy="4820275"/>
          </a:xfrm>
          <a:prstGeom prst="roundRect">
            <a:avLst>
              <a:gd name="adj" fmla="val 4945"/>
            </a:avLst>
          </a:prstGeom>
          <a:gradFill flip="none" rotWithShape="1">
            <a:gsLst>
              <a:gs pos="29000">
                <a:srgbClr val="C3E7ED"/>
              </a:gs>
              <a:gs pos="100000">
                <a:schemeClr val="bg1"/>
              </a:gs>
            </a:gsLst>
            <a:lin ang="0" scaled="1"/>
            <a:tileRect/>
          </a:gra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Rectangle: Rounded Corners 64"/>
          <p:cNvSpPr/>
          <p:nvPr/>
        </p:nvSpPr>
        <p:spPr>
          <a:xfrm flipH="1">
            <a:off x="493785" y="1438125"/>
            <a:ext cx="8236989" cy="4000483"/>
          </a:xfrm>
          <a:prstGeom prst="roundRect">
            <a:avLst>
              <a:gd name="adj" fmla="val 3583"/>
            </a:avLst>
          </a:prstGeom>
          <a:gradFill>
            <a:gsLst>
              <a:gs pos="34000">
                <a:srgbClr val="FEFFEC"/>
              </a:gs>
              <a:gs pos="100000">
                <a:schemeClr val="bg1"/>
              </a:gs>
            </a:gsLst>
            <a:lin ang="0" scaled="1"/>
          </a:gradFill>
          <a:ln w="28575">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8" name="Rectangle: Rounded Corners 187"/>
          <p:cNvSpPr/>
          <p:nvPr/>
        </p:nvSpPr>
        <p:spPr>
          <a:xfrm>
            <a:off x="307706" y="1216085"/>
            <a:ext cx="8559070" cy="4428000"/>
          </a:xfrm>
          <a:prstGeom prst="roundRect">
            <a:avLst>
              <a:gd name="adj" fmla="val 3820"/>
            </a:avLst>
          </a:prstGeom>
          <a:noFill/>
          <a:ln w="28575">
            <a:solidFill>
              <a:schemeClr val="accent6">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Box 17"/>
          <p:cNvSpPr txBox="1"/>
          <p:nvPr/>
        </p:nvSpPr>
        <p:spPr>
          <a:xfrm>
            <a:off x="685144" y="1617032"/>
            <a:ext cx="7665158" cy="784830"/>
          </a:xfrm>
          <a:prstGeom prst="rect">
            <a:avLst/>
          </a:prstGeom>
          <a:noFill/>
        </p:spPr>
        <p:txBody>
          <a:bodyPr wrap="square" rtlCol="0">
            <a:spAutoFit/>
          </a:bodyPr>
          <a:lstStyle/>
          <a:p>
            <a:pPr algn="ctr"/>
            <a:r>
              <a:rPr lang="en-US" altLang="vi-VN" sz="4500" dirty="0" err="1">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Tạm</a:t>
            </a:r>
            <a:r>
              <a:rPr lang="en-US" altLang="vi-VN" sz="4500" dirty="0">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 </a:t>
            </a:r>
            <a:r>
              <a:rPr lang="en-US" altLang="vi-VN" sz="4500" dirty="0" err="1">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biệt</a:t>
            </a:r>
            <a:r>
              <a:rPr lang="en-US" altLang="vi-VN" sz="4500" dirty="0">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 </a:t>
            </a:r>
            <a:r>
              <a:rPr lang="en-US" altLang="vi-VN" sz="4500" dirty="0" err="1">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lớp</a:t>
            </a:r>
            <a:r>
              <a:rPr lang="en-US" altLang="vi-VN" sz="4500" dirty="0">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 </a:t>
            </a:r>
            <a:r>
              <a:rPr lang="en-US" altLang="vi-VN" sz="4500" dirty="0" err="1">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và</a:t>
            </a:r>
            <a:r>
              <a:rPr lang="en-US" altLang="vi-VN" sz="4500" dirty="0">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 </a:t>
            </a:r>
            <a:r>
              <a:rPr lang="en-US" altLang="vi-VN" sz="4500" dirty="0" err="1">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hẹn</a:t>
            </a:r>
            <a:r>
              <a:rPr lang="en-US" altLang="vi-VN" sz="4500" dirty="0">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 </a:t>
            </a:r>
            <a:r>
              <a:rPr lang="en-US" altLang="vi-VN" sz="4500" dirty="0" err="1">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gặp</a:t>
            </a:r>
            <a:r>
              <a:rPr lang="en-US" altLang="vi-VN" sz="4500" dirty="0">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 </a:t>
            </a:r>
            <a:r>
              <a:rPr lang="en-US" altLang="vi-VN" sz="4500" dirty="0" err="1">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lại</a:t>
            </a:r>
            <a:r>
              <a:rPr lang="en-US" altLang="vi-VN" sz="4500" dirty="0">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a:t>
            </a:r>
          </a:p>
        </p:txBody>
      </p:sp>
      <p:pic>
        <p:nvPicPr>
          <p:cNvPr id="7" name="Picture 6"/>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17750"/>
          <a:stretch>
            <a:fillRect/>
          </a:stretch>
        </p:blipFill>
        <p:spPr>
          <a:xfrm>
            <a:off x="1278997" y="2038322"/>
            <a:ext cx="6914408" cy="340060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sndAc>
          <p:endSnd/>
        </p:sndAc>
      </p:transition>
    </mc:Choice>
    <mc:Fallback xmlns="">
      <p:transition spd="slow">
        <p:fade/>
        <p:sndAc>
          <p:endSnd/>
        </p:sndAc>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90049" y="3150884"/>
            <a:ext cx="8249126" cy="3326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defTabSz="685800">
              <a:lnSpc>
                <a:spcPct val="150000"/>
              </a:lnSpc>
            </a:pPr>
            <a:r>
              <a:rPr lang="en-US" altLang="en-US" sz="2400" b="1" dirty="0">
                <a:solidFill>
                  <a:srgbClr val="0000FF"/>
                </a:solidFill>
                <a:latin typeface="Times New Roman" panose="02020603050405020304" pitchFamily="18" charset="0"/>
                <a:cs typeface="Times New Roman" panose="02020603050405020304" pitchFamily="18" charset="0"/>
              </a:rPr>
              <a:t>1. </a:t>
            </a:r>
            <a:r>
              <a:rPr lang="en-US" altLang="en-US" sz="2400" b="1" dirty="0" err="1">
                <a:solidFill>
                  <a:srgbClr val="0000FF"/>
                </a:solidFill>
                <a:latin typeface="Times New Roman" panose="02020603050405020304" pitchFamily="18" charset="0"/>
                <a:cs typeface="Times New Roman" panose="02020603050405020304" pitchFamily="18" charset="0"/>
              </a:rPr>
              <a:t>Thời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kì</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nguyên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thủy</a:t>
            </a:r>
            <a:endParaRPr lang="en-US" altLang="en-US" sz="2400" b="1" dirty="0">
              <a:latin typeface="Times New Roman" panose="02020603050405020304" pitchFamily="18" charset="0"/>
              <a:cs typeface="Times New Roman" panose="02020603050405020304" pitchFamily="18" charset="0"/>
            </a:endParaRPr>
          </a:p>
          <a:p>
            <a:pPr algn="just" defTabSz="685800">
              <a:lnSpc>
                <a:spcPct val="150000"/>
              </a:lnSpc>
            </a:pPr>
            <a:r>
              <a:rPr lang="en-US" altLang="en-US" sz="2400" dirty="0">
                <a:latin typeface="Times New Roman" panose="02020603050405020304" pitchFamily="18" charset="0"/>
                <a:cs typeface="Times New Roman" panose="02020603050405020304" pitchFamily="18" charset="0"/>
              </a:rPr>
              <a:t>- Con </a:t>
            </a:r>
            <a:r>
              <a:rPr lang="en-US" altLang="en-US" sz="2400" dirty="0" err="1">
                <a:latin typeface="Times New Roman" panose="02020603050405020304" pitchFamily="18" charset="0"/>
                <a:cs typeface="Times New Roman" panose="02020603050405020304" pitchFamily="18" charset="0"/>
              </a:rPr>
              <a:t>người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yếu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khai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thác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thiên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nhiên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thông</a:t>
            </a:r>
            <a:r>
              <a:rPr lang="en-US" altLang="en-US" sz="2400" dirty="0">
                <a:latin typeface="Times New Roman" panose="02020603050405020304" pitchFamily="18" charset="0"/>
                <a:cs typeface="Times New Roman" panose="02020603050405020304" pitchFamily="18" charset="0"/>
              </a:rPr>
              <a:t> qua </a:t>
            </a:r>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thức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hái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lượm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săn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bắn</a:t>
            </a:r>
            <a:r>
              <a:rPr lang="en-US" altLang="en-US" sz="2400" dirty="0">
                <a:latin typeface="Times New Roman" panose="02020603050405020304" pitchFamily="18" charset="0"/>
                <a:cs typeface="Times New Roman" panose="02020603050405020304" pitchFamily="18" charset="0"/>
              </a:rPr>
              <a:t>. </a:t>
            </a:r>
          </a:p>
          <a:p>
            <a:pPr algn="just" defTabSz="685800">
              <a:lnSpc>
                <a:spcPct val="150000"/>
              </a:lnSpc>
            </a:pP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Tác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đáng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kể</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của</a:t>
            </a:r>
            <a:r>
              <a:rPr lang="en-US" altLang="en-US" sz="2400" dirty="0">
                <a:latin typeface="Times New Roman" panose="02020603050405020304" pitchFamily="18" charset="0"/>
                <a:cs typeface="Times New Roman" panose="02020603050405020304" pitchFamily="18" charset="0"/>
              </a:rPr>
              <a:t> con </a:t>
            </a:r>
            <a:r>
              <a:rPr lang="en-US" altLang="en-US" sz="2400" dirty="0" err="1">
                <a:latin typeface="Times New Roman" panose="02020603050405020304" pitchFamily="18" charset="0"/>
                <a:cs typeface="Times New Roman" panose="02020603050405020304" pitchFamily="18" charset="0"/>
              </a:rPr>
              <a:t>người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đố́i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môi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trường</a:t>
            </a:r>
            <a:r>
              <a:rPr lang="en-US" altLang="en-US" sz="2400" dirty="0">
                <a:latin typeface="Times New Roman" panose="02020603050405020304" pitchFamily="18" charset="0"/>
                <a:cs typeface="Times New Roman" panose="02020603050405020304" pitchFamily="18" charset="0"/>
              </a:rPr>
              <a:t> là con </a:t>
            </a:r>
            <a:r>
              <a:rPr lang="en-US" altLang="en-US" sz="2400" dirty="0" err="1">
                <a:latin typeface="Times New Roman" panose="02020603050405020304" pitchFamily="18" charset="0"/>
                <a:cs typeface="Times New Roman" panose="02020603050405020304" pitchFamily="18" charset="0"/>
              </a:rPr>
              <a:t>người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dùng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lửa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để</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nấu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nướng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thức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ăn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sưởi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ấm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xua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đuổi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thú</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dữ</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làm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nhiều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rừng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rộng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lớn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bị</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đốt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cháy</a:t>
            </a:r>
            <a:r>
              <a:rPr lang="en-US" altLang="en-US" sz="2400" b="1"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1335405" y="973932"/>
            <a:ext cx="6358414" cy="19988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7017" y="1426507"/>
            <a:ext cx="8082643" cy="2169825"/>
          </a:xfrm>
          <a:prstGeom prst="rect">
            <a:avLst/>
          </a:prstGeom>
        </p:spPr>
        <p:txBody>
          <a:bodyPr wrap="square">
            <a:spAutoFit/>
          </a:bodyPr>
          <a:lstStyle/>
          <a:p>
            <a:r>
              <a:rPr lang="vi-VN" sz="2250" b="1" dirty="0">
                <a:latin typeface="Times New Roman" panose="02020603050405020304" pitchFamily="18" charset="0"/>
                <a:cs typeface="Times New Roman" panose="02020603050405020304" pitchFamily="18" charset="0"/>
              </a:rPr>
              <a:t>Phân tích tác động của các hoạt động dưới đầy đến môi trường trong thời kì xã hội nông nghiệp.</a:t>
            </a:r>
          </a:p>
          <a:p>
            <a:r>
              <a:rPr lang="vi-VN" sz="2250" dirty="0">
                <a:latin typeface="Times New Roman" panose="02020603050405020304" pitchFamily="18" charset="0"/>
                <a:cs typeface="Times New Roman" panose="02020603050405020304" pitchFamily="18" charset="0"/>
              </a:rPr>
              <a:t>a)</a:t>
            </a:r>
            <a:r>
              <a:rPr lang="en-US" sz="2250" dirty="0">
                <a:latin typeface="Times New Roman" panose="02020603050405020304" pitchFamily="18" charset="0"/>
                <a:cs typeface="Times New Roman" panose="02020603050405020304" pitchFamily="18" charset="0"/>
              </a:rPr>
              <a:t> </a:t>
            </a:r>
            <a:r>
              <a:rPr lang="vi-VN" sz="2250" dirty="0">
                <a:latin typeface="Times New Roman" panose="02020603050405020304" pitchFamily="18" charset="0"/>
                <a:cs typeface="Times New Roman" panose="02020603050405020304" pitchFamily="18" charset="0"/>
              </a:rPr>
              <a:t>Cày, xới đất canh tác.</a:t>
            </a:r>
          </a:p>
          <a:p>
            <a:r>
              <a:rPr lang="vi-VN" sz="2250" dirty="0">
                <a:latin typeface="Times New Roman" panose="02020603050405020304" pitchFamily="18" charset="0"/>
                <a:cs typeface="Times New Roman" panose="02020603050405020304" pitchFamily="18" charset="0"/>
              </a:rPr>
              <a:t>b)</a:t>
            </a:r>
            <a:r>
              <a:rPr lang="en-US" sz="2250" dirty="0">
                <a:latin typeface="Times New Roman" panose="02020603050405020304" pitchFamily="18" charset="0"/>
                <a:cs typeface="Times New Roman" panose="02020603050405020304" pitchFamily="18" charset="0"/>
              </a:rPr>
              <a:t> </a:t>
            </a:r>
            <a:r>
              <a:rPr lang="vi-VN" sz="2250" dirty="0">
                <a:latin typeface="Times New Roman" panose="02020603050405020304" pitchFamily="18" charset="0"/>
                <a:cs typeface="Times New Roman" panose="02020603050405020304" pitchFamily="18" charset="0"/>
              </a:rPr>
              <a:t>Định cư tại một khu vực nhất định.</a:t>
            </a:r>
          </a:p>
          <a:p>
            <a:r>
              <a:rPr lang="vi-VN" sz="2250" dirty="0">
                <a:latin typeface="Times New Roman" panose="02020603050405020304" pitchFamily="18" charset="0"/>
                <a:cs typeface="Times New Roman" panose="02020603050405020304" pitchFamily="18" charset="0"/>
              </a:rPr>
              <a:t>c)</a:t>
            </a:r>
            <a:r>
              <a:rPr lang="en-US" sz="2250" dirty="0">
                <a:latin typeface="Times New Roman" panose="02020603050405020304" pitchFamily="18" charset="0"/>
                <a:cs typeface="Times New Roman" panose="02020603050405020304" pitchFamily="18" charset="0"/>
              </a:rPr>
              <a:t> </a:t>
            </a:r>
            <a:r>
              <a:rPr lang="vi-VN" sz="2250" dirty="0">
                <a:latin typeface="Times New Roman" panose="02020603050405020304" pitchFamily="18" charset="0"/>
                <a:cs typeface="Times New Roman" panose="02020603050405020304" pitchFamily="18" charset="0"/>
              </a:rPr>
              <a:t>Thu</a:t>
            </a:r>
            <a:r>
              <a:rPr lang="en-US" sz="2250" dirty="0">
                <a:latin typeface="Times New Roman" panose="02020603050405020304" pitchFamily="18" charset="0"/>
                <a:cs typeface="Times New Roman" panose="02020603050405020304" pitchFamily="18" charset="0"/>
              </a:rPr>
              <a:t>ầ</a:t>
            </a:r>
            <a:r>
              <a:rPr lang="vi-VN" sz="2250" dirty="0">
                <a:latin typeface="Times New Roman" panose="02020603050405020304" pitchFamily="18" charset="0"/>
                <a:cs typeface="Times New Roman" panose="02020603050405020304" pitchFamily="18" charset="0"/>
              </a:rPr>
              <a:t>n hoá cây dại, thú hoang thành cây tr</a:t>
            </a:r>
            <a:r>
              <a:rPr lang="en-US" sz="2250" dirty="0">
                <a:latin typeface="Times New Roman" panose="02020603050405020304" pitchFamily="18" charset="0"/>
                <a:cs typeface="Times New Roman" panose="02020603050405020304" pitchFamily="18" charset="0"/>
              </a:rPr>
              <a:t>ồ</a:t>
            </a:r>
            <a:r>
              <a:rPr lang="vi-VN" sz="2250" dirty="0">
                <a:latin typeface="Times New Roman" panose="02020603050405020304" pitchFamily="18" charset="0"/>
                <a:cs typeface="Times New Roman" panose="02020603050405020304" pitchFamily="18" charset="0"/>
              </a:rPr>
              <a:t>ng, vật nuôi.</a:t>
            </a:r>
          </a:p>
          <a:p>
            <a:r>
              <a:rPr lang="vi-VN" sz="2250" dirty="0">
                <a:latin typeface="Times New Roman" panose="02020603050405020304" pitchFamily="18" charset="0"/>
                <a:cs typeface="Times New Roman" panose="02020603050405020304" pitchFamily="18" charset="0"/>
              </a:rPr>
              <a:t>d)</a:t>
            </a:r>
            <a:r>
              <a:rPr lang="en-US" sz="2250" dirty="0">
                <a:latin typeface="Times New Roman" panose="02020603050405020304" pitchFamily="18" charset="0"/>
                <a:cs typeface="Times New Roman" panose="02020603050405020304" pitchFamily="18" charset="0"/>
              </a:rPr>
              <a:t> </a:t>
            </a:r>
            <a:r>
              <a:rPr lang="vi-VN" sz="2250" dirty="0">
                <a:latin typeface="Times New Roman" panose="02020603050405020304" pitchFamily="18" charset="0"/>
                <a:cs typeface="Times New Roman" panose="02020603050405020304" pitchFamily="18" charset="0"/>
              </a:rPr>
              <a:t>Xây dựng hệ thống kênh, mương,... để tưới tiêu nước.</a:t>
            </a:r>
          </a:p>
        </p:txBody>
      </p:sp>
      <p:pic>
        <p:nvPicPr>
          <p:cNvPr id="3" name="Picture 2"/>
          <p:cNvPicPr>
            <a:picLocks noChangeAspect="1"/>
          </p:cNvPicPr>
          <p:nvPr/>
        </p:nvPicPr>
        <p:blipFill>
          <a:blip r:embed="rId2"/>
          <a:stretch>
            <a:fillRect/>
          </a:stretch>
        </p:blipFill>
        <p:spPr>
          <a:xfrm>
            <a:off x="3370217" y="3663518"/>
            <a:ext cx="2263141" cy="2182239"/>
          </a:xfrm>
          <a:prstGeom prst="rect">
            <a:avLst/>
          </a:prstGeom>
        </p:spPr>
      </p:pic>
      <p:sp>
        <p:nvSpPr>
          <p:cNvPr id="4" name="Rectangle 3"/>
          <p:cNvSpPr/>
          <p:nvPr/>
        </p:nvSpPr>
        <p:spPr>
          <a:xfrm>
            <a:off x="55508" y="914059"/>
            <a:ext cx="4095224" cy="535531"/>
          </a:xfrm>
          <a:prstGeom prst="rect">
            <a:avLst/>
          </a:prstGeom>
        </p:spPr>
        <p:txBody>
          <a:bodyPr wrap="none">
            <a:spAutoFit/>
          </a:bodyPr>
          <a:lstStyle/>
          <a:p>
            <a:pPr algn="just" fontAlgn="auto">
              <a:lnSpc>
                <a:spcPct val="120000"/>
              </a:lnSpc>
            </a:pPr>
            <a:r>
              <a:rPr lang="en-US" sz="2400" b="1" dirty="0">
                <a:solidFill>
                  <a:srgbClr val="0000FF"/>
                </a:solidFill>
                <a:latin typeface="Times New Roman" panose="02020603050405020304" pitchFamily="18" charset="0"/>
                <a:cs typeface="Times New Roman" panose="02020603050405020304" pitchFamily="18" charset="0"/>
              </a:rPr>
              <a:t>2. </a:t>
            </a:r>
            <a:r>
              <a:rPr lang="en-US" sz="2400" b="1" dirty="0" err="1">
                <a:solidFill>
                  <a:srgbClr val="0000FF"/>
                </a:solidFill>
                <a:latin typeface="Times New Roman" panose="02020603050405020304" pitchFamily="18" charset="0"/>
                <a:cs typeface="Times New Roman" panose="02020603050405020304" pitchFamily="18" charset="0"/>
              </a:rPr>
              <a:t>Thời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kì</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xã</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hội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nông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nghiệp</a:t>
            </a:r>
            <a:r>
              <a:rPr lang="en-US" sz="2400" b="1" dirty="0">
                <a:solidFill>
                  <a:srgbClr val="0000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116161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9692" y="3598953"/>
            <a:ext cx="8398873" cy="1717393"/>
          </a:xfrm>
          <a:prstGeom prst="rect">
            <a:avLst/>
          </a:prstGeom>
        </p:spPr>
        <p:txBody>
          <a:bodyPr wrap="square">
            <a:spAutoFit/>
          </a:bodyPr>
          <a:lstStyle/>
          <a:p>
            <a:pPr algn="just" fontAlgn="auto">
              <a:lnSpc>
                <a:spcPct val="120000"/>
              </a:lnSpc>
            </a:pPr>
            <a:r>
              <a:rPr lang="en-US" sz="2400" b="1" dirty="0" err="1">
                <a:solidFill>
                  <a:srgbClr val="0000FF"/>
                </a:solidFill>
                <a:latin typeface="Times New Roman" panose="02020603050405020304" pitchFamily="18" charset="0"/>
                <a:cs typeface="Times New Roman" panose="02020603050405020304" pitchFamily="18" charset="0"/>
              </a:rPr>
              <a:t>2. Thời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kì</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xã</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hội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nông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nghiệp</a:t>
            </a:r>
            <a:r>
              <a:rPr lang="en-US" sz="2400" b="1" dirty="0">
                <a:solidFill>
                  <a:srgbClr val="0000FF"/>
                </a:solidFill>
                <a:latin typeface="Times New Roman" panose="02020603050405020304" pitchFamily="18" charset="0"/>
                <a:cs typeface="Times New Roman" panose="02020603050405020304" pitchFamily="18" charset="0"/>
              </a:rPr>
              <a:t> </a:t>
            </a:r>
          </a:p>
          <a:p>
            <a:pPr algn="just"/>
            <a:r>
              <a:rPr lang="en-US" sz="2400"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trồng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lương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lúa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lúa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mì</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ngô</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chăn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nuôi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trâu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bỏ</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dê</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cừu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fontAlgn="auto">
              <a:lnSpc>
                <a:spcPct val="120000"/>
              </a:lnSpc>
            </a:pPr>
            <a:endParaRPr lang="en-US" sz="2400" b="1" dirty="0" err="1">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1184909" y="1200150"/>
            <a:ext cx="6548438" cy="20412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46075" y="1037612"/>
            <a:ext cx="6921341" cy="1978343"/>
          </a:xfrm>
          <a:prstGeom prst="rect">
            <a:avLst/>
          </a:prstGeom>
        </p:spPr>
      </p:pic>
      <p:sp>
        <p:nvSpPr>
          <p:cNvPr id="5" name="Text Box 4"/>
          <p:cNvSpPr txBox="1"/>
          <p:nvPr/>
        </p:nvSpPr>
        <p:spPr>
          <a:xfrm>
            <a:off x="296363" y="3141686"/>
            <a:ext cx="8589645" cy="2308324"/>
          </a:xfrm>
          <a:prstGeom prst="rect">
            <a:avLst/>
          </a:prstGeom>
          <a:noFill/>
        </p:spPr>
        <p:txBody>
          <a:bodyPr wrap="square" rtlCol="0" anchor="t">
            <a:spAutoFit/>
          </a:bodyPr>
          <a:lstStyle/>
          <a:p>
            <a:pPr fontAlgn="auto">
              <a:lnSpc>
                <a:spcPct val="120000"/>
              </a:lnSpc>
            </a:pPr>
            <a:r>
              <a:rPr lang="en-US" sz="2400" b="1" dirty="0" err="1">
                <a:solidFill>
                  <a:srgbClr val="0000FF"/>
                </a:solidFill>
                <a:latin typeface="Times New Roman" panose="02020603050405020304" pitchFamily="18" charset="0"/>
                <a:cs typeface="Times New Roman" panose="02020603050405020304" pitchFamily="18" charset="0"/>
              </a:rPr>
              <a:t>3. Thời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kì</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xã</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hội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công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nghiệp</a:t>
            </a:r>
            <a:r>
              <a:rPr lang="en-US" sz="2400" b="1" dirty="0">
                <a:solidFill>
                  <a:srgbClr val="0000FF"/>
                </a:solidFill>
                <a:latin typeface="Times New Roman" panose="02020603050405020304" pitchFamily="18" charset="0"/>
                <a:cs typeface="Times New Roman" panose="02020603050405020304" pitchFamily="18" charset="0"/>
              </a:rPr>
              <a:t> </a:t>
            </a:r>
          </a:p>
          <a:p>
            <a:pPr fontAlgn="auto">
              <a:lnSpc>
                <a:spcPct val="12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nghiệp</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sắt</a:t>
            </a:r>
            <a:r>
              <a:rPr lang="en-US" sz="2400" dirty="0">
                <a:latin typeface="Times New Roman" panose="02020603050405020304" pitchFamily="18" charset="0"/>
                <a:cs typeface="Times New Roman" panose="02020603050405020304" pitchFamily="18" charset="0"/>
              </a:rPr>
              <a:t>, than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a:t>
            </a:r>
          </a:p>
          <a:p>
            <a:pPr fontAlgn="auto">
              <a:lnSpc>
                <a:spcPct val="12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803</TotalTime>
  <Words>2680</Words>
  <PresentationFormat>On-screen Show (4:3)</PresentationFormat>
  <Paragraphs>138</Paragraphs>
  <Slides>59</Slides>
  <Notes>1</Notes>
  <HiddenSlides>0</HiddenSlides>
  <MMClips>20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59</vt:i4>
      </vt:variant>
    </vt:vector>
  </HeadingPairs>
  <TitlesOfParts>
    <vt:vector size="68" baseType="lpstr">
      <vt:lpstr>맑은 고딕</vt:lpstr>
      <vt:lpstr>Arial</vt:lpstr>
      <vt:lpstr>Calibri</vt:lpstr>
      <vt:lpstr>Calibri Light</vt:lpstr>
      <vt:lpstr>Segoe UI Black</vt:lpstr>
      <vt:lpstr>Tahoma</vt:lpstr>
      <vt:lpstr>Times New Roman</vt:lpstr>
      <vt:lpstr>Wingdings</vt:lpstr>
      <vt:lpstr>Office Theme</vt:lpstr>
      <vt:lpstr>Video về ô nhiễm môi trường ở địa phương (https://www.youtube.com/watch?v=ZjjEElKay-8)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2023-06-10T08:55:36Z</dcterms:created>
  <dcterms:modified xsi:type="dcterms:W3CDTF">2023-07-18T08:58:58Z</dcterms:modified>
  <cp:version>n</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9422C68433CB4B6384F4E10B79CA6072</vt:lpwstr>
  </property>
  <property fmtid="{D5CDD505-2E9C-101B-9397-08002B2CF9AE}" pid="3" name="KSOProductBuildVer">
    <vt:lpwstr>1033-11.2.0.11537</vt:lpwstr>
  </property>
</Properties>
</file>