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6" r:id="rId8"/>
    <p:sldId id="263" r:id="rId9"/>
    <p:sldId id="269" r:id="rId10"/>
    <p:sldId id="268" r:id="rId11"/>
    <p:sldId id="274" r:id="rId12"/>
    <p:sldId id="275" r:id="rId13"/>
    <p:sldId id="276" r:id="rId14"/>
    <p:sldId id="277" r:id="rId15"/>
    <p:sldId id="278"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3" d="100"/>
          <a:sy n="113" d="100"/>
        </p:scale>
        <p:origin x="51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923CAD-8917-484D-9D6F-D6D62271F590}"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55347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82254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52934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159163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923CAD-8917-484D-9D6F-D6D62271F590}"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48101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923CAD-8917-484D-9D6F-D6D62271F590}"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035798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923CAD-8917-484D-9D6F-D6D62271F590}"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3742191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923CAD-8917-484D-9D6F-D6D62271F590}"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3626813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23CAD-8917-484D-9D6F-D6D62271F590}"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128876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106270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4C461-3013-4A93-993A-AB1ACC0B0BA1}" type="slidenum">
              <a:rPr lang="en-US" smtClean="0"/>
              <a:t>‹#›</a:t>
            </a:fld>
            <a:endParaRPr lang="en-US"/>
          </a:p>
        </p:txBody>
      </p:sp>
    </p:spTree>
    <p:extLst>
      <p:ext uri="{BB962C8B-B14F-4D97-AF65-F5344CB8AC3E}">
        <p14:creationId xmlns:p14="http://schemas.microsoft.com/office/powerpoint/2010/main" val="2204007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23CAD-8917-484D-9D6F-D6D62271F590}" type="datetimeFigureOut">
              <a:rPr lang="en-US" smtClean="0"/>
              <a:t>8/20/2023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4C461-3013-4A93-993A-AB1ACC0B0BA1}" type="slidenum">
              <a:rPr lang="en-US" smtClean="0"/>
              <a:t>‹#›</a:t>
            </a:fld>
            <a:endParaRPr lang="en-US"/>
          </a:p>
        </p:txBody>
      </p:sp>
    </p:spTree>
    <p:extLst>
      <p:ext uri="{BB962C8B-B14F-4D97-AF65-F5344CB8AC3E}">
        <p14:creationId xmlns:p14="http://schemas.microsoft.com/office/powerpoint/2010/main" val="588327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6523"/>
            <a:ext cx="9144000" cy="1294266"/>
          </a:xfrm>
        </p:spPr>
        <p:txBody>
          <a:bodyPr/>
          <a:lstStyle/>
          <a:p>
            <a:r>
              <a:rPr lang="en-US" dirty="0" err="1"/>
              <a:t>Khởi</a:t>
            </a:r>
            <a:r>
              <a:rPr lang="en-US" dirty="0"/>
              <a:t> </a:t>
            </a:r>
            <a:r>
              <a:rPr lang="en-US" dirty="0" err="1"/>
              <a:t>động</a:t>
            </a:r>
            <a:endParaRPr lang="en-US" dirty="0"/>
          </a:p>
        </p:txBody>
      </p:sp>
      <p:pic>
        <p:nvPicPr>
          <p:cNvPr id="5122" name="Picture 2" descr="Bắt Đầu Hình minh họa Sẵn có - Tải xuống Hình ảnh Ngay bây giờ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10789"/>
            <a:ext cx="9753600" cy="41670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5611" y="6178731"/>
            <a:ext cx="4180115" cy="679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35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2125"/>
            <a:ext cx="10776857" cy="1815882"/>
          </a:xfrm>
          <a:prstGeom prst="rect">
            <a:avLst/>
          </a:prstGeom>
        </p:spPr>
        <p:txBody>
          <a:bodyPr wrap="square">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hậu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lý</a:t>
            </a:r>
            <a:r>
              <a:rPr lang="en-US" sz="2800" dirty="0">
                <a:solidFill>
                  <a:srgbClr val="0000FF"/>
                </a:solidFill>
                <a:latin typeface="Times New Roman" pitchFamily="18" charset="0"/>
                <a:cs typeface="Times New Roman" pitchFamily="18" charset="0"/>
              </a:rPr>
              <a:t>.</a:t>
            </a:r>
          </a:p>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chia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ngọt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biển</a:t>
            </a:r>
            <a:r>
              <a:rPr lang="en-US" sz="2800" dirty="0">
                <a:solidFill>
                  <a:srgbClr val="0000FF"/>
                </a:solidFill>
                <a:latin typeface="Times New Roman" pitchFamily="18" charset="0"/>
                <a:cs typeface="Times New Roman" pitchFamily="18" charset="0"/>
              </a:rPr>
              <a:t>.</a:t>
            </a:r>
          </a:p>
        </p:txBody>
      </p:sp>
      <p:sp>
        <p:nvSpPr>
          <p:cNvPr id="5" name="Rectangle 4"/>
          <p:cNvSpPr/>
          <p:nvPr/>
        </p:nvSpPr>
        <p:spPr>
          <a:xfrm>
            <a:off x="-1" y="238768"/>
            <a:ext cx="11691257" cy="530594"/>
          </a:xfrm>
          <a:prstGeom prst="rect">
            <a:avLst/>
          </a:prstGeom>
        </p:spPr>
        <p:txBody>
          <a:bodyPr wrap="square">
            <a:spAutoFit/>
          </a:bodyPr>
          <a:lstStyle/>
          <a:p>
            <a:pPr algn="just">
              <a:lnSpc>
                <a:spcPct val="107000"/>
              </a:lnSpc>
              <a:spcBef>
                <a:spcPts val="600"/>
              </a:spcBef>
              <a:spcAft>
                <a:spcPts val="6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7B83BDA-D5B9-1DD5-2D64-D7FFF564C375}"/>
              </a:ext>
            </a:extLst>
          </p:cNvPr>
          <p:cNvSpPr txBox="1"/>
          <p:nvPr/>
        </p:nvSpPr>
        <p:spPr>
          <a:xfrm>
            <a:off x="2927350" y="4529554"/>
            <a:ext cx="615950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3673994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81" y="1034831"/>
            <a:ext cx="10515600" cy="1325563"/>
          </a:xfrm>
        </p:spPr>
        <p:txBody>
          <a:bodyPr>
            <a:no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cạn</a:t>
            </a:r>
            <a:r>
              <a:rPr lang="en-US" sz="2800" dirty="0">
                <a:solidFill>
                  <a:srgbClr val="0000FF"/>
                </a:solidFill>
                <a:latin typeface="Times New Roman" pitchFamily="18" charset="0"/>
                <a:cs typeface="Times New Roman" pitchFamily="18" charset="0"/>
              </a:rPr>
              <a:t>:</a:t>
            </a:r>
            <a:br>
              <a:rPr lang="en-US" sz="2800" dirty="0">
                <a:solidFill>
                  <a:srgbClr val="0000FF"/>
                </a:solidFill>
                <a:latin typeface="Times New Roman" pitchFamily="18" charset="0"/>
                <a:cs typeface="Times New Roman" pitchFamily="18" charset="0"/>
              </a:rPr>
            </a:b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hậu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mỗi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lý</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thích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vực</a:t>
            </a:r>
            <a:r>
              <a:rPr lang="en-US" sz="2800" dirty="0">
                <a:solidFill>
                  <a:srgbClr val="0000FF"/>
                </a:solidFill>
                <a:latin typeface="Times New Roman" pitchFamily="18" charset="0"/>
                <a:cs typeface="Times New Roman" pitchFamily="18" charset="0"/>
              </a:rPr>
              <a:t>.</a:t>
            </a:r>
            <a:br>
              <a:rPr lang="en-US" sz="2800" dirty="0">
                <a:solidFill>
                  <a:srgbClr val="0000FF"/>
                </a:solidFill>
                <a:latin typeface="Times New Roman" pitchFamily="18" charset="0"/>
                <a:cs typeface="Times New Roman" pitchFamily="18" charset="0"/>
              </a:rPr>
            </a:br>
            <a:r>
              <a:rPr lang="en-US" sz="2800" dirty="0" err="1">
                <a:solidFill>
                  <a:srgbClr val="0000FF"/>
                </a:solidFill>
                <a:latin typeface="Times New Roman" pitchFamily="18" charset="0"/>
                <a:cs typeface="Times New Roman" pitchFamily="18" charset="0"/>
              </a:rPr>
              <a:t>Từ</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đồng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rêu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hàn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phương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bắc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ôn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rừng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mưa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đới</a:t>
            </a:r>
            <a:r>
              <a:rPr lang="en-US" sz="2800" dirty="0">
                <a:solidFill>
                  <a:srgbClr val="0000FF"/>
                </a:solidFill>
                <a:latin typeface="Times New Roman" pitchFamily="18" charset="0"/>
                <a:cs typeface="Times New Roman" pitchFamily="18" charset="0"/>
              </a:rPr>
              <a:t>.</a:t>
            </a:r>
            <a:br>
              <a:rPr lang="en-US" sz="2800" dirty="0">
                <a:solidFill>
                  <a:srgbClr val="0000FF"/>
                </a:solidFill>
                <a:latin typeface="Times New Roman" pitchFamily="18" charset="0"/>
                <a:cs typeface="Times New Roman" pitchFamily="18" charset="0"/>
              </a:rPr>
            </a:br>
            <a:br>
              <a:rPr lang="en-US" sz="2800" dirty="0">
                <a:solidFill>
                  <a:srgbClr val="0000FF"/>
                </a:solidFill>
                <a:latin typeface="Times New Roman" pitchFamily="18" charset="0"/>
                <a:cs typeface="Times New Roman" pitchFamily="18" charset="0"/>
              </a:rPr>
            </a:br>
            <a:endParaRPr lang="en-US" sz="2800" dirty="0">
              <a:solidFill>
                <a:srgbClr val="0000FF"/>
              </a:solidFill>
              <a:latin typeface="Times New Roman" pitchFamily="18" charset="0"/>
              <a:cs typeface="Times New Roman" pitchFamily="18" charset="0"/>
            </a:endParaRPr>
          </a:p>
        </p:txBody>
      </p:sp>
      <p:sp>
        <p:nvSpPr>
          <p:cNvPr id="4" name="AutoShape 2" descr="Khu sinh họ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346" y="2575775"/>
            <a:ext cx="7456868" cy="4018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202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561" y="215766"/>
            <a:ext cx="10515600" cy="1922127"/>
          </a:xfrm>
        </p:spPr>
        <p:txBody>
          <a:bodyPr>
            <a:noAutofit/>
          </a:bodyPr>
          <a:lstStyle/>
          <a:p>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sinh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học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ngọt</a:t>
            </a:r>
            <a:r>
              <a:rPr lang="en-US" sz="3200" dirty="0">
                <a:solidFill>
                  <a:srgbClr val="0000FF"/>
                </a:solidFill>
                <a:latin typeface="Times New Roman" pitchFamily="18" charset="0"/>
                <a:cs typeface="Times New Roman" pitchFamily="18" charset="0"/>
              </a:rPr>
              <a:t>:</a:t>
            </a:r>
            <a:br>
              <a:rPr lang="en-US" sz="3200" dirty="0">
                <a:solidFill>
                  <a:srgbClr val="0000FF"/>
                </a:solidFill>
                <a:latin typeface="Times New Roman" pitchFamily="18" charset="0"/>
                <a:cs typeface="Times New Roman" pitchFamily="18" charset="0"/>
              </a:rPr>
            </a:b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sinh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học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ngọt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được</a:t>
            </a:r>
            <a:r>
              <a:rPr lang="en-US" sz="3200" dirty="0">
                <a:solidFill>
                  <a:srgbClr val="0000FF"/>
                </a:solidFill>
                <a:latin typeface="Times New Roman" pitchFamily="18" charset="0"/>
                <a:cs typeface="Times New Roman" pitchFamily="18" charset="0"/>
              </a:rPr>
              <a:t> chia </a:t>
            </a:r>
            <a:r>
              <a:rPr lang="en-US" sz="3200" dirty="0" err="1">
                <a:solidFill>
                  <a:srgbClr val="0000FF"/>
                </a:solidFill>
                <a:latin typeface="Times New Roman" pitchFamily="18" charset="0"/>
                <a:cs typeface="Times New Roman" pitchFamily="18" charset="0"/>
              </a:rPr>
              <a:t>thành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hai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nhóm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chính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đứng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chảy</a:t>
            </a:r>
            <a:r>
              <a:rPr lang="en-US" sz="3200" dirty="0">
                <a:solidFill>
                  <a:srgbClr val="0000FF"/>
                </a:solidFill>
                <a:latin typeface="Times New Roman" pitchFamily="18" charset="0"/>
                <a:cs typeface="Times New Roman" pitchFamily="18" charset="0"/>
              </a:rPr>
              <a:t>.</a:t>
            </a:r>
            <a:br>
              <a:rPr lang="en-US" sz="3200" dirty="0">
                <a:solidFill>
                  <a:srgbClr val="0000FF"/>
                </a:solidFill>
                <a:latin typeface="Times New Roman" pitchFamily="18" charset="0"/>
                <a:cs typeface="Times New Roman" pitchFamily="18" charset="0"/>
              </a:rPr>
            </a:b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đứng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ao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hồ</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đầm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chảy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suối</a:t>
            </a:r>
            <a:r>
              <a:rPr lang="en-US" sz="3200" dirty="0">
                <a:solidFill>
                  <a:srgbClr val="0000FF"/>
                </a:solidFill>
                <a:latin typeface="Times New Roman" pitchFamily="18" charset="0"/>
                <a:cs typeface="Times New Roman" pitchFamily="18" charset="0"/>
              </a:rPr>
              <a:t>.</a:t>
            </a:r>
            <a:br>
              <a:rPr lang="en-US" sz="3200" dirty="0">
                <a:solidFill>
                  <a:srgbClr val="0000FF"/>
                </a:solidFill>
                <a:latin typeface="Times New Roman" pitchFamily="18" charset="0"/>
                <a:cs typeface="Times New Roman" pitchFamily="18" charset="0"/>
              </a:rPr>
            </a:br>
            <a:endParaRPr lang="en-US" sz="3200" dirty="0">
              <a:solidFill>
                <a:srgbClr val="0000FF"/>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269" y="2908368"/>
            <a:ext cx="3609125" cy="318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Tổng quan về 9 khu dự trữ sinh quyển thế giới ở Việt Nam - VIETNAM GOLDEN  BOOKS | HÀNH TRÌNH QUẢNG BÁ CÁC GIÁ TRỊ DỊCH VỤ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244" y="3024278"/>
            <a:ext cx="4472010" cy="297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038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5918"/>
            <a:ext cx="12192000" cy="3300167"/>
          </a:xfrm>
        </p:spPr>
        <p:txBody>
          <a:bodyPr/>
          <a:lstStyle/>
          <a:p>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học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biển</a:t>
            </a:r>
            <a:r>
              <a:rPr lang="en-US" dirty="0">
                <a:solidFill>
                  <a:srgbClr val="0000FF"/>
                </a:solidFill>
                <a:latin typeface="Times New Roman" pitchFamily="18" charset="0"/>
                <a:cs typeface="Times New Roman" pitchFamily="18" charset="0"/>
              </a:rPr>
              <a:t>:</a:t>
            </a:r>
            <a:br>
              <a:rPr lang="en-US" dirty="0">
                <a:solidFill>
                  <a:srgbClr val="0000FF"/>
                </a:solidFill>
                <a:latin typeface="Times New Roman" pitchFamily="18" charset="0"/>
                <a:cs typeface="Times New Roman" pitchFamily="18" charset="0"/>
              </a:rPr>
            </a:br>
            <a:r>
              <a:rPr lang="en-US" dirty="0">
                <a:solidFill>
                  <a:srgbClr val="0000FF"/>
                </a:solidFill>
                <a:latin typeface="Times New Roman" pitchFamily="18" charset="0"/>
                <a:cs typeface="Times New Roman" pitchFamily="18" charset="0"/>
              </a:rPr>
              <a:t>Ở </a:t>
            </a:r>
            <a:r>
              <a:rPr lang="en-US" dirty="0" err="1">
                <a:solidFill>
                  <a:srgbClr val="0000FF"/>
                </a:solidFill>
                <a:latin typeface="Times New Roman" pitchFamily="18" charset="0"/>
                <a:cs typeface="Times New Roman" pitchFamily="18" charset="0"/>
              </a:rPr>
              <a:t>các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học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biển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có</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sự</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khác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nhau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theo</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thẳng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đứng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sâu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và</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ngang</a:t>
            </a:r>
            <a:r>
              <a:rPr lang="en-US" dirty="0">
                <a:solidFill>
                  <a:srgbClr val="0000FF"/>
                </a:solidFill>
                <a:latin typeface="Times New Roman" pitchFamily="18" charset="0"/>
                <a:cs typeface="Times New Roman" pitchFamily="18" charset="0"/>
              </a:rPr>
              <a:t>.</a:t>
            </a:r>
            <a:br>
              <a:rPr lang="en-US" dirty="0">
                <a:solidFill>
                  <a:srgbClr val="0000FF"/>
                </a:solidFill>
                <a:latin typeface="Times New Roman" pitchFamily="18" charset="0"/>
                <a:cs typeface="Times New Roman" pitchFamily="18" charset="0"/>
              </a:rPr>
            </a:b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có</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sự</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phân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tầng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rõ</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rệt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theo</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sâu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Tăng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nước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mặt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là</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nơi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sống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của</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nổi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tầng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giữa</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có</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tự</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bơi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tăng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dưới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cùng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có</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động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đây</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sống</a:t>
            </a:r>
            <a:r>
              <a:rPr lang="en-US" dirty="0">
                <a:solidFill>
                  <a:srgbClr val="0000FF"/>
                </a:solidFill>
                <a:latin typeface="Times New Roman" pitchFamily="18" charset="0"/>
                <a:cs typeface="Times New Roman" pitchFamily="18" charset="0"/>
              </a:rPr>
              <a:t>. Theo </a:t>
            </a:r>
            <a:r>
              <a:rPr lang="en-US" dirty="0" err="1">
                <a:solidFill>
                  <a:srgbClr val="0000FF"/>
                </a:solidFill>
                <a:latin typeface="Times New Roman" pitchFamily="18" charset="0"/>
                <a:cs typeface="Times New Roman" pitchFamily="18" charset="0"/>
              </a:rPr>
              <a:t>chiều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ngang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khu</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học</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biển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được</a:t>
            </a:r>
            <a:r>
              <a:rPr lang="en-US" dirty="0">
                <a:solidFill>
                  <a:srgbClr val="0000FF"/>
                </a:solidFill>
                <a:latin typeface="Times New Roman" pitchFamily="18" charset="0"/>
                <a:cs typeface="Times New Roman" pitchFamily="18" charset="0"/>
              </a:rPr>
              <a:t> chia </a:t>
            </a:r>
            <a:r>
              <a:rPr lang="en-US" dirty="0" err="1">
                <a:solidFill>
                  <a:srgbClr val="0000FF"/>
                </a:solidFill>
                <a:latin typeface="Times New Roman" pitchFamily="18" charset="0"/>
                <a:cs typeface="Times New Roman" pitchFamily="18" charset="0"/>
              </a:rPr>
              <a:t>thành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vùng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ven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bờ</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và</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vùng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khơi</a:t>
            </a:r>
            <a:br>
              <a:rPr lang="en-US" dirty="0">
                <a:solidFill>
                  <a:srgbClr val="0000FF"/>
                </a:solidFill>
                <a:latin typeface="Times New Roman" pitchFamily="18" charset="0"/>
                <a:cs typeface="Times New Roman" pitchFamily="18" charset="0"/>
              </a:rPr>
            </a:br>
            <a:r>
              <a:rPr lang="en-US" dirty="0" err="1">
                <a:solidFill>
                  <a:srgbClr val="0000FF"/>
                </a:solidFill>
                <a:latin typeface="Times New Roman" pitchFamily="18" charset="0"/>
                <a:cs typeface="Times New Roman" pitchFamily="18" charset="0"/>
              </a:rPr>
              <a:t>Vùng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ven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bờ</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thường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có</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thành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phần</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sinh</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vật</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phong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phú</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hơn</a:t>
            </a:r>
            <a:r>
              <a:rPr lang="en-US" dirty="0">
                <a:solidFill>
                  <a:srgbClr val="0000FF"/>
                </a:solidFill>
                <a:latin typeface="Times New Roman" pitchFamily="18" charset="0"/>
                <a:cs typeface="Times New Roman" pitchFamily="18" charset="0"/>
              </a:rPr>
              <a:t> so </a:t>
            </a:r>
            <a:r>
              <a:rPr lang="en-US" dirty="0" err="1">
                <a:solidFill>
                  <a:srgbClr val="0000FF"/>
                </a:solidFill>
                <a:latin typeface="Times New Roman" pitchFamily="18" charset="0"/>
                <a:cs typeface="Times New Roman" pitchFamily="18" charset="0"/>
              </a:rPr>
              <a:t>với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vùng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khơi</a:t>
            </a:r>
            <a:r>
              <a:rPr lang="en-US" dirty="0">
                <a:solidFill>
                  <a:srgbClr val="0000FF"/>
                </a:solidFill>
                <a:latin typeface="Times New Roman" pitchFamily="18" charset="0"/>
                <a:cs typeface="Times New Roman" pitchFamily="18" charset="0"/>
              </a:rPr>
              <a:t>.</a:t>
            </a:r>
          </a:p>
          <a:p>
            <a:endParaRPr lang="en-US" dirty="0">
              <a:solidFill>
                <a:srgbClr val="0000FF"/>
              </a:solidFill>
              <a:latin typeface="Times New Roman" pitchFamily="18" charset="0"/>
              <a:cs typeface="Times New Roman" pitchFamily="18" charset="0"/>
            </a:endParaRPr>
          </a:p>
        </p:txBody>
      </p:sp>
      <p:sp>
        <p:nvSpPr>
          <p:cNvPr id="4" name="AutoShape 2" descr="Giải pháp xây dựng thương hiệu đa dạng sinh học biển Việt Nam | Môi trường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18" y="3642463"/>
            <a:ext cx="5077317" cy="286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748" y="3642463"/>
            <a:ext cx="4099596" cy="286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993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ôi trường sống của sinh vậ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854" y="141667"/>
            <a:ext cx="11777014" cy="6624571"/>
          </a:xfrm>
          <a:prstGeom prst="rect">
            <a:avLst/>
          </a:prstGeom>
        </p:spPr>
      </p:pic>
    </p:spTree>
    <p:extLst>
      <p:ext uri="{BB962C8B-B14F-4D97-AF65-F5344CB8AC3E}">
        <p14:creationId xmlns:p14="http://schemas.microsoft.com/office/powerpoint/2010/main" val="2939312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5791201"/>
            <a:ext cx="50800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884" y="5334000"/>
            <a:ext cx="29210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951" y="4868864"/>
            <a:ext cx="4682067"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3618" y="4845050"/>
            <a:ext cx="35433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9801" y="3605214"/>
            <a:ext cx="486621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3784" y="3819526"/>
            <a:ext cx="390313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867" y="1987551"/>
            <a:ext cx="428413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0651" y="304801"/>
            <a:ext cx="6955367"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6251" y="433389"/>
            <a:ext cx="6068483"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2901" y="-228600"/>
            <a:ext cx="5651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3567" y="152400"/>
            <a:ext cx="3276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0968" y="381001"/>
            <a:ext cx="218863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084" y="1485900"/>
            <a:ext cx="2787651"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65518" y="113190"/>
            <a:ext cx="2594229" cy="640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9109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4743" y="185103"/>
            <a:ext cx="6753497"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483326" y="1727933"/>
            <a:ext cx="11338560" cy="1014380"/>
          </a:xfrm>
          <a:prstGeom prst="rect">
            <a:avLst/>
          </a:prstGeom>
        </p:spPr>
        <p:txBody>
          <a:bodyPr wrap="square">
            <a:spAutoFit/>
          </a:bodyPr>
          <a:lstStyle/>
          <a:p>
            <a:pPr indent="450215" algn="just">
              <a:lnSpc>
                <a:spcPct val="107000"/>
              </a:lnSpc>
              <a:spcBef>
                <a:spcPts val="600"/>
              </a:spcBef>
              <a:spcAft>
                <a:spcPts val="600"/>
              </a:spcAft>
            </a:pP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FF0000"/>
                </a:solidFill>
                <a:latin typeface="Times New Roman" pitchFamily="18" charset="0"/>
                <a:cs typeface="Times New Roman" pitchFamily="18" charset="0"/>
              </a:rPr>
              <a:t>Xây dựng </a:t>
            </a:r>
            <a:r>
              <a:rPr lang="de-DE" sz="2800" dirty="0">
                <a:solidFill>
                  <a:srgbClr val="FF0000"/>
                </a:solidFill>
                <a:latin typeface="Times New Roman" pitchFamily="18" charset="0"/>
                <a:cs typeface="Times New Roman" pitchFamily="18" charset="0"/>
              </a:rPr>
              <a:t>được một mô hình mô phỏng các khu sinh học bất kì trên Trái đất</a:t>
            </a:r>
            <a:endParaRPr lang="en-US" sz="2800" dirty="0">
              <a:solidFill>
                <a:srgbClr val="FF000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333241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90662" y="5669280"/>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QUYỂN</a:t>
            </a:r>
            <a:endParaRPr lang="en-US" dirty="0">
              <a:latin typeface="Times New Roman" panose="02020603050405020304" pitchFamily="18" charset="0"/>
              <a:cs typeface="Times New Roman" panose="02020603050405020304" pitchFamily="18" charset="0"/>
            </a:endParaRPr>
          </a:p>
        </p:txBody>
      </p:sp>
      <p:sp>
        <p:nvSpPr>
          <p:cNvPr id="2" name="AutoShape 2" descr="Mệnh Thủy hợp mệnh gì nhất và những điều cần biế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449" y="1136469"/>
            <a:ext cx="3944311" cy="400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5" descr="Điểm danh 5 quyển sách định hướng nghề nghiệp tương lai hay nhất |  Edu2Review"/>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697" y="1537369"/>
            <a:ext cx="4500920" cy="340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0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90662" y="5669280"/>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QUYỂN</a:t>
            </a:r>
            <a:endParaRPr lang="en-US" dirty="0">
              <a:latin typeface="Times New Roman" panose="02020603050405020304" pitchFamily="18" charset="0"/>
              <a:cs typeface="Times New Roman" panose="02020603050405020304" pitchFamily="18" charset="0"/>
            </a:endParaRPr>
          </a:p>
        </p:txBody>
      </p:sp>
      <p:pic>
        <p:nvPicPr>
          <p:cNvPr id="2" name="Picture 2" descr="Biểu Tượng Sinh Học Hình ảnh PNG | Vector Và Các Tập Tin PSD | Tải Về Miễn  Phí Trên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88" y="656823"/>
            <a:ext cx="5339320" cy="48592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ách vẽ quyển sách đơn giản [101 mẫu vẽ cuốn sách đẹp, đủ hình thái] -  Trường Tiểu Học Đằng H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59" y="656823"/>
            <a:ext cx="5941147" cy="485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93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90662" y="5669280"/>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QUYỂN</a:t>
            </a:r>
            <a:endParaRPr lang="en-US" dirty="0">
              <a:latin typeface="Times New Roman" panose="02020603050405020304" pitchFamily="18" charset="0"/>
              <a:cs typeface="Times New Roman" panose="02020603050405020304" pitchFamily="18" charset="0"/>
            </a:endParaRPr>
          </a:p>
        </p:txBody>
      </p:sp>
      <p:pic>
        <p:nvPicPr>
          <p:cNvPr id="2" name="Picture 2" descr="ÁP SUẤT KHÍ QUYỂN LÀ GÌ? MỘT SỐ THÔNG TIN QUAN TRỌ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93" y="0"/>
            <a:ext cx="6194738" cy="504478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165" y="0"/>
            <a:ext cx="5629836" cy="490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1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77599" y="5930538"/>
            <a:ext cx="5277394" cy="92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endParaRPr lang="en-US" dirty="0">
              <a:latin typeface="Times New Roman" panose="02020603050405020304" pitchFamily="18" charset="0"/>
              <a:cs typeface="Times New Roman" panose="02020603050405020304" pitchFamily="18" charset="0"/>
            </a:endParaRPr>
          </a:p>
        </p:txBody>
      </p:sp>
      <p:sp>
        <p:nvSpPr>
          <p:cNvPr id="2" name="AutoShape 2" descr="Lớp vỏ (địa chất)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60336"/>
            <a:ext cx="5073650" cy="532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365" y="1119309"/>
            <a:ext cx="4500920" cy="340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1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249297"/>
            <a:ext cx="12422776" cy="584775"/>
          </a:xfrm>
          <a:prstGeom prst="rect">
            <a:avLst/>
          </a:prstGeom>
        </p:spPr>
        <p:txBody>
          <a:bodyPr wrap="square">
            <a:spAutoFit/>
          </a:bodyPr>
          <a:lstStyle/>
          <a:p>
            <a:pPr marL="342265" algn="ctr">
              <a:spcBef>
                <a:spcPts val="390"/>
              </a:spcBef>
              <a:spcAft>
                <a:spcPts val="0"/>
              </a:spcAft>
            </a:pPr>
            <a:r>
              <a:rPr lang="en-US" sz="3200" b="1" kern="0" dirty="0" err="1">
                <a:solidFill>
                  <a:srgbClr val="C00000"/>
                </a:solidFill>
                <a:latin typeface="Times New Roman" panose="02020603050405020304" pitchFamily="18" charset="0"/>
                <a:ea typeface="Times New Roman" panose="02020603050405020304" pitchFamily="18" charset="0"/>
              </a:rPr>
              <a:t>BÀI</a:t>
            </a:r>
            <a:r>
              <a:rPr lang="en-US" sz="3200" b="1" kern="0" dirty="0">
                <a:solidFill>
                  <a:srgbClr val="C00000"/>
                </a:solidFill>
                <a:latin typeface="Times New Roman" panose="02020603050405020304" pitchFamily="18" charset="0"/>
                <a:ea typeface="Times New Roman" panose="02020603050405020304" pitchFamily="18" charset="0"/>
              </a:rPr>
              <a:t> 45: </a:t>
            </a:r>
            <a:r>
              <a:rPr lang="en-US" sz="3200" b="1" kern="0" dirty="0" err="1">
                <a:solidFill>
                  <a:srgbClr val="C00000"/>
                </a:solidFill>
                <a:latin typeface="Times New Roman" panose="02020603050405020304" pitchFamily="18" charset="0"/>
                <a:ea typeface="Times New Roman" panose="02020603050405020304" pitchFamily="18" charset="0"/>
              </a:rPr>
              <a:t>SINH</a:t>
            </a:r>
            <a:r>
              <a:rPr lang="en-US" sz="3200" b="1" kern="0" dirty="0">
                <a:solidFill>
                  <a:srgbClr val="C00000"/>
                </a:solidFill>
                <a:latin typeface="Times New Roman" panose="02020603050405020304" pitchFamily="18" charset="0"/>
                <a:ea typeface="Times New Roman" panose="02020603050405020304" pitchFamily="18" charset="0"/>
              </a:rPr>
              <a:t> </a:t>
            </a:r>
            <a:r>
              <a:rPr lang="en-US" sz="3200" b="1" kern="0" dirty="0" err="1">
                <a:solidFill>
                  <a:srgbClr val="C00000"/>
                </a:solidFill>
                <a:latin typeface="Times New Roman" panose="02020603050405020304" pitchFamily="18" charset="0"/>
                <a:ea typeface="Times New Roman" panose="02020603050405020304" pitchFamily="18" charset="0"/>
              </a:rPr>
              <a:t>QUYỂN</a:t>
            </a:r>
            <a:endParaRPr lang="en-US" sz="3200" b="1" kern="0" dirty="0">
              <a:solidFill>
                <a:srgbClr val="C00000"/>
              </a:solidFill>
              <a:effectLst/>
              <a:latin typeface="Times New Roman" panose="02020603050405020304" pitchFamily="18" charset="0"/>
              <a:ea typeface="Times New Roman" panose="02020603050405020304" pitchFamily="18" charset="0"/>
            </a:endParaRPr>
          </a:p>
        </p:txBody>
      </p:sp>
      <p:sp>
        <p:nvSpPr>
          <p:cNvPr id="3" name="AutoShape 2" descr="Sinh quyển là gì? Khái niệm, đặc điểm và khu dự trữ sinh quyển - Thiết bị  vệ sinh công nghiệp Pal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563" y="1082340"/>
            <a:ext cx="5172925" cy="517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0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6680" y="908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I.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quyển</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232495" y="1637603"/>
            <a:ext cx="9852031" cy="1384995"/>
          </a:xfrm>
          <a:prstGeom prst="rect">
            <a:avLst/>
          </a:prstGeom>
        </p:spPr>
        <p:txBody>
          <a:bodyPr wrap="square">
            <a:spAutoFit/>
          </a:bodyPr>
          <a:lstStyle/>
          <a:p>
            <a:r>
              <a:rPr lang="nl-NL" sz="2800" b="1" dirty="0">
                <a:solidFill>
                  <a:srgbClr val="FF0000"/>
                </a:solidFill>
                <a:latin typeface="Times New Roman" pitchFamily="18" charset="0"/>
                <a:cs typeface="Times New Roman" pitchFamily="18" charset="0"/>
              </a:rPr>
              <a:t>? Thế nào là sinh quyển</a:t>
            </a:r>
            <a:endParaRPr lang="en-US" sz="2800" b="1" dirty="0">
              <a:solidFill>
                <a:srgbClr val="FF0000"/>
              </a:solidFill>
              <a:latin typeface="Times New Roman" pitchFamily="18" charset="0"/>
              <a:cs typeface="Times New Roman" pitchFamily="18" charset="0"/>
            </a:endParaRPr>
          </a:p>
          <a:p>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Sinh</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quyển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gồm</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những</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thành</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phần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nào</a:t>
            </a:r>
            <a:r>
              <a:rPr lang="en-GB" sz="2800" b="1" dirty="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a:p>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Mối</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quan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hệ</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giữa</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sinh</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quyển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với</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sinh</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vật</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trên</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trái</a:t>
            </a:r>
            <a:r>
              <a:rPr lang="en-GB" sz="2800" b="1" dirty="0">
                <a:solidFill>
                  <a:srgbClr val="FF0000"/>
                </a:solidFill>
                <a:latin typeface="Times New Roman" pitchFamily="18" charset="0"/>
                <a:cs typeface="Times New Roman" pitchFamily="18" charset="0"/>
              </a:rPr>
              <a:t> </a:t>
            </a:r>
            <a:r>
              <a:rPr lang="en-GB" sz="2800" b="1" dirty="0" err="1">
                <a:solidFill>
                  <a:srgbClr val="FF0000"/>
                </a:solidFill>
                <a:latin typeface="Times New Roman" pitchFamily="18" charset="0"/>
                <a:cs typeface="Times New Roman" pitchFamily="18" charset="0"/>
              </a:rPr>
              <a:t>đất</a:t>
            </a:r>
            <a:r>
              <a:rPr lang="en-GB" sz="2800" b="1" dirty="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8" name="Rectangle 7"/>
          <p:cNvSpPr/>
          <p:nvPr/>
        </p:nvSpPr>
        <p:spPr>
          <a:xfrm>
            <a:off x="849085" y="1223302"/>
            <a:ext cx="7027817" cy="5140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HOÀN</a:t>
            </a:r>
            <a:r>
              <a:rPr lang="en-US" dirty="0"/>
              <a:t> </a:t>
            </a:r>
            <a:r>
              <a:rPr lang="en-US" dirty="0" err="1"/>
              <a:t>THÀNH</a:t>
            </a:r>
            <a:r>
              <a:rPr lang="en-US" dirty="0"/>
              <a:t> </a:t>
            </a:r>
            <a:r>
              <a:rPr lang="en-US" dirty="0" err="1"/>
              <a:t>NỘI</a:t>
            </a:r>
            <a:r>
              <a:rPr lang="en-US" dirty="0"/>
              <a:t> DUNG </a:t>
            </a:r>
            <a:r>
              <a:rPr lang="en-US" dirty="0" err="1"/>
              <a:t>PHIẾU</a:t>
            </a:r>
            <a:r>
              <a:rPr lang="en-US" dirty="0"/>
              <a:t> </a:t>
            </a:r>
            <a:r>
              <a:rPr lang="en-US" dirty="0" err="1"/>
              <a:t>HỌC</a:t>
            </a:r>
            <a:r>
              <a:rPr lang="en-US" dirty="0"/>
              <a:t> </a:t>
            </a:r>
            <a:r>
              <a:rPr lang="en-US" dirty="0" err="1"/>
              <a:t>TẬP</a:t>
            </a:r>
            <a:endParaRPr lang="en-US" dirty="0"/>
          </a:p>
        </p:txBody>
      </p:sp>
      <p:sp>
        <p:nvSpPr>
          <p:cNvPr id="9" name="Rectangle 8"/>
          <p:cNvSpPr/>
          <p:nvPr/>
        </p:nvSpPr>
        <p:spPr>
          <a:xfrm>
            <a:off x="370115" y="3590698"/>
            <a:ext cx="10252165" cy="2246769"/>
          </a:xfrm>
          <a:prstGeom prst="rect">
            <a:avLst/>
          </a:prstGeom>
        </p:spPr>
        <p:txBody>
          <a:bodyPr wrap="square">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quyển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toàn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trường</a:t>
            </a:r>
            <a:r>
              <a:rPr lang="en-US" sz="2800" dirty="0">
                <a:solidFill>
                  <a:srgbClr val="0000FF"/>
                </a:solidFill>
                <a:latin typeface="Times New Roman" pitchFamily="18" charset="0"/>
                <a:cs typeface="Times New Roman" pitchFamily="18" charset="0"/>
              </a:rPr>
              <a:t>.</a:t>
            </a:r>
          </a:p>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quyển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quan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chặt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chẽ</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phạm</a:t>
            </a:r>
            <a:r>
              <a:rPr lang="en-US" sz="2800" dirty="0">
                <a:solidFill>
                  <a:srgbClr val="0000FF"/>
                </a:solidFill>
                <a:latin typeface="Times New Roman" pitchFamily="18" charset="0"/>
                <a:cs typeface="Times New Roman" pitchFamily="18" charset="0"/>
              </a:rPr>
              <a:t> vi </a:t>
            </a:r>
            <a:r>
              <a:rPr lang="en-US" sz="2800" dirty="0" err="1">
                <a:solidFill>
                  <a:srgbClr val="0000FF"/>
                </a:solidFill>
                <a:latin typeface="Times New Roman" pitchFamily="18" charset="0"/>
                <a:cs typeface="Times New Roman" pitchFamily="18" charset="0"/>
              </a:rPr>
              <a:t>toàn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cầu</a:t>
            </a:r>
            <a:r>
              <a:rPr lang="en-US" sz="2800" dirty="0">
                <a:solidFill>
                  <a:srgbClr val="0000FF"/>
                </a:solidFill>
                <a:latin typeface="Times New Roman" pitchFamily="18" charset="0"/>
                <a:cs typeface="Times New Roman" pitchFamily="18" charset="0"/>
              </a:rPr>
              <a:t>.</a:t>
            </a:r>
          </a:p>
        </p:txBody>
      </p:sp>
      <p:pic>
        <p:nvPicPr>
          <p:cNvPr id="2"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84526" y="0"/>
            <a:ext cx="2107474" cy="2253343"/>
          </a:xfrm>
          <a:prstGeom prst="rect">
            <a:avLst/>
          </a:prstGeom>
        </p:spPr>
      </p:pic>
    </p:spTree>
    <p:extLst>
      <p:ext uri="{BB962C8B-B14F-4D97-AF65-F5344CB8AC3E}">
        <p14:creationId xmlns:p14="http://schemas.microsoft.com/office/powerpoint/2010/main" val="118783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childTnLst>
        </p:cTn>
      </p:par>
    </p:tnLst>
    <p:bldLst>
      <p:bldP spid="6" grpId="0"/>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ng Vật Có Thể Sống Thiếu Nước Trong Bao Lâ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17811" y="1120230"/>
            <a:ext cx="9059046" cy="5095598"/>
          </a:xfrm>
        </p:spPr>
      </p:pic>
      <p:sp>
        <p:nvSpPr>
          <p:cNvPr id="5" name="Rectangle 4"/>
          <p:cNvSpPr/>
          <p:nvPr/>
        </p:nvSpPr>
        <p:spPr>
          <a:xfrm>
            <a:off x="-1" y="238768"/>
            <a:ext cx="11691257" cy="553357"/>
          </a:xfrm>
          <a:prstGeom prst="rect">
            <a:avLst/>
          </a:prstGeom>
        </p:spPr>
        <p:txBody>
          <a:bodyPr wrap="square">
            <a:spAutoFit/>
          </a:bodyPr>
          <a:lstStyle/>
          <a:p>
            <a:pPr algn="just">
              <a:lnSpc>
                <a:spcPct val="107000"/>
              </a:lnSpc>
              <a:spcBef>
                <a:spcPts val="600"/>
              </a:spcBef>
              <a:spcAft>
                <a:spcPts val="6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33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6571" y="0"/>
            <a:ext cx="11071232" cy="553357"/>
          </a:xfrm>
          <a:prstGeom prst="rect">
            <a:avLst/>
          </a:prstGeom>
        </p:spPr>
        <p:txBody>
          <a:bodyPr wrap="square">
            <a:spAutoFit/>
          </a:bodyPr>
          <a:lstStyle/>
          <a:p>
            <a:pPr algn="just">
              <a:lnSpc>
                <a:spcPct val="107000"/>
              </a:lnSpc>
              <a:spcBef>
                <a:spcPts val="600"/>
              </a:spcBef>
              <a:spcAft>
                <a:spcPts val="60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dự</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53357"/>
            <a:ext cx="4837357" cy="2718889"/>
          </a:xfrm>
          <a:prstGeom prst="rect">
            <a:avLst/>
          </a:prstGeom>
        </p:spPr>
      </p:pic>
      <p:sp>
        <p:nvSpPr>
          <p:cNvPr id="3" name="Rectangle 2"/>
          <p:cNvSpPr/>
          <p:nvPr/>
        </p:nvSpPr>
        <p:spPr>
          <a:xfrm>
            <a:off x="4992710" y="690735"/>
            <a:ext cx="6096000" cy="1384995"/>
          </a:xfrm>
          <a:prstGeom prst="rect">
            <a:avLst/>
          </a:prstGeom>
        </p:spPr>
        <p:txBody>
          <a:bodyPr>
            <a:spAutoFit/>
          </a:bodyPr>
          <a:lstStyle/>
          <a:p>
            <a:r>
              <a:rPr lang="nl-NL" sz="2800" dirty="0">
                <a:solidFill>
                  <a:srgbClr val="0000FF"/>
                </a:solidFill>
                <a:latin typeface="Times New Roman" pitchFamily="18" charset="0"/>
                <a:cs typeface="Times New Roman" pitchFamily="18" charset="0"/>
              </a:rPr>
              <a:t>+ Nhóm khu sinh học trên cạn</a:t>
            </a:r>
            <a:endParaRPr lang="en-US" sz="2800" dirty="0">
              <a:solidFill>
                <a:srgbClr val="0000FF"/>
              </a:solidFill>
              <a:latin typeface="Times New Roman" pitchFamily="18" charset="0"/>
              <a:cs typeface="Times New Roman" pitchFamily="18" charset="0"/>
            </a:endParaRPr>
          </a:p>
          <a:p>
            <a:r>
              <a:rPr lang="nl-NL" sz="2800" dirty="0">
                <a:solidFill>
                  <a:srgbClr val="0000FF"/>
                </a:solidFill>
                <a:latin typeface="Times New Roman" pitchFamily="18" charset="0"/>
                <a:cs typeface="Times New Roman" pitchFamily="18" charset="0"/>
              </a:rPr>
              <a:t>+ Nhóm khu sinh học nước ngọt</a:t>
            </a:r>
            <a:endParaRPr lang="en-US" sz="2800" dirty="0">
              <a:solidFill>
                <a:srgbClr val="0000FF"/>
              </a:solidFill>
              <a:latin typeface="Times New Roman" pitchFamily="18" charset="0"/>
              <a:cs typeface="Times New Roman" pitchFamily="18" charset="0"/>
            </a:endParaRPr>
          </a:p>
          <a:p>
            <a:r>
              <a:rPr lang="nl-NL" sz="2800" dirty="0">
                <a:solidFill>
                  <a:srgbClr val="0000FF"/>
                </a:solidFill>
                <a:latin typeface="Times New Roman" pitchFamily="18" charset="0"/>
                <a:cs typeface="Times New Roman" pitchFamily="18" charset="0"/>
              </a:rPr>
              <a:t>+ Nhóm khu sinh học biển</a:t>
            </a:r>
            <a:endParaRPr lang="en-US" sz="2800" dirty="0">
              <a:solidFill>
                <a:srgbClr val="0000FF"/>
              </a:solidFill>
              <a:latin typeface="Times New Roman" pitchFamily="18" charset="0"/>
              <a:cs typeface="Times New Roman" pitchFamily="18" charset="0"/>
            </a:endParaRPr>
          </a:p>
        </p:txBody>
      </p:sp>
      <p:sp>
        <p:nvSpPr>
          <p:cNvPr id="8" name="Rectangle 7"/>
          <p:cNvSpPr/>
          <p:nvPr/>
        </p:nvSpPr>
        <p:spPr>
          <a:xfrm>
            <a:off x="326570" y="3318570"/>
            <a:ext cx="11625023" cy="3108543"/>
          </a:xfrm>
          <a:prstGeom prst="rect">
            <a:avLst/>
          </a:prstGeom>
        </p:spPr>
        <p:txBody>
          <a:bodyPr wrap="square">
            <a:spAutoFit/>
          </a:bodyPr>
          <a:lstStyle/>
          <a:p>
            <a:r>
              <a:rPr lang="nl-NL" sz="2800" dirty="0">
                <a:solidFill>
                  <a:srgbClr val="FF0000"/>
                </a:solidFill>
                <a:latin typeface="Times New Roman" pitchFamily="18" charset="0"/>
                <a:cs typeface="Times New Roman" pitchFamily="18" charset="0"/>
              </a:rPr>
              <a:t>Yêu cầu: </a:t>
            </a:r>
          </a:p>
          <a:p>
            <a:r>
              <a:rPr lang="nl-NL" sz="2800" dirty="0">
                <a:solidFill>
                  <a:srgbClr val="FF0000"/>
                </a:solidFill>
                <a:latin typeface="Times New Roman" pitchFamily="18" charset="0"/>
                <a:cs typeface="Times New Roman" pitchFamily="18" charset="0"/>
              </a:rPr>
              <a:t>+ Đặc điểm các khu sinh học</a:t>
            </a:r>
            <a:endParaRPr lang="en-US" sz="2800" dirty="0">
              <a:solidFill>
                <a:srgbClr val="FF0000"/>
              </a:solidFill>
              <a:latin typeface="Times New Roman" pitchFamily="18" charset="0"/>
              <a:cs typeface="Times New Roman" pitchFamily="18" charset="0"/>
            </a:endParaRPr>
          </a:p>
          <a:p>
            <a:r>
              <a:rPr lang="nl-NL" sz="2800" dirty="0">
                <a:solidFill>
                  <a:srgbClr val="FF0000"/>
                </a:solidFill>
                <a:latin typeface="Times New Roman" pitchFamily="18" charset="0"/>
                <a:cs typeface="Times New Roman" pitchFamily="18" charset="0"/>
              </a:rPr>
              <a:t>+ Các khu sinh học cụ thể</a:t>
            </a:r>
            <a:endParaRPr lang="en-US" sz="2800" dirty="0">
              <a:solidFill>
                <a:srgbClr val="FF0000"/>
              </a:solidFill>
              <a:latin typeface="Times New Roman" pitchFamily="18" charset="0"/>
              <a:cs typeface="Times New Roman" pitchFamily="18" charset="0"/>
            </a:endParaRPr>
          </a:p>
          <a:p>
            <a:r>
              <a:rPr lang="nl-NL" sz="2800" dirty="0">
                <a:solidFill>
                  <a:srgbClr val="FF0000"/>
                </a:solidFill>
                <a:latin typeface="Times New Roman" pitchFamily="18" charset="0"/>
                <a:cs typeface="Times New Roman" pitchFamily="18" charset="0"/>
              </a:rPr>
              <a:t>+ Việc hình thành các khu sinh học khác nhau do yếu tố nào quyết định?</a:t>
            </a:r>
            <a:endParaRPr lang="en-US" sz="2800" dirty="0">
              <a:solidFill>
                <a:srgbClr val="FF0000"/>
              </a:solidFill>
              <a:latin typeface="Times New Roman" pitchFamily="18" charset="0"/>
              <a:cs typeface="Times New Roman" pitchFamily="18" charset="0"/>
            </a:endParaRPr>
          </a:p>
          <a:p>
            <a:r>
              <a:rPr lang="nl-NL" sz="2800" dirty="0">
                <a:solidFill>
                  <a:srgbClr val="FF0000"/>
                </a:solidFill>
                <a:latin typeface="Times New Roman" pitchFamily="18" charset="0"/>
                <a:cs typeface="Times New Roman" pitchFamily="18" charset="0"/>
              </a:rPr>
              <a:t>+ Cho ví dụ</a:t>
            </a:r>
            <a:endParaRPr lang="en-US" sz="2800" dirty="0">
              <a:solidFill>
                <a:srgbClr val="FF0000"/>
              </a:solidFill>
              <a:latin typeface="Times New Roman" pitchFamily="18" charset="0"/>
              <a:cs typeface="Times New Roman" pitchFamily="18" charset="0"/>
            </a:endParaRPr>
          </a:p>
          <a:p>
            <a:r>
              <a:rPr lang="nl-NL" sz="2800" dirty="0">
                <a:solidFill>
                  <a:srgbClr val="FF0000"/>
                </a:solidFill>
                <a:latin typeface="Times New Roman" pitchFamily="18" charset="0"/>
                <a:cs typeface="Times New Roman" pitchFamily="18" charset="0"/>
              </a:rPr>
              <a:t>+ Về hình thức: HS tùy ý lựa chọn hình thức của dự án: giấy A0, bài thuyết trình,...</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22259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TotalTime>
  <Words>615</Words>
  <Application>Microsoft Office PowerPoint</Application>
  <PresentationFormat>Widescreen</PresentationFormat>
  <Paragraphs>39</Paragraphs>
  <Slides>16</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Khu sinh học trên cạn: Các đặc tính khí hậu của mỗi vùng địa lý đã xác định các khu sinh học khác nhau trên cạn, tại đó có những sinh vật đặc trưng thích nghi với điều kiện của khu vực. Từ vùng cực đến vùng nhiệt đới có các khu sinh học: đồng rêu hàn đới, rừng lá kim phương bắc, rừng ôn đới, rừng mưa nhiệt đới.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Admin</cp:lastModifiedBy>
  <cp:revision>1</cp:revision>
  <dcterms:created xsi:type="dcterms:W3CDTF">2022-07-15T01:52:57Z</dcterms:created>
  <dcterms:modified xsi:type="dcterms:W3CDTF">2023-08-20T12:17:13Z</dcterms:modified>
  <cp:version>n</cp:version>
</cp:coreProperties>
</file>