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79" r:id="rId2"/>
    <p:sldId id="309" r:id="rId3"/>
    <p:sldId id="307" r:id="rId4"/>
    <p:sldId id="262" r:id="rId5"/>
    <p:sldId id="287" r:id="rId6"/>
    <p:sldId id="299" r:id="rId7"/>
    <p:sldId id="288" r:id="rId8"/>
    <p:sldId id="267" r:id="rId9"/>
    <p:sldId id="300" r:id="rId10"/>
    <p:sldId id="311" r:id="rId11"/>
    <p:sldId id="337" r:id="rId12"/>
    <p:sldId id="313" r:id="rId13"/>
    <p:sldId id="312" r:id="rId14"/>
    <p:sldId id="314" r:id="rId15"/>
    <p:sldId id="315" r:id="rId16"/>
    <p:sldId id="338" r:id="rId17"/>
    <p:sldId id="318" r:id="rId18"/>
    <p:sldId id="316" r:id="rId19"/>
    <p:sldId id="317" r:id="rId20"/>
    <p:sldId id="339" r:id="rId21"/>
    <p:sldId id="321" r:id="rId22"/>
    <p:sldId id="320" r:id="rId23"/>
    <p:sldId id="328" r:id="rId24"/>
    <p:sldId id="323" r:id="rId25"/>
    <p:sldId id="322" r:id="rId26"/>
    <p:sldId id="325" r:id="rId27"/>
    <p:sldId id="327" r:id="rId28"/>
    <p:sldId id="329" r:id="rId29"/>
    <p:sldId id="330" r:id="rId30"/>
    <p:sldId id="331" r:id="rId31"/>
    <p:sldId id="333" r:id="rId32"/>
    <p:sldId id="334" r:id="rId33"/>
    <p:sldId id="336" r:id="rId34"/>
    <p:sldId id="335" r:id="rId35"/>
    <p:sldId id="274" r:id="rId36"/>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12029"/>
    <a:srgbClr val="341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1" autoAdjust="0"/>
    <p:restoredTop sz="94660"/>
  </p:normalViewPr>
  <p:slideViewPr>
    <p:cSldViewPr showGuides="1">
      <p:cViewPr varScale="1">
        <p:scale>
          <a:sx n="59" d="100"/>
          <a:sy n="59" d="100"/>
        </p:scale>
        <p:origin x="1488"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97F1B15-6F34-4069-B262-827D219EFF41}" type="datetimeFigureOut">
              <a:rPr kumimoji="0" lang="en-US" sz="1200" b="0" i="0" u="none" strike="noStrike" kern="1200" cap="none" spc="0" normalizeH="0" baseline="0" noProof="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11/30/2024</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en-US" altLang="en-US" sz="1200" dirty="0">
                <a:latin typeface="Calibri" panose="020F0502020204030204" pitchFamily="34" charset="0"/>
              </a:rPr>
              <a:pPr lvl="0" algn="r" eaLnBrk="1" hangingPunct="1">
                <a:buNone/>
              </a:pPr>
              <a:t>‹#›</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56563331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21B625-41F1-497A-8688-2FD20EE2AD9A}" type="slidenum">
              <a:rPr lang="en-US" altLang="en-US">
                <a:latin typeface="Times New Roman" panose="02020603050405020304" pitchFamily="18" charset="0"/>
                <a:cs typeface="Times New Roman" panose="02020603050405020304" pitchFamily="18" charset="0"/>
              </a:rPr>
              <a:pPr>
                <a:spcBef>
                  <a:spcPct val="0"/>
                </a:spcBef>
              </a:pPr>
              <a:t>17</a:t>
            </a:fld>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06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11/30/2024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11/30/2024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11/30/2024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11/30/2024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11/30/2024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11/30/2024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11/30/2024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11/30/2024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11/30/2024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11/30/2024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11/30/2024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11/30/2024</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slide" Target="slide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04800" y="1828800"/>
            <a:ext cx="1371600" cy="74136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 Máu</a:t>
            </a:r>
            <a:endPar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a:spLocks noChangeArrowheads="1"/>
          </p:cNvSpPr>
          <p:nvPr/>
        </p:nvSpPr>
        <p:spPr bwMode="auto">
          <a:xfrm>
            <a:off x="381000" y="2514600"/>
            <a:ext cx="6400800" cy="66120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50000"/>
              </a:lnSpc>
              <a:spcBef>
                <a:spcPct val="0"/>
              </a:spcBef>
              <a:buFontTx/>
              <a:buNone/>
            </a:pPr>
            <a:r>
              <a:rPr lang="en-US" sz="2800" b="1" dirty="0">
                <a:solidFill>
                  <a:srgbClr val="002060"/>
                </a:solidFill>
                <a:latin typeface="Times New Roman" panose="02020603050405020304" pitchFamily="18" charset="0"/>
                <a:ea typeface="Times New Roman" panose="02020603050405020304" pitchFamily="18" charset="0"/>
              </a:rPr>
              <a:t>1. </a:t>
            </a:r>
            <a:r>
              <a:rPr lang="en-US" sz="2800" b="1" dirty="0" err="1">
                <a:solidFill>
                  <a:srgbClr val="002060"/>
                </a:solidFill>
                <a:latin typeface="Times New Roman" panose="02020603050405020304" pitchFamily="18" charset="0"/>
                <a:ea typeface="Times New Roman" panose="02020603050405020304" pitchFamily="18" charset="0"/>
              </a:rPr>
              <a:t>Các</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thành</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phần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của</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máu</a:t>
            </a:r>
            <a:endParaRPr sz="2800" b="1" dirty="0">
              <a:solidFill>
                <a:srgbClr val="002060"/>
              </a:solidFill>
              <a:latin typeface="Times New Roman" panose="02020603050405020304" pitchFamily="18" charset="0"/>
              <a:ea typeface="Times New Roman" panose="02020603050405020304" pitchFamily="18" charset="0"/>
            </a:endParaRPr>
          </a:p>
        </p:txBody>
      </p:sp>
      <p:sp>
        <p:nvSpPr>
          <p:cNvPr id="6149" name="Slide Number Placeholder 7"/>
          <p:cNvSpPr txBox="1">
            <a:spLocks noGrp="1"/>
          </p:cNvSpPr>
          <p:nvPr>
            <p:ph type="sldNum" sz="quarter" idx="12"/>
          </p:nvPr>
        </p:nvSpPr>
        <p:spPr>
          <a:noFill/>
          <a:ln>
            <a:noFill/>
          </a:ln>
        </p:spPr>
        <p:txBody>
          <a:bodyPr anchor="ctr" anchorCtr="0"/>
          <a:lstStyle/>
          <a:p>
            <a:pPr marL="0" indent="0" algn="r">
              <a:spcBef>
                <a:spcPct val="0"/>
              </a:spcBef>
              <a:buFontTx/>
              <a:buNone/>
            </a:pPr>
            <a:fld id="{9A0DB2DC-4C9A-4742-B13C-FB6460FD3503}" type="slidenum">
              <a:rPr lang="en-US" altLang="en-US" sz="1200" dirty="0">
                <a:solidFill>
                  <a:srgbClr val="898989"/>
                </a:solidFill>
                <a:latin typeface="Arial" panose="020B0604020202020204" pitchFamily="34" charset="0"/>
                <a:cs typeface="Arial" panose="020B0604020202020204" pitchFamily="34" charset="0"/>
              </a:rPr>
              <a:pPr marL="0" indent="0" algn="r">
                <a:spcBef>
                  <a:spcPct val="0"/>
                </a:spcBef>
                <a:buFontTx/>
                <a:buNone/>
              </a:pPr>
              <a:t>1</a:t>
            </a:fld>
            <a:endParaRPr lang="en-US" altLang="en-US" sz="1200" dirty="0">
              <a:solidFill>
                <a:srgbClr val="898989"/>
              </a:solidFill>
              <a:latin typeface="Arial" panose="020B0604020202020204" pitchFamily="34" charset="0"/>
              <a:ea typeface="Arial" panose="020B0604020202020204" pitchFamily="34" charset="0"/>
              <a:cs typeface="Arial" panose="020B0604020202020204" pitchFamily="34" charset="0"/>
            </a:endParaRPr>
          </a:p>
        </p:txBody>
      </p:sp>
      <p:sp>
        <p:nvSpPr>
          <p:cNvPr id="8" name="Rectangle 2"/>
          <p:cNvSpPr/>
          <p:nvPr/>
        </p:nvSpPr>
        <p:spPr>
          <a:xfrm>
            <a:off x="36516" y="228600"/>
            <a:ext cx="8878884" cy="1371600"/>
          </a:xfrm>
          <a:prstGeom prst="rect">
            <a:avLst/>
          </a:prstGeom>
          <a:gradFill rotWithShape="1">
            <a:gsLst>
              <a:gs pos="0">
                <a:schemeClr val="bg1"/>
              </a:gs>
              <a:gs pos="100000">
                <a:srgbClr val="30ED17"/>
              </a:gs>
            </a:gsLst>
            <a:path path="shape">
              <a:fillToRect l="50000" t="50000" r="50000" b="50000"/>
            </a:path>
            <a:tileRect/>
          </a:gra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BÀI 33. MÁU VÀ HỆ TUẦN HOÀN </a:t>
            </a:r>
          </a:p>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CỦA CƠ THỂ NGƯỜI</a:t>
            </a:r>
            <a:r>
              <a:rPr lang="en-US" altLang="en-US" sz="4400" b="1" dirty="0">
                <a:solidFill>
                  <a:srgbClr val="FF0000"/>
                </a:solidFill>
                <a:latin typeface="Times New Roman" panose="02020603050405020304" pitchFamily="18" charset="0"/>
                <a:cs typeface="Times New Roman" panose="02020603050405020304" pitchFamily="18" charset="0"/>
              </a:rPr>
              <a:t> </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10</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8" name="TextBox 7"/>
          <p:cNvSpPr txBox="1">
            <a:spLocks noChangeArrowheads="1"/>
          </p:cNvSpPr>
          <p:nvPr/>
        </p:nvSpPr>
        <p:spPr bwMode="auto">
          <a:xfrm>
            <a:off x="373063" y="304800"/>
            <a:ext cx="8305800" cy="954107"/>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buNone/>
            </a:pPr>
            <a:r>
              <a:rPr lang="en-US" sz="2800" dirty="0" err="1">
                <a:solidFill>
                  <a:srgbClr val="FF0000"/>
                </a:solidFill>
                <a:latin typeface="Times New Roman" panose="02020603050405020304" pitchFamily="18" charset="0"/>
                <a:ea typeface="Calibri" panose="020F0502020204030204" pitchFamily="34" charset="0"/>
              </a:rPr>
              <a:t>Điều</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gì</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sẽ</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xảy</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ra</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với</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cơ</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thể</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nếu</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thiếu</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một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trong</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các</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thành</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phần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của</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máu</a:t>
            </a:r>
            <a:r>
              <a:rPr lang="en-US" sz="2800" dirty="0">
                <a:solidFill>
                  <a:srgbClr val="FF0000"/>
                </a:solidFill>
                <a:latin typeface="Times New Roman" panose="02020603050405020304" pitchFamily="18" charset="0"/>
                <a:ea typeface="Calibri" panose="020F0502020204030204" pitchFamily="34" charset="0"/>
              </a:rPr>
              <a:t>?</a:t>
            </a:r>
            <a:endParaRPr lang="en-US" sz="2800" dirty="0">
              <a:solidFill>
                <a:srgbClr val="FF0000"/>
              </a:solidFill>
            </a:endParaRPr>
          </a:p>
        </p:txBody>
      </p:sp>
      <p:sp>
        <p:nvSpPr>
          <p:cNvPr id="2" name="Rectangle 1"/>
          <p:cNvSpPr/>
          <p:nvPr/>
        </p:nvSpPr>
        <p:spPr>
          <a:xfrm>
            <a:off x="233362" y="3951602"/>
            <a:ext cx="8829675" cy="2228815"/>
          </a:xfrm>
          <a:prstGeom prst="rect">
            <a:avLst/>
          </a:prstGeom>
        </p:spPr>
        <p:txBody>
          <a:bodyPr>
            <a:spAutoFit/>
          </a:bodyPr>
          <a:lstStyle/>
          <a:p>
            <a:pPr algn="just">
              <a:lnSpc>
                <a:spcPct val="150000"/>
              </a:lnSpc>
            </a:pPr>
            <a:r>
              <a:rPr sz="3200" dirty="0">
                <a:solidFill>
                  <a:srgbClr val="341DBD"/>
                </a:solidFill>
                <a:latin typeface="+mj-lt"/>
              </a:rPr>
              <a:t>     </a:t>
            </a:r>
            <a:r>
              <a:rPr lang="vi-VN" sz="3200" dirty="0">
                <a:latin typeface="+mj-lt"/>
                <a:ea typeface="Calibri" panose="020F0502020204030204" pitchFamily="34" charset="0"/>
                <a:cs typeface="Times New Roman" panose="02020603050405020304" pitchFamily="18" charset="0"/>
              </a:rPr>
              <a:t>cơ thể sẽ gặp các bệnh lý liên quan đến máu, ảnh hưởng đến chức năng của nhiều cơ quan, thậm chí tử vong.</a:t>
            </a:r>
            <a:endParaRPr lang="en-US" sz="3200" dirty="0">
              <a:latin typeface="+mj-lt"/>
            </a:endParaRPr>
          </a:p>
        </p:txBody>
      </p:sp>
      <p:pic>
        <p:nvPicPr>
          <p:cNvPr id="15365" name="Picture 4"/>
          <p:cNvPicPr>
            <a:picLocks noChangeAspect="1"/>
          </p:cNvPicPr>
          <p:nvPr/>
        </p:nvPicPr>
        <p:blipFill>
          <a:blip r:embed="rId2"/>
          <a:stretch>
            <a:fillRect/>
          </a:stretch>
        </p:blipFill>
        <p:spPr>
          <a:xfrm>
            <a:off x="3657600" y="1752600"/>
            <a:ext cx="1981200" cy="1981200"/>
          </a:xfrm>
          <a:prstGeom prst="rect">
            <a:avLst/>
          </a:prstGeom>
          <a:noFill/>
          <a:ln w="9525">
            <a:noFill/>
          </a:ln>
        </p:spPr>
      </p:pic>
      <p:sp>
        <p:nvSpPr>
          <p:cNvPr id="6" name="Rectangle 5"/>
          <p:cNvSpPr/>
          <p:nvPr/>
        </p:nvSpPr>
        <p:spPr>
          <a:xfrm>
            <a:off x="-36512" y="2743200"/>
            <a:ext cx="1295400" cy="11080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66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6600" dirty="0">
              <a:solidFill>
                <a:srgbClr val="FF3300"/>
              </a:solidFill>
              <a:latin typeface="Times New Roman" panose="02020603050405020304" pitchFamily="18" charset="0"/>
              <a:ea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07019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0"/>
            <a:ext cx="892971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vi-VN" sz="4400" b="0" i="0" u="none" strike="noStrike" cap="none" normalizeH="0" baseline="0" dirty="0">
                <a:ln>
                  <a:noFill/>
                </a:ln>
                <a:solidFill>
                  <a:schemeClr val="tx1"/>
                </a:solidFill>
                <a:effectLst/>
                <a:latin typeface="+mj-lt"/>
                <a:ea typeface="Calibri" pitchFamily="34" charset="0"/>
                <a:cs typeface="Arial" pitchFamily="34" charset="0"/>
              </a:rPr>
              <a:t>I. Máu</a:t>
            </a:r>
            <a:endParaRPr kumimoji="0" lang="vi-VN" sz="20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vi-VN" sz="3200" b="0" i="0" u="none" strike="noStrike" cap="none" normalizeH="0" baseline="0" dirty="0">
                <a:ln>
                  <a:noFill/>
                </a:ln>
                <a:solidFill>
                  <a:schemeClr val="tx1"/>
                </a:solidFill>
                <a:effectLst/>
                <a:latin typeface="+mj-lt"/>
                <a:ea typeface="Calibri" pitchFamily="34" charset="0"/>
                <a:cs typeface="Arial" pitchFamily="34" charset="0"/>
              </a:rPr>
              <a:t>1.Các thành phần của máu</a:t>
            </a:r>
            <a:endParaRPr kumimoji="0" lang="vi-VN" sz="14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vi-VN" sz="3200" b="0" i="0" u="none" strike="noStrike" cap="none" normalizeH="0" baseline="0" dirty="0">
                <a:ln>
                  <a:noFill/>
                </a:ln>
                <a:solidFill>
                  <a:schemeClr val="tx1"/>
                </a:solidFill>
                <a:effectLst/>
                <a:latin typeface="+mj-lt"/>
                <a:ea typeface="Calibri" pitchFamily="34" charset="0"/>
                <a:cs typeface="Arial" pitchFamily="34" charset="0"/>
              </a:rPr>
              <a:t>Máu gồm huyết tương và hồng cầu, bạch cầu, tiểu cầu.</a:t>
            </a:r>
            <a:endParaRPr kumimoji="0" lang="vi-VN" sz="14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vi-VN" sz="3200" b="0" i="0" u="none" strike="noStrike" cap="none" normalizeH="0" baseline="0" dirty="0">
                <a:ln>
                  <a:noFill/>
                </a:ln>
                <a:solidFill>
                  <a:schemeClr val="tx1"/>
                </a:solidFill>
                <a:effectLst/>
                <a:latin typeface="+mj-lt"/>
                <a:ea typeface="Calibri" pitchFamily="34" charset="0"/>
                <a:cs typeface="Arial" pitchFamily="34" charset="0"/>
              </a:rPr>
              <a:t>Huyết tương giúp duy trì máu ở trạng thái lỏng, vận chuyển dinh dưỡng, chất thải...</a:t>
            </a:r>
            <a:endParaRPr kumimoji="0" lang="vi-VN" sz="14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vi-VN" sz="3200" b="0" i="0" u="none" strike="noStrike" cap="none" normalizeH="0" baseline="0" dirty="0">
                <a:ln>
                  <a:noFill/>
                </a:ln>
                <a:solidFill>
                  <a:schemeClr val="tx1"/>
                </a:solidFill>
                <a:effectLst/>
                <a:latin typeface="+mj-lt"/>
                <a:ea typeface="Calibri" pitchFamily="34" charset="0"/>
                <a:cs typeface="Arial" pitchFamily="34" charset="0"/>
              </a:rPr>
              <a:t>Hồng cầu vận chuyển oxygen và cacbon dioxide trong máu.</a:t>
            </a:r>
            <a:endParaRPr kumimoji="0" lang="vi-VN" sz="14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vi-VN" sz="3200" b="0" i="0" u="none" strike="noStrike" cap="none" normalizeH="0" baseline="0" dirty="0">
                <a:ln>
                  <a:noFill/>
                </a:ln>
                <a:solidFill>
                  <a:schemeClr val="tx1"/>
                </a:solidFill>
                <a:effectLst/>
                <a:latin typeface="+mj-lt"/>
                <a:ea typeface="Calibri" pitchFamily="34" charset="0"/>
                <a:cs typeface="Arial" pitchFamily="34" charset="0"/>
              </a:rPr>
              <a:t>Tiểu cầu, bạch cầu bảo vệ cơ thể</a:t>
            </a:r>
            <a:endParaRPr kumimoji="0" lang="vi-VN" sz="3200" b="0" i="0" u="none" strike="noStrike" cap="none" normalizeH="0" baseline="0" dirty="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3200" b="0" i="0" u="none" strike="noStrike" cap="none" normalizeH="0" baseline="0" dirty="0">
                <a:ln>
                  <a:noFill/>
                </a:ln>
                <a:solidFill>
                  <a:schemeClr val="tx1"/>
                </a:solidFill>
                <a:effectLst/>
                <a:latin typeface="+mj-lt"/>
                <a:ea typeface="Calibri" pitchFamily="34" charset="0"/>
                <a:cs typeface="Times New Roman" pitchFamily="18" charset="0"/>
              </a:rPr>
              <a:t>Nếu thiếu một trong các thành phần của máu thì cơ thể sẽ gặp các bệnh lý liên quan đến máu, ảnh hưởng đến chức năng của nhiều cơ quan, thậm chí tử vong.</a:t>
            </a:r>
            <a:r>
              <a:rPr kumimoji="0" lang="vi-VN" sz="1400" b="0" i="0" u="none" strike="noStrike" cap="none" normalizeH="0" baseline="0" dirty="0">
                <a:ln>
                  <a:noFill/>
                </a:ln>
                <a:solidFill>
                  <a:schemeClr val="tx1"/>
                </a:solidFill>
                <a:effectLst/>
                <a:latin typeface="+mj-lt"/>
                <a:cs typeface="Arial" pitchFamily="34" charset="0"/>
              </a:rPr>
              <a:t> </a:t>
            </a:r>
            <a:endParaRPr kumimoji="0" lang="vi-VN" sz="4000" b="0" i="0" u="none" strike="noStrike" cap="none" normalizeH="0" baseline="0" dirty="0">
              <a:ln>
                <a:noFill/>
              </a:ln>
              <a:solidFill>
                <a:schemeClr val="tx1"/>
              </a:solidFill>
              <a:effectLst/>
              <a:latin typeface="+mj-lt"/>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descr="White marble"/>
          <p:cNvSpPr txBox="1">
            <a:spLocks noChangeArrowheads="1"/>
          </p:cNvSpPr>
          <p:nvPr/>
        </p:nvSpPr>
        <p:spPr bwMode="auto">
          <a:xfrm>
            <a:off x="838200" y="228600"/>
            <a:ext cx="7086600" cy="58356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Chọn từ thích hợp điền vào chỗ trống</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p:txBody>
      </p:sp>
      <p:sp>
        <p:nvSpPr>
          <p:cNvPr id="3" name="TextBox 2"/>
          <p:cNvSpPr txBox="1"/>
          <p:nvPr/>
        </p:nvSpPr>
        <p:spPr>
          <a:xfrm>
            <a:off x="228600" y="1066800"/>
            <a:ext cx="25146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Kháng</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nguyên</a:t>
            </a:r>
            <a:endPar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TextBox 3"/>
          <p:cNvSpPr txBox="1"/>
          <p:nvPr/>
        </p:nvSpPr>
        <p:spPr>
          <a:xfrm>
            <a:off x="2667000" y="1066800"/>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tương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ứng</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269" name="TextBox 4"/>
          <p:cNvSpPr txBox="1"/>
          <p:nvPr/>
        </p:nvSpPr>
        <p:spPr>
          <a:xfrm>
            <a:off x="4800600" y="1066800"/>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Kích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thích</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p:cNvSpPr txBox="1"/>
          <p:nvPr/>
        </p:nvSpPr>
        <p:spPr>
          <a:xfrm>
            <a:off x="6934200" y="1076325"/>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VNI-Times" pitchFamily="2" charset="0"/>
                <a:cs typeface="Arial" panose="020B0604020202020204" pitchFamily="34" charset="0"/>
              </a:rPr>
              <a:t> </a:t>
            </a:r>
            <a:r>
              <a:rPr lang="en-US" altLang="en-US" sz="2800" b="1" dirty="0">
                <a:solidFill>
                  <a:srgbClr val="FF0000"/>
                </a:solidFill>
                <a:latin typeface="Times New Roman" panose="02020603050405020304" pitchFamily="18" charset="0"/>
                <a:cs typeface="Times New Roman" panose="02020603050405020304" pitchFamily="18" charset="0"/>
              </a:rPr>
              <a:t>protein</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p:cNvSpPr txBox="1"/>
          <p:nvPr/>
        </p:nvSpPr>
        <p:spPr>
          <a:xfrm>
            <a:off x="114300" y="1918970"/>
            <a:ext cx="8915400" cy="156966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vi-VN"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vi-VN"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vi-VN" dirty="0">
                <a:latin typeface="Times New Roman" panose="02020603050405020304" pitchFamily="18" charset="0"/>
                <a:ea typeface="Calibri" panose="020F0502020204030204" pitchFamily="34" charset="0"/>
                <a:cs typeface="Times New Roman" panose="02020603050405020304" pitchFamily="18" charset="0"/>
              </a:rPr>
              <a:t>là những chất khi xâm nhập vào cơ thể có khả năng ... </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vi-VN" dirty="0">
                <a:latin typeface="Times New Roman" panose="02020603050405020304" pitchFamily="18" charset="0"/>
                <a:ea typeface="Calibri" panose="020F0502020204030204" pitchFamily="34" charset="0"/>
                <a:cs typeface="Times New Roman" panose="02020603050405020304" pitchFamily="18" charset="0"/>
              </a:rPr>
              <a:t>cơ thể tạo ra kháng th</a:t>
            </a:r>
            <a:r>
              <a:rPr lang="en-US" dirty="0">
                <a:latin typeface="Times New Roman" panose="02020603050405020304" pitchFamily="18" charset="0"/>
                <a:ea typeface="Calibri" panose="020F0502020204030204" pitchFamily="34" charset="0"/>
                <a:cs typeface="Times New Roman" panose="02020603050405020304" pitchFamily="18" charset="0"/>
              </a:rPr>
              <a:t>ể………..</a:t>
            </a:r>
            <a:r>
              <a:rPr lang="vi-VN" dirty="0">
                <a:latin typeface="Times New Roman" panose="02020603050405020304" pitchFamily="18" charset="0"/>
                <a:ea typeface="Calibri" panose="020F0502020204030204" pitchFamily="34" charset="0"/>
                <a:cs typeface="Times New Roman" panose="02020603050405020304" pitchFamily="18" charset="0"/>
              </a:rPr>
              <a:t> ...</a:t>
            </a:r>
            <a:endParaRPr lang="en-US" altLang="en-US" b="1" dirty="0">
              <a:solidFill>
                <a:srgbClr val="0000CC"/>
              </a:solidFill>
              <a:latin typeface="VNI-Times" pitchFamily="2" charset="0"/>
              <a:ea typeface="Arial" panose="020B0604020202020204" pitchFamily="34" charset="0"/>
            </a:endParaRPr>
          </a:p>
        </p:txBody>
      </p:sp>
      <p:sp>
        <p:nvSpPr>
          <p:cNvPr id="8" name="TextBox 7"/>
          <p:cNvSpPr txBox="1"/>
          <p:nvPr/>
        </p:nvSpPr>
        <p:spPr>
          <a:xfrm>
            <a:off x="-697706" y="3463636"/>
            <a:ext cx="893921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273"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12</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11" name="Rectangle 10"/>
          <p:cNvSpPr/>
          <p:nvPr/>
        </p:nvSpPr>
        <p:spPr>
          <a:xfrm>
            <a:off x="2286000" y="3105835"/>
            <a:ext cx="4572000" cy="369332"/>
          </a:xfrm>
          <a:prstGeom prst="rect">
            <a:avLst/>
          </a:prstGeom>
        </p:spPr>
        <p:txBody>
          <a:bodyPr>
            <a:spAutoFit/>
          </a:bodyPr>
          <a:lstStyle/>
          <a:p>
            <a:endParaRPr lang="en-US" dirty="0"/>
          </a:p>
        </p:txBody>
      </p:sp>
      <p:sp>
        <p:nvSpPr>
          <p:cNvPr id="13" name="Rectangle 12"/>
          <p:cNvSpPr/>
          <p:nvPr/>
        </p:nvSpPr>
        <p:spPr>
          <a:xfrm>
            <a:off x="228600" y="3086471"/>
            <a:ext cx="7848600" cy="2200089"/>
          </a:xfrm>
          <a:prstGeom prst="rect">
            <a:avLst/>
          </a:prstGeom>
        </p:spPr>
        <p:txBody>
          <a:bodyPr wrap="square">
            <a:spAutoFit/>
          </a:bodyPr>
          <a:lstStyle/>
          <a:p>
            <a:pPr indent="270510">
              <a:lnSpc>
                <a:spcPct val="107000"/>
              </a:lnSpc>
              <a:spcAft>
                <a:spcPts val="0"/>
              </a:spcAft>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indent="270510">
              <a:lnSpc>
                <a:spcPct val="107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ea typeface="Calibri" panose="020F0502020204030204" pitchFamily="34" charset="0"/>
                <a:cs typeface="Times New Roman" panose="02020603050405020304" pitchFamily="18" charset="0"/>
              </a:rPr>
              <a:t>...là những phân tử…</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vi-VN" sz="3200" dirty="0">
                <a:latin typeface="Times New Roman" panose="02020603050405020304" pitchFamily="18" charset="0"/>
                <a:ea typeface="Calibri" panose="020F0502020204030204" pitchFamily="34" charset="0"/>
                <a:cs typeface="Times New Roman" panose="02020603050405020304" pitchFamily="18" charset="0"/>
              </a:rPr>
              <a:t>. do một loại bạch cầu ... </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vi-VN" sz="3200" dirty="0">
                <a:latin typeface="Times New Roman" panose="02020603050405020304" pitchFamily="18" charset="0"/>
                <a:ea typeface="Calibri" panose="020F0502020204030204" pitchFamily="34" charset="0"/>
                <a:cs typeface="Times New Roman" panose="02020603050405020304" pitchFamily="18" charset="0"/>
              </a:rPr>
              <a:t>tạo ra để chống lại các kháng nguyên</a:t>
            </a:r>
            <a:r>
              <a:rPr lang="vi-VN"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1371600" y="1534998"/>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kháng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thể</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8" name="TextBox 17"/>
          <p:cNvSpPr txBox="1"/>
          <p:nvPr/>
        </p:nvSpPr>
        <p:spPr>
          <a:xfrm>
            <a:off x="4114800" y="1534998"/>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limpho</a:t>
            </a:r>
            <a:r>
              <a:rPr lang="en-US" altLang="en-US" sz="2800" dirty="0">
                <a:solidFill>
                  <a:srgbClr val="FF0000"/>
                </a:solidFill>
                <a:latin typeface="Times New Roman" panose="02020603050405020304" pitchFamily="18" charset="0"/>
                <a:cs typeface="Times New Roman" panose="02020603050405020304" pitchFamily="18" charset="0"/>
              </a:rPr>
              <a:t> B</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1960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2.77556E-17 1.48148E-6 L 0.12917 0.12199 " pathEditMode="relative" rAng="0" ptsTypes="AA">
                                      <p:cBhvr>
                                        <p:cTn id="18" dur="2000" fill="hold"/>
                                        <p:tgtEl>
                                          <p:spTgt spid="3"/>
                                        </p:tgtEl>
                                        <p:attrNameLst>
                                          <p:attrName>ppt_x</p:attrName>
                                          <p:attrName>ppt_y</p:attrName>
                                        </p:attrNameLst>
                                      </p:cBhvr>
                                      <p:rCtr x="6458" y="6088"/>
                                    </p:animMotion>
                                  </p:childTnLst>
                                </p:cTn>
                              </p:par>
                              <p:par>
                                <p:cTn id="19" presetID="49" presetClass="path" presetSubtype="0" accel="50000" decel="50000" fill="hold" grpId="0" nodeType="withEffect">
                                  <p:stCondLst>
                                    <p:cond delay="0"/>
                                  </p:stCondLst>
                                  <p:childTnLst>
                                    <p:animMotion origin="layout" path="M -0.05417 0.00671 L -0.2 0.26342 " pathEditMode="relative" rAng="0" ptsTypes="AA">
                                      <p:cBhvr>
                                        <p:cTn id="20" dur="2000" fill="hold"/>
                                        <p:tgtEl>
                                          <p:spTgt spid="4"/>
                                        </p:tgtEl>
                                        <p:attrNameLst>
                                          <p:attrName>ppt_x</p:attrName>
                                          <p:attrName>ppt_y</p:attrName>
                                        </p:attrNameLst>
                                      </p:cBhvr>
                                      <p:rCtr x="-7292" y="12824"/>
                                    </p:animMotion>
                                  </p:childTnLst>
                                </p:cTn>
                              </p:par>
                              <p:par>
                                <p:cTn id="21" presetID="56" presetClass="path" presetSubtype="0" accel="50000" decel="50000" fill="hold" grpId="0" nodeType="withEffect">
                                  <p:stCondLst>
                                    <p:cond delay="0"/>
                                  </p:stCondLst>
                                  <p:childTnLst>
                                    <p:animMotion origin="layout" path="M -0.04584 -0.0169 L -0.08629 0.36065 " pathEditMode="relative" rAng="0" ptsTypes="AA">
                                      <p:cBhvr>
                                        <p:cTn id="22" dur="2000" fill="hold"/>
                                        <p:tgtEl>
                                          <p:spTgt spid="6"/>
                                        </p:tgtEl>
                                        <p:attrNameLst>
                                          <p:attrName>ppt_x</p:attrName>
                                          <p:attrName>ppt_y</p:attrName>
                                        </p:attrNameLst>
                                      </p:cBhvr>
                                      <p:rCtr x="-2031" y="18866"/>
                                    </p:animMotion>
                                  </p:childTnLst>
                                </p:cTn>
                              </p:par>
                              <p:par>
                                <p:cTn id="23" presetID="49" presetClass="path" presetSubtype="0" accel="50000" decel="50000" fill="hold" grpId="0" nodeType="withEffect">
                                  <p:stCondLst>
                                    <p:cond delay="0"/>
                                  </p:stCondLst>
                                  <p:childTnLst>
                                    <p:animMotion origin="layout" path="M -0.05416 0.00671 L 0.00417 0.29375 " pathEditMode="relative" rAng="0" ptsTypes="AA">
                                      <p:cBhvr>
                                        <p:cTn id="24" dur="2000" fill="hold"/>
                                        <p:tgtEl>
                                          <p:spTgt spid="17"/>
                                        </p:tgtEl>
                                        <p:attrNameLst>
                                          <p:attrName>ppt_x</p:attrName>
                                          <p:attrName>ppt_y</p:attrName>
                                        </p:attrNameLst>
                                      </p:cBhvr>
                                      <p:rCtr x="2917" y="14352"/>
                                    </p:animMotion>
                                  </p:childTnLst>
                                </p:cTn>
                              </p:par>
                              <p:par>
                                <p:cTn id="25" presetID="49" presetClass="path" presetSubtype="0" accel="50000" decel="50000" fill="hold" grpId="0" nodeType="withEffect">
                                  <p:stCondLst>
                                    <p:cond delay="0"/>
                                  </p:stCondLst>
                                  <p:childTnLst>
                                    <p:animMotion origin="layout" path="M -0.05416 0.00671 L -0.0375 0.37152 " pathEditMode="relative" rAng="0" ptsTypes="AA">
                                      <p:cBhvr>
                                        <p:cTn id="26" dur="2000" fill="hold"/>
                                        <p:tgtEl>
                                          <p:spTgt spid="18"/>
                                        </p:tgtEl>
                                        <p:attrNameLst>
                                          <p:attrName>ppt_x</p:attrName>
                                          <p:attrName>ppt_y</p:attrName>
                                        </p:attrNameLst>
                                      </p:cBhvr>
                                      <p:rCtr x="833" y="18241"/>
                                    </p:animMotion>
                                  </p:childTnLst>
                                </p:cTn>
                              </p:par>
                              <p:par>
                                <p:cTn id="27" presetID="49" presetClass="path" presetSubtype="0" accel="50000" decel="50000" fill="hold" grpId="0" nodeType="withEffect">
                                  <p:stCondLst>
                                    <p:cond delay="0"/>
                                  </p:stCondLst>
                                  <p:childTnLst>
                                    <p:animMotion origin="layout" path="M -0.00764 -0.00903 L -0.1868 0.1993 " pathEditMode="relative" rAng="0" ptsTypes="AA">
                                      <p:cBhvr>
                                        <p:cTn id="28" dur="2000" fill="hold"/>
                                        <p:tgtEl>
                                          <p:spTgt spid="11269"/>
                                        </p:tgtEl>
                                        <p:attrNameLst>
                                          <p:attrName>ppt_x</p:attrName>
                                          <p:attrName>ppt_y</p:attrName>
                                        </p:attrNameLst>
                                      </p:cBhvr>
                                      <p:rCtr x="-8958" y="10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269" grpId="0"/>
      <p:bldP spid="6" grpId="0"/>
      <p:bldP spid="7" grpId="0"/>
      <p:bldP spid="8"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66801" y="1676602"/>
            <a:ext cx="2463800" cy="2181225"/>
            <a:chOff x="2496" y="450"/>
            <a:chExt cx="1552" cy="1374"/>
          </a:xfrm>
        </p:grpSpPr>
        <p:grpSp>
          <p:nvGrpSpPr>
            <p:cNvPr id="9235" name="Group 4"/>
            <p:cNvGrpSpPr>
              <a:grpSpLocks/>
            </p:cNvGrpSpPr>
            <p:nvPr/>
          </p:nvGrpSpPr>
          <p:grpSpPr bwMode="auto">
            <a:xfrm rot="3032668">
              <a:off x="3219" y="1145"/>
              <a:ext cx="929" cy="429"/>
              <a:chOff x="3119" y="450"/>
              <a:chExt cx="929" cy="429"/>
            </a:xfrm>
          </p:grpSpPr>
          <p:sp>
            <p:nvSpPr>
              <p:cNvPr id="9240" name="Rectangle 5"/>
              <p:cNvSpPr>
                <a:spLocks noChangeArrowheads="1"/>
              </p:cNvSpPr>
              <p:nvPr/>
            </p:nvSpPr>
            <p:spPr bwMode="auto">
              <a:xfrm rot="-2038304">
                <a:off x="3119" y="639"/>
                <a:ext cx="624" cy="240"/>
              </a:xfrm>
              <a:prstGeom prst="rect">
                <a:avLst/>
              </a:prstGeom>
              <a:solidFill>
                <a:srgbClr val="CC3300"/>
              </a:solidFill>
              <a:ln w="9525">
                <a:solidFill>
                  <a:srgbClr val="CC3300"/>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sp>
            <p:nvSpPr>
              <p:cNvPr id="9241" name="AutoShape 6"/>
              <p:cNvSpPr>
                <a:spLocks noChangeArrowheads="1"/>
              </p:cNvSpPr>
              <p:nvPr/>
            </p:nvSpPr>
            <p:spPr bwMode="auto">
              <a:xfrm rot="8770057">
                <a:off x="3376" y="450"/>
                <a:ext cx="672" cy="240"/>
              </a:xfrm>
              <a:prstGeom prst="chevron">
                <a:avLst>
                  <a:gd name="adj" fmla="val 70000"/>
                </a:avLst>
              </a:prstGeom>
              <a:solidFill>
                <a:srgbClr val="CC3300"/>
              </a:solidFill>
              <a:ln w="9525">
                <a:solidFill>
                  <a:srgbClr val="CC3300"/>
                </a:solidFill>
                <a:miter lim="800000"/>
                <a:headEnd/>
                <a:tailEnd/>
              </a:ln>
            </p:spPr>
            <p:txBody>
              <a:bodyPr rot="10800000" wrap="none" anchor="ctr"/>
              <a:lstStyle/>
              <a:p>
                <a:pPr eaLnBrk="1" hangingPunct="1"/>
                <a:endParaRPr lang="en-US" altLang="en-US" sz="3200">
                  <a:latin typeface="Times New Roman" pitchFamily="18" charset="0"/>
                  <a:cs typeface="Arial" charset="0"/>
                </a:endParaRPr>
              </a:p>
            </p:txBody>
          </p:sp>
        </p:grpSp>
        <p:sp>
          <p:nvSpPr>
            <p:cNvPr id="9236" name="Rectangle 7"/>
            <p:cNvSpPr>
              <a:spLocks noChangeArrowheads="1"/>
            </p:cNvSpPr>
            <p:nvPr/>
          </p:nvSpPr>
          <p:spPr bwMode="auto">
            <a:xfrm rot="-689794">
              <a:off x="2496" y="1007"/>
              <a:ext cx="912" cy="240"/>
            </a:xfrm>
            <a:prstGeom prst="rect">
              <a:avLst/>
            </a:prstGeom>
            <a:solidFill>
              <a:srgbClr val="CC3300"/>
            </a:solidFill>
            <a:ln w="9525">
              <a:solidFill>
                <a:srgbClr val="CC3300"/>
              </a:solidFill>
              <a:miter lim="800000"/>
              <a:headEnd/>
              <a:tailEnd/>
            </a:ln>
          </p:spPr>
          <p:txBody>
            <a:bodyPr wrap="none" anchor="ctr"/>
            <a:lstStyle/>
            <a:p>
              <a:pPr algn="ctr" eaLnBrk="1" hangingPunct="1"/>
              <a:r>
                <a:rPr lang="en-US" altLang="en-US" b="1">
                  <a:solidFill>
                    <a:schemeClr val="bg1"/>
                  </a:solidFill>
                  <a:latin typeface="Times New Roman" pitchFamily="18" charset="0"/>
                  <a:cs typeface="Arial" charset="0"/>
                </a:rPr>
                <a:t>Kháng thể A</a:t>
              </a:r>
            </a:p>
          </p:txBody>
        </p:sp>
        <p:grpSp>
          <p:nvGrpSpPr>
            <p:cNvPr id="9237" name="Group 8"/>
            <p:cNvGrpSpPr>
              <a:grpSpLocks/>
            </p:cNvGrpSpPr>
            <p:nvPr/>
          </p:nvGrpSpPr>
          <p:grpSpPr bwMode="auto">
            <a:xfrm>
              <a:off x="3119" y="450"/>
              <a:ext cx="929" cy="429"/>
              <a:chOff x="3119" y="450"/>
              <a:chExt cx="929" cy="429"/>
            </a:xfrm>
          </p:grpSpPr>
          <p:sp>
            <p:nvSpPr>
              <p:cNvPr id="9238" name="Rectangle 9"/>
              <p:cNvSpPr>
                <a:spLocks noChangeArrowheads="1"/>
              </p:cNvSpPr>
              <p:nvPr/>
            </p:nvSpPr>
            <p:spPr bwMode="auto">
              <a:xfrm rot="-2038304">
                <a:off x="3119" y="639"/>
                <a:ext cx="624" cy="240"/>
              </a:xfrm>
              <a:prstGeom prst="rect">
                <a:avLst/>
              </a:prstGeom>
              <a:solidFill>
                <a:srgbClr val="CC3300"/>
              </a:solidFill>
              <a:ln w="9525">
                <a:solidFill>
                  <a:srgbClr val="CC3300"/>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sp>
            <p:nvSpPr>
              <p:cNvPr id="9239" name="AutoShape 10"/>
              <p:cNvSpPr>
                <a:spLocks noChangeArrowheads="1"/>
              </p:cNvSpPr>
              <p:nvPr/>
            </p:nvSpPr>
            <p:spPr bwMode="auto">
              <a:xfrm rot="8770057">
                <a:off x="3376" y="450"/>
                <a:ext cx="672" cy="240"/>
              </a:xfrm>
              <a:prstGeom prst="chevron">
                <a:avLst>
                  <a:gd name="adj" fmla="val 70000"/>
                </a:avLst>
              </a:prstGeom>
              <a:solidFill>
                <a:srgbClr val="CC3300"/>
              </a:solidFill>
              <a:ln w="9525">
                <a:solidFill>
                  <a:srgbClr val="CC3300"/>
                </a:solidFill>
                <a:miter lim="800000"/>
                <a:headEnd/>
                <a:tailEnd/>
              </a:ln>
            </p:spPr>
            <p:txBody>
              <a:bodyPr rot="10800000" wrap="none" anchor="ctr"/>
              <a:lstStyle/>
              <a:p>
                <a:pPr eaLnBrk="1" hangingPunct="1"/>
                <a:endParaRPr lang="en-US" altLang="en-US" sz="3200">
                  <a:latin typeface="Times New Roman" pitchFamily="18" charset="0"/>
                  <a:cs typeface="Arial" charset="0"/>
                </a:endParaRPr>
              </a:p>
            </p:txBody>
          </p:sp>
        </p:grpSp>
      </p:grpSp>
      <p:grpSp>
        <p:nvGrpSpPr>
          <p:cNvPr id="5" name="Group 11"/>
          <p:cNvGrpSpPr>
            <a:grpSpLocks/>
          </p:cNvGrpSpPr>
          <p:nvPr/>
        </p:nvGrpSpPr>
        <p:grpSpPr bwMode="auto">
          <a:xfrm>
            <a:off x="1066901" y="3686175"/>
            <a:ext cx="2416175" cy="2139950"/>
            <a:chOff x="2112" y="2187"/>
            <a:chExt cx="1522" cy="1348"/>
          </a:xfrm>
        </p:grpSpPr>
        <p:grpSp>
          <p:nvGrpSpPr>
            <p:cNvPr id="9228" name="Group 12"/>
            <p:cNvGrpSpPr>
              <a:grpSpLocks/>
            </p:cNvGrpSpPr>
            <p:nvPr/>
          </p:nvGrpSpPr>
          <p:grpSpPr bwMode="auto">
            <a:xfrm rot="3031993">
              <a:off x="2871" y="2861"/>
              <a:ext cx="899" cy="450"/>
              <a:chOff x="2735" y="2187"/>
              <a:chExt cx="899" cy="450"/>
            </a:xfrm>
          </p:grpSpPr>
          <p:sp>
            <p:nvSpPr>
              <p:cNvPr id="9233" name="Rectangle 13"/>
              <p:cNvSpPr>
                <a:spLocks noChangeArrowheads="1"/>
              </p:cNvSpPr>
              <p:nvPr/>
            </p:nvSpPr>
            <p:spPr bwMode="auto">
              <a:xfrm rot="-2038304">
                <a:off x="2735" y="2397"/>
                <a:ext cx="624" cy="240"/>
              </a:xfrm>
              <a:prstGeom prst="rect">
                <a:avLst/>
              </a:prstGeom>
              <a:solidFill>
                <a:srgbClr val="0066CC"/>
              </a:solidFill>
              <a:ln w="9525">
                <a:solidFill>
                  <a:srgbClr val="0066CC"/>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sp>
            <p:nvSpPr>
              <p:cNvPr id="9234" name="AutoShape 14"/>
              <p:cNvSpPr>
                <a:spLocks noChangeArrowheads="1"/>
              </p:cNvSpPr>
              <p:nvPr/>
            </p:nvSpPr>
            <p:spPr bwMode="auto">
              <a:xfrm rot="-2028753">
                <a:off x="3076" y="2187"/>
                <a:ext cx="558" cy="242"/>
              </a:xfrm>
              <a:prstGeom prst="flowChartOnlineStorage">
                <a:avLst/>
              </a:prstGeom>
              <a:solidFill>
                <a:srgbClr val="0066CC"/>
              </a:solidFill>
              <a:ln w="9525">
                <a:solidFill>
                  <a:srgbClr val="0066CC"/>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grpSp>
        <p:sp>
          <p:nvSpPr>
            <p:cNvPr id="9229" name="Rectangle 15"/>
            <p:cNvSpPr>
              <a:spLocks noChangeArrowheads="1"/>
            </p:cNvSpPr>
            <p:nvPr/>
          </p:nvSpPr>
          <p:spPr bwMode="auto">
            <a:xfrm rot="-689794">
              <a:off x="2112" y="2765"/>
              <a:ext cx="912" cy="240"/>
            </a:xfrm>
            <a:prstGeom prst="rect">
              <a:avLst/>
            </a:prstGeom>
            <a:solidFill>
              <a:srgbClr val="0066CC"/>
            </a:solidFill>
            <a:ln w="9525">
              <a:solidFill>
                <a:srgbClr val="0066CC"/>
              </a:solidFill>
              <a:miter lim="800000"/>
              <a:headEnd/>
              <a:tailEnd/>
            </a:ln>
          </p:spPr>
          <p:txBody>
            <a:bodyPr wrap="none" anchor="ctr"/>
            <a:lstStyle/>
            <a:p>
              <a:pPr algn="ctr" eaLnBrk="1" hangingPunct="1"/>
              <a:r>
                <a:rPr lang="en-US" altLang="en-US" b="1">
                  <a:solidFill>
                    <a:schemeClr val="bg1"/>
                  </a:solidFill>
                  <a:latin typeface="Times New Roman" pitchFamily="18" charset="0"/>
                  <a:cs typeface="Arial" charset="0"/>
                </a:rPr>
                <a:t>Kháng Thể B</a:t>
              </a:r>
            </a:p>
          </p:txBody>
        </p:sp>
        <p:grpSp>
          <p:nvGrpSpPr>
            <p:cNvPr id="9230" name="Group 16"/>
            <p:cNvGrpSpPr>
              <a:grpSpLocks/>
            </p:cNvGrpSpPr>
            <p:nvPr/>
          </p:nvGrpSpPr>
          <p:grpSpPr bwMode="auto">
            <a:xfrm>
              <a:off x="2735" y="2187"/>
              <a:ext cx="899" cy="450"/>
              <a:chOff x="2735" y="2187"/>
              <a:chExt cx="899" cy="450"/>
            </a:xfrm>
          </p:grpSpPr>
          <p:sp>
            <p:nvSpPr>
              <p:cNvPr id="9231" name="Rectangle 17"/>
              <p:cNvSpPr>
                <a:spLocks noChangeArrowheads="1"/>
              </p:cNvSpPr>
              <p:nvPr/>
            </p:nvSpPr>
            <p:spPr bwMode="auto">
              <a:xfrm rot="-2038304">
                <a:off x="2735" y="2397"/>
                <a:ext cx="624" cy="240"/>
              </a:xfrm>
              <a:prstGeom prst="rect">
                <a:avLst/>
              </a:prstGeom>
              <a:solidFill>
                <a:srgbClr val="0066CC"/>
              </a:solidFill>
              <a:ln w="9525">
                <a:solidFill>
                  <a:srgbClr val="0066CC"/>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sp>
            <p:nvSpPr>
              <p:cNvPr id="9232" name="AutoShape 18"/>
              <p:cNvSpPr>
                <a:spLocks noChangeArrowheads="1"/>
              </p:cNvSpPr>
              <p:nvPr/>
            </p:nvSpPr>
            <p:spPr bwMode="auto">
              <a:xfrm rot="-2028753">
                <a:off x="3076" y="2187"/>
                <a:ext cx="558" cy="242"/>
              </a:xfrm>
              <a:prstGeom prst="flowChartOnlineStorage">
                <a:avLst/>
              </a:prstGeom>
              <a:solidFill>
                <a:srgbClr val="0066CC"/>
              </a:solidFill>
              <a:ln w="9525">
                <a:solidFill>
                  <a:srgbClr val="0066CC"/>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grpSp>
      </p:grpSp>
      <p:grpSp>
        <p:nvGrpSpPr>
          <p:cNvPr id="9220" name="Group 19"/>
          <p:cNvGrpSpPr>
            <a:grpSpLocks/>
          </p:cNvGrpSpPr>
          <p:nvPr/>
        </p:nvGrpSpPr>
        <p:grpSpPr bwMode="auto">
          <a:xfrm>
            <a:off x="6400800" y="2210002"/>
            <a:ext cx="1955800" cy="1166813"/>
            <a:chOff x="3978" y="1344"/>
            <a:chExt cx="1232" cy="735"/>
          </a:xfrm>
        </p:grpSpPr>
        <p:sp>
          <p:nvSpPr>
            <p:cNvPr id="9226" name="Oval 28"/>
            <p:cNvSpPr>
              <a:spLocks noChangeArrowheads="1"/>
            </p:cNvSpPr>
            <p:nvPr/>
          </p:nvSpPr>
          <p:spPr bwMode="auto">
            <a:xfrm>
              <a:off x="4368" y="1344"/>
              <a:ext cx="842" cy="735"/>
            </a:xfrm>
            <a:prstGeom prst="ellipse">
              <a:avLst/>
            </a:prstGeom>
            <a:solidFill>
              <a:srgbClr val="CC3300"/>
            </a:solidFill>
            <a:ln w="9525">
              <a:solidFill>
                <a:srgbClr val="CC3300"/>
              </a:solidFill>
              <a:round/>
              <a:headEnd/>
              <a:tailEnd/>
            </a:ln>
          </p:spPr>
          <p:txBody>
            <a:bodyPr wrap="none" anchor="ctr"/>
            <a:lstStyle/>
            <a:p>
              <a:pPr algn="ctr"/>
              <a:r>
                <a:rPr lang="en-US" altLang="en-US" b="1">
                  <a:solidFill>
                    <a:schemeClr val="bg1"/>
                  </a:solidFill>
                  <a:latin typeface="Times New Roman" pitchFamily="18" charset="0"/>
                  <a:cs typeface="Arial" charset="0"/>
                </a:rPr>
                <a:t>Kháng </a:t>
              </a:r>
            </a:p>
            <a:p>
              <a:pPr algn="ctr"/>
              <a:r>
                <a:rPr lang="en-US" altLang="en-US" b="1">
                  <a:solidFill>
                    <a:schemeClr val="bg1"/>
                  </a:solidFill>
                  <a:latin typeface="Times New Roman" pitchFamily="18" charset="0"/>
                  <a:cs typeface="Arial" charset="0"/>
                </a:rPr>
                <a:t>nguyên A</a:t>
              </a:r>
            </a:p>
          </p:txBody>
        </p:sp>
        <p:sp>
          <p:nvSpPr>
            <p:cNvPr id="9227" name="AutoShape 21"/>
            <p:cNvSpPr>
              <a:spLocks noChangeArrowheads="1"/>
            </p:cNvSpPr>
            <p:nvPr/>
          </p:nvSpPr>
          <p:spPr bwMode="auto">
            <a:xfrm rot="-9843277">
              <a:off x="3978" y="1425"/>
              <a:ext cx="712" cy="240"/>
            </a:xfrm>
            <a:prstGeom prst="chevron">
              <a:avLst>
                <a:gd name="adj" fmla="val 74167"/>
              </a:avLst>
            </a:prstGeom>
            <a:solidFill>
              <a:srgbClr val="CC3300"/>
            </a:solidFill>
            <a:ln w="9525">
              <a:solidFill>
                <a:srgbClr val="CC3300"/>
              </a:solidFill>
              <a:miter lim="800000"/>
              <a:headEnd/>
              <a:tailEnd/>
            </a:ln>
          </p:spPr>
          <p:txBody>
            <a:bodyPr rot="10800000" wrap="none" anchor="ctr"/>
            <a:lstStyle/>
            <a:p>
              <a:pPr eaLnBrk="1" hangingPunct="1"/>
              <a:endParaRPr lang="en-US" altLang="en-US" sz="3200">
                <a:latin typeface="Times New Roman" pitchFamily="18" charset="0"/>
                <a:cs typeface="Arial" charset="0"/>
              </a:endParaRPr>
            </a:p>
          </p:txBody>
        </p:sp>
      </p:grpSp>
      <p:grpSp>
        <p:nvGrpSpPr>
          <p:cNvPr id="9221" name="Group 22"/>
          <p:cNvGrpSpPr>
            <a:grpSpLocks/>
          </p:cNvGrpSpPr>
          <p:nvPr/>
        </p:nvGrpSpPr>
        <p:grpSpPr bwMode="auto">
          <a:xfrm>
            <a:off x="6480276" y="4214813"/>
            <a:ext cx="1901825" cy="1166812"/>
            <a:chOff x="3676" y="3024"/>
            <a:chExt cx="1198" cy="735"/>
          </a:xfrm>
        </p:grpSpPr>
        <p:sp>
          <p:nvSpPr>
            <p:cNvPr id="9224" name="AutoShape 23"/>
            <p:cNvSpPr>
              <a:spLocks noChangeArrowheads="1"/>
            </p:cNvSpPr>
            <p:nvPr/>
          </p:nvSpPr>
          <p:spPr bwMode="auto">
            <a:xfrm rot="1003240">
              <a:off x="3676" y="3164"/>
              <a:ext cx="558" cy="242"/>
            </a:xfrm>
            <a:prstGeom prst="flowChartOnlineStorage">
              <a:avLst/>
            </a:prstGeom>
            <a:solidFill>
              <a:srgbClr val="0066CC"/>
            </a:solidFill>
            <a:ln w="9525">
              <a:solidFill>
                <a:srgbClr val="0066CC"/>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sp>
          <p:nvSpPr>
            <p:cNvPr id="9225" name="Oval 28"/>
            <p:cNvSpPr>
              <a:spLocks noChangeArrowheads="1"/>
            </p:cNvSpPr>
            <p:nvPr/>
          </p:nvSpPr>
          <p:spPr bwMode="auto">
            <a:xfrm>
              <a:off x="4032" y="3024"/>
              <a:ext cx="842" cy="735"/>
            </a:xfrm>
            <a:prstGeom prst="ellipse">
              <a:avLst/>
            </a:prstGeom>
            <a:solidFill>
              <a:srgbClr val="0066CC"/>
            </a:solidFill>
            <a:ln w="9525">
              <a:solidFill>
                <a:srgbClr val="0066CC"/>
              </a:solidFill>
              <a:round/>
              <a:headEnd/>
              <a:tailEnd/>
            </a:ln>
          </p:spPr>
          <p:txBody>
            <a:bodyPr wrap="none" anchor="ctr"/>
            <a:lstStyle/>
            <a:p>
              <a:pPr algn="ctr"/>
              <a:r>
                <a:rPr lang="en-US" altLang="en-US" b="1">
                  <a:solidFill>
                    <a:schemeClr val="bg1"/>
                  </a:solidFill>
                  <a:latin typeface="Times New Roman" pitchFamily="18" charset="0"/>
                  <a:cs typeface="Arial" charset="0"/>
                </a:rPr>
                <a:t>Kháng </a:t>
              </a:r>
            </a:p>
            <a:p>
              <a:pPr algn="ctr"/>
              <a:r>
                <a:rPr lang="en-US" altLang="en-US" b="1">
                  <a:solidFill>
                    <a:schemeClr val="bg1"/>
                  </a:solidFill>
                  <a:latin typeface="Times New Roman" pitchFamily="18" charset="0"/>
                  <a:cs typeface="Arial" charset="0"/>
                </a:rPr>
                <a:t>nguyên B</a:t>
              </a:r>
            </a:p>
          </p:txBody>
        </p:sp>
      </p:grpSp>
      <p:sp>
        <p:nvSpPr>
          <p:cNvPr id="28" name="Flowchart: Process 27"/>
          <p:cNvSpPr/>
          <p:nvPr/>
        </p:nvSpPr>
        <p:spPr>
          <a:xfrm>
            <a:off x="533400" y="228600"/>
            <a:ext cx="7620000" cy="1061124"/>
          </a:xfrm>
          <a:prstGeom prst="flowChartProcess">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err="1">
                <a:solidFill>
                  <a:schemeClr val="accent2"/>
                </a:solidFill>
                <a:latin typeface="Times New Roman" pitchFamily="18" charset="0"/>
                <a:cs typeface="Times New Roman" pitchFamily="18" charset="0"/>
              </a:rPr>
              <a:t>Tương</a:t>
            </a:r>
            <a:r>
              <a:rPr lang="en-US" sz="3200" b="1" dirty="0">
                <a:solidFill>
                  <a:schemeClr val="accent2"/>
                </a:solidFill>
                <a:latin typeface="Times New Roman" pitchFamily="18" charset="0"/>
                <a:cs typeface="Times New Roman" pitchFamily="18" charset="0"/>
              </a:rPr>
              <a:t> tác kháng    nguyên – kháng thể.</a:t>
            </a:r>
          </a:p>
        </p:txBody>
      </p:sp>
      <p:sp>
        <p:nvSpPr>
          <p:cNvPr id="29" name="Flowchart: Process 28"/>
          <p:cNvSpPr/>
          <p:nvPr/>
        </p:nvSpPr>
        <p:spPr>
          <a:xfrm>
            <a:off x="152401" y="5374558"/>
            <a:ext cx="8421218" cy="9906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ổ </a:t>
            </a:r>
            <a:r>
              <a:rPr lang="en-US" sz="2800" b="1" dirty="0" err="1">
                <a:solidFill>
                  <a:srgbClr val="0000FF"/>
                </a:solidFill>
                <a:latin typeface="Times New Roman" pitchFamily="18" charset="0"/>
                <a:cs typeface="Times New Roman" pitchFamily="18" charset="0"/>
              </a:rPr>
              <a:t>khóa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nghĩa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ấy</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211588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1.11111E-6 -4.44444E-6 L 0.29861 -0.12569 " pathEditMode="relative" rAng="0" ptsTypes="AA">
                                      <p:cBhvr>
                                        <p:cTn id="6" dur="2000" fill="hold"/>
                                        <p:tgtEl>
                                          <p:spTgt spid="2"/>
                                        </p:tgtEl>
                                        <p:attrNameLst>
                                          <p:attrName>ppt_x</p:attrName>
                                          <p:attrName>ppt_y</p:attrName>
                                        </p:attrNameLst>
                                      </p:cBhvr>
                                      <p:rCtr x="14931" y="-6296"/>
                                    </p:animMotion>
                                  </p:childTnLst>
                                </p:cTn>
                              </p:par>
                              <p:par>
                                <p:cTn id="7" presetID="63" presetClass="path" presetSubtype="0" accel="50000" decel="50000" fill="hold" nodeType="withEffect">
                                  <p:stCondLst>
                                    <p:cond delay="0"/>
                                  </p:stCondLst>
                                  <p:childTnLst>
                                    <p:animMotion origin="layout" path="M -4.72222E-6 -2.96296E-6 L 0.30122 -0.11157 " pathEditMode="relative" rAng="0" ptsTypes="AA">
                                      <p:cBhvr>
                                        <p:cTn id="8" dur="2000" fill="hold"/>
                                        <p:tgtEl>
                                          <p:spTgt spid="5"/>
                                        </p:tgtEl>
                                        <p:attrNameLst>
                                          <p:attrName>ppt_x</p:attrName>
                                          <p:attrName>ppt_y</p:attrName>
                                        </p:attrNameLst>
                                      </p:cBhvr>
                                      <p:rCtr x="15052" y="-5579"/>
                                    </p:animMotion>
                                  </p:childTnLst>
                                </p:cTn>
                              </p:par>
                              <p:par>
                                <p:cTn id="9" presetID="8" presetClass="emph" presetSubtype="0" fill="hold" nodeType="withEffect">
                                  <p:stCondLst>
                                    <p:cond delay="0"/>
                                  </p:stCondLst>
                                  <p:childTnLst>
                                    <p:animRot by="-21600000">
                                      <p:cBhvr>
                                        <p:cTn id="10" dur="2000" fill="hold"/>
                                        <p:tgtEl>
                                          <p:spTgt spid="2"/>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5"/>
                                        </p:tgtEl>
                                        <p:attrNameLst>
                                          <p:attrName>r</p:attrName>
                                        </p:attrNameLst>
                                      </p:cBhvr>
                                    </p:animRot>
                                  </p:childTnLst>
                                </p:cTn>
                              </p:par>
                            </p:childTnLst>
                          </p:cTn>
                        </p:par>
                        <p:par>
                          <p:cTn id="13" fill="hold" nodeType="afterGroup">
                            <p:stCondLst>
                              <p:cond delay="2000"/>
                            </p:stCondLst>
                            <p:childTnLst>
                              <p:par>
                                <p:cTn id="14" presetID="63" presetClass="path" presetSubtype="0" accel="50000" decel="50000" fill="hold" nodeType="afterEffect">
                                  <p:stCondLst>
                                    <p:cond delay="0"/>
                                  </p:stCondLst>
                                  <p:childTnLst>
                                    <p:animMotion origin="layout" path="M 0.26996 -0.13125 L 0.32691 -0.13125 " pathEditMode="relative" rAng="0" ptsTypes="AA">
                                      <p:cBhvr>
                                        <p:cTn id="15" dur="2000" fill="hold"/>
                                        <p:tgtEl>
                                          <p:spTgt spid="2"/>
                                        </p:tgtEl>
                                        <p:attrNameLst>
                                          <p:attrName>ppt_x</p:attrName>
                                          <p:attrName>ppt_y</p:attrName>
                                        </p:attrNameLst>
                                      </p:cBhvr>
                                      <p:rCtr x="2847" y="0"/>
                                    </p:animMotion>
                                  </p:childTnLst>
                                </p:cTn>
                              </p:par>
                              <p:par>
                                <p:cTn id="16" presetID="63" presetClass="path" presetSubtype="0" accel="50000" decel="50000" fill="hold" nodeType="withEffect">
                                  <p:stCondLst>
                                    <p:cond delay="0"/>
                                  </p:stCondLst>
                                  <p:childTnLst>
                                    <p:animMotion origin="layout" path="M 0.26789 -0.11436 L 0.32744 -0.11436 " pathEditMode="relative" rAng="0" ptsTypes="AA">
                                      <p:cBhvr>
                                        <p:cTn id="17" dur="2000" fill="hold"/>
                                        <p:tgtEl>
                                          <p:spTgt spid="5"/>
                                        </p:tgtEl>
                                        <p:attrNameLst>
                                          <p:attrName>ppt_x</p:attrName>
                                          <p:attrName>ppt_y</p:attrName>
                                        </p:attrNameLst>
                                      </p:cBhvr>
                                      <p:rCtr x="2969" y="0"/>
                                    </p:animMotion>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7047310" y="0"/>
            <a:ext cx="971550" cy="6858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nvGrpSpPr>
          <p:cNvPr id="126979" name="Group 3"/>
          <p:cNvGrpSpPr>
            <a:grpSpLocks/>
          </p:cNvGrpSpPr>
          <p:nvPr/>
        </p:nvGrpSpPr>
        <p:grpSpPr bwMode="auto">
          <a:xfrm>
            <a:off x="1714500" y="5252832"/>
            <a:ext cx="5257800" cy="1570412"/>
            <a:chOff x="504" y="956"/>
            <a:chExt cx="4416" cy="1005"/>
          </a:xfrm>
        </p:grpSpPr>
        <p:sp>
          <p:nvSpPr>
            <p:cNvPr id="61523"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a:solidFill>
                  <a:srgbClr val="000000"/>
                </a:solidFill>
              </a:endParaRPr>
            </a:p>
          </p:txBody>
        </p:sp>
        <p:sp>
          <p:nvSpPr>
            <p:cNvPr id="61524" name="Text Box 5"/>
            <p:cNvSpPr txBox="1">
              <a:spLocks noChangeArrowheads="1"/>
            </p:cNvSpPr>
            <p:nvPr/>
          </p:nvSpPr>
          <p:spPr bwMode="gray">
            <a:xfrm>
              <a:off x="754" y="956"/>
              <a:ext cx="4166" cy="1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buFontTx/>
                <a:buNone/>
              </a:pPr>
              <a:r>
                <a:rPr lang="en-SG" altLang="en-US" dirty="0">
                  <a:solidFill>
                    <a:prstClr val="black"/>
                  </a:solidFill>
                </a:rPr>
                <a:t> </a:t>
              </a:r>
              <a:r>
                <a:rPr lang="en-SG" altLang="en-US" dirty="0" err="1">
                  <a:solidFill>
                    <a:prstClr val="black"/>
                  </a:solidFill>
                  <a:latin typeface="Times New Roman" pitchFamily="18" charset="0"/>
                  <a:cs typeface="Times New Roman" pitchFamily="18" charset="0"/>
                </a:rPr>
                <a:t>tương</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bào</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bản</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chất</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là</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nguyên</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bào</a:t>
              </a:r>
              <a:r>
                <a:rPr lang="en-SG" altLang="en-US" dirty="0">
                  <a:solidFill>
                    <a:prstClr val="black"/>
                  </a:solidFill>
                  <a:latin typeface="Times New Roman" pitchFamily="18" charset="0"/>
                  <a:cs typeface="Times New Roman" pitchFamily="18" charset="0"/>
                </a:rPr>
                <a:t> LPB </a:t>
              </a:r>
              <a:r>
                <a:rPr lang="en-SG" altLang="en-US" dirty="0" err="1">
                  <a:solidFill>
                    <a:prstClr val="black"/>
                  </a:solidFill>
                  <a:latin typeface="Times New Roman" pitchFamily="18" charset="0"/>
                  <a:cs typeface="Times New Roman" pitchFamily="18" charset="0"/>
                </a:rPr>
                <a:t>đã</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được</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phân</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hóa</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và</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biệt</a:t>
              </a:r>
              <a:r>
                <a:rPr lang="en-SG" altLang="en-US" dirty="0">
                  <a:solidFill>
                    <a:prstClr val="black"/>
                  </a:solidFill>
                  <a:latin typeface="Times New Roman" pitchFamily="18" charset="0"/>
                  <a:cs typeface="Times New Roman" pitchFamily="18" charset="0"/>
                </a:rPr>
                <a:t> </a:t>
              </a:r>
              <a:r>
                <a:rPr lang="en-SG" altLang="en-US" dirty="0" err="1">
                  <a:solidFill>
                    <a:prstClr val="black"/>
                  </a:solidFill>
                  <a:latin typeface="Times New Roman" pitchFamily="18" charset="0"/>
                  <a:cs typeface="Times New Roman" pitchFamily="18" charset="0"/>
                </a:rPr>
                <a:t>hóa</a:t>
              </a:r>
              <a:r>
                <a:rPr lang="en-SG" altLang="en-US" dirty="0">
                  <a:solidFill>
                    <a:prstClr val="black"/>
                  </a:solidFill>
                  <a:latin typeface="Times New Roman" pitchFamily="18" charset="0"/>
                  <a:cs typeface="Times New Roman" pitchFamily="18" charset="0"/>
                </a:rPr>
                <a:t>.</a:t>
              </a:r>
              <a:endParaRPr lang="en-US" altLang="vi-VN" dirty="0">
                <a:solidFill>
                  <a:srgbClr val="000099"/>
                </a:solidFill>
                <a:latin typeface="Times New Roman" pitchFamily="18" charset="0"/>
                <a:cs typeface="Times New Roman" pitchFamily="18" charset="0"/>
              </a:endParaRPr>
            </a:p>
          </p:txBody>
        </p:sp>
      </p:grpSp>
      <p:grpSp>
        <p:nvGrpSpPr>
          <p:cNvPr id="126982" name="Group 6"/>
          <p:cNvGrpSpPr>
            <a:grpSpLocks/>
          </p:cNvGrpSpPr>
          <p:nvPr/>
        </p:nvGrpSpPr>
        <p:grpSpPr bwMode="auto">
          <a:xfrm>
            <a:off x="1714500" y="3786803"/>
            <a:ext cx="5257800" cy="1569572"/>
            <a:chOff x="504" y="668"/>
            <a:chExt cx="4416" cy="1320"/>
          </a:xfrm>
        </p:grpSpPr>
        <p:sp>
          <p:nvSpPr>
            <p:cNvPr id="61521" name="AutoShape 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a:solidFill>
                  <a:srgbClr val="000000"/>
                </a:solidFill>
              </a:endParaRPr>
            </a:p>
          </p:txBody>
        </p:sp>
        <p:sp>
          <p:nvSpPr>
            <p:cNvPr id="61522" name="Text Box 8"/>
            <p:cNvSpPr txBox="1">
              <a:spLocks noChangeArrowheads="1"/>
            </p:cNvSpPr>
            <p:nvPr/>
          </p:nvSpPr>
          <p:spPr bwMode="gray">
            <a:xfrm>
              <a:off x="786" y="668"/>
              <a:ext cx="4102" cy="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buFontTx/>
                <a:buNone/>
              </a:pPr>
              <a:r>
                <a:rPr lang="en-US" altLang="vi-VN" dirty="0" err="1">
                  <a:solidFill>
                    <a:prstClr val="black"/>
                  </a:solidFill>
                  <a:latin typeface="Times New Roman" pitchFamily="18" charset="0"/>
                  <a:cs typeface="Times New Roman" pitchFamily="18" charset="0"/>
                </a:rPr>
                <a:t>Tương</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bào</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sẵn</a:t>
              </a:r>
              <a:r>
                <a:rPr lang="en-US" altLang="vi-VN" dirty="0">
                  <a:solidFill>
                    <a:prstClr val="black"/>
                  </a:solidFill>
                  <a:latin typeface="Times New Roman" pitchFamily="18" charset="0"/>
                  <a:cs typeface="Times New Roman" pitchFamily="18" charset="0"/>
                </a:rPr>
                <a:t> sang </a:t>
              </a:r>
              <a:r>
                <a:rPr lang="en-US" altLang="vi-VN" dirty="0" err="1">
                  <a:solidFill>
                    <a:prstClr val="black"/>
                  </a:solidFill>
                  <a:latin typeface="Times New Roman" pitchFamily="18" charset="0"/>
                  <a:cs typeface="Times New Roman" pitchFamily="18" charset="0"/>
                </a:rPr>
                <a:t>đáp</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ứng</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nhanh</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và</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mạnh</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khi</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có</a:t>
              </a:r>
              <a:r>
                <a:rPr lang="en-US" altLang="vi-VN" dirty="0">
                  <a:solidFill>
                    <a:prstClr val="black"/>
                  </a:solidFill>
                  <a:latin typeface="Times New Roman" pitchFamily="18" charset="0"/>
                  <a:cs typeface="Times New Roman" pitchFamily="18" charset="0"/>
                </a:rPr>
                <a:t> VSV </a:t>
              </a:r>
              <a:r>
                <a:rPr lang="en-US" altLang="vi-VN" dirty="0" err="1">
                  <a:solidFill>
                    <a:prstClr val="black"/>
                  </a:solidFill>
                  <a:latin typeface="Times New Roman" pitchFamily="18" charset="0"/>
                  <a:cs typeface="Times New Roman" pitchFamily="18" charset="0"/>
                </a:rPr>
                <a:t>cùng</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loại</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xâm</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nhập</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lần</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sau</a:t>
              </a:r>
              <a:r>
                <a:rPr lang="en-US" altLang="vi-VN" dirty="0">
                  <a:solidFill>
                    <a:prstClr val="black"/>
                  </a:solidFill>
                  <a:latin typeface="Times New Roman" pitchFamily="18" charset="0"/>
                  <a:cs typeface="Times New Roman" pitchFamily="18" charset="0"/>
                </a:rPr>
                <a:t>.</a:t>
              </a:r>
            </a:p>
          </p:txBody>
        </p:sp>
      </p:grpSp>
      <p:grpSp>
        <p:nvGrpSpPr>
          <p:cNvPr id="126985" name="Group 9"/>
          <p:cNvGrpSpPr>
            <a:grpSpLocks/>
          </p:cNvGrpSpPr>
          <p:nvPr/>
        </p:nvGrpSpPr>
        <p:grpSpPr bwMode="auto">
          <a:xfrm>
            <a:off x="1771650" y="2531908"/>
            <a:ext cx="5257800" cy="1276681"/>
            <a:chOff x="504" y="640"/>
            <a:chExt cx="4416" cy="1133"/>
          </a:xfrm>
        </p:grpSpPr>
        <p:sp>
          <p:nvSpPr>
            <p:cNvPr id="61519" name="AutoShape 1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a:solidFill>
                  <a:srgbClr val="000000"/>
                </a:solidFill>
              </a:endParaRPr>
            </a:p>
          </p:txBody>
        </p:sp>
        <p:sp>
          <p:nvSpPr>
            <p:cNvPr id="61520" name="Text Box 11"/>
            <p:cNvSpPr txBox="1">
              <a:spLocks noChangeArrowheads="1"/>
            </p:cNvSpPr>
            <p:nvPr/>
          </p:nvSpPr>
          <p:spPr bwMode="gray">
            <a:xfrm>
              <a:off x="792" y="640"/>
              <a:ext cx="3976" cy="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buFontTx/>
                <a:buNone/>
              </a:pPr>
              <a:r>
                <a:rPr lang="en-US" altLang="vi-VN" dirty="0" err="1">
                  <a:solidFill>
                    <a:prstClr val="black"/>
                  </a:solidFill>
                  <a:latin typeface="Times New Roman" pitchFamily="18" charset="0"/>
                  <a:cs typeface="Times New Roman" pitchFamily="18" charset="0"/>
                </a:rPr>
                <a:t>Tương</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bào</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tạo</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kháng</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thể</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tiêu</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diệt</a:t>
              </a:r>
              <a:r>
                <a:rPr lang="en-US" altLang="vi-VN" dirty="0">
                  <a:solidFill>
                    <a:prstClr val="black"/>
                  </a:solidFill>
                  <a:latin typeface="Times New Roman" pitchFamily="18" charset="0"/>
                  <a:cs typeface="Times New Roman" pitchFamily="18" charset="0"/>
                </a:rPr>
                <a:t> vi </a:t>
              </a:r>
              <a:r>
                <a:rPr lang="en-US" altLang="vi-VN" dirty="0" err="1">
                  <a:solidFill>
                    <a:prstClr val="black"/>
                  </a:solidFill>
                  <a:latin typeface="Times New Roman" pitchFamily="18" charset="0"/>
                  <a:cs typeface="Times New Roman" pitchFamily="18" charset="0"/>
                </a:rPr>
                <a:t>khuẩn</a:t>
              </a:r>
              <a:endParaRPr lang="en-US" altLang="vi-VN" dirty="0">
                <a:solidFill>
                  <a:prstClr val="black"/>
                </a:solidFill>
                <a:latin typeface="Times New Roman" pitchFamily="18" charset="0"/>
                <a:cs typeface="Times New Roman" pitchFamily="18" charset="0"/>
              </a:endParaRPr>
            </a:p>
          </p:txBody>
        </p:sp>
      </p:grpSp>
      <p:grpSp>
        <p:nvGrpSpPr>
          <p:cNvPr id="126988" name="Group 12"/>
          <p:cNvGrpSpPr>
            <a:grpSpLocks/>
          </p:cNvGrpSpPr>
          <p:nvPr/>
        </p:nvGrpSpPr>
        <p:grpSpPr bwMode="auto">
          <a:xfrm rot="5400000">
            <a:off x="1028700" y="4057650"/>
            <a:ext cx="1371600" cy="114300"/>
            <a:chOff x="0" y="1896"/>
            <a:chExt cx="5760" cy="120"/>
          </a:xfrm>
        </p:grpSpPr>
        <p:sp>
          <p:nvSpPr>
            <p:cNvPr id="61517"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518"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grpSp>
        <p:nvGrpSpPr>
          <p:cNvPr id="126991" name="Group 15"/>
          <p:cNvGrpSpPr>
            <a:grpSpLocks/>
          </p:cNvGrpSpPr>
          <p:nvPr/>
        </p:nvGrpSpPr>
        <p:grpSpPr bwMode="auto">
          <a:xfrm rot="5400000">
            <a:off x="1095375" y="2981325"/>
            <a:ext cx="1238250" cy="114300"/>
            <a:chOff x="0" y="1896"/>
            <a:chExt cx="5760" cy="120"/>
          </a:xfrm>
        </p:grpSpPr>
        <p:sp>
          <p:nvSpPr>
            <p:cNvPr id="61515"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516"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grpSp>
        <p:nvGrpSpPr>
          <p:cNvPr id="126994" name="Group 18"/>
          <p:cNvGrpSpPr>
            <a:grpSpLocks/>
          </p:cNvGrpSpPr>
          <p:nvPr/>
        </p:nvGrpSpPr>
        <p:grpSpPr bwMode="auto">
          <a:xfrm rot="5400000">
            <a:off x="1028700" y="5353050"/>
            <a:ext cx="1371600" cy="114300"/>
            <a:chOff x="0" y="1896"/>
            <a:chExt cx="5760" cy="120"/>
          </a:xfrm>
        </p:grpSpPr>
        <p:sp>
          <p:nvSpPr>
            <p:cNvPr id="61513"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514"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grpSp>
        <p:nvGrpSpPr>
          <p:cNvPr id="126997" name="Group 21"/>
          <p:cNvGrpSpPr>
            <a:grpSpLocks/>
          </p:cNvGrpSpPr>
          <p:nvPr/>
        </p:nvGrpSpPr>
        <p:grpSpPr bwMode="auto">
          <a:xfrm rot="5400000">
            <a:off x="1171575" y="1533525"/>
            <a:ext cx="1085850" cy="114300"/>
            <a:chOff x="0" y="1896"/>
            <a:chExt cx="5760" cy="120"/>
          </a:xfrm>
        </p:grpSpPr>
        <p:sp>
          <p:nvSpPr>
            <p:cNvPr id="61511" name="Rectangle 2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512" name="Rectangle 2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grpSp>
        <p:nvGrpSpPr>
          <p:cNvPr id="127000" name="Group 24"/>
          <p:cNvGrpSpPr>
            <a:grpSpLocks/>
          </p:cNvGrpSpPr>
          <p:nvPr/>
        </p:nvGrpSpPr>
        <p:grpSpPr bwMode="auto">
          <a:xfrm>
            <a:off x="1910314" y="1337618"/>
            <a:ext cx="5625824" cy="1077097"/>
            <a:chOff x="616" y="827"/>
            <a:chExt cx="4544" cy="1046"/>
          </a:xfrm>
        </p:grpSpPr>
        <p:sp>
          <p:nvSpPr>
            <p:cNvPr id="61509" name="AutoShape 25"/>
            <p:cNvSpPr>
              <a:spLocks noChangeArrowheads="1"/>
            </p:cNvSpPr>
            <p:nvPr/>
          </p:nvSpPr>
          <p:spPr bwMode="gray">
            <a:xfrm>
              <a:off x="616" y="965"/>
              <a:ext cx="4544"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a:solidFill>
                  <a:srgbClr val="000000"/>
                </a:solidFill>
              </a:endParaRPr>
            </a:p>
          </p:txBody>
        </p:sp>
        <p:sp>
          <p:nvSpPr>
            <p:cNvPr id="61510" name="Text Box 26"/>
            <p:cNvSpPr txBox="1">
              <a:spLocks noChangeArrowheads="1"/>
            </p:cNvSpPr>
            <p:nvPr/>
          </p:nvSpPr>
          <p:spPr bwMode="gray">
            <a:xfrm>
              <a:off x="644" y="827"/>
              <a:ext cx="4425" cy="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buFontTx/>
                <a:buNone/>
              </a:pP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tế</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bào</a:t>
              </a:r>
              <a:r>
                <a:rPr lang="en-US" altLang="vi-VN" dirty="0">
                  <a:solidFill>
                    <a:prstClr val="black"/>
                  </a:solidFill>
                  <a:latin typeface="Times New Roman" pitchFamily="18" charset="0"/>
                  <a:cs typeface="Times New Roman" pitchFamily="18" charset="0"/>
                </a:rPr>
                <a:t> LPB </a:t>
              </a:r>
              <a:r>
                <a:rPr lang="en-US" altLang="vi-VN" dirty="0" err="1">
                  <a:solidFill>
                    <a:prstClr val="black"/>
                  </a:solidFill>
                  <a:latin typeface="Times New Roman" pitchFamily="18" charset="0"/>
                  <a:cs typeface="Times New Roman" pitchFamily="18" charset="0"/>
                </a:rPr>
                <a:t>nhận</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diện</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kháng</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nguyên</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tương</a:t>
              </a:r>
              <a:r>
                <a:rPr lang="en-US" altLang="vi-VN" dirty="0">
                  <a:solidFill>
                    <a:prstClr val="black"/>
                  </a:solidFill>
                  <a:latin typeface="Times New Roman" pitchFamily="18" charset="0"/>
                  <a:cs typeface="Times New Roman" pitchFamily="18" charset="0"/>
                </a:rPr>
                <a:t> </a:t>
              </a:r>
              <a:r>
                <a:rPr lang="en-US" altLang="vi-VN" dirty="0" err="1">
                  <a:solidFill>
                    <a:prstClr val="black"/>
                  </a:solidFill>
                  <a:latin typeface="Times New Roman" pitchFamily="18" charset="0"/>
                  <a:cs typeface="Times New Roman" pitchFamily="18" charset="0"/>
                </a:rPr>
                <a:t>ứng</a:t>
              </a:r>
              <a:endParaRPr lang="en-US" altLang="vi-VN" dirty="0">
                <a:solidFill>
                  <a:prstClr val="black"/>
                </a:solidFill>
                <a:latin typeface="Times New Roman" pitchFamily="18" charset="0"/>
                <a:cs typeface="Times New Roman" pitchFamily="18" charset="0"/>
              </a:endParaRPr>
            </a:p>
          </p:txBody>
        </p:sp>
      </p:grpSp>
      <p:grpSp>
        <p:nvGrpSpPr>
          <p:cNvPr id="127003" name="Group 27"/>
          <p:cNvGrpSpPr>
            <a:grpSpLocks/>
          </p:cNvGrpSpPr>
          <p:nvPr/>
        </p:nvGrpSpPr>
        <p:grpSpPr bwMode="auto">
          <a:xfrm>
            <a:off x="1320415" y="1550992"/>
            <a:ext cx="691742" cy="981075"/>
            <a:chOff x="149" y="1175"/>
            <a:chExt cx="580" cy="618"/>
          </a:xfrm>
        </p:grpSpPr>
        <p:grpSp>
          <p:nvGrpSpPr>
            <p:cNvPr id="61498" name="Group 28"/>
            <p:cNvGrpSpPr>
              <a:grpSpLocks/>
            </p:cNvGrpSpPr>
            <p:nvPr/>
          </p:nvGrpSpPr>
          <p:grpSpPr bwMode="auto">
            <a:xfrm rot="5400000">
              <a:off x="130" y="1194"/>
              <a:ext cx="618" cy="580"/>
              <a:chOff x="1868" y="1824"/>
              <a:chExt cx="1993" cy="1801"/>
            </a:xfrm>
          </p:grpSpPr>
          <p:sp>
            <p:nvSpPr>
              <p:cNvPr id="127005" name="AutoShape 29"/>
              <p:cNvSpPr>
                <a:spLocks noChangeArrowheads="1"/>
              </p:cNvSpPr>
              <p:nvPr/>
            </p:nvSpPr>
            <p:spPr bwMode="gray">
              <a:xfrm rot="16200000" flipH="1">
                <a:off x="1817" y="2503"/>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06" name="AutoShape 30"/>
              <p:cNvSpPr>
                <a:spLocks noChangeArrowheads="1"/>
              </p:cNvSpPr>
              <p:nvPr/>
            </p:nvSpPr>
            <p:spPr bwMode="gray">
              <a:xfrm rot="5400000" flipH="1">
                <a:off x="3605" y="2469"/>
                <a:ext cx="310"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07" name="AutoShape 31"/>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61503" name="Oval 3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504" name="Oval 3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10" name="Oval 34"/>
              <p:cNvSpPr>
                <a:spLocks noChangeArrowheads="1"/>
              </p:cNvSpPr>
              <p:nvPr/>
            </p:nvSpPr>
            <p:spPr bwMode="gray">
              <a:xfrm>
                <a:off x="2620" y="1948"/>
                <a:ext cx="528" cy="135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506" name="Oval 35"/>
              <p:cNvSpPr>
                <a:spLocks noChangeArrowheads="1"/>
              </p:cNvSpPr>
              <p:nvPr/>
            </p:nvSpPr>
            <p:spPr bwMode="gray">
              <a:xfrm>
                <a:off x="2621" y="1956"/>
                <a:ext cx="528" cy="1352"/>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12" name="Oval 36"/>
              <p:cNvSpPr>
                <a:spLocks noChangeArrowheads="1"/>
              </p:cNvSpPr>
              <p:nvPr/>
            </p:nvSpPr>
            <p:spPr bwMode="gray">
              <a:xfrm>
                <a:off x="2328" y="1948"/>
                <a:ext cx="1099" cy="135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508" name="Oval 37"/>
              <p:cNvSpPr>
                <a:spLocks noChangeArrowheads="1"/>
              </p:cNvSpPr>
              <p:nvPr/>
            </p:nvSpPr>
            <p:spPr bwMode="gray">
              <a:xfrm>
                <a:off x="2337" y="1956"/>
                <a:ext cx="1096" cy="1352"/>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sp>
          <p:nvSpPr>
            <p:cNvPr id="127014" name="Text Box 38"/>
            <p:cNvSpPr txBox="1">
              <a:spLocks noChangeArrowheads="1"/>
            </p:cNvSpPr>
            <p:nvPr/>
          </p:nvSpPr>
          <p:spPr bwMode="gray">
            <a:xfrm>
              <a:off x="314" y="1296"/>
              <a:ext cx="330"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1" fontAlgn="auto" hangingPunct="1">
                <a:spcBef>
                  <a:spcPts val="0"/>
                </a:spcBef>
                <a:spcAft>
                  <a:spcPts val="0"/>
                </a:spcAft>
                <a:defRPr/>
              </a:pPr>
              <a:r>
                <a:rPr lang="en-US" altLang="vi-VN" sz="2800" dirty="0">
                  <a:solidFill>
                    <a:srgbClr val="FF0000"/>
                  </a:solidFill>
                  <a:effectLst>
                    <a:outerShdw blurRad="38100" dist="38100" dir="2700000" algn="tl">
                      <a:srgbClr val="C0C0C0"/>
                    </a:outerShdw>
                  </a:effectLst>
                  <a:latin typeface="Calibri"/>
                </a:rPr>
                <a:t>A</a:t>
              </a:r>
            </a:p>
          </p:txBody>
        </p:sp>
      </p:grpSp>
      <p:grpSp>
        <p:nvGrpSpPr>
          <p:cNvPr id="127015" name="Group 39"/>
          <p:cNvGrpSpPr>
            <a:grpSpLocks/>
          </p:cNvGrpSpPr>
          <p:nvPr/>
        </p:nvGrpSpPr>
        <p:grpSpPr bwMode="auto">
          <a:xfrm>
            <a:off x="1320415" y="2894188"/>
            <a:ext cx="691742" cy="981075"/>
            <a:chOff x="149" y="1175"/>
            <a:chExt cx="580" cy="618"/>
          </a:xfrm>
        </p:grpSpPr>
        <p:grpSp>
          <p:nvGrpSpPr>
            <p:cNvPr id="61487" name="Group 40"/>
            <p:cNvGrpSpPr>
              <a:grpSpLocks/>
            </p:cNvGrpSpPr>
            <p:nvPr/>
          </p:nvGrpSpPr>
          <p:grpSpPr bwMode="auto">
            <a:xfrm rot="5400000">
              <a:off x="130" y="1194"/>
              <a:ext cx="618" cy="580"/>
              <a:chOff x="1868" y="1824"/>
              <a:chExt cx="1993" cy="1801"/>
            </a:xfrm>
          </p:grpSpPr>
          <p:sp>
            <p:nvSpPr>
              <p:cNvPr id="127017" name="AutoShape 41"/>
              <p:cNvSpPr>
                <a:spLocks noChangeArrowheads="1"/>
              </p:cNvSpPr>
              <p:nvPr/>
            </p:nvSpPr>
            <p:spPr bwMode="gray">
              <a:xfrm rot="16200000" flipH="1">
                <a:off x="1817" y="2503"/>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18" name="AutoShape 42"/>
              <p:cNvSpPr>
                <a:spLocks noChangeArrowheads="1"/>
              </p:cNvSpPr>
              <p:nvPr/>
            </p:nvSpPr>
            <p:spPr bwMode="gray">
              <a:xfrm rot="5400000" flipH="1">
                <a:off x="3605" y="2469"/>
                <a:ext cx="310"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19" name="AutoShape 43"/>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61492" name="Oval 4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493" name="Oval 4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22" name="Oval 46"/>
              <p:cNvSpPr>
                <a:spLocks noChangeArrowheads="1"/>
              </p:cNvSpPr>
              <p:nvPr/>
            </p:nvSpPr>
            <p:spPr bwMode="gray">
              <a:xfrm>
                <a:off x="2620" y="1948"/>
                <a:ext cx="528" cy="135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495" name="Oval 47"/>
              <p:cNvSpPr>
                <a:spLocks noChangeArrowheads="1"/>
              </p:cNvSpPr>
              <p:nvPr/>
            </p:nvSpPr>
            <p:spPr bwMode="gray">
              <a:xfrm>
                <a:off x="2621" y="1956"/>
                <a:ext cx="528" cy="1352"/>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24" name="Oval 48"/>
              <p:cNvSpPr>
                <a:spLocks noChangeArrowheads="1"/>
              </p:cNvSpPr>
              <p:nvPr/>
            </p:nvSpPr>
            <p:spPr bwMode="gray">
              <a:xfrm>
                <a:off x="2328" y="1948"/>
                <a:ext cx="1099" cy="135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497" name="Oval 49"/>
              <p:cNvSpPr>
                <a:spLocks noChangeArrowheads="1"/>
              </p:cNvSpPr>
              <p:nvPr/>
            </p:nvSpPr>
            <p:spPr bwMode="gray">
              <a:xfrm>
                <a:off x="2337" y="1956"/>
                <a:ext cx="1096" cy="1352"/>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sp>
          <p:nvSpPr>
            <p:cNvPr id="127026" name="Text Box 50"/>
            <p:cNvSpPr txBox="1">
              <a:spLocks noChangeArrowheads="1"/>
            </p:cNvSpPr>
            <p:nvPr/>
          </p:nvSpPr>
          <p:spPr bwMode="gray">
            <a:xfrm>
              <a:off x="319" y="1296"/>
              <a:ext cx="319"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1" fontAlgn="auto" hangingPunct="1">
                <a:spcBef>
                  <a:spcPts val="0"/>
                </a:spcBef>
                <a:spcAft>
                  <a:spcPts val="0"/>
                </a:spcAft>
                <a:defRPr/>
              </a:pPr>
              <a:r>
                <a:rPr lang="en-US" altLang="vi-VN" sz="2800">
                  <a:solidFill>
                    <a:srgbClr val="FF0000"/>
                  </a:solidFill>
                  <a:effectLst>
                    <a:outerShdw blurRad="38100" dist="38100" dir="2700000" algn="tl">
                      <a:srgbClr val="C0C0C0"/>
                    </a:outerShdw>
                  </a:effectLst>
                  <a:latin typeface="Calibri"/>
                </a:rPr>
                <a:t>B</a:t>
              </a:r>
            </a:p>
          </p:txBody>
        </p:sp>
      </p:grpSp>
      <p:grpSp>
        <p:nvGrpSpPr>
          <p:cNvPr id="127027" name="Group 51"/>
          <p:cNvGrpSpPr>
            <a:grpSpLocks/>
          </p:cNvGrpSpPr>
          <p:nvPr/>
        </p:nvGrpSpPr>
        <p:grpSpPr bwMode="auto">
          <a:xfrm>
            <a:off x="1320415" y="4165777"/>
            <a:ext cx="691742" cy="981075"/>
            <a:chOff x="149" y="1175"/>
            <a:chExt cx="580" cy="618"/>
          </a:xfrm>
        </p:grpSpPr>
        <p:grpSp>
          <p:nvGrpSpPr>
            <p:cNvPr id="61476" name="Group 52"/>
            <p:cNvGrpSpPr>
              <a:grpSpLocks/>
            </p:cNvGrpSpPr>
            <p:nvPr/>
          </p:nvGrpSpPr>
          <p:grpSpPr bwMode="auto">
            <a:xfrm rot="5400000">
              <a:off x="130" y="1194"/>
              <a:ext cx="618" cy="580"/>
              <a:chOff x="1868" y="1824"/>
              <a:chExt cx="1993" cy="1801"/>
            </a:xfrm>
          </p:grpSpPr>
          <p:sp>
            <p:nvSpPr>
              <p:cNvPr id="127029" name="AutoShape 53"/>
              <p:cNvSpPr>
                <a:spLocks noChangeArrowheads="1"/>
              </p:cNvSpPr>
              <p:nvPr/>
            </p:nvSpPr>
            <p:spPr bwMode="gray">
              <a:xfrm rot="16200000" flipH="1">
                <a:off x="1817" y="2503"/>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30" name="AutoShape 54"/>
              <p:cNvSpPr>
                <a:spLocks noChangeArrowheads="1"/>
              </p:cNvSpPr>
              <p:nvPr/>
            </p:nvSpPr>
            <p:spPr bwMode="gray">
              <a:xfrm rot="5400000" flipH="1">
                <a:off x="3605" y="2469"/>
                <a:ext cx="310"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31" name="AutoShape 55"/>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61481" name="Oval 5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482" name="Oval 5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34" name="Oval 58"/>
              <p:cNvSpPr>
                <a:spLocks noChangeArrowheads="1"/>
              </p:cNvSpPr>
              <p:nvPr/>
            </p:nvSpPr>
            <p:spPr bwMode="gray">
              <a:xfrm>
                <a:off x="2620" y="1948"/>
                <a:ext cx="528" cy="135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484" name="Oval 59"/>
              <p:cNvSpPr>
                <a:spLocks noChangeArrowheads="1"/>
              </p:cNvSpPr>
              <p:nvPr/>
            </p:nvSpPr>
            <p:spPr bwMode="gray">
              <a:xfrm>
                <a:off x="2621" y="1956"/>
                <a:ext cx="528" cy="1352"/>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36" name="Oval 60"/>
              <p:cNvSpPr>
                <a:spLocks noChangeArrowheads="1"/>
              </p:cNvSpPr>
              <p:nvPr/>
            </p:nvSpPr>
            <p:spPr bwMode="gray">
              <a:xfrm>
                <a:off x="2328" y="1948"/>
                <a:ext cx="1099" cy="135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486" name="Oval 61"/>
              <p:cNvSpPr>
                <a:spLocks noChangeArrowheads="1"/>
              </p:cNvSpPr>
              <p:nvPr/>
            </p:nvSpPr>
            <p:spPr bwMode="gray">
              <a:xfrm>
                <a:off x="2337" y="1956"/>
                <a:ext cx="1096" cy="1352"/>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sp>
          <p:nvSpPr>
            <p:cNvPr id="127038" name="Text Box 62"/>
            <p:cNvSpPr txBox="1">
              <a:spLocks noChangeArrowheads="1"/>
            </p:cNvSpPr>
            <p:nvPr/>
          </p:nvSpPr>
          <p:spPr bwMode="gray">
            <a:xfrm>
              <a:off x="322" y="1296"/>
              <a:ext cx="315"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1" fontAlgn="auto" hangingPunct="1">
                <a:spcBef>
                  <a:spcPts val="0"/>
                </a:spcBef>
                <a:spcAft>
                  <a:spcPts val="0"/>
                </a:spcAft>
                <a:defRPr/>
              </a:pPr>
              <a:r>
                <a:rPr lang="en-US" altLang="vi-VN" sz="2800">
                  <a:solidFill>
                    <a:srgbClr val="FF0000"/>
                  </a:solidFill>
                  <a:effectLst>
                    <a:outerShdw blurRad="38100" dist="38100" dir="2700000" algn="tl">
                      <a:srgbClr val="C0C0C0"/>
                    </a:outerShdw>
                  </a:effectLst>
                  <a:latin typeface="Calibri"/>
                </a:rPr>
                <a:t>C</a:t>
              </a:r>
            </a:p>
          </p:txBody>
        </p:sp>
      </p:grpSp>
      <p:grpSp>
        <p:nvGrpSpPr>
          <p:cNvPr id="127039" name="Group 63"/>
          <p:cNvGrpSpPr>
            <a:grpSpLocks/>
          </p:cNvGrpSpPr>
          <p:nvPr/>
        </p:nvGrpSpPr>
        <p:grpSpPr bwMode="auto">
          <a:xfrm>
            <a:off x="1334701" y="5470702"/>
            <a:ext cx="691742" cy="981075"/>
            <a:chOff x="149" y="1175"/>
            <a:chExt cx="580" cy="618"/>
          </a:xfrm>
        </p:grpSpPr>
        <p:grpSp>
          <p:nvGrpSpPr>
            <p:cNvPr id="61465" name="Group 64"/>
            <p:cNvGrpSpPr>
              <a:grpSpLocks/>
            </p:cNvGrpSpPr>
            <p:nvPr/>
          </p:nvGrpSpPr>
          <p:grpSpPr bwMode="auto">
            <a:xfrm rot="5400000">
              <a:off x="130" y="1194"/>
              <a:ext cx="618" cy="580"/>
              <a:chOff x="1868" y="1824"/>
              <a:chExt cx="1993" cy="1801"/>
            </a:xfrm>
          </p:grpSpPr>
          <p:sp>
            <p:nvSpPr>
              <p:cNvPr id="127041" name="AutoShape 65"/>
              <p:cNvSpPr>
                <a:spLocks noChangeArrowheads="1"/>
              </p:cNvSpPr>
              <p:nvPr/>
            </p:nvSpPr>
            <p:spPr bwMode="gray">
              <a:xfrm rot="16200000" flipH="1">
                <a:off x="1817" y="2503"/>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42" name="AutoShape 66"/>
              <p:cNvSpPr>
                <a:spLocks noChangeArrowheads="1"/>
              </p:cNvSpPr>
              <p:nvPr/>
            </p:nvSpPr>
            <p:spPr bwMode="gray">
              <a:xfrm rot="5400000" flipH="1">
                <a:off x="3605" y="2469"/>
                <a:ext cx="310"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43" name="AutoShape 67"/>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61470" name="Oval 6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471" name="Oval 6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46" name="Oval 70"/>
              <p:cNvSpPr>
                <a:spLocks noChangeArrowheads="1"/>
              </p:cNvSpPr>
              <p:nvPr/>
            </p:nvSpPr>
            <p:spPr bwMode="gray">
              <a:xfrm>
                <a:off x="2620" y="1948"/>
                <a:ext cx="528" cy="135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473" name="Oval 71"/>
              <p:cNvSpPr>
                <a:spLocks noChangeArrowheads="1"/>
              </p:cNvSpPr>
              <p:nvPr/>
            </p:nvSpPr>
            <p:spPr bwMode="gray">
              <a:xfrm>
                <a:off x="2621" y="1956"/>
                <a:ext cx="528" cy="1352"/>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48" name="Oval 72"/>
              <p:cNvSpPr>
                <a:spLocks noChangeArrowheads="1"/>
              </p:cNvSpPr>
              <p:nvPr/>
            </p:nvSpPr>
            <p:spPr bwMode="gray">
              <a:xfrm>
                <a:off x="2328" y="1948"/>
                <a:ext cx="1099" cy="135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475" name="Oval 73"/>
              <p:cNvSpPr>
                <a:spLocks noChangeArrowheads="1"/>
              </p:cNvSpPr>
              <p:nvPr/>
            </p:nvSpPr>
            <p:spPr bwMode="gray">
              <a:xfrm>
                <a:off x="2337" y="1956"/>
                <a:ext cx="1096" cy="1352"/>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sp>
          <p:nvSpPr>
            <p:cNvPr id="127050" name="Text Box 74"/>
            <p:cNvSpPr txBox="1">
              <a:spLocks noChangeArrowheads="1"/>
            </p:cNvSpPr>
            <p:nvPr/>
          </p:nvSpPr>
          <p:spPr bwMode="gray">
            <a:xfrm>
              <a:off x="221" y="1296"/>
              <a:ext cx="340"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1" fontAlgn="auto" hangingPunct="1">
                <a:spcBef>
                  <a:spcPts val="0"/>
                </a:spcBef>
                <a:spcAft>
                  <a:spcPts val="0"/>
                </a:spcAft>
                <a:defRPr/>
              </a:pPr>
              <a:r>
                <a:rPr lang="en-US" altLang="vi-VN" sz="2800">
                  <a:solidFill>
                    <a:srgbClr val="FF0000"/>
                  </a:solidFill>
                  <a:effectLst>
                    <a:outerShdw blurRad="38100" dist="38100" dir="2700000" algn="tl">
                      <a:srgbClr val="C0C0C0"/>
                    </a:outerShdw>
                  </a:effectLst>
                  <a:latin typeface="Calibri"/>
                </a:rPr>
                <a:t>D</a:t>
              </a:r>
            </a:p>
          </p:txBody>
        </p:sp>
      </p:grpSp>
      <p:grpSp>
        <p:nvGrpSpPr>
          <p:cNvPr id="127051" name="Group 75"/>
          <p:cNvGrpSpPr>
            <a:grpSpLocks/>
          </p:cNvGrpSpPr>
          <p:nvPr/>
        </p:nvGrpSpPr>
        <p:grpSpPr bwMode="auto">
          <a:xfrm>
            <a:off x="1314537" y="0"/>
            <a:ext cx="6500813" cy="1143000"/>
            <a:chOff x="156" y="192"/>
            <a:chExt cx="5460" cy="528"/>
          </a:xfrm>
        </p:grpSpPr>
        <p:sp>
          <p:nvSpPr>
            <p:cNvPr id="61461" name="AutoShape 76" descr="Recycled paper"/>
            <p:cNvSpPr>
              <a:spLocks noChangeArrowheads="1"/>
            </p:cNvSpPr>
            <p:nvPr/>
          </p:nvSpPr>
          <p:spPr bwMode="gray">
            <a:xfrm>
              <a:off x="156" y="192"/>
              <a:ext cx="5460" cy="480"/>
            </a:xfrm>
            <a:prstGeom prst="roundRect">
              <a:avLst>
                <a:gd name="adj" fmla="val 50000"/>
              </a:avLst>
            </a:prstGeom>
            <a:blipFill dpi="0" rotWithShape="1">
              <a:blip r:embed="rId4"/>
              <a:srcRect/>
              <a:tile tx="0" ty="0" sx="100000" sy="100000" flip="none" algn="tl"/>
            </a:blipFill>
            <a:ln w="38100" algn="ctr">
              <a:solidFill>
                <a:srgbClr val="FFFFFF"/>
              </a:solidFill>
              <a:round/>
              <a:headEnd/>
              <a:tailEnd/>
            </a:ln>
            <a:effectLst>
              <a:outerShdw dist="63500" dir="3187806" algn="ctr" rotWithShape="0">
                <a:srgbClr val="001D3A"/>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vi-VN" sz="4000">
                  <a:solidFill>
                    <a:srgbClr val="0000FF"/>
                  </a:solidFill>
                </a:rPr>
                <a:t> </a:t>
              </a:r>
            </a:p>
          </p:txBody>
        </p:sp>
        <p:grpSp>
          <p:nvGrpSpPr>
            <p:cNvPr id="61462" name="Group 77"/>
            <p:cNvGrpSpPr>
              <a:grpSpLocks/>
            </p:cNvGrpSpPr>
            <p:nvPr/>
          </p:nvGrpSpPr>
          <p:grpSpPr bwMode="auto">
            <a:xfrm rot="5400000">
              <a:off x="216" y="408"/>
              <a:ext cx="528" cy="96"/>
              <a:chOff x="0" y="1896"/>
              <a:chExt cx="5760" cy="120"/>
            </a:xfrm>
          </p:grpSpPr>
          <p:sp>
            <p:nvSpPr>
              <p:cNvPr id="61463" name="Rectangle 7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464" name="Rectangle 7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grpSp>
      <p:sp>
        <p:nvSpPr>
          <p:cNvPr id="127056" name="Text Box 80">
            <a:hlinkClick r:id="rId5" action="ppaction://hlinksldjump"/>
          </p:cNvPr>
          <p:cNvSpPr txBox="1">
            <a:spLocks noChangeArrowheads="1"/>
          </p:cNvSpPr>
          <p:nvPr/>
        </p:nvSpPr>
        <p:spPr bwMode="auto">
          <a:xfrm>
            <a:off x="1714500" y="76376"/>
            <a:ext cx="60579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buNone/>
            </a:pPr>
            <a:r>
              <a:rPr lang="en-US" altLang="vi-VN" dirty="0">
                <a:solidFill>
                  <a:srgbClr val="FF0000"/>
                </a:solidFill>
              </a:rPr>
              <a:t> </a:t>
            </a:r>
            <a:r>
              <a:rPr lang="vi-VN" dirty="0">
                <a:latin typeface="Times New Roman" panose="02020603050405020304" pitchFamily="18" charset="0"/>
                <a:ea typeface="Calibri" panose="020F0502020204030204" pitchFamily="34" charset="0"/>
                <a:cs typeface="Times New Roman" panose="02020603050405020304" pitchFamily="18" charset="0"/>
              </a:rPr>
              <a:t>Ý sai về cơ chế miễn dịch trong cơ thể người là:</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spcBef>
                <a:spcPct val="0"/>
              </a:spcBef>
              <a:spcAft>
                <a:spcPts val="0"/>
              </a:spcAft>
              <a:buFontTx/>
              <a:buNone/>
            </a:pPr>
            <a:endParaRPr lang="en-SG" altLang="en-US" dirty="0">
              <a:solidFill>
                <a:srgbClr val="FF0000"/>
              </a:solidFill>
              <a:latin typeface="Times New Roman" pitchFamily="18" charset="0"/>
              <a:cs typeface="Times New Roman" pitchFamily="18" charset="0"/>
            </a:endParaRPr>
          </a:p>
        </p:txBody>
      </p:sp>
      <p:pic>
        <p:nvPicPr>
          <p:cNvPr id="127057" name="Picture 81" descr="6140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028" y="5402263"/>
            <a:ext cx="80367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058" name="Picture 82" descr="6140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7410" y="1724029"/>
            <a:ext cx="764381"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059" name="Picture 83" descr="6140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4554" y="3048176"/>
            <a:ext cx="764381"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060" name="Picture 84" descr="6140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7410" y="4343576"/>
            <a:ext cx="764381"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270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127051"/>
                                        </p:tgtEl>
                                        <p:attrNameLst>
                                          <p:attrName>style.visibility</p:attrName>
                                        </p:attrNameLst>
                                      </p:cBhvr>
                                      <p:to>
                                        <p:strVal val="visible"/>
                                      </p:to>
                                    </p:set>
                                    <p:anim calcmode="lin" valueType="num">
                                      <p:cBhvr>
                                        <p:cTn id="7" dur="1000" fill="hold"/>
                                        <p:tgtEl>
                                          <p:spTgt spid="127051"/>
                                        </p:tgtEl>
                                        <p:attrNameLst>
                                          <p:attrName>ppt_x</p:attrName>
                                        </p:attrNameLst>
                                      </p:cBhvr>
                                      <p:tavLst>
                                        <p:tav tm="0">
                                          <p:val>
                                            <p:strVal val="#ppt_x-#ppt_w/2"/>
                                          </p:val>
                                        </p:tav>
                                        <p:tav tm="100000">
                                          <p:val>
                                            <p:strVal val="#ppt_x"/>
                                          </p:val>
                                        </p:tav>
                                      </p:tavLst>
                                    </p:anim>
                                    <p:anim calcmode="lin" valueType="num">
                                      <p:cBhvr>
                                        <p:cTn id="8" dur="1000" fill="hold"/>
                                        <p:tgtEl>
                                          <p:spTgt spid="127051"/>
                                        </p:tgtEl>
                                        <p:attrNameLst>
                                          <p:attrName>ppt_y</p:attrName>
                                        </p:attrNameLst>
                                      </p:cBhvr>
                                      <p:tavLst>
                                        <p:tav tm="0">
                                          <p:val>
                                            <p:strVal val="#ppt_y"/>
                                          </p:val>
                                        </p:tav>
                                        <p:tav tm="100000">
                                          <p:val>
                                            <p:strVal val="#ppt_y"/>
                                          </p:val>
                                        </p:tav>
                                      </p:tavLst>
                                    </p:anim>
                                    <p:anim calcmode="lin" valueType="num">
                                      <p:cBhvr>
                                        <p:cTn id="9" dur="1000" fill="hold"/>
                                        <p:tgtEl>
                                          <p:spTgt spid="127051"/>
                                        </p:tgtEl>
                                        <p:attrNameLst>
                                          <p:attrName>ppt_w</p:attrName>
                                        </p:attrNameLst>
                                      </p:cBhvr>
                                      <p:tavLst>
                                        <p:tav tm="0">
                                          <p:val>
                                            <p:fltVal val="0"/>
                                          </p:val>
                                        </p:tav>
                                        <p:tav tm="100000">
                                          <p:val>
                                            <p:strVal val="#ppt_w"/>
                                          </p:val>
                                        </p:tav>
                                      </p:tavLst>
                                    </p:anim>
                                    <p:anim calcmode="lin" valueType="num">
                                      <p:cBhvr>
                                        <p:cTn id="10" dur="1000" fill="hold"/>
                                        <p:tgtEl>
                                          <p:spTgt spid="127051"/>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0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127056">
                                            <p:txEl>
                                              <p:pRg st="0" end="0"/>
                                            </p:txEl>
                                          </p:spTgt>
                                        </p:tgtEl>
                                        <p:attrNameLst>
                                          <p:attrName>style.visibility</p:attrName>
                                        </p:attrNameLst>
                                      </p:cBhvr>
                                      <p:to>
                                        <p:strVal val="visible"/>
                                      </p:to>
                                    </p:set>
                                    <p:animEffect transition="in" filter="fade">
                                      <p:cBhvr>
                                        <p:cTn id="14" dur="300"/>
                                        <p:tgtEl>
                                          <p:spTgt spid="127056">
                                            <p:txEl>
                                              <p:pRg st="0" end="0"/>
                                            </p:txEl>
                                          </p:spTgt>
                                        </p:tgtEl>
                                      </p:cBhvr>
                                    </p:animEffect>
                                    <p:anim calcmode="lin" valueType="num">
                                      <p:cBhvr>
                                        <p:cTn id="15" dur="300" fill="hold"/>
                                        <p:tgtEl>
                                          <p:spTgt spid="127056">
                                            <p:txEl>
                                              <p:pRg st="0" end="0"/>
                                            </p:txEl>
                                          </p:spTgt>
                                        </p:tgtEl>
                                        <p:attrNameLst>
                                          <p:attrName>ppt_x</p:attrName>
                                        </p:attrNameLst>
                                      </p:cBhvr>
                                      <p:tavLst>
                                        <p:tav tm="0">
                                          <p:val>
                                            <p:strVal val="#ppt_x-.1"/>
                                          </p:val>
                                        </p:tav>
                                        <p:tav tm="100000">
                                          <p:val>
                                            <p:strVal val="#ppt_x"/>
                                          </p:val>
                                        </p:tav>
                                      </p:tavLst>
                                    </p:anim>
                                    <p:anim calcmode="lin" valueType="num">
                                      <p:cBhvr>
                                        <p:cTn id="16" dur="300" fill="hold"/>
                                        <p:tgtEl>
                                          <p:spTgt spid="127056">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380"/>
                            </p:stCondLst>
                            <p:childTnLst>
                              <p:par>
                                <p:cTn id="18" presetID="12" presetClass="entr" presetSubtype="1" fill="hold" nodeType="afterEffect">
                                  <p:stCondLst>
                                    <p:cond delay="0"/>
                                  </p:stCondLst>
                                  <p:childTnLst>
                                    <p:set>
                                      <p:cBhvr>
                                        <p:cTn id="19" dur="1" fill="hold">
                                          <p:stCondLst>
                                            <p:cond delay="0"/>
                                          </p:stCondLst>
                                        </p:cTn>
                                        <p:tgtEl>
                                          <p:spTgt spid="126997"/>
                                        </p:tgtEl>
                                        <p:attrNameLst>
                                          <p:attrName>style.visibility</p:attrName>
                                        </p:attrNameLst>
                                      </p:cBhvr>
                                      <p:to>
                                        <p:strVal val="visible"/>
                                      </p:to>
                                    </p:set>
                                    <p:animEffect transition="in" filter="slide(fromTop)">
                                      <p:cBhvr>
                                        <p:cTn id="20" dur="500"/>
                                        <p:tgtEl>
                                          <p:spTgt spid="126997"/>
                                        </p:tgtEl>
                                      </p:cBhvr>
                                    </p:animEffect>
                                  </p:childTnLst>
                                </p:cTn>
                              </p:par>
                            </p:childTnLst>
                          </p:cTn>
                        </p:par>
                        <p:par>
                          <p:cTn id="21" fill="hold" nodeType="afterGroup">
                            <p:stCondLst>
                              <p:cond delay="2880"/>
                            </p:stCondLst>
                            <p:childTnLst>
                              <p:par>
                                <p:cTn id="22" presetID="49" presetClass="entr" presetSubtype="0" decel="100000" fill="hold" nodeType="afterEffect">
                                  <p:stCondLst>
                                    <p:cond delay="0"/>
                                  </p:stCondLst>
                                  <p:childTnLst>
                                    <p:set>
                                      <p:cBhvr>
                                        <p:cTn id="23" dur="1" fill="hold">
                                          <p:stCondLst>
                                            <p:cond delay="0"/>
                                          </p:stCondLst>
                                        </p:cTn>
                                        <p:tgtEl>
                                          <p:spTgt spid="127003"/>
                                        </p:tgtEl>
                                        <p:attrNameLst>
                                          <p:attrName>style.visibility</p:attrName>
                                        </p:attrNameLst>
                                      </p:cBhvr>
                                      <p:to>
                                        <p:strVal val="visible"/>
                                      </p:to>
                                    </p:set>
                                    <p:anim calcmode="lin" valueType="num">
                                      <p:cBhvr>
                                        <p:cTn id="24" dur="500" fill="hold"/>
                                        <p:tgtEl>
                                          <p:spTgt spid="127003"/>
                                        </p:tgtEl>
                                        <p:attrNameLst>
                                          <p:attrName>ppt_w</p:attrName>
                                        </p:attrNameLst>
                                      </p:cBhvr>
                                      <p:tavLst>
                                        <p:tav tm="0">
                                          <p:val>
                                            <p:fltVal val="0"/>
                                          </p:val>
                                        </p:tav>
                                        <p:tav tm="100000">
                                          <p:val>
                                            <p:strVal val="#ppt_w"/>
                                          </p:val>
                                        </p:tav>
                                      </p:tavLst>
                                    </p:anim>
                                    <p:anim calcmode="lin" valueType="num">
                                      <p:cBhvr>
                                        <p:cTn id="25" dur="500" fill="hold"/>
                                        <p:tgtEl>
                                          <p:spTgt spid="127003"/>
                                        </p:tgtEl>
                                        <p:attrNameLst>
                                          <p:attrName>ppt_h</p:attrName>
                                        </p:attrNameLst>
                                      </p:cBhvr>
                                      <p:tavLst>
                                        <p:tav tm="0">
                                          <p:val>
                                            <p:fltVal val="0"/>
                                          </p:val>
                                        </p:tav>
                                        <p:tav tm="100000">
                                          <p:val>
                                            <p:strVal val="#ppt_h"/>
                                          </p:val>
                                        </p:tav>
                                      </p:tavLst>
                                    </p:anim>
                                    <p:anim calcmode="lin" valueType="num">
                                      <p:cBhvr>
                                        <p:cTn id="26" dur="500" fill="hold"/>
                                        <p:tgtEl>
                                          <p:spTgt spid="127003"/>
                                        </p:tgtEl>
                                        <p:attrNameLst>
                                          <p:attrName>style.rotation</p:attrName>
                                        </p:attrNameLst>
                                      </p:cBhvr>
                                      <p:tavLst>
                                        <p:tav tm="0">
                                          <p:val>
                                            <p:fltVal val="360"/>
                                          </p:val>
                                        </p:tav>
                                        <p:tav tm="100000">
                                          <p:val>
                                            <p:fltVal val="0"/>
                                          </p:val>
                                        </p:tav>
                                      </p:tavLst>
                                    </p:anim>
                                    <p:animEffect transition="in" filter="fade">
                                      <p:cBhvr>
                                        <p:cTn id="27" dur="500"/>
                                        <p:tgtEl>
                                          <p:spTgt spid="127003"/>
                                        </p:tgtEl>
                                      </p:cBhvr>
                                    </p:animEffect>
                                  </p:childTnLst>
                                </p:cTn>
                              </p:par>
                            </p:childTnLst>
                          </p:cTn>
                        </p:par>
                        <p:par>
                          <p:cTn id="28" fill="hold" nodeType="afterGroup">
                            <p:stCondLst>
                              <p:cond delay="3380"/>
                            </p:stCondLst>
                            <p:childTnLst>
                              <p:par>
                                <p:cTn id="29" presetID="17" presetClass="entr" presetSubtype="8" fill="hold" nodeType="afterEffect">
                                  <p:stCondLst>
                                    <p:cond delay="0"/>
                                  </p:stCondLst>
                                  <p:childTnLst>
                                    <p:set>
                                      <p:cBhvr>
                                        <p:cTn id="30" dur="1" fill="hold">
                                          <p:stCondLst>
                                            <p:cond delay="0"/>
                                          </p:stCondLst>
                                        </p:cTn>
                                        <p:tgtEl>
                                          <p:spTgt spid="127000"/>
                                        </p:tgtEl>
                                        <p:attrNameLst>
                                          <p:attrName>style.visibility</p:attrName>
                                        </p:attrNameLst>
                                      </p:cBhvr>
                                      <p:to>
                                        <p:strVal val="visible"/>
                                      </p:to>
                                    </p:set>
                                    <p:anim calcmode="lin" valueType="num">
                                      <p:cBhvr>
                                        <p:cTn id="31" dur="500" fill="hold"/>
                                        <p:tgtEl>
                                          <p:spTgt spid="127000"/>
                                        </p:tgtEl>
                                        <p:attrNameLst>
                                          <p:attrName>ppt_x</p:attrName>
                                        </p:attrNameLst>
                                      </p:cBhvr>
                                      <p:tavLst>
                                        <p:tav tm="0">
                                          <p:val>
                                            <p:strVal val="#ppt_x-#ppt_w/2"/>
                                          </p:val>
                                        </p:tav>
                                        <p:tav tm="100000">
                                          <p:val>
                                            <p:strVal val="#ppt_x"/>
                                          </p:val>
                                        </p:tav>
                                      </p:tavLst>
                                    </p:anim>
                                    <p:anim calcmode="lin" valueType="num">
                                      <p:cBhvr>
                                        <p:cTn id="32" dur="500" fill="hold"/>
                                        <p:tgtEl>
                                          <p:spTgt spid="127000"/>
                                        </p:tgtEl>
                                        <p:attrNameLst>
                                          <p:attrName>ppt_y</p:attrName>
                                        </p:attrNameLst>
                                      </p:cBhvr>
                                      <p:tavLst>
                                        <p:tav tm="0">
                                          <p:val>
                                            <p:strVal val="#ppt_y"/>
                                          </p:val>
                                        </p:tav>
                                        <p:tav tm="100000">
                                          <p:val>
                                            <p:strVal val="#ppt_y"/>
                                          </p:val>
                                        </p:tav>
                                      </p:tavLst>
                                    </p:anim>
                                    <p:anim calcmode="lin" valueType="num">
                                      <p:cBhvr>
                                        <p:cTn id="33" dur="500" fill="hold"/>
                                        <p:tgtEl>
                                          <p:spTgt spid="127000"/>
                                        </p:tgtEl>
                                        <p:attrNameLst>
                                          <p:attrName>ppt_w</p:attrName>
                                        </p:attrNameLst>
                                      </p:cBhvr>
                                      <p:tavLst>
                                        <p:tav tm="0">
                                          <p:val>
                                            <p:fltVal val="0"/>
                                          </p:val>
                                        </p:tav>
                                        <p:tav tm="100000">
                                          <p:val>
                                            <p:strVal val="#ppt_w"/>
                                          </p:val>
                                        </p:tav>
                                      </p:tavLst>
                                    </p:anim>
                                    <p:anim calcmode="lin" valueType="num">
                                      <p:cBhvr>
                                        <p:cTn id="34" dur="500" fill="hold"/>
                                        <p:tgtEl>
                                          <p:spTgt spid="127000"/>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3880"/>
                            </p:stCondLst>
                            <p:childTnLst>
                              <p:par>
                                <p:cTn id="36" presetID="12" presetClass="entr" presetSubtype="1" fill="hold" nodeType="afterEffect">
                                  <p:stCondLst>
                                    <p:cond delay="0"/>
                                  </p:stCondLst>
                                  <p:childTnLst>
                                    <p:set>
                                      <p:cBhvr>
                                        <p:cTn id="37" dur="1" fill="hold">
                                          <p:stCondLst>
                                            <p:cond delay="0"/>
                                          </p:stCondLst>
                                        </p:cTn>
                                        <p:tgtEl>
                                          <p:spTgt spid="126991"/>
                                        </p:tgtEl>
                                        <p:attrNameLst>
                                          <p:attrName>style.visibility</p:attrName>
                                        </p:attrNameLst>
                                      </p:cBhvr>
                                      <p:to>
                                        <p:strVal val="visible"/>
                                      </p:to>
                                    </p:set>
                                    <p:animEffect transition="in" filter="slide(fromTop)">
                                      <p:cBhvr>
                                        <p:cTn id="38" dur="500"/>
                                        <p:tgtEl>
                                          <p:spTgt spid="126991"/>
                                        </p:tgtEl>
                                      </p:cBhvr>
                                    </p:animEffect>
                                  </p:childTnLst>
                                </p:cTn>
                              </p:par>
                            </p:childTnLst>
                          </p:cTn>
                        </p:par>
                        <p:par>
                          <p:cTn id="39" fill="hold" nodeType="afterGroup">
                            <p:stCondLst>
                              <p:cond delay="4380"/>
                            </p:stCondLst>
                            <p:childTnLst>
                              <p:par>
                                <p:cTn id="40" presetID="49" presetClass="entr" presetSubtype="0" decel="100000" fill="hold" nodeType="afterEffect">
                                  <p:stCondLst>
                                    <p:cond delay="0"/>
                                  </p:stCondLst>
                                  <p:childTnLst>
                                    <p:set>
                                      <p:cBhvr>
                                        <p:cTn id="41" dur="1" fill="hold">
                                          <p:stCondLst>
                                            <p:cond delay="0"/>
                                          </p:stCondLst>
                                        </p:cTn>
                                        <p:tgtEl>
                                          <p:spTgt spid="127015"/>
                                        </p:tgtEl>
                                        <p:attrNameLst>
                                          <p:attrName>style.visibility</p:attrName>
                                        </p:attrNameLst>
                                      </p:cBhvr>
                                      <p:to>
                                        <p:strVal val="visible"/>
                                      </p:to>
                                    </p:set>
                                    <p:anim calcmode="lin" valueType="num">
                                      <p:cBhvr>
                                        <p:cTn id="42" dur="500" fill="hold"/>
                                        <p:tgtEl>
                                          <p:spTgt spid="127015"/>
                                        </p:tgtEl>
                                        <p:attrNameLst>
                                          <p:attrName>ppt_w</p:attrName>
                                        </p:attrNameLst>
                                      </p:cBhvr>
                                      <p:tavLst>
                                        <p:tav tm="0">
                                          <p:val>
                                            <p:fltVal val="0"/>
                                          </p:val>
                                        </p:tav>
                                        <p:tav tm="100000">
                                          <p:val>
                                            <p:strVal val="#ppt_w"/>
                                          </p:val>
                                        </p:tav>
                                      </p:tavLst>
                                    </p:anim>
                                    <p:anim calcmode="lin" valueType="num">
                                      <p:cBhvr>
                                        <p:cTn id="43" dur="500" fill="hold"/>
                                        <p:tgtEl>
                                          <p:spTgt spid="127015"/>
                                        </p:tgtEl>
                                        <p:attrNameLst>
                                          <p:attrName>ppt_h</p:attrName>
                                        </p:attrNameLst>
                                      </p:cBhvr>
                                      <p:tavLst>
                                        <p:tav tm="0">
                                          <p:val>
                                            <p:fltVal val="0"/>
                                          </p:val>
                                        </p:tav>
                                        <p:tav tm="100000">
                                          <p:val>
                                            <p:strVal val="#ppt_h"/>
                                          </p:val>
                                        </p:tav>
                                      </p:tavLst>
                                    </p:anim>
                                    <p:anim calcmode="lin" valueType="num">
                                      <p:cBhvr>
                                        <p:cTn id="44" dur="500" fill="hold"/>
                                        <p:tgtEl>
                                          <p:spTgt spid="127015"/>
                                        </p:tgtEl>
                                        <p:attrNameLst>
                                          <p:attrName>style.rotation</p:attrName>
                                        </p:attrNameLst>
                                      </p:cBhvr>
                                      <p:tavLst>
                                        <p:tav tm="0">
                                          <p:val>
                                            <p:fltVal val="360"/>
                                          </p:val>
                                        </p:tav>
                                        <p:tav tm="100000">
                                          <p:val>
                                            <p:fltVal val="0"/>
                                          </p:val>
                                        </p:tav>
                                      </p:tavLst>
                                    </p:anim>
                                    <p:animEffect transition="in" filter="fade">
                                      <p:cBhvr>
                                        <p:cTn id="45" dur="500"/>
                                        <p:tgtEl>
                                          <p:spTgt spid="127015"/>
                                        </p:tgtEl>
                                      </p:cBhvr>
                                    </p:animEffect>
                                  </p:childTnLst>
                                </p:cTn>
                              </p:par>
                            </p:childTnLst>
                          </p:cTn>
                        </p:par>
                        <p:par>
                          <p:cTn id="46" fill="hold" nodeType="afterGroup">
                            <p:stCondLst>
                              <p:cond delay="4880"/>
                            </p:stCondLst>
                            <p:childTnLst>
                              <p:par>
                                <p:cTn id="47" presetID="17" presetClass="entr" presetSubtype="8" fill="hold" nodeType="afterEffect">
                                  <p:stCondLst>
                                    <p:cond delay="0"/>
                                  </p:stCondLst>
                                  <p:childTnLst>
                                    <p:set>
                                      <p:cBhvr>
                                        <p:cTn id="48" dur="1" fill="hold">
                                          <p:stCondLst>
                                            <p:cond delay="0"/>
                                          </p:stCondLst>
                                        </p:cTn>
                                        <p:tgtEl>
                                          <p:spTgt spid="126985"/>
                                        </p:tgtEl>
                                        <p:attrNameLst>
                                          <p:attrName>style.visibility</p:attrName>
                                        </p:attrNameLst>
                                      </p:cBhvr>
                                      <p:to>
                                        <p:strVal val="visible"/>
                                      </p:to>
                                    </p:set>
                                    <p:anim calcmode="lin" valueType="num">
                                      <p:cBhvr>
                                        <p:cTn id="49" dur="500" fill="hold"/>
                                        <p:tgtEl>
                                          <p:spTgt spid="126985"/>
                                        </p:tgtEl>
                                        <p:attrNameLst>
                                          <p:attrName>ppt_x</p:attrName>
                                        </p:attrNameLst>
                                      </p:cBhvr>
                                      <p:tavLst>
                                        <p:tav tm="0">
                                          <p:val>
                                            <p:strVal val="#ppt_x-#ppt_w/2"/>
                                          </p:val>
                                        </p:tav>
                                        <p:tav tm="100000">
                                          <p:val>
                                            <p:strVal val="#ppt_x"/>
                                          </p:val>
                                        </p:tav>
                                      </p:tavLst>
                                    </p:anim>
                                    <p:anim calcmode="lin" valueType="num">
                                      <p:cBhvr>
                                        <p:cTn id="50" dur="500" fill="hold"/>
                                        <p:tgtEl>
                                          <p:spTgt spid="126985"/>
                                        </p:tgtEl>
                                        <p:attrNameLst>
                                          <p:attrName>ppt_y</p:attrName>
                                        </p:attrNameLst>
                                      </p:cBhvr>
                                      <p:tavLst>
                                        <p:tav tm="0">
                                          <p:val>
                                            <p:strVal val="#ppt_y"/>
                                          </p:val>
                                        </p:tav>
                                        <p:tav tm="100000">
                                          <p:val>
                                            <p:strVal val="#ppt_y"/>
                                          </p:val>
                                        </p:tav>
                                      </p:tavLst>
                                    </p:anim>
                                    <p:anim calcmode="lin" valueType="num">
                                      <p:cBhvr>
                                        <p:cTn id="51" dur="500" fill="hold"/>
                                        <p:tgtEl>
                                          <p:spTgt spid="126985"/>
                                        </p:tgtEl>
                                        <p:attrNameLst>
                                          <p:attrName>ppt_w</p:attrName>
                                        </p:attrNameLst>
                                      </p:cBhvr>
                                      <p:tavLst>
                                        <p:tav tm="0">
                                          <p:val>
                                            <p:fltVal val="0"/>
                                          </p:val>
                                        </p:tav>
                                        <p:tav tm="100000">
                                          <p:val>
                                            <p:strVal val="#ppt_w"/>
                                          </p:val>
                                        </p:tav>
                                      </p:tavLst>
                                    </p:anim>
                                    <p:anim calcmode="lin" valueType="num">
                                      <p:cBhvr>
                                        <p:cTn id="52" dur="500" fill="hold"/>
                                        <p:tgtEl>
                                          <p:spTgt spid="126985"/>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5380"/>
                            </p:stCondLst>
                            <p:childTnLst>
                              <p:par>
                                <p:cTn id="54" presetID="12" presetClass="entr" presetSubtype="1" fill="hold" nodeType="afterEffect">
                                  <p:stCondLst>
                                    <p:cond delay="0"/>
                                  </p:stCondLst>
                                  <p:childTnLst>
                                    <p:set>
                                      <p:cBhvr>
                                        <p:cTn id="55" dur="1" fill="hold">
                                          <p:stCondLst>
                                            <p:cond delay="0"/>
                                          </p:stCondLst>
                                        </p:cTn>
                                        <p:tgtEl>
                                          <p:spTgt spid="126988"/>
                                        </p:tgtEl>
                                        <p:attrNameLst>
                                          <p:attrName>style.visibility</p:attrName>
                                        </p:attrNameLst>
                                      </p:cBhvr>
                                      <p:to>
                                        <p:strVal val="visible"/>
                                      </p:to>
                                    </p:set>
                                    <p:animEffect transition="in" filter="slide(fromTop)">
                                      <p:cBhvr>
                                        <p:cTn id="56" dur="500"/>
                                        <p:tgtEl>
                                          <p:spTgt spid="126988"/>
                                        </p:tgtEl>
                                      </p:cBhvr>
                                    </p:animEffect>
                                  </p:childTnLst>
                                </p:cTn>
                              </p:par>
                            </p:childTnLst>
                          </p:cTn>
                        </p:par>
                        <p:par>
                          <p:cTn id="57" fill="hold" nodeType="afterGroup">
                            <p:stCondLst>
                              <p:cond delay="5880"/>
                            </p:stCondLst>
                            <p:childTnLst>
                              <p:par>
                                <p:cTn id="58" presetID="49" presetClass="entr" presetSubtype="0" decel="100000" fill="hold" nodeType="afterEffect">
                                  <p:stCondLst>
                                    <p:cond delay="0"/>
                                  </p:stCondLst>
                                  <p:childTnLst>
                                    <p:set>
                                      <p:cBhvr>
                                        <p:cTn id="59" dur="1" fill="hold">
                                          <p:stCondLst>
                                            <p:cond delay="0"/>
                                          </p:stCondLst>
                                        </p:cTn>
                                        <p:tgtEl>
                                          <p:spTgt spid="127027"/>
                                        </p:tgtEl>
                                        <p:attrNameLst>
                                          <p:attrName>style.visibility</p:attrName>
                                        </p:attrNameLst>
                                      </p:cBhvr>
                                      <p:to>
                                        <p:strVal val="visible"/>
                                      </p:to>
                                    </p:set>
                                    <p:anim calcmode="lin" valueType="num">
                                      <p:cBhvr>
                                        <p:cTn id="60" dur="500" fill="hold"/>
                                        <p:tgtEl>
                                          <p:spTgt spid="127027"/>
                                        </p:tgtEl>
                                        <p:attrNameLst>
                                          <p:attrName>ppt_w</p:attrName>
                                        </p:attrNameLst>
                                      </p:cBhvr>
                                      <p:tavLst>
                                        <p:tav tm="0">
                                          <p:val>
                                            <p:fltVal val="0"/>
                                          </p:val>
                                        </p:tav>
                                        <p:tav tm="100000">
                                          <p:val>
                                            <p:strVal val="#ppt_w"/>
                                          </p:val>
                                        </p:tav>
                                      </p:tavLst>
                                    </p:anim>
                                    <p:anim calcmode="lin" valueType="num">
                                      <p:cBhvr>
                                        <p:cTn id="61" dur="500" fill="hold"/>
                                        <p:tgtEl>
                                          <p:spTgt spid="127027"/>
                                        </p:tgtEl>
                                        <p:attrNameLst>
                                          <p:attrName>ppt_h</p:attrName>
                                        </p:attrNameLst>
                                      </p:cBhvr>
                                      <p:tavLst>
                                        <p:tav tm="0">
                                          <p:val>
                                            <p:fltVal val="0"/>
                                          </p:val>
                                        </p:tav>
                                        <p:tav tm="100000">
                                          <p:val>
                                            <p:strVal val="#ppt_h"/>
                                          </p:val>
                                        </p:tav>
                                      </p:tavLst>
                                    </p:anim>
                                    <p:anim calcmode="lin" valueType="num">
                                      <p:cBhvr>
                                        <p:cTn id="62" dur="500" fill="hold"/>
                                        <p:tgtEl>
                                          <p:spTgt spid="127027"/>
                                        </p:tgtEl>
                                        <p:attrNameLst>
                                          <p:attrName>style.rotation</p:attrName>
                                        </p:attrNameLst>
                                      </p:cBhvr>
                                      <p:tavLst>
                                        <p:tav tm="0">
                                          <p:val>
                                            <p:fltVal val="360"/>
                                          </p:val>
                                        </p:tav>
                                        <p:tav tm="100000">
                                          <p:val>
                                            <p:fltVal val="0"/>
                                          </p:val>
                                        </p:tav>
                                      </p:tavLst>
                                    </p:anim>
                                    <p:animEffect transition="in" filter="fade">
                                      <p:cBhvr>
                                        <p:cTn id="63" dur="500"/>
                                        <p:tgtEl>
                                          <p:spTgt spid="127027"/>
                                        </p:tgtEl>
                                      </p:cBhvr>
                                    </p:animEffect>
                                  </p:childTnLst>
                                </p:cTn>
                              </p:par>
                            </p:childTnLst>
                          </p:cTn>
                        </p:par>
                        <p:par>
                          <p:cTn id="64" fill="hold" nodeType="afterGroup">
                            <p:stCondLst>
                              <p:cond delay="6380"/>
                            </p:stCondLst>
                            <p:childTnLst>
                              <p:par>
                                <p:cTn id="65" presetID="17" presetClass="entr" presetSubtype="8" fill="hold" nodeType="afterEffect">
                                  <p:stCondLst>
                                    <p:cond delay="0"/>
                                  </p:stCondLst>
                                  <p:childTnLst>
                                    <p:set>
                                      <p:cBhvr>
                                        <p:cTn id="66" dur="1" fill="hold">
                                          <p:stCondLst>
                                            <p:cond delay="0"/>
                                          </p:stCondLst>
                                        </p:cTn>
                                        <p:tgtEl>
                                          <p:spTgt spid="126982"/>
                                        </p:tgtEl>
                                        <p:attrNameLst>
                                          <p:attrName>style.visibility</p:attrName>
                                        </p:attrNameLst>
                                      </p:cBhvr>
                                      <p:to>
                                        <p:strVal val="visible"/>
                                      </p:to>
                                    </p:set>
                                    <p:anim calcmode="lin" valueType="num">
                                      <p:cBhvr>
                                        <p:cTn id="67" dur="500" fill="hold"/>
                                        <p:tgtEl>
                                          <p:spTgt spid="126982"/>
                                        </p:tgtEl>
                                        <p:attrNameLst>
                                          <p:attrName>ppt_x</p:attrName>
                                        </p:attrNameLst>
                                      </p:cBhvr>
                                      <p:tavLst>
                                        <p:tav tm="0">
                                          <p:val>
                                            <p:strVal val="#ppt_x-#ppt_w/2"/>
                                          </p:val>
                                        </p:tav>
                                        <p:tav tm="100000">
                                          <p:val>
                                            <p:strVal val="#ppt_x"/>
                                          </p:val>
                                        </p:tav>
                                      </p:tavLst>
                                    </p:anim>
                                    <p:anim calcmode="lin" valueType="num">
                                      <p:cBhvr>
                                        <p:cTn id="68" dur="500" fill="hold"/>
                                        <p:tgtEl>
                                          <p:spTgt spid="126982"/>
                                        </p:tgtEl>
                                        <p:attrNameLst>
                                          <p:attrName>ppt_y</p:attrName>
                                        </p:attrNameLst>
                                      </p:cBhvr>
                                      <p:tavLst>
                                        <p:tav tm="0">
                                          <p:val>
                                            <p:strVal val="#ppt_y"/>
                                          </p:val>
                                        </p:tav>
                                        <p:tav tm="100000">
                                          <p:val>
                                            <p:strVal val="#ppt_y"/>
                                          </p:val>
                                        </p:tav>
                                      </p:tavLst>
                                    </p:anim>
                                    <p:anim calcmode="lin" valueType="num">
                                      <p:cBhvr>
                                        <p:cTn id="69" dur="500" fill="hold"/>
                                        <p:tgtEl>
                                          <p:spTgt spid="126982"/>
                                        </p:tgtEl>
                                        <p:attrNameLst>
                                          <p:attrName>ppt_w</p:attrName>
                                        </p:attrNameLst>
                                      </p:cBhvr>
                                      <p:tavLst>
                                        <p:tav tm="0">
                                          <p:val>
                                            <p:fltVal val="0"/>
                                          </p:val>
                                        </p:tav>
                                        <p:tav tm="100000">
                                          <p:val>
                                            <p:strVal val="#ppt_w"/>
                                          </p:val>
                                        </p:tav>
                                      </p:tavLst>
                                    </p:anim>
                                    <p:anim calcmode="lin" valueType="num">
                                      <p:cBhvr>
                                        <p:cTn id="70" dur="500" fill="hold"/>
                                        <p:tgtEl>
                                          <p:spTgt spid="126982"/>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6880"/>
                            </p:stCondLst>
                            <p:childTnLst>
                              <p:par>
                                <p:cTn id="72" presetID="12" presetClass="entr" presetSubtype="1" fill="hold" nodeType="afterEffect">
                                  <p:stCondLst>
                                    <p:cond delay="0"/>
                                  </p:stCondLst>
                                  <p:childTnLst>
                                    <p:set>
                                      <p:cBhvr>
                                        <p:cTn id="73" dur="1" fill="hold">
                                          <p:stCondLst>
                                            <p:cond delay="0"/>
                                          </p:stCondLst>
                                        </p:cTn>
                                        <p:tgtEl>
                                          <p:spTgt spid="126994"/>
                                        </p:tgtEl>
                                        <p:attrNameLst>
                                          <p:attrName>style.visibility</p:attrName>
                                        </p:attrNameLst>
                                      </p:cBhvr>
                                      <p:to>
                                        <p:strVal val="visible"/>
                                      </p:to>
                                    </p:set>
                                    <p:animEffect transition="in" filter="slide(fromTop)">
                                      <p:cBhvr>
                                        <p:cTn id="74" dur="500"/>
                                        <p:tgtEl>
                                          <p:spTgt spid="126994"/>
                                        </p:tgtEl>
                                      </p:cBhvr>
                                    </p:animEffect>
                                  </p:childTnLst>
                                </p:cTn>
                              </p:par>
                            </p:childTnLst>
                          </p:cTn>
                        </p:par>
                        <p:par>
                          <p:cTn id="75" fill="hold" nodeType="afterGroup">
                            <p:stCondLst>
                              <p:cond delay="7380"/>
                            </p:stCondLst>
                            <p:childTnLst>
                              <p:par>
                                <p:cTn id="76" presetID="49" presetClass="entr" presetSubtype="0" decel="100000" fill="hold" nodeType="afterEffect">
                                  <p:stCondLst>
                                    <p:cond delay="0"/>
                                  </p:stCondLst>
                                  <p:childTnLst>
                                    <p:set>
                                      <p:cBhvr>
                                        <p:cTn id="77" dur="1" fill="hold">
                                          <p:stCondLst>
                                            <p:cond delay="0"/>
                                          </p:stCondLst>
                                        </p:cTn>
                                        <p:tgtEl>
                                          <p:spTgt spid="127039"/>
                                        </p:tgtEl>
                                        <p:attrNameLst>
                                          <p:attrName>style.visibility</p:attrName>
                                        </p:attrNameLst>
                                      </p:cBhvr>
                                      <p:to>
                                        <p:strVal val="visible"/>
                                      </p:to>
                                    </p:set>
                                    <p:anim calcmode="lin" valueType="num">
                                      <p:cBhvr>
                                        <p:cTn id="78" dur="500" fill="hold"/>
                                        <p:tgtEl>
                                          <p:spTgt spid="127039"/>
                                        </p:tgtEl>
                                        <p:attrNameLst>
                                          <p:attrName>ppt_w</p:attrName>
                                        </p:attrNameLst>
                                      </p:cBhvr>
                                      <p:tavLst>
                                        <p:tav tm="0">
                                          <p:val>
                                            <p:fltVal val="0"/>
                                          </p:val>
                                        </p:tav>
                                        <p:tav tm="100000">
                                          <p:val>
                                            <p:strVal val="#ppt_w"/>
                                          </p:val>
                                        </p:tav>
                                      </p:tavLst>
                                    </p:anim>
                                    <p:anim calcmode="lin" valueType="num">
                                      <p:cBhvr>
                                        <p:cTn id="79" dur="500" fill="hold"/>
                                        <p:tgtEl>
                                          <p:spTgt spid="127039"/>
                                        </p:tgtEl>
                                        <p:attrNameLst>
                                          <p:attrName>ppt_h</p:attrName>
                                        </p:attrNameLst>
                                      </p:cBhvr>
                                      <p:tavLst>
                                        <p:tav tm="0">
                                          <p:val>
                                            <p:fltVal val="0"/>
                                          </p:val>
                                        </p:tav>
                                        <p:tav tm="100000">
                                          <p:val>
                                            <p:strVal val="#ppt_h"/>
                                          </p:val>
                                        </p:tav>
                                      </p:tavLst>
                                    </p:anim>
                                    <p:anim calcmode="lin" valueType="num">
                                      <p:cBhvr>
                                        <p:cTn id="80" dur="500" fill="hold"/>
                                        <p:tgtEl>
                                          <p:spTgt spid="127039"/>
                                        </p:tgtEl>
                                        <p:attrNameLst>
                                          <p:attrName>style.rotation</p:attrName>
                                        </p:attrNameLst>
                                      </p:cBhvr>
                                      <p:tavLst>
                                        <p:tav tm="0">
                                          <p:val>
                                            <p:fltVal val="360"/>
                                          </p:val>
                                        </p:tav>
                                        <p:tav tm="100000">
                                          <p:val>
                                            <p:fltVal val="0"/>
                                          </p:val>
                                        </p:tav>
                                      </p:tavLst>
                                    </p:anim>
                                    <p:animEffect transition="in" filter="fade">
                                      <p:cBhvr>
                                        <p:cTn id="81" dur="500"/>
                                        <p:tgtEl>
                                          <p:spTgt spid="127039"/>
                                        </p:tgtEl>
                                      </p:cBhvr>
                                    </p:animEffect>
                                  </p:childTnLst>
                                </p:cTn>
                              </p:par>
                            </p:childTnLst>
                          </p:cTn>
                        </p:par>
                        <p:par>
                          <p:cTn id="82" fill="hold" nodeType="afterGroup">
                            <p:stCondLst>
                              <p:cond delay="7880"/>
                            </p:stCondLst>
                            <p:childTnLst>
                              <p:par>
                                <p:cTn id="83" presetID="17" presetClass="entr" presetSubtype="8" fill="hold" nodeType="afterEffect">
                                  <p:stCondLst>
                                    <p:cond delay="0"/>
                                  </p:stCondLst>
                                  <p:childTnLst>
                                    <p:set>
                                      <p:cBhvr>
                                        <p:cTn id="84" dur="1" fill="hold">
                                          <p:stCondLst>
                                            <p:cond delay="0"/>
                                          </p:stCondLst>
                                        </p:cTn>
                                        <p:tgtEl>
                                          <p:spTgt spid="126979"/>
                                        </p:tgtEl>
                                        <p:attrNameLst>
                                          <p:attrName>style.visibility</p:attrName>
                                        </p:attrNameLst>
                                      </p:cBhvr>
                                      <p:to>
                                        <p:strVal val="visible"/>
                                      </p:to>
                                    </p:set>
                                    <p:anim calcmode="lin" valueType="num">
                                      <p:cBhvr>
                                        <p:cTn id="85" dur="500" fill="hold"/>
                                        <p:tgtEl>
                                          <p:spTgt spid="126979"/>
                                        </p:tgtEl>
                                        <p:attrNameLst>
                                          <p:attrName>ppt_x</p:attrName>
                                        </p:attrNameLst>
                                      </p:cBhvr>
                                      <p:tavLst>
                                        <p:tav tm="0">
                                          <p:val>
                                            <p:strVal val="#ppt_x-#ppt_w/2"/>
                                          </p:val>
                                        </p:tav>
                                        <p:tav tm="100000">
                                          <p:val>
                                            <p:strVal val="#ppt_x"/>
                                          </p:val>
                                        </p:tav>
                                      </p:tavLst>
                                    </p:anim>
                                    <p:anim calcmode="lin" valueType="num">
                                      <p:cBhvr>
                                        <p:cTn id="86" dur="500" fill="hold"/>
                                        <p:tgtEl>
                                          <p:spTgt spid="126979"/>
                                        </p:tgtEl>
                                        <p:attrNameLst>
                                          <p:attrName>ppt_y</p:attrName>
                                        </p:attrNameLst>
                                      </p:cBhvr>
                                      <p:tavLst>
                                        <p:tav tm="0">
                                          <p:val>
                                            <p:strVal val="#ppt_y"/>
                                          </p:val>
                                        </p:tav>
                                        <p:tav tm="100000">
                                          <p:val>
                                            <p:strVal val="#ppt_y"/>
                                          </p:val>
                                        </p:tav>
                                      </p:tavLst>
                                    </p:anim>
                                    <p:anim calcmode="lin" valueType="num">
                                      <p:cBhvr>
                                        <p:cTn id="87" dur="500" fill="hold"/>
                                        <p:tgtEl>
                                          <p:spTgt spid="126979"/>
                                        </p:tgtEl>
                                        <p:attrNameLst>
                                          <p:attrName>ppt_w</p:attrName>
                                        </p:attrNameLst>
                                      </p:cBhvr>
                                      <p:tavLst>
                                        <p:tav tm="0">
                                          <p:val>
                                            <p:fltVal val="0"/>
                                          </p:val>
                                        </p:tav>
                                        <p:tav tm="100000">
                                          <p:val>
                                            <p:strVal val="#ppt_w"/>
                                          </p:val>
                                        </p:tav>
                                      </p:tavLst>
                                    </p:anim>
                                    <p:anim calcmode="lin" valueType="num">
                                      <p:cBhvr>
                                        <p:cTn id="88" dur="500" fill="hold"/>
                                        <p:tgtEl>
                                          <p:spTgt spid="1269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9" restart="whenNotActive" fill="hold" evtFilter="cancelBubble" nodeType="interactiveSeq">
                <p:stCondLst>
                  <p:cond evt="onClick" delay="0">
                    <p:tgtEl>
                      <p:spTgt spid="127000"/>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23" presetClass="entr" presetSubtype="16" fill="hold" nodeType="clickEffect">
                                  <p:stCondLst>
                                    <p:cond delay="0"/>
                                  </p:stCondLst>
                                  <p:childTnLst>
                                    <p:set>
                                      <p:cBhvr>
                                        <p:cTn id="93" dur="1" fill="hold">
                                          <p:stCondLst>
                                            <p:cond delay="0"/>
                                          </p:stCondLst>
                                        </p:cTn>
                                        <p:tgtEl>
                                          <p:spTgt spid="127058"/>
                                        </p:tgtEl>
                                        <p:attrNameLst>
                                          <p:attrName>style.visibility</p:attrName>
                                        </p:attrNameLst>
                                      </p:cBhvr>
                                      <p:to>
                                        <p:strVal val="visible"/>
                                      </p:to>
                                    </p:set>
                                    <p:anim calcmode="lin" valueType="num">
                                      <p:cBhvr>
                                        <p:cTn id="94" dur="500" fill="hold"/>
                                        <p:tgtEl>
                                          <p:spTgt spid="127058"/>
                                        </p:tgtEl>
                                        <p:attrNameLst>
                                          <p:attrName>ppt_w</p:attrName>
                                        </p:attrNameLst>
                                      </p:cBhvr>
                                      <p:tavLst>
                                        <p:tav tm="0">
                                          <p:val>
                                            <p:fltVal val="0"/>
                                          </p:val>
                                        </p:tav>
                                        <p:tav tm="100000">
                                          <p:val>
                                            <p:strVal val="#ppt_w"/>
                                          </p:val>
                                        </p:tav>
                                      </p:tavLst>
                                    </p:anim>
                                    <p:anim calcmode="lin" valueType="num">
                                      <p:cBhvr>
                                        <p:cTn id="95" dur="500" fill="hold"/>
                                        <p:tgtEl>
                                          <p:spTgt spid="12705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27000"/>
                  </p:tgtEl>
                </p:cond>
              </p:nextCondLst>
            </p:seq>
            <p:seq concurrent="1" nextAc="seek">
              <p:cTn id="96" restart="whenNotActive" fill="hold" evtFilter="cancelBubble" nodeType="interactiveSeq">
                <p:stCondLst>
                  <p:cond evt="onClick" delay="0">
                    <p:tgtEl>
                      <p:spTgt spid="126985"/>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23" presetClass="entr" presetSubtype="16" fill="hold" nodeType="clickEffect">
                                  <p:stCondLst>
                                    <p:cond delay="0"/>
                                  </p:stCondLst>
                                  <p:childTnLst>
                                    <p:set>
                                      <p:cBhvr>
                                        <p:cTn id="100" dur="1" fill="hold">
                                          <p:stCondLst>
                                            <p:cond delay="0"/>
                                          </p:stCondLst>
                                        </p:cTn>
                                        <p:tgtEl>
                                          <p:spTgt spid="127059"/>
                                        </p:tgtEl>
                                        <p:attrNameLst>
                                          <p:attrName>style.visibility</p:attrName>
                                        </p:attrNameLst>
                                      </p:cBhvr>
                                      <p:to>
                                        <p:strVal val="visible"/>
                                      </p:to>
                                    </p:set>
                                    <p:anim calcmode="lin" valueType="num">
                                      <p:cBhvr>
                                        <p:cTn id="101" dur="500" fill="hold"/>
                                        <p:tgtEl>
                                          <p:spTgt spid="127059"/>
                                        </p:tgtEl>
                                        <p:attrNameLst>
                                          <p:attrName>ppt_w</p:attrName>
                                        </p:attrNameLst>
                                      </p:cBhvr>
                                      <p:tavLst>
                                        <p:tav tm="0">
                                          <p:val>
                                            <p:fltVal val="0"/>
                                          </p:val>
                                        </p:tav>
                                        <p:tav tm="100000">
                                          <p:val>
                                            <p:strVal val="#ppt_w"/>
                                          </p:val>
                                        </p:tav>
                                      </p:tavLst>
                                    </p:anim>
                                    <p:anim calcmode="lin" valueType="num">
                                      <p:cBhvr>
                                        <p:cTn id="102" dur="500" fill="hold"/>
                                        <p:tgtEl>
                                          <p:spTgt spid="12705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26985"/>
                  </p:tgtEl>
                </p:cond>
              </p:nextCondLst>
            </p:seq>
            <p:seq concurrent="1" nextAc="seek">
              <p:cTn id="103" restart="whenNotActive" fill="hold" evtFilter="cancelBubble" nodeType="interactiveSeq">
                <p:stCondLst>
                  <p:cond evt="onClick" delay="0">
                    <p:tgtEl>
                      <p:spTgt spid="126982"/>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23" presetClass="entr" presetSubtype="16" fill="hold" nodeType="clickEffect">
                                  <p:stCondLst>
                                    <p:cond delay="0"/>
                                  </p:stCondLst>
                                  <p:childTnLst>
                                    <p:set>
                                      <p:cBhvr>
                                        <p:cTn id="107" dur="1" fill="hold">
                                          <p:stCondLst>
                                            <p:cond delay="0"/>
                                          </p:stCondLst>
                                        </p:cTn>
                                        <p:tgtEl>
                                          <p:spTgt spid="127060"/>
                                        </p:tgtEl>
                                        <p:attrNameLst>
                                          <p:attrName>style.visibility</p:attrName>
                                        </p:attrNameLst>
                                      </p:cBhvr>
                                      <p:to>
                                        <p:strVal val="visible"/>
                                      </p:to>
                                    </p:set>
                                    <p:anim calcmode="lin" valueType="num">
                                      <p:cBhvr>
                                        <p:cTn id="108" dur="500" fill="hold"/>
                                        <p:tgtEl>
                                          <p:spTgt spid="127060"/>
                                        </p:tgtEl>
                                        <p:attrNameLst>
                                          <p:attrName>ppt_w</p:attrName>
                                        </p:attrNameLst>
                                      </p:cBhvr>
                                      <p:tavLst>
                                        <p:tav tm="0">
                                          <p:val>
                                            <p:fltVal val="0"/>
                                          </p:val>
                                        </p:tav>
                                        <p:tav tm="100000">
                                          <p:val>
                                            <p:strVal val="#ppt_w"/>
                                          </p:val>
                                        </p:tav>
                                      </p:tavLst>
                                    </p:anim>
                                    <p:anim calcmode="lin" valueType="num">
                                      <p:cBhvr>
                                        <p:cTn id="109" dur="500" fill="hold"/>
                                        <p:tgtEl>
                                          <p:spTgt spid="12706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26982"/>
                  </p:tgtEl>
                </p:cond>
              </p:nextCondLst>
            </p:seq>
            <p:seq concurrent="1" nextAc="seek">
              <p:cTn id="110" restart="whenNotActive" fill="hold" evtFilter="cancelBubble" nodeType="interactiveSeq">
                <p:stCondLst>
                  <p:cond evt="onClick" delay="0">
                    <p:tgtEl>
                      <p:spTgt spid="126979"/>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23" presetClass="entr" presetSubtype="16" fill="hold" nodeType="clickEffect">
                                  <p:stCondLst>
                                    <p:cond delay="0"/>
                                  </p:stCondLst>
                                  <p:childTnLst>
                                    <p:set>
                                      <p:cBhvr>
                                        <p:cTn id="114" dur="1" fill="hold">
                                          <p:stCondLst>
                                            <p:cond delay="0"/>
                                          </p:stCondLst>
                                        </p:cTn>
                                        <p:tgtEl>
                                          <p:spTgt spid="127057"/>
                                        </p:tgtEl>
                                        <p:attrNameLst>
                                          <p:attrName>style.visibility</p:attrName>
                                        </p:attrNameLst>
                                      </p:cBhvr>
                                      <p:to>
                                        <p:strVal val="visible"/>
                                      </p:to>
                                    </p:set>
                                    <p:anim calcmode="lin" valueType="num">
                                      <p:cBhvr>
                                        <p:cTn id="115" dur="500" fill="hold"/>
                                        <p:tgtEl>
                                          <p:spTgt spid="127057"/>
                                        </p:tgtEl>
                                        <p:attrNameLst>
                                          <p:attrName>ppt_w</p:attrName>
                                        </p:attrNameLst>
                                      </p:cBhvr>
                                      <p:tavLst>
                                        <p:tav tm="0">
                                          <p:val>
                                            <p:fltVal val="0"/>
                                          </p:val>
                                        </p:tav>
                                        <p:tav tm="100000">
                                          <p:val>
                                            <p:strVal val="#ppt_w"/>
                                          </p:val>
                                        </p:tav>
                                      </p:tavLst>
                                    </p:anim>
                                    <p:anim calcmode="lin" valueType="num">
                                      <p:cBhvr>
                                        <p:cTn id="116" dur="500" fill="hold"/>
                                        <p:tgtEl>
                                          <p:spTgt spid="12705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697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r>
              <a:rPr lang="en-US" sz="3200" dirty="0">
                <a:ea typeface="Calibri" panose="020F0502020204030204" pitchFamily="34" charset="0"/>
                <a:cs typeface="Times New Roman" panose="02020603050405020304" pitchFamily="18" charset="0"/>
              </a:rPr>
              <a:t>?</a:t>
            </a:r>
            <a:r>
              <a:rPr lang="vi-VN" sz="3200" dirty="0">
                <a:ea typeface="Calibri" panose="020F0502020204030204" pitchFamily="34" charset="0"/>
                <a:cs typeface="Times New Roman" panose="02020603050405020304" pitchFamily="18" charset="0"/>
              </a:rPr>
              <a:t>Tiêm vacxin có vai trò gì trong việc phòng bệnh</a:t>
            </a:r>
            <a:br>
              <a:rPr lang="en-US" sz="36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457200" y="5943600"/>
            <a:ext cx="8229600" cy="182563"/>
          </a:xfrm>
        </p:spPr>
        <p:txBody>
          <a:bodyPr/>
          <a:lstStyle/>
          <a:p>
            <a:pPr marL="0" indent="0">
              <a:buNone/>
            </a:pPr>
            <a:endParaRPr lang="en-US" dirty="0"/>
          </a:p>
        </p:txBody>
      </p:sp>
      <p:sp>
        <p:nvSpPr>
          <p:cNvPr id="5" name="Rectangle 4"/>
          <p:cNvSpPr/>
          <p:nvPr/>
        </p:nvSpPr>
        <p:spPr>
          <a:xfrm>
            <a:off x="381000" y="3456709"/>
            <a:ext cx="8382000" cy="1569660"/>
          </a:xfrm>
          <a:prstGeom prst="rect">
            <a:avLst/>
          </a:prstGeom>
        </p:spPr>
        <p:txBody>
          <a:bodyPr wrap="square">
            <a:spAutoFit/>
          </a:bodyPr>
          <a:lstStyle/>
          <a:p>
            <a:r>
              <a:rPr lang="en-US" sz="3200" dirty="0">
                <a:latin typeface="Times New Roman" panose="02020603050405020304" pitchFamily="18" charset="0"/>
                <a:ea typeface="Calibri" panose="020F0502020204030204" pitchFamily="34" charset="0"/>
              </a:rPr>
              <a:t>?</a:t>
            </a:r>
            <a:r>
              <a:rPr lang="vi-VN" sz="3200" dirty="0">
                <a:latin typeface="Times New Roman" panose="02020603050405020304" pitchFamily="18" charset="0"/>
                <a:ea typeface="Calibri" panose="020F0502020204030204" pitchFamily="34" charset="0"/>
              </a:rPr>
              <a:t>Giải thích vì sao con người sống trong môi trường chứa nhiều vi khuẩn có hại nhưng vẫn có thể sống khỏe mạnh</a:t>
            </a:r>
            <a:endParaRPr lang="en-US" sz="3200" dirty="0"/>
          </a:p>
        </p:txBody>
      </p:sp>
      <p:sp>
        <p:nvSpPr>
          <p:cNvPr id="8" name="Rectangle 7"/>
          <p:cNvSpPr/>
          <p:nvPr/>
        </p:nvSpPr>
        <p:spPr>
          <a:xfrm>
            <a:off x="457200" y="1524000"/>
            <a:ext cx="8229600" cy="1681101"/>
          </a:xfrm>
          <a:prstGeom prst="rect">
            <a:avLst/>
          </a:prstGeom>
        </p:spPr>
        <p:txBody>
          <a:bodyPr wrap="square">
            <a:spAutoFit/>
          </a:bodyPr>
          <a:lstStyle/>
          <a:p>
            <a:pPr>
              <a:lnSpc>
                <a:spcPct val="107000"/>
              </a:lnSpc>
              <a:spcBef>
                <a:spcPts val="600"/>
              </a:spcBef>
              <a:spcAft>
                <a:spcPts val="60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 là miễn dịch nhân tạo do con người tạo ra.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Times New Roman" panose="02020603050405020304" pitchFamily="18" charset="0"/>
                <a:ea typeface="Calibri" panose="020F0502020204030204" pitchFamily="34" charset="0"/>
              </a:rPr>
              <a:t>- </a:t>
            </a:r>
            <a:r>
              <a:rPr lang="vi-VN" sz="3200" dirty="0">
                <a:latin typeface="Times New Roman" panose="02020603050405020304" pitchFamily="18" charset="0"/>
                <a:ea typeface="Calibri" panose="020F0502020204030204" pitchFamily="34" charset="0"/>
              </a:rPr>
              <a:t>bản chất là mầm bệnh đã chết hoặc suy </a:t>
            </a:r>
            <a:endParaRPr lang="en-US" sz="3200" dirty="0">
              <a:latin typeface="Times New Roman" panose="02020603050405020304" pitchFamily="18" charset="0"/>
              <a:ea typeface="Calibri" panose="020F0502020204030204" pitchFamily="34" charset="0"/>
            </a:endParaRPr>
          </a:p>
          <a:p>
            <a:r>
              <a:rPr lang="vi-VN" sz="3200" dirty="0">
                <a:latin typeface="Times New Roman" panose="02020603050405020304" pitchFamily="18" charset="0"/>
                <a:ea typeface="Calibri" panose="020F0502020204030204" pitchFamily="34" charset="0"/>
              </a:rPr>
              <a:t>yếu...kích thích bạch cầu tạo kháng thể</a:t>
            </a:r>
            <a:r>
              <a:rPr lang="vi-VN" b="1" dirty="0">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196142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3" name="Content Placeholder 2"/>
          <p:cNvSpPr>
            <a:spLocks noGrp="1"/>
          </p:cNvSpPr>
          <p:nvPr>
            <p:ph idx="1"/>
          </p:nvPr>
        </p:nvSpPr>
        <p:spPr>
          <a:xfrm>
            <a:off x="457200" y="0"/>
            <a:ext cx="8229600" cy="6126163"/>
          </a:xfrm>
        </p:spPr>
        <p:txBody>
          <a:bodyPr/>
          <a:lstStyle/>
          <a:p>
            <a:pPr>
              <a:buNone/>
            </a:pPr>
            <a:r>
              <a:rPr lang="vi-VN" sz="2400" b="1" dirty="0">
                <a:latin typeface="+mj-lt"/>
              </a:rPr>
              <a:t>I. Máu</a:t>
            </a:r>
            <a:endParaRPr lang="en-US" sz="2400" b="1" dirty="0">
              <a:latin typeface="+mj-lt"/>
            </a:endParaRPr>
          </a:p>
          <a:p>
            <a:pPr>
              <a:buNone/>
            </a:pPr>
            <a:r>
              <a:rPr lang="en-US" sz="2400" b="1" dirty="0">
                <a:latin typeface="+mj-lt"/>
              </a:rPr>
              <a:t>2</a:t>
            </a:r>
            <a:r>
              <a:rPr lang="vi-VN" sz="2400" b="1" dirty="0">
                <a:latin typeface="+mj-lt"/>
              </a:rPr>
              <a:t>. Miễn dịch và vaccine</a:t>
            </a:r>
            <a:endParaRPr lang="vi-VN" sz="2400" dirty="0">
              <a:latin typeface="+mj-lt"/>
            </a:endParaRPr>
          </a:p>
          <a:p>
            <a:pPr>
              <a:buNone/>
            </a:pPr>
            <a:r>
              <a:rPr lang="vi-VN" sz="2400" b="1" dirty="0">
                <a:latin typeface="+mj-lt"/>
              </a:rPr>
              <a:t>a) Miễn dịch</a:t>
            </a:r>
            <a:endParaRPr lang="vi-VN" sz="2400" dirty="0">
              <a:latin typeface="+mj-lt"/>
            </a:endParaRPr>
          </a:p>
          <a:p>
            <a:r>
              <a:rPr lang="vi-VN" sz="2400" dirty="0">
                <a:latin typeface="+mj-lt"/>
              </a:rPr>
              <a:t>Kháng nguyên là những chất khi xâm nhập vào cơ thể có khả năng kích thích cơ thể tạo ra kháng thể tương ứng.</a:t>
            </a:r>
          </a:p>
          <a:p>
            <a:r>
              <a:rPr lang="vi-VN" sz="2400" dirty="0">
                <a:latin typeface="+mj-lt"/>
              </a:rPr>
              <a:t> Kháng thể là những phân tử protein do một loại bạch cầu  lympho B tạo ra để chống lại các kháng nguyên.</a:t>
            </a:r>
          </a:p>
          <a:p>
            <a:r>
              <a:rPr lang="vi-VN" sz="2400" dirty="0">
                <a:latin typeface="+mj-lt"/>
              </a:rPr>
              <a:t>Tương tác giữa kháng thể và kháng nguyên theo cơ chế ổ khóa và chìa khóa.</a:t>
            </a:r>
          </a:p>
          <a:p>
            <a:r>
              <a:rPr lang="vi-VN" sz="2400" dirty="0">
                <a:latin typeface="+mj-lt"/>
              </a:rPr>
              <a:t>- Cơ chế miễn dịch trong cơ thể:</a:t>
            </a:r>
          </a:p>
          <a:p>
            <a:r>
              <a:rPr lang="vi-VN" sz="2400" dirty="0">
                <a:latin typeface="+mj-lt"/>
              </a:rPr>
              <a:t>H33.3 SGK/136.</a:t>
            </a:r>
          </a:p>
          <a:p>
            <a:pPr>
              <a:buNone/>
            </a:pPr>
            <a:r>
              <a:rPr lang="vi-VN" sz="2400" b="1" dirty="0">
                <a:latin typeface="+mj-lt"/>
              </a:rPr>
              <a:t>b) Vaccine</a:t>
            </a:r>
          </a:p>
          <a:p>
            <a:r>
              <a:rPr lang="vi-VN" sz="2400" dirty="0">
                <a:latin typeface="+mj-lt"/>
              </a:rPr>
              <a:t>- là miễn dịch nhân tạo do con người tạo ra. </a:t>
            </a:r>
          </a:p>
          <a:p>
            <a:r>
              <a:rPr lang="vi-VN" sz="2400" dirty="0">
                <a:latin typeface="+mj-lt"/>
              </a:rPr>
              <a:t>- bản chất là mầm bệnh đã chết hoặc suy yếu...kích thích bạch cầu tạo kháng thể</a:t>
            </a:r>
            <a:r>
              <a:rPr lang="vi-VN" sz="2400" b="1" dirty="0">
                <a:latin typeface="+mj-lt"/>
              </a:rPr>
              <a:t>.</a:t>
            </a:r>
            <a:endParaRPr lang="vi-VN"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90500" y="1157288"/>
            <a:ext cx="7008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	I. </a:t>
            </a:r>
            <a:r>
              <a:rPr lang="en-US" altLang="en-US" sz="2800" b="1" dirty="0" err="1">
                <a:solidFill>
                  <a:srgbClr val="FF0000"/>
                </a:solidFill>
                <a:latin typeface="Times New Roman" panose="02020603050405020304" pitchFamily="18" charset="0"/>
                <a:cs typeface="Times New Roman" panose="02020603050405020304" pitchFamily="18" charset="0"/>
              </a:rPr>
              <a:t>Máu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thành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phần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máu</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579" name="TextBox 3"/>
          <p:cNvSpPr txBox="1">
            <a:spLocks noChangeArrowheads="1"/>
          </p:cNvSpPr>
          <p:nvPr/>
        </p:nvSpPr>
        <p:spPr bwMode="auto">
          <a:xfrm>
            <a:off x="684212" y="1625600"/>
            <a:ext cx="6326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rgbClr val="FF0000"/>
                </a:solidFill>
                <a:latin typeface="Times New Roman" panose="02020603050405020304" pitchFamily="18" charset="0"/>
                <a:cs typeface="Times New Roman" panose="02020603050405020304" pitchFamily="18" charset="0"/>
              </a:rPr>
              <a:t>3. </a:t>
            </a:r>
            <a:r>
              <a:rPr lang="en-US" altLang="en-US" sz="2800" dirty="0" err="1">
                <a:solidFill>
                  <a:srgbClr val="FF0000"/>
                </a:solidFill>
                <a:latin typeface="Times New Roman" panose="02020603050405020304" pitchFamily="18" charset="0"/>
                <a:cs typeface="Times New Roman" panose="02020603050405020304" pitchFamily="18" charset="0"/>
              </a:rPr>
              <a:t>Nhóm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máu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truyền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máu</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24580" name="Rectangle 1"/>
          <p:cNvSpPr>
            <a:spLocks noChangeArrowheads="1"/>
          </p:cNvSpPr>
          <p:nvPr/>
        </p:nvSpPr>
        <p:spPr bwMode="auto">
          <a:xfrm>
            <a:off x="406400" y="2081213"/>
            <a:ext cx="85550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rgbClr val="0033CC"/>
                </a:solidFill>
                <a:latin typeface="Times New Roman" panose="02020603050405020304" pitchFamily="18" charset="0"/>
                <a:cs typeface="Times New Roman" panose="02020603050405020304" pitchFamily="18" charset="0"/>
              </a:rPr>
              <a:t>    - </a:t>
            </a:r>
            <a:r>
              <a:rPr lang="en-US" altLang="en-US" sz="2800" dirty="0" err="1">
                <a:solidFill>
                  <a:srgbClr val="0033CC"/>
                </a:solidFill>
                <a:latin typeface="Times New Roman" panose="02020603050405020304" pitchFamily="18" charset="0"/>
                <a:cs typeface="Times New Roman" panose="02020603050405020304" pitchFamily="18" charset="0"/>
              </a:rPr>
              <a:t>Hồng</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cầu</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người</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cho</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có</a:t>
            </a:r>
            <a:r>
              <a:rPr lang="en-US" altLang="en-US" sz="2800" dirty="0">
                <a:solidFill>
                  <a:srgbClr val="0033CC"/>
                </a:solidFill>
                <a:latin typeface="Times New Roman" panose="02020603050405020304" pitchFamily="18" charset="0"/>
                <a:cs typeface="Times New Roman" panose="02020603050405020304" pitchFamily="18" charset="0"/>
              </a:rPr>
              <a:t> 2 </a:t>
            </a:r>
            <a:r>
              <a:rPr lang="en-US" altLang="en-US" sz="2800" dirty="0" err="1">
                <a:solidFill>
                  <a:srgbClr val="0033CC"/>
                </a:solidFill>
                <a:latin typeface="Times New Roman" panose="02020603050405020304" pitchFamily="18" charset="0"/>
                <a:cs typeface="Times New Roman" panose="02020603050405020304" pitchFamily="18" charset="0"/>
              </a:rPr>
              <a:t>loại</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kháng</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nguyên</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là</a:t>
            </a:r>
            <a:r>
              <a:rPr lang="en-US" altLang="en-US" sz="2800" dirty="0">
                <a:solidFill>
                  <a:srgbClr val="0033CC"/>
                </a:solidFill>
                <a:latin typeface="Times New Roman" panose="02020603050405020304" pitchFamily="18" charset="0"/>
                <a:cs typeface="Times New Roman" panose="02020603050405020304" pitchFamily="18" charset="0"/>
              </a:rPr>
              <a:t>: A </a:t>
            </a:r>
            <a:r>
              <a:rPr lang="en-US" altLang="en-US" sz="2800" dirty="0" err="1">
                <a:solidFill>
                  <a:srgbClr val="0033CC"/>
                </a:solidFill>
                <a:latin typeface="Times New Roman" panose="02020603050405020304" pitchFamily="18" charset="0"/>
                <a:cs typeface="Times New Roman" panose="02020603050405020304" pitchFamily="18" charset="0"/>
              </a:rPr>
              <a:t>và</a:t>
            </a:r>
            <a:r>
              <a:rPr lang="en-US" altLang="en-US" sz="2800" dirty="0">
                <a:solidFill>
                  <a:srgbClr val="0033CC"/>
                </a:solidFill>
                <a:latin typeface="Times New Roman" panose="02020603050405020304" pitchFamily="18" charset="0"/>
                <a:cs typeface="Times New Roman" panose="02020603050405020304" pitchFamily="18" charset="0"/>
              </a:rPr>
              <a:t> B</a:t>
            </a:r>
          </a:p>
        </p:txBody>
      </p:sp>
      <p:sp>
        <p:nvSpPr>
          <p:cNvPr id="10" name="Rectangle 9"/>
          <p:cNvSpPr/>
          <p:nvPr/>
        </p:nvSpPr>
        <p:spPr>
          <a:xfrm>
            <a:off x="684213" y="2538413"/>
            <a:ext cx="8459787" cy="954087"/>
          </a:xfrm>
          <a:prstGeom prst="rect">
            <a:avLst/>
          </a:prstGeom>
        </p:spPr>
        <p:txBody>
          <a:bodyPr>
            <a:spAutoFit/>
          </a:bodyPr>
          <a:lstStyle/>
          <a:p>
            <a:pPr eaLnBrk="1" fontAlgn="auto" hangingPunct="1">
              <a:spcBef>
                <a:spcPts val="0"/>
              </a:spcBef>
              <a:spcAft>
                <a:spcPts val="0"/>
              </a:spcAft>
              <a:defRPr/>
            </a:pPr>
            <a:r>
              <a:rPr lang="en-US" sz="2800" kern="0" dirty="0">
                <a:solidFill>
                  <a:srgbClr val="0033CC"/>
                </a:solidFill>
                <a:latin typeface="+mn-lt"/>
              </a:rPr>
              <a:t> - </a:t>
            </a:r>
            <a:r>
              <a:rPr lang="en-US" sz="2800" kern="0" dirty="0" err="1">
                <a:solidFill>
                  <a:srgbClr val="0033CC"/>
                </a:solidFill>
                <a:latin typeface="+mn-lt"/>
              </a:rPr>
              <a:t>Huyết</a:t>
            </a:r>
            <a:r>
              <a:rPr lang="en-US" sz="2800" kern="0" dirty="0">
                <a:solidFill>
                  <a:srgbClr val="0033CC"/>
                </a:solidFill>
                <a:latin typeface="+mn-lt"/>
              </a:rPr>
              <a:t> </a:t>
            </a:r>
            <a:r>
              <a:rPr lang="en-US" sz="2800" kern="0" dirty="0" err="1">
                <a:solidFill>
                  <a:srgbClr val="0033CC"/>
                </a:solidFill>
                <a:latin typeface="+mn-lt"/>
              </a:rPr>
              <a:t>tương</a:t>
            </a:r>
            <a:r>
              <a:rPr lang="en-US" sz="2800" kern="0" dirty="0">
                <a:solidFill>
                  <a:srgbClr val="0033CC"/>
                </a:solidFill>
                <a:latin typeface="+mn-lt"/>
              </a:rPr>
              <a:t> </a:t>
            </a:r>
            <a:r>
              <a:rPr lang="en-US" sz="2800" kern="0" dirty="0" err="1">
                <a:solidFill>
                  <a:srgbClr val="0033CC"/>
                </a:solidFill>
                <a:latin typeface="+mn-lt"/>
              </a:rPr>
              <a:t>máu</a:t>
            </a:r>
            <a:r>
              <a:rPr lang="en-US" sz="2800" kern="0" dirty="0">
                <a:solidFill>
                  <a:srgbClr val="0033CC"/>
                </a:solidFill>
                <a:latin typeface="+mn-lt"/>
              </a:rPr>
              <a:t> </a:t>
            </a:r>
            <a:r>
              <a:rPr lang="en-US" sz="2800" kern="0" dirty="0" err="1">
                <a:solidFill>
                  <a:srgbClr val="0033CC"/>
                </a:solidFill>
                <a:latin typeface="+mn-lt"/>
              </a:rPr>
              <a:t>của</a:t>
            </a:r>
            <a:r>
              <a:rPr lang="en-US" sz="2800" kern="0" dirty="0">
                <a:solidFill>
                  <a:srgbClr val="0033CC"/>
                </a:solidFill>
                <a:latin typeface="+mn-lt"/>
              </a:rPr>
              <a:t> </a:t>
            </a:r>
            <a:r>
              <a:rPr lang="en-US" sz="2800" kern="0" dirty="0" err="1">
                <a:solidFill>
                  <a:srgbClr val="0033CC"/>
                </a:solidFill>
                <a:latin typeface="+mn-lt"/>
              </a:rPr>
              <a:t>người</a:t>
            </a:r>
            <a:r>
              <a:rPr lang="en-US" sz="2800" kern="0" dirty="0">
                <a:solidFill>
                  <a:srgbClr val="0033CC"/>
                </a:solidFill>
                <a:latin typeface="+mn-lt"/>
              </a:rPr>
              <a:t> </a:t>
            </a:r>
            <a:r>
              <a:rPr lang="en-US" sz="2800" kern="0" dirty="0" err="1">
                <a:solidFill>
                  <a:srgbClr val="0033CC"/>
                </a:solidFill>
                <a:latin typeface="+mn-lt"/>
              </a:rPr>
              <a:t>nhận</a:t>
            </a:r>
            <a:r>
              <a:rPr lang="en-US" sz="2800" kern="0" dirty="0">
                <a:solidFill>
                  <a:srgbClr val="0033CC"/>
                </a:solidFill>
                <a:latin typeface="+mn-lt"/>
              </a:rPr>
              <a:t> </a:t>
            </a:r>
            <a:r>
              <a:rPr lang="en-US" sz="2800" kern="0" dirty="0" err="1">
                <a:solidFill>
                  <a:srgbClr val="0033CC"/>
                </a:solidFill>
                <a:latin typeface="+mn-lt"/>
              </a:rPr>
              <a:t>có</a:t>
            </a:r>
            <a:r>
              <a:rPr lang="en-US" sz="2800" kern="0" dirty="0">
                <a:solidFill>
                  <a:srgbClr val="0033CC"/>
                </a:solidFill>
                <a:latin typeface="+mn-lt"/>
              </a:rPr>
              <a:t> </a:t>
            </a:r>
            <a:r>
              <a:rPr lang="en-US" sz="2800" kern="0" dirty="0" err="1">
                <a:solidFill>
                  <a:srgbClr val="0033CC"/>
                </a:solidFill>
                <a:latin typeface="+mn-lt"/>
              </a:rPr>
              <a:t>hai</a:t>
            </a:r>
            <a:r>
              <a:rPr lang="en-US" sz="2800" kern="0" dirty="0">
                <a:solidFill>
                  <a:srgbClr val="0033CC"/>
                </a:solidFill>
                <a:latin typeface="+mn-lt"/>
              </a:rPr>
              <a:t> </a:t>
            </a:r>
            <a:r>
              <a:rPr lang="en-US" sz="2800" kern="0" dirty="0" err="1">
                <a:solidFill>
                  <a:srgbClr val="0033CC"/>
                </a:solidFill>
                <a:latin typeface="+mn-lt"/>
              </a:rPr>
              <a:t>loại</a:t>
            </a:r>
            <a:r>
              <a:rPr lang="en-US" sz="2800" kern="0" dirty="0">
                <a:solidFill>
                  <a:srgbClr val="0033CC"/>
                </a:solidFill>
                <a:latin typeface="+mn-lt"/>
              </a:rPr>
              <a:t> </a:t>
            </a:r>
            <a:r>
              <a:rPr lang="en-US" sz="2800" kern="0" dirty="0" err="1">
                <a:solidFill>
                  <a:srgbClr val="0033CC"/>
                </a:solidFill>
                <a:latin typeface="+mn-lt"/>
              </a:rPr>
              <a:t>kháng</a:t>
            </a:r>
            <a:r>
              <a:rPr lang="en-US" sz="2800" kern="0" dirty="0">
                <a:solidFill>
                  <a:srgbClr val="0033CC"/>
                </a:solidFill>
                <a:latin typeface="+mn-lt"/>
              </a:rPr>
              <a:t> </a:t>
            </a:r>
            <a:r>
              <a:rPr lang="en-US" sz="2800" kern="0" dirty="0" err="1">
                <a:solidFill>
                  <a:srgbClr val="0033CC"/>
                </a:solidFill>
                <a:latin typeface="+mn-lt"/>
              </a:rPr>
              <a:t>thể</a:t>
            </a:r>
            <a:r>
              <a:rPr lang="en-US" sz="2800" kern="0" dirty="0">
                <a:solidFill>
                  <a:srgbClr val="0033CC"/>
                </a:solidFill>
                <a:latin typeface="+mn-lt"/>
              </a:rPr>
              <a:t> </a:t>
            </a:r>
            <a:r>
              <a:rPr lang="en-US" sz="2800" kern="0" dirty="0" err="1">
                <a:solidFill>
                  <a:srgbClr val="0033CC"/>
                </a:solidFill>
                <a:latin typeface="+mn-lt"/>
              </a:rPr>
              <a:t>là</a:t>
            </a:r>
            <a:r>
              <a:rPr lang="en-US" sz="2800" kern="0" dirty="0">
                <a:solidFill>
                  <a:srgbClr val="0033CC"/>
                </a:solidFill>
                <a:latin typeface="+mn-lt"/>
              </a:rPr>
              <a:t> </a:t>
            </a:r>
            <a:r>
              <a:rPr lang="en-US" sz="2800" kern="0" dirty="0">
                <a:solidFill>
                  <a:srgbClr val="0033CC"/>
                </a:solidFill>
                <a:latin typeface="+mn-lt"/>
                <a:sym typeface="Symbol" pitchFamily="18" charset="2"/>
              </a:rPr>
              <a:t> (</a:t>
            </a:r>
            <a:r>
              <a:rPr lang="en-US" sz="2800" kern="0" dirty="0" err="1">
                <a:solidFill>
                  <a:srgbClr val="0033CC"/>
                </a:solidFill>
                <a:latin typeface="+mn-lt"/>
                <a:sym typeface="Symbol" pitchFamily="18" charset="2"/>
              </a:rPr>
              <a:t>gây</a:t>
            </a:r>
            <a:r>
              <a:rPr lang="en-US" sz="2800" kern="0" dirty="0">
                <a:solidFill>
                  <a:srgbClr val="0033CC"/>
                </a:solidFill>
                <a:latin typeface="+mn-lt"/>
                <a:sym typeface="Symbol" pitchFamily="18" charset="2"/>
              </a:rPr>
              <a:t> </a:t>
            </a:r>
            <a:r>
              <a:rPr lang="en-US" sz="2800" kern="0" dirty="0" err="1">
                <a:solidFill>
                  <a:srgbClr val="0033CC"/>
                </a:solidFill>
                <a:latin typeface="+mn-lt"/>
                <a:sym typeface="Symbol" pitchFamily="18" charset="2"/>
              </a:rPr>
              <a:t>kết</a:t>
            </a:r>
            <a:r>
              <a:rPr lang="en-US" sz="2800" kern="0" dirty="0">
                <a:solidFill>
                  <a:srgbClr val="0033CC"/>
                </a:solidFill>
                <a:latin typeface="+mn-lt"/>
                <a:sym typeface="Symbol" pitchFamily="18" charset="2"/>
              </a:rPr>
              <a:t> </a:t>
            </a:r>
            <a:r>
              <a:rPr lang="en-US" sz="2800" kern="0" dirty="0" err="1">
                <a:solidFill>
                  <a:srgbClr val="0033CC"/>
                </a:solidFill>
                <a:latin typeface="+mn-lt"/>
                <a:sym typeface="Symbol" pitchFamily="18" charset="2"/>
              </a:rPr>
              <a:t>dính</a:t>
            </a:r>
            <a:r>
              <a:rPr lang="en-US" sz="2800" kern="0" dirty="0">
                <a:solidFill>
                  <a:srgbClr val="0033CC"/>
                </a:solidFill>
                <a:latin typeface="+mn-lt"/>
                <a:sym typeface="Symbol" pitchFamily="18" charset="2"/>
              </a:rPr>
              <a:t> A) </a:t>
            </a:r>
            <a:r>
              <a:rPr lang="en-US" sz="2800" kern="0" dirty="0" err="1">
                <a:solidFill>
                  <a:srgbClr val="0033CC"/>
                </a:solidFill>
                <a:latin typeface="+mn-lt"/>
                <a:sym typeface="Symbol" pitchFamily="18" charset="2"/>
              </a:rPr>
              <a:t>và</a:t>
            </a:r>
            <a:r>
              <a:rPr lang="en-US" sz="2800" kern="0" dirty="0">
                <a:solidFill>
                  <a:srgbClr val="0033CC"/>
                </a:solidFill>
                <a:latin typeface="+mn-lt"/>
                <a:sym typeface="Symbol" pitchFamily="18" charset="2"/>
              </a:rPr>
              <a:t>  (</a:t>
            </a:r>
            <a:r>
              <a:rPr lang="en-US" sz="2800" kern="0" dirty="0" err="1">
                <a:solidFill>
                  <a:srgbClr val="0033CC"/>
                </a:solidFill>
                <a:latin typeface="+mn-lt"/>
                <a:sym typeface="Symbol" pitchFamily="18" charset="2"/>
              </a:rPr>
              <a:t>gây</a:t>
            </a:r>
            <a:r>
              <a:rPr lang="en-US" sz="2800" kern="0" dirty="0">
                <a:solidFill>
                  <a:srgbClr val="0033CC"/>
                </a:solidFill>
                <a:latin typeface="+mn-lt"/>
                <a:sym typeface="Symbol" pitchFamily="18" charset="2"/>
              </a:rPr>
              <a:t> </a:t>
            </a:r>
            <a:r>
              <a:rPr lang="en-US" sz="2800" kern="0" dirty="0" err="1">
                <a:solidFill>
                  <a:srgbClr val="0033CC"/>
                </a:solidFill>
                <a:latin typeface="+mn-lt"/>
                <a:sym typeface="Symbol" pitchFamily="18" charset="2"/>
              </a:rPr>
              <a:t>kết</a:t>
            </a:r>
            <a:r>
              <a:rPr lang="en-US" sz="2800" kern="0" dirty="0">
                <a:solidFill>
                  <a:srgbClr val="0033CC"/>
                </a:solidFill>
                <a:latin typeface="+mn-lt"/>
                <a:sym typeface="Symbol" pitchFamily="18" charset="2"/>
              </a:rPr>
              <a:t> </a:t>
            </a:r>
            <a:r>
              <a:rPr lang="en-US" sz="2800" kern="0" dirty="0" err="1">
                <a:solidFill>
                  <a:srgbClr val="0033CC"/>
                </a:solidFill>
                <a:latin typeface="+mn-lt"/>
                <a:sym typeface="Symbol" pitchFamily="18" charset="2"/>
              </a:rPr>
              <a:t>dính</a:t>
            </a:r>
            <a:r>
              <a:rPr lang="en-US" sz="2800" kern="0" dirty="0">
                <a:solidFill>
                  <a:srgbClr val="0033CC"/>
                </a:solidFill>
                <a:latin typeface="+mn-lt"/>
                <a:sym typeface="Symbol" pitchFamily="18" charset="2"/>
              </a:rPr>
              <a:t> B). </a:t>
            </a:r>
          </a:p>
        </p:txBody>
      </p:sp>
      <p:sp>
        <p:nvSpPr>
          <p:cNvPr id="24582" name="Rectangle 10"/>
          <p:cNvSpPr>
            <a:spLocks noChangeArrowheads="1"/>
          </p:cNvSpPr>
          <p:nvPr/>
        </p:nvSpPr>
        <p:spPr bwMode="auto">
          <a:xfrm>
            <a:off x="776288" y="3489325"/>
            <a:ext cx="78152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rgbClr val="0033CC"/>
                </a:solidFill>
                <a:latin typeface="Times New Roman" panose="02020603050405020304" pitchFamily="18" charset="0"/>
                <a:cs typeface="Times New Roman" panose="02020603050405020304" pitchFamily="18" charset="0"/>
              </a:rPr>
              <a:t>- Ở </a:t>
            </a:r>
            <a:r>
              <a:rPr lang="en-US" altLang="en-US" sz="2800" dirty="0" err="1">
                <a:solidFill>
                  <a:srgbClr val="0033CC"/>
                </a:solidFill>
                <a:latin typeface="Times New Roman" panose="02020603050405020304" pitchFamily="18" charset="0"/>
                <a:cs typeface="Times New Roman" panose="02020603050405020304" pitchFamily="18" charset="0"/>
              </a:rPr>
              <a:t>người</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có</a:t>
            </a:r>
            <a:r>
              <a:rPr lang="en-US" altLang="en-US" sz="2800" dirty="0">
                <a:solidFill>
                  <a:srgbClr val="0033CC"/>
                </a:solidFill>
                <a:latin typeface="Times New Roman" panose="02020603050405020304" pitchFamily="18" charset="0"/>
                <a:cs typeface="Times New Roman" panose="02020603050405020304" pitchFamily="18" charset="0"/>
              </a:rPr>
              <a:t> 4 </a:t>
            </a:r>
            <a:r>
              <a:rPr lang="en-US" altLang="en-US" sz="2800" dirty="0" err="1">
                <a:solidFill>
                  <a:srgbClr val="0033CC"/>
                </a:solidFill>
                <a:latin typeface="Times New Roman" panose="02020603050405020304" pitchFamily="18" charset="0"/>
                <a:cs typeface="Times New Roman" panose="02020603050405020304" pitchFamily="18" charset="0"/>
              </a:rPr>
              <a:t>nhóm</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máu</a:t>
            </a:r>
            <a:r>
              <a:rPr lang="en-US" altLang="en-US" sz="2800" dirty="0">
                <a:solidFill>
                  <a:srgbClr val="0033CC"/>
                </a:solidFill>
                <a:latin typeface="Times New Roman" panose="02020603050405020304" pitchFamily="18" charset="0"/>
                <a:cs typeface="Times New Roman" panose="02020603050405020304" pitchFamily="18" charset="0"/>
              </a:rPr>
              <a:t>: O, A, B, AB.</a:t>
            </a:r>
          </a:p>
        </p:txBody>
      </p:sp>
      <p:sp>
        <p:nvSpPr>
          <p:cNvPr id="24584" name="Rectangle 13"/>
          <p:cNvSpPr>
            <a:spLocks noChangeArrowheads="1"/>
          </p:cNvSpPr>
          <p:nvPr/>
        </p:nvSpPr>
        <p:spPr bwMode="auto">
          <a:xfrm>
            <a:off x="-190500" y="3648075"/>
            <a:ext cx="1428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p>
        </p:txBody>
      </p:sp>
      <p:sp>
        <p:nvSpPr>
          <p:cNvPr id="24586" name="Rectangle 383"/>
          <p:cNvSpPr>
            <a:spLocks noChangeArrowheads="1"/>
          </p:cNvSpPr>
          <p:nvPr/>
        </p:nvSpPr>
        <p:spPr bwMode="auto">
          <a:xfrm>
            <a:off x="776288" y="4089400"/>
            <a:ext cx="457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0033CC"/>
                </a:solidFill>
                <a:latin typeface="Times New Roman" panose="02020603050405020304" pitchFamily="18" charset="0"/>
                <a:cs typeface="Times New Roman" panose="02020603050405020304" pitchFamily="18" charset="0"/>
              </a:rPr>
              <a:t>- Sơ đồ truyền máu :</a:t>
            </a:r>
          </a:p>
        </p:txBody>
      </p:sp>
      <p:grpSp>
        <p:nvGrpSpPr>
          <p:cNvPr id="16" name="Group 372"/>
          <p:cNvGrpSpPr>
            <a:grpSpLocks/>
          </p:cNvGrpSpPr>
          <p:nvPr/>
        </p:nvGrpSpPr>
        <p:grpSpPr bwMode="auto">
          <a:xfrm>
            <a:off x="3008313" y="4210050"/>
            <a:ext cx="4953000" cy="2422525"/>
            <a:chOff x="0" y="2544"/>
            <a:chExt cx="3120" cy="1526"/>
          </a:xfrm>
        </p:grpSpPr>
        <p:sp>
          <p:nvSpPr>
            <p:cNvPr id="24588" name="Line 360"/>
            <p:cNvSpPr>
              <a:spLocks noChangeShapeType="1"/>
            </p:cNvSpPr>
            <p:nvPr/>
          </p:nvSpPr>
          <p:spPr bwMode="auto">
            <a:xfrm flipV="1">
              <a:off x="624" y="3360"/>
              <a:ext cx="1584" cy="0"/>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9" name="Text Box 384"/>
            <p:cNvSpPr txBox="1">
              <a:spLocks noChangeArrowheads="1"/>
            </p:cNvSpPr>
            <p:nvPr/>
          </p:nvSpPr>
          <p:spPr bwMode="auto">
            <a:xfrm>
              <a:off x="0" y="3168"/>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O    O</a:t>
              </a:r>
            </a:p>
          </p:txBody>
        </p:sp>
        <p:sp>
          <p:nvSpPr>
            <p:cNvPr id="24590" name="Text Box 385"/>
            <p:cNvSpPr txBox="1">
              <a:spLocks noChangeArrowheads="1"/>
            </p:cNvSpPr>
            <p:nvPr/>
          </p:nvSpPr>
          <p:spPr bwMode="auto">
            <a:xfrm>
              <a:off x="1296" y="2544"/>
              <a:ext cx="33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AA</a:t>
              </a:r>
            </a:p>
          </p:txBody>
        </p:sp>
        <p:sp>
          <p:nvSpPr>
            <p:cNvPr id="24591" name="Text Box 386"/>
            <p:cNvSpPr txBox="1">
              <a:spLocks noChangeArrowheads="1"/>
            </p:cNvSpPr>
            <p:nvPr/>
          </p:nvSpPr>
          <p:spPr bwMode="auto">
            <a:xfrm>
              <a:off x="2256" y="3168"/>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AB  AB</a:t>
              </a:r>
            </a:p>
          </p:txBody>
        </p:sp>
        <p:sp>
          <p:nvSpPr>
            <p:cNvPr id="24592" name="Text Box 400"/>
            <p:cNvSpPr txBox="1">
              <a:spLocks noChangeArrowheads="1"/>
            </p:cNvSpPr>
            <p:nvPr/>
          </p:nvSpPr>
          <p:spPr bwMode="auto">
            <a:xfrm>
              <a:off x="1296" y="3552"/>
              <a:ext cx="2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BB</a:t>
              </a:r>
            </a:p>
          </p:txBody>
        </p:sp>
        <p:sp>
          <p:nvSpPr>
            <p:cNvPr id="24593" name="AutoShape 350"/>
            <p:cNvSpPr>
              <a:spLocks noChangeArrowheads="1"/>
            </p:cNvSpPr>
            <p:nvPr/>
          </p:nvSpPr>
          <p:spPr bwMode="auto">
            <a:xfrm>
              <a:off x="144" y="3072"/>
              <a:ext cx="336" cy="144"/>
            </a:xfrm>
            <a:prstGeom prst="curvedDownArrow">
              <a:avLst>
                <a:gd name="adj1" fmla="val 46667"/>
                <a:gd name="adj2" fmla="val 9333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594" name="AutoShape 351"/>
            <p:cNvSpPr>
              <a:spLocks noChangeArrowheads="1"/>
            </p:cNvSpPr>
            <p:nvPr/>
          </p:nvSpPr>
          <p:spPr bwMode="auto">
            <a:xfrm>
              <a:off x="1104" y="3696"/>
              <a:ext cx="192" cy="288"/>
            </a:xfrm>
            <a:prstGeom prst="curvedRightArrow">
              <a:avLst>
                <a:gd name="adj1" fmla="val 30000"/>
                <a:gd name="adj2" fmla="val 6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595" name="AutoShape 352"/>
            <p:cNvSpPr>
              <a:spLocks noChangeArrowheads="1"/>
            </p:cNvSpPr>
            <p:nvPr/>
          </p:nvSpPr>
          <p:spPr bwMode="auto">
            <a:xfrm>
              <a:off x="2400" y="3072"/>
              <a:ext cx="384" cy="144"/>
            </a:xfrm>
            <a:prstGeom prst="curvedDownArrow">
              <a:avLst>
                <a:gd name="adj1" fmla="val 53333"/>
                <a:gd name="adj2" fmla="val 10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596" name="AutoShape 353"/>
            <p:cNvSpPr>
              <a:spLocks noChangeArrowheads="1"/>
            </p:cNvSpPr>
            <p:nvPr/>
          </p:nvSpPr>
          <p:spPr bwMode="auto">
            <a:xfrm rot="10800000">
              <a:off x="144" y="3408"/>
              <a:ext cx="336" cy="192"/>
            </a:xfrm>
            <a:prstGeom prst="curvedDownArrow">
              <a:avLst>
                <a:gd name="adj1" fmla="val 35000"/>
                <a:gd name="adj2" fmla="val 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597" name="AutoShape 354"/>
            <p:cNvSpPr>
              <a:spLocks noChangeArrowheads="1"/>
            </p:cNvSpPr>
            <p:nvPr/>
          </p:nvSpPr>
          <p:spPr bwMode="auto">
            <a:xfrm rot="10800000">
              <a:off x="2400" y="3408"/>
              <a:ext cx="336" cy="192"/>
            </a:xfrm>
            <a:prstGeom prst="curvedDownArrow">
              <a:avLst>
                <a:gd name="adj1" fmla="val 35000"/>
                <a:gd name="adj2" fmla="val 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598" name="AutoShape 355"/>
            <p:cNvSpPr>
              <a:spLocks noChangeArrowheads="1"/>
            </p:cNvSpPr>
            <p:nvPr/>
          </p:nvSpPr>
          <p:spPr bwMode="auto">
            <a:xfrm>
              <a:off x="1104" y="2640"/>
              <a:ext cx="192" cy="384"/>
            </a:xfrm>
            <a:prstGeom prst="curvedRightArrow">
              <a:avLst>
                <a:gd name="adj1" fmla="val 40000"/>
                <a:gd name="adj2" fmla="val 8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599" name="AutoShape 356"/>
            <p:cNvSpPr>
              <a:spLocks noChangeArrowheads="1"/>
            </p:cNvSpPr>
            <p:nvPr/>
          </p:nvSpPr>
          <p:spPr bwMode="auto">
            <a:xfrm flipH="1" flipV="1">
              <a:off x="1488" y="3696"/>
              <a:ext cx="192" cy="288"/>
            </a:xfrm>
            <a:prstGeom prst="curvedRightArrow">
              <a:avLst>
                <a:gd name="adj1" fmla="val 30000"/>
                <a:gd name="adj2" fmla="val 6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600" name="AutoShape 357"/>
            <p:cNvSpPr>
              <a:spLocks noChangeArrowheads="1"/>
            </p:cNvSpPr>
            <p:nvPr/>
          </p:nvSpPr>
          <p:spPr bwMode="auto">
            <a:xfrm flipH="1" flipV="1">
              <a:off x="1536" y="2640"/>
              <a:ext cx="192" cy="336"/>
            </a:xfrm>
            <a:prstGeom prst="curvedRightArrow">
              <a:avLst>
                <a:gd name="adj1" fmla="val 35000"/>
                <a:gd name="adj2" fmla="val 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601" name="Line 358"/>
            <p:cNvSpPr>
              <a:spLocks noChangeShapeType="1"/>
            </p:cNvSpPr>
            <p:nvPr/>
          </p:nvSpPr>
          <p:spPr bwMode="auto">
            <a:xfrm flipV="1">
              <a:off x="576" y="3024"/>
              <a:ext cx="720" cy="336"/>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2" name="Line 359"/>
            <p:cNvSpPr>
              <a:spLocks noChangeShapeType="1"/>
            </p:cNvSpPr>
            <p:nvPr/>
          </p:nvSpPr>
          <p:spPr bwMode="auto">
            <a:xfrm>
              <a:off x="576" y="3360"/>
              <a:ext cx="720" cy="288"/>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3" name="Line 361"/>
            <p:cNvSpPr>
              <a:spLocks noChangeShapeType="1"/>
            </p:cNvSpPr>
            <p:nvPr/>
          </p:nvSpPr>
          <p:spPr bwMode="auto">
            <a:xfrm flipV="1">
              <a:off x="1536" y="3408"/>
              <a:ext cx="672" cy="240"/>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4" name="Line 362"/>
            <p:cNvSpPr>
              <a:spLocks noChangeShapeType="1"/>
            </p:cNvSpPr>
            <p:nvPr/>
          </p:nvSpPr>
          <p:spPr bwMode="auto">
            <a:xfrm>
              <a:off x="1488" y="3024"/>
              <a:ext cx="720" cy="288"/>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5870446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50" y="2381250"/>
            <a:ext cx="2025650" cy="183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3"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065213"/>
            <a:ext cx="2105025"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4"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475" y="2038350"/>
            <a:ext cx="24796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5" name="Picture 5"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594100"/>
            <a:ext cx="1870075"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6" name="Picture 6"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6125" y="3629025"/>
            <a:ext cx="2260600" cy="145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7" name="Picture 7" descr="image0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5488" y="4581525"/>
            <a:ext cx="2373312" cy="11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8" name="Picture 8" descr="image0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8813" y="3594100"/>
            <a:ext cx="19431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9" name="Picture 9" descr="image0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125" y="3819525"/>
            <a:ext cx="27400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30" name="Picture 10" descr="image0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6488" y="4530725"/>
            <a:ext cx="2682875"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31" name="Picture 11" descr="image0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4663" y="2593975"/>
            <a:ext cx="2135187"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32" name="Picture 12" descr="image0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5263" y="1382713"/>
            <a:ext cx="2112962" cy="176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33" name="Picture 13" descr="image0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4850" y="2425700"/>
            <a:ext cx="28956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34" name="Picture 14" descr="image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33863" y="3498850"/>
            <a:ext cx="11969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1" name="Rectangle 15"/>
          <p:cNvSpPr>
            <a:spLocks noChangeArrowheads="1"/>
          </p:cNvSpPr>
          <p:nvPr/>
        </p:nvSpPr>
        <p:spPr bwMode="auto">
          <a:xfrm>
            <a:off x="3165475" y="5700713"/>
            <a:ext cx="3540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0000FF"/>
                </a:solidFill>
                <a:latin typeface="Times New Roman" panose="02020603050405020304" pitchFamily="18" charset="0"/>
                <a:cs typeface="Times New Roman" panose="02020603050405020304" pitchFamily="18" charset="0"/>
              </a:rPr>
              <a:t>Người có 4 nhóm máu</a:t>
            </a:r>
          </a:p>
        </p:txBody>
      </p:sp>
      <p:sp>
        <p:nvSpPr>
          <p:cNvPr id="19472" name="TextBox 6"/>
          <p:cNvSpPr txBox="1">
            <a:spLocks noChangeArrowheads="1"/>
          </p:cNvSpPr>
          <p:nvPr/>
        </p:nvSpPr>
        <p:spPr bwMode="auto">
          <a:xfrm>
            <a:off x="1692275" y="344488"/>
            <a:ext cx="6613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a:solidFill>
                  <a:srgbClr val="7030A0"/>
                </a:solidFill>
                <a:latin typeface="Times New Roman" panose="02020603050405020304" pitchFamily="18" charset="0"/>
                <a:cs typeface="Times New Roman" panose="02020603050405020304" pitchFamily="18" charset="0"/>
              </a:rPr>
              <a:t>      Đặc điểm các nhóm máu ở người</a:t>
            </a:r>
          </a:p>
        </p:txBody>
      </p:sp>
    </p:spTree>
    <p:extLst>
      <p:ext uri="{BB962C8B-B14F-4D97-AF65-F5344CB8AC3E}">
        <p14:creationId xmlns:p14="http://schemas.microsoft.com/office/powerpoint/2010/main" val="2436106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84334"/>
                                        </p:tgtEl>
                                        <p:attrNameLst>
                                          <p:attrName>style.visibility</p:attrName>
                                        </p:attrNameLst>
                                      </p:cBhvr>
                                      <p:to>
                                        <p:strVal val="visible"/>
                                      </p:to>
                                    </p:set>
                                    <p:animEffect transition="in" filter="box(out)">
                                      <p:cBhvr>
                                        <p:cTn id="7" dur="500"/>
                                        <p:tgtEl>
                                          <p:spTgt spid="1843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4322"/>
                                        </p:tgtEl>
                                        <p:attrNameLst>
                                          <p:attrName>style.visibility</p:attrName>
                                        </p:attrNameLst>
                                      </p:cBhvr>
                                      <p:to>
                                        <p:strVal val="visible"/>
                                      </p:to>
                                    </p:set>
                                    <p:animEffect transition="in" filter="wipe(left)">
                                      <p:cBhvr>
                                        <p:cTn id="12" dur="500"/>
                                        <p:tgtEl>
                                          <p:spTgt spid="1843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4323"/>
                                        </p:tgtEl>
                                        <p:attrNameLst>
                                          <p:attrName>style.visibility</p:attrName>
                                        </p:attrNameLst>
                                      </p:cBhvr>
                                      <p:to>
                                        <p:strVal val="visible"/>
                                      </p:to>
                                    </p:set>
                                    <p:animEffect transition="in" filter="wipe(left)">
                                      <p:cBhvr>
                                        <p:cTn id="17" dur="500"/>
                                        <p:tgtEl>
                                          <p:spTgt spid="1843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84324"/>
                                        </p:tgtEl>
                                        <p:attrNameLst>
                                          <p:attrName>style.visibility</p:attrName>
                                        </p:attrNameLst>
                                      </p:cBhvr>
                                      <p:to>
                                        <p:strVal val="visible"/>
                                      </p:to>
                                    </p:set>
                                    <p:animEffect transition="in" filter="wipe(left)">
                                      <p:cBhvr>
                                        <p:cTn id="22" dur="500"/>
                                        <p:tgtEl>
                                          <p:spTgt spid="1843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84325"/>
                                        </p:tgtEl>
                                        <p:attrNameLst>
                                          <p:attrName>style.visibility</p:attrName>
                                        </p:attrNameLst>
                                      </p:cBhvr>
                                      <p:to>
                                        <p:strVal val="visible"/>
                                      </p:to>
                                    </p:set>
                                    <p:animEffect transition="in" filter="wipe(left)">
                                      <p:cBhvr>
                                        <p:cTn id="27" dur="500"/>
                                        <p:tgtEl>
                                          <p:spTgt spid="1843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84326"/>
                                        </p:tgtEl>
                                        <p:attrNameLst>
                                          <p:attrName>style.visibility</p:attrName>
                                        </p:attrNameLst>
                                      </p:cBhvr>
                                      <p:to>
                                        <p:strVal val="visible"/>
                                      </p:to>
                                    </p:set>
                                    <p:animEffect transition="in" filter="wipe(left)">
                                      <p:cBhvr>
                                        <p:cTn id="32" dur="500"/>
                                        <p:tgtEl>
                                          <p:spTgt spid="1843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84327"/>
                                        </p:tgtEl>
                                        <p:attrNameLst>
                                          <p:attrName>style.visibility</p:attrName>
                                        </p:attrNameLst>
                                      </p:cBhvr>
                                      <p:to>
                                        <p:strVal val="visible"/>
                                      </p:to>
                                    </p:set>
                                    <p:animEffect transition="in" filter="wipe(left)">
                                      <p:cBhvr>
                                        <p:cTn id="37" dur="500"/>
                                        <p:tgtEl>
                                          <p:spTgt spid="1843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84328"/>
                                        </p:tgtEl>
                                        <p:attrNameLst>
                                          <p:attrName>style.visibility</p:attrName>
                                        </p:attrNameLst>
                                      </p:cBhvr>
                                      <p:to>
                                        <p:strVal val="visible"/>
                                      </p:to>
                                    </p:set>
                                    <p:animEffect transition="in" filter="wipe(up)">
                                      <p:cBhvr>
                                        <p:cTn id="42" dur="500"/>
                                        <p:tgtEl>
                                          <p:spTgt spid="1843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184329"/>
                                        </p:tgtEl>
                                        <p:attrNameLst>
                                          <p:attrName>style.visibility</p:attrName>
                                        </p:attrNameLst>
                                      </p:cBhvr>
                                      <p:to>
                                        <p:strVal val="visible"/>
                                      </p:to>
                                    </p:set>
                                    <p:animEffect transition="in" filter="wipe(right)">
                                      <p:cBhvr>
                                        <p:cTn id="47" dur="500"/>
                                        <p:tgtEl>
                                          <p:spTgt spid="18432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184330"/>
                                        </p:tgtEl>
                                        <p:attrNameLst>
                                          <p:attrName>style.visibility</p:attrName>
                                        </p:attrNameLst>
                                      </p:cBhvr>
                                      <p:to>
                                        <p:strVal val="visible"/>
                                      </p:to>
                                    </p:set>
                                    <p:animEffect transition="in" filter="wipe(right)">
                                      <p:cBhvr>
                                        <p:cTn id="52" dur="500"/>
                                        <p:tgtEl>
                                          <p:spTgt spid="1843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184331"/>
                                        </p:tgtEl>
                                        <p:attrNameLst>
                                          <p:attrName>style.visibility</p:attrName>
                                        </p:attrNameLst>
                                      </p:cBhvr>
                                      <p:to>
                                        <p:strVal val="visible"/>
                                      </p:to>
                                    </p:set>
                                    <p:animEffect transition="in" filter="wipe(down)">
                                      <p:cBhvr>
                                        <p:cTn id="57" dur="500"/>
                                        <p:tgtEl>
                                          <p:spTgt spid="18433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184332"/>
                                        </p:tgtEl>
                                        <p:attrNameLst>
                                          <p:attrName>style.visibility</p:attrName>
                                        </p:attrNameLst>
                                      </p:cBhvr>
                                      <p:to>
                                        <p:strVal val="visible"/>
                                      </p:to>
                                    </p:set>
                                    <p:animEffect transition="in" filter="wipe(down)">
                                      <p:cBhvr>
                                        <p:cTn id="62" dur="500"/>
                                        <p:tgtEl>
                                          <p:spTgt spid="18433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184333"/>
                                        </p:tgtEl>
                                        <p:attrNameLst>
                                          <p:attrName>style.visibility</p:attrName>
                                        </p:attrNameLst>
                                      </p:cBhvr>
                                      <p:to>
                                        <p:strVal val="visible"/>
                                      </p:to>
                                    </p:set>
                                    <p:animEffect transition="in" filter="wipe(right)">
                                      <p:cBhvr>
                                        <p:cTn id="67" dur="500"/>
                                        <p:tgtEl>
                                          <p:spTgt spid="184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6" name="Group 2"/>
          <p:cNvGraphicFramePr>
            <a:graphicFrameLocks noGrp="1"/>
          </p:cNvGraphicFramePr>
          <p:nvPr/>
        </p:nvGraphicFramePr>
        <p:xfrm>
          <a:off x="228600" y="914400"/>
          <a:ext cx="6324600" cy="5540374"/>
        </p:xfrm>
        <a:graphic>
          <a:graphicData uri="http://schemas.openxmlformats.org/drawingml/2006/table">
            <a:tbl>
              <a:tblPr/>
              <a:tblGrid>
                <a:gridCol w="1608138">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76337">
                  <a:extLst>
                    <a:ext uri="{9D8B030D-6E8A-4147-A177-3AD203B41FA5}">
                      <a16:colId xmlns:a16="http://schemas.microsoft.com/office/drawing/2014/main" val="20002"/>
                    </a:ext>
                  </a:extLst>
                </a:gridCol>
                <a:gridCol w="1182688">
                  <a:extLst>
                    <a:ext uri="{9D8B030D-6E8A-4147-A177-3AD203B41FA5}">
                      <a16:colId xmlns:a16="http://schemas.microsoft.com/office/drawing/2014/main" val="20003"/>
                    </a:ext>
                  </a:extLst>
                </a:gridCol>
                <a:gridCol w="1176337">
                  <a:extLst>
                    <a:ext uri="{9D8B030D-6E8A-4147-A177-3AD203B41FA5}">
                      <a16:colId xmlns:a16="http://schemas.microsoft.com/office/drawing/2014/main" val="20004"/>
                    </a:ext>
                  </a:extLst>
                </a:gridCol>
              </a:tblGrid>
              <a:tr h="509646">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Huyết tương của các nhóm máu (người nhận)</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Hồng cầu của các nhóm máu người cho</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01144">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O</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A</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AB</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78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O (</a:t>
                      </a:r>
                      <a:r>
                        <a:rPr kumimoji="0" lang="en-US"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 )</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31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A (</a:t>
                      </a:r>
                      <a:r>
                        <a:rPr kumimoji="0" lang="en-US"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9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 (</a:t>
                      </a:r>
                      <a:r>
                        <a:rPr kumimoji="0" lang="en-US"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431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AB (0)</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129066" name="Group 42"/>
          <p:cNvGrpSpPr>
            <a:grpSpLocks/>
          </p:cNvGrpSpPr>
          <p:nvPr/>
        </p:nvGrpSpPr>
        <p:grpSpPr bwMode="auto">
          <a:xfrm>
            <a:off x="7467600" y="2779713"/>
            <a:ext cx="833438" cy="801687"/>
            <a:chOff x="3456" y="3216"/>
            <a:chExt cx="576" cy="576"/>
          </a:xfrm>
        </p:grpSpPr>
        <p:sp>
          <p:nvSpPr>
            <p:cNvPr id="22901" name="Oval 43"/>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2" name="Oval 44"/>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3" name="Oval 45"/>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4" name="Oval 46"/>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5" name="Oval 47"/>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6" name="Oval 48"/>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7" name="Oval 49"/>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8" name="Oval 50"/>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9" name="Oval 51"/>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10" name="Oval 52"/>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11" name="Oval 53"/>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12" name="Oval 54"/>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079" name="Group 55"/>
          <p:cNvGrpSpPr>
            <a:grpSpLocks/>
          </p:cNvGrpSpPr>
          <p:nvPr/>
        </p:nvGrpSpPr>
        <p:grpSpPr bwMode="auto">
          <a:xfrm>
            <a:off x="3200400" y="4495800"/>
            <a:ext cx="833438" cy="801688"/>
            <a:chOff x="3504" y="1584"/>
            <a:chExt cx="576" cy="576"/>
          </a:xfrm>
        </p:grpSpPr>
        <p:sp>
          <p:nvSpPr>
            <p:cNvPr id="22876" name="Oval 56"/>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7" name="Oval 57"/>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8" name="Oval 58"/>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9" name="Oval 59"/>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0" name="Oval 60"/>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1" name="Oval 61"/>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2" name="Oval 62"/>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3" name="Oval 63"/>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4" name="Oval 64"/>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5" name="Oval 65"/>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6" name="Oval 66"/>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7" name="Oval 67"/>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8" name="Oval 68"/>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9" name="Oval 69"/>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0" name="Oval 70"/>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1" name="Oval 71"/>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2" name="Oval 72"/>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3" name="Oval 73"/>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4" name="Oval 74"/>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5" name="Oval 75"/>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6" name="Oval 76"/>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7" name="Oval 77"/>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8" name="Oval 78"/>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9" name="Oval 79"/>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0" name="Oval 80"/>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sp>
        <p:nvSpPr>
          <p:cNvPr id="129105" name="Text Box 81"/>
          <p:cNvSpPr txBox="1">
            <a:spLocks noChangeArrowheads="1"/>
          </p:cNvSpPr>
          <p:nvPr/>
        </p:nvSpPr>
        <p:spPr bwMode="auto">
          <a:xfrm>
            <a:off x="6934200" y="3656013"/>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a:solidFill>
                  <a:srgbClr val="000000"/>
                </a:solidFill>
                <a:latin typeface="Times New Roman" panose="02020603050405020304" pitchFamily="18" charset="0"/>
                <a:cs typeface="Times New Roman" panose="02020603050405020304" pitchFamily="18" charset="0"/>
              </a:rPr>
              <a:t>Hồng cầu không bị kết dính</a:t>
            </a:r>
          </a:p>
        </p:txBody>
      </p:sp>
      <p:sp>
        <p:nvSpPr>
          <p:cNvPr id="129106" name="Text Box 82"/>
          <p:cNvSpPr txBox="1">
            <a:spLocks noChangeArrowheads="1"/>
          </p:cNvSpPr>
          <p:nvPr/>
        </p:nvSpPr>
        <p:spPr bwMode="auto">
          <a:xfrm>
            <a:off x="7162800" y="568325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a:solidFill>
                  <a:srgbClr val="000000"/>
                </a:solidFill>
                <a:latin typeface="Times New Roman" panose="02020603050405020304" pitchFamily="18" charset="0"/>
                <a:cs typeface="Times New Roman" panose="02020603050405020304" pitchFamily="18" charset="0"/>
              </a:rPr>
              <a:t>Hồng cầu bị kết dính</a:t>
            </a:r>
          </a:p>
        </p:txBody>
      </p:sp>
      <p:sp>
        <p:nvSpPr>
          <p:cNvPr id="129107" name="Text Box 83"/>
          <p:cNvSpPr txBox="1">
            <a:spLocks noChangeArrowheads="1"/>
          </p:cNvSpPr>
          <p:nvPr/>
        </p:nvSpPr>
        <p:spPr bwMode="auto">
          <a:xfrm>
            <a:off x="6705600" y="10668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a:solidFill>
                  <a:srgbClr val="FF0000"/>
                </a:solidFill>
                <a:latin typeface="Times New Roman" panose="02020603050405020304" pitchFamily="18" charset="0"/>
                <a:cs typeface="Times New Roman" panose="02020603050405020304" pitchFamily="18" charset="0"/>
              </a:rPr>
              <a:t> gây kết dính A</a:t>
            </a:r>
          </a:p>
        </p:txBody>
      </p:sp>
      <p:sp>
        <p:nvSpPr>
          <p:cNvPr id="129108" name="Text Box 84"/>
          <p:cNvSpPr txBox="1">
            <a:spLocks noChangeArrowheads="1"/>
          </p:cNvSpPr>
          <p:nvPr/>
        </p:nvSpPr>
        <p:spPr bwMode="auto">
          <a:xfrm>
            <a:off x="6705600" y="1676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a:solidFill>
                  <a:srgbClr val="FF0000"/>
                </a:solidFill>
                <a:latin typeface="Times New Roman" panose="02020603050405020304" pitchFamily="18" charset="0"/>
                <a:cs typeface="Times New Roman" panose="02020603050405020304" pitchFamily="18" charset="0"/>
              </a:rPr>
              <a:t> gây kết dính B</a:t>
            </a:r>
          </a:p>
        </p:txBody>
      </p:sp>
      <p:grpSp>
        <p:nvGrpSpPr>
          <p:cNvPr id="129109" name="Group 85"/>
          <p:cNvGrpSpPr>
            <a:grpSpLocks/>
          </p:cNvGrpSpPr>
          <p:nvPr/>
        </p:nvGrpSpPr>
        <p:grpSpPr bwMode="auto">
          <a:xfrm>
            <a:off x="2057400" y="2362200"/>
            <a:ext cx="833438" cy="801688"/>
            <a:chOff x="3456" y="3216"/>
            <a:chExt cx="576" cy="576"/>
          </a:xfrm>
        </p:grpSpPr>
        <p:sp>
          <p:nvSpPr>
            <p:cNvPr id="22864" name="Oval 86"/>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5" name="Oval 87"/>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6" name="Oval 88"/>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7" name="Oval 89"/>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8" name="Oval 90"/>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9" name="Oval 91"/>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0" name="Oval 92"/>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1" name="Oval 93"/>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2" name="Oval 94"/>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3" name="Oval 95"/>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4" name="Oval 96"/>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5" name="Oval 97"/>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122" name="Group 98"/>
          <p:cNvGrpSpPr>
            <a:grpSpLocks/>
          </p:cNvGrpSpPr>
          <p:nvPr/>
        </p:nvGrpSpPr>
        <p:grpSpPr bwMode="auto">
          <a:xfrm>
            <a:off x="2006600" y="3403600"/>
            <a:ext cx="833438" cy="801688"/>
            <a:chOff x="3456" y="3216"/>
            <a:chExt cx="576" cy="576"/>
          </a:xfrm>
        </p:grpSpPr>
        <p:sp>
          <p:nvSpPr>
            <p:cNvPr id="22852" name="Oval 99"/>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3" name="Oval 100"/>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4" name="Oval 101"/>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5" name="Oval 102"/>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6" name="Oval 103"/>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7" name="Oval 104"/>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8" name="Oval 105"/>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9" name="Oval 106"/>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0" name="Oval 107"/>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1" name="Oval 108"/>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2" name="Oval 109"/>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3" name="Oval 110"/>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135" name="Group 111"/>
          <p:cNvGrpSpPr>
            <a:grpSpLocks/>
          </p:cNvGrpSpPr>
          <p:nvPr/>
        </p:nvGrpSpPr>
        <p:grpSpPr bwMode="auto">
          <a:xfrm>
            <a:off x="2006600" y="4445000"/>
            <a:ext cx="833438" cy="801688"/>
            <a:chOff x="3456" y="3216"/>
            <a:chExt cx="576" cy="576"/>
          </a:xfrm>
        </p:grpSpPr>
        <p:sp>
          <p:nvSpPr>
            <p:cNvPr id="22840" name="Oval 112"/>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1" name="Oval 113"/>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2" name="Oval 114"/>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3" name="Oval 115"/>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4" name="Oval 116"/>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5" name="Oval 117"/>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6" name="Oval 118"/>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7" name="Oval 119"/>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8" name="Oval 120"/>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9" name="Oval 121"/>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0" name="Oval 122"/>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1" name="Oval 123"/>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148" name="Group 124"/>
          <p:cNvGrpSpPr>
            <a:grpSpLocks/>
          </p:cNvGrpSpPr>
          <p:nvPr/>
        </p:nvGrpSpPr>
        <p:grpSpPr bwMode="auto">
          <a:xfrm>
            <a:off x="2032000" y="5486400"/>
            <a:ext cx="833438" cy="801688"/>
            <a:chOff x="3456" y="3216"/>
            <a:chExt cx="576" cy="576"/>
          </a:xfrm>
        </p:grpSpPr>
        <p:sp>
          <p:nvSpPr>
            <p:cNvPr id="22828" name="Oval 125"/>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9" name="Oval 126"/>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0" name="Oval 127"/>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1" name="Oval 128"/>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2" name="Oval 129"/>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3" name="Oval 130"/>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4" name="Oval 131"/>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5" name="Oval 132"/>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6" name="Oval 133"/>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7" name="Oval 134"/>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8" name="Oval 135"/>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9" name="Oval 136"/>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161" name="Group 137"/>
          <p:cNvGrpSpPr>
            <a:grpSpLocks/>
          </p:cNvGrpSpPr>
          <p:nvPr/>
        </p:nvGrpSpPr>
        <p:grpSpPr bwMode="auto">
          <a:xfrm>
            <a:off x="3200400" y="3352800"/>
            <a:ext cx="833438" cy="801688"/>
            <a:chOff x="3456" y="3216"/>
            <a:chExt cx="576" cy="576"/>
          </a:xfrm>
        </p:grpSpPr>
        <p:sp>
          <p:nvSpPr>
            <p:cNvPr id="22816" name="Oval 138"/>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7" name="Oval 139"/>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8" name="Oval 140"/>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9" name="Oval 141"/>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0" name="Oval 142"/>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1" name="Oval 143"/>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2" name="Oval 144"/>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3" name="Oval 145"/>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4" name="Oval 146"/>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5" name="Oval 147"/>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6" name="Oval 148"/>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7" name="Oval 149"/>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174" name="Group 150"/>
          <p:cNvGrpSpPr>
            <a:grpSpLocks/>
          </p:cNvGrpSpPr>
          <p:nvPr/>
        </p:nvGrpSpPr>
        <p:grpSpPr bwMode="auto">
          <a:xfrm>
            <a:off x="4419600" y="4456113"/>
            <a:ext cx="833438" cy="801687"/>
            <a:chOff x="3456" y="3216"/>
            <a:chExt cx="576" cy="576"/>
          </a:xfrm>
        </p:grpSpPr>
        <p:sp>
          <p:nvSpPr>
            <p:cNvPr id="22804" name="Oval 151"/>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5" name="Oval 152"/>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6" name="Oval 153"/>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7" name="Oval 154"/>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8" name="Oval 155"/>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9" name="Oval 156"/>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0" name="Oval 157"/>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1" name="Oval 158"/>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2" name="Oval 159"/>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3" name="Oval 160"/>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4" name="Oval 161"/>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5" name="Oval 162"/>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187" name="Group 163"/>
          <p:cNvGrpSpPr>
            <a:grpSpLocks/>
          </p:cNvGrpSpPr>
          <p:nvPr/>
        </p:nvGrpSpPr>
        <p:grpSpPr bwMode="auto">
          <a:xfrm>
            <a:off x="3200400" y="5486400"/>
            <a:ext cx="833438" cy="801688"/>
            <a:chOff x="3456" y="3216"/>
            <a:chExt cx="576" cy="576"/>
          </a:xfrm>
        </p:grpSpPr>
        <p:sp>
          <p:nvSpPr>
            <p:cNvPr id="22792" name="Oval 164"/>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3" name="Oval 165"/>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4" name="Oval 166"/>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5" name="Oval 167"/>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6" name="Oval 168"/>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7" name="Oval 169"/>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8" name="Oval 170"/>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9" name="Oval 171"/>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0" name="Oval 172"/>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1" name="Oval 173"/>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2" name="Oval 174"/>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3" name="Oval 175"/>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200" name="Group 176"/>
          <p:cNvGrpSpPr>
            <a:grpSpLocks/>
          </p:cNvGrpSpPr>
          <p:nvPr/>
        </p:nvGrpSpPr>
        <p:grpSpPr bwMode="auto">
          <a:xfrm>
            <a:off x="4424363" y="5486400"/>
            <a:ext cx="833437" cy="801688"/>
            <a:chOff x="3456" y="3216"/>
            <a:chExt cx="576" cy="576"/>
          </a:xfrm>
        </p:grpSpPr>
        <p:sp>
          <p:nvSpPr>
            <p:cNvPr id="22780" name="Oval 177"/>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1" name="Oval 178"/>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2" name="Oval 179"/>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3" name="Oval 180"/>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4" name="Oval 181"/>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5" name="Oval 182"/>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6" name="Oval 183"/>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7" name="Oval 184"/>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8" name="Oval 185"/>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9" name="Oval 186"/>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0" name="Oval 187"/>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1" name="Oval 188"/>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213" name="Group 189"/>
          <p:cNvGrpSpPr>
            <a:grpSpLocks/>
          </p:cNvGrpSpPr>
          <p:nvPr/>
        </p:nvGrpSpPr>
        <p:grpSpPr bwMode="auto">
          <a:xfrm>
            <a:off x="5567363" y="5486400"/>
            <a:ext cx="833437" cy="801688"/>
            <a:chOff x="3456" y="3216"/>
            <a:chExt cx="576" cy="576"/>
          </a:xfrm>
        </p:grpSpPr>
        <p:sp>
          <p:nvSpPr>
            <p:cNvPr id="22768" name="Oval 190"/>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9" name="Oval 191"/>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0" name="Oval 192"/>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1" name="Oval 193"/>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2" name="Oval 194"/>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3" name="Oval 195"/>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4" name="Oval 196"/>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5" name="Oval 197"/>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6" name="Oval 198"/>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7" name="Oval 199"/>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8" name="Oval 200"/>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9" name="Oval 201"/>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226" name="Group 202"/>
          <p:cNvGrpSpPr>
            <a:grpSpLocks/>
          </p:cNvGrpSpPr>
          <p:nvPr/>
        </p:nvGrpSpPr>
        <p:grpSpPr bwMode="auto">
          <a:xfrm>
            <a:off x="7467600" y="4724400"/>
            <a:ext cx="833438" cy="801688"/>
            <a:chOff x="3504" y="1584"/>
            <a:chExt cx="576" cy="576"/>
          </a:xfrm>
        </p:grpSpPr>
        <p:sp>
          <p:nvSpPr>
            <p:cNvPr id="22743" name="Oval 203"/>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4" name="Oval 204"/>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5" name="Oval 205"/>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6" name="Oval 206"/>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7" name="Oval 207"/>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8" name="Oval 208"/>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9" name="Oval 209"/>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0" name="Oval 210"/>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1" name="Oval 211"/>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2" name="Oval 212"/>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3" name="Oval 213"/>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4" name="Oval 214"/>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5" name="Oval 215"/>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6" name="Oval 216"/>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7" name="Oval 217"/>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8" name="Oval 218"/>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9" name="Oval 219"/>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0" name="Oval 220"/>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1" name="Oval 221"/>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2" name="Oval 222"/>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3" name="Oval 223"/>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4" name="Oval 224"/>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5" name="Oval 225"/>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6" name="Oval 226"/>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7" name="Oval 227"/>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252" name="Group 228"/>
          <p:cNvGrpSpPr>
            <a:grpSpLocks/>
          </p:cNvGrpSpPr>
          <p:nvPr/>
        </p:nvGrpSpPr>
        <p:grpSpPr bwMode="auto">
          <a:xfrm>
            <a:off x="3200400" y="2362200"/>
            <a:ext cx="833438" cy="801688"/>
            <a:chOff x="3504" y="1584"/>
            <a:chExt cx="576" cy="576"/>
          </a:xfrm>
        </p:grpSpPr>
        <p:sp>
          <p:nvSpPr>
            <p:cNvPr id="22718" name="Oval 229"/>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9" name="Oval 230"/>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0" name="Oval 231"/>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1" name="Oval 232"/>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2" name="Oval 233"/>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3" name="Oval 234"/>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4" name="Oval 235"/>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5" name="Oval 236"/>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6" name="Oval 237"/>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7" name="Oval 238"/>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8" name="Oval 239"/>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9" name="Oval 240"/>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0" name="Oval 241"/>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1" name="Oval 242"/>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2" name="Oval 243"/>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3" name="Oval 244"/>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4" name="Oval 245"/>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5" name="Oval 246"/>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6" name="Oval 247"/>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7" name="Oval 248"/>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8" name="Oval 249"/>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9" name="Oval 250"/>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0" name="Oval 251"/>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1" name="Oval 252"/>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2" name="Oval 253"/>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278" name="Group 254"/>
          <p:cNvGrpSpPr>
            <a:grpSpLocks/>
          </p:cNvGrpSpPr>
          <p:nvPr/>
        </p:nvGrpSpPr>
        <p:grpSpPr bwMode="auto">
          <a:xfrm>
            <a:off x="4419600" y="2362200"/>
            <a:ext cx="833438" cy="801688"/>
            <a:chOff x="3504" y="1584"/>
            <a:chExt cx="576" cy="576"/>
          </a:xfrm>
        </p:grpSpPr>
        <p:sp>
          <p:nvSpPr>
            <p:cNvPr id="22693" name="Oval 255"/>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4" name="Oval 256"/>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5" name="Oval 257"/>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6" name="Oval 258"/>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7" name="Oval 259"/>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8" name="Oval 260"/>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9" name="Oval 261"/>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0" name="Oval 262"/>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1" name="Oval 263"/>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2" name="Oval 264"/>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3" name="Oval 265"/>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4" name="Oval 266"/>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5" name="Oval 267"/>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6" name="Oval 268"/>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7" name="Oval 269"/>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8" name="Oval 270"/>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9" name="Oval 271"/>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0" name="Oval 272"/>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1" name="Oval 273"/>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2" name="Oval 274"/>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3" name="Oval 275"/>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4" name="Oval 276"/>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5" name="Oval 277"/>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6" name="Oval 278"/>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7" name="Oval 279"/>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304" name="Group 280"/>
          <p:cNvGrpSpPr>
            <a:grpSpLocks/>
          </p:cNvGrpSpPr>
          <p:nvPr/>
        </p:nvGrpSpPr>
        <p:grpSpPr bwMode="auto">
          <a:xfrm>
            <a:off x="5562600" y="2362200"/>
            <a:ext cx="833438" cy="801688"/>
            <a:chOff x="3504" y="1584"/>
            <a:chExt cx="576" cy="576"/>
          </a:xfrm>
        </p:grpSpPr>
        <p:sp>
          <p:nvSpPr>
            <p:cNvPr id="22668" name="Oval 281"/>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9" name="Oval 282"/>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0" name="Oval 283"/>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1" name="Oval 284"/>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2" name="Oval 285"/>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3" name="Oval 286"/>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4" name="Oval 287"/>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5" name="Oval 288"/>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6" name="Oval 289"/>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7" name="Oval 290"/>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8" name="Oval 291"/>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9" name="Oval 292"/>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0" name="Oval 293"/>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1" name="Oval 294"/>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2" name="Oval 295"/>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3" name="Oval 296"/>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4" name="Oval 297"/>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5" name="Oval 298"/>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6" name="Oval 299"/>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7" name="Oval 300"/>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8" name="Oval 301"/>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9" name="Oval 302"/>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0" name="Oval 303"/>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1" name="Oval 304"/>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2" name="Oval 305"/>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330" name="Group 306"/>
          <p:cNvGrpSpPr>
            <a:grpSpLocks/>
          </p:cNvGrpSpPr>
          <p:nvPr/>
        </p:nvGrpSpPr>
        <p:grpSpPr bwMode="auto">
          <a:xfrm>
            <a:off x="4424363" y="3389313"/>
            <a:ext cx="833437" cy="801687"/>
            <a:chOff x="3504" y="1584"/>
            <a:chExt cx="576" cy="576"/>
          </a:xfrm>
        </p:grpSpPr>
        <p:sp>
          <p:nvSpPr>
            <p:cNvPr id="22643" name="Oval 307"/>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4" name="Oval 308"/>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5" name="Oval 309"/>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6" name="Oval 310"/>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7" name="Oval 311"/>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8" name="Oval 312"/>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9" name="Oval 313"/>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0" name="Oval 314"/>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1" name="Oval 315"/>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2" name="Oval 316"/>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3" name="Oval 317"/>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4" name="Oval 318"/>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5" name="Oval 319"/>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6" name="Oval 320"/>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7" name="Oval 321"/>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8" name="Oval 322"/>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9" name="Oval 323"/>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0" name="Oval 324"/>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1" name="Oval 325"/>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2" name="Oval 326"/>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3" name="Oval 327"/>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4" name="Oval 328"/>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5" name="Oval 329"/>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6" name="Oval 330"/>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7" name="Oval 331"/>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356" name="Group 332"/>
          <p:cNvGrpSpPr>
            <a:grpSpLocks/>
          </p:cNvGrpSpPr>
          <p:nvPr/>
        </p:nvGrpSpPr>
        <p:grpSpPr bwMode="auto">
          <a:xfrm>
            <a:off x="5562600" y="3429000"/>
            <a:ext cx="833438" cy="801688"/>
            <a:chOff x="3504" y="1584"/>
            <a:chExt cx="576" cy="576"/>
          </a:xfrm>
        </p:grpSpPr>
        <p:sp>
          <p:nvSpPr>
            <p:cNvPr id="22618" name="Oval 333"/>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9" name="Oval 334"/>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0" name="Oval 335"/>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1" name="Oval 336"/>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2" name="Oval 337"/>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3" name="Oval 338"/>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4" name="Oval 339"/>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5" name="Oval 340"/>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6" name="Oval 341"/>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7" name="Oval 342"/>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8" name="Oval 343"/>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9" name="Oval 344"/>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0" name="Oval 345"/>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1" name="Oval 346"/>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2" name="Oval 347"/>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3" name="Oval 348"/>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4" name="Oval 349"/>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5" name="Oval 350"/>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6" name="Oval 351"/>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7" name="Oval 352"/>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8" name="Oval 353"/>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9" name="Oval 354"/>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0" name="Oval 355"/>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1" name="Oval 356"/>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2" name="Oval 357"/>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382" name="Group 358"/>
          <p:cNvGrpSpPr>
            <a:grpSpLocks/>
          </p:cNvGrpSpPr>
          <p:nvPr/>
        </p:nvGrpSpPr>
        <p:grpSpPr bwMode="auto">
          <a:xfrm>
            <a:off x="5562600" y="4495800"/>
            <a:ext cx="833438" cy="801688"/>
            <a:chOff x="3504" y="1584"/>
            <a:chExt cx="576" cy="576"/>
          </a:xfrm>
        </p:grpSpPr>
        <p:sp>
          <p:nvSpPr>
            <p:cNvPr id="22593" name="Oval 359"/>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594" name="Oval 360"/>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595" name="Oval 361"/>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596" name="Oval 362"/>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597" name="Oval 363"/>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598" name="Oval 364"/>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599" name="Oval 365"/>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0" name="Oval 366"/>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1" name="Oval 367"/>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2" name="Oval 368"/>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3" name="Oval 369"/>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4" name="Oval 370"/>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5" name="Oval 371"/>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6" name="Oval 372"/>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7" name="Oval 373"/>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8" name="Oval 374"/>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9" name="Oval 375"/>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0" name="Oval 376"/>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1" name="Oval 377"/>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2" name="Oval 378"/>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3" name="Oval 379"/>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4" name="Oval 380"/>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5" name="Oval 381"/>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6" name="Oval 382"/>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7" name="Oval 383"/>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sp>
        <p:nvSpPr>
          <p:cNvPr id="22592" name="Text Box 386"/>
          <p:cNvSpPr txBox="1">
            <a:spLocks noChangeArrowheads="1"/>
          </p:cNvSpPr>
          <p:nvPr/>
        </p:nvSpPr>
        <p:spPr bwMode="auto">
          <a:xfrm>
            <a:off x="109538" y="6400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None/>
            </a:pPr>
            <a:r>
              <a:rPr lang="en-US" altLang="en-US" sz="2400">
                <a:latin typeface="Times New Roman" panose="02020603050405020304" pitchFamily="18" charset="0"/>
                <a:cs typeface="Times New Roman" panose="02020603050405020304" pitchFamily="18" charset="0"/>
              </a:rPr>
              <a:t>Kết quả thí nghiệm phản ứng giữa các nhóm máu </a:t>
            </a:r>
          </a:p>
        </p:txBody>
      </p:sp>
    </p:spTree>
    <p:extLst>
      <p:ext uri="{BB962C8B-B14F-4D97-AF65-F5344CB8AC3E}">
        <p14:creationId xmlns:p14="http://schemas.microsoft.com/office/powerpoint/2010/main" val="481087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randombar(horizontal)">
                                      <p:cBhvr>
                                        <p:cTn id="7" dur="500"/>
                                        <p:tgtEl>
                                          <p:spTgt spid="129026"/>
                                        </p:tgtEl>
                                      </p:cBhvr>
                                    </p:animEffect>
                                  </p:childTnLst>
                                </p:cTn>
                              </p:par>
                              <p:par>
                                <p:cTn id="8" presetID="14" presetClass="entr" presetSubtype="10" fill="hold" nodeType="withEffect">
                                  <p:stCondLst>
                                    <p:cond delay="0"/>
                                  </p:stCondLst>
                                  <p:childTnLst>
                                    <p:set>
                                      <p:cBhvr>
                                        <p:cTn id="9" dur="1" fill="hold">
                                          <p:stCondLst>
                                            <p:cond delay="0"/>
                                          </p:stCondLst>
                                        </p:cTn>
                                        <p:tgtEl>
                                          <p:spTgt spid="129066"/>
                                        </p:tgtEl>
                                        <p:attrNameLst>
                                          <p:attrName>style.visibility</p:attrName>
                                        </p:attrNameLst>
                                      </p:cBhvr>
                                      <p:to>
                                        <p:strVal val="visible"/>
                                      </p:to>
                                    </p:set>
                                    <p:animEffect transition="in" filter="randombar(horizontal)">
                                      <p:cBhvr>
                                        <p:cTn id="10" dur="500"/>
                                        <p:tgtEl>
                                          <p:spTgt spid="129066"/>
                                        </p:tgtEl>
                                      </p:cBhvr>
                                    </p:animEffect>
                                  </p:childTnLst>
                                </p:cTn>
                              </p:par>
                              <p:par>
                                <p:cTn id="11" presetID="14" presetClass="entr" presetSubtype="10" fill="hold" nodeType="withEffect">
                                  <p:stCondLst>
                                    <p:cond delay="0"/>
                                  </p:stCondLst>
                                  <p:childTnLst>
                                    <p:set>
                                      <p:cBhvr>
                                        <p:cTn id="12" dur="1" fill="hold">
                                          <p:stCondLst>
                                            <p:cond delay="0"/>
                                          </p:stCondLst>
                                        </p:cTn>
                                        <p:tgtEl>
                                          <p:spTgt spid="129079"/>
                                        </p:tgtEl>
                                        <p:attrNameLst>
                                          <p:attrName>style.visibility</p:attrName>
                                        </p:attrNameLst>
                                      </p:cBhvr>
                                      <p:to>
                                        <p:strVal val="visible"/>
                                      </p:to>
                                    </p:set>
                                    <p:animEffect transition="in" filter="randombar(horizontal)">
                                      <p:cBhvr>
                                        <p:cTn id="13" dur="500"/>
                                        <p:tgtEl>
                                          <p:spTgt spid="12907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9105"/>
                                        </p:tgtEl>
                                        <p:attrNameLst>
                                          <p:attrName>style.visibility</p:attrName>
                                        </p:attrNameLst>
                                      </p:cBhvr>
                                      <p:to>
                                        <p:strVal val="visible"/>
                                      </p:to>
                                    </p:set>
                                    <p:animEffect transition="in" filter="randombar(horizontal)">
                                      <p:cBhvr>
                                        <p:cTn id="16" dur="500"/>
                                        <p:tgtEl>
                                          <p:spTgt spid="12910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9106"/>
                                        </p:tgtEl>
                                        <p:attrNameLst>
                                          <p:attrName>style.visibility</p:attrName>
                                        </p:attrNameLst>
                                      </p:cBhvr>
                                      <p:to>
                                        <p:strVal val="visible"/>
                                      </p:to>
                                    </p:set>
                                    <p:animEffect transition="in" filter="randombar(horizontal)">
                                      <p:cBhvr>
                                        <p:cTn id="19" dur="500"/>
                                        <p:tgtEl>
                                          <p:spTgt spid="12910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9107"/>
                                        </p:tgtEl>
                                        <p:attrNameLst>
                                          <p:attrName>style.visibility</p:attrName>
                                        </p:attrNameLst>
                                      </p:cBhvr>
                                      <p:to>
                                        <p:strVal val="visible"/>
                                      </p:to>
                                    </p:set>
                                    <p:animEffect transition="in" filter="randombar(horizontal)">
                                      <p:cBhvr>
                                        <p:cTn id="22" dur="500"/>
                                        <p:tgtEl>
                                          <p:spTgt spid="12910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9108"/>
                                        </p:tgtEl>
                                        <p:attrNameLst>
                                          <p:attrName>style.visibility</p:attrName>
                                        </p:attrNameLst>
                                      </p:cBhvr>
                                      <p:to>
                                        <p:strVal val="visible"/>
                                      </p:to>
                                    </p:set>
                                    <p:animEffect transition="in" filter="randombar(horizontal)">
                                      <p:cBhvr>
                                        <p:cTn id="25" dur="500"/>
                                        <p:tgtEl>
                                          <p:spTgt spid="129108"/>
                                        </p:tgtEl>
                                      </p:cBhvr>
                                    </p:animEffect>
                                  </p:childTnLst>
                                </p:cTn>
                              </p:par>
                              <p:par>
                                <p:cTn id="26" presetID="14" presetClass="entr" presetSubtype="10" fill="hold" nodeType="withEffect">
                                  <p:stCondLst>
                                    <p:cond delay="0"/>
                                  </p:stCondLst>
                                  <p:childTnLst>
                                    <p:set>
                                      <p:cBhvr>
                                        <p:cTn id="27" dur="1" fill="hold">
                                          <p:stCondLst>
                                            <p:cond delay="0"/>
                                          </p:stCondLst>
                                        </p:cTn>
                                        <p:tgtEl>
                                          <p:spTgt spid="129109"/>
                                        </p:tgtEl>
                                        <p:attrNameLst>
                                          <p:attrName>style.visibility</p:attrName>
                                        </p:attrNameLst>
                                      </p:cBhvr>
                                      <p:to>
                                        <p:strVal val="visible"/>
                                      </p:to>
                                    </p:set>
                                    <p:animEffect transition="in" filter="randombar(horizontal)">
                                      <p:cBhvr>
                                        <p:cTn id="28" dur="500"/>
                                        <p:tgtEl>
                                          <p:spTgt spid="129109"/>
                                        </p:tgtEl>
                                      </p:cBhvr>
                                    </p:animEffect>
                                  </p:childTnLst>
                                </p:cTn>
                              </p:par>
                              <p:par>
                                <p:cTn id="29" presetID="14" presetClass="entr" presetSubtype="10" fill="hold" nodeType="withEffect">
                                  <p:stCondLst>
                                    <p:cond delay="0"/>
                                  </p:stCondLst>
                                  <p:childTnLst>
                                    <p:set>
                                      <p:cBhvr>
                                        <p:cTn id="30" dur="1" fill="hold">
                                          <p:stCondLst>
                                            <p:cond delay="0"/>
                                          </p:stCondLst>
                                        </p:cTn>
                                        <p:tgtEl>
                                          <p:spTgt spid="129122"/>
                                        </p:tgtEl>
                                        <p:attrNameLst>
                                          <p:attrName>style.visibility</p:attrName>
                                        </p:attrNameLst>
                                      </p:cBhvr>
                                      <p:to>
                                        <p:strVal val="visible"/>
                                      </p:to>
                                    </p:set>
                                    <p:animEffect transition="in" filter="randombar(horizontal)">
                                      <p:cBhvr>
                                        <p:cTn id="31" dur="500"/>
                                        <p:tgtEl>
                                          <p:spTgt spid="129122"/>
                                        </p:tgtEl>
                                      </p:cBhvr>
                                    </p:animEffect>
                                  </p:childTnLst>
                                </p:cTn>
                              </p:par>
                              <p:par>
                                <p:cTn id="32" presetID="14" presetClass="entr" presetSubtype="10" fill="hold" nodeType="withEffect">
                                  <p:stCondLst>
                                    <p:cond delay="0"/>
                                  </p:stCondLst>
                                  <p:childTnLst>
                                    <p:set>
                                      <p:cBhvr>
                                        <p:cTn id="33" dur="1" fill="hold">
                                          <p:stCondLst>
                                            <p:cond delay="0"/>
                                          </p:stCondLst>
                                        </p:cTn>
                                        <p:tgtEl>
                                          <p:spTgt spid="129135"/>
                                        </p:tgtEl>
                                        <p:attrNameLst>
                                          <p:attrName>style.visibility</p:attrName>
                                        </p:attrNameLst>
                                      </p:cBhvr>
                                      <p:to>
                                        <p:strVal val="visible"/>
                                      </p:to>
                                    </p:set>
                                    <p:animEffect transition="in" filter="randombar(horizontal)">
                                      <p:cBhvr>
                                        <p:cTn id="34" dur="500"/>
                                        <p:tgtEl>
                                          <p:spTgt spid="129135"/>
                                        </p:tgtEl>
                                      </p:cBhvr>
                                    </p:animEffect>
                                  </p:childTnLst>
                                </p:cTn>
                              </p:par>
                              <p:par>
                                <p:cTn id="35" presetID="14" presetClass="entr" presetSubtype="10" fill="hold" nodeType="withEffect">
                                  <p:stCondLst>
                                    <p:cond delay="0"/>
                                  </p:stCondLst>
                                  <p:childTnLst>
                                    <p:set>
                                      <p:cBhvr>
                                        <p:cTn id="36" dur="1" fill="hold">
                                          <p:stCondLst>
                                            <p:cond delay="0"/>
                                          </p:stCondLst>
                                        </p:cTn>
                                        <p:tgtEl>
                                          <p:spTgt spid="129148"/>
                                        </p:tgtEl>
                                        <p:attrNameLst>
                                          <p:attrName>style.visibility</p:attrName>
                                        </p:attrNameLst>
                                      </p:cBhvr>
                                      <p:to>
                                        <p:strVal val="visible"/>
                                      </p:to>
                                    </p:set>
                                    <p:animEffect transition="in" filter="randombar(horizontal)">
                                      <p:cBhvr>
                                        <p:cTn id="37" dur="500"/>
                                        <p:tgtEl>
                                          <p:spTgt spid="129148"/>
                                        </p:tgtEl>
                                      </p:cBhvr>
                                    </p:animEffect>
                                  </p:childTnLst>
                                </p:cTn>
                              </p:par>
                              <p:par>
                                <p:cTn id="38" presetID="14" presetClass="entr" presetSubtype="10" fill="hold" nodeType="withEffect">
                                  <p:stCondLst>
                                    <p:cond delay="0"/>
                                  </p:stCondLst>
                                  <p:childTnLst>
                                    <p:set>
                                      <p:cBhvr>
                                        <p:cTn id="39" dur="1" fill="hold">
                                          <p:stCondLst>
                                            <p:cond delay="0"/>
                                          </p:stCondLst>
                                        </p:cTn>
                                        <p:tgtEl>
                                          <p:spTgt spid="129161"/>
                                        </p:tgtEl>
                                        <p:attrNameLst>
                                          <p:attrName>style.visibility</p:attrName>
                                        </p:attrNameLst>
                                      </p:cBhvr>
                                      <p:to>
                                        <p:strVal val="visible"/>
                                      </p:to>
                                    </p:set>
                                    <p:animEffect transition="in" filter="randombar(horizontal)">
                                      <p:cBhvr>
                                        <p:cTn id="40" dur="500"/>
                                        <p:tgtEl>
                                          <p:spTgt spid="129161"/>
                                        </p:tgtEl>
                                      </p:cBhvr>
                                    </p:animEffect>
                                  </p:childTnLst>
                                </p:cTn>
                              </p:par>
                              <p:par>
                                <p:cTn id="41" presetID="14" presetClass="entr" presetSubtype="10" fill="hold" nodeType="withEffect">
                                  <p:stCondLst>
                                    <p:cond delay="0"/>
                                  </p:stCondLst>
                                  <p:childTnLst>
                                    <p:set>
                                      <p:cBhvr>
                                        <p:cTn id="42" dur="1" fill="hold">
                                          <p:stCondLst>
                                            <p:cond delay="0"/>
                                          </p:stCondLst>
                                        </p:cTn>
                                        <p:tgtEl>
                                          <p:spTgt spid="129174"/>
                                        </p:tgtEl>
                                        <p:attrNameLst>
                                          <p:attrName>style.visibility</p:attrName>
                                        </p:attrNameLst>
                                      </p:cBhvr>
                                      <p:to>
                                        <p:strVal val="visible"/>
                                      </p:to>
                                    </p:set>
                                    <p:animEffect transition="in" filter="randombar(horizontal)">
                                      <p:cBhvr>
                                        <p:cTn id="43" dur="500"/>
                                        <p:tgtEl>
                                          <p:spTgt spid="129174"/>
                                        </p:tgtEl>
                                      </p:cBhvr>
                                    </p:animEffect>
                                  </p:childTnLst>
                                </p:cTn>
                              </p:par>
                              <p:par>
                                <p:cTn id="44" presetID="14" presetClass="entr" presetSubtype="10" fill="hold" nodeType="withEffect">
                                  <p:stCondLst>
                                    <p:cond delay="0"/>
                                  </p:stCondLst>
                                  <p:childTnLst>
                                    <p:set>
                                      <p:cBhvr>
                                        <p:cTn id="45" dur="1" fill="hold">
                                          <p:stCondLst>
                                            <p:cond delay="0"/>
                                          </p:stCondLst>
                                        </p:cTn>
                                        <p:tgtEl>
                                          <p:spTgt spid="129187"/>
                                        </p:tgtEl>
                                        <p:attrNameLst>
                                          <p:attrName>style.visibility</p:attrName>
                                        </p:attrNameLst>
                                      </p:cBhvr>
                                      <p:to>
                                        <p:strVal val="visible"/>
                                      </p:to>
                                    </p:set>
                                    <p:animEffect transition="in" filter="randombar(horizontal)">
                                      <p:cBhvr>
                                        <p:cTn id="46" dur="500"/>
                                        <p:tgtEl>
                                          <p:spTgt spid="129187"/>
                                        </p:tgtEl>
                                      </p:cBhvr>
                                    </p:animEffect>
                                  </p:childTnLst>
                                </p:cTn>
                              </p:par>
                              <p:par>
                                <p:cTn id="47" presetID="14" presetClass="entr" presetSubtype="10" fill="hold" nodeType="withEffect">
                                  <p:stCondLst>
                                    <p:cond delay="0"/>
                                  </p:stCondLst>
                                  <p:childTnLst>
                                    <p:set>
                                      <p:cBhvr>
                                        <p:cTn id="48" dur="1" fill="hold">
                                          <p:stCondLst>
                                            <p:cond delay="0"/>
                                          </p:stCondLst>
                                        </p:cTn>
                                        <p:tgtEl>
                                          <p:spTgt spid="129200"/>
                                        </p:tgtEl>
                                        <p:attrNameLst>
                                          <p:attrName>style.visibility</p:attrName>
                                        </p:attrNameLst>
                                      </p:cBhvr>
                                      <p:to>
                                        <p:strVal val="visible"/>
                                      </p:to>
                                    </p:set>
                                    <p:animEffect transition="in" filter="randombar(horizontal)">
                                      <p:cBhvr>
                                        <p:cTn id="49" dur="500"/>
                                        <p:tgtEl>
                                          <p:spTgt spid="129200"/>
                                        </p:tgtEl>
                                      </p:cBhvr>
                                    </p:animEffect>
                                  </p:childTnLst>
                                </p:cTn>
                              </p:par>
                              <p:par>
                                <p:cTn id="50" presetID="14" presetClass="entr" presetSubtype="10" fill="hold" nodeType="withEffect">
                                  <p:stCondLst>
                                    <p:cond delay="0"/>
                                  </p:stCondLst>
                                  <p:childTnLst>
                                    <p:set>
                                      <p:cBhvr>
                                        <p:cTn id="51" dur="1" fill="hold">
                                          <p:stCondLst>
                                            <p:cond delay="0"/>
                                          </p:stCondLst>
                                        </p:cTn>
                                        <p:tgtEl>
                                          <p:spTgt spid="129213"/>
                                        </p:tgtEl>
                                        <p:attrNameLst>
                                          <p:attrName>style.visibility</p:attrName>
                                        </p:attrNameLst>
                                      </p:cBhvr>
                                      <p:to>
                                        <p:strVal val="visible"/>
                                      </p:to>
                                    </p:set>
                                    <p:animEffect transition="in" filter="randombar(horizontal)">
                                      <p:cBhvr>
                                        <p:cTn id="52" dur="500"/>
                                        <p:tgtEl>
                                          <p:spTgt spid="129213"/>
                                        </p:tgtEl>
                                      </p:cBhvr>
                                    </p:animEffect>
                                  </p:childTnLst>
                                </p:cTn>
                              </p:par>
                              <p:par>
                                <p:cTn id="53" presetID="14" presetClass="entr" presetSubtype="10" fill="hold" nodeType="withEffect">
                                  <p:stCondLst>
                                    <p:cond delay="0"/>
                                  </p:stCondLst>
                                  <p:childTnLst>
                                    <p:set>
                                      <p:cBhvr>
                                        <p:cTn id="54" dur="1" fill="hold">
                                          <p:stCondLst>
                                            <p:cond delay="0"/>
                                          </p:stCondLst>
                                        </p:cTn>
                                        <p:tgtEl>
                                          <p:spTgt spid="129226"/>
                                        </p:tgtEl>
                                        <p:attrNameLst>
                                          <p:attrName>style.visibility</p:attrName>
                                        </p:attrNameLst>
                                      </p:cBhvr>
                                      <p:to>
                                        <p:strVal val="visible"/>
                                      </p:to>
                                    </p:set>
                                    <p:animEffect transition="in" filter="randombar(horizontal)">
                                      <p:cBhvr>
                                        <p:cTn id="55" dur="500"/>
                                        <p:tgtEl>
                                          <p:spTgt spid="129226"/>
                                        </p:tgtEl>
                                      </p:cBhvr>
                                    </p:animEffect>
                                  </p:childTnLst>
                                </p:cTn>
                              </p:par>
                              <p:par>
                                <p:cTn id="56" presetID="14" presetClass="entr" presetSubtype="10" fill="hold" nodeType="withEffect">
                                  <p:stCondLst>
                                    <p:cond delay="0"/>
                                  </p:stCondLst>
                                  <p:childTnLst>
                                    <p:set>
                                      <p:cBhvr>
                                        <p:cTn id="57" dur="1" fill="hold">
                                          <p:stCondLst>
                                            <p:cond delay="0"/>
                                          </p:stCondLst>
                                        </p:cTn>
                                        <p:tgtEl>
                                          <p:spTgt spid="129252"/>
                                        </p:tgtEl>
                                        <p:attrNameLst>
                                          <p:attrName>style.visibility</p:attrName>
                                        </p:attrNameLst>
                                      </p:cBhvr>
                                      <p:to>
                                        <p:strVal val="visible"/>
                                      </p:to>
                                    </p:set>
                                    <p:animEffect transition="in" filter="randombar(horizontal)">
                                      <p:cBhvr>
                                        <p:cTn id="58" dur="500"/>
                                        <p:tgtEl>
                                          <p:spTgt spid="129252"/>
                                        </p:tgtEl>
                                      </p:cBhvr>
                                    </p:animEffect>
                                  </p:childTnLst>
                                </p:cTn>
                              </p:par>
                              <p:par>
                                <p:cTn id="59" presetID="14" presetClass="entr" presetSubtype="10" fill="hold" nodeType="withEffect">
                                  <p:stCondLst>
                                    <p:cond delay="0"/>
                                  </p:stCondLst>
                                  <p:childTnLst>
                                    <p:set>
                                      <p:cBhvr>
                                        <p:cTn id="60" dur="1" fill="hold">
                                          <p:stCondLst>
                                            <p:cond delay="0"/>
                                          </p:stCondLst>
                                        </p:cTn>
                                        <p:tgtEl>
                                          <p:spTgt spid="129278"/>
                                        </p:tgtEl>
                                        <p:attrNameLst>
                                          <p:attrName>style.visibility</p:attrName>
                                        </p:attrNameLst>
                                      </p:cBhvr>
                                      <p:to>
                                        <p:strVal val="visible"/>
                                      </p:to>
                                    </p:set>
                                    <p:animEffect transition="in" filter="randombar(horizontal)">
                                      <p:cBhvr>
                                        <p:cTn id="61" dur="500"/>
                                        <p:tgtEl>
                                          <p:spTgt spid="129278"/>
                                        </p:tgtEl>
                                      </p:cBhvr>
                                    </p:animEffect>
                                  </p:childTnLst>
                                </p:cTn>
                              </p:par>
                              <p:par>
                                <p:cTn id="62" presetID="14" presetClass="entr" presetSubtype="10" fill="hold" nodeType="withEffect">
                                  <p:stCondLst>
                                    <p:cond delay="0"/>
                                  </p:stCondLst>
                                  <p:childTnLst>
                                    <p:set>
                                      <p:cBhvr>
                                        <p:cTn id="63" dur="1" fill="hold">
                                          <p:stCondLst>
                                            <p:cond delay="0"/>
                                          </p:stCondLst>
                                        </p:cTn>
                                        <p:tgtEl>
                                          <p:spTgt spid="129304"/>
                                        </p:tgtEl>
                                        <p:attrNameLst>
                                          <p:attrName>style.visibility</p:attrName>
                                        </p:attrNameLst>
                                      </p:cBhvr>
                                      <p:to>
                                        <p:strVal val="visible"/>
                                      </p:to>
                                    </p:set>
                                    <p:animEffect transition="in" filter="randombar(horizontal)">
                                      <p:cBhvr>
                                        <p:cTn id="64" dur="500"/>
                                        <p:tgtEl>
                                          <p:spTgt spid="129304"/>
                                        </p:tgtEl>
                                      </p:cBhvr>
                                    </p:animEffect>
                                  </p:childTnLst>
                                </p:cTn>
                              </p:par>
                              <p:par>
                                <p:cTn id="65" presetID="14" presetClass="entr" presetSubtype="10" fill="hold" nodeType="withEffect">
                                  <p:stCondLst>
                                    <p:cond delay="0"/>
                                  </p:stCondLst>
                                  <p:childTnLst>
                                    <p:set>
                                      <p:cBhvr>
                                        <p:cTn id="66" dur="1" fill="hold">
                                          <p:stCondLst>
                                            <p:cond delay="0"/>
                                          </p:stCondLst>
                                        </p:cTn>
                                        <p:tgtEl>
                                          <p:spTgt spid="129330"/>
                                        </p:tgtEl>
                                        <p:attrNameLst>
                                          <p:attrName>style.visibility</p:attrName>
                                        </p:attrNameLst>
                                      </p:cBhvr>
                                      <p:to>
                                        <p:strVal val="visible"/>
                                      </p:to>
                                    </p:set>
                                    <p:animEffect transition="in" filter="randombar(horizontal)">
                                      <p:cBhvr>
                                        <p:cTn id="67" dur="500"/>
                                        <p:tgtEl>
                                          <p:spTgt spid="129330"/>
                                        </p:tgtEl>
                                      </p:cBhvr>
                                    </p:animEffect>
                                  </p:childTnLst>
                                </p:cTn>
                              </p:par>
                              <p:par>
                                <p:cTn id="68" presetID="14" presetClass="entr" presetSubtype="10" fill="hold" nodeType="withEffect">
                                  <p:stCondLst>
                                    <p:cond delay="0"/>
                                  </p:stCondLst>
                                  <p:childTnLst>
                                    <p:set>
                                      <p:cBhvr>
                                        <p:cTn id="69" dur="1" fill="hold">
                                          <p:stCondLst>
                                            <p:cond delay="0"/>
                                          </p:stCondLst>
                                        </p:cTn>
                                        <p:tgtEl>
                                          <p:spTgt spid="129356"/>
                                        </p:tgtEl>
                                        <p:attrNameLst>
                                          <p:attrName>style.visibility</p:attrName>
                                        </p:attrNameLst>
                                      </p:cBhvr>
                                      <p:to>
                                        <p:strVal val="visible"/>
                                      </p:to>
                                    </p:set>
                                    <p:animEffect transition="in" filter="randombar(horizontal)">
                                      <p:cBhvr>
                                        <p:cTn id="70" dur="500"/>
                                        <p:tgtEl>
                                          <p:spTgt spid="129356"/>
                                        </p:tgtEl>
                                      </p:cBhvr>
                                    </p:animEffect>
                                  </p:childTnLst>
                                </p:cTn>
                              </p:par>
                              <p:par>
                                <p:cTn id="71" presetID="14" presetClass="entr" presetSubtype="10" fill="hold" nodeType="withEffect">
                                  <p:stCondLst>
                                    <p:cond delay="0"/>
                                  </p:stCondLst>
                                  <p:childTnLst>
                                    <p:set>
                                      <p:cBhvr>
                                        <p:cTn id="72" dur="1" fill="hold">
                                          <p:stCondLst>
                                            <p:cond delay="0"/>
                                          </p:stCondLst>
                                        </p:cTn>
                                        <p:tgtEl>
                                          <p:spTgt spid="129382"/>
                                        </p:tgtEl>
                                        <p:attrNameLst>
                                          <p:attrName>style.visibility</p:attrName>
                                        </p:attrNameLst>
                                      </p:cBhvr>
                                      <p:to>
                                        <p:strVal val="visible"/>
                                      </p:to>
                                    </p:set>
                                    <p:animEffect transition="in" filter="randombar(horizontal)">
                                      <p:cBhvr>
                                        <p:cTn id="73" dur="500"/>
                                        <p:tgtEl>
                                          <p:spTgt spid="129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05" grpId="0"/>
      <p:bldP spid="129106" grpId="0"/>
      <p:bldP spid="129107" grpId="0"/>
      <p:bldP spid="12910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dirty="0" err="1"/>
              <a:t>Quan</a:t>
            </a:r>
            <a:r>
              <a:rPr lang="en-US" dirty="0"/>
              <a:t> </a:t>
            </a:r>
            <a:r>
              <a:rPr lang="en-US" dirty="0" err="1"/>
              <a:t>sát</a:t>
            </a:r>
            <a:r>
              <a:rPr lang="en-US" dirty="0"/>
              <a:t> </a:t>
            </a:r>
            <a:r>
              <a:rPr lang="en-US" dirty="0" err="1"/>
              <a:t>chỉ</a:t>
            </a:r>
            <a:r>
              <a:rPr lang="en-US" dirty="0"/>
              <a:t> </a:t>
            </a:r>
            <a:r>
              <a:rPr lang="en-US" dirty="0" err="1"/>
              <a:t>ra</a:t>
            </a:r>
            <a:r>
              <a:rPr lang="en-US" dirty="0"/>
              <a:t> </a:t>
            </a:r>
            <a:r>
              <a:rPr lang="en-US" dirty="0" err="1"/>
              <a:t>các</a:t>
            </a:r>
            <a:r>
              <a:rPr lang="en-US" dirty="0"/>
              <a:t> </a:t>
            </a:r>
            <a:r>
              <a:rPr lang="en-US" dirty="0" err="1"/>
              <a:t>thành</a:t>
            </a:r>
            <a:r>
              <a:rPr lang="en-US" dirty="0"/>
              <a:t> </a:t>
            </a:r>
            <a:r>
              <a:rPr lang="en-US" dirty="0" err="1"/>
              <a:t>phần</a:t>
            </a:r>
            <a:r>
              <a:rPr lang="en-US" dirty="0"/>
              <a:t> </a:t>
            </a:r>
            <a:r>
              <a:rPr lang="en-US" dirty="0" err="1"/>
              <a:t>của</a:t>
            </a:r>
            <a:r>
              <a:rPr lang="en-US" dirty="0"/>
              <a:t> </a:t>
            </a:r>
            <a:r>
              <a:rPr lang="en-US" dirty="0" err="1"/>
              <a:t>máu</a:t>
            </a:r>
            <a:endParaRPr lang="en-US" dirty="0"/>
          </a:p>
        </p:txBody>
      </p:sp>
      <p:pic>
        <p:nvPicPr>
          <p:cNvPr id="1026" name="Picture 2" descr="Giải SGK Khoa học tự nhiên 8 Bài 33 (Kết nối tri thức): Máu và hệ tuần hoàn  của cơ thể ngườ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417638"/>
            <a:ext cx="9144000" cy="544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48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457200" y="0"/>
            <a:ext cx="8229600" cy="6126163"/>
          </a:xfrm>
        </p:spPr>
        <p:txBody>
          <a:bodyPr/>
          <a:lstStyle/>
          <a:p>
            <a:pPr lvl="0">
              <a:buNone/>
            </a:pPr>
            <a:r>
              <a:rPr lang="vi-VN" sz="2200" b="1" dirty="0">
                <a:latin typeface="+mj-lt"/>
              </a:rPr>
              <a:t>I. Máu</a:t>
            </a:r>
          </a:p>
          <a:p>
            <a:pPr lvl="0">
              <a:buNone/>
            </a:pPr>
            <a:r>
              <a:rPr lang="vi-VN" sz="2200" b="1" dirty="0">
                <a:latin typeface="+mj-lt"/>
              </a:rPr>
              <a:t>3. Nhóm máu và truyền máu</a:t>
            </a:r>
            <a:endParaRPr lang="vi-VN" sz="2200" dirty="0">
              <a:latin typeface="+mj-lt"/>
            </a:endParaRPr>
          </a:p>
          <a:p>
            <a:pPr>
              <a:buNone/>
            </a:pPr>
            <a:r>
              <a:rPr lang="vi-VN" sz="2200" b="1" dirty="0">
                <a:latin typeface="+mj-lt"/>
              </a:rPr>
              <a:t>Hệ ABO có 4 loại nhóm máu</a:t>
            </a:r>
            <a:endParaRPr lang="vi-VN" sz="2200" dirty="0">
              <a:latin typeface="+mj-lt"/>
            </a:endParaRPr>
          </a:p>
          <a:p>
            <a:pPr>
              <a:buNone/>
            </a:pPr>
            <a:r>
              <a:rPr lang="vi-VN" sz="2200" b="1" dirty="0">
                <a:latin typeface="+mj-lt"/>
              </a:rPr>
              <a:t>- Nhom mau A</a:t>
            </a:r>
            <a:r>
              <a:rPr lang="vi-VN" sz="2200" dirty="0">
                <a:latin typeface="+mj-lt"/>
              </a:rPr>
              <a:t>: Đặc trưng bởi sự hiện diện cho nhóm máu A là kháng nguyên A trên các tế bào hồng cầu và kháng thể B có trong huyết tương</a:t>
            </a:r>
          </a:p>
          <a:p>
            <a:pPr>
              <a:buNone/>
            </a:pPr>
            <a:r>
              <a:rPr lang="vi-VN" sz="2200" b="1" dirty="0">
                <a:latin typeface="+mj-lt"/>
              </a:rPr>
              <a:t>-Nhóm máu B</a:t>
            </a:r>
            <a:r>
              <a:rPr lang="vi-VN" sz="2200" dirty="0">
                <a:latin typeface="+mj-lt"/>
              </a:rPr>
              <a:t>: Có thể hiến máu cho những người khác có cùng nhóm máu B hoặc những người mang nhóm máu AB. Những người mang nhóm máu B có thể nhận máu từ những người mang nhóm máu O.</a:t>
            </a:r>
          </a:p>
          <a:p>
            <a:pPr>
              <a:buNone/>
            </a:pPr>
            <a:r>
              <a:rPr lang="vi-VN" sz="2200" b="1" dirty="0">
                <a:latin typeface="+mj-lt"/>
              </a:rPr>
              <a:t>-Nhóm máu AB</a:t>
            </a:r>
            <a:r>
              <a:rPr lang="vi-VN" sz="2200" dirty="0">
                <a:latin typeface="+mj-lt"/>
              </a:rPr>
              <a:t>: Có thể nhận máu từ bất cứ nhóm máu nào. Tuy nhiên, những người mang nhóm máu AB cũng chỉ có thể hiến cho những người có cùng nhóm máu AB. Nhóm máu này không phổ biến.</a:t>
            </a:r>
          </a:p>
          <a:p>
            <a:pPr>
              <a:buNone/>
            </a:pPr>
            <a:r>
              <a:rPr lang="vi-VN" sz="2200" b="1" dirty="0">
                <a:latin typeface="+mj-lt"/>
              </a:rPr>
              <a:t>-Nhóm máu O</a:t>
            </a:r>
            <a:r>
              <a:rPr lang="vi-VN" sz="2200" dirty="0">
                <a:latin typeface="+mj-lt"/>
              </a:rPr>
              <a:t>: Đây là nhóm máu phổ biến nhất. Những người mang nhóm máu O chỉ nhận máu từ những người có cùng nhóm máu O và có thể hiến máu cho tất cả những nhóm máu khác bởi nhóm máu O không có kháng nguyên A và kháng nguyên B trên tế bào hồng cầu, nhưng trong huyết tương lại có cả kháng thể A và kháng thể B</a:t>
            </a:r>
          </a:p>
          <a:p>
            <a:pPr>
              <a:buNone/>
            </a:pPr>
            <a:endParaRPr lang="vi-V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04800" y="1828800"/>
            <a:ext cx="3079689" cy="83099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a:t>
            </a: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Hệ</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tuần</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hoàn</a:t>
            </a:r>
            <a:endPar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a:spLocks noChangeArrowheads="1"/>
          </p:cNvSpPr>
          <p:nvPr/>
        </p:nvSpPr>
        <p:spPr bwMode="auto">
          <a:xfrm>
            <a:off x="762000" y="2659797"/>
            <a:ext cx="6400800"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514350" indent="-514350">
              <a:buAutoNum type="arabicPeriod"/>
            </a:pP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endParaRPr lang="en-US" sz="2800" dirty="0">
              <a:latin typeface="Times New Roman" panose="02020603050405020304" pitchFamily="18" charset="0"/>
              <a:cs typeface="Times New Roman" panose="02020603050405020304" pitchFamily="18" charset="0"/>
            </a:endParaRPr>
          </a:p>
        </p:txBody>
      </p:sp>
      <p:sp>
        <p:nvSpPr>
          <p:cNvPr id="6149" name="Slide Number Placeholder 7"/>
          <p:cNvSpPr txBox="1">
            <a:spLocks noGrp="1"/>
          </p:cNvSpPr>
          <p:nvPr>
            <p:ph type="sldNum" sz="quarter" idx="12"/>
          </p:nvPr>
        </p:nvSpPr>
        <p:spPr>
          <a:noFill/>
          <a:ln>
            <a:noFill/>
          </a:ln>
        </p:spPr>
        <p:txBody>
          <a:bodyPr anchor="ctr" anchorCtr="0"/>
          <a:lstStyle/>
          <a:p>
            <a:pPr marL="0" indent="0" algn="r">
              <a:spcBef>
                <a:spcPct val="0"/>
              </a:spcBef>
              <a:buFontTx/>
              <a:buNone/>
            </a:pPr>
            <a:fld id="{9A0DB2DC-4C9A-4742-B13C-FB6460FD3503}" type="slidenum">
              <a:rPr lang="en-US" altLang="en-US" sz="1200" dirty="0">
                <a:solidFill>
                  <a:srgbClr val="898989"/>
                </a:solidFill>
                <a:latin typeface="Arial" panose="020B0604020202020204" pitchFamily="34" charset="0"/>
                <a:cs typeface="Arial" panose="020B0604020202020204" pitchFamily="34" charset="0"/>
              </a:rPr>
              <a:pPr marL="0" indent="0" algn="r">
                <a:spcBef>
                  <a:spcPct val="0"/>
                </a:spcBef>
                <a:buFontTx/>
                <a:buNone/>
              </a:pPr>
              <a:t>21</a:t>
            </a:fld>
            <a:endParaRPr lang="en-US" altLang="en-US" sz="1200" dirty="0">
              <a:solidFill>
                <a:srgbClr val="898989"/>
              </a:solidFill>
              <a:latin typeface="Arial" panose="020B0604020202020204" pitchFamily="34" charset="0"/>
              <a:ea typeface="Arial" panose="020B0604020202020204" pitchFamily="34" charset="0"/>
              <a:cs typeface="Arial" panose="020B0604020202020204" pitchFamily="34" charset="0"/>
            </a:endParaRPr>
          </a:p>
        </p:txBody>
      </p:sp>
      <p:sp>
        <p:nvSpPr>
          <p:cNvPr id="8" name="Rectangle 2"/>
          <p:cNvSpPr/>
          <p:nvPr/>
        </p:nvSpPr>
        <p:spPr>
          <a:xfrm>
            <a:off x="36516" y="228600"/>
            <a:ext cx="8878884" cy="1371600"/>
          </a:xfrm>
          <a:prstGeom prst="rect">
            <a:avLst/>
          </a:prstGeom>
          <a:gradFill rotWithShape="1">
            <a:gsLst>
              <a:gs pos="0">
                <a:schemeClr val="bg1"/>
              </a:gs>
              <a:gs pos="100000">
                <a:srgbClr val="30ED17"/>
              </a:gs>
            </a:gsLst>
            <a:path path="shape">
              <a:fillToRect l="50000" t="50000" r="50000" b="50000"/>
            </a:path>
            <a:tileRect/>
          </a:gra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BÀI 33. MÁU VÀ HỆ TUẦN HOÀN </a:t>
            </a:r>
          </a:p>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CỦA CƠ THỂ NGƯỜI</a:t>
            </a:r>
            <a:r>
              <a:rPr lang="en-US" altLang="en-US" sz="4400" b="1" dirty="0">
                <a:solidFill>
                  <a:srgbClr val="FF0000"/>
                </a:solidFill>
                <a:latin typeface="Times New Roman" panose="02020603050405020304" pitchFamily="18" charset="0"/>
                <a:cs typeface="Times New Roman" panose="02020603050405020304" pitchFamily="18" charset="0"/>
              </a:rPr>
              <a:t> </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9" name="Picture 6" descr="17-1-1"/>
          <p:cNvPicPr>
            <a:picLocks noChangeAspect="1"/>
          </p:cNvPicPr>
          <p:nvPr/>
        </p:nvPicPr>
        <p:blipFill>
          <a:blip r:embed="rId2"/>
          <a:srcRect l="38531" t="17241" r="22018" b="10345"/>
          <a:stretch>
            <a:fillRect/>
          </a:stretch>
        </p:blipFill>
        <p:spPr>
          <a:xfrm>
            <a:off x="789709" y="3345009"/>
            <a:ext cx="3505200" cy="3404175"/>
          </a:xfrm>
          <a:prstGeom prst="rect">
            <a:avLst/>
          </a:prstGeom>
          <a:noFill/>
          <a:ln w="12700" cap="flat" cmpd="sng">
            <a:solidFill>
              <a:srgbClr val="000000"/>
            </a:solidFill>
            <a:prstDash val="solid"/>
            <a:miter/>
            <a:headEnd type="none" w="med" len="med"/>
            <a:tailEnd type="none" w="med" len="med"/>
          </a:ln>
        </p:spPr>
      </p:pic>
      <p:pic>
        <p:nvPicPr>
          <p:cNvPr id="10" name="Picture 2" descr="17-2,1"/>
          <p:cNvPicPr>
            <a:picLocks noGrp="1" noChangeAspect="1"/>
          </p:cNvPicPr>
          <p:nvPr>
            <p:ph sz="half" idx="1"/>
          </p:nvPr>
        </p:nvPicPr>
        <p:blipFill>
          <a:blip r:embed="rId3" cstate="print"/>
          <a:srcRect t="7500" b="8749"/>
          <a:stretch>
            <a:fillRect/>
          </a:stretch>
        </p:blipFill>
        <p:spPr>
          <a:xfrm>
            <a:off x="5029200" y="3393500"/>
            <a:ext cx="3429000" cy="3327975"/>
          </a:xfrm>
          <a:ln w="76200" cmpd="tri">
            <a:solidFill>
              <a:srgbClr val="FF33CC">
                <a:alpha val="100000"/>
              </a:srgbClr>
            </a:solidFill>
            <a:miter lim="800000"/>
            <a:headEnd/>
            <a:tailEnd/>
          </a:ln>
        </p:spPr>
      </p:pic>
    </p:spTree>
    <p:extLst>
      <p:ext uri="{BB962C8B-B14F-4D97-AF65-F5344CB8AC3E}">
        <p14:creationId xmlns:p14="http://schemas.microsoft.com/office/powerpoint/2010/main" val="17295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1"/>
          <p:cNvSpPr txBox="1"/>
          <p:nvPr/>
        </p:nvSpPr>
        <p:spPr>
          <a:xfrm>
            <a:off x="304800" y="0"/>
            <a:ext cx="8839200"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341DBD"/>
                </a:solidFill>
                <a:latin typeface="Times New Roman" panose="02020603050405020304" pitchFamily="18" charset="0"/>
                <a:cs typeface="Times New Roman" panose="02020603050405020304" pitchFamily="18" charset="0"/>
              </a:rPr>
              <a:t>Hệ tuần ho</a:t>
            </a:r>
            <a:r>
              <a:rPr lang="en-US" altLang="en-US" sz="2800" b="1" dirty="0">
                <a:solidFill>
                  <a:srgbClr val="341DBD"/>
                </a:solidFill>
                <a:latin typeface="Times New Roman" panose="02020603050405020304" pitchFamily="18" charset="0"/>
                <a:ea typeface="Times New Roman" panose="02020603050405020304" pitchFamily="18" charset="0"/>
              </a:rPr>
              <a:t>à</a:t>
            </a:r>
            <a:r>
              <a:rPr lang="en-US" altLang="en-US" sz="2800" b="1" dirty="0">
                <a:solidFill>
                  <a:srgbClr val="341DBD"/>
                </a:solidFill>
                <a:latin typeface="Times New Roman" panose="02020603050405020304" pitchFamily="18" charset="0"/>
                <a:cs typeface="Times New Roman" panose="02020603050405020304" pitchFamily="18" charset="0"/>
              </a:rPr>
              <a:t>n gồm những cơ quan </a:t>
            </a:r>
            <a:r>
              <a:rPr lang="en-US" altLang="en-US" sz="2800" b="1" dirty="0" err="1">
                <a:solidFill>
                  <a:srgbClr val="341DBD"/>
                </a:solidFill>
                <a:latin typeface="Times New Roman" panose="02020603050405020304" pitchFamily="18" charset="0"/>
                <a:cs typeface="Times New Roman" panose="02020603050405020304" pitchFamily="18" charset="0"/>
              </a:rPr>
              <a:t>n</a:t>
            </a:r>
            <a:r>
              <a:rPr lang="en-US" altLang="en-US" sz="2800" b="1" dirty="0" err="1">
                <a:solidFill>
                  <a:srgbClr val="341DBD"/>
                </a:solidFill>
                <a:latin typeface="Times New Roman" panose="02020603050405020304" pitchFamily="18" charset="0"/>
                <a:ea typeface="Times New Roman" panose="02020603050405020304" pitchFamily="18" charset="0"/>
              </a:rPr>
              <a:t>à</a:t>
            </a:r>
            <a:r>
              <a:rPr lang="en-US" altLang="en-US" sz="2800" b="1" dirty="0" err="1">
                <a:solidFill>
                  <a:srgbClr val="341DBD"/>
                </a:solidFill>
                <a:latin typeface="Times New Roman" panose="02020603050405020304" pitchFamily="18" charset="0"/>
                <a:cs typeface="Times New Roman" panose="02020603050405020304" pitchFamily="18" charset="0"/>
              </a:rPr>
              <a:t>o</a:t>
            </a:r>
            <a:r>
              <a:rPr lang="en-US" altLang="en-US" sz="2800" b="1" dirty="0">
                <a:solidFill>
                  <a:srgbClr val="341DBD"/>
                </a:solidFill>
                <a:latin typeface="Times New Roman" panose="02020603050405020304" pitchFamily="18" charset="0"/>
                <a:cs typeface="Times New Roman" panose="02020603050405020304" pitchFamily="18" charset="0"/>
              </a:rPr>
              <a:t>?</a:t>
            </a:r>
          </a:p>
          <a:p>
            <a:pPr marL="0" lvl="0" indent="0">
              <a:spcBef>
                <a:spcPct val="0"/>
              </a:spcBef>
              <a:buFontTx/>
              <a:buNone/>
            </a:pP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Chỉ</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rõ</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chức</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năng</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của</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những</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cơ</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quan</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đó</a:t>
            </a:r>
            <a:r>
              <a:rPr lang="en-US" altLang="en-US" sz="2800" b="1" dirty="0">
                <a:solidFill>
                  <a:srgbClr val="341DBD"/>
                </a:solidFill>
                <a:latin typeface="Times New Roman" panose="02020603050405020304" pitchFamily="18" charset="0"/>
                <a:cs typeface="Times New Roman" panose="02020603050405020304" pitchFamily="18" charset="0"/>
              </a:rPr>
              <a:t>. </a:t>
            </a:r>
          </a:p>
          <a:p>
            <a:pPr marL="0" lvl="0" indent="0">
              <a:spcBef>
                <a:spcPct val="0"/>
              </a:spcBef>
              <a:buFontTx/>
              <a:buNone/>
            </a:pPr>
            <a:r>
              <a:rPr lang="en-US" altLang="en-US" sz="2800" b="1" dirty="0" err="1">
                <a:solidFill>
                  <a:srgbClr val="341DBD"/>
                </a:solidFill>
                <a:latin typeface="Times New Roman" panose="02020603050405020304" pitchFamily="18" charset="0"/>
                <a:cs typeface="Times New Roman" panose="02020603050405020304" pitchFamily="18" charset="0"/>
              </a:rPr>
              <a:t>Từ</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đó</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chỉ</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ra</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chức</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năng</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của</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hệ</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tuần</a:t>
            </a:r>
            <a:r>
              <a:rPr lang="en-US" altLang="en-US" sz="2800" b="1" dirty="0">
                <a:solidFill>
                  <a:srgbClr val="341DBD"/>
                </a:solidFill>
                <a:latin typeface="Times New Roman" panose="02020603050405020304" pitchFamily="18" charset="0"/>
                <a:cs typeface="Times New Roman" panose="02020603050405020304" pitchFamily="18" charset="0"/>
              </a:rPr>
              <a:t> </a:t>
            </a:r>
            <a:r>
              <a:rPr lang="en-US" altLang="en-US" sz="2800" b="1" dirty="0" err="1">
                <a:solidFill>
                  <a:srgbClr val="341DBD"/>
                </a:solidFill>
                <a:latin typeface="Times New Roman" panose="02020603050405020304" pitchFamily="18" charset="0"/>
                <a:cs typeface="Times New Roman" panose="02020603050405020304" pitchFamily="18" charset="0"/>
              </a:rPr>
              <a:t>hoàn</a:t>
            </a:r>
            <a:endParaRPr lang="en-US" altLang="en-US" sz="2800" b="1" dirty="0">
              <a:solidFill>
                <a:srgbClr val="341DBD"/>
              </a:solidFill>
              <a:latin typeface="Times New Roman" panose="02020603050405020304" pitchFamily="18" charset="0"/>
              <a:ea typeface="Times New Roman" panose="02020603050405020304" pitchFamily="18" charset="0"/>
            </a:endParaRPr>
          </a:p>
        </p:txBody>
      </p:sp>
      <p:sp>
        <p:nvSpPr>
          <p:cNvPr id="10" name="Content Placeholder 9"/>
          <p:cNvSpPr>
            <a:spLocks noGrp="1"/>
          </p:cNvSpPr>
          <p:nvPr>
            <p:ph idx="1"/>
          </p:nvPr>
        </p:nvSpPr>
        <p:spPr>
          <a:xfrm>
            <a:off x="-457200" y="1384995"/>
            <a:ext cx="9372600" cy="3568005"/>
          </a:xfrm>
        </p:spPr>
        <p:txBody>
          <a:bodyPr/>
          <a:lstStyle/>
          <a:p>
            <a:pPr marL="0" indent="0">
              <a:buNone/>
            </a:pPr>
            <a:r>
              <a:rPr lang="en-US"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endParaRPr lang="en-US" sz="2400" dirty="0">
              <a:latin typeface="Times New Roman" panose="02020603050405020304" pitchFamily="18" charset="0"/>
              <a:cs typeface="Times New Roman" panose="02020603050405020304" pitchFamily="18" charset="0"/>
            </a:endParaRPr>
          </a:p>
          <a:p>
            <a:pPr marL="571500" indent="0" algn="just">
              <a:spcBef>
                <a:spcPts val="600"/>
              </a:spcBef>
              <a:spcAft>
                <a:spcPts val="600"/>
              </a:spcAft>
              <a:buNone/>
            </a:pPr>
            <a:r>
              <a:rPr lang="de-DE" sz="2400" dirty="0">
                <a:latin typeface="Times New Roman" panose="02020603050405020304" pitchFamily="18" charset="0"/>
                <a:ea typeface="Calibri" panose="020F0502020204030204" pitchFamily="34" charset="0"/>
              </a:rPr>
              <a:t>- Tim hoạt động như một chiếc bơm, vừa hút vừa đẩy máu lưu thông trong hệ tuần hoàn.</a:t>
            </a:r>
            <a:endParaRPr lang="en-US" sz="2000" dirty="0">
              <a:latin typeface="Times New Roman" panose="02020603050405020304" pitchFamily="18" charset="0"/>
              <a:ea typeface="Times New Roman" panose="02020603050405020304" pitchFamily="18" charset="0"/>
            </a:endParaRPr>
          </a:p>
          <a:p>
            <a:pPr marL="571500" indent="0" algn="just">
              <a:spcBef>
                <a:spcPts val="600"/>
              </a:spcBef>
              <a:spcAft>
                <a:spcPts val="600"/>
              </a:spcAft>
              <a:buNone/>
            </a:pPr>
            <a:r>
              <a:rPr lang="de-DE" sz="2400" dirty="0">
                <a:latin typeface="Times New Roman" panose="02020603050405020304" pitchFamily="18" charset="0"/>
                <a:ea typeface="Calibri" panose="020F0502020204030204" pitchFamily="34" charset="0"/>
              </a:rPr>
              <a:t>- Hệ mạch gồm động mạch, mao mạch, tĩnh mạch.</a:t>
            </a:r>
            <a:endParaRPr lang="en-US" sz="2000" dirty="0">
              <a:latin typeface="Times New Roman" panose="02020603050405020304" pitchFamily="18" charset="0"/>
              <a:ea typeface="Times New Roman" panose="02020603050405020304" pitchFamily="18" charset="0"/>
            </a:endParaRPr>
          </a:p>
          <a:p>
            <a:pPr marL="571500" indent="0" algn="just">
              <a:spcBef>
                <a:spcPts val="600"/>
              </a:spcBef>
              <a:spcAft>
                <a:spcPts val="600"/>
              </a:spcAft>
              <a:buNone/>
            </a:pPr>
            <a:r>
              <a:rPr lang="de-DE" sz="2400" dirty="0">
                <a:latin typeface="Times New Roman" panose="02020603050405020304" pitchFamily="18" charset="0"/>
                <a:ea typeface="Calibri" panose="020F0502020204030204" pitchFamily="34" charset="0"/>
              </a:rPr>
              <a:t>- Động mạch vận chuyển máu từ tim đến mao mạch. </a:t>
            </a:r>
            <a:endParaRPr lang="en-US" sz="2000" dirty="0">
              <a:latin typeface="Times New Roman" panose="02020603050405020304" pitchFamily="18" charset="0"/>
              <a:ea typeface="Times New Roman" panose="02020603050405020304" pitchFamily="18" charset="0"/>
            </a:endParaRPr>
          </a:p>
          <a:p>
            <a:pPr marL="571500" indent="0" algn="just">
              <a:spcBef>
                <a:spcPts val="600"/>
              </a:spcBef>
              <a:spcAft>
                <a:spcPts val="600"/>
              </a:spcAft>
              <a:buNone/>
            </a:pPr>
            <a:r>
              <a:rPr lang="de-DE" sz="2400" dirty="0">
                <a:latin typeface="Times New Roman" panose="02020603050405020304" pitchFamily="18" charset="0"/>
                <a:ea typeface="Calibri" panose="020F0502020204030204" pitchFamily="34" charset="0"/>
              </a:rPr>
              <a:t>- Mao mạch trao đổi nước, chất khí các chất giữa máu và tế bào. </a:t>
            </a:r>
            <a:endParaRPr lang="en-US" sz="2000" dirty="0">
              <a:latin typeface="Times New Roman" panose="02020603050405020304" pitchFamily="18" charset="0"/>
              <a:ea typeface="Times New Roman" panose="02020603050405020304" pitchFamily="18" charset="0"/>
            </a:endParaRPr>
          </a:p>
          <a:p>
            <a:pPr marL="571500" indent="0" algn="just">
              <a:spcBef>
                <a:spcPts val="600"/>
              </a:spcBef>
              <a:spcAft>
                <a:spcPts val="600"/>
              </a:spcAft>
              <a:buNone/>
            </a:pPr>
            <a:r>
              <a:rPr lang="de-DE" sz="2400" dirty="0">
                <a:latin typeface="Times New Roman" panose="02020603050405020304" pitchFamily="18" charset="0"/>
                <a:ea typeface="Calibri" panose="020F0502020204030204" pitchFamily="34" charset="0"/>
              </a:rPr>
              <a:t>- Tĩnh mạch trao đổi máu tại mao mạch rồi trở về tim.</a:t>
            </a:r>
          </a:p>
          <a:p>
            <a:pPr marL="914400" algn="just">
              <a:spcBef>
                <a:spcPts val="600"/>
              </a:spcBef>
              <a:spcAft>
                <a:spcPts val="600"/>
              </a:spcAft>
              <a:buFontTx/>
              <a:buChar char="-"/>
            </a:pPr>
            <a:endParaRPr lang="en-US" sz="2000" dirty="0">
              <a:latin typeface="Times New Roman" panose="02020603050405020304" pitchFamily="18" charset="0"/>
              <a:ea typeface="Times New Roman" panose="02020603050405020304" pitchFamily="18" charset="0"/>
            </a:endParaRPr>
          </a:p>
          <a:p>
            <a:pPr marL="0" indent="0">
              <a:buNone/>
            </a:pPr>
            <a:endParaRPr lang="en-US" dirty="0"/>
          </a:p>
        </p:txBody>
      </p:sp>
      <p:sp>
        <p:nvSpPr>
          <p:cNvPr id="12" name="Rectangle 11"/>
          <p:cNvSpPr/>
          <p:nvPr/>
        </p:nvSpPr>
        <p:spPr>
          <a:xfrm>
            <a:off x="-762000" y="4953000"/>
            <a:ext cx="9753600" cy="1354217"/>
          </a:xfrm>
          <a:prstGeom prst="rect">
            <a:avLst/>
          </a:prstGeom>
        </p:spPr>
        <p:txBody>
          <a:bodyPr wrap="square">
            <a:spAutoFit/>
          </a:bodyPr>
          <a:lstStyle/>
          <a:p>
            <a:pPr marL="914400" algn="just">
              <a:spcBef>
                <a:spcPts val="600"/>
              </a:spcBef>
              <a:spcAft>
                <a:spcPts val="600"/>
              </a:spcAft>
            </a:pPr>
            <a:r>
              <a:rPr lang="de-DE" sz="2400" dirty="0">
                <a:latin typeface="Times New Roman" panose="02020603050405020304" pitchFamily="18" charset="0"/>
                <a:ea typeface="Calibri" panose="020F0502020204030204" pitchFamily="34" charset="0"/>
              </a:rPr>
              <a:t>- Chức năng hệ tuần hoàn:</a:t>
            </a:r>
          </a:p>
          <a:p>
            <a:pPr marL="914400" algn="just">
              <a:spcBef>
                <a:spcPts val="600"/>
              </a:spcBef>
              <a:spcAft>
                <a:spcPts val="600"/>
              </a:spcAft>
            </a:pPr>
            <a:r>
              <a:rPr lang="de-DE" sz="2400" dirty="0">
                <a:latin typeface="Times New Roman" panose="02020603050405020304" pitchFamily="18" charset="0"/>
                <a:ea typeface="Calibri" panose="020F0502020204030204" pitchFamily="34" charset="0"/>
              </a:rPr>
              <a:t>Vận chuyển chất dinh dưỡng chất khí và chất khác đến các tế bào mô của cơ thể nhờ vòng tuần hoàn lớn và nhỏ.</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980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1560" y="476672"/>
            <a:ext cx="7540874" cy="5326931"/>
          </a:xfrm>
          <a:prstGeom prst="rect">
            <a:avLst/>
          </a:prstGeom>
          <a:noFill/>
          <a:ln w="9525">
            <a:noFill/>
          </a:ln>
        </p:spPr>
      </p:pic>
    </p:spTree>
    <p:extLst>
      <p:ext uri="{BB962C8B-B14F-4D97-AF65-F5344CB8AC3E}">
        <p14:creationId xmlns:p14="http://schemas.microsoft.com/office/powerpoint/2010/main" val="3817313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81000" y="1447800"/>
            <a:ext cx="6670416" cy="83099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a:t>
            </a:r>
            <a:r>
              <a:rPr lang="en-US" sz="3200" b="1" dirty="0">
                <a:solidFill>
                  <a:srgbClr val="7030A0"/>
                </a:solidFill>
                <a:latin typeface="Times New Roman" panose="02020603050405020304" pitchFamily="18" charset="0"/>
                <a:cs typeface="Times New Roman" panose="02020603050405020304" pitchFamily="18" charset="0"/>
              </a:rPr>
              <a:t>II</a:t>
            </a: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M</a:t>
            </a:r>
            <a:r>
              <a:rPr lang="en-US" sz="3200" b="1" noProof="0" dirty="0" err="1">
                <a:solidFill>
                  <a:srgbClr val="7030A0"/>
                </a:solidFill>
                <a:latin typeface="Times New Roman" panose="02020603050405020304" pitchFamily="18" charset="0"/>
                <a:cs typeface="Times New Roman" panose="02020603050405020304" pitchFamily="18" charset="0"/>
              </a:rPr>
              <a:t>ột</a:t>
            </a:r>
            <a:r>
              <a:rPr lang="en-US" sz="3200" b="1" noProof="0" dirty="0">
                <a:solidFill>
                  <a:srgbClr val="7030A0"/>
                </a:solidFill>
                <a:latin typeface="Times New Roman" panose="02020603050405020304" pitchFamily="18" charset="0"/>
                <a:cs typeface="Times New Roman" panose="02020603050405020304" pitchFamily="18" charset="0"/>
              </a:rPr>
              <a:t> </a:t>
            </a:r>
            <a:r>
              <a:rPr lang="en-US" sz="3200" b="1" noProof="0" dirty="0" err="1">
                <a:solidFill>
                  <a:srgbClr val="7030A0"/>
                </a:solidFill>
                <a:latin typeface="Times New Roman" panose="02020603050405020304" pitchFamily="18" charset="0"/>
                <a:cs typeface="Times New Roman" panose="02020603050405020304" pitchFamily="18" charset="0"/>
              </a:rPr>
              <a:t>số</a:t>
            </a:r>
            <a:r>
              <a:rPr lang="en-US" sz="3200" b="1" noProof="0" dirty="0">
                <a:solidFill>
                  <a:srgbClr val="7030A0"/>
                </a:solidFill>
                <a:latin typeface="Times New Roman" panose="02020603050405020304" pitchFamily="18" charset="0"/>
                <a:cs typeface="Times New Roman" panose="02020603050405020304" pitchFamily="18" charset="0"/>
              </a:rPr>
              <a:t> </a:t>
            </a:r>
            <a:r>
              <a:rPr lang="en-US" sz="3200" b="1" noProof="0" dirty="0" err="1">
                <a:solidFill>
                  <a:srgbClr val="7030A0"/>
                </a:solidFill>
                <a:latin typeface="Times New Roman" panose="02020603050405020304" pitchFamily="18" charset="0"/>
                <a:cs typeface="Times New Roman" panose="02020603050405020304" pitchFamily="18" charset="0"/>
              </a:rPr>
              <a:t>bệnh</a:t>
            </a:r>
            <a:r>
              <a:rPr lang="en-US" sz="3200" b="1" noProof="0" dirty="0">
                <a:solidFill>
                  <a:srgbClr val="7030A0"/>
                </a:solidFill>
                <a:latin typeface="Times New Roman" panose="02020603050405020304" pitchFamily="18" charset="0"/>
                <a:cs typeface="Times New Roman" panose="02020603050405020304" pitchFamily="18" charset="0"/>
              </a:rPr>
              <a:t> </a:t>
            </a:r>
            <a:r>
              <a:rPr lang="en-US" sz="3200" b="1" noProof="0" dirty="0" err="1">
                <a:solidFill>
                  <a:srgbClr val="7030A0"/>
                </a:solidFill>
                <a:latin typeface="Times New Roman" panose="02020603050405020304" pitchFamily="18" charset="0"/>
                <a:cs typeface="Times New Roman" panose="02020603050405020304" pitchFamily="18" charset="0"/>
              </a:rPr>
              <a:t>về</a:t>
            </a:r>
            <a:r>
              <a:rPr lang="en-US" sz="3200" b="1" noProof="0" dirty="0">
                <a:solidFill>
                  <a:srgbClr val="7030A0"/>
                </a:solidFill>
                <a:latin typeface="Times New Roman" panose="02020603050405020304" pitchFamily="18" charset="0"/>
                <a:cs typeface="Times New Roman" panose="02020603050405020304" pitchFamily="18" charset="0"/>
              </a:rPr>
              <a:t> </a:t>
            </a:r>
            <a:r>
              <a:rPr lang="en-US" sz="3200" b="1" noProof="0" dirty="0" err="1">
                <a:solidFill>
                  <a:srgbClr val="7030A0"/>
                </a:solidFill>
                <a:latin typeface="Times New Roman" panose="02020603050405020304" pitchFamily="18" charset="0"/>
                <a:cs typeface="Times New Roman" panose="02020603050405020304" pitchFamily="18" charset="0"/>
              </a:rPr>
              <a:t>máu</a:t>
            </a:r>
            <a:r>
              <a:rPr lang="en-US" sz="3200" b="1" noProof="0" dirty="0">
                <a:solidFill>
                  <a:srgbClr val="7030A0"/>
                </a:solidFill>
                <a:latin typeface="Times New Roman" panose="02020603050405020304" pitchFamily="18" charset="0"/>
                <a:cs typeface="Times New Roman" panose="02020603050405020304" pitchFamily="18" charset="0"/>
              </a:rPr>
              <a:t> </a:t>
            </a:r>
            <a:r>
              <a:rPr lang="en-US" sz="3200" b="1" noProof="0" dirty="0" err="1">
                <a:solidFill>
                  <a:srgbClr val="7030A0"/>
                </a:solidFill>
                <a:latin typeface="Times New Roman" panose="02020603050405020304" pitchFamily="18" charset="0"/>
                <a:cs typeface="Times New Roman" panose="02020603050405020304" pitchFamily="18" charset="0"/>
              </a:rPr>
              <a:t>và</a:t>
            </a:r>
            <a:r>
              <a:rPr lang="en-US" sz="3200" b="1" noProof="0" dirty="0">
                <a:solidFill>
                  <a:srgbClr val="7030A0"/>
                </a:solidFill>
                <a:latin typeface="Times New Roman" panose="02020603050405020304" pitchFamily="18" charset="0"/>
                <a:cs typeface="Times New Roman" panose="02020603050405020304" pitchFamily="18" charset="0"/>
              </a:rPr>
              <a:t> </a:t>
            </a:r>
            <a:r>
              <a:rPr lang="en-US" sz="3200" b="1" noProof="0" dirty="0" err="1">
                <a:solidFill>
                  <a:srgbClr val="7030A0"/>
                </a:solidFill>
                <a:latin typeface="Times New Roman" panose="02020603050405020304" pitchFamily="18" charset="0"/>
                <a:cs typeface="Times New Roman" panose="02020603050405020304" pitchFamily="18" charset="0"/>
              </a:rPr>
              <a:t>tim</a:t>
            </a:r>
            <a:r>
              <a:rPr lang="en-US" sz="3200" b="1" noProof="0" dirty="0">
                <a:solidFill>
                  <a:srgbClr val="7030A0"/>
                </a:solidFill>
                <a:latin typeface="Times New Roman" panose="02020603050405020304" pitchFamily="18" charset="0"/>
                <a:cs typeface="Times New Roman" panose="02020603050405020304" pitchFamily="18" charset="0"/>
              </a:rPr>
              <a:t> </a:t>
            </a:r>
            <a:r>
              <a:rPr lang="en-US" sz="3200" b="1" noProof="0" dirty="0" err="1">
                <a:solidFill>
                  <a:srgbClr val="7030A0"/>
                </a:solidFill>
                <a:latin typeface="Times New Roman" panose="02020603050405020304" pitchFamily="18" charset="0"/>
                <a:cs typeface="Times New Roman" panose="02020603050405020304" pitchFamily="18" charset="0"/>
              </a:rPr>
              <a:t>mạch</a:t>
            </a:r>
            <a:endPar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6149" name="Slide Number Placeholder 7"/>
          <p:cNvSpPr txBox="1">
            <a:spLocks noGrp="1"/>
          </p:cNvSpPr>
          <p:nvPr>
            <p:ph type="sldNum" sz="quarter" idx="12"/>
          </p:nvPr>
        </p:nvSpPr>
        <p:spPr>
          <a:noFill/>
          <a:ln>
            <a:noFill/>
          </a:ln>
        </p:spPr>
        <p:txBody>
          <a:bodyPr anchor="ctr" anchorCtr="0"/>
          <a:lstStyle/>
          <a:p>
            <a:pPr marL="0" indent="0" algn="r">
              <a:spcBef>
                <a:spcPct val="0"/>
              </a:spcBef>
              <a:buFontTx/>
              <a:buNone/>
            </a:pPr>
            <a:fld id="{9A0DB2DC-4C9A-4742-B13C-FB6460FD3503}" type="slidenum">
              <a:rPr lang="en-US" altLang="en-US" sz="1200" dirty="0">
                <a:solidFill>
                  <a:srgbClr val="898989"/>
                </a:solidFill>
                <a:latin typeface="Arial" panose="020B0604020202020204" pitchFamily="34" charset="0"/>
                <a:cs typeface="Arial" panose="020B0604020202020204" pitchFamily="34" charset="0"/>
              </a:rPr>
              <a:pPr marL="0" indent="0" algn="r">
                <a:spcBef>
                  <a:spcPct val="0"/>
                </a:spcBef>
                <a:buFontTx/>
                <a:buNone/>
              </a:pPr>
              <a:t>24</a:t>
            </a:fld>
            <a:endParaRPr lang="en-US" altLang="en-US" sz="1200" dirty="0">
              <a:solidFill>
                <a:srgbClr val="898989"/>
              </a:solidFill>
              <a:latin typeface="Arial" panose="020B0604020202020204" pitchFamily="34" charset="0"/>
              <a:ea typeface="Arial" panose="020B0604020202020204" pitchFamily="34" charset="0"/>
              <a:cs typeface="Arial" panose="020B0604020202020204" pitchFamily="34" charset="0"/>
            </a:endParaRPr>
          </a:p>
        </p:txBody>
      </p:sp>
      <p:sp>
        <p:nvSpPr>
          <p:cNvPr id="8" name="Rectangle 2"/>
          <p:cNvSpPr/>
          <p:nvPr/>
        </p:nvSpPr>
        <p:spPr>
          <a:xfrm>
            <a:off x="36516" y="228600"/>
            <a:ext cx="8878884" cy="1371600"/>
          </a:xfrm>
          <a:prstGeom prst="rect">
            <a:avLst/>
          </a:prstGeom>
          <a:gradFill rotWithShape="1">
            <a:gsLst>
              <a:gs pos="0">
                <a:schemeClr val="bg1"/>
              </a:gs>
              <a:gs pos="100000">
                <a:srgbClr val="30ED17"/>
              </a:gs>
            </a:gsLst>
            <a:path path="shape">
              <a:fillToRect l="50000" t="50000" r="50000" b="50000"/>
            </a:path>
            <a:tileRect/>
          </a:gra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BÀI 33. MÁU VÀ HỆ TUẦN HOÀN </a:t>
            </a:r>
          </a:p>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CỦA CƠ THỂ NGƯỜI</a:t>
            </a:r>
            <a:r>
              <a:rPr lang="en-US" altLang="en-US" sz="4400" b="1" dirty="0">
                <a:solidFill>
                  <a:srgbClr val="FF0000"/>
                </a:solidFill>
                <a:latin typeface="Times New Roman" panose="02020603050405020304" pitchFamily="18" charset="0"/>
                <a:cs typeface="Times New Roman" panose="02020603050405020304" pitchFamily="18" charset="0"/>
              </a:rPr>
              <a:t> </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132558" y="2057400"/>
            <a:ext cx="8686800" cy="991618"/>
          </a:xfrm>
          <a:prstGeom prst="rect">
            <a:avLst/>
          </a:prstGeom>
        </p:spPr>
        <p:txBody>
          <a:bodyPr wrap="square">
            <a:spAutoFit/>
          </a:bodyPr>
          <a:lstStyle/>
          <a:p>
            <a:pPr indent="408940" algn="just">
              <a:lnSpc>
                <a:spcPct val="107000"/>
              </a:lnSpc>
              <a:spcBef>
                <a:spcPts val="600"/>
              </a:spcBef>
              <a:spcAft>
                <a:spcPts val="6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T</a:t>
            </a:r>
            <a:r>
              <a:rPr lang="en-US" sz="2800" dirty="0">
                <a:latin typeface="Times New Roman" panose="02020603050405020304" pitchFamily="18" charset="0"/>
                <a:ea typeface="Calibri" panose="020F0502020204030204" pitchFamily="34" charset="0"/>
                <a:cs typeface="Times New Roman" panose="02020603050405020304" pitchFamily="18" charset="0"/>
              </a:rPr>
              <a:t>ì</a:t>
            </a:r>
            <a:r>
              <a:rPr lang="vi-VN" sz="2800" dirty="0">
                <a:latin typeface="Times New Roman" panose="02020603050405020304" pitchFamily="18" charset="0"/>
                <a:ea typeface="Calibri" panose="020F0502020204030204" pitchFamily="34" charset="0"/>
                <a:cs typeface="Times New Roman" panose="02020603050405020304" pitchFamily="18" charset="0"/>
              </a:rPr>
              <a:t>m hiểu nguyên nhân, triệu chứng, hậu quả, của một s</a:t>
            </a:r>
            <a:r>
              <a:rPr lang="en-US" sz="2800" dirty="0">
                <a:latin typeface="Times New Roman" panose="02020603050405020304" pitchFamily="18" charset="0"/>
                <a:ea typeface="Calibri" panose="020F0502020204030204" pitchFamily="34" charset="0"/>
                <a:cs typeface="Times New Roman" panose="02020603050405020304" pitchFamily="18" charset="0"/>
              </a:rPr>
              <a:t>ố</a:t>
            </a:r>
            <a:r>
              <a:rPr lang="vi-VN" sz="2800" dirty="0">
                <a:latin typeface="Times New Roman" panose="02020603050405020304" pitchFamily="18" charset="0"/>
                <a:ea typeface="Calibri" panose="020F0502020204030204" pitchFamily="34" charset="0"/>
                <a:cs typeface="Times New Roman" panose="02020603050405020304" pitchFamily="18" charset="0"/>
              </a:rPr>
              <a:t> bệnh về máu, tim mạch.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793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8970044"/>
              </p:ext>
            </p:extLst>
          </p:nvPr>
        </p:nvGraphicFramePr>
        <p:xfrm>
          <a:off x="457200" y="274636"/>
          <a:ext cx="8229600" cy="4754564"/>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634566997"/>
                    </a:ext>
                  </a:extLst>
                </a:gridCol>
                <a:gridCol w="2057400">
                  <a:extLst>
                    <a:ext uri="{9D8B030D-6E8A-4147-A177-3AD203B41FA5}">
                      <a16:colId xmlns:a16="http://schemas.microsoft.com/office/drawing/2014/main" val="2028169284"/>
                    </a:ext>
                  </a:extLst>
                </a:gridCol>
                <a:gridCol w="2057400">
                  <a:extLst>
                    <a:ext uri="{9D8B030D-6E8A-4147-A177-3AD203B41FA5}">
                      <a16:colId xmlns:a16="http://schemas.microsoft.com/office/drawing/2014/main" val="962258570"/>
                    </a:ext>
                  </a:extLst>
                </a:gridCol>
                <a:gridCol w="2057400">
                  <a:extLst>
                    <a:ext uri="{9D8B030D-6E8A-4147-A177-3AD203B41FA5}">
                      <a16:colId xmlns:a16="http://schemas.microsoft.com/office/drawing/2014/main" val="2632001533"/>
                    </a:ext>
                  </a:extLst>
                </a:gridCol>
              </a:tblGrid>
              <a:tr h="702231">
                <a:tc>
                  <a:txBody>
                    <a:bodyPr/>
                    <a:lstStyle/>
                    <a:p>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3819390539"/>
                  </a:ext>
                </a:extLst>
              </a:tr>
              <a:tr h="702231">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584485584"/>
                  </a:ext>
                </a:extLst>
              </a:tr>
              <a:tr h="70223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20765768"/>
                  </a:ext>
                </a:extLst>
              </a:tr>
              <a:tr h="2647871">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8049381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50624542"/>
              </p:ext>
            </p:extLst>
          </p:nvPr>
        </p:nvGraphicFramePr>
        <p:xfrm>
          <a:off x="2514599" y="267708"/>
          <a:ext cx="6172201" cy="646691"/>
        </p:xfrm>
        <a:graphic>
          <a:graphicData uri="http://schemas.openxmlformats.org/drawingml/2006/table">
            <a:tbl>
              <a:tblPr firstRow="1" firstCol="1" bandRow="1">
                <a:tableStyleId>{5C22544A-7EE6-4342-B048-85BDC9FD1C3A}</a:tableStyleId>
              </a:tblPr>
              <a:tblGrid>
                <a:gridCol w="2055933">
                  <a:extLst>
                    <a:ext uri="{9D8B030D-6E8A-4147-A177-3AD203B41FA5}">
                      <a16:colId xmlns:a16="http://schemas.microsoft.com/office/drawing/2014/main" val="3780523745"/>
                    </a:ext>
                  </a:extLst>
                </a:gridCol>
                <a:gridCol w="2058134">
                  <a:extLst>
                    <a:ext uri="{9D8B030D-6E8A-4147-A177-3AD203B41FA5}">
                      <a16:colId xmlns:a16="http://schemas.microsoft.com/office/drawing/2014/main" val="2820773311"/>
                    </a:ext>
                  </a:extLst>
                </a:gridCol>
                <a:gridCol w="2058134">
                  <a:extLst>
                    <a:ext uri="{9D8B030D-6E8A-4147-A177-3AD203B41FA5}">
                      <a16:colId xmlns:a16="http://schemas.microsoft.com/office/drawing/2014/main" val="357066612"/>
                    </a:ext>
                  </a:extLst>
                </a:gridCol>
              </a:tblGrid>
              <a:tr h="646691">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Thiếu máu</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Huyết áp cao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Xơ vữa động mạch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983086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89348152"/>
              </p:ext>
            </p:extLst>
          </p:nvPr>
        </p:nvGraphicFramePr>
        <p:xfrm>
          <a:off x="457200" y="921327"/>
          <a:ext cx="8229600" cy="983672"/>
        </p:xfrm>
        <a:graphic>
          <a:graphicData uri="http://schemas.openxmlformats.org/drawingml/2006/table">
            <a:tbl>
              <a:tblPr firstRow="1" firstCol="1" bandRow="1">
                <a:tableStyleId>{5C22544A-7EE6-4342-B048-85BDC9FD1C3A}</a:tableStyleId>
              </a:tblPr>
              <a:tblGrid>
                <a:gridCol w="2056299">
                  <a:extLst>
                    <a:ext uri="{9D8B030D-6E8A-4147-A177-3AD203B41FA5}">
                      <a16:colId xmlns:a16="http://schemas.microsoft.com/office/drawing/2014/main" val="2089104862"/>
                    </a:ext>
                  </a:extLst>
                </a:gridCol>
                <a:gridCol w="2056299">
                  <a:extLst>
                    <a:ext uri="{9D8B030D-6E8A-4147-A177-3AD203B41FA5}">
                      <a16:colId xmlns:a16="http://schemas.microsoft.com/office/drawing/2014/main" val="672165272"/>
                    </a:ext>
                  </a:extLst>
                </a:gridCol>
                <a:gridCol w="2058501">
                  <a:extLst>
                    <a:ext uri="{9D8B030D-6E8A-4147-A177-3AD203B41FA5}">
                      <a16:colId xmlns:a16="http://schemas.microsoft.com/office/drawing/2014/main" val="460036794"/>
                    </a:ext>
                  </a:extLst>
                </a:gridCol>
                <a:gridCol w="2058501">
                  <a:extLst>
                    <a:ext uri="{9D8B030D-6E8A-4147-A177-3AD203B41FA5}">
                      <a16:colId xmlns:a16="http://schemas.microsoft.com/office/drawing/2014/main" val="270605088"/>
                    </a:ext>
                  </a:extLst>
                </a:gridCol>
              </a:tblGrid>
              <a:tr h="983672">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Triệu chứng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Mệt, da xanh, tim đập nhanh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Đau đầu, khó thở,</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Trí nhớ suy giảm, teo cơ, đau thắt ngực..</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552668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147736684"/>
              </p:ext>
            </p:extLst>
          </p:nvPr>
        </p:nvGraphicFramePr>
        <p:xfrm>
          <a:off x="471053" y="1905000"/>
          <a:ext cx="8215746" cy="2438399"/>
        </p:xfrm>
        <a:graphic>
          <a:graphicData uri="http://schemas.openxmlformats.org/drawingml/2006/table">
            <a:tbl>
              <a:tblPr firstRow="1" firstCol="1" bandRow="1">
                <a:tableStyleId>{5C22544A-7EE6-4342-B048-85BDC9FD1C3A}</a:tableStyleId>
              </a:tblPr>
              <a:tblGrid>
                <a:gridCol w="2052838">
                  <a:extLst>
                    <a:ext uri="{9D8B030D-6E8A-4147-A177-3AD203B41FA5}">
                      <a16:colId xmlns:a16="http://schemas.microsoft.com/office/drawing/2014/main" val="515352601"/>
                    </a:ext>
                  </a:extLst>
                </a:gridCol>
                <a:gridCol w="2052838">
                  <a:extLst>
                    <a:ext uri="{9D8B030D-6E8A-4147-A177-3AD203B41FA5}">
                      <a16:colId xmlns:a16="http://schemas.microsoft.com/office/drawing/2014/main" val="881520705"/>
                    </a:ext>
                  </a:extLst>
                </a:gridCol>
                <a:gridCol w="2055035">
                  <a:extLst>
                    <a:ext uri="{9D8B030D-6E8A-4147-A177-3AD203B41FA5}">
                      <a16:colId xmlns:a16="http://schemas.microsoft.com/office/drawing/2014/main" val="3541018992"/>
                    </a:ext>
                  </a:extLst>
                </a:gridCol>
                <a:gridCol w="2055035">
                  <a:extLst>
                    <a:ext uri="{9D8B030D-6E8A-4147-A177-3AD203B41FA5}">
                      <a16:colId xmlns:a16="http://schemas.microsoft.com/office/drawing/2014/main" val="3927187823"/>
                    </a:ext>
                  </a:extLst>
                </a:gridCol>
              </a:tblGrid>
              <a:tr h="2438399">
                <a:tc>
                  <a:txBody>
                    <a:bodyPr/>
                    <a:lstStyle/>
                    <a:p>
                      <a:pPr>
                        <a:lnSpc>
                          <a:spcPct val="107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Nguyên nhân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88" marR="65788" marT="0" marB="0"/>
                </a:tc>
                <a:tc>
                  <a:txBody>
                    <a:bodyPr/>
                    <a:lstStyle/>
                    <a:p>
                      <a:pPr>
                        <a:lnSpc>
                          <a:spcPct val="107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Mất máu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88" marR="65788" marT="0" marB="0"/>
                </a:tc>
                <a:tc>
                  <a:txBody>
                    <a:bodyPr/>
                    <a:lstStyle/>
                    <a:p>
                      <a:pPr>
                        <a:lnSpc>
                          <a:spcPct val="107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Do luyện tập TDTT, khi tức giận, sốt</a:t>
                      </a:r>
                      <a:endParaRPr lang="en-US" sz="1800" dirty="0">
                        <a:effectLst/>
                        <a:latin typeface="Times New Roman" panose="02020603050405020304" pitchFamily="18" charset="0"/>
                        <a:cs typeface="Times New Roman" panose="02020603050405020304" pitchFamily="18" charset="0"/>
                      </a:endParaRPr>
                    </a:p>
                    <a:p>
                      <a:pPr>
                        <a:lnSpc>
                          <a:spcPct val="107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Do chế độ ăn nhiều đường muối thức ăn nhiều chất béo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88" marR="65788" marT="0" marB="0"/>
                </a:tc>
                <a:tc>
                  <a:txBody>
                    <a:bodyPr/>
                    <a:lstStyle/>
                    <a:p>
                      <a:pPr>
                        <a:lnSpc>
                          <a:spcPct val="107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Do chế độ ăn chưa hợp lý, hút thuốc lá, ít vận động...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88" marR="65788" marT="0" marB="0"/>
                </a:tc>
                <a:extLst>
                  <a:ext uri="{0D108BD9-81ED-4DB2-BD59-A6C34878D82A}">
                    <a16:rowId xmlns:a16="http://schemas.microsoft.com/office/drawing/2014/main" val="102084905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161021058"/>
              </p:ext>
            </p:extLst>
          </p:nvPr>
        </p:nvGraphicFramePr>
        <p:xfrm>
          <a:off x="471053" y="4343400"/>
          <a:ext cx="8215746" cy="2286000"/>
        </p:xfrm>
        <a:graphic>
          <a:graphicData uri="http://schemas.openxmlformats.org/drawingml/2006/table">
            <a:tbl>
              <a:tblPr firstRow="1" firstCol="1" bandRow="1">
                <a:tableStyleId>{5C22544A-7EE6-4342-B048-85BDC9FD1C3A}</a:tableStyleId>
              </a:tblPr>
              <a:tblGrid>
                <a:gridCol w="2052837">
                  <a:extLst>
                    <a:ext uri="{9D8B030D-6E8A-4147-A177-3AD203B41FA5}">
                      <a16:colId xmlns:a16="http://schemas.microsoft.com/office/drawing/2014/main" val="2999818995"/>
                    </a:ext>
                  </a:extLst>
                </a:gridCol>
                <a:gridCol w="2052837">
                  <a:extLst>
                    <a:ext uri="{9D8B030D-6E8A-4147-A177-3AD203B41FA5}">
                      <a16:colId xmlns:a16="http://schemas.microsoft.com/office/drawing/2014/main" val="728759512"/>
                    </a:ext>
                  </a:extLst>
                </a:gridCol>
                <a:gridCol w="2055036">
                  <a:extLst>
                    <a:ext uri="{9D8B030D-6E8A-4147-A177-3AD203B41FA5}">
                      <a16:colId xmlns:a16="http://schemas.microsoft.com/office/drawing/2014/main" val="393671025"/>
                    </a:ext>
                  </a:extLst>
                </a:gridCol>
                <a:gridCol w="2055036">
                  <a:extLst>
                    <a:ext uri="{9D8B030D-6E8A-4147-A177-3AD203B41FA5}">
                      <a16:colId xmlns:a16="http://schemas.microsoft.com/office/drawing/2014/main" val="1930825119"/>
                    </a:ext>
                  </a:extLst>
                </a:gridCol>
              </a:tblGrid>
              <a:tr h="2286000">
                <a:tc>
                  <a:txBody>
                    <a:bodyPr/>
                    <a:lstStyle/>
                    <a:p>
                      <a:pPr>
                        <a:lnSpc>
                          <a:spcPct val="107000"/>
                        </a:lnSpc>
                        <a:spcBef>
                          <a:spcPts val="600"/>
                        </a:spcBef>
                        <a:spcAft>
                          <a:spcPts val="600"/>
                        </a:spcAft>
                      </a:pPr>
                      <a:r>
                        <a:rPr lang="vi-VN" sz="1800">
                          <a:effectLst/>
                          <a:latin typeface="Times New Roman" panose="02020603050405020304" pitchFamily="18" charset="0"/>
                          <a:cs typeface="Times New Roman" panose="02020603050405020304" pitchFamily="18" charset="0"/>
                        </a:rPr>
                        <a:t>Hậu quả</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a:effectLst/>
                          <a:latin typeface="Times New Roman" panose="02020603050405020304" pitchFamily="18" charset="0"/>
                          <a:cs typeface="Times New Roman" panose="02020603050405020304" pitchFamily="18" charset="0"/>
                        </a:rPr>
                        <a:t>Giảm khả năng vận chuyển oxygen trong cơ thể.</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Gia tăng nguy cơ nhồi máu cơ tim, suy tim, suy thận, đột quỵ...</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Tăng huyết áp, giảm dòng máu, tạo máu đông dẫn đến tắc mạch..đột quỵ</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4077431"/>
                  </a:ext>
                </a:extLst>
              </a:tr>
            </a:tbl>
          </a:graphicData>
        </a:graphic>
      </p:graphicFrame>
    </p:spTree>
    <p:extLst>
      <p:ext uri="{BB962C8B-B14F-4D97-AF65-F5344CB8AC3E}">
        <p14:creationId xmlns:p14="http://schemas.microsoft.com/office/powerpoint/2010/main" val="54057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81000" y="1447800"/>
            <a:ext cx="8324266" cy="378565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a:t>
            </a:r>
            <a:r>
              <a:rPr lang="en-US" sz="3200" b="1" dirty="0">
                <a:solidFill>
                  <a:srgbClr val="7030A0"/>
                </a:solidFill>
                <a:latin typeface="Times New Roman" panose="02020603050405020304" pitchFamily="18" charset="0"/>
                <a:cs typeface="Times New Roman" panose="02020603050405020304" pitchFamily="18" charset="0"/>
              </a:rPr>
              <a:t>V</a:t>
            </a: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Thực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hành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Thực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hiện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tình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huống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giả</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định</a:t>
            </a:r>
            <a:r>
              <a:rPr lang="en-US" sz="3200" b="1" dirty="0">
                <a:solidFill>
                  <a:srgbClr val="7030A0"/>
                </a:solidFill>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50000"/>
              </a:lnSpc>
              <a:spcBef>
                <a:spcPct val="0"/>
              </a:spcBef>
              <a:spcAft>
                <a:spcPct val="0"/>
              </a:spcAft>
              <a:buClrTx/>
              <a:buSzTx/>
              <a:buFontTx/>
              <a:buNone/>
              <a:defRPr/>
            </a:pPr>
            <a:r>
              <a:rPr lang="en-US" sz="3200" b="1" dirty="0">
                <a:solidFill>
                  <a:srgbClr val="7030A0"/>
                </a:solidFill>
                <a:latin typeface="Times New Roman" panose="02020603050405020304" pitchFamily="18" charset="0"/>
                <a:cs typeface="Times New Roman" panose="02020603050405020304" pitchFamily="18" charset="0"/>
              </a:rPr>
              <a:t>cấp cứu người bị chảy máu, tai biến, đột quỵ</a:t>
            </a:r>
          </a:p>
          <a:p>
            <a:pPr eaLnBrk="1" hangingPunct="1">
              <a:lnSpc>
                <a:spcPct val="150000"/>
              </a:lnSpc>
              <a:defRPr/>
            </a:pPr>
            <a:r>
              <a:rPr lang="vi-VN" sz="3200" dirty="0">
                <a:latin typeface="+mj-lt"/>
              </a:rPr>
              <a:t>Các nhóm thực hành sơ cứu đột quỵ, đo huyết áp,</a:t>
            </a:r>
          </a:p>
          <a:p>
            <a:pPr eaLnBrk="1" hangingPunct="1">
              <a:lnSpc>
                <a:spcPct val="150000"/>
              </a:lnSpc>
              <a:defRPr/>
            </a:pPr>
            <a:r>
              <a:rPr lang="vi-VN" sz="3200" dirty="0">
                <a:latin typeface="+mj-lt"/>
              </a:rPr>
              <a:t> sơ cứu cầm máu giả định.</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6149" name="Slide Number Placeholder 7"/>
          <p:cNvSpPr txBox="1">
            <a:spLocks noGrp="1"/>
          </p:cNvSpPr>
          <p:nvPr>
            <p:ph type="sldNum" sz="quarter" idx="12"/>
          </p:nvPr>
        </p:nvSpPr>
        <p:spPr>
          <a:noFill/>
          <a:ln>
            <a:noFill/>
          </a:ln>
        </p:spPr>
        <p:txBody>
          <a:bodyPr anchor="ctr" anchorCtr="0"/>
          <a:lstStyle/>
          <a:p>
            <a:pPr marL="0" indent="0" algn="r">
              <a:spcBef>
                <a:spcPct val="0"/>
              </a:spcBef>
              <a:buFontTx/>
              <a:buNone/>
            </a:pPr>
            <a:fld id="{9A0DB2DC-4C9A-4742-B13C-FB6460FD3503}" type="slidenum">
              <a:rPr lang="en-US" altLang="en-US" sz="1200" dirty="0">
                <a:solidFill>
                  <a:srgbClr val="898989"/>
                </a:solidFill>
                <a:latin typeface="Arial" panose="020B0604020202020204" pitchFamily="34" charset="0"/>
                <a:cs typeface="Arial" panose="020B0604020202020204" pitchFamily="34" charset="0"/>
              </a:rPr>
              <a:pPr marL="0" indent="0" algn="r">
                <a:spcBef>
                  <a:spcPct val="0"/>
                </a:spcBef>
                <a:buFontTx/>
                <a:buNone/>
              </a:pPr>
              <a:t>26</a:t>
            </a:fld>
            <a:endParaRPr lang="en-US" altLang="en-US" sz="1200" dirty="0">
              <a:solidFill>
                <a:srgbClr val="898989"/>
              </a:solidFill>
              <a:latin typeface="Arial" panose="020B0604020202020204" pitchFamily="34" charset="0"/>
              <a:ea typeface="Arial" panose="020B0604020202020204" pitchFamily="34" charset="0"/>
              <a:cs typeface="Arial" panose="020B0604020202020204" pitchFamily="34" charset="0"/>
            </a:endParaRPr>
          </a:p>
        </p:txBody>
      </p:sp>
      <p:sp>
        <p:nvSpPr>
          <p:cNvPr id="8" name="Rectangle 2"/>
          <p:cNvSpPr/>
          <p:nvPr/>
        </p:nvSpPr>
        <p:spPr>
          <a:xfrm>
            <a:off x="36516" y="228600"/>
            <a:ext cx="8878884" cy="1371600"/>
          </a:xfrm>
          <a:prstGeom prst="rect">
            <a:avLst/>
          </a:prstGeom>
          <a:gradFill rotWithShape="1">
            <a:gsLst>
              <a:gs pos="0">
                <a:schemeClr val="bg1"/>
              </a:gs>
              <a:gs pos="100000">
                <a:srgbClr val="30ED17"/>
              </a:gs>
            </a:gsLst>
            <a:path path="shape">
              <a:fillToRect l="50000" t="50000" r="50000" b="50000"/>
            </a:path>
            <a:tileRect/>
          </a:gra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BÀI 33. MÁU VÀ HỆ TUẦN HOÀN </a:t>
            </a:r>
          </a:p>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CỦA CƠ THỂ NGƯỜI</a:t>
            </a:r>
            <a:r>
              <a:rPr lang="en-US" altLang="en-US" sz="4400" b="1" dirty="0">
                <a:solidFill>
                  <a:srgbClr val="FF0000"/>
                </a:solidFill>
                <a:latin typeface="Times New Roman" panose="02020603050405020304" pitchFamily="18" charset="0"/>
                <a:cs typeface="Times New Roman" panose="02020603050405020304" pitchFamily="18" charset="0"/>
              </a:rPr>
              <a:t> </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9586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81000" y="1447800"/>
            <a:ext cx="8860118" cy="230832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lang="en-US" sz="3200" b="1" dirty="0">
                <a:solidFill>
                  <a:srgbClr val="7030A0"/>
                </a:solidFill>
                <a:latin typeface="Times New Roman" panose="02020603050405020304" pitchFamily="18" charset="0"/>
                <a:cs typeface="Times New Roman" panose="02020603050405020304" pitchFamily="18" charset="0"/>
              </a:rPr>
              <a:t>V</a:t>
            </a: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Dự</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án</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điều</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tra</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một</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số</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bệnh</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máu</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tim</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mạch</a:t>
            </a:r>
            <a:endPar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và phong trào hiến máu nhân đạo tại địa phương</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6149" name="Slide Number Placeholder 7"/>
          <p:cNvSpPr txBox="1">
            <a:spLocks noGrp="1"/>
          </p:cNvSpPr>
          <p:nvPr>
            <p:ph type="sldNum" sz="quarter" idx="12"/>
          </p:nvPr>
        </p:nvSpPr>
        <p:spPr>
          <a:noFill/>
          <a:ln>
            <a:noFill/>
          </a:ln>
        </p:spPr>
        <p:txBody>
          <a:bodyPr anchor="ctr" anchorCtr="0"/>
          <a:lstStyle/>
          <a:p>
            <a:pPr marL="0" indent="0" algn="r">
              <a:spcBef>
                <a:spcPct val="0"/>
              </a:spcBef>
              <a:buFontTx/>
              <a:buNone/>
            </a:pPr>
            <a:fld id="{9A0DB2DC-4C9A-4742-B13C-FB6460FD3503}" type="slidenum">
              <a:rPr lang="en-US" altLang="en-US" sz="1200" dirty="0">
                <a:solidFill>
                  <a:srgbClr val="898989"/>
                </a:solidFill>
                <a:latin typeface="Arial" panose="020B0604020202020204" pitchFamily="34" charset="0"/>
                <a:cs typeface="Arial" panose="020B0604020202020204" pitchFamily="34" charset="0"/>
              </a:rPr>
              <a:pPr marL="0" indent="0" algn="r">
                <a:spcBef>
                  <a:spcPct val="0"/>
                </a:spcBef>
                <a:buFontTx/>
                <a:buNone/>
              </a:pPr>
              <a:t>27</a:t>
            </a:fld>
            <a:endParaRPr lang="en-US" altLang="en-US" sz="1200" dirty="0">
              <a:solidFill>
                <a:srgbClr val="898989"/>
              </a:solidFill>
              <a:latin typeface="Arial" panose="020B0604020202020204" pitchFamily="34" charset="0"/>
              <a:ea typeface="Arial" panose="020B0604020202020204" pitchFamily="34" charset="0"/>
              <a:cs typeface="Arial" panose="020B0604020202020204" pitchFamily="34" charset="0"/>
            </a:endParaRPr>
          </a:p>
        </p:txBody>
      </p:sp>
      <p:sp>
        <p:nvSpPr>
          <p:cNvPr id="8" name="Rectangle 2"/>
          <p:cNvSpPr/>
          <p:nvPr/>
        </p:nvSpPr>
        <p:spPr>
          <a:xfrm>
            <a:off x="36516" y="228600"/>
            <a:ext cx="8878884" cy="1371600"/>
          </a:xfrm>
          <a:prstGeom prst="rect">
            <a:avLst/>
          </a:prstGeom>
          <a:gradFill rotWithShape="1">
            <a:gsLst>
              <a:gs pos="0">
                <a:schemeClr val="bg1"/>
              </a:gs>
              <a:gs pos="100000">
                <a:srgbClr val="30ED17"/>
              </a:gs>
            </a:gsLst>
            <a:path path="shape">
              <a:fillToRect l="50000" t="50000" r="50000" b="50000"/>
            </a:path>
            <a:tileRect/>
          </a:gra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BÀI 33. MÁU VÀ HỆ TUẦN HOÀN </a:t>
            </a:r>
          </a:p>
          <a:p>
            <a:pPr marL="0" lvl="0" indent="0"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CỦA CƠ THỂ NGƯỜI</a:t>
            </a:r>
            <a:r>
              <a:rPr lang="en-US" altLang="en-US" sz="4400" b="1" dirty="0">
                <a:solidFill>
                  <a:srgbClr val="FF0000"/>
                </a:solidFill>
                <a:latin typeface="Times New Roman" panose="02020603050405020304" pitchFamily="18" charset="0"/>
                <a:cs typeface="Times New Roman" panose="02020603050405020304" pitchFamily="18" charset="0"/>
              </a:rPr>
              <a:t> </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3767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457200" y="214290"/>
            <a:ext cx="8229600" cy="6429420"/>
          </a:xfrm>
        </p:spPr>
        <p:txBody>
          <a:bodyPr/>
          <a:lstStyle/>
          <a:p>
            <a:pPr>
              <a:buNone/>
            </a:pPr>
            <a:r>
              <a:rPr lang="vi-VN" dirty="0">
                <a:latin typeface="+mj-lt"/>
              </a:rPr>
              <a:t>Nhiệm vụ: 1. Lập kế hoạch và tiến hành điều tra một số bệnh về máu và tim mạch, phong trào hiến máu nhân đạo tại địa phương.</a:t>
            </a:r>
            <a:endParaRPr lang="en-US" dirty="0">
              <a:latin typeface="+mj-lt"/>
            </a:endParaRPr>
          </a:p>
          <a:p>
            <a:pPr>
              <a:buNone/>
            </a:pPr>
            <a:r>
              <a:rPr lang="vi-VN" dirty="0">
                <a:latin typeface="+mj-lt"/>
              </a:rPr>
              <a:t>Nhiệm vụ 2. Đề xuất các biện pháp phòng chống bệnh về máu tim mạch</a:t>
            </a:r>
          </a:p>
          <a:p>
            <a:pPr>
              <a:buNone/>
            </a:pPr>
            <a:r>
              <a:rPr lang="vi-VN" dirty="0">
                <a:latin typeface="+mj-lt"/>
              </a:rPr>
              <a:t>Nhiệm vụ 3. Viết báo cáo điều tra một số bệnh về máu tim mạch theo mẫu bảng 33.2 và viết một đoạn tổng hợp thông tin tìm hiểu về phong trào hiến máu nhân đạo tại địa phương.</a:t>
            </a:r>
          </a:p>
          <a:p>
            <a:pPr>
              <a:buNone/>
            </a:pPr>
            <a:endParaRPr lang="vi-VN" dirty="0">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840303"/>
          </a:xfrm>
        </p:spPr>
        <p:txBody>
          <a:bodyPr/>
          <a:lstStyle/>
          <a:p>
            <a:pPr>
              <a:buNone/>
            </a:pPr>
            <a:r>
              <a:rPr lang="vi-VN" b="1" dirty="0"/>
              <a:t>Câu 1:</a:t>
            </a:r>
            <a:r>
              <a:rPr lang="vi-VN" dirty="0"/>
              <a:t> Máu gồm mấy thành phần:</a:t>
            </a:r>
          </a:p>
          <a:p>
            <a:pPr>
              <a:buNone/>
            </a:pPr>
            <a:r>
              <a:rPr lang="vi-VN" dirty="0"/>
              <a:t>   </a:t>
            </a:r>
            <a:r>
              <a:rPr lang="vi-VN" b="1" dirty="0"/>
              <a:t>A.</a:t>
            </a:r>
            <a:r>
              <a:rPr lang="vi-VN" dirty="0"/>
              <a:t> 2    	 	 </a:t>
            </a:r>
            <a:r>
              <a:rPr lang="vi-VN" b="1" dirty="0"/>
              <a:t>B.</a:t>
            </a:r>
            <a:r>
              <a:rPr lang="vi-VN" dirty="0"/>
              <a:t> 3	 	</a:t>
            </a:r>
            <a:r>
              <a:rPr lang="vi-VN" b="1" dirty="0"/>
              <a:t>C.</a:t>
            </a:r>
            <a:r>
              <a:rPr lang="vi-VN" dirty="0"/>
              <a:t> 4     	 </a:t>
            </a:r>
            <a:r>
              <a:rPr lang="vi-VN" b="1" dirty="0"/>
              <a:t>D.</a:t>
            </a:r>
            <a:r>
              <a:rPr lang="vi-VN" dirty="0"/>
              <a:t> 5</a:t>
            </a:r>
          </a:p>
          <a:p>
            <a:pPr>
              <a:buNone/>
            </a:pPr>
            <a:r>
              <a:rPr lang="vi-VN" b="1" dirty="0"/>
              <a:t>Câu 2:</a:t>
            </a:r>
            <a:r>
              <a:rPr lang="vi-VN" dirty="0"/>
              <a:t> Thành phần nào chiếm 55% thể tích của máu.</a:t>
            </a:r>
          </a:p>
          <a:p>
            <a:pPr>
              <a:buNone/>
            </a:pPr>
            <a:r>
              <a:rPr lang="vi-VN" b="1" dirty="0"/>
              <a:t>A.</a:t>
            </a:r>
            <a:r>
              <a:rPr lang="vi-VN" dirty="0"/>
              <a:t> Hồng cầu</a:t>
            </a:r>
          </a:p>
          <a:p>
            <a:pPr>
              <a:buNone/>
            </a:pPr>
            <a:r>
              <a:rPr lang="vi-VN" b="1" dirty="0"/>
              <a:t>B.</a:t>
            </a:r>
            <a:r>
              <a:rPr lang="vi-VN" dirty="0"/>
              <a:t> Bạch cầu</a:t>
            </a:r>
          </a:p>
          <a:p>
            <a:pPr>
              <a:buNone/>
            </a:pPr>
            <a:r>
              <a:rPr lang="vi-VN" b="1" dirty="0"/>
              <a:t>C.</a:t>
            </a:r>
            <a:r>
              <a:rPr lang="vi-VN" dirty="0"/>
              <a:t> Huyết tương</a:t>
            </a:r>
          </a:p>
          <a:p>
            <a:pPr>
              <a:buNone/>
            </a:pPr>
            <a:r>
              <a:rPr lang="vi-VN" b="1" dirty="0"/>
              <a:t>D.</a:t>
            </a:r>
            <a:r>
              <a:rPr lang="vi-VN" dirty="0"/>
              <a:t> Tiểu cầu</a:t>
            </a:r>
          </a:p>
          <a:p>
            <a:pPr>
              <a:buNone/>
            </a:pPr>
            <a:endParaRPr lang="vi-VN" dirty="0"/>
          </a:p>
        </p:txBody>
      </p:sp>
      <p:sp>
        <p:nvSpPr>
          <p:cNvPr id="4" name="Title 3"/>
          <p:cNvSpPr>
            <a:spLocks noGrp="1"/>
          </p:cNvSpPr>
          <p:nvPr>
            <p:ph type="title"/>
          </p:nvPr>
        </p:nvSpPr>
        <p:spPr>
          <a:prstGeom prst="ribbon2">
            <a:avLst>
              <a:gd name="adj1" fmla="val 16667"/>
              <a:gd name="adj2" fmla="val 6290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sz="36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txBox="1">
            <a:spLocks noGrp="1"/>
          </p:cNvSpPr>
          <p:nvPr>
            <p:ph type="sldNum" sz="quarter" idx="12"/>
          </p:nvPr>
        </p:nvSpPr>
        <p:spPr>
          <a:noFill/>
          <a:ln>
            <a:noFill/>
          </a:ln>
        </p:spPr>
        <p:txBody>
          <a:bodyPr anchor="ctr" anchorCtr="0"/>
          <a:lstStyle/>
          <a:p>
            <a:pPr marL="0" indent="0" algn="r">
              <a:spcBef>
                <a:spcPct val="0"/>
              </a:spcBef>
              <a:buFontTx/>
              <a:buNone/>
            </a:pPr>
            <a:fld id="{9A0DB2DC-4C9A-4742-B13C-FB6460FD3503}" type="slidenum">
              <a:rPr lang="en-US" altLang="en-US" sz="1200" dirty="0">
                <a:solidFill>
                  <a:srgbClr val="898989"/>
                </a:solidFill>
                <a:latin typeface="Arial" panose="020B0604020202020204" pitchFamily="34" charset="0"/>
                <a:cs typeface="Arial" panose="020B0604020202020204" pitchFamily="34" charset="0"/>
              </a:rPr>
              <a:pPr marL="0" indent="0" algn="r">
                <a:spcBef>
                  <a:spcPct val="0"/>
                </a:spcBef>
                <a:buFontTx/>
                <a:buNone/>
              </a:pPr>
              <a:t>3</a:t>
            </a:fld>
            <a:endParaRPr lang="en-US" altLang="en-US" sz="1200" dirty="0">
              <a:solidFill>
                <a:srgbClr val="898989"/>
              </a:solidFill>
              <a:latin typeface="Arial" panose="020B0604020202020204" pitchFamily="34" charset="0"/>
              <a:ea typeface="Arial" panose="020B0604020202020204" pitchFamily="34" charset="0"/>
              <a:cs typeface="Arial" panose="020B0604020202020204" pitchFamily="34" charset="0"/>
            </a:endParaRPr>
          </a:p>
        </p:txBody>
      </p:sp>
      <p:pic>
        <p:nvPicPr>
          <p:cNvPr id="10243" name="Picture 2" descr="Chức năng của các tế bào máu và huyết tương | Vinmec"/>
          <p:cNvPicPr>
            <a:picLocks noChangeAspect="1"/>
          </p:cNvPicPr>
          <p:nvPr/>
        </p:nvPicPr>
        <p:blipFill>
          <a:blip r:embed="rId2"/>
          <a:stretch>
            <a:fillRect/>
          </a:stretch>
        </p:blipFill>
        <p:spPr>
          <a:xfrm>
            <a:off x="714375" y="38100"/>
            <a:ext cx="7715250" cy="678180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0" y="285728"/>
            <a:ext cx="9144000" cy="5840435"/>
          </a:xfrm>
        </p:spPr>
        <p:txBody>
          <a:bodyPr/>
          <a:lstStyle/>
          <a:p>
            <a:pPr>
              <a:buNone/>
            </a:pPr>
            <a:r>
              <a:rPr lang="vi-VN" sz="2800" b="1" dirty="0"/>
              <a:t>Câu 3:</a:t>
            </a:r>
            <a:r>
              <a:rPr lang="vi-VN" sz="2800" dirty="0"/>
              <a:t> Thành phần chiếm 45% thể tích của máu là:</a:t>
            </a:r>
          </a:p>
          <a:p>
            <a:pPr>
              <a:buNone/>
            </a:pPr>
            <a:r>
              <a:rPr lang="vi-VN" sz="2800" b="1" dirty="0"/>
              <a:t>A.</a:t>
            </a:r>
            <a:r>
              <a:rPr lang="vi-VN" sz="2800" dirty="0"/>
              <a:t> Huyết tương		</a:t>
            </a:r>
            <a:r>
              <a:rPr lang="vi-VN" sz="2800" b="1" dirty="0"/>
              <a:t>B.</a:t>
            </a:r>
            <a:r>
              <a:rPr lang="vi-VN" sz="2800" dirty="0"/>
              <a:t> Các tế bào máu</a:t>
            </a:r>
          </a:p>
          <a:p>
            <a:pPr>
              <a:buNone/>
            </a:pPr>
            <a:r>
              <a:rPr lang="vi-VN" sz="2800" b="1" dirty="0"/>
              <a:t>C.</a:t>
            </a:r>
            <a:r>
              <a:rPr lang="vi-VN" sz="2800" dirty="0"/>
              <a:t> Hồng cầu			</a:t>
            </a:r>
            <a:r>
              <a:rPr lang="vi-VN" sz="2800" b="1" dirty="0"/>
              <a:t>D.</a:t>
            </a:r>
            <a:r>
              <a:rPr lang="vi-VN" sz="2800" dirty="0"/>
              <a:t> Bạch cầu</a:t>
            </a:r>
          </a:p>
          <a:p>
            <a:pPr>
              <a:buNone/>
            </a:pPr>
            <a:r>
              <a:rPr lang="vi-VN" sz="2800" b="1" dirty="0"/>
              <a:t>Câu 4:</a:t>
            </a:r>
            <a:r>
              <a:rPr lang="vi-VN" sz="2800" dirty="0"/>
              <a:t> Thành phần của máu có đặc điểm màu vàng, lỏng là:</a:t>
            </a:r>
          </a:p>
          <a:p>
            <a:pPr>
              <a:buNone/>
            </a:pPr>
            <a:r>
              <a:rPr lang="vi-VN" sz="2800" b="1" dirty="0"/>
              <a:t>A.</a:t>
            </a:r>
            <a:r>
              <a:rPr lang="vi-VN" sz="2800" dirty="0"/>
              <a:t> Hồng cầu			</a:t>
            </a:r>
            <a:r>
              <a:rPr lang="vi-VN" sz="2800" b="1" dirty="0"/>
              <a:t>B.</a:t>
            </a:r>
            <a:r>
              <a:rPr lang="vi-VN" sz="2800" dirty="0"/>
              <a:t> Bạch cầu</a:t>
            </a:r>
          </a:p>
          <a:p>
            <a:pPr>
              <a:buNone/>
            </a:pPr>
            <a:r>
              <a:rPr lang="vi-VN" sz="2800" b="1" dirty="0"/>
              <a:t>C.</a:t>
            </a:r>
            <a:r>
              <a:rPr lang="vi-VN" sz="2800" dirty="0"/>
              <a:t> Huyết tương		</a:t>
            </a:r>
            <a:r>
              <a:rPr lang="vi-VN" sz="2800" b="1" dirty="0"/>
              <a:t>D.</a:t>
            </a:r>
            <a:r>
              <a:rPr lang="vi-VN" sz="2800" dirty="0"/>
              <a:t> Tiểu cầu</a:t>
            </a:r>
          </a:p>
          <a:p>
            <a:pPr>
              <a:buNone/>
            </a:pPr>
            <a:endParaRPr lang="vi-VN"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0" y="214290"/>
            <a:ext cx="9144000" cy="6286544"/>
          </a:xfrm>
        </p:spPr>
        <p:txBody>
          <a:bodyPr/>
          <a:lstStyle/>
          <a:p>
            <a:pPr>
              <a:buNone/>
            </a:pPr>
            <a:r>
              <a:rPr lang="vi-VN" sz="2800" b="1" dirty="0">
                <a:latin typeface="+mj-lt"/>
              </a:rPr>
              <a:t>Câu 5:</a:t>
            </a:r>
            <a:r>
              <a:rPr lang="vi-VN" sz="2800" dirty="0">
                <a:latin typeface="+mj-lt"/>
              </a:rPr>
              <a:t> Điền từ phù hợp vào chỗ trống: … là nơi vận chuyển, đồng thời là môi trường chuyển hóa của các quá trình trao đổi chất.</a:t>
            </a:r>
          </a:p>
          <a:p>
            <a:pPr>
              <a:buNone/>
            </a:pPr>
            <a:r>
              <a:rPr lang="vi-VN" sz="2800" b="1" dirty="0">
                <a:latin typeface="+mj-lt"/>
              </a:rPr>
              <a:t>A.</a:t>
            </a:r>
            <a:r>
              <a:rPr lang="vi-VN" sz="2800" dirty="0">
                <a:latin typeface="+mj-lt"/>
              </a:rPr>
              <a:t> Huyết tương			</a:t>
            </a:r>
            <a:r>
              <a:rPr lang="vi-VN" sz="2800" b="1" dirty="0">
                <a:latin typeface="+mj-lt"/>
              </a:rPr>
              <a:t>B.</a:t>
            </a:r>
            <a:r>
              <a:rPr lang="vi-VN" sz="2800" dirty="0">
                <a:latin typeface="+mj-lt"/>
              </a:rPr>
              <a:t> Hồng cầu</a:t>
            </a:r>
          </a:p>
          <a:p>
            <a:pPr>
              <a:buNone/>
            </a:pPr>
            <a:r>
              <a:rPr lang="vi-VN" sz="2800" b="1" dirty="0">
                <a:latin typeface="+mj-lt"/>
              </a:rPr>
              <a:t>C.</a:t>
            </a:r>
            <a:r>
              <a:rPr lang="vi-VN" sz="2800" dirty="0">
                <a:latin typeface="+mj-lt"/>
              </a:rPr>
              <a:t> Bạch cầu				</a:t>
            </a:r>
            <a:r>
              <a:rPr lang="vi-VN" sz="2800" b="1" dirty="0">
                <a:latin typeface="+mj-lt"/>
              </a:rPr>
              <a:t>D.</a:t>
            </a:r>
            <a:r>
              <a:rPr lang="vi-VN" sz="2800" dirty="0">
                <a:latin typeface="+mj-lt"/>
              </a:rPr>
              <a:t> Tiểu cầu</a:t>
            </a:r>
          </a:p>
          <a:p>
            <a:pPr>
              <a:buNone/>
            </a:pPr>
            <a:r>
              <a:rPr lang="vi-VN" sz="2800" b="1" dirty="0">
                <a:latin typeface="+mj-lt"/>
              </a:rPr>
              <a:t>Câu 6:</a:t>
            </a:r>
            <a:r>
              <a:rPr lang="vi-VN" sz="2800" dirty="0">
                <a:latin typeface="+mj-lt"/>
              </a:rPr>
              <a:t> Điền từ phù hợp vào chỗ trống: … là nơi vận chuyển oxi từ phổi đến tim rồi đến các cơ quan (máu đỏ tươi) và vận chuyển CO</a:t>
            </a:r>
            <a:r>
              <a:rPr lang="vi-VN" sz="2800" baseline="-25000" dirty="0">
                <a:latin typeface="+mj-lt"/>
              </a:rPr>
              <a:t>2</a:t>
            </a:r>
            <a:r>
              <a:rPr lang="vi-VN" sz="2800" dirty="0">
                <a:latin typeface="+mj-lt"/>
              </a:rPr>
              <a:t> từ các cơ quan về tim về phổi (máu đỏ thẫm)</a:t>
            </a:r>
          </a:p>
          <a:p>
            <a:pPr>
              <a:buNone/>
            </a:pPr>
            <a:r>
              <a:rPr lang="vi-VN" sz="2800" b="1" dirty="0">
                <a:latin typeface="+mj-lt"/>
              </a:rPr>
              <a:t>A.</a:t>
            </a:r>
            <a:r>
              <a:rPr lang="vi-VN" sz="2800" dirty="0">
                <a:latin typeface="+mj-lt"/>
              </a:rPr>
              <a:t> Hồng cầu				</a:t>
            </a:r>
            <a:r>
              <a:rPr lang="vi-VN" sz="2800" b="1" dirty="0">
                <a:latin typeface="+mj-lt"/>
              </a:rPr>
              <a:t>B.</a:t>
            </a:r>
            <a:r>
              <a:rPr lang="vi-VN" sz="2800" dirty="0">
                <a:latin typeface="+mj-lt"/>
              </a:rPr>
              <a:t> Bạch cầu</a:t>
            </a:r>
          </a:p>
          <a:p>
            <a:pPr>
              <a:buNone/>
            </a:pPr>
            <a:r>
              <a:rPr lang="vi-VN" sz="2800" b="1" dirty="0">
                <a:latin typeface="+mj-lt"/>
              </a:rPr>
              <a:t>C.</a:t>
            </a:r>
            <a:r>
              <a:rPr lang="vi-VN" sz="2800" dirty="0">
                <a:latin typeface="+mj-lt"/>
              </a:rPr>
              <a:t> Tiểu cầu				</a:t>
            </a:r>
            <a:r>
              <a:rPr lang="vi-VN" sz="2800" b="1" dirty="0">
                <a:latin typeface="+mj-lt"/>
              </a:rPr>
              <a:t>D.</a:t>
            </a:r>
            <a:r>
              <a:rPr lang="vi-VN" sz="2800" dirty="0">
                <a:latin typeface="+mj-lt"/>
              </a:rPr>
              <a:t> Huyết tương</a:t>
            </a:r>
          </a:p>
          <a:p>
            <a:pPr>
              <a:buNone/>
            </a:pPr>
            <a:endParaRPr lang="vi-VN" sz="2800" dirty="0">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457200" y="285728"/>
            <a:ext cx="8229600" cy="5840435"/>
          </a:xfrm>
        </p:spPr>
        <p:txBody>
          <a:bodyPr/>
          <a:lstStyle/>
          <a:p>
            <a:pPr>
              <a:buNone/>
            </a:pPr>
            <a:r>
              <a:rPr lang="vi-VN" sz="2800" b="1" dirty="0">
                <a:latin typeface="+mj-lt"/>
              </a:rPr>
              <a:t>Câu 7:</a:t>
            </a:r>
            <a:r>
              <a:rPr lang="vi-VN" sz="2800" dirty="0">
                <a:latin typeface="+mj-lt"/>
              </a:rPr>
              <a:t> Trong hoạt động miễn dịch của cơ thể người, sự kết hợp của cặp nhân tố nào dưới đây diễn ra theo cơ chế chìa khoá và ổ khoá ?</a:t>
            </a:r>
          </a:p>
          <a:p>
            <a:pPr marL="514350" indent="-514350">
              <a:buAutoNum type="alphaUcPeriod"/>
            </a:pPr>
            <a:r>
              <a:rPr lang="vi-VN" sz="2800" dirty="0">
                <a:latin typeface="+mj-lt"/>
              </a:rPr>
              <a:t>Kháng nguyên – kháng thể</a:t>
            </a:r>
          </a:p>
          <a:p>
            <a:pPr marL="514350" indent="-514350">
              <a:buNone/>
            </a:pPr>
            <a:r>
              <a:rPr lang="vi-VN" sz="2800" b="1" dirty="0">
                <a:latin typeface="+mj-lt"/>
              </a:rPr>
              <a:t>B.</a:t>
            </a:r>
            <a:r>
              <a:rPr lang="vi-VN" sz="2800" dirty="0">
                <a:latin typeface="+mj-lt"/>
              </a:rPr>
              <a:t> Kháng nguyên – kháng sinh</a:t>
            </a:r>
          </a:p>
          <a:p>
            <a:pPr>
              <a:buNone/>
            </a:pPr>
            <a:r>
              <a:rPr lang="vi-VN" sz="2800" b="1" dirty="0">
                <a:latin typeface="+mj-lt"/>
              </a:rPr>
              <a:t>C.</a:t>
            </a:r>
            <a:r>
              <a:rPr lang="vi-VN" sz="2800" dirty="0">
                <a:latin typeface="+mj-lt"/>
              </a:rPr>
              <a:t> Kháng sinh – kháng thể</a:t>
            </a:r>
          </a:p>
          <a:p>
            <a:pPr>
              <a:buNone/>
            </a:pPr>
            <a:r>
              <a:rPr lang="vi-VN" sz="2800" b="1" dirty="0">
                <a:latin typeface="+mj-lt"/>
              </a:rPr>
              <a:t>D.</a:t>
            </a:r>
            <a:r>
              <a:rPr lang="vi-VN" sz="2800" dirty="0">
                <a:latin typeface="+mj-lt"/>
              </a:rPr>
              <a:t> Vi khuẩn – prôtêin độc</a:t>
            </a:r>
          </a:p>
          <a:p>
            <a:pPr>
              <a:buNone/>
            </a:pPr>
            <a:r>
              <a:rPr lang="vi-VN" sz="2800" b="1" dirty="0">
                <a:latin typeface="+mj-lt"/>
              </a:rPr>
              <a:t>Câu 8:</a:t>
            </a:r>
            <a:r>
              <a:rPr lang="vi-VN" sz="2800" dirty="0">
                <a:latin typeface="+mj-lt"/>
              </a:rPr>
              <a:t> Khi chúng ta bị ong chích thì nọc độc của ong được xem là</a:t>
            </a:r>
          </a:p>
          <a:p>
            <a:pPr>
              <a:buNone/>
            </a:pPr>
            <a:r>
              <a:rPr lang="vi-VN" sz="2800" b="1" dirty="0">
                <a:latin typeface="+mj-lt"/>
              </a:rPr>
              <a:t>A.</a:t>
            </a:r>
            <a:r>
              <a:rPr lang="vi-VN" sz="2800" dirty="0">
                <a:latin typeface="+mj-lt"/>
              </a:rPr>
              <a:t> chất kháng sinh.		</a:t>
            </a:r>
            <a:r>
              <a:rPr lang="vi-VN" sz="2800" b="1" dirty="0">
                <a:latin typeface="+mj-lt"/>
              </a:rPr>
              <a:t>B.</a:t>
            </a:r>
            <a:r>
              <a:rPr lang="vi-VN" sz="2800" dirty="0">
                <a:latin typeface="+mj-lt"/>
              </a:rPr>
              <a:t> kháng thể.</a:t>
            </a:r>
          </a:p>
          <a:p>
            <a:pPr>
              <a:buNone/>
            </a:pPr>
            <a:r>
              <a:rPr lang="vi-VN" sz="2800" b="1" dirty="0">
                <a:latin typeface="+mj-lt"/>
              </a:rPr>
              <a:t>C.</a:t>
            </a:r>
            <a:r>
              <a:rPr lang="vi-VN" sz="2800" dirty="0">
                <a:latin typeface="+mj-lt"/>
              </a:rPr>
              <a:t> kháng nguyên.		</a:t>
            </a:r>
            <a:r>
              <a:rPr lang="vi-VN" sz="2800" b="1" dirty="0">
                <a:latin typeface="+mj-lt"/>
              </a:rPr>
              <a:t>D.</a:t>
            </a:r>
            <a:r>
              <a:rPr lang="vi-VN" sz="2800" dirty="0">
                <a:latin typeface="+mj-lt"/>
              </a:rPr>
              <a:t> prôtêin độc.</a:t>
            </a:r>
          </a:p>
          <a:p>
            <a:pPr>
              <a:buNone/>
            </a:pPr>
            <a:endParaRPr lang="vi-VN" sz="2800" dirty="0">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214282" y="285728"/>
            <a:ext cx="8929718" cy="5840435"/>
          </a:xfrm>
        </p:spPr>
        <p:txBody>
          <a:bodyPr/>
          <a:lstStyle/>
          <a:p>
            <a:pPr>
              <a:buNone/>
            </a:pPr>
            <a:r>
              <a:rPr lang="vi-VN" sz="2800" b="1" dirty="0">
                <a:latin typeface="+mj-lt"/>
              </a:rPr>
              <a:t>Câu 9:</a:t>
            </a:r>
            <a:r>
              <a:rPr lang="vi-VN" sz="2800" dirty="0">
                <a:latin typeface="+mj-lt"/>
              </a:rPr>
              <a:t> Sau khi tiêm phòng chúng ta sẽ không bị mắc bệnh này nữa trong tương lai, đó là miễn dịch:</a:t>
            </a:r>
          </a:p>
          <a:p>
            <a:pPr>
              <a:buNone/>
            </a:pPr>
            <a:r>
              <a:rPr lang="vi-VN" sz="2800" b="1" dirty="0">
                <a:latin typeface="+mj-lt"/>
              </a:rPr>
              <a:t>A.</a:t>
            </a:r>
            <a:r>
              <a:rPr lang="vi-VN" sz="2800" dirty="0">
                <a:latin typeface="+mj-lt"/>
              </a:rPr>
              <a:t> Miễn dịch bẩm sinh</a:t>
            </a:r>
          </a:p>
          <a:p>
            <a:pPr>
              <a:buNone/>
            </a:pPr>
            <a:r>
              <a:rPr lang="vi-VN" sz="2800" b="1" dirty="0">
                <a:latin typeface="+mj-lt"/>
              </a:rPr>
              <a:t>B.</a:t>
            </a:r>
            <a:r>
              <a:rPr lang="vi-VN" sz="2800" dirty="0">
                <a:latin typeface="+mj-lt"/>
              </a:rPr>
              <a:t> Miễn dịch tập nhiễm</a:t>
            </a:r>
          </a:p>
          <a:p>
            <a:pPr>
              <a:buNone/>
            </a:pPr>
            <a:r>
              <a:rPr lang="vi-VN" sz="2800" b="1" dirty="0">
                <a:latin typeface="+mj-lt"/>
              </a:rPr>
              <a:t>C.</a:t>
            </a:r>
            <a:r>
              <a:rPr lang="vi-VN" sz="2800" dirty="0">
                <a:latin typeface="+mj-lt"/>
              </a:rPr>
              <a:t> Miễn dịch chủ động</a:t>
            </a:r>
          </a:p>
          <a:p>
            <a:pPr>
              <a:buNone/>
            </a:pPr>
            <a:r>
              <a:rPr lang="vi-VN" sz="2800" b="1" dirty="0">
                <a:latin typeface="+mj-lt"/>
              </a:rPr>
              <a:t>D.</a:t>
            </a:r>
            <a:r>
              <a:rPr lang="vi-VN" sz="2800" dirty="0">
                <a:latin typeface="+mj-lt"/>
              </a:rPr>
              <a:t> Miễn dịch tự nhiên</a:t>
            </a:r>
          </a:p>
          <a:p>
            <a:pPr>
              <a:buNone/>
            </a:pPr>
            <a:r>
              <a:rPr lang="vi-VN" sz="2800" b="1" dirty="0">
                <a:latin typeface="+mj-lt"/>
              </a:rPr>
              <a:t>Câu 10:</a:t>
            </a:r>
            <a:r>
              <a:rPr lang="vi-VN" sz="2800" dirty="0">
                <a:latin typeface="+mj-lt"/>
              </a:rPr>
              <a:t> Trong cơ thể có 2 loại miễn dịch đó là:</a:t>
            </a:r>
          </a:p>
          <a:p>
            <a:pPr>
              <a:buNone/>
            </a:pPr>
            <a:r>
              <a:rPr lang="vi-VN" sz="2800" b="1" dirty="0">
                <a:latin typeface="+mj-lt"/>
              </a:rPr>
              <a:t>A.</a:t>
            </a:r>
            <a:r>
              <a:rPr lang="vi-VN" sz="2800" dirty="0">
                <a:latin typeface="+mj-lt"/>
              </a:rPr>
              <a:t> Miễn dịch tự nhiên, miễn dịch nhân tạo</a:t>
            </a:r>
          </a:p>
          <a:p>
            <a:pPr>
              <a:buNone/>
            </a:pPr>
            <a:r>
              <a:rPr lang="vi-VN" sz="2800" b="1" dirty="0">
                <a:latin typeface="+mj-lt"/>
              </a:rPr>
              <a:t>B.</a:t>
            </a:r>
            <a:r>
              <a:rPr lang="vi-VN" sz="2800" dirty="0">
                <a:latin typeface="+mj-lt"/>
              </a:rPr>
              <a:t> Miễn dịch bẩm sinh, miễn dịch tập nhiễm</a:t>
            </a:r>
          </a:p>
          <a:p>
            <a:pPr>
              <a:buNone/>
            </a:pPr>
            <a:r>
              <a:rPr lang="vi-VN" sz="2800" b="1" dirty="0">
                <a:latin typeface="+mj-lt"/>
              </a:rPr>
              <a:t>C.</a:t>
            </a:r>
            <a:r>
              <a:rPr lang="vi-VN" sz="2800" dirty="0">
                <a:latin typeface="+mj-lt"/>
              </a:rPr>
              <a:t> Miễn dịch bẩm sinh, miễn dịch chủ động</a:t>
            </a:r>
          </a:p>
          <a:p>
            <a:pPr>
              <a:buNone/>
            </a:pPr>
            <a:r>
              <a:rPr lang="vi-VN" sz="2800" b="1" dirty="0">
                <a:latin typeface="+mj-lt"/>
              </a:rPr>
              <a:t>D.</a:t>
            </a:r>
            <a:r>
              <a:rPr lang="vi-VN" sz="2800" dirty="0">
                <a:latin typeface="+mj-lt"/>
              </a:rPr>
              <a:t> Miễn dịch chủ động, miễn dịch tập nhiễm</a:t>
            </a:r>
          </a:p>
          <a:p>
            <a:pPr>
              <a:buNone/>
            </a:pPr>
            <a:endParaRPr lang="vi-VN" sz="2800" dirty="0">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6196"/>
          </a:xfrm>
        </p:spPr>
        <p:txBody>
          <a:bodyPr/>
          <a:lstStyle/>
          <a:p>
            <a:r>
              <a:rPr lang="vi-VN" sz="3200" dirty="0"/>
              <a:t>BT1. Vận dụng hiểu biết về các bệnh đã tìm hiểu đề xuất biện pháp phòng bệnh bảo vệ hệ tuần hoàn và cơ thể. Giải thích cơ sở các biện pháp đó.</a:t>
            </a:r>
            <a:br>
              <a:rPr lang="vi-VN" sz="3200" dirty="0"/>
            </a:br>
            <a:r>
              <a:rPr lang="vi-VN" sz="3200" dirty="0"/>
              <a:t>BT2. Thực hiện các biện pháp phòng chống một số bệnh về máu và tim mạch.</a:t>
            </a:r>
            <a:br>
              <a:rPr lang="vi-VN" sz="3200" dirty="0"/>
            </a:br>
            <a:r>
              <a:rPr lang="vi-VN" sz="3200" dirty="0"/>
              <a:t>BT3. Tóm tắt nội dung bài học bằng sơ đồ tư duy</a:t>
            </a:r>
            <a:br>
              <a:rPr lang="vi-VN" dirty="0"/>
            </a:br>
            <a:endParaRPr lang="vi-VN" dirty="0"/>
          </a:p>
        </p:txBody>
      </p:sp>
      <p:sp>
        <p:nvSpPr>
          <p:cNvPr id="5" name="Content Placeholder 4"/>
          <p:cNvSpPr>
            <a:spLocks noGrp="1"/>
          </p:cNvSpPr>
          <p:nvPr>
            <p:ph idx="1"/>
          </p:nvPr>
        </p:nvSpPr>
        <p:spPr>
          <a:xfrm>
            <a:off x="457200" y="214313"/>
            <a:ext cx="8229600" cy="1071547"/>
          </a:xfrm>
          <a:prstGeom prst="ribbon2">
            <a:avLst>
              <a:gd name="adj1" fmla="val 16667"/>
              <a:gd name="adj2" fmla="val 6290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600" b="1" dirty="0">
                <a:solidFill>
                  <a:srgbClr val="FF0000"/>
                </a:solidFill>
                <a:latin typeface="Times New Roman" panose="02020603050405020304" pitchFamily="18" charset="0"/>
                <a:cs typeface="Times New Roman" panose="02020603050405020304" pitchFamily="18" charset="0"/>
              </a:rPr>
              <a:t>VẬN DỤNG</a:t>
            </a:r>
            <a:endParaRPr sz="36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
          <p:cNvSpPr/>
          <p:nvPr/>
        </p:nvSpPr>
        <p:spPr>
          <a:xfrm>
            <a:off x="0" y="0"/>
            <a:ext cx="9144000" cy="6858000"/>
          </a:xfrm>
          <a:prstGeom prst="flowChartPreparation">
            <a:avLst/>
          </a:prstGeom>
          <a:gradFill rotWithShape="1">
            <a:gsLst>
              <a:gs pos="0">
                <a:schemeClr val="accent1"/>
              </a:gs>
              <a:gs pos="100000">
                <a:srgbClr val="56F517"/>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012029"/>
                </a:solidFill>
                <a:latin typeface="Arial" panose="020B0604020202020204" pitchFamily="34" charset="0"/>
                <a:cs typeface="Arial" panose="020B0604020202020204" pitchFamily="34" charset="0"/>
              </a:rPr>
              <a:t>- Đọc mục “Em có biết”</a:t>
            </a:r>
          </a:p>
          <a:p>
            <a:pPr marL="0" lvl="0" indent="0">
              <a:spcBef>
                <a:spcPct val="0"/>
              </a:spcBef>
              <a:buNone/>
            </a:pPr>
            <a:r>
              <a:rPr lang="en-US" altLang="en-US" sz="2800" b="1" dirty="0">
                <a:solidFill>
                  <a:srgbClr val="012029"/>
                </a:solidFill>
                <a:latin typeface="Arial" panose="020B0604020202020204" pitchFamily="34" charset="0"/>
                <a:cs typeface="Arial" panose="020B0604020202020204" pitchFamily="34" charset="0"/>
              </a:rPr>
              <a:t>- Chuẩn bị b</a:t>
            </a:r>
            <a:r>
              <a:rPr lang="en-US" altLang="en-US" sz="2800" b="1" dirty="0">
                <a:solidFill>
                  <a:srgbClr val="012029"/>
                </a:solidFill>
                <a:latin typeface="Arial" panose="020B0604020202020204" pitchFamily="34" charset="0"/>
                <a:ea typeface="Arial" panose="020B0604020202020204" pitchFamily="34" charset="0"/>
              </a:rPr>
              <a:t>à</a:t>
            </a:r>
            <a:r>
              <a:rPr lang="en-US" altLang="en-US" sz="2800" b="1" dirty="0">
                <a:solidFill>
                  <a:srgbClr val="012029"/>
                </a:solidFill>
                <a:latin typeface="Arial" panose="020B0604020202020204" pitchFamily="34" charset="0"/>
                <a:cs typeface="Arial" panose="020B0604020202020204" pitchFamily="34" charset="0"/>
              </a:rPr>
              <a:t>i 34.</a:t>
            </a:r>
            <a:endParaRPr lang="en-US" altLang="en-US" sz="2800" b="1" dirty="0">
              <a:solidFill>
                <a:srgbClr val="012029"/>
              </a:solidFill>
              <a:latin typeface="Arial" panose="020B0604020202020204" pitchFamily="34" charset="0"/>
              <a:ea typeface="Arial" panose="020B0604020202020204" pitchFamily="34" charset="0"/>
            </a:endParaRPr>
          </a:p>
        </p:txBody>
      </p:sp>
      <p:sp>
        <p:nvSpPr>
          <p:cNvPr id="25603"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35</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5" name="Rectangle 4"/>
          <p:cNvSpPr/>
          <p:nvPr/>
        </p:nvSpPr>
        <p:spPr>
          <a:xfrm>
            <a:off x="1524000" y="533400"/>
            <a:ext cx="6096000" cy="715581"/>
          </a:xfrm>
          <a:prstGeom prst="rect">
            <a:avLst/>
          </a:prstGeom>
          <a:noFill/>
          <a:ln>
            <a:solidFill>
              <a:srgbClr val="C0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Hướng</a:t>
            </a:r>
            <a:r>
              <a:rPr kumimoji="0" lang="en-US" sz="405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a:t>
            </a:r>
            <a:r>
              <a:rPr kumimoji="0" lang="en-US" sz="4050" b="1" i="0" u="none" strike="noStrike" kern="1200" cap="none" spc="0" normalizeH="0" baseline="0" noProof="0" err="1">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dẫn</a:t>
            </a:r>
            <a:r>
              <a:rPr kumimoji="0" lang="en-US" sz="4050" b="1" i="0" u="none" strike="noStrike" kern="1200" cap="none" spc="0" normalizeH="0" baseline="0" noProof="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a:t>
            </a:r>
            <a:r>
              <a:rPr lang="en-US" sz="4050" b="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hs</a:t>
            </a:r>
            <a:r>
              <a:rPr kumimoji="0" lang="en-US" sz="4050" b="1" i="0" u="none" strike="noStrike" kern="1200" cap="none" spc="0" normalizeH="0" baseline="0" noProof="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học ở</a:t>
            </a:r>
            <a:r>
              <a:rPr kumimoji="0" lang="en-US" sz="4050" b="1" i="0" u="none" strike="noStrike" kern="1200" cap="none" spc="0" normalizeH="0" noProof="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nhà</a:t>
            </a:r>
            <a:endParaRPr kumimoji="0" lang="en-US" sz="405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descr="White marble"/>
          <p:cNvSpPr txBox="1">
            <a:spLocks noChangeArrowheads="1"/>
          </p:cNvSpPr>
          <p:nvPr/>
        </p:nvSpPr>
        <p:spPr bwMode="auto">
          <a:xfrm>
            <a:off x="838200" y="228600"/>
            <a:ext cx="7086600" cy="58356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Chọn từ thích hợp điền vào chỗ trống</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p:txBody>
      </p:sp>
      <p:sp>
        <p:nvSpPr>
          <p:cNvPr id="3" name="TextBox 2"/>
          <p:cNvSpPr txBox="1"/>
          <p:nvPr/>
        </p:nvSpPr>
        <p:spPr>
          <a:xfrm>
            <a:off x="228600" y="1066800"/>
            <a:ext cx="25146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VNI-Times" pitchFamily="2" charset="0"/>
                <a:cs typeface="Arial" panose="020B0604020202020204" pitchFamily="34" charset="0"/>
              </a:rPr>
              <a:t> </a:t>
            </a:r>
            <a:r>
              <a:rPr lang="en-US" altLang="en-US" sz="2800" b="1" dirty="0">
                <a:solidFill>
                  <a:srgbClr val="FF0000"/>
                </a:solidFill>
                <a:latin typeface="Times New Roman" panose="02020603050405020304" pitchFamily="18" charset="0"/>
                <a:cs typeface="Times New Roman" panose="02020603050405020304" pitchFamily="18" charset="0"/>
              </a:rPr>
              <a:t>h</a:t>
            </a:r>
            <a:r>
              <a:rPr lang="en-US" sz="2800" b="1" dirty="0">
                <a:solidFill>
                  <a:srgbClr val="FF0000"/>
                </a:solidFill>
                <a:latin typeface="Times New Roman" panose="02020603050405020304" pitchFamily="18" charset="0"/>
                <a:cs typeface="Times New Roman" panose="02020603050405020304" pitchFamily="18" charset="0"/>
              </a:rPr>
              <a:t>uyết tương</a:t>
            </a:r>
            <a:endPar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TextBox 3"/>
          <p:cNvSpPr txBox="1"/>
          <p:nvPr/>
        </p:nvSpPr>
        <p:spPr>
          <a:xfrm>
            <a:off x="2667000" y="1066800"/>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hồng cầu</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269" name="TextBox 4"/>
          <p:cNvSpPr txBox="1"/>
          <p:nvPr/>
        </p:nvSpPr>
        <p:spPr>
          <a:xfrm>
            <a:off x="4800600" y="1066800"/>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bạch cầu</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p:cNvSpPr txBox="1"/>
          <p:nvPr/>
        </p:nvSpPr>
        <p:spPr>
          <a:xfrm>
            <a:off x="6934200" y="1076325"/>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VNI-Times" pitchFamily="2" charset="0"/>
                <a:cs typeface="Arial" panose="020B0604020202020204" pitchFamily="34" charset="0"/>
              </a:rPr>
              <a:t> </a:t>
            </a:r>
            <a:r>
              <a:rPr lang="en-US" altLang="en-US" sz="2800" b="1" dirty="0">
                <a:solidFill>
                  <a:srgbClr val="FF0000"/>
                </a:solidFill>
                <a:latin typeface="Times New Roman" panose="02020603050405020304" pitchFamily="18" charset="0"/>
                <a:cs typeface="Times New Roman" panose="02020603050405020304" pitchFamily="18" charset="0"/>
              </a:rPr>
              <a:t>tiểu cầu</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p:cNvSpPr txBox="1"/>
          <p:nvPr/>
        </p:nvSpPr>
        <p:spPr>
          <a:xfrm>
            <a:off x="114300" y="2287588"/>
            <a:ext cx="89154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b="1" dirty="0">
                <a:solidFill>
                  <a:srgbClr val="0000CC"/>
                </a:solidFill>
                <a:latin typeface=".VnTime" pitchFamily="34" charset="0"/>
                <a:cs typeface="Arial" panose="020B0604020202020204" pitchFamily="34" charset="0"/>
              </a:rPr>
              <a:t>- </a:t>
            </a:r>
            <a:r>
              <a:rPr lang="en-US" altLang="en-US" b="1" dirty="0">
                <a:solidFill>
                  <a:srgbClr val="0000CC"/>
                </a:solidFill>
                <a:latin typeface="Times New Roman" panose="02020603050405020304" pitchFamily="18" charset="0"/>
                <a:cs typeface="Times New Roman" panose="02020603050405020304" pitchFamily="18" charset="0"/>
              </a:rPr>
              <a:t>Máu gồm.....................và các tế bào máu</a:t>
            </a:r>
            <a:r>
              <a:rPr lang="en-US" altLang="en-US" b="1" dirty="0">
                <a:solidFill>
                  <a:srgbClr val="0000CC"/>
                </a:solidFill>
                <a:latin typeface=".VnTime" pitchFamily="34" charset="0"/>
                <a:cs typeface="Arial" panose="020B0604020202020204" pitchFamily="34" charset="0"/>
              </a:rPr>
              <a:t> .</a:t>
            </a:r>
            <a:endParaRPr lang="en-US" altLang="en-US" b="1" dirty="0">
              <a:solidFill>
                <a:srgbClr val="0000CC"/>
              </a:solidFill>
              <a:latin typeface="VNI-Times" pitchFamily="2" charset="0"/>
              <a:ea typeface="Arial" panose="020B0604020202020204" pitchFamily="34" charset="0"/>
            </a:endParaRPr>
          </a:p>
        </p:txBody>
      </p:sp>
      <p:sp>
        <p:nvSpPr>
          <p:cNvPr id="8" name="TextBox 7"/>
          <p:cNvSpPr txBox="1"/>
          <p:nvPr/>
        </p:nvSpPr>
        <p:spPr>
          <a:xfrm>
            <a:off x="90488" y="3109913"/>
            <a:ext cx="893921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b="1" dirty="0">
                <a:solidFill>
                  <a:srgbClr val="0000CC"/>
                </a:solidFill>
                <a:latin typeface=".VnTime" pitchFamily="34" charset="0"/>
                <a:cs typeface="Arial" panose="020B0604020202020204" pitchFamily="34" charset="0"/>
              </a:rPr>
              <a:t>- </a:t>
            </a:r>
            <a:r>
              <a:rPr lang="en-US" altLang="en-US" sz="2800" b="1" dirty="0">
                <a:solidFill>
                  <a:srgbClr val="0000CC"/>
                </a:solidFill>
                <a:latin typeface="Times New Roman" panose="02020603050405020304" pitchFamily="18" charset="0"/>
                <a:cs typeface="Times New Roman" panose="02020603050405020304" pitchFamily="18" charset="0"/>
              </a:rPr>
              <a:t>Các tế bào máu gồm...................., bạch cầu và  ................</a:t>
            </a:r>
            <a:endParaRPr lang="en-US" alt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273"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4</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10" name="Rectangle 9"/>
          <p:cNvSpPr/>
          <p:nvPr/>
        </p:nvSpPr>
        <p:spPr>
          <a:xfrm>
            <a:off x="-166687" y="1397000"/>
            <a:ext cx="1295400" cy="11080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66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6600" dirty="0">
              <a:solidFill>
                <a:srgbClr val="FF3300"/>
              </a:solidFill>
              <a:latin typeface="Times New Roman" panose="02020603050405020304" pitchFamily="18" charset="0"/>
              <a:ea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0.03108 0.01273 L 0.20642 0.175 " pathEditMode="relative" rAng="0" ptsTypes="AA">
                                      <p:cBhvr>
                                        <p:cTn id="18" dur="2000" fill="hold"/>
                                        <p:tgtEl>
                                          <p:spTgt spid="3"/>
                                        </p:tgtEl>
                                        <p:attrNameLst>
                                          <p:attrName>ppt_x</p:attrName>
                                          <p:attrName>ppt_y</p:attrName>
                                        </p:attrNameLst>
                                      </p:cBhvr>
                                      <p:rCtr x="11900" y="8100"/>
                                    </p:animMotion>
                                  </p:childTnLst>
                                </p:cTn>
                              </p:par>
                            </p:childTnLst>
                          </p:cTn>
                        </p:par>
                        <p:par>
                          <p:cTn id="19" fill="hold">
                            <p:stCondLst>
                              <p:cond delay="2000"/>
                            </p:stCondLst>
                            <p:childTnLst>
                              <p:par>
                                <p:cTn id="20" presetID="49" presetClass="path" presetSubtype="0" accel="50000" decel="50000" fill="hold" grpId="0" nodeType="afterEffect">
                                  <p:stCondLst>
                                    <p:cond delay="0"/>
                                  </p:stCondLst>
                                  <p:childTnLst>
                                    <p:animMotion origin="layout" path="M -0.05417 0.00671 L 0.11667 0.28009 " pathEditMode="relative" rAng="0" ptsTypes="AA">
                                      <p:cBhvr>
                                        <p:cTn id="21" dur="2000" fill="hold"/>
                                        <p:tgtEl>
                                          <p:spTgt spid="4"/>
                                        </p:tgtEl>
                                        <p:attrNameLst>
                                          <p:attrName>ppt_x</p:attrName>
                                          <p:attrName>ppt_y</p:attrName>
                                        </p:attrNameLst>
                                      </p:cBhvr>
                                      <p:rCtr x="8500" y="13700"/>
                                    </p:animMotion>
                                  </p:childTnLst>
                                </p:cTn>
                              </p:par>
                            </p:childTnLst>
                          </p:cTn>
                        </p:par>
                        <p:par>
                          <p:cTn id="22" fill="hold">
                            <p:stCondLst>
                              <p:cond delay="4000"/>
                            </p:stCondLst>
                            <p:childTnLst>
                              <p:par>
                                <p:cTn id="23" presetID="56" presetClass="path" presetSubtype="0" accel="50000" decel="50000" fill="hold" grpId="0" nodeType="afterEffect">
                                  <p:stCondLst>
                                    <p:cond delay="0"/>
                                  </p:stCondLst>
                                  <p:childTnLst>
                                    <p:animMotion origin="layout" path="M -0.04584 -0.0169 L 0.02916 0.28356 " pathEditMode="relative" rAng="0" ptsTypes="AA">
                                      <p:cBhvr>
                                        <p:cTn id="24" dur="2000" fill="hold"/>
                                        <p:tgtEl>
                                          <p:spTgt spid="6"/>
                                        </p:tgtEl>
                                        <p:attrNameLst>
                                          <p:attrName>ppt_x</p:attrName>
                                          <p:attrName>ppt_y</p:attrName>
                                        </p:attrNameLst>
                                      </p:cBhvr>
                                      <p:rCtr x="3800" y="15000"/>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5</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8" name="TextBox 7"/>
          <p:cNvSpPr txBox="1">
            <a:spLocks noChangeArrowheads="1"/>
          </p:cNvSpPr>
          <p:nvPr/>
        </p:nvSpPr>
        <p:spPr bwMode="auto">
          <a:xfrm>
            <a:off x="152400" y="304800"/>
            <a:ext cx="6172200" cy="2678113"/>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50000"/>
              </a:lnSpc>
              <a:spcBef>
                <a:spcPct val="0"/>
              </a:spcBef>
              <a:buFontTx/>
              <a:buNone/>
            </a:pPr>
            <a:r>
              <a:rPr lang="vi-VN" altLang="x-none" sz="2800" b="1" dirty="0">
                <a:solidFill>
                  <a:srgbClr val="C00000"/>
                </a:solidFill>
                <a:latin typeface="Times New Roman" panose="02020603050405020304" pitchFamily="18" charset="0"/>
                <a:cs typeface="Arial" panose="020B0604020202020204" pitchFamily="34" charset="0"/>
              </a:rPr>
              <a:t>Khi cơ thể bị mất nước nhiều (khi tiêu chảy, khi lao động nặng ra mồ hôi nhiều,...), máu có thể lưu thông dễ d</a:t>
            </a:r>
            <a:r>
              <a:rPr lang="vi-VN" altLang="x-none" sz="2800" b="1" dirty="0">
                <a:solidFill>
                  <a:srgbClr val="C00000"/>
                </a:solidFill>
                <a:latin typeface="Times New Roman" panose="02020603050405020304" pitchFamily="18" charset="0"/>
                <a:ea typeface="Arial" panose="020B0604020202020204" pitchFamily="34" charset="0"/>
              </a:rPr>
              <a:t>à</a:t>
            </a:r>
            <a:r>
              <a:rPr lang="vi-VN" altLang="x-none" sz="2800" b="1" dirty="0">
                <a:solidFill>
                  <a:srgbClr val="C00000"/>
                </a:solidFill>
                <a:latin typeface="Times New Roman" panose="02020603050405020304" pitchFamily="18" charset="0"/>
                <a:cs typeface="Arial" panose="020B0604020202020204" pitchFamily="34" charset="0"/>
              </a:rPr>
              <a:t>ng trong mạch nữa không?</a:t>
            </a:r>
            <a:endParaRPr sz="2800" b="1" dirty="0">
              <a:solidFill>
                <a:srgbClr val="C00000"/>
              </a:solidFill>
              <a:ea typeface="Arial" panose="020B0604020202020204" pitchFamily="34" charset="0"/>
            </a:endParaRPr>
          </a:p>
        </p:txBody>
      </p:sp>
      <p:sp>
        <p:nvSpPr>
          <p:cNvPr id="2" name="Rectangle 1"/>
          <p:cNvSpPr/>
          <p:nvPr/>
        </p:nvSpPr>
        <p:spPr>
          <a:xfrm>
            <a:off x="373063" y="3733800"/>
            <a:ext cx="8305800" cy="2308225"/>
          </a:xfrm>
          <a:prstGeom prst="rect">
            <a:avLst/>
          </a:prstGeom>
        </p:spPr>
        <p:txBody>
          <a:bodyPr>
            <a:spAutoFit/>
          </a:bodyPr>
          <a:lstStyle/>
          <a:p>
            <a:pPr algn="ctr">
              <a:lnSpc>
                <a:spcPct val="150000"/>
              </a:lnSpc>
              <a:buNone/>
            </a:pPr>
            <a:r>
              <a:rPr lang="vi-VN" altLang="x-none" sz="3200" dirty="0">
                <a:latin typeface="Times New Roman" panose="02020603050405020304" pitchFamily="18" charset="0"/>
              </a:rPr>
              <a:t>Khi cơ thể bị mất nhiều nước (khi bị tiêu chảy, lao động nặng ra nhiều mồ hôi...) máu khó lưu thông trong mạch vì máu mất nước =&gt;  đặc.</a:t>
            </a:r>
            <a:endParaRPr sz="3200" dirty="0">
              <a:latin typeface="Calibri" panose="020F0502020204030204" pitchFamily="34" charset="0"/>
            </a:endParaRPr>
          </a:p>
        </p:txBody>
      </p:sp>
      <p:pic>
        <p:nvPicPr>
          <p:cNvPr id="13317" name="Picture 4"/>
          <p:cNvPicPr>
            <a:picLocks noChangeAspect="1"/>
          </p:cNvPicPr>
          <p:nvPr/>
        </p:nvPicPr>
        <p:blipFill>
          <a:blip r:embed="rId2"/>
          <a:stretch>
            <a:fillRect/>
          </a:stretch>
        </p:blipFill>
        <p:spPr>
          <a:xfrm>
            <a:off x="6705600" y="152400"/>
            <a:ext cx="1981200" cy="3657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800100" y="304800"/>
            <a:ext cx="7543800" cy="523875"/>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vi-VN" altLang="x-none" sz="2800" b="1" dirty="0">
                <a:solidFill>
                  <a:srgbClr val="C00000"/>
                </a:solidFill>
                <a:latin typeface="Times New Roman" panose="02020603050405020304" pitchFamily="18" charset="0"/>
                <a:cs typeface="Arial" panose="020B0604020202020204" pitchFamily="34" charset="0"/>
              </a:rPr>
              <a:t>Bảng</a:t>
            </a:r>
            <a:r>
              <a:rPr lang="en-US" altLang="x-none" sz="2800" b="1" dirty="0">
                <a:solidFill>
                  <a:srgbClr val="C00000"/>
                </a:solidFill>
                <a:latin typeface="Times New Roman" panose="02020603050405020304" pitchFamily="18" charset="0"/>
                <a:cs typeface="Arial" panose="020B0604020202020204" pitchFamily="34" charset="0"/>
              </a:rPr>
              <a:t> 1.</a:t>
            </a:r>
            <a:r>
              <a:rPr lang="vi-VN" altLang="x-none" sz="2800" b="1" dirty="0">
                <a:solidFill>
                  <a:srgbClr val="C00000"/>
                </a:solidFill>
                <a:latin typeface="Times New Roman" panose="02020603050405020304" pitchFamily="18" charset="0"/>
                <a:cs typeface="Arial" panose="020B0604020202020204" pitchFamily="34" charset="0"/>
              </a:rPr>
              <a:t> Th</a:t>
            </a:r>
            <a:r>
              <a:rPr lang="vi-VN" altLang="x-none" sz="2800" b="1" dirty="0">
                <a:solidFill>
                  <a:srgbClr val="C00000"/>
                </a:solidFill>
                <a:latin typeface="Times New Roman" panose="02020603050405020304" pitchFamily="18" charset="0"/>
                <a:ea typeface="Arial" panose="020B0604020202020204" pitchFamily="34" charset="0"/>
              </a:rPr>
              <a:t>à</a:t>
            </a:r>
            <a:r>
              <a:rPr lang="vi-VN" altLang="x-none" sz="2800" b="1" dirty="0">
                <a:solidFill>
                  <a:srgbClr val="C00000"/>
                </a:solidFill>
                <a:latin typeface="Times New Roman" panose="02020603050405020304" pitchFamily="18" charset="0"/>
                <a:cs typeface="Arial" panose="020B0604020202020204" pitchFamily="34" charset="0"/>
              </a:rPr>
              <a:t>nh phần chủ yếu của huyết tương</a:t>
            </a:r>
            <a:endParaRPr sz="2800" b="1" dirty="0">
              <a:solidFill>
                <a:srgbClr val="C00000"/>
              </a:solidFill>
              <a:ea typeface="Arial" panose="020B0604020202020204" pitchFamily="34" charset="0"/>
            </a:endParaRPr>
          </a:p>
        </p:txBody>
      </p:sp>
      <p:graphicFrame>
        <p:nvGraphicFramePr>
          <p:cNvPr id="14339" name="Table 14338"/>
          <p:cNvGraphicFramePr/>
          <p:nvPr/>
        </p:nvGraphicFramePr>
        <p:xfrm>
          <a:off x="99695" y="893445"/>
          <a:ext cx="8860155" cy="5877560"/>
        </p:xfrm>
        <a:graphic>
          <a:graphicData uri="http://schemas.openxmlformats.org/drawingml/2006/table">
            <a:tbl>
              <a:tblPr/>
              <a:tblGrid>
                <a:gridCol w="7670800">
                  <a:extLst>
                    <a:ext uri="{9D8B030D-6E8A-4147-A177-3AD203B41FA5}">
                      <a16:colId xmlns:a16="http://schemas.microsoft.com/office/drawing/2014/main" val="20000"/>
                    </a:ext>
                  </a:extLst>
                </a:gridCol>
                <a:gridCol w="1189355">
                  <a:extLst>
                    <a:ext uri="{9D8B030D-6E8A-4147-A177-3AD203B41FA5}">
                      <a16:colId xmlns:a16="http://schemas.microsoft.com/office/drawing/2014/main" val="20001"/>
                    </a:ext>
                  </a:extLst>
                </a:gridCol>
              </a:tblGrid>
              <a:tr h="108458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b="1" dirty="0">
                          <a:solidFill>
                            <a:srgbClr val="FF0000"/>
                          </a:solidFill>
                          <a:latin typeface="Times New Roman" panose="02020603050405020304" pitchFamily="18" charset="0"/>
                          <a:cs typeface="Times New Roman" panose="02020603050405020304" pitchFamily="18" charset="0"/>
                        </a:rPr>
                        <a:t>C</a:t>
                      </a:r>
                      <a:r>
                        <a:rPr lang="en-US" sz="3200" b="1" dirty="0">
                          <a:solidFill>
                            <a:srgbClr val="FF0000"/>
                          </a:solidFill>
                          <a:latin typeface="Times New Roman" panose="02020603050405020304" pitchFamily="18" charset="0"/>
                          <a:cs typeface="Times New Roman" panose="02020603050405020304" pitchFamily="18" charset="0"/>
                        </a:rPr>
                        <a:t>ác chất</a:t>
                      </a:r>
                    </a:p>
                  </a:txBody>
                  <a:tcPr marT="45705" marB="4570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CD5B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b="1" dirty="0">
                          <a:solidFill>
                            <a:srgbClr val="FF0000"/>
                          </a:solidFill>
                          <a:latin typeface="Times New Roman" panose="02020603050405020304" pitchFamily="18" charset="0"/>
                          <a:cs typeface="Times New Roman" panose="02020603050405020304" pitchFamily="18" charset="0"/>
                        </a:rPr>
                        <a:t>T</a:t>
                      </a:r>
                      <a:r>
                        <a:rPr lang="en-US" sz="3200" b="1" dirty="0">
                          <a:solidFill>
                            <a:srgbClr val="FF0000"/>
                          </a:solidFill>
                          <a:latin typeface="Times New Roman" panose="02020603050405020304" pitchFamily="18" charset="0"/>
                          <a:cs typeface="Times New Roman" panose="02020603050405020304" pitchFamily="18" charset="0"/>
                        </a:rPr>
                        <a:t>ỷ lệ</a:t>
                      </a:r>
                    </a:p>
                  </a:txBody>
                  <a:tcPr marT="45705" marB="4570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val="10000"/>
                  </a:ext>
                </a:extLst>
              </a:tr>
              <a:tr h="7334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3200" dirty="0">
                          <a:solidFill>
                            <a:srgbClr val="000000"/>
                          </a:solidFill>
                          <a:latin typeface="Times New Roman" panose="02020603050405020304" pitchFamily="18" charset="0"/>
                          <a:cs typeface="Times New Roman" panose="02020603050405020304" pitchFamily="18" charset="0"/>
                        </a:rPr>
                        <a:t>- </a:t>
                      </a:r>
                      <a:r>
                        <a:rPr lang="vi-VN" altLang="x-none" sz="3200" dirty="0">
                          <a:solidFill>
                            <a:srgbClr val="000000"/>
                          </a:solidFill>
                          <a:latin typeface="Times New Roman" panose="02020603050405020304" pitchFamily="18" charset="0"/>
                          <a:cs typeface="Times New Roman" panose="02020603050405020304" pitchFamily="18" charset="0"/>
                        </a:rPr>
                        <a:t>Nước</a:t>
                      </a:r>
                      <a:r>
                        <a:rPr sz="3200" dirty="0">
                          <a:solidFill>
                            <a:srgbClr val="000000"/>
                          </a:solidFill>
                          <a:latin typeface="Times New Roman" panose="02020603050405020304" pitchFamily="18" charset="0"/>
                          <a:cs typeface="Times New Roman" panose="02020603050405020304" pitchFamily="18" charset="0"/>
                        </a:rPr>
                        <a:t>  </a:t>
                      </a:r>
                      <a:endParaRPr lang="en-US" sz="3200" dirty="0">
                        <a:solidFill>
                          <a:srgbClr val="000000"/>
                        </a:solidFill>
                        <a:latin typeface="Times New Roman" panose="02020603050405020304" pitchFamily="18" charset="0"/>
                        <a:cs typeface="Times New Roman" panose="02020603050405020304" pitchFamily="18" charset="0"/>
                      </a:endParaRPr>
                    </a:p>
                  </a:txBody>
                  <a:tcPr marT="45705" marB="4570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D5B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solidFill>
                            <a:srgbClr val="000000"/>
                          </a:solidFill>
                          <a:latin typeface="Times New Roman" panose="02020603050405020304" pitchFamily="18" charset="0"/>
                          <a:cs typeface="Times New Roman" panose="02020603050405020304" pitchFamily="18" charset="0"/>
                        </a:rPr>
                        <a:t>90%</a:t>
                      </a:r>
                      <a:endParaRPr lang="en-US" sz="3200" dirty="0">
                        <a:solidFill>
                          <a:srgbClr val="000000"/>
                        </a:solidFill>
                        <a:latin typeface="Times New Roman" panose="02020603050405020304" pitchFamily="18" charset="0"/>
                        <a:cs typeface="Times New Roman" panose="02020603050405020304" pitchFamily="18" charset="0"/>
                      </a:endParaRPr>
                    </a:p>
                  </a:txBody>
                  <a:tcPr marT="45705" marB="4570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val="10001"/>
                  </a:ext>
                </a:extLst>
              </a:tr>
              <a:tr h="405955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3200" dirty="0">
                          <a:solidFill>
                            <a:srgbClr val="000000"/>
                          </a:solidFill>
                          <a:latin typeface="Times New Roman" panose="02020603050405020304" pitchFamily="18" charset="0"/>
                          <a:cs typeface="Times New Roman" panose="02020603050405020304" pitchFamily="18" charset="0"/>
                        </a:rPr>
                        <a:t>- C</a:t>
                      </a:r>
                      <a:r>
                        <a:rPr lang="en-US" sz="3200" dirty="0">
                          <a:solidFill>
                            <a:srgbClr val="000000"/>
                          </a:solidFill>
                          <a:latin typeface="Times New Roman" panose="02020603050405020304" pitchFamily="18" charset="0"/>
                          <a:cs typeface="Times New Roman" panose="02020603050405020304" pitchFamily="18" charset="0"/>
                        </a:rPr>
                        <a:t>ác chất dinh dưỡng:</a:t>
                      </a:r>
                      <a:r>
                        <a:rPr sz="3200" dirty="0">
                          <a:solidFill>
                            <a:srgbClr val="000000"/>
                          </a:solidFill>
                          <a:latin typeface="Times New Roman" panose="02020603050405020304" pitchFamily="18" charset="0"/>
                          <a:cs typeface="Times New Roman" panose="02020603050405020304" pitchFamily="18" charset="0"/>
                        </a:rPr>
                        <a:t> Pr</a:t>
                      </a:r>
                      <a:r>
                        <a:rPr lang="en-US" sz="3200" dirty="0">
                          <a:solidFill>
                            <a:srgbClr val="000000"/>
                          </a:solidFill>
                          <a:latin typeface="Times New Roman" panose="02020603050405020304" pitchFamily="18" charset="0"/>
                          <a:cs typeface="Times New Roman" panose="02020603050405020304" pitchFamily="18" charset="0"/>
                        </a:rPr>
                        <a:t>o</a:t>
                      </a:r>
                      <a:r>
                        <a:rPr sz="3200" dirty="0">
                          <a:solidFill>
                            <a:srgbClr val="000000"/>
                          </a:solidFill>
                          <a:latin typeface="Times New Roman" panose="02020603050405020304" pitchFamily="18" charset="0"/>
                          <a:cs typeface="Times New Roman" panose="02020603050405020304" pitchFamily="18" charset="0"/>
                        </a:rPr>
                        <a:t>t</a:t>
                      </a:r>
                      <a:r>
                        <a:rPr lang="en-US" sz="3200" dirty="0">
                          <a:solidFill>
                            <a:srgbClr val="000000"/>
                          </a:solidFill>
                          <a:latin typeface="Times New Roman" panose="02020603050405020304" pitchFamily="18" charset="0"/>
                          <a:cs typeface="Times New Roman" panose="02020603050405020304" pitchFamily="18" charset="0"/>
                        </a:rPr>
                        <a:t>e</a:t>
                      </a:r>
                      <a:r>
                        <a:rPr sz="3200" dirty="0">
                          <a:solidFill>
                            <a:srgbClr val="000000"/>
                          </a:solidFill>
                          <a:latin typeface="Times New Roman" panose="02020603050405020304" pitchFamily="18" charset="0"/>
                          <a:cs typeface="Times New Roman" panose="02020603050405020304" pitchFamily="18" charset="0"/>
                        </a:rPr>
                        <a:t>in, Lipit, Gluxit, Vitamin...</a:t>
                      </a:r>
                    </a:p>
                    <a:p>
                      <a:pPr lvl="0" eaLnBrk="1" hangingPunct="1">
                        <a:buChar char="-"/>
                      </a:pPr>
                      <a:r>
                        <a:rPr sz="3200" dirty="0">
                          <a:solidFill>
                            <a:srgbClr val="000000"/>
                          </a:solidFill>
                          <a:latin typeface="Times New Roman" panose="02020603050405020304" pitchFamily="18" charset="0"/>
                          <a:cs typeface="Times New Roman" panose="02020603050405020304" pitchFamily="18" charset="0"/>
                        </a:rPr>
                        <a:t> C</a:t>
                      </a:r>
                      <a:r>
                        <a:rPr lang="en-US" sz="3200" dirty="0">
                          <a:solidFill>
                            <a:srgbClr val="000000"/>
                          </a:solidFill>
                          <a:latin typeface="Times New Roman" panose="02020603050405020304" pitchFamily="18" charset="0"/>
                          <a:cs typeface="Times New Roman" panose="02020603050405020304" pitchFamily="18" charset="0"/>
                        </a:rPr>
                        <a:t>á</a:t>
                      </a:r>
                      <a:r>
                        <a:rPr sz="3200" dirty="0">
                          <a:solidFill>
                            <a:srgbClr val="000000"/>
                          </a:solidFill>
                          <a:latin typeface="Times New Roman" panose="02020603050405020304" pitchFamily="18" charset="0"/>
                          <a:cs typeface="Times New Roman" panose="02020603050405020304" pitchFamily="18" charset="0"/>
                        </a:rPr>
                        <a:t>c ch</a:t>
                      </a:r>
                      <a:r>
                        <a:rPr lang="en-US" sz="3200" dirty="0">
                          <a:solidFill>
                            <a:srgbClr val="000000"/>
                          </a:solidFill>
                          <a:latin typeface="Times New Roman" panose="02020603050405020304" pitchFamily="18" charset="0"/>
                          <a:cs typeface="Times New Roman" panose="02020603050405020304" pitchFamily="18" charset="0"/>
                        </a:rPr>
                        <a:t>ấ</a:t>
                      </a:r>
                      <a:r>
                        <a:rPr sz="3200" dirty="0">
                          <a:solidFill>
                            <a:srgbClr val="000000"/>
                          </a:solidFill>
                          <a:latin typeface="Times New Roman" panose="02020603050405020304" pitchFamily="18" charset="0"/>
                          <a:cs typeface="Times New Roman" panose="02020603050405020304" pitchFamily="18" charset="0"/>
                        </a:rPr>
                        <a:t>t c</a:t>
                      </a:r>
                      <a:r>
                        <a:rPr lang="en-US" sz="3200" dirty="0">
                          <a:solidFill>
                            <a:srgbClr val="000000"/>
                          </a:solidFill>
                          <a:latin typeface="Times New Roman" panose="02020603050405020304" pitchFamily="18" charset="0"/>
                          <a:cs typeface="Times New Roman" panose="02020603050405020304" pitchFamily="18" charset="0"/>
                        </a:rPr>
                        <a:t>ầ</a:t>
                      </a:r>
                      <a:r>
                        <a:rPr sz="3200" dirty="0">
                          <a:solidFill>
                            <a:srgbClr val="000000"/>
                          </a:solidFill>
                          <a:latin typeface="Times New Roman" panose="02020603050405020304" pitchFamily="18" charset="0"/>
                          <a:cs typeface="Times New Roman" panose="02020603050405020304" pitchFamily="18" charset="0"/>
                        </a:rPr>
                        <a:t>n thi</a:t>
                      </a:r>
                      <a:r>
                        <a:rPr lang="en-US" sz="3200" dirty="0">
                          <a:solidFill>
                            <a:srgbClr val="000000"/>
                          </a:solidFill>
                          <a:latin typeface="Times New Roman" panose="02020603050405020304" pitchFamily="18" charset="0"/>
                          <a:cs typeface="Times New Roman" panose="02020603050405020304" pitchFamily="18" charset="0"/>
                        </a:rPr>
                        <a:t>ế</a:t>
                      </a:r>
                      <a:r>
                        <a:rPr sz="3200" dirty="0">
                          <a:solidFill>
                            <a:srgbClr val="000000"/>
                          </a:solidFill>
                          <a:latin typeface="Times New Roman" panose="02020603050405020304" pitchFamily="18" charset="0"/>
                          <a:cs typeface="Times New Roman" panose="02020603050405020304" pitchFamily="18" charset="0"/>
                        </a:rPr>
                        <a:t>t kh</a:t>
                      </a:r>
                      <a:r>
                        <a:rPr lang="en-US" sz="3200" dirty="0">
                          <a:solidFill>
                            <a:srgbClr val="000000"/>
                          </a:solidFill>
                          <a:latin typeface="Times New Roman" panose="02020603050405020304" pitchFamily="18" charset="0"/>
                          <a:cs typeface="Times New Roman" panose="02020603050405020304" pitchFamily="18" charset="0"/>
                        </a:rPr>
                        <a:t>á</a:t>
                      </a:r>
                      <a:r>
                        <a:rPr sz="3200" dirty="0">
                          <a:solidFill>
                            <a:srgbClr val="000000"/>
                          </a:solidFill>
                          <a:latin typeface="Times New Roman" panose="02020603050405020304" pitchFamily="18" charset="0"/>
                          <a:cs typeface="Times New Roman" panose="02020603050405020304" pitchFamily="18" charset="0"/>
                        </a:rPr>
                        <a:t>c : Hoocm</a:t>
                      </a:r>
                      <a:r>
                        <a:rPr lang="en-US" sz="3200" dirty="0">
                          <a:solidFill>
                            <a:srgbClr val="000000"/>
                          </a:solidFill>
                          <a:latin typeface="Times New Roman" panose="02020603050405020304" pitchFamily="18" charset="0"/>
                          <a:cs typeface="Times New Roman" panose="02020603050405020304" pitchFamily="18" charset="0"/>
                        </a:rPr>
                        <a:t>ô</a:t>
                      </a:r>
                      <a:r>
                        <a:rPr sz="3200" dirty="0">
                          <a:solidFill>
                            <a:srgbClr val="000000"/>
                          </a:solidFill>
                          <a:latin typeface="Times New Roman" panose="02020603050405020304" pitchFamily="18" charset="0"/>
                          <a:cs typeface="Times New Roman" panose="02020603050405020304" pitchFamily="18" charset="0"/>
                        </a:rPr>
                        <a:t>n, kh</a:t>
                      </a:r>
                      <a:r>
                        <a:rPr lang="en-US" sz="3200" dirty="0">
                          <a:solidFill>
                            <a:srgbClr val="000000"/>
                          </a:solidFill>
                          <a:latin typeface="Times New Roman" panose="02020603050405020304" pitchFamily="18" charset="0"/>
                          <a:cs typeface="Times New Roman" panose="02020603050405020304" pitchFamily="18" charset="0"/>
                        </a:rPr>
                        <a:t>á</a:t>
                      </a:r>
                      <a:r>
                        <a:rPr sz="3200" dirty="0">
                          <a:solidFill>
                            <a:srgbClr val="000000"/>
                          </a:solidFill>
                          <a:latin typeface="Times New Roman" panose="02020603050405020304" pitchFamily="18" charset="0"/>
                          <a:cs typeface="Times New Roman" panose="02020603050405020304" pitchFamily="18" charset="0"/>
                        </a:rPr>
                        <a:t>ng th</a:t>
                      </a:r>
                      <a:r>
                        <a:rPr lang="en-US" sz="3200" dirty="0">
                          <a:solidFill>
                            <a:srgbClr val="000000"/>
                          </a:solidFill>
                          <a:latin typeface="Times New Roman" panose="02020603050405020304" pitchFamily="18" charset="0"/>
                          <a:cs typeface="Times New Roman" panose="02020603050405020304" pitchFamily="18" charset="0"/>
                        </a:rPr>
                        <a:t>ể</a:t>
                      </a:r>
                      <a:r>
                        <a:rPr sz="3200" dirty="0">
                          <a:solidFill>
                            <a:srgbClr val="000000"/>
                          </a:solidFill>
                          <a:latin typeface="Times New Roman" panose="02020603050405020304" pitchFamily="18" charset="0"/>
                          <a:cs typeface="Times New Roman" panose="02020603050405020304" pitchFamily="18" charset="0"/>
                        </a:rPr>
                        <a:t>...</a:t>
                      </a:r>
                    </a:p>
                    <a:p>
                      <a:pPr lvl="0" eaLnBrk="1" hangingPunct="1">
                        <a:buChar char="-"/>
                      </a:pPr>
                      <a:r>
                        <a:rPr sz="3200" dirty="0">
                          <a:solidFill>
                            <a:srgbClr val="000000"/>
                          </a:solidFill>
                          <a:latin typeface="Times New Roman" panose="02020603050405020304" pitchFamily="18" charset="0"/>
                          <a:cs typeface="Times New Roman" panose="02020603050405020304" pitchFamily="18" charset="0"/>
                        </a:rPr>
                        <a:t> C</a:t>
                      </a:r>
                      <a:r>
                        <a:rPr lang="en-US" sz="3200" dirty="0">
                          <a:solidFill>
                            <a:srgbClr val="000000"/>
                          </a:solidFill>
                          <a:latin typeface="Times New Roman" panose="02020603050405020304" pitchFamily="18" charset="0"/>
                          <a:cs typeface="Times New Roman" panose="02020603050405020304" pitchFamily="18" charset="0"/>
                        </a:rPr>
                        <a:t>á</a:t>
                      </a:r>
                      <a:r>
                        <a:rPr sz="3200" dirty="0">
                          <a:solidFill>
                            <a:srgbClr val="000000"/>
                          </a:solidFill>
                          <a:latin typeface="Times New Roman" panose="02020603050405020304" pitchFamily="18" charset="0"/>
                          <a:cs typeface="Times New Roman" panose="02020603050405020304" pitchFamily="18" charset="0"/>
                        </a:rPr>
                        <a:t>c l</a:t>
                      </a:r>
                      <a:r>
                        <a:rPr lang="en-US" sz="3200" dirty="0">
                          <a:solidFill>
                            <a:srgbClr val="000000"/>
                          </a:solidFill>
                          <a:latin typeface="Times New Roman" panose="02020603050405020304" pitchFamily="18" charset="0"/>
                          <a:cs typeface="Times New Roman" panose="02020603050405020304" pitchFamily="18" charset="0"/>
                        </a:rPr>
                        <a:t>ọa</a:t>
                      </a:r>
                      <a:r>
                        <a:rPr sz="3200" dirty="0">
                          <a:solidFill>
                            <a:srgbClr val="000000"/>
                          </a:solidFill>
                          <a:latin typeface="Times New Roman" panose="02020603050405020304" pitchFamily="18" charset="0"/>
                          <a:cs typeface="Times New Roman" panose="02020603050405020304" pitchFamily="18" charset="0"/>
                        </a:rPr>
                        <a:t>i mu</a:t>
                      </a:r>
                      <a:r>
                        <a:rPr lang="en-US" sz="3200" dirty="0">
                          <a:solidFill>
                            <a:srgbClr val="000000"/>
                          </a:solidFill>
                          <a:latin typeface="Times New Roman" panose="02020603050405020304" pitchFamily="18" charset="0"/>
                          <a:cs typeface="Times New Roman" panose="02020603050405020304" pitchFamily="18" charset="0"/>
                        </a:rPr>
                        <a:t>ố</a:t>
                      </a:r>
                      <a:r>
                        <a:rPr sz="3200" dirty="0">
                          <a:solidFill>
                            <a:srgbClr val="000000"/>
                          </a:solidFill>
                          <a:latin typeface="Times New Roman" panose="02020603050405020304" pitchFamily="18" charset="0"/>
                          <a:cs typeface="Times New Roman" panose="02020603050405020304" pitchFamily="18" charset="0"/>
                        </a:rPr>
                        <a:t>i kho</a:t>
                      </a:r>
                      <a:r>
                        <a:rPr lang="en-US" sz="3200" dirty="0">
                          <a:solidFill>
                            <a:srgbClr val="000000"/>
                          </a:solidFill>
                          <a:latin typeface="Times New Roman" panose="02020603050405020304" pitchFamily="18" charset="0"/>
                          <a:cs typeface="Times New Roman" panose="02020603050405020304" pitchFamily="18" charset="0"/>
                        </a:rPr>
                        <a:t>á</a:t>
                      </a:r>
                      <a:r>
                        <a:rPr sz="3200" dirty="0">
                          <a:solidFill>
                            <a:srgbClr val="000000"/>
                          </a:solidFill>
                          <a:latin typeface="Times New Roman" panose="02020603050405020304" pitchFamily="18" charset="0"/>
                          <a:cs typeface="Times New Roman" panose="02020603050405020304" pitchFamily="18" charset="0"/>
                        </a:rPr>
                        <a:t>ng.</a:t>
                      </a:r>
                    </a:p>
                    <a:p>
                      <a:pPr lvl="0" eaLnBrk="1" hangingPunct="1">
                        <a:buChar char="-"/>
                      </a:pPr>
                      <a:r>
                        <a:rPr sz="3200" dirty="0">
                          <a:solidFill>
                            <a:srgbClr val="000000"/>
                          </a:solidFill>
                          <a:latin typeface="Times New Roman" panose="02020603050405020304" pitchFamily="18" charset="0"/>
                          <a:cs typeface="Times New Roman" panose="02020603050405020304" pitchFamily="18" charset="0"/>
                        </a:rPr>
                        <a:t> C</a:t>
                      </a:r>
                      <a:r>
                        <a:rPr lang="en-US" sz="3200" dirty="0">
                          <a:solidFill>
                            <a:srgbClr val="000000"/>
                          </a:solidFill>
                          <a:latin typeface="Times New Roman" panose="02020603050405020304" pitchFamily="18" charset="0"/>
                          <a:cs typeface="Times New Roman" panose="02020603050405020304" pitchFamily="18" charset="0"/>
                        </a:rPr>
                        <a:t>á</a:t>
                      </a:r>
                      <a:r>
                        <a:rPr sz="3200" dirty="0">
                          <a:solidFill>
                            <a:srgbClr val="000000"/>
                          </a:solidFill>
                          <a:latin typeface="Times New Roman" panose="02020603050405020304" pitchFamily="18" charset="0"/>
                          <a:cs typeface="Times New Roman" panose="02020603050405020304" pitchFamily="18" charset="0"/>
                        </a:rPr>
                        <a:t>c lo</a:t>
                      </a:r>
                      <a:r>
                        <a:rPr lang="en-US" sz="3200" dirty="0">
                          <a:solidFill>
                            <a:srgbClr val="000000"/>
                          </a:solidFill>
                          <a:latin typeface="Times New Roman" panose="02020603050405020304" pitchFamily="18" charset="0"/>
                          <a:cs typeface="Times New Roman" panose="02020603050405020304" pitchFamily="18" charset="0"/>
                        </a:rPr>
                        <a:t>ạ</a:t>
                      </a:r>
                      <a:r>
                        <a:rPr sz="3200" dirty="0">
                          <a:solidFill>
                            <a:srgbClr val="000000"/>
                          </a:solidFill>
                          <a:latin typeface="Times New Roman" panose="02020603050405020304" pitchFamily="18" charset="0"/>
                          <a:cs typeface="Times New Roman" panose="02020603050405020304" pitchFamily="18" charset="0"/>
                        </a:rPr>
                        <a:t>i ch</a:t>
                      </a:r>
                      <a:r>
                        <a:rPr lang="en-US" sz="3200" dirty="0">
                          <a:solidFill>
                            <a:srgbClr val="000000"/>
                          </a:solidFill>
                          <a:latin typeface="Times New Roman" panose="02020603050405020304" pitchFamily="18" charset="0"/>
                          <a:cs typeface="Times New Roman" panose="02020603050405020304" pitchFamily="18" charset="0"/>
                        </a:rPr>
                        <a:t>ấ</a:t>
                      </a:r>
                      <a:r>
                        <a:rPr sz="3200" dirty="0">
                          <a:solidFill>
                            <a:srgbClr val="000000"/>
                          </a:solidFill>
                          <a:latin typeface="Times New Roman" panose="02020603050405020304" pitchFamily="18" charset="0"/>
                          <a:cs typeface="Times New Roman" panose="02020603050405020304" pitchFamily="18" charset="0"/>
                        </a:rPr>
                        <a:t>t th</a:t>
                      </a:r>
                      <a:r>
                        <a:rPr lang="en-US" sz="3200" dirty="0">
                          <a:solidFill>
                            <a:srgbClr val="000000"/>
                          </a:solidFill>
                          <a:latin typeface="Times New Roman" panose="02020603050405020304" pitchFamily="18" charset="0"/>
                          <a:cs typeface="Times New Roman" panose="02020603050405020304" pitchFamily="18" charset="0"/>
                        </a:rPr>
                        <a:t>ả</a:t>
                      </a:r>
                      <a:r>
                        <a:rPr sz="3200" dirty="0">
                          <a:solidFill>
                            <a:srgbClr val="000000"/>
                          </a:solidFill>
                          <a:latin typeface="Times New Roman" panose="02020603050405020304" pitchFamily="18" charset="0"/>
                          <a:cs typeface="Times New Roman" panose="02020603050405020304" pitchFamily="18" charset="0"/>
                        </a:rPr>
                        <a:t>i c</a:t>
                      </a:r>
                      <a:r>
                        <a:rPr lang="en-US" sz="3200" dirty="0">
                          <a:solidFill>
                            <a:srgbClr val="000000"/>
                          </a:solidFill>
                          <a:latin typeface="Times New Roman" panose="02020603050405020304" pitchFamily="18" charset="0"/>
                          <a:cs typeface="Times New Roman" panose="02020603050405020304" pitchFamily="18" charset="0"/>
                        </a:rPr>
                        <a:t>ủ</a:t>
                      </a:r>
                      <a:r>
                        <a:rPr sz="3200" dirty="0">
                          <a:solidFill>
                            <a:srgbClr val="000000"/>
                          </a:solidFill>
                          <a:latin typeface="Times New Roman" panose="02020603050405020304" pitchFamily="18" charset="0"/>
                          <a:cs typeface="Times New Roman" panose="02020603050405020304" pitchFamily="18" charset="0"/>
                        </a:rPr>
                        <a:t>a t</a:t>
                      </a:r>
                      <a:r>
                        <a:rPr lang="en-US" sz="3200" dirty="0">
                          <a:solidFill>
                            <a:srgbClr val="000000"/>
                          </a:solidFill>
                          <a:latin typeface="Times New Roman" panose="02020603050405020304" pitchFamily="18" charset="0"/>
                          <a:cs typeface="Times New Roman" panose="02020603050405020304" pitchFamily="18" charset="0"/>
                        </a:rPr>
                        <a:t>ế</a:t>
                      </a:r>
                      <a:r>
                        <a:rPr sz="3200" dirty="0">
                          <a:solidFill>
                            <a:srgbClr val="000000"/>
                          </a:solidFill>
                          <a:latin typeface="Times New Roman" panose="02020603050405020304" pitchFamily="18" charset="0"/>
                          <a:cs typeface="Times New Roman" panose="02020603050405020304" pitchFamily="18" charset="0"/>
                        </a:rPr>
                        <a:t> b</a:t>
                      </a:r>
                      <a:r>
                        <a:rPr lang="en-US" sz="3200" dirty="0">
                          <a:solidFill>
                            <a:srgbClr val="000000"/>
                          </a:solidFill>
                          <a:latin typeface="Times New Roman" panose="02020603050405020304" pitchFamily="18" charset="0"/>
                          <a:cs typeface="Times New Roman" panose="02020603050405020304" pitchFamily="18" charset="0"/>
                        </a:rPr>
                        <a:t>à</a:t>
                      </a:r>
                      <a:r>
                        <a:rPr sz="3200" dirty="0">
                          <a:solidFill>
                            <a:srgbClr val="000000"/>
                          </a:solidFill>
                          <a:latin typeface="Times New Roman" panose="02020603050405020304" pitchFamily="18" charset="0"/>
                          <a:cs typeface="Times New Roman" panose="02020603050405020304" pitchFamily="18" charset="0"/>
                        </a:rPr>
                        <a:t>o : ur</a:t>
                      </a:r>
                      <a:r>
                        <a:rPr lang="en-US" sz="3200" dirty="0">
                          <a:solidFill>
                            <a:srgbClr val="000000"/>
                          </a:solidFill>
                          <a:latin typeface="Times New Roman" panose="02020603050405020304" pitchFamily="18" charset="0"/>
                          <a:cs typeface="Times New Roman" panose="02020603050405020304" pitchFamily="18" charset="0"/>
                        </a:rPr>
                        <a:t>ê</a:t>
                      </a:r>
                      <a:r>
                        <a:rPr sz="3200" dirty="0">
                          <a:solidFill>
                            <a:srgbClr val="000000"/>
                          </a:solidFill>
                          <a:latin typeface="Times New Roman" panose="02020603050405020304" pitchFamily="18" charset="0"/>
                          <a:cs typeface="Times New Roman" panose="02020603050405020304" pitchFamily="18" charset="0"/>
                        </a:rPr>
                        <a:t>, axit uric,... </a:t>
                      </a:r>
                    </a:p>
                    <a:p>
                      <a:pPr lvl="0" eaLnBrk="1" hangingPunct="1">
                        <a:buNone/>
                      </a:pPr>
                      <a:endParaRPr lang="en-US" sz="3200" dirty="0">
                        <a:solidFill>
                          <a:srgbClr val="000000"/>
                        </a:solidFill>
                        <a:latin typeface="Times New Roman" panose="02020603050405020304" pitchFamily="18" charset="0"/>
                        <a:cs typeface="Times New Roman" panose="02020603050405020304" pitchFamily="18" charset="0"/>
                      </a:endParaRPr>
                    </a:p>
                  </a:txBody>
                  <a:tcPr marT="45705" marB="4570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D5B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solidFill>
                            <a:srgbClr val="000000"/>
                          </a:solidFill>
                          <a:latin typeface="Times New Roman" panose="02020603050405020304" pitchFamily="18" charset="0"/>
                          <a:cs typeface="Times New Roman" panose="02020603050405020304" pitchFamily="18" charset="0"/>
                        </a:rPr>
                        <a:t>10%</a:t>
                      </a:r>
                      <a:endParaRPr lang="en-US" sz="3200" dirty="0">
                        <a:solidFill>
                          <a:srgbClr val="000000"/>
                        </a:solidFill>
                        <a:latin typeface="Times New Roman" panose="02020603050405020304" pitchFamily="18" charset="0"/>
                        <a:cs typeface="Times New Roman" panose="02020603050405020304" pitchFamily="18" charset="0"/>
                      </a:endParaRPr>
                    </a:p>
                  </a:txBody>
                  <a:tcPr marT="45705" marB="4570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val="10002"/>
                  </a:ext>
                </a:extLst>
              </a:tr>
            </a:tbl>
          </a:graphicData>
        </a:graphic>
      </p:graphicFrame>
      <p:sp>
        <p:nvSpPr>
          <p:cNvPr id="14353"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6</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iterate type="lt">
                                    <p:tmAbs val="75"/>
                                  </p:iterate>
                                  <p:childTnLst>
                                    <p:set>
                                      <p:cBhvr>
                                        <p:cTn id="9" dur="1" fill="hold">
                                          <p:stCondLst>
                                            <p:cond delay="74"/>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7</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8" name="TextBox 7"/>
          <p:cNvSpPr txBox="1">
            <a:spLocks noChangeArrowheads="1"/>
          </p:cNvSpPr>
          <p:nvPr/>
        </p:nvSpPr>
        <p:spPr bwMode="auto">
          <a:xfrm>
            <a:off x="373063" y="304800"/>
            <a:ext cx="8305800" cy="1384995"/>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sz="2800" b="1" dirty="0">
                <a:solidFill>
                  <a:srgbClr val="C00000"/>
                </a:solidFill>
                <a:cs typeface="Arial" panose="020B0604020202020204" pitchFamily="34" charset="0"/>
              </a:rPr>
              <a:t>    </a:t>
            </a:r>
            <a:r>
              <a:rPr lang="vi-VN" altLang="x-none" sz="2800" b="1" dirty="0">
                <a:solidFill>
                  <a:srgbClr val="C00000"/>
                </a:solidFill>
                <a:latin typeface="Times New Roman" panose="02020603050405020304" pitchFamily="18" charset="0"/>
                <a:cs typeface="Arial" panose="020B0604020202020204" pitchFamily="34" charset="0"/>
              </a:rPr>
              <a:t>Th</a:t>
            </a:r>
            <a:r>
              <a:rPr lang="vi-VN" altLang="x-none" sz="2800" b="1" dirty="0">
                <a:solidFill>
                  <a:srgbClr val="C00000"/>
                </a:solidFill>
                <a:latin typeface="Times New Roman" panose="02020603050405020304" pitchFamily="18" charset="0"/>
                <a:ea typeface="Arial" panose="020B0604020202020204" pitchFamily="34" charset="0"/>
              </a:rPr>
              <a:t>à</a:t>
            </a:r>
            <a:r>
              <a:rPr lang="vi-VN" altLang="x-none" sz="2800" b="1" dirty="0">
                <a:solidFill>
                  <a:srgbClr val="C00000"/>
                </a:solidFill>
                <a:latin typeface="Times New Roman" panose="02020603050405020304" pitchFamily="18" charset="0"/>
                <a:cs typeface="Arial" panose="020B0604020202020204" pitchFamily="34" charset="0"/>
              </a:rPr>
              <a:t>nh phần chất trong huyết tương (bảng 1) có gợi ý gì về chức năng của nó?</a:t>
            </a:r>
            <a:endParaRPr sz="2800" b="1" dirty="0">
              <a:solidFill>
                <a:srgbClr val="C00000"/>
              </a:solidFill>
              <a:ea typeface="Arial" panose="020B0604020202020204" pitchFamily="34" charset="0"/>
            </a:endParaRPr>
          </a:p>
        </p:txBody>
      </p:sp>
      <p:sp>
        <p:nvSpPr>
          <p:cNvPr id="2" name="Rectangle 1"/>
          <p:cNvSpPr/>
          <p:nvPr/>
        </p:nvSpPr>
        <p:spPr>
          <a:xfrm>
            <a:off x="233363" y="3429000"/>
            <a:ext cx="8829675" cy="2228850"/>
          </a:xfrm>
          <a:prstGeom prst="rect">
            <a:avLst/>
          </a:prstGeom>
        </p:spPr>
        <p:txBody>
          <a:bodyPr>
            <a:spAutoFit/>
          </a:bodyPr>
          <a:lstStyle/>
          <a:p>
            <a:pPr algn="just">
              <a:lnSpc>
                <a:spcPct val="150000"/>
              </a:lnSpc>
              <a:buNone/>
            </a:pPr>
            <a:r>
              <a:rPr sz="3200" dirty="0">
                <a:solidFill>
                  <a:srgbClr val="341DBD"/>
                </a:solidFill>
                <a:latin typeface="Calibri" panose="020F0502020204030204" pitchFamily="34" charset="0"/>
              </a:rPr>
              <a:t>      </a:t>
            </a:r>
            <a:r>
              <a:rPr lang="vi-VN" altLang="x-none" sz="3200" dirty="0">
                <a:solidFill>
                  <a:srgbClr val="341DBD"/>
                </a:solidFill>
                <a:latin typeface="Times New Roman" panose="02020603050405020304" pitchFamily="18" charset="0"/>
              </a:rPr>
              <a:t>Huyết tương duy trì máu ở trạng thái lỏng để lưu thông dễ dàng trong mạch; vận chuyển các chất dinh dưỡng, các chất cần thiết khác và các chất thải.</a:t>
            </a:r>
            <a:endParaRPr sz="3200" dirty="0">
              <a:solidFill>
                <a:srgbClr val="341DBD"/>
              </a:solidFill>
              <a:latin typeface="Calibri" panose="020F0502020204030204" pitchFamily="34" charset="0"/>
            </a:endParaRPr>
          </a:p>
        </p:txBody>
      </p:sp>
      <p:pic>
        <p:nvPicPr>
          <p:cNvPr id="15365" name="Picture 4"/>
          <p:cNvPicPr>
            <a:picLocks noChangeAspect="1"/>
          </p:cNvPicPr>
          <p:nvPr/>
        </p:nvPicPr>
        <p:blipFill>
          <a:blip r:embed="rId2"/>
          <a:stretch>
            <a:fillRect/>
          </a:stretch>
        </p:blipFill>
        <p:spPr>
          <a:xfrm>
            <a:off x="3657600" y="1752600"/>
            <a:ext cx="1981200" cy="1981200"/>
          </a:xfrm>
          <a:prstGeom prst="rect">
            <a:avLst/>
          </a:prstGeom>
          <a:noFill/>
          <a:ln w="9525">
            <a:noFill/>
          </a:ln>
        </p:spPr>
      </p:pic>
      <p:sp>
        <p:nvSpPr>
          <p:cNvPr id="6" name="Rectangle 5"/>
          <p:cNvSpPr/>
          <p:nvPr/>
        </p:nvSpPr>
        <p:spPr>
          <a:xfrm>
            <a:off x="-36512" y="2743200"/>
            <a:ext cx="1295400" cy="11080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66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6600" dirty="0">
              <a:solidFill>
                <a:srgbClr val="FF3300"/>
              </a:solidFill>
              <a:latin typeface="Times New Roman" panose="02020603050405020304" pitchFamily="18" charset="0"/>
              <a:ea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0"/>
            <a:ext cx="8229600" cy="838200"/>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400" b="1" i="0" u="none" strike="noStrike" kern="1200" cap="none" spc="0" normalizeH="0" baseline="0" noProof="0">
              <a:ln>
                <a:noFill/>
              </a:ln>
              <a:solidFill>
                <a:srgbClr val="FF0000"/>
              </a:solidFill>
              <a:effectLst>
                <a:outerShdw blurRad="38100" dist="38100" dir="2700000" algn="tl">
                  <a:srgbClr val="C0C0C0"/>
                </a:outerShdw>
              </a:effectLst>
              <a:uLnTx/>
              <a:uFillTx/>
              <a:latin typeface="VNI-Times" pitchFamily="2" charset="0"/>
              <a:ea typeface="+mn-ea"/>
              <a:cs typeface="Arial" panose="020B0604020202020204" pitchFamily="34" charset="0"/>
            </a:endParaRPr>
          </a:p>
        </p:txBody>
      </p:sp>
      <p:sp>
        <p:nvSpPr>
          <p:cNvPr id="16387"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8</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431800" y="1257300"/>
            <a:ext cx="3965575" cy="522288"/>
          </a:xfrm>
          <a:prstGeom prst="rect">
            <a:avLst/>
          </a:prstGeom>
          <a:noFill/>
          <a:ln>
            <a:noFill/>
          </a:ln>
          <a:effectLst/>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x-none" sz="2800" b="1" dirty="0">
                <a:latin typeface="Times New Roman" panose="02020603050405020304" pitchFamily="18" charset="0"/>
                <a:cs typeface="Arial" panose="020B0604020202020204" pitchFamily="34" charset="0"/>
              </a:rPr>
              <a:t>Hồng cầu có đặc tính gì?</a:t>
            </a:r>
            <a:endParaRPr lang="vi-VN" altLang="x-none" sz="2800" b="1" dirty="0">
              <a:latin typeface="Times New Roman" panose="02020603050405020304" pitchFamily="18" charset="0"/>
              <a:ea typeface="Arial" panose="020B0604020202020204" pitchFamily="34" charset="0"/>
            </a:endParaRPr>
          </a:p>
        </p:txBody>
      </p:sp>
      <p:sp>
        <p:nvSpPr>
          <p:cNvPr id="9" name="Text Box 5"/>
          <p:cNvSpPr txBox="1">
            <a:spLocks noChangeArrowheads="1"/>
          </p:cNvSpPr>
          <p:nvPr/>
        </p:nvSpPr>
        <p:spPr bwMode="auto">
          <a:xfrm>
            <a:off x="457200" y="3749675"/>
            <a:ext cx="8461375" cy="1308100"/>
          </a:xfrm>
          <a:prstGeom prst="rect">
            <a:avLst/>
          </a:prstGeom>
          <a:noFill/>
          <a:ln>
            <a:noFill/>
          </a:ln>
          <a:effec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50000"/>
              </a:lnSpc>
              <a:spcBef>
                <a:spcPct val="0"/>
              </a:spcBef>
              <a:buFontTx/>
              <a:buNone/>
            </a:pPr>
            <a:r>
              <a:rPr sz="2800" b="1" dirty="0">
                <a:solidFill>
                  <a:srgbClr val="341DBD"/>
                </a:solidFill>
                <a:cs typeface="Arial" panose="020B0604020202020204" pitchFamily="34" charset="0"/>
              </a:rPr>
              <a:t>    </a:t>
            </a:r>
            <a:r>
              <a:rPr lang="vi-VN" altLang="x-none" sz="2800" b="1" dirty="0">
                <a:solidFill>
                  <a:srgbClr val="341DBD"/>
                </a:solidFill>
                <a:latin typeface="Times New Roman" panose="02020603050405020304" pitchFamily="18" charset="0"/>
                <a:cs typeface="Arial" panose="020B0604020202020204" pitchFamily="34" charset="0"/>
              </a:rPr>
              <a:t>Hồng cầu có Hb có đặc tính khi kết hợp với O</a:t>
            </a:r>
            <a:r>
              <a:rPr lang="vi-VN" altLang="x-none" sz="2800" b="1" baseline="-25000" dirty="0">
                <a:solidFill>
                  <a:srgbClr val="341DBD"/>
                </a:solidFill>
                <a:latin typeface="Times New Roman" panose="02020603050405020304" pitchFamily="18" charset="0"/>
                <a:cs typeface="Arial" panose="020B0604020202020204" pitchFamily="34" charset="0"/>
              </a:rPr>
              <a:t>2</a:t>
            </a:r>
            <a:r>
              <a:rPr lang="vi-VN" altLang="x-none" sz="2800" b="1" dirty="0">
                <a:solidFill>
                  <a:srgbClr val="341DBD"/>
                </a:solidFill>
                <a:latin typeface="Times New Roman" panose="02020603050405020304" pitchFamily="18" charset="0"/>
                <a:cs typeface="Arial" panose="020B0604020202020204" pitchFamily="34" charset="0"/>
              </a:rPr>
              <a:t> có m</a:t>
            </a:r>
            <a:r>
              <a:rPr lang="vi-VN" altLang="x-none" sz="2800" b="1" dirty="0">
                <a:solidFill>
                  <a:srgbClr val="341DBD"/>
                </a:solidFill>
                <a:latin typeface="Times New Roman" panose="02020603050405020304" pitchFamily="18" charset="0"/>
                <a:ea typeface="Arial" panose="020B0604020202020204" pitchFamily="34" charset="0"/>
              </a:rPr>
              <a:t>à</a:t>
            </a:r>
            <a:r>
              <a:rPr lang="vi-VN" altLang="x-none" sz="2800" b="1" dirty="0">
                <a:solidFill>
                  <a:srgbClr val="341DBD"/>
                </a:solidFill>
                <a:latin typeface="Times New Roman" panose="02020603050405020304" pitchFamily="18" charset="0"/>
                <a:cs typeface="Arial" panose="020B0604020202020204" pitchFamily="34" charset="0"/>
              </a:rPr>
              <a:t>u đỏ tươi, khi kết hợp với CO</a:t>
            </a:r>
            <a:r>
              <a:rPr lang="vi-VN" altLang="x-none" sz="2800" b="1" baseline="-25000" dirty="0">
                <a:solidFill>
                  <a:srgbClr val="341DBD"/>
                </a:solidFill>
                <a:latin typeface="Times New Roman" panose="02020603050405020304" pitchFamily="18" charset="0"/>
                <a:cs typeface="Arial" panose="020B0604020202020204" pitchFamily="34" charset="0"/>
              </a:rPr>
              <a:t>2 </a:t>
            </a:r>
            <a:r>
              <a:rPr lang="vi-VN" altLang="x-none" sz="2800" b="1" dirty="0">
                <a:solidFill>
                  <a:srgbClr val="341DBD"/>
                </a:solidFill>
                <a:latin typeface="Times New Roman" panose="02020603050405020304" pitchFamily="18" charset="0"/>
                <a:cs typeface="Arial" panose="020B0604020202020204" pitchFamily="34" charset="0"/>
              </a:rPr>
              <a:t>có m</a:t>
            </a:r>
            <a:r>
              <a:rPr lang="vi-VN" altLang="x-none" sz="2800" b="1" dirty="0">
                <a:solidFill>
                  <a:srgbClr val="341DBD"/>
                </a:solidFill>
                <a:latin typeface="Times New Roman" panose="02020603050405020304" pitchFamily="18" charset="0"/>
                <a:ea typeface="Arial" panose="020B0604020202020204" pitchFamily="34" charset="0"/>
              </a:rPr>
              <a:t>à</a:t>
            </a:r>
            <a:r>
              <a:rPr lang="vi-VN" altLang="x-none" sz="2800" b="1" dirty="0">
                <a:solidFill>
                  <a:srgbClr val="341DBD"/>
                </a:solidFill>
                <a:latin typeface="Times New Roman" panose="02020603050405020304" pitchFamily="18" charset="0"/>
                <a:cs typeface="Arial" panose="020B0604020202020204" pitchFamily="34" charset="0"/>
              </a:rPr>
              <a:t>u đỏ thẫm</a:t>
            </a:r>
            <a:endParaRPr lang="vi-VN" altLang="x-none" sz="2800" b="1" dirty="0">
              <a:solidFill>
                <a:srgbClr val="341DBD"/>
              </a:solidFill>
              <a:latin typeface="Times New Roman" panose="02020603050405020304" pitchFamily="18" charset="0"/>
              <a:ea typeface="Arial" panose="020B0604020202020204" pitchFamily="34" charset="0"/>
            </a:endParaRPr>
          </a:p>
        </p:txBody>
      </p:sp>
      <p:pic>
        <p:nvPicPr>
          <p:cNvPr id="16390" name="Picture 4" descr="Hồng cầu là gì? Thiếu hồng cầu có nguy hiểm không? | Vinmec"/>
          <p:cNvPicPr>
            <a:picLocks noChangeAspect="1"/>
          </p:cNvPicPr>
          <p:nvPr/>
        </p:nvPicPr>
        <p:blipFill>
          <a:blip r:embed="rId2"/>
          <a:stretch>
            <a:fillRect/>
          </a:stretch>
        </p:blipFill>
        <p:spPr>
          <a:xfrm>
            <a:off x="4397375" y="244475"/>
            <a:ext cx="4611688" cy="30718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53975" y="-3810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411" name="AutoShape 2"/>
          <p:cNvSpPr/>
          <p:nvPr/>
        </p:nvSpPr>
        <p:spPr>
          <a:xfrm>
            <a:off x="5715000" y="2590800"/>
            <a:ext cx="3124200" cy="2895600"/>
          </a:xfrm>
          <a:custGeom>
            <a:avLst/>
            <a:gdLst>
              <a:gd name="txL" fmla="*/ 5037 w 21600"/>
              <a:gd name="txT" fmla="*/ 2277 h 21600"/>
              <a:gd name="txR" fmla="*/ 16557 w 21600"/>
              <a:gd name="txB" fmla="*/ 13677 h 21600"/>
            </a:gdLst>
            <a:ahLst/>
            <a:cxnLst>
              <a:cxn ang="17694720">
                <a:pos x="2147483646" y="2147483646"/>
              </a:cxn>
              <a:cxn ang="11796480">
                <a:pos x="2147483646" y="2147483646"/>
              </a:cxn>
              <a:cxn ang="5898240">
                <a:pos x="2147483646" y="2147483646"/>
              </a:cxn>
              <a:cxn ang="0">
                <a:pos x="2147483646" y="2147483646"/>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7575">
              <a:alpha val="100000"/>
            </a:srgbClr>
          </a:solidFill>
          <a:ln w="9525" cap="flat" cmpd="sng">
            <a:solidFill>
              <a:schemeClr val="tx1">
                <a:alpha val="100000"/>
              </a:schemeClr>
            </a:solidFill>
            <a:prstDash val="solid"/>
            <a:miter lim="800000"/>
            <a:headEnd type="none" w="med" len="med"/>
            <a:tailEnd type="none" w="med" len="med"/>
          </a:ln>
        </p:spPr>
        <p:txBody>
          <a:bodyPr/>
          <a:lstStyle/>
          <a:p>
            <a:endParaRPr lang="en-US"/>
          </a:p>
        </p:txBody>
      </p:sp>
      <p:sp>
        <p:nvSpPr>
          <p:cNvPr id="17412" name="AutoShape 3"/>
          <p:cNvSpPr/>
          <p:nvPr/>
        </p:nvSpPr>
        <p:spPr>
          <a:xfrm>
            <a:off x="533400" y="2438400"/>
            <a:ext cx="2743200" cy="1752600"/>
          </a:xfrm>
          <a:prstGeom prst="flowChartAlternateProcess">
            <a:avLst/>
          </a:prstGeom>
          <a:solidFill>
            <a:srgbClr val="FFB9B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endParaRPr lang="en-US" altLang="en-US" sz="1800" dirty="0">
              <a:solidFill>
                <a:srgbClr val="FF0066"/>
              </a:solidFill>
              <a:ea typeface="Arial" panose="020B0604020202020204" pitchFamily="34" charset="0"/>
            </a:endParaRPr>
          </a:p>
        </p:txBody>
      </p:sp>
      <p:grpSp>
        <p:nvGrpSpPr>
          <p:cNvPr id="17413" name="Group 4"/>
          <p:cNvGrpSpPr/>
          <p:nvPr/>
        </p:nvGrpSpPr>
        <p:grpSpPr>
          <a:xfrm>
            <a:off x="6781800" y="3886200"/>
            <a:ext cx="838200" cy="685800"/>
            <a:chOff x="1296" y="2256"/>
            <a:chExt cx="624" cy="480"/>
          </a:xfrm>
        </p:grpSpPr>
        <p:sp>
          <p:nvSpPr>
            <p:cNvPr id="17465" name="Oval 5"/>
            <p:cNvSpPr/>
            <p:nvPr/>
          </p:nvSpPr>
          <p:spPr>
            <a:xfrm>
              <a:off x="1296" y="2256"/>
              <a:ext cx="480" cy="480"/>
            </a:xfrm>
            <a:prstGeom prst="ellipse">
              <a:avLst/>
            </a:prstGeom>
            <a:solidFill>
              <a:srgbClr val="6C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66" name="Text Box 6"/>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14" name="Group 7"/>
          <p:cNvGrpSpPr/>
          <p:nvPr/>
        </p:nvGrpSpPr>
        <p:grpSpPr>
          <a:xfrm>
            <a:off x="762000" y="3048000"/>
            <a:ext cx="914400" cy="673100"/>
            <a:chOff x="2064" y="2208"/>
            <a:chExt cx="624" cy="528"/>
          </a:xfrm>
        </p:grpSpPr>
        <p:sp>
          <p:nvSpPr>
            <p:cNvPr id="17463" name="Oval 8"/>
            <p:cNvSpPr/>
            <p:nvPr/>
          </p:nvSpPr>
          <p:spPr>
            <a:xfrm>
              <a:off x="2064" y="2208"/>
              <a:ext cx="480" cy="480"/>
            </a:xfrm>
            <a:prstGeom prst="ellipse">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64" name="Text Box 9"/>
            <p:cNvSpPr txBox="1"/>
            <p:nvPr/>
          </p:nvSpPr>
          <p:spPr>
            <a:xfrm>
              <a:off x="2352" y="2448"/>
              <a:ext cx="336"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4" name="Group 10"/>
          <p:cNvGrpSpPr/>
          <p:nvPr/>
        </p:nvGrpSpPr>
        <p:grpSpPr>
          <a:xfrm>
            <a:off x="1676400" y="2514600"/>
            <a:ext cx="914400" cy="673100"/>
            <a:chOff x="2064" y="2208"/>
            <a:chExt cx="624" cy="528"/>
          </a:xfrm>
        </p:grpSpPr>
        <p:sp>
          <p:nvSpPr>
            <p:cNvPr id="17461" name="Oval 11"/>
            <p:cNvSpPr/>
            <p:nvPr/>
          </p:nvSpPr>
          <p:spPr>
            <a:xfrm>
              <a:off x="2064" y="2208"/>
              <a:ext cx="480" cy="480"/>
            </a:xfrm>
            <a:prstGeom prst="ellipse">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62" name="Text Box 12"/>
            <p:cNvSpPr txBox="1"/>
            <p:nvPr/>
          </p:nvSpPr>
          <p:spPr>
            <a:xfrm>
              <a:off x="2352" y="2448"/>
              <a:ext cx="336"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16" name="Group 13"/>
          <p:cNvGrpSpPr/>
          <p:nvPr/>
        </p:nvGrpSpPr>
        <p:grpSpPr>
          <a:xfrm>
            <a:off x="6096000" y="3048000"/>
            <a:ext cx="914400" cy="685800"/>
            <a:chOff x="1296" y="2256"/>
            <a:chExt cx="624" cy="480"/>
          </a:xfrm>
        </p:grpSpPr>
        <p:sp>
          <p:nvSpPr>
            <p:cNvPr id="17459" name="Oval 14"/>
            <p:cNvSpPr/>
            <p:nvPr/>
          </p:nvSpPr>
          <p:spPr>
            <a:xfrm>
              <a:off x="1296" y="2256"/>
              <a:ext cx="480" cy="480"/>
            </a:xfrm>
            <a:prstGeom prst="ellipse">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60" name="Text Box 15"/>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sp>
        <p:nvSpPr>
          <p:cNvPr id="17417" name="AutoShape 16"/>
          <p:cNvSpPr/>
          <p:nvPr/>
        </p:nvSpPr>
        <p:spPr>
          <a:xfrm>
            <a:off x="2286000" y="1752600"/>
            <a:ext cx="5334000" cy="1447800"/>
          </a:xfrm>
          <a:custGeom>
            <a:avLst/>
            <a:gdLst>
              <a:gd name="txL" fmla="*/ 3163 w 21600"/>
              <a:gd name="txT" fmla="*/ 3163 h 21600"/>
              <a:gd name="txR" fmla="*/ 18437 w 21600"/>
              <a:gd name="txB" fmla="*/ 18437 h 21600"/>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1600" h="21600">
                <a:moveTo>
                  <a:pt x="18609" y="11225"/>
                </a:moveTo>
                <a:cubicBezTo>
                  <a:pt x="18617" y="11084"/>
                  <a:pt x="18621" y="10942"/>
                  <a:pt x="18621" y="10800"/>
                </a:cubicBezTo>
                <a:cubicBezTo>
                  <a:pt x="18621" y="6480"/>
                  <a:pt x="15119" y="2979"/>
                  <a:pt x="10800" y="2979"/>
                </a:cubicBezTo>
                <a:cubicBezTo>
                  <a:pt x="6480" y="2979"/>
                  <a:pt x="2979" y="6480"/>
                  <a:pt x="2979" y="10800"/>
                </a:cubicBezTo>
                <a:cubicBezTo>
                  <a:pt x="2978" y="10903"/>
                  <a:pt x="2981" y="11007"/>
                  <a:pt x="2985" y="11110"/>
                </a:cubicBezTo>
                <a:lnTo>
                  <a:pt x="8" y="11229"/>
                </a:lnTo>
                <a:cubicBezTo>
                  <a:pt x="2" y="11086"/>
                  <a:pt x="0" y="10943"/>
                  <a:pt x="0" y="10800"/>
                </a:cubicBezTo>
                <a:cubicBezTo>
                  <a:pt x="0" y="4835"/>
                  <a:pt x="4835" y="0"/>
                  <a:pt x="10800" y="0"/>
                </a:cubicBezTo>
                <a:cubicBezTo>
                  <a:pt x="16764" y="0"/>
                  <a:pt x="21600" y="4835"/>
                  <a:pt x="21600" y="10800"/>
                </a:cubicBezTo>
                <a:cubicBezTo>
                  <a:pt x="21600" y="10996"/>
                  <a:pt x="21594" y="11192"/>
                  <a:pt x="21583" y="11388"/>
                </a:cubicBezTo>
                <a:lnTo>
                  <a:pt x="24279" y="11535"/>
                </a:lnTo>
                <a:lnTo>
                  <a:pt x="19868" y="15491"/>
                </a:lnTo>
                <a:lnTo>
                  <a:pt x="15913" y="11078"/>
                </a:lnTo>
                <a:lnTo>
                  <a:pt x="18609" y="11225"/>
                </a:lnTo>
                <a:close/>
              </a:path>
            </a:pathLst>
          </a:custGeom>
          <a:solidFill>
            <a:srgbClr val="C00000">
              <a:alpha val="100000"/>
            </a:srgbClr>
          </a:solidFill>
          <a:ln w="9525" cap="flat" cmpd="sng">
            <a:solidFill>
              <a:schemeClr val="tx1">
                <a:alpha val="100000"/>
              </a:schemeClr>
            </a:solidFill>
            <a:prstDash val="solid"/>
            <a:miter lim="800000"/>
            <a:headEnd type="none" w="med" len="med"/>
            <a:tailEnd type="none" w="med" len="med"/>
          </a:ln>
        </p:spPr>
        <p:txBody>
          <a:bodyPr/>
          <a:lstStyle/>
          <a:p>
            <a:endParaRPr lang="en-US"/>
          </a:p>
        </p:txBody>
      </p:sp>
      <p:sp>
        <p:nvSpPr>
          <p:cNvPr id="17418" name="AutoShape 17"/>
          <p:cNvSpPr/>
          <p:nvPr/>
        </p:nvSpPr>
        <p:spPr>
          <a:xfrm rot="5807665">
            <a:off x="3852863" y="1403350"/>
            <a:ext cx="1055687" cy="6934200"/>
          </a:xfrm>
          <a:prstGeom prst="curvedLeftArrow">
            <a:avLst>
              <a:gd name="adj1" fmla="val 105423"/>
              <a:gd name="adj2" fmla="val 200731"/>
              <a:gd name="adj3" fmla="val 39537"/>
            </a:avLst>
          </a:prstGeom>
          <a:solidFill>
            <a:srgbClr val="FF696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9467" name="Text Box 18"/>
          <p:cNvSpPr txBox="1"/>
          <p:nvPr/>
        </p:nvSpPr>
        <p:spPr>
          <a:xfrm>
            <a:off x="762000" y="6053138"/>
            <a:ext cx="7620000" cy="584200"/>
          </a:xfrm>
          <a:prstGeom prst="rect">
            <a:avLst/>
          </a:prstGeom>
          <a:noFill/>
          <a:ln w="19050" cap="flat" cmpd="sng">
            <a:solidFill>
              <a:srgbClr val="FF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dirty="0">
                <a:solidFill>
                  <a:srgbClr val="0000FF"/>
                </a:solidFill>
                <a:cs typeface="Arial" panose="020B0604020202020204" pitchFamily="34" charset="0"/>
              </a:rPr>
              <a:t>Sơ đồ minh hoạ chức năng của hồng cầu</a:t>
            </a:r>
            <a:endParaRPr lang="en-US" altLang="en-US" dirty="0">
              <a:solidFill>
                <a:srgbClr val="0000FF"/>
              </a:solidFill>
              <a:ea typeface="Arial" panose="020B0604020202020204" pitchFamily="34" charset="0"/>
            </a:endParaRPr>
          </a:p>
        </p:txBody>
      </p:sp>
      <p:grpSp>
        <p:nvGrpSpPr>
          <p:cNvPr id="17420" name="Group 19"/>
          <p:cNvGrpSpPr/>
          <p:nvPr/>
        </p:nvGrpSpPr>
        <p:grpSpPr>
          <a:xfrm>
            <a:off x="2362200" y="3124200"/>
            <a:ext cx="914400" cy="685800"/>
            <a:chOff x="1296" y="2256"/>
            <a:chExt cx="624" cy="480"/>
          </a:xfrm>
        </p:grpSpPr>
        <p:sp>
          <p:nvSpPr>
            <p:cNvPr id="17457" name="Oval 20"/>
            <p:cNvSpPr/>
            <p:nvPr/>
          </p:nvSpPr>
          <p:spPr>
            <a:xfrm>
              <a:off x="1296" y="2256"/>
              <a:ext cx="480" cy="480"/>
            </a:xfrm>
            <a:prstGeom prst="ellipse">
              <a:avLst/>
            </a:prstGeom>
            <a:solidFill>
              <a:srgbClr val="B0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58" name="Text Box 21"/>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21" name="Group 22"/>
          <p:cNvGrpSpPr/>
          <p:nvPr/>
        </p:nvGrpSpPr>
        <p:grpSpPr>
          <a:xfrm>
            <a:off x="7543800" y="3213100"/>
            <a:ext cx="914400" cy="673100"/>
            <a:chOff x="2064" y="2208"/>
            <a:chExt cx="624" cy="528"/>
          </a:xfrm>
        </p:grpSpPr>
        <p:sp>
          <p:nvSpPr>
            <p:cNvPr id="17455" name="Oval 23"/>
            <p:cNvSpPr/>
            <p:nvPr/>
          </p:nvSpPr>
          <p:spPr>
            <a:xfrm>
              <a:off x="2064" y="2208"/>
              <a:ext cx="480" cy="480"/>
            </a:xfrm>
            <a:prstGeom prst="ellipse">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56" name="Text Box 24"/>
            <p:cNvSpPr txBox="1"/>
            <p:nvPr/>
          </p:nvSpPr>
          <p:spPr>
            <a:xfrm>
              <a:off x="2352" y="2448"/>
              <a:ext cx="336"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22" name="Group 25"/>
          <p:cNvGrpSpPr/>
          <p:nvPr/>
        </p:nvGrpSpPr>
        <p:grpSpPr>
          <a:xfrm>
            <a:off x="762000" y="3048000"/>
            <a:ext cx="914400" cy="673100"/>
            <a:chOff x="2064" y="2208"/>
            <a:chExt cx="624" cy="528"/>
          </a:xfrm>
        </p:grpSpPr>
        <p:sp>
          <p:nvSpPr>
            <p:cNvPr id="17453" name="Oval 26"/>
            <p:cNvSpPr/>
            <p:nvPr/>
          </p:nvSpPr>
          <p:spPr>
            <a:xfrm>
              <a:off x="2064" y="2208"/>
              <a:ext cx="480" cy="480"/>
            </a:xfrm>
            <a:prstGeom prst="ellipse">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54" name="Text Box 27"/>
            <p:cNvSpPr txBox="1"/>
            <p:nvPr/>
          </p:nvSpPr>
          <p:spPr>
            <a:xfrm>
              <a:off x="2352" y="2448"/>
              <a:ext cx="336"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23" name="Group 28"/>
          <p:cNvGrpSpPr/>
          <p:nvPr/>
        </p:nvGrpSpPr>
        <p:grpSpPr>
          <a:xfrm>
            <a:off x="762000" y="3048000"/>
            <a:ext cx="914400" cy="673100"/>
            <a:chOff x="2064" y="2208"/>
            <a:chExt cx="624" cy="528"/>
          </a:xfrm>
        </p:grpSpPr>
        <p:sp>
          <p:nvSpPr>
            <p:cNvPr id="17451" name="Oval 29"/>
            <p:cNvSpPr/>
            <p:nvPr/>
          </p:nvSpPr>
          <p:spPr>
            <a:xfrm>
              <a:off x="2064" y="2208"/>
              <a:ext cx="480" cy="480"/>
            </a:xfrm>
            <a:prstGeom prst="ellipse">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52" name="Text Box 30"/>
            <p:cNvSpPr txBox="1"/>
            <p:nvPr/>
          </p:nvSpPr>
          <p:spPr>
            <a:xfrm>
              <a:off x="2352" y="2448"/>
              <a:ext cx="336"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24" name="Group 31"/>
          <p:cNvGrpSpPr/>
          <p:nvPr/>
        </p:nvGrpSpPr>
        <p:grpSpPr>
          <a:xfrm>
            <a:off x="1524000" y="3352800"/>
            <a:ext cx="914400" cy="685800"/>
            <a:chOff x="1296" y="2256"/>
            <a:chExt cx="624" cy="480"/>
          </a:xfrm>
        </p:grpSpPr>
        <p:sp>
          <p:nvSpPr>
            <p:cNvPr id="17449" name="Oval 32"/>
            <p:cNvSpPr/>
            <p:nvPr/>
          </p:nvSpPr>
          <p:spPr>
            <a:xfrm>
              <a:off x="1296" y="2256"/>
              <a:ext cx="480" cy="480"/>
            </a:xfrm>
            <a:prstGeom prst="ellipse">
              <a:avLst/>
            </a:prstGeom>
            <a:solidFill>
              <a:srgbClr val="FF2121"/>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50" name="Text Box 33"/>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25" name="Group 34"/>
          <p:cNvGrpSpPr/>
          <p:nvPr/>
        </p:nvGrpSpPr>
        <p:grpSpPr>
          <a:xfrm>
            <a:off x="6781800" y="3886200"/>
            <a:ext cx="838200" cy="685800"/>
            <a:chOff x="1296" y="2256"/>
            <a:chExt cx="624" cy="480"/>
          </a:xfrm>
        </p:grpSpPr>
        <p:sp>
          <p:nvSpPr>
            <p:cNvPr id="17447" name="Oval 35"/>
            <p:cNvSpPr/>
            <p:nvPr/>
          </p:nvSpPr>
          <p:spPr>
            <a:xfrm>
              <a:off x="1296" y="2256"/>
              <a:ext cx="480" cy="480"/>
            </a:xfrm>
            <a:prstGeom prst="ellipse">
              <a:avLst/>
            </a:prstGeom>
            <a:solidFill>
              <a:srgbClr val="6C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48" name="Text Box 36"/>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26" name="Group 37"/>
          <p:cNvGrpSpPr/>
          <p:nvPr/>
        </p:nvGrpSpPr>
        <p:grpSpPr>
          <a:xfrm>
            <a:off x="6781800" y="3886200"/>
            <a:ext cx="838200" cy="685800"/>
            <a:chOff x="1296" y="2256"/>
            <a:chExt cx="624" cy="480"/>
          </a:xfrm>
        </p:grpSpPr>
        <p:sp>
          <p:nvSpPr>
            <p:cNvPr id="17445" name="Oval 38"/>
            <p:cNvSpPr/>
            <p:nvPr/>
          </p:nvSpPr>
          <p:spPr>
            <a:xfrm>
              <a:off x="1296" y="2256"/>
              <a:ext cx="480" cy="480"/>
            </a:xfrm>
            <a:prstGeom prst="ellipse">
              <a:avLst/>
            </a:prstGeom>
            <a:solidFill>
              <a:srgbClr val="6C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46" name="Text Box 39"/>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sp>
        <p:nvSpPr>
          <p:cNvPr id="17427" name="AutoShape 40"/>
          <p:cNvSpPr/>
          <p:nvPr/>
        </p:nvSpPr>
        <p:spPr>
          <a:xfrm>
            <a:off x="2286000" y="1752600"/>
            <a:ext cx="5334000" cy="1447800"/>
          </a:xfrm>
          <a:custGeom>
            <a:avLst/>
            <a:gdLst>
              <a:gd name="txL" fmla="*/ 3163 w 21600"/>
              <a:gd name="txT" fmla="*/ 3163 h 21600"/>
              <a:gd name="txR" fmla="*/ 18437 w 21600"/>
              <a:gd name="txB" fmla="*/ 18437 h 21600"/>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1600" h="21600">
                <a:moveTo>
                  <a:pt x="18609" y="11225"/>
                </a:moveTo>
                <a:cubicBezTo>
                  <a:pt x="18617" y="11084"/>
                  <a:pt x="18621" y="10942"/>
                  <a:pt x="18621" y="10800"/>
                </a:cubicBezTo>
                <a:cubicBezTo>
                  <a:pt x="18621" y="6480"/>
                  <a:pt x="15119" y="2979"/>
                  <a:pt x="10800" y="2979"/>
                </a:cubicBezTo>
                <a:cubicBezTo>
                  <a:pt x="6480" y="2979"/>
                  <a:pt x="2979" y="6480"/>
                  <a:pt x="2979" y="10800"/>
                </a:cubicBezTo>
                <a:cubicBezTo>
                  <a:pt x="2978" y="10903"/>
                  <a:pt x="2981" y="11007"/>
                  <a:pt x="2985" y="11110"/>
                </a:cubicBezTo>
                <a:lnTo>
                  <a:pt x="8" y="11229"/>
                </a:lnTo>
                <a:cubicBezTo>
                  <a:pt x="2" y="11086"/>
                  <a:pt x="0" y="10943"/>
                  <a:pt x="0" y="10800"/>
                </a:cubicBezTo>
                <a:cubicBezTo>
                  <a:pt x="0" y="4835"/>
                  <a:pt x="4835" y="0"/>
                  <a:pt x="10800" y="0"/>
                </a:cubicBezTo>
                <a:cubicBezTo>
                  <a:pt x="16764" y="0"/>
                  <a:pt x="21600" y="4835"/>
                  <a:pt x="21600" y="10800"/>
                </a:cubicBezTo>
                <a:cubicBezTo>
                  <a:pt x="21600" y="10996"/>
                  <a:pt x="21594" y="11192"/>
                  <a:pt x="21583" y="11388"/>
                </a:cubicBezTo>
                <a:lnTo>
                  <a:pt x="24279" y="11535"/>
                </a:lnTo>
                <a:lnTo>
                  <a:pt x="19868" y="15491"/>
                </a:lnTo>
                <a:lnTo>
                  <a:pt x="15913" y="11078"/>
                </a:lnTo>
                <a:lnTo>
                  <a:pt x="18609" y="11225"/>
                </a:lnTo>
                <a:close/>
              </a:path>
            </a:pathLst>
          </a:custGeom>
          <a:solidFill>
            <a:srgbClr val="C00000">
              <a:alpha val="100000"/>
            </a:srgbClr>
          </a:solidFill>
          <a:ln w="9525" cap="flat" cmpd="sng">
            <a:solidFill>
              <a:schemeClr val="tx1">
                <a:alpha val="100000"/>
              </a:schemeClr>
            </a:solidFill>
            <a:prstDash val="solid"/>
            <a:miter lim="800000"/>
            <a:headEnd type="none" w="med" len="med"/>
            <a:tailEnd type="none" w="med" len="med"/>
          </a:ln>
        </p:spPr>
        <p:txBody>
          <a:bodyPr/>
          <a:lstStyle/>
          <a:p>
            <a:endParaRPr lang="en-US"/>
          </a:p>
        </p:txBody>
      </p:sp>
      <p:grpSp>
        <p:nvGrpSpPr>
          <p:cNvPr id="17428" name="Group 41"/>
          <p:cNvGrpSpPr/>
          <p:nvPr/>
        </p:nvGrpSpPr>
        <p:grpSpPr>
          <a:xfrm>
            <a:off x="6781800" y="3886200"/>
            <a:ext cx="838200" cy="685800"/>
            <a:chOff x="1296" y="2256"/>
            <a:chExt cx="624" cy="480"/>
          </a:xfrm>
        </p:grpSpPr>
        <p:sp>
          <p:nvSpPr>
            <p:cNvPr id="17443" name="Oval 42"/>
            <p:cNvSpPr/>
            <p:nvPr/>
          </p:nvSpPr>
          <p:spPr>
            <a:xfrm>
              <a:off x="1296" y="2256"/>
              <a:ext cx="480" cy="480"/>
            </a:xfrm>
            <a:prstGeom prst="ellipse">
              <a:avLst/>
            </a:prstGeom>
            <a:solidFill>
              <a:srgbClr val="6C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44" name="Text Box 43"/>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sp>
        <p:nvSpPr>
          <p:cNvPr id="17429" name="AutoShape 44"/>
          <p:cNvSpPr/>
          <p:nvPr/>
        </p:nvSpPr>
        <p:spPr>
          <a:xfrm>
            <a:off x="2286000" y="1752600"/>
            <a:ext cx="5334000" cy="1447800"/>
          </a:xfrm>
          <a:custGeom>
            <a:avLst/>
            <a:gdLst>
              <a:gd name="txL" fmla="*/ 3163 w 21600"/>
              <a:gd name="txT" fmla="*/ 3163 h 21600"/>
              <a:gd name="txR" fmla="*/ 18437 w 21600"/>
              <a:gd name="txB" fmla="*/ 18437 h 21600"/>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1600" h="21600">
                <a:moveTo>
                  <a:pt x="18609" y="11225"/>
                </a:moveTo>
                <a:cubicBezTo>
                  <a:pt x="18617" y="11084"/>
                  <a:pt x="18621" y="10942"/>
                  <a:pt x="18621" y="10800"/>
                </a:cubicBezTo>
                <a:cubicBezTo>
                  <a:pt x="18621" y="6480"/>
                  <a:pt x="15119" y="2979"/>
                  <a:pt x="10800" y="2979"/>
                </a:cubicBezTo>
                <a:cubicBezTo>
                  <a:pt x="6480" y="2979"/>
                  <a:pt x="2979" y="6480"/>
                  <a:pt x="2979" y="10800"/>
                </a:cubicBezTo>
                <a:cubicBezTo>
                  <a:pt x="2978" y="10903"/>
                  <a:pt x="2981" y="11007"/>
                  <a:pt x="2985" y="11110"/>
                </a:cubicBezTo>
                <a:lnTo>
                  <a:pt x="8" y="11229"/>
                </a:lnTo>
                <a:cubicBezTo>
                  <a:pt x="2" y="11086"/>
                  <a:pt x="0" y="10943"/>
                  <a:pt x="0" y="10800"/>
                </a:cubicBezTo>
                <a:cubicBezTo>
                  <a:pt x="0" y="4835"/>
                  <a:pt x="4835" y="0"/>
                  <a:pt x="10800" y="0"/>
                </a:cubicBezTo>
                <a:cubicBezTo>
                  <a:pt x="16764" y="0"/>
                  <a:pt x="21600" y="4835"/>
                  <a:pt x="21600" y="10800"/>
                </a:cubicBezTo>
                <a:cubicBezTo>
                  <a:pt x="21600" y="10996"/>
                  <a:pt x="21594" y="11192"/>
                  <a:pt x="21583" y="11388"/>
                </a:cubicBezTo>
                <a:lnTo>
                  <a:pt x="24279" y="11535"/>
                </a:lnTo>
                <a:lnTo>
                  <a:pt x="19868" y="15491"/>
                </a:lnTo>
                <a:lnTo>
                  <a:pt x="15913" y="11078"/>
                </a:lnTo>
                <a:lnTo>
                  <a:pt x="18609" y="11225"/>
                </a:lnTo>
                <a:close/>
              </a:path>
            </a:pathLst>
          </a:custGeom>
          <a:solidFill>
            <a:srgbClr val="C00000">
              <a:alpha val="100000"/>
            </a:srgbClr>
          </a:solidFill>
          <a:ln w="9525" cap="flat" cmpd="sng">
            <a:solidFill>
              <a:schemeClr val="tx1">
                <a:alpha val="100000"/>
              </a:schemeClr>
            </a:solidFill>
            <a:prstDash val="solid"/>
            <a:miter lim="800000"/>
            <a:headEnd type="none" w="med" len="med"/>
            <a:tailEnd type="none" w="med" len="med"/>
          </a:ln>
        </p:spPr>
        <p:txBody>
          <a:bodyPr/>
          <a:lstStyle/>
          <a:p>
            <a:endParaRPr lang="en-US"/>
          </a:p>
        </p:txBody>
      </p:sp>
      <p:grpSp>
        <p:nvGrpSpPr>
          <p:cNvPr id="17430" name="Group 45"/>
          <p:cNvGrpSpPr/>
          <p:nvPr/>
        </p:nvGrpSpPr>
        <p:grpSpPr>
          <a:xfrm>
            <a:off x="6781800" y="3886200"/>
            <a:ext cx="838200" cy="685800"/>
            <a:chOff x="1296" y="2256"/>
            <a:chExt cx="624" cy="480"/>
          </a:xfrm>
        </p:grpSpPr>
        <p:sp>
          <p:nvSpPr>
            <p:cNvPr id="17441" name="Oval 46"/>
            <p:cNvSpPr/>
            <p:nvPr/>
          </p:nvSpPr>
          <p:spPr>
            <a:xfrm>
              <a:off x="1296" y="2256"/>
              <a:ext cx="480" cy="480"/>
            </a:xfrm>
            <a:prstGeom prst="ellipse">
              <a:avLst/>
            </a:prstGeom>
            <a:solidFill>
              <a:srgbClr val="6C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42" name="Text Box 47"/>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sp>
        <p:nvSpPr>
          <p:cNvPr id="102" name="Text Box 48"/>
          <p:cNvSpPr txBox="1"/>
          <p:nvPr/>
        </p:nvSpPr>
        <p:spPr>
          <a:xfrm>
            <a:off x="8001000" y="4495800"/>
            <a:ext cx="914400" cy="460375"/>
          </a:xfrm>
          <a:prstGeom prst="rect">
            <a:avLst/>
          </a:prstGeom>
          <a:noFill/>
          <a:ln w="317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400" dirty="0">
                <a:solidFill>
                  <a:srgbClr val="FF2121"/>
                </a:solidFill>
                <a:cs typeface="Arial" panose="020B0604020202020204" pitchFamily="34" charset="0"/>
              </a:rPr>
              <a:t>Tim</a:t>
            </a:r>
            <a:endParaRPr lang="en-US" altLang="en-US" sz="2400" dirty="0">
              <a:solidFill>
                <a:srgbClr val="FF2121"/>
              </a:solidFill>
              <a:ea typeface="Arial" panose="020B0604020202020204" pitchFamily="34" charset="0"/>
            </a:endParaRPr>
          </a:p>
        </p:txBody>
      </p:sp>
      <p:sp>
        <p:nvSpPr>
          <p:cNvPr id="103" name="Text Box 49"/>
          <p:cNvSpPr txBox="1"/>
          <p:nvPr/>
        </p:nvSpPr>
        <p:spPr>
          <a:xfrm>
            <a:off x="381000" y="4184650"/>
            <a:ext cx="914400" cy="463550"/>
          </a:xfrm>
          <a:prstGeom prst="rect">
            <a:avLst/>
          </a:prstGeom>
          <a:noFill/>
          <a:ln w="6350"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400" dirty="0">
                <a:solidFill>
                  <a:srgbClr val="CC00CC"/>
                </a:solidFill>
                <a:cs typeface="Arial" panose="020B0604020202020204" pitchFamily="34" charset="0"/>
              </a:rPr>
              <a:t>Phổi</a:t>
            </a:r>
            <a:endParaRPr lang="en-US" altLang="en-US" sz="2400" dirty="0">
              <a:solidFill>
                <a:srgbClr val="CC00CC"/>
              </a:solidFill>
              <a:ea typeface="Arial" panose="020B0604020202020204" pitchFamily="34" charset="0"/>
            </a:endParaRPr>
          </a:p>
        </p:txBody>
      </p:sp>
      <p:sp>
        <p:nvSpPr>
          <p:cNvPr id="17433" name="AutoShape 50"/>
          <p:cNvSpPr/>
          <p:nvPr/>
        </p:nvSpPr>
        <p:spPr>
          <a:xfrm>
            <a:off x="2286000" y="1752600"/>
            <a:ext cx="5334000" cy="1447800"/>
          </a:xfrm>
          <a:custGeom>
            <a:avLst/>
            <a:gdLst>
              <a:gd name="txL" fmla="*/ 3163 w 21600"/>
              <a:gd name="txT" fmla="*/ 3163 h 21600"/>
              <a:gd name="txR" fmla="*/ 18437 w 21600"/>
              <a:gd name="txB" fmla="*/ 18437 h 21600"/>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1600" h="21600">
                <a:moveTo>
                  <a:pt x="18609" y="11225"/>
                </a:moveTo>
                <a:cubicBezTo>
                  <a:pt x="18617" y="11084"/>
                  <a:pt x="18621" y="10942"/>
                  <a:pt x="18621" y="10800"/>
                </a:cubicBezTo>
                <a:cubicBezTo>
                  <a:pt x="18621" y="6480"/>
                  <a:pt x="15119" y="2979"/>
                  <a:pt x="10800" y="2979"/>
                </a:cubicBezTo>
                <a:cubicBezTo>
                  <a:pt x="6480" y="2979"/>
                  <a:pt x="2979" y="6480"/>
                  <a:pt x="2979" y="10800"/>
                </a:cubicBezTo>
                <a:cubicBezTo>
                  <a:pt x="2978" y="10903"/>
                  <a:pt x="2981" y="11007"/>
                  <a:pt x="2985" y="11110"/>
                </a:cubicBezTo>
                <a:lnTo>
                  <a:pt x="8" y="11229"/>
                </a:lnTo>
                <a:cubicBezTo>
                  <a:pt x="2" y="11086"/>
                  <a:pt x="0" y="10943"/>
                  <a:pt x="0" y="10800"/>
                </a:cubicBezTo>
                <a:cubicBezTo>
                  <a:pt x="0" y="4835"/>
                  <a:pt x="4835" y="0"/>
                  <a:pt x="10800" y="0"/>
                </a:cubicBezTo>
                <a:cubicBezTo>
                  <a:pt x="16764" y="0"/>
                  <a:pt x="21600" y="4835"/>
                  <a:pt x="21600" y="10800"/>
                </a:cubicBezTo>
                <a:cubicBezTo>
                  <a:pt x="21600" y="10996"/>
                  <a:pt x="21594" y="11192"/>
                  <a:pt x="21583" y="11388"/>
                </a:cubicBezTo>
                <a:lnTo>
                  <a:pt x="24279" y="11535"/>
                </a:lnTo>
                <a:lnTo>
                  <a:pt x="19868" y="15491"/>
                </a:lnTo>
                <a:lnTo>
                  <a:pt x="15913" y="11078"/>
                </a:lnTo>
                <a:lnTo>
                  <a:pt x="18609" y="11225"/>
                </a:lnTo>
                <a:close/>
              </a:path>
            </a:pathLst>
          </a:custGeom>
          <a:solidFill>
            <a:srgbClr val="FF6565">
              <a:alpha val="100000"/>
            </a:srgbClr>
          </a:solidFill>
          <a:ln w="9525" cap="flat" cmpd="sng">
            <a:solidFill>
              <a:schemeClr val="tx1">
                <a:alpha val="100000"/>
              </a:schemeClr>
            </a:solidFill>
            <a:prstDash val="solid"/>
            <a:miter lim="800000"/>
            <a:headEnd type="none" w="med" len="med"/>
            <a:tailEnd type="none" w="med" len="med"/>
          </a:ln>
        </p:spPr>
        <p:txBody>
          <a:bodyPr/>
          <a:lstStyle/>
          <a:p>
            <a:endParaRPr lang="en-US"/>
          </a:p>
        </p:txBody>
      </p:sp>
      <p:grpSp>
        <p:nvGrpSpPr>
          <p:cNvPr id="15" name="Group 51"/>
          <p:cNvGrpSpPr/>
          <p:nvPr/>
        </p:nvGrpSpPr>
        <p:grpSpPr>
          <a:xfrm>
            <a:off x="6781800" y="3886200"/>
            <a:ext cx="914400" cy="685800"/>
            <a:chOff x="1296" y="2256"/>
            <a:chExt cx="624" cy="480"/>
          </a:xfrm>
        </p:grpSpPr>
        <p:sp>
          <p:nvSpPr>
            <p:cNvPr id="17439" name="Oval 52"/>
            <p:cNvSpPr/>
            <p:nvPr/>
          </p:nvSpPr>
          <p:spPr>
            <a:xfrm>
              <a:off x="1296" y="2256"/>
              <a:ext cx="480" cy="480"/>
            </a:xfrm>
            <a:prstGeom prst="ellipse">
              <a:avLst/>
            </a:prstGeom>
            <a:solidFill>
              <a:srgbClr val="6C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40" name="Text Box 53"/>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sp>
        <p:nvSpPr>
          <p:cNvPr id="58" name="Text Box 18"/>
          <p:cNvSpPr txBox="1"/>
          <p:nvPr/>
        </p:nvSpPr>
        <p:spPr>
          <a:xfrm>
            <a:off x="784225" y="5686425"/>
            <a:ext cx="5613400" cy="584200"/>
          </a:xfrm>
          <a:prstGeom prst="rect">
            <a:avLst/>
          </a:prstGeom>
          <a:noFill/>
          <a:ln w="19050" cap="flat" cmpd="sng">
            <a:solidFill>
              <a:srgbClr val="FF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dirty="0">
                <a:solidFill>
                  <a:srgbClr val="0000FF"/>
                </a:solidFill>
                <a:cs typeface="Arial" panose="020B0604020202020204" pitchFamily="34" charset="0"/>
              </a:rPr>
              <a:t>Hồng cầu vận chuyển O2 và CO2</a:t>
            </a:r>
            <a:endParaRPr lang="en-US" altLang="en-US" dirty="0">
              <a:solidFill>
                <a:srgbClr val="0000FF"/>
              </a:solidFill>
              <a:ea typeface="Arial" panose="020B0604020202020204" pitchFamily="34" charset="0"/>
            </a:endParaRPr>
          </a:p>
        </p:txBody>
      </p:sp>
      <p:sp>
        <p:nvSpPr>
          <p:cNvPr id="59" name="Rectangle 58"/>
          <p:cNvSpPr/>
          <p:nvPr/>
        </p:nvSpPr>
        <p:spPr>
          <a:xfrm>
            <a:off x="1588" y="5173663"/>
            <a:ext cx="1295400" cy="11080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66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6600" dirty="0">
              <a:solidFill>
                <a:srgbClr val="FF3300"/>
              </a:solidFill>
              <a:latin typeface="Times New Roman" panose="02020603050405020304" pitchFamily="18" charset="0"/>
              <a:ea typeface="Times New Roman" panose="02020603050405020304" pitchFamily="18" charset="0"/>
              <a:sym typeface="Wingdings" panose="05000000000000000000"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10000" accel="50000" decel="50000" fill="hold" nodeType="withEffect">
                                  <p:stCondLst>
                                    <p:cond delay="1000"/>
                                  </p:stCondLst>
                                  <p:childTnLst>
                                    <p:animMotion origin="layout" path="M 0.04306 -0.02221 C 0.04445 -0.03169 0.04601 -0.04048 0.04723 -0.04996 C 0.04775 -0.05435 0.0474 -0.06013 0.05 -0.06291 C 0.05157 -0.06453 0.05365 -0.06406 0.05556 -0.06476 C 0.05973 -0.07308 0.06129 -0.06985 0.06667 -0.07586 C 0.06823 -0.07748 0.0691 -0.08025 0.07084 -0.08141 C 0.07709 -0.08604 0.08611 -0.08835 0.09306 -0.09066 C 0.10105 -0.1013 0.11198 -0.09945 0.12223 -0.10361 C 0.13004 -0.10662 0.13646 -0.11286 0.14445 -0.11471 C 0.15834 -0.11818 0.17188 -0.11911 0.18611 -0.12026 C 0.1908 -0.12096 0.20105 -0.12165 0.20556 -0.12581 C 0.20816 -0.12813 0.21059 -0.1309 0.21389 -0.13136 C 0.24063 -0.1346 0.26771 -0.1353 0.29445 -0.13691 C 0.34497 -0.13576 0.3967 -0.13691 0.44723 -0.13136 C 0.46684 -0.12604 0.47327 -0.12697 0.5 -0.12581 C 0.50521 -0.12073 0.51146 -0.11795 0.51667 -0.11286 C 0.5283 -0.1013 0.53698 -0.0932 0.54723 -0.07956 C 0.54948 -0.07655 0.55313 -0.07655 0.55556 -0.07401 C 0.56164 -0.0673 0.56789 -0.05505 0.575 -0.05181 C 0.57952 -0.04279 0.58334 -0.034 0.59028 -0.02776 C 0.59358 -0.01018 0.59132 -0.01758 0.59584 -0.00555 C 0.5974 0.00508 0.6 0.01318 0.6 0.02405 " pathEditMode="relative" rAng="0" ptsTypes="fffffffffffffffffffffA">
                                      <p:cBhvr>
                                        <p:cTn id="6" dur="2000" fill="hold"/>
                                        <p:tgtEl>
                                          <p:spTgt spid="4"/>
                                        </p:tgtEl>
                                        <p:attrNameLst>
                                          <p:attrName>ppt_x</p:attrName>
                                          <p:attrName>ppt_y</p:attrName>
                                        </p:attrNameLst>
                                      </p:cBhvr>
                                      <p:rCtr x="27800" y="-3400"/>
                                    </p:animMotion>
                                  </p:childTnLst>
                                </p:cTn>
                              </p:par>
                              <p:par>
                                <p:cTn id="7" presetID="0" presetClass="path" presetSubtype="0" repeatCount="10000" accel="50000" decel="50000" fill="hold" nodeType="withEffect">
                                  <p:stCondLst>
                                    <p:cond delay="1000"/>
                                  </p:stCondLst>
                                  <p:childTnLst>
                                    <p:animMotion origin="layout" path="M 3.33333E-6 0.03145 C -0.00157 0.06544 -0.00295 0.0821 -0.00764 0.11193 C -0.00903 0.12072 -0.01719 0.12164 -0.02066 0.12789 C -0.02518 0.1376 -0.02969 0.14408 -0.03768 0.14454 C -0.04983 0.14569 -0.06233 0.14569 -0.07466 0.14685 C -0.0967 0.16697 -0.07535 0.14916 -0.13039 0.15402 C -0.1592 0.1561 -0.18264 0.16188 -0.21094 0.16327 C -0.23091 0.1746 -0.21545 0.1672 -0.25834 0.16975 C -0.29601 0.1864 -0.375 0.16975 -0.375 0.17044 C -0.38334 0.16003 -0.38559 0.16073 -0.39653 0.15888 C -0.40747 0.14847 -0.39948 0.15402 -0.40938 0.14916 C -0.41216 0.14801 -0.41771 0.14454 -0.41771 0.14477 C -0.42604 0.13436 -0.42986 0.13205 -0.44045 0.12604 C -0.44723 0.12187 -0.45174 0.11216 -0.45764 0.10754 C -0.45938 0.10615 -0.46146 0.10638 -0.4632 0.10522 C -0.47205 0.09944 -0.47986 0.09019 -0.48889 0.08718 C -0.50139 0.07354 -0.48577 0.08996 -0.4974 0.07955 C -0.50521 0.07377 -0.51164 0.06313 -0.5191 0.05666 C -0.52309 0.05319 -0.52986 0.05157 -0.53455 0.04995 C -0.54375 0.03977 -0.54705 0.03885 -0.55591 0.02451 C -0.55782 0.02174 -0.55955 0.0185 -0.56164 0.01572 C -0.56372 0.01248 -0.56736 0.00647 -0.56736 0.0067 C -0.56927 -0.00602 -0.57032 -0.01365 -0.57726 -0.02128 C -0.57917 -0.05343 -0.57882 -0.034 -0.57882 -0.08002 " pathEditMode="relative" rAng="0" ptsTypes="fffffffffffffffffffffffA">
                                      <p:cBhvr>
                                        <p:cTn id="8" dur="2000" fill="hold"/>
                                        <p:tgtEl>
                                          <p:spTgt spid="15"/>
                                        </p:tgtEl>
                                        <p:attrNameLst>
                                          <p:attrName>ppt_x</p:attrName>
                                          <p:attrName>ppt_y</p:attrName>
                                        </p:attrNameLst>
                                      </p:cBhvr>
                                      <p:rCtr x="-29000" y="2200"/>
                                    </p:animMotion>
                                  </p:childTnLst>
                                </p:cTn>
                              </p:par>
                              <p:par>
                                <p:cTn id="9" presetID="1" presetClass="entr" presetSubtype="0" fill="hold" nodeType="withEffect">
                                  <p:stCondLst>
                                    <p:cond delay="1000"/>
                                  </p:stCondLst>
                                  <p:childTnLst>
                                    <p:set>
                                      <p:cBhvr>
                                        <p:cTn id="10" dur="1" fill="hold">
                                          <p:stCondLst>
                                            <p:cond delay="0"/>
                                          </p:stCondLst>
                                        </p:cTn>
                                        <p:tgtEl>
                                          <p:spTgt spid="103">
                                            <p:txEl>
                                              <p:pRg st="0" end="0"/>
                                            </p:txEl>
                                          </p:spTgt>
                                        </p:tgtEl>
                                        <p:attrNameLst>
                                          <p:attrName>style.visibility</p:attrName>
                                        </p:attrNameLst>
                                      </p:cBhvr>
                                      <p:to>
                                        <p:strVal val="visible"/>
                                      </p:to>
                                    </p:set>
                                  </p:childTnLst>
                                </p:cTn>
                              </p:par>
                              <p:par>
                                <p:cTn id="11" presetID="22" presetClass="emph" presetSubtype="0" repeatCount="indefinite" fill="hold" nodeType="withEffect">
                                  <p:stCondLst>
                                    <p:cond delay="1000"/>
                                  </p:stCondLst>
                                  <p:childTnLst>
                                    <p:animClr clrSpc="hsl" dir="cw">
                                      <p:cBhvr override="childStyle">
                                        <p:cTn id="12" dur="500" fill="hold"/>
                                        <p:tgtEl>
                                          <p:spTgt spid="103">
                                            <p:txEl>
                                              <p:pRg st="0" end="0"/>
                                            </p:txEl>
                                          </p:spTgt>
                                        </p:tgtEl>
                                        <p:attrNameLst>
                                          <p:attrName>style.color</p:attrName>
                                        </p:attrNameLst>
                                      </p:cBhvr>
                                      <p:by>
                                        <p:hsl h="-7200000" s="0" l="0"/>
                                      </p:by>
                                    </p:animClr>
                                    <p:animClr clrSpc="hsl" dir="cw">
                                      <p:cBhvr>
                                        <p:cTn id="13" dur="500" fill="hold"/>
                                        <p:tgtEl>
                                          <p:spTgt spid="103">
                                            <p:txEl>
                                              <p:pRg st="0" end="0"/>
                                            </p:txEl>
                                          </p:spTgt>
                                        </p:tgtEl>
                                        <p:attrNameLst>
                                          <p:attrName>fillcolor</p:attrName>
                                        </p:attrNameLst>
                                      </p:cBhvr>
                                      <p:by>
                                        <p:hsl h="-7200000" s="0" l="0"/>
                                      </p:by>
                                    </p:animClr>
                                    <p:animClr clrSpc="hsl" dir="cw">
                                      <p:cBhvr>
                                        <p:cTn id="14" dur="500" fill="hold"/>
                                        <p:tgtEl>
                                          <p:spTgt spid="103">
                                            <p:txEl>
                                              <p:pRg st="0" end="0"/>
                                            </p:txEl>
                                          </p:spTgt>
                                        </p:tgtEl>
                                        <p:attrNameLst>
                                          <p:attrName>stroke.color</p:attrName>
                                        </p:attrNameLst>
                                      </p:cBhvr>
                                      <p:by>
                                        <p:hsl h="-7200000" s="0" l="0"/>
                                      </p:by>
                                    </p:animClr>
                                    <p:set>
                                      <p:cBhvr>
                                        <p:cTn id="15" dur="500" fill="hold"/>
                                        <p:tgtEl>
                                          <p:spTgt spid="103">
                                            <p:txEl>
                                              <p:pRg st="0" end="0"/>
                                            </p:txEl>
                                          </p:spTgt>
                                        </p:tgtEl>
                                        <p:attrNameLst>
                                          <p:attrName>fill.type</p:attrName>
                                        </p:attrNameLst>
                                      </p:cBhvr>
                                      <p:to>
                                        <p:strVal val="solid"/>
                                      </p:to>
                                    </p:set>
                                  </p:childTnLst>
                                </p:cTn>
                              </p:par>
                              <p:par>
                                <p:cTn id="16" presetID="1" presetClass="entr" presetSubtype="0" fill="hold" grpId="0" nodeType="withEffect">
                                  <p:stCondLst>
                                    <p:cond delay="1000"/>
                                  </p:stCondLst>
                                  <p:childTnLst>
                                    <p:set>
                                      <p:cBhvr>
                                        <p:cTn id="17" dur="1" fill="hold">
                                          <p:stCondLst>
                                            <p:cond delay="0"/>
                                          </p:stCondLst>
                                        </p:cTn>
                                        <p:tgtEl>
                                          <p:spTgt spid="102"/>
                                        </p:tgtEl>
                                        <p:attrNameLst>
                                          <p:attrName>style.visibility</p:attrName>
                                        </p:attrNameLst>
                                      </p:cBhvr>
                                      <p:to>
                                        <p:strVal val="visible"/>
                                      </p:to>
                                    </p:set>
                                  </p:childTnLst>
                                </p:cTn>
                              </p:par>
                              <p:par>
                                <p:cTn id="18" presetID="22" presetClass="emph" presetSubtype="0" repeatCount="indefinite" fill="hold" grpId="1" nodeType="withEffect">
                                  <p:stCondLst>
                                    <p:cond delay="1000"/>
                                  </p:stCondLst>
                                  <p:childTnLst>
                                    <p:animClr clrSpc="hsl" dir="cw">
                                      <p:cBhvr override="childStyle">
                                        <p:cTn id="19" dur="500" fill="hold"/>
                                        <p:tgtEl>
                                          <p:spTgt spid="102"/>
                                        </p:tgtEl>
                                        <p:attrNameLst>
                                          <p:attrName>style.color</p:attrName>
                                        </p:attrNameLst>
                                      </p:cBhvr>
                                      <p:by>
                                        <p:hsl h="-7200000" s="0" l="0"/>
                                      </p:by>
                                    </p:animClr>
                                    <p:animClr clrSpc="hsl" dir="cw">
                                      <p:cBhvr>
                                        <p:cTn id="20" dur="500" fill="hold"/>
                                        <p:tgtEl>
                                          <p:spTgt spid="102"/>
                                        </p:tgtEl>
                                        <p:attrNameLst>
                                          <p:attrName>fillcolor</p:attrName>
                                        </p:attrNameLst>
                                      </p:cBhvr>
                                      <p:by>
                                        <p:hsl h="-7200000" s="0" l="0"/>
                                      </p:by>
                                    </p:animClr>
                                    <p:animClr clrSpc="hsl" dir="cw">
                                      <p:cBhvr>
                                        <p:cTn id="21" dur="500" fill="hold"/>
                                        <p:tgtEl>
                                          <p:spTgt spid="102"/>
                                        </p:tgtEl>
                                        <p:attrNameLst>
                                          <p:attrName>stroke.color</p:attrName>
                                        </p:attrNameLst>
                                      </p:cBhvr>
                                      <p:by>
                                        <p:hsl h="-7200000" s="0" l="0"/>
                                      </p:by>
                                    </p:animClr>
                                    <p:set>
                                      <p:cBhvr>
                                        <p:cTn id="22" dur="500" fill="hold"/>
                                        <p:tgtEl>
                                          <p:spTgt spid="102"/>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9467"/>
                                        </p:tgtEl>
                                      </p:cBhvr>
                                    </p:animEffect>
                                    <p:set>
                                      <p:cBhvr>
                                        <p:cTn id="27" dur="1" fill="hold">
                                          <p:stCondLst>
                                            <p:cond delay="499"/>
                                          </p:stCondLst>
                                        </p:cTn>
                                        <p:tgtEl>
                                          <p:spTgt spid="1946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barn(inVertical)">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arn(inVertical)">
                                      <p:cBhvr>
                                        <p:cTn id="3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P spid="102" grpId="0" animBg="1"/>
      <p:bldP spid="102" grpId="1" animBg="1"/>
      <p:bldP spid="58" grpId="0" animBg="1"/>
      <p:bldP spid="5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2405</Words>
  <Application>Microsoft Office PowerPoint</Application>
  <PresentationFormat>On-screen Show (4:3)</PresentationFormat>
  <Paragraphs>244</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.VnTime</vt:lpstr>
      <vt:lpstr>Arial</vt:lpstr>
      <vt:lpstr>Calibri</vt:lpstr>
      <vt:lpstr>Times New Roman</vt:lpstr>
      <vt:lpstr>VNI-Times</vt:lpstr>
      <vt:lpstr>Wingdings</vt:lpstr>
      <vt:lpstr>Office Theme</vt:lpstr>
      <vt:lpstr>PowerPoint Presentation</vt:lpstr>
      <vt:lpstr>Quan sát chỉ ra các thành phần của máu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?Tiêm vacxin có vai trò gì trong việc phòng bệnh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BT1. Vận dụng hiểu biết về các bệnh đã tìm hiểu đề xuất biện pháp phòng bệnh bảo vệ hệ tuần hoàn và cơ thể. Giải thích cơ sở các biện pháp đó. BT2. Thực hiện các biện pháp phòng chống một số bệnh về máu và tim mạch. BT3. Tóm tắt nội dung bài học bằng sơ đồ tư duy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Phương Minh</cp:lastModifiedBy>
  <cp:revision>1</cp:revision>
  <dcterms:created xsi:type="dcterms:W3CDTF">2019-09-23T12:37:28Z</dcterms:created>
  <dcterms:modified xsi:type="dcterms:W3CDTF">2024-11-30T01:52:46Z</dcterms:modified>
  <cp:version>n</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A3A39A77ED1C4731B83B05E1513D2855</vt:lpwstr>
  </property>
  <property fmtid="{D5CDD505-2E9C-101B-9397-08002B2CF9AE}" pid="3" name="KSOProductBuildVer">
    <vt:lpwstr>1033-11.2.0.11341</vt:lpwstr>
  </property>
</Properties>
</file>