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442" r:id="rId2"/>
    <p:sldId id="2444" r:id="rId3"/>
    <p:sldId id="2443" r:id="rId4"/>
    <p:sldId id="2445" r:id="rId5"/>
    <p:sldId id="2397" r:id="rId6"/>
    <p:sldId id="2398" r:id="rId7"/>
    <p:sldId id="2440" r:id="rId8"/>
    <p:sldId id="2400" r:id="rId9"/>
    <p:sldId id="2424" r:id="rId10"/>
    <p:sldId id="2418" r:id="rId11"/>
    <p:sldId id="2389" r:id="rId12"/>
    <p:sldId id="2441" r:id="rId13"/>
    <p:sldId id="2416" r:id="rId14"/>
    <p:sldId id="2447" r:id="rId15"/>
    <p:sldId id="2365" r:id="rId16"/>
    <p:sldId id="1718" r:id="rId17"/>
    <p:sldId id="2420" r:id="rId18"/>
    <p:sldId id="2422" r:id="rId19"/>
    <p:sldId id="2421" r:id="rId20"/>
    <p:sldId id="2448" r:id="rId21"/>
    <p:sldId id="2449" r:id="rId22"/>
    <p:sldId id="2450" r:id="rId23"/>
    <p:sldId id="1720" r:id="rId24"/>
    <p:sldId id="242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4A"/>
    <a:srgbClr val="0056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A23CA5-914C-4224-9E39-D2988A31C9C1}"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F9FF20-195E-4875-85A5-F72CA113EED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13AC762-A731-4271-80CC-510F1F3DC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13AC762-A731-4271-80CC-510F1F3DC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501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4B13E02-D71F-4CA2-A6F2-C19DD2F0AAD4}"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5EE03-56EC-4FA5-AB74-60A41FE5185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13E02-D71F-4CA2-A6F2-C19DD2F0AAD4}"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5EE03-56EC-4FA5-AB74-60A41FE5185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13E02-D71F-4CA2-A6F2-C19DD2F0AAD4}"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5EE03-56EC-4FA5-AB74-60A41FE5185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13E02-D71F-4CA2-A6F2-C19DD2F0AAD4}"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5EE03-56EC-4FA5-AB74-60A41FE5185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B13E02-D71F-4CA2-A6F2-C19DD2F0AAD4}"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5EE03-56EC-4FA5-AB74-60A41FE5185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B13E02-D71F-4CA2-A6F2-C19DD2F0AAD4}"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5EE03-56EC-4FA5-AB74-60A41FE5185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B13E02-D71F-4CA2-A6F2-C19DD2F0AAD4}" type="datetimeFigureOut">
              <a:rPr lang="en-US" smtClean="0"/>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35EE03-56EC-4FA5-AB74-60A41FE5185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B13E02-D71F-4CA2-A6F2-C19DD2F0AAD4}" type="datetimeFigureOut">
              <a:rPr lang="en-US" smtClean="0"/>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35EE03-56EC-4FA5-AB74-60A41FE5185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13E02-D71F-4CA2-A6F2-C19DD2F0AAD4}" type="datetimeFigureOut">
              <a:rPr lang="en-US" smtClean="0"/>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35EE03-56EC-4FA5-AB74-60A41FE5185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B13E02-D71F-4CA2-A6F2-C19DD2F0AAD4}"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5EE03-56EC-4FA5-AB74-60A41FE5185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B13E02-D71F-4CA2-A6F2-C19DD2F0AAD4}"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5EE03-56EC-4FA5-AB74-60A41FE5185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C4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13E02-D71F-4CA2-A6F2-C19DD2F0AAD4}" type="datetimeFigureOut">
              <a:rPr lang="en-US" smtClean="0"/>
              <a:t>12/8/2024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5EE03-56EC-4FA5-AB74-60A41FE5185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79741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914398" y="406844"/>
          <a:ext cx="10623885" cy="5873638"/>
        </p:xfrm>
        <a:graphic>
          <a:graphicData uri="http://schemas.openxmlformats.org/drawingml/2006/table">
            <a:tbl>
              <a:tblPr firstRow="1" bandRow="1">
                <a:tableStyleId>{5940675A-B579-460E-94D1-54222C63F5DA}</a:tableStyleId>
              </a:tblPr>
              <a:tblGrid>
                <a:gridCol w="2744417">
                  <a:extLst>
                    <a:ext uri="{9D8B030D-6E8A-4147-A177-3AD203B41FA5}">
                      <a16:colId xmlns:a16="http://schemas.microsoft.com/office/drawing/2014/main" val="20000"/>
                    </a:ext>
                  </a:extLst>
                </a:gridCol>
                <a:gridCol w="7879468">
                  <a:extLst>
                    <a:ext uri="{9D8B030D-6E8A-4147-A177-3AD203B41FA5}">
                      <a16:colId xmlns:a16="http://schemas.microsoft.com/office/drawing/2014/main" val="20001"/>
                    </a:ext>
                  </a:extLst>
                </a:gridCol>
              </a:tblGrid>
              <a:tr h="911872">
                <a:tc>
                  <a:txBody>
                    <a:bodyPr/>
                    <a:lstStyle/>
                    <a:p>
                      <a:pPr algn="ctr"/>
                      <a:r>
                        <a:rPr lang="en-US" sz="2400">
                          <a:solidFill>
                            <a:srgbClr val="002060"/>
                          </a:solidFill>
                          <a:latin typeface="Times New Roman" panose="02020603050405020304" pitchFamily="18" charset="0"/>
                          <a:cs typeface="Times New Roman" panose="02020603050405020304" pitchFamily="18" charset="0"/>
                        </a:rPr>
                        <a:t>Các cơ quan của hệ hô hấp</a:t>
                      </a:r>
                    </a:p>
                  </a:txBody>
                  <a:tcPr>
                    <a:solidFill>
                      <a:schemeClr val="bg2"/>
                    </a:solidFill>
                  </a:tcPr>
                </a:tc>
                <a:tc>
                  <a:txBody>
                    <a:bodyPr/>
                    <a:lstStyle/>
                    <a:p>
                      <a:pPr algn="ctr"/>
                      <a:r>
                        <a:rPr lang="en-US" sz="2400">
                          <a:solidFill>
                            <a:srgbClr val="002060"/>
                          </a:solidFill>
                          <a:latin typeface="Times New Roman" panose="02020603050405020304" pitchFamily="18" charset="0"/>
                          <a:cs typeface="Times New Roman" panose="02020603050405020304" pitchFamily="18" charset="0"/>
                        </a:rPr>
                        <a:t>Cấu tạo, Chức năng</a:t>
                      </a:r>
                    </a:p>
                  </a:txBody>
                  <a:tcPr>
                    <a:solidFill>
                      <a:schemeClr val="bg2"/>
                    </a:solidFill>
                  </a:tcPr>
                </a:tc>
                <a:extLst>
                  <a:ext uri="{0D108BD9-81ED-4DB2-BD59-A6C34878D82A}">
                    <a16:rowId xmlns:a16="http://schemas.microsoft.com/office/drawing/2014/main" val="10000"/>
                  </a:ext>
                </a:extLst>
              </a:tr>
              <a:tr h="826961">
                <a:tc>
                  <a:txBody>
                    <a:bodyPr/>
                    <a:lstStyle/>
                    <a:p>
                      <a:r>
                        <a:rPr lang="en-US" sz="2400">
                          <a:solidFill>
                            <a:srgbClr val="002060"/>
                          </a:solidFill>
                          <a:latin typeface="Times New Roman" panose="02020603050405020304" pitchFamily="18" charset="0"/>
                          <a:cs typeface="Times New Roman" panose="02020603050405020304" pitchFamily="18" charset="0"/>
                        </a:rPr>
                        <a:t>1. Xoang mũi</a:t>
                      </a:r>
                    </a:p>
                  </a:txBody>
                  <a:tcPr>
                    <a:solidFill>
                      <a:schemeClr val="bg2"/>
                    </a:solidFill>
                  </a:tcPr>
                </a:tc>
                <a:tc>
                  <a:txBody>
                    <a:bodyPr/>
                    <a:lstStyle/>
                    <a:p>
                      <a:endParaRPr lang="en-US" sz="2400">
                        <a:solidFill>
                          <a:srgbClr val="002060"/>
                        </a:solidFill>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10001"/>
                  </a:ext>
                </a:extLst>
              </a:tr>
              <a:tr h="826961">
                <a:tc>
                  <a:txBody>
                    <a:bodyPr/>
                    <a:lstStyle/>
                    <a:p>
                      <a:r>
                        <a:rPr lang="en-US" sz="2400">
                          <a:solidFill>
                            <a:srgbClr val="002060"/>
                          </a:solidFill>
                          <a:latin typeface="Times New Roman" panose="02020603050405020304" pitchFamily="18" charset="0"/>
                          <a:cs typeface="Times New Roman" panose="02020603050405020304" pitchFamily="18" charset="0"/>
                        </a:rPr>
                        <a:t>2. Hầu</a:t>
                      </a:r>
                    </a:p>
                  </a:txBody>
                  <a:tcPr>
                    <a:solidFill>
                      <a:schemeClr val="bg2"/>
                    </a:solidFill>
                  </a:tcPr>
                </a:tc>
                <a:tc>
                  <a:txBody>
                    <a:bodyPr/>
                    <a:lstStyle/>
                    <a:p>
                      <a:endParaRPr lang="en-US" sz="2400">
                        <a:solidFill>
                          <a:srgbClr val="002060"/>
                        </a:solidFill>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10002"/>
                  </a:ext>
                </a:extLst>
              </a:tr>
              <a:tr h="826961">
                <a:tc>
                  <a:txBody>
                    <a:bodyPr/>
                    <a:lstStyle/>
                    <a:p>
                      <a:r>
                        <a:rPr lang="en-US" sz="2400">
                          <a:solidFill>
                            <a:srgbClr val="002060"/>
                          </a:solidFill>
                          <a:latin typeface="Times New Roman" panose="02020603050405020304" pitchFamily="18" charset="0"/>
                          <a:cs typeface="Times New Roman" panose="02020603050405020304" pitchFamily="18" charset="0"/>
                        </a:rPr>
                        <a:t>3. Thanh quản</a:t>
                      </a:r>
                    </a:p>
                  </a:txBody>
                  <a:tcPr>
                    <a:solidFill>
                      <a:schemeClr val="bg2"/>
                    </a:solidFill>
                  </a:tcPr>
                </a:tc>
                <a:tc>
                  <a:txBody>
                    <a:bodyPr/>
                    <a:lstStyle/>
                    <a:p>
                      <a:endParaRPr lang="en-US" sz="2400">
                        <a:solidFill>
                          <a:srgbClr val="002060"/>
                        </a:solidFill>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10003"/>
                  </a:ext>
                </a:extLst>
              </a:tr>
              <a:tr h="826961">
                <a:tc>
                  <a:txBody>
                    <a:bodyPr/>
                    <a:lstStyle/>
                    <a:p>
                      <a:r>
                        <a:rPr lang="en-US" sz="2400">
                          <a:solidFill>
                            <a:srgbClr val="002060"/>
                          </a:solidFill>
                          <a:latin typeface="Times New Roman" panose="02020603050405020304" pitchFamily="18" charset="0"/>
                          <a:cs typeface="Times New Roman" panose="02020603050405020304" pitchFamily="18" charset="0"/>
                        </a:rPr>
                        <a:t>4. Khí quản</a:t>
                      </a:r>
                    </a:p>
                  </a:txBody>
                  <a:tcPr>
                    <a:solidFill>
                      <a:schemeClr val="bg2"/>
                    </a:solidFill>
                  </a:tcPr>
                </a:tc>
                <a:tc>
                  <a:txBody>
                    <a:bodyPr/>
                    <a:lstStyle/>
                    <a:p>
                      <a:endParaRPr lang="en-US" sz="2400">
                        <a:solidFill>
                          <a:srgbClr val="002060"/>
                        </a:solidFill>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10004"/>
                  </a:ext>
                </a:extLst>
              </a:tr>
              <a:tr h="826961">
                <a:tc>
                  <a:txBody>
                    <a:bodyPr/>
                    <a:lstStyle/>
                    <a:p>
                      <a:r>
                        <a:rPr lang="en-US" sz="2400">
                          <a:solidFill>
                            <a:srgbClr val="002060"/>
                          </a:solidFill>
                          <a:latin typeface="Times New Roman" panose="02020603050405020304" pitchFamily="18" charset="0"/>
                          <a:cs typeface="Times New Roman" panose="02020603050405020304" pitchFamily="18" charset="0"/>
                        </a:rPr>
                        <a:t>5. Phế quản, tiểu phế quản</a:t>
                      </a:r>
                    </a:p>
                  </a:txBody>
                  <a:tcPr>
                    <a:solidFill>
                      <a:schemeClr val="bg2"/>
                    </a:solidFill>
                  </a:tcPr>
                </a:tc>
                <a:tc>
                  <a:txBody>
                    <a:bodyPr/>
                    <a:lstStyle/>
                    <a:p>
                      <a:endParaRPr lang="en-US" sz="2400">
                        <a:solidFill>
                          <a:srgbClr val="002060"/>
                        </a:solidFill>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10005"/>
                  </a:ext>
                </a:extLst>
              </a:tr>
              <a:tr h="826961">
                <a:tc>
                  <a:txBody>
                    <a:bodyPr/>
                    <a:lstStyle/>
                    <a:p>
                      <a:r>
                        <a:rPr lang="en-US" sz="2400">
                          <a:solidFill>
                            <a:srgbClr val="002060"/>
                          </a:solidFill>
                          <a:latin typeface="Times New Roman" panose="02020603050405020304" pitchFamily="18" charset="0"/>
                          <a:cs typeface="Times New Roman" panose="02020603050405020304" pitchFamily="18" charset="0"/>
                        </a:rPr>
                        <a:t>6. Phế nang</a:t>
                      </a:r>
                    </a:p>
                  </a:txBody>
                  <a:tcPr>
                    <a:solidFill>
                      <a:schemeClr val="bg2"/>
                    </a:solidFill>
                  </a:tcPr>
                </a:tc>
                <a:tc>
                  <a:txBody>
                    <a:bodyPr/>
                    <a:lstStyle/>
                    <a:p>
                      <a:endParaRPr lang="en-US" sz="2400">
                        <a:solidFill>
                          <a:srgbClr val="002060"/>
                        </a:solidFill>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10006"/>
                  </a:ext>
                </a:extLst>
              </a:tr>
            </a:tbl>
          </a:graphicData>
        </a:graphic>
      </p:graphicFrame>
      <p:sp>
        <p:nvSpPr>
          <p:cNvPr id="3" name="TextBox 2"/>
          <p:cNvSpPr txBox="1"/>
          <p:nvPr/>
        </p:nvSpPr>
        <p:spPr>
          <a:xfrm>
            <a:off x="3934328" y="1336894"/>
            <a:ext cx="7567862" cy="707886"/>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 Lớp niêm mạc tiết chất nhầy, có nhiều lông mũi và mao mạch: làm sạch, làm ẩm và làm ấm không khí.</a:t>
            </a:r>
          </a:p>
        </p:txBody>
      </p:sp>
      <p:sp>
        <p:nvSpPr>
          <p:cNvPr id="4" name="TextBox 3"/>
          <p:cNvSpPr txBox="1"/>
          <p:nvPr/>
        </p:nvSpPr>
        <p:spPr>
          <a:xfrm>
            <a:off x="4138863" y="2201779"/>
            <a:ext cx="2490537"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Dẫn khí</a:t>
            </a:r>
          </a:p>
        </p:txBody>
      </p:sp>
      <p:sp>
        <p:nvSpPr>
          <p:cNvPr id="5" name="TextBox 4"/>
          <p:cNvSpPr txBox="1"/>
          <p:nvPr/>
        </p:nvSpPr>
        <p:spPr>
          <a:xfrm>
            <a:off x="3934328" y="2977691"/>
            <a:ext cx="6605338"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Dẫn khí, phát âm, có nắp đạy đường hô hấp khi nuốt thức ăn</a:t>
            </a:r>
          </a:p>
        </p:txBody>
      </p:sp>
      <p:sp>
        <p:nvSpPr>
          <p:cNvPr id="6" name="TextBox 5"/>
          <p:cNvSpPr txBox="1"/>
          <p:nvPr/>
        </p:nvSpPr>
        <p:spPr>
          <a:xfrm>
            <a:off x="3878181" y="3963724"/>
            <a:ext cx="7399421" cy="707886"/>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Có lớp niêm mạc tiết chất nhầy, nhiều lông rung chuyển liên tục:  dẫn khí, làm sạch không khí, điều hòa lượng khí vào phổi</a:t>
            </a:r>
          </a:p>
        </p:txBody>
      </p:sp>
      <p:sp>
        <p:nvSpPr>
          <p:cNvPr id="7" name="TextBox 6"/>
          <p:cNvSpPr txBox="1"/>
          <p:nvPr/>
        </p:nvSpPr>
        <p:spPr>
          <a:xfrm>
            <a:off x="4138863" y="4812632"/>
            <a:ext cx="5582653"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Dẫn khí, điều hòa lượng khí vào phổi</a:t>
            </a:r>
          </a:p>
        </p:txBody>
      </p:sp>
      <p:sp>
        <p:nvSpPr>
          <p:cNvPr id="8" name="TextBox 7"/>
          <p:cNvSpPr txBox="1"/>
          <p:nvPr/>
        </p:nvSpPr>
        <p:spPr>
          <a:xfrm>
            <a:off x="4138862" y="5628585"/>
            <a:ext cx="5582653"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Là nơi diễn ra trao đổi khí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38400" y="362709"/>
            <a:ext cx="7110955" cy="6126726"/>
            <a:chOff x="3048000" y="1158044"/>
            <a:chExt cx="6016962" cy="5184153"/>
          </a:xfrm>
        </p:grpSpPr>
        <p:grpSp>
          <p:nvGrpSpPr>
            <p:cNvPr id="24" name="Group 23"/>
            <p:cNvGrpSpPr/>
            <p:nvPr/>
          </p:nvGrpSpPr>
          <p:grpSpPr>
            <a:xfrm>
              <a:off x="3048000" y="1158044"/>
              <a:ext cx="5867400" cy="4659630"/>
              <a:chOff x="1524000" y="1158044"/>
              <a:chExt cx="5867400" cy="4659630"/>
            </a:xfrm>
          </p:grpSpPr>
          <p:grpSp>
            <p:nvGrpSpPr>
              <p:cNvPr id="21" name="Group 20"/>
              <p:cNvGrpSpPr/>
              <p:nvPr/>
            </p:nvGrpSpPr>
            <p:grpSpPr>
              <a:xfrm>
                <a:off x="1524000" y="1158044"/>
                <a:ext cx="5867400" cy="4659630"/>
                <a:chOff x="1524000" y="1158044"/>
                <a:chExt cx="5867400" cy="4659630"/>
              </a:xfrm>
            </p:grpSpPr>
            <p:pic>
              <p:nvPicPr>
                <p:cNvPr id="1026" name="Picture 2" descr="Mechanism of breathing with anatomical process explanation outline diagram  – VectorMine"/>
                <p:cNvPicPr>
                  <a:picLocks noChangeAspect="1" noChangeArrowheads="1"/>
                </p:cNvPicPr>
                <p:nvPr/>
              </p:nvPicPr>
              <p:blipFill rotWithShape="1">
                <a:blip r:embed="rId2">
                  <a:extLst>
                    <a:ext uri="{28A0092B-C50C-407E-A947-70E740481C1C}">
                      <a14:useLocalDpi xmlns:a14="http://schemas.microsoft.com/office/drawing/2010/main" val="0"/>
                    </a:ext>
                  </a:extLst>
                </a:blip>
                <a:srcRect t="16405"/>
                <a:stretch>
                  <a:fillRect/>
                </a:stretch>
              </p:blipFill>
              <p:spPr bwMode="auto">
                <a:xfrm>
                  <a:off x="1524000" y="1158044"/>
                  <a:ext cx="5867400" cy="46596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0" y="1371600"/>
                  <a:ext cx="1066800" cy="457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Rectangle 5"/>
                <p:cNvSpPr/>
                <p:nvPr/>
              </p:nvSpPr>
              <p:spPr>
                <a:xfrm>
                  <a:off x="4191000" y="1219200"/>
                  <a:ext cx="1066800" cy="457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Rectangle 6"/>
                <p:cNvSpPr/>
                <p:nvPr/>
              </p:nvSpPr>
              <p:spPr>
                <a:xfrm>
                  <a:off x="6696269" y="1230086"/>
                  <a:ext cx="685800" cy="457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Rectangle 7"/>
                <p:cNvSpPr/>
                <p:nvPr/>
              </p:nvSpPr>
              <p:spPr>
                <a:xfrm>
                  <a:off x="6629400" y="2170924"/>
                  <a:ext cx="685800" cy="457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 name="Rectangle 8"/>
                <p:cNvSpPr/>
                <p:nvPr/>
              </p:nvSpPr>
              <p:spPr>
                <a:xfrm>
                  <a:off x="4642757" y="1856793"/>
                  <a:ext cx="685800" cy="457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 name="Rectangle 9"/>
                <p:cNvSpPr/>
                <p:nvPr/>
              </p:nvSpPr>
              <p:spPr>
                <a:xfrm>
                  <a:off x="1828800" y="2082283"/>
                  <a:ext cx="685800" cy="457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Rectangle 10"/>
                <p:cNvSpPr/>
                <p:nvPr/>
              </p:nvSpPr>
              <p:spPr>
                <a:xfrm>
                  <a:off x="1581540" y="2774573"/>
                  <a:ext cx="685800" cy="457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Rectangle 11"/>
                <p:cNvSpPr/>
                <p:nvPr/>
              </p:nvSpPr>
              <p:spPr>
                <a:xfrm>
                  <a:off x="3893977" y="2180255"/>
                  <a:ext cx="685800" cy="457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Rectangle 12"/>
                <p:cNvSpPr/>
                <p:nvPr/>
              </p:nvSpPr>
              <p:spPr>
                <a:xfrm>
                  <a:off x="4236876" y="2796078"/>
                  <a:ext cx="1020923" cy="457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Rectangle 13"/>
                <p:cNvSpPr/>
                <p:nvPr/>
              </p:nvSpPr>
              <p:spPr>
                <a:xfrm>
                  <a:off x="1581541" y="4177546"/>
                  <a:ext cx="552060" cy="457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Rectangle 14"/>
                <p:cNvSpPr/>
                <p:nvPr/>
              </p:nvSpPr>
              <p:spPr>
                <a:xfrm>
                  <a:off x="2438400" y="4634746"/>
                  <a:ext cx="762000" cy="457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ectangle 15"/>
                <p:cNvSpPr/>
                <p:nvPr/>
              </p:nvSpPr>
              <p:spPr>
                <a:xfrm>
                  <a:off x="5638800" y="4406146"/>
                  <a:ext cx="609600" cy="457200"/>
                </a:xfrm>
                <a:prstGeom prst="rect">
                  <a:avLst/>
                </a:prstGeom>
                <a:solidFill>
                  <a:srgbClr val="E8F3F9"/>
                </a:solidFill>
                <a:ln>
                  <a:solidFill>
                    <a:srgbClr val="E9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Rectangle 16"/>
                <p:cNvSpPr/>
                <p:nvPr/>
              </p:nvSpPr>
              <p:spPr>
                <a:xfrm>
                  <a:off x="4189445" y="4044857"/>
                  <a:ext cx="1139112" cy="457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Rectangle 17"/>
                <p:cNvSpPr/>
                <p:nvPr/>
              </p:nvSpPr>
              <p:spPr>
                <a:xfrm>
                  <a:off x="3029338" y="3466862"/>
                  <a:ext cx="381000" cy="457200"/>
                </a:xfrm>
                <a:prstGeom prst="rect">
                  <a:avLst/>
                </a:prstGeom>
                <a:solidFill>
                  <a:srgbClr val="FFB1AD"/>
                </a:solidFill>
                <a:ln>
                  <a:solidFill>
                    <a:srgbClr val="FFB1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18"/>
                <p:cNvSpPr/>
                <p:nvPr/>
              </p:nvSpPr>
              <p:spPr>
                <a:xfrm>
                  <a:off x="5994918" y="3466862"/>
                  <a:ext cx="253482" cy="190738"/>
                </a:xfrm>
                <a:prstGeom prst="rect">
                  <a:avLst/>
                </a:prstGeom>
                <a:solidFill>
                  <a:srgbClr val="FFB1AD"/>
                </a:solidFill>
                <a:ln>
                  <a:solidFill>
                    <a:srgbClr val="FFB1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Rectangle 4"/>
                <p:cNvSpPr/>
                <p:nvPr/>
              </p:nvSpPr>
              <p:spPr>
                <a:xfrm>
                  <a:off x="2590800" y="5334000"/>
                  <a:ext cx="1303177" cy="3048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22" name="Rectangle 21"/>
                <p:cNvSpPr/>
                <p:nvPr/>
              </p:nvSpPr>
              <p:spPr>
                <a:xfrm>
                  <a:off x="5292011" y="5334000"/>
                  <a:ext cx="1303177" cy="3048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23" name="Rectangle 22"/>
              <p:cNvSpPr/>
              <p:nvPr/>
            </p:nvSpPr>
            <p:spPr>
              <a:xfrm>
                <a:off x="3276600" y="1458686"/>
                <a:ext cx="381000" cy="228600"/>
              </a:xfrm>
              <a:prstGeom prst="rect">
                <a:avLst/>
              </a:prstGeom>
              <a:solidFill>
                <a:srgbClr val="C6DDEF"/>
              </a:solidFill>
              <a:ln>
                <a:solidFill>
                  <a:srgbClr val="C6D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 name="Rectangle 24"/>
              <p:cNvSpPr/>
              <p:nvPr/>
            </p:nvSpPr>
            <p:spPr>
              <a:xfrm>
                <a:off x="6057900" y="1429139"/>
                <a:ext cx="381000" cy="228600"/>
              </a:xfrm>
              <a:prstGeom prst="rect">
                <a:avLst/>
              </a:prstGeom>
              <a:solidFill>
                <a:srgbClr val="C6DDEF"/>
              </a:solidFill>
              <a:ln>
                <a:solidFill>
                  <a:srgbClr val="C6D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26" name="TextBox 25"/>
            <p:cNvSpPr txBox="1"/>
            <p:nvPr/>
          </p:nvSpPr>
          <p:spPr>
            <a:xfrm>
              <a:off x="5427386" y="2133304"/>
              <a:ext cx="975514" cy="546895"/>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1. Cơ liên </a:t>
              </a:r>
            </a:p>
            <a:p>
              <a:r>
                <a:rPr lang="vi-VN" dirty="0">
                  <a:latin typeface="Times New Roman" panose="02020603050405020304" pitchFamily="18" charset="0"/>
                  <a:cs typeface="Times New Roman" panose="02020603050405020304" pitchFamily="18" charset="0"/>
                </a:rPr>
                <a:t>sườn co</a:t>
              </a:r>
              <a:endParaRPr lang="en-US"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3961624" y="4628963"/>
              <a:ext cx="838977" cy="781279"/>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2. Cơ hoành co</a:t>
              </a:r>
              <a:endParaRPr lang="en-US"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3092517" y="2477687"/>
              <a:ext cx="1122395" cy="1015663"/>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3. lồng ngưc và phổi dãn rộng</a:t>
              </a:r>
              <a:endParaRPr lang="en-US"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3068218" y="1911424"/>
              <a:ext cx="1323198" cy="546895"/>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4. Không khí</a:t>
              </a:r>
            </a:p>
            <a:p>
              <a:pPr algn="ctr"/>
              <a:r>
                <a:rPr lang="vi-VN" dirty="0">
                  <a:latin typeface="Times New Roman" panose="02020603050405020304" pitchFamily="18" charset="0"/>
                  <a:cs typeface="Times New Roman" panose="02020603050405020304" pitchFamily="18" charset="0"/>
                </a:rPr>
                <a:t> vào</a:t>
              </a:r>
              <a:endParaRPr lang="en-US"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6970746" y="4406176"/>
              <a:ext cx="838977" cy="781279"/>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2. Cơ hoành dãn</a:t>
              </a:r>
              <a:endParaRPr lang="en-US"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8089448" y="2154437"/>
              <a:ext cx="975514" cy="546895"/>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1. Cơ liên </a:t>
              </a:r>
            </a:p>
            <a:p>
              <a:r>
                <a:rPr lang="vi-VN" dirty="0">
                  <a:latin typeface="Times New Roman" panose="02020603050405020304" pitchFamily="18" charset="0"/>
                  <a:cs typeface="Times New Roman" panose="02020603050405020304" pitchFamily="18" charset="0"/>
                </a:rPr>
                <a:t>sườn dãn</a:t>
              </a:r>
              <a:endParaRPr lang="en-US"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5643078" y="2849927"/>
              <a:ext cx="1122395" cy="781279"/>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3. lồng ngưc và phổi hẹp lại</a:t>
              </a:r>
              <a:endParaRPr lang="en-US"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5995479" y="1758893"/>
              <a:ext cx="1122395" cy="546895"/>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4. Không khí ra</a:t>
              </a:r>
              <a:endParaRPr lang="en-US"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4391416" y="5269468"/>
              <a:ext cx="373277" cy="312512"/>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(a)</a:t>
              </a:r>
              <a:endParaRPr lang="en-US"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7296742" y="5242560"/>
              <a:ext cx="384128" cy="312512"/>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(b)</a:t>
              </a:r>
              <a:endParaRPr lang="en-US"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3551848" y="5900530"/>
              <a:ext cx="5088304" cy="441667"/>
            </a:xfrm>
            <a:prstGeom prst="rect">
              <a:avLst/>
            </a:prstGeom>
            <a:noFill/>
          </p:spPr>
          <p:txBody>
            <a:bodyPr wrap="none" rtlCol="0">
              <a:spAutoFit/>
            </a:bodyPr>
            <a:lstStyle/>
            <a:p>
              <a:pPr algn="ctr"/>
              <a:r>
                <a:rPr lang="vi-VN" sz="2800" dirty="0">
                  <a:solidFill>
                    <a:srgbClr val="FFC000"/>
                  </a:solidFill>
                  <a:latin typeface="Times New Roman" panose="02020603050405020304" pitchFamily="18" charset="0"/>
                  <a:cs typeface="Times New Roman" panose="02020603050405020304" pitchFamily="18" charset="0"/>
                </a:rPr>
                <a:t>Thông khí ở </a:t>
              </a:r>
              <a:r>
                <a:rPr lang="en-US" altLang="vi-VN" sz="2800" dirty="0">
                  <a:solidFill>
                    <a:srgbClr val="FFC000"/>
                  </a:solidFill>
                  <a:latin typeface="Times New Roman" panose="02020603050405020304" pitchFamily="18" charset="0"/>
                  <a:cs typeface="Times New Roman" panose="02020603050405020304" pitchFamily="18" charset="0"/>
                </a:rPr>
                <a:t>phổi</a:t>
              </a:r>
              <a:r>
                <a:rPr lang="vi-VN" sz="2800" dirty="0">
                  <a:solidFill>
                    <a:srgbClr val="FFC000"/>
                  </a:solidFill>
                  <a:latin typeface="Times New Roman" panose="02020603050405020304" pitchFamily="18" charset="0"/>
                  <a:cs typeface="Times New Roman" panose="02020603050405020304" pitchFamily="18" charset="0"/>
                </a:rPr>
                <a:t>: (a) Hít vào; (b) Thở ra</a:t>
              </a:r>
              <a:endParaRPr lang="en-US" sz="2800" dirty="0">
                <a:solidFill>
                  <a:srgbClr val="FFC000"/>
                </a:solidFill>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02482" y="228600"/>
            <a:ext cx="11414727" cy="6290628"/>
            <a:chOff x="1528114" y="894014"/>
            <a:chExt cx="9215528" cy="5078655"/>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605" b="100000" l="224" r="44121">
                          <a14:foregroundMark x1="1344" y1="56430" x2="1120" y2="97731"/>
                          <a14:foregroundMark x1="37178" y1="26626" x2="37178" y2="26626"/>
                          <a14:foregroundMark x1="35722" y1="27383" x2="35722" y2="27383"/>
                          <a14:foregroundMark x1="36394" y1="27534" x2="36394" y2="27534"/>
                          <a14:backgroundMark x1="1120" y1="56884" x2="784" y2="98790"/>
                        </a14:backgroundRemoval>
                      </a14:imgEffect>
                    </a14:imgLayer>
                  </a14:imgProps>
                </a:ext>
                <a:ext uri="{28A0092B-C50C-407E-A947-70E740481C1C}">
                  <a14:useLocalDpi xmlns:a14="http://schemas.microsoft.com/office/drawing/2010/main" val="0"/>
                </a:ext>
              </a:extLst>
            </a:blip>
            <a:srcRect r="50896"/>
            <a:stretch>
              <a:fillRect/>
            </a:stretch>
          </p:blipFill>
          <p:spPr>
            <a:xfrm>
              <a:off x="2473046" y="894014"/>
              <a:ext cx="2862997" cy="4315704"/>
            </a:xfrm>
            <a:prstGeom prst="rect">
              <a:avLst/>
            </a:prstGeom>
          </p:spPr>
        </p:pic>
        <p:sp>
          <p:nvSpPr>
            <p:cNvPr id="28" name="Right Arrow 27"/>
            <p:cNvSpPr/>
            <p:nvPr/>
          </p:nvSpPr>
          <p:spPr>
            <a:xfrm rot="8100000">
              <a:off x="3667330" y="3518743"/>
              <a:ext cx="220087" cy="62348"/>
            </a:xfrm>
            <a:prstGeom prst="rightArrow">
              <a:avLst/>
            </a:prstGeom>
            <a:solidFill>
              <a:srgbClr val="FF0000"/>
            </a:solidFill>
            <a:ln>
              <a:solidFill>
                <a:srgbClr val="C73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VnArial" panose="020B7200000000000000" pitchFamily="34" charset="0"/>
              </a:endParaRPr>
            </a:p>
          </p:txBody>
        </p:sp>
        <p:sp>
          <p:nvSpPr>
            <p:cNvPr id="29" name="Right Arrow 28"/>
            <p:cNvSpPr/>
            <p:nvPr/>
          </p:nvSpPr>
          <p:spPr>
            <a:xfrm rot="6300000">
              <a:off x="3826616" y="2981011"/>
              <a:ext cx="220087" cy="62348"/>
            </a:xfrm>
            <a:prstGeom prst="rightArrow">
              <a:avLst/>
            </a:prstGeom>
            <a:solidFill>
              <a:srgbClr val="FF0000"/>
            </a:solidFill>
            <a:ln>
              <a:solidFill>
                <a:srgbClr val="C73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VnArial" panose="020B7200000000000000" pitchFamily="34" charset="0"/>
              </a:endParaRPr>
            </a:p>
          </p:txBody>
        </p:sp>
        <p:sp>
          <p:nvSpPr>
            <p:cNvPr id="32" name="Right Arrow 31"/>
            <p:cNvSpPr/>
            <p:nvPr/>
          </p:nvSpPr>
          <p:spPr>
            <a:xfrm rot="17100000">
              <a:off x="3813264" y="3257129"/>
              <a:ext cx="220087" cy="62348"/>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VnArial" panose="020B7200000000000000" pitchFamily="34" charset="0"/>
              </a:endParaRPr>
            </a:p>
          </p:txBody>
        </p:sp>
        <p:sp>
          <p:nvSpPr>
            <p:cNvPr id="33" name="Right Arrow 32"/>
            <p:cNvSpPr/>
            <p:nvPr/>
          </p:nvSpPr>
          <p:spPr>
            <a:xfrm rot="14400000">
              <a:off x="4017633" y="3856538"/>
              <a:ext cx="220087" cy="6234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VnArial" panose="020B7200000000000000" pitchFamily="34" charset="0"/>
              </a:endParaRPr>
            </a:p>
          </p:txBody>
        </p:sp>
        <p:sp>
          <p:nvSpPr>
            <p:cNvPr id="50" name="TextBox 49"/>
            <p:cNvSpPr txBox="1"/>
            <p:nvPr/>
          </p:nvSpPr>
          <p:spPr>
            <a:xfrm>
              <a:off x="1528114" y="3298553"/>
              <a:ext cx="1071880" cy="1068461"/>
            </a:xfrm>
            <a:prstGeom prst="rect">
              <a:avLst/>
            </a:prstGeom>
            <a:noFill/>
          </p:spPr>
          <p:txBody>
            <a:bodyPr wrap="square" rtlCol="0">
              <a:spAutoFit/>
            </a:bodyPr>
            <a:lstStyle/>
            <a:p>
              <a:r>
                <a:rPr lang="vi-VN" sz="2000" dirty="0">
                  <a:solidFill>
                    <a:schemeClr val="bg1"/>
                  </a:solidFill>
                </a:rPr>
                <a:t>Phổi chia thành nhiều phế nang</a:t>
              </a:r>
              <a:endParaRPr lang="en-US" sz="2000" dirty="0">
                <a:solidFill>
                  <a:schemeClr val="bg1"/>
                </a:solidFill>
                <a:latin typeface=".VnArial" panose="020B7200000000000000" pitchFamily="34" charset="0"/>
              </a:endParaRPr>
            </a:p>
          </p:txBody>
        </p:sp>
        <p:sp>
          <p:nvSpPr>
            <p:cNvPr id="51" name="TextBox 50"/>
            <p:cNvSpPr txBox="1"/>
            <p:nvPr/>
          </p:nvSpPr>
          <p:spPr>
            <a:xfrm>
              <a:off x="1528115" y="2250825"/>
              <a:ext cx="977352" cy="323024"/>
            </a:xfrm>
            <a:prstGeom prst="rect">
              <a:avLst/>
            </a:prstGeom>
            <a:noFill/>
          </p:spPr>
          <p:txBody>
            <a:bodyPr wrap="none" rtlCol="0">
              <a:spAutoFit/>
            </a:bodyPr>
            <a:lstStyle/>
            <a:p>
              <a:r>
                <a:rPr lang="vi-VN" sz="2000" dirty="0">
                  <a:solidFill>
                    <a:schemeClr val="bg1"/>
                  </a:solidFill>
                </a:rPr>
                <a:t>Khí quản</a:t>
              </a:r>
              <a:endParaRPr lang="en-US" sz="2000" dirty="0">
                <a:solidFill>
                  <a:schemeClr val="bg1"/>
                </a:solidFill>
                <a:latin typeface=".VnArial" panose="020B7200000000000000" pitchFamily="34" charset="0"/>
              </a:endParaRPr>
            </a:p>
          </p:txBody>
        </p:sp>
        <p:sp>
          <p:nvSpPr>
            <p:cNvPr id="55" name="TextBox 54"/>
            <p:cNvSpPr txBox="1"/>
            <p:nvPr/>
          </p:nvSpPr>
          <p:spPr>
            <a:xfrm>
              <a:off x="2575748" y="5599950"/>
              <a:ext cx="7040506" cy="372719"/>
            </a:xfrm>
            <a:prstGeom prst="rect">
              <a:avLst/>
            </a:prstGeom>
            <a:noFill/>
          </p:spPr>
          <p:txBody>
            <a:bodyPr wrap="none" rtlCol="0">
              <a:spAutoFit/>
            </a:bodyPr>
            <a:lstStyle/>
            <a:p>
              <a:pPr algn="ctr"/>
              <a:r>
                <a:rPr lang="vi-VN" sz="2400" dirty="0">
                  <a:solidFill>
                    <a:schemeClr val="bg1"/>
                  </a:solidFill>
                </a:rPr>
                <a:t>Hô hấp của người</a:t>
              </a:r>
              <a:r>
                <a:rPr lang="en-US" sz="2400" dirty="0">
                  <a:solidFill>
                    <a:schemeClr val="bg1"/>
                  </a:solidFill>
                  <a:latin typeface=".VnArial" panose="020B7200000000000000" pitchFamily="34" charset="0"/>
                </a:rPr>
                <a:t>: (a) </a:t>
              </a:r>
              <a:r>
                <a:rPr lang="vi-VN" sz="2400" dirty="0">
                  <a:solidFill>
                    <a:srgbClr val="FFFF00"/>
                  </a:solidFill>
                </a:rPr>
                <a:t>phế nang </a:t>
              </a:r>
              <a:r>
                <a:rPr lang="vi-VN" sz="2400" dirty="0">
                  <a:solidFill>
                    <a:schemeClr val="bg1"/>
                  </a:solidFill>
                </a:rPr>
                <a:t>và </a:t>
              </a:r>
              <a:r>
                <a:rPr lang="en-US" sz="2400" dirty="0">
                  <a:solidFill>
                    <a:schemeClr val="bg1"/>
                  </a:solidFill>
                  <a:latin typeface=".VnArial" panose="020B7200000000000000" pitchFamily="34" charset="0"/>
                </a:rPr>
                <a:t>(b) </a:t>
              </a:r>
              <a:r>
                <a:rPr lang="vi-VN" sz="2400" dirty="0">
                  <a:solidFill>
                    <a:schemeClr val="bg1"/>
                  </a:solidFill>
                </a:rPr>
                <a:t>trao đổi khí ở </a:t>
              </a:r>
              <a:r>
                <a:rPr lang="vi-VN" sz="2400" dirty="0">
                  <a:solidFill>
                    <a:srgbClr val="FFFF00"/>
                  </a:solidFill>
                </a:rPr>
                <a:t>phế nang</a:t>
              </a:r>
              <a:endParaRPr lang="en-US" sz="2400" dirty="0">
                <a:solidFill>
                  <a:srgbClr val="FFFF00"/>
                </a:solidFill>
                <a:latin typeface=".VnArial" panose="020B7200000000000000" pitchFamily="34" charset="0"/>
              </a:endParaRPr>
            </a:p>
          </p:txBody>
        </p:sp>
        <p:sp>
          <p:nvSpPr>
            <p:cNvPr id="58" name="Oval 57"/>
            <p:cNvSpPr/>
            <p:nvPr/>
          </p:nvSpPr>
          <p:spPr>
            <a:xfrm>
              <a:off x="4152948" y="3954973"/>
              <a:ext cx="228600" cy="18635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VnArial" panose="020B7200000000000000" pitchFamily="34" charset="0"/>
              </a:endParaRPr>
            </a:p>
          </p:txBody>
        </p:sp>
        <p:cxnSp>
          <p:nvCxnSpPr>
            <p:cNvPr id="59" name="Straight Connector 58"/>
            <p:cNvCxnSpPr>
              <a:stCxn id="58" idx="7"/>
            </p:cNvCxnSpPr>
            <p:nvPr/>
          </p:nvCxnSpPr>
          <p:spPr>
            <a:xfrm flipV="1">
              <a:off x="4348071" y="2943826"/>
              <a:ext cx="1909171" cy="1038438"/>
            </a:xfrm>
            <a:prstGeom prst="line">
              <a:avLst/>
            </a:prstGeom>
            <a:ln w="19050">
              <a:solidFill>
                <a:srgbClr val="FF647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381549" y="4073347"/>
              <a:ext cx="1628043" cy="557828"/>
            </a:xfrm>
            <a:prstGeom prst="line">
              <a:avLst/>
            </a:prstGeom>
            <a:ln w="19050">
              <a:solidFill>
                <a:srgbClr val="FF6472"/>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5504786" y="2869409"/>
              <a:ext cx="1828800" cy="1860870"/>
            </a:xfrm>
            <a:prstGeom prst="ellipse">
              <a:avLst/>
            </a:prstGeom>
            <a:noFill/>
            <a:ln w="28575">
              <a:solidFill>
                <a:srgbClr val="C73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VnArial" panose="020B7200000000000000" pitchFamily="34" charset="0"/>
              </a:endParaRPr>
            </a:p>
          </p:txBody>
        </p:sp>
        <p:pic>
          <p:nvPicPr>
            <p:cNvPr id="62" name="Picture 61"/>
            <p:cNvPicPr>
              <a:picLocks noChangeAspect="1"/>
            </p:cNvPicPr>
            <p:nvPr/>
          </p:nvPicPr>
          <p:blipFill rotWithShape="1">
            <a:blip r:embed="rId4">
              <a:extLst>
                <a:ext uri="{BEBA8EAE-BF5A-486C-A8C5-ECC9F3942E4B}">
                  <a14:imgProps xmlns:a14="http://schemas.microsoft.com/office/drawing/2010/main">
                    <a14:imgLayer r:embed="rId3">
                      <a14:imgEffect>
                        <a14:backgroundRemoval t="26929" b="75189" l="60246" r="96641">
                          <a14:foregroundMark x1="79395" y1="30711" x2="87458" y2="65053"/>
                          <a14:foregroundMark x1="65622" y1="38275" x2="75700" y2="69138"/>
                          <a14:foregroundMark x1="62710" y1="54917" x2="71221" y2="69440"/>
                          <a14:foregroundMark x1="80739" y1="30711" x2="92049" y2="43570"/>
                          <a14:foregroundMark x1="83875" y1="35250" x2="85106" y2="37973"/>
                          <a14:foregroundMark x1="68645" y1="34644" x2="72004" y2="33283"/>
                        </a14:backgroundRemoval>
                      </a14:imgEffect>
                    </a14:imgLayer>
                  </a14:imgProps>
                </a:ext>
                <a:ext uri="{28A0092B-C50C-407E-A947-70E740481C1C}">
                  <a14:useLocalDpi xmlns:a14="http://schemas.microsoft.com/office/drawing/2010/main" val="0"/>
                </a:ext>
              </a:extLst>
            </a:blip>
            <a:srcRect l="56270" t="25797" r="2527" b="24587"/>
            <a:stretch>
              <a:fillRect/>
            </a:stretch>
          </p:blipFill>
          <p:spPr>
            <a:xfrm>
              <a:off x="5215267" y="2781083"/>
              <a:ext cx="2286000" cy="2037522"/>
            </a:xfrm>
            <a:prstGeom prst="rect">
              <a:avLst/>
            </a:prstGeom>
          </p:spPr>
        </p:pic>
        <p:sp>
          <p:nvSpPr>
            <p:cNvPr id="67" name="TextBox 66"/>
            <p:cNvSpPr txBox="1"/>
            <p:nvPr/>
          </p:nvSpPr>
          <p:spPr>
            <a:xfrm>
              <a:off x="5596531" y="2131778"/>
              <a:ext cx="1183125" cy="571502"/>
            </a:xfrm>
            <a:prstGeom prst="rect">
              <a:avLst/>
            </a:prstGeom>
            <a:noFill/>
          </p:spPr>
          <p:txBody>
            <a:bodyPr wrap="none" rtlCol="0">
              <a:spAutoFit/>
            </a:bodyPr>
            <a:lstStyle/>
            <a:p>
              <a:r>
                <a:rPr lang="vi-VN" sz="2000" dirty="0">
                  <a:solidFill>
                    <a:schemeClr val="bg1"/>
                  </a:solidFill>
                </a:rPr>
                <a:t>Tĩnh mạch </a:t>
              </a:r>
            </a:p>
            <a:p>
              <a:pPr algn="ctr"/>
              <a:r>
                <a:rPr lang="vi-VN" sz="2000" dirty="0">
                  <a:solidFill>
                    <a:schemeClr val="bg1"/>
                  </a:solidFill>
                </a:rPr>
                <a:t>phổi</a:t>
              </a:r>
              <a:endParaRPr lang="en-US" sz="2000" dirty="0">
                <a:solidFill>
                  <a:schemeClr val="bg1"/>
                </a:solidFill>
                <a:latin typeface=".VnArial" panose="020B7200000000000000" pitchFamily="34" charset="0"/>
              </a:endParaRPr>
            </a:p>
          </p:txBody>
        </p:sp>
        <p:sp>
          <p:nvSpPr>
            <p:cNvPr id="73" name="Rectangle 72"/>
            <p:cNvSpPr/>
            <p:nvPr/>
          </p:nvSpPr>
          <p:spPr>
            <a:xfrm>
              <a:off x="6523769" y="3084734"/>
              <a:ext cx="419272" cy="209893"/>
            </a:xfrm>
            <a:prstGeom prst="rect">
              <a:avLst/>
            </a:prstGeom>
            <a:solidFill>
              <a:srgbClr val="FFFC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VnArial" panose="020B7200000000000000"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0796" y="2745345"/>
              <a:ext cx="2739022" cy="2226825"/>
            </a:xfrm>
            <a:prstGeom prst="rect">
              <a:avLst/>
            </a:prstGeom>
          </p:spPr>
        </p:pic>
        <p:sp>
          <p:nvSpPr>
            <p:cNvPr id="74" name="TextBox 73"/>
            <p:cNvSpPr txBox="1"/>
            <p:nvPr/>
          </p:nvSpPr>
          <p:spPr>
            <a:xfrm>
              <a:off x="1528724" y="2676435"/>
              <a:ext cx="1035589" cy="323023"/>
            </a:xfrm>
            <a:prstGeom prst="rect">
              <a:avLst/>
            </a:prstGeom>
            <a:noFill/>
          </p:spPr>
          <p:txBody>
            <a:bodyPr wrap="none" rtlCol="0">
              <a:spAutoFit/>
            </a:bodyPr>
            <a:lstStyle/>
            <a:p>
              <a:r>
                <a:rPr lang="vi-VN" sz="2000" dirty="0">
                  <a:solidFill>
                    <a:schemeClr val="bg1"/>
                  </a:solidFill>
                </a:rPr>
                <a:t>Phế quản</a:t>
              </a:r>
              <a:endParaRPr lang="en-US" sz="2000" dirty="0">
                <a:solidFill>
                  <a:schemeClr val="bg1"/>
                </a:solidFill>
                <a:latin typeface=".VnArial" panose="020B7200000000000000" pitchFamily="34" charset="0"/>
              </a:endParaRPr>
            </a:p>
          </p:txBody>
        </p:sp>
        <p:cxnSp>
          <p:nvCxnSpPr>
            <p:cNvPr id="9" name="Straight Arrow Connector 8"/>
            <p:cNvCxnSpPr>
              <a:stCxn id="51" idx="3"/>
            </p:cNvCxnSpPr>
            <p:nvPr/>
          </p:nvCxnSpPr>
          <p:spPr>
            <a:xfrm>
              <a:off x="2505467" y="2412337"/>
              <a:ext cx="1476434" cy="3330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2357940" y="2943826"/>
              <a:ext cx="1373877" cy="7755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2323129" y="3871727"/>
              <a:ext cx="1120261" cy="103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4805009" y="2606593"/>
              <a:ext cx="1264656" cy="571502"/>
            </a:xfrm>
            <a:prstGeom prst="rect">
              <a:avLst/>
            </a:prstGeom>
            <a:noFill/>
          </p:spPr>
          <p:txBody>
            <a:bodyPr wrap="none" rtlCol="0">
              <a:spAutoFit/>
            </a:bodyPr>
            <a:lstStyle/>
            <a:p>
              <a:r>
                <a:rPr lang="vi-VN" sz="2000" dirty="0">
                  <a:solidFill>
                    <a:schemeClr val="bg1"/>
                  </a:solidFill>
                </a:rPr>
                <a:t>Động mạch </a:t>
              </a:r>
            </a:p>
            <a:p>
              <a:pPr algn="ctr"/>
              <a:r>
                <a:rPr lang="vi-VN" sz="2000" dirty="0">
                  <a:solidFill>
                    <a:schemeClr val="bg1"/>
                  </a:solidFill>
                </a:rPr>
                <a:t>phổi</a:t>
              </a:r>
              <a:endParaRPr lang="en-US" sz="2000" dirty="0">
                <a:solidFill>
                  <a:schemeClr val="bg1"/>
                </a:solidFill>
                <a:latin typeface=".VnArial" panose="020B7200000000000000" pitchFamily="34" charset="0"/>
              </a:endParaRPr>
            </a:p>
          </p:txBody>
        </p:sp>
        <p:sp>
          <p:nvSpPr>
            <p:cNvPr id="78" name="TextBox 77"/>
            <p:cNvSpPr txBox="1"/>
            <p:nvPr/>
          </p:nvSpPr>
          <p:spPr>
            <a:xfrm>
              <a:off x="6600066" y="2456431"/>
              <a:ext cx="1035589" cy="571502"/>
            </a:xfrm>
            <a:prstGeom prst="rect">
              <a:avLst/>
            </a:prstGeom>
            <a:noFill/>
          </p:spPr>
          <p:txBody>
            <a:bodyPr wrap="none" rtlCol="0">
              <a:spAutoFit/>
            </a:bodyPr>
            <a:lstStyle/>
            <a:p>
              <a:r>
                <a:rPr lang="vi-VN" sz="2000" dirty="0">
                  <a:solidFill>
                    <a:schemeClr val="bg1"/>
                  </a:solidFill>
                </a:rPr>
                <a:t>Phế quản</a:t>
              </a:r>
            </a:p>
            <a:p>
              <a:pPr algn="ctr"/>
              <a:r>
                <a:rPr lang="vi-VN" sz="2000" dirty="0">
                  <a:solidFill>
                    <a:schemeClr val="bg1"/>
                  </a:solidFill>
                </a:rPr>
                <a:t> tận</a:t>
              </a:r>
              <a:endParaRPr lang="en-US" sz="2000" dirty="0">
                <a:solidFill>
                  <a:schemeClr val="bg1"/>
                </a:solidFill>
                <a:latin typeface=".VnArial" panose="020B7200000000000000" pitchFamily="34" charset="0"/>
              </a:endParaRPr>
            </a:p>
          </p:txBody>
        </p:sp>
        <p:sp>
          <p:nvSpPr>
            <p:cNvPr id="79" name="TextBox 78"/>
            <p:cNvSpPr txBox="1"/>
            <p:nvPr/>
          </p:nvSpPr>
          <p:spPr>
            <a:xfrm>
              <a:off x="6172012" y="4880041"/>
              <a:ext cx="1035589" cy="323023"/>
            </a:xfrm>
            <a:prstGeom prst="rect">
              <a:avLst/>
            </a:prstGeom>
            <a:noFill/>
          </p:spPr>
          <p:txBody>
            <a:bodyPr wrap="none" rtlCol="0">
              <a:spAutoFit/>
            </a:bodyPr>
            <a:lstStyle/>
            <a:p>
              <a:r>
                <a:rPr lang="vi-VN" sz="2000" dirty="0">
                  <a:solidFill>
                    <a:schemeClr val="bg1"/>
                  </a:solidFill>
                </a:rPr>
                <a:t>Phế nang</a:t>
              </a:r>
              <a:endParaRPr lang="en-US" sz="2000" dirty="0">
                <a:solidFill>
                  <a:schemeClr val="bg1"/>
                </a:solidFill>
                <a:latin typeface=".VnArial" panose="020B7200000000000000" pitchFamily="34" charset="0"/>
              </a:endParaRPr>
            </a:p>
          </p:txBody>
        </p:sp>
        <p:cxnSp>
          <p:nvCxnSpPr>
            <p:cNvPr id="81" name="Straight Arrow Connector 80"/>
            <p:cNvCxnSpPr/>
            <p:nvPr/>
          </p:nvCxnSpPr>
          <p:spPr>
            <a:xfrm>
              <a:off x="5596531" y="2943826"/>
              <a:ext cx="237927" cy="10804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67" idx="2"/>
            </p:cNvCxnSpPr>
            <p:nvPr/>
          </p:nvCxnSpPr>
          <p:spPr>
            <a:xfrm flipH="1">
              <a:off x="6116331" y="2703281"/>
              <a:ext cx="71763" cy="1472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6574685" y="2897823"/>
              <a:ext cx="272163" cy="6520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flipV="1">
              <a:off x="6553776" y="4495804"/>
              <a:ext cx="3691" cy="4096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Right Arrow 92"/>
            <p:cNvSpPr/>
            <p:nvPr/>
          </p:nvSpPr>
          <p:spPr>
            <a:xfrm>
              <a:off x="6733406" y="4352261"/>
              <a:ext cx="1343795" cy="1435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VnArial" panose="020B7200000000000000" pitchFamily="34" charset="0"/>
              </a:endParaRPr>
            </a:p>
          </p:txBody>
        </p:sp>
        <p:sp>
          <p:nvSpPr>
            <p:cNvPr id="95" name="TextBox 94"/>
            <p:cNvSpPr txBox="1"/>
            <p:nvPr/>
          </p:nvSpPr>
          <p:spPr>
            <a:xfrm>
              <a:off x="7929827" y="2698068"/>
              <a:ext cx="710555" cy="819982"/>
            </a:xfrm>
            <a:prstGeom prst="rect">
              <a:avLst/>
            </a:prstGeom>
            <a:noFill/>
          </p:spPr>
          <p:txBody>
            <a:bodyPr wrap="square" rtlCol="0">
              <a:spAutoFit/>
            </a:bodyPr>
            <a:lstStyle/>
            <a:p>
              <a:r>
                <a:rPr lang="vi-VN" sz="2000" dirty="0">
                  <a:solidFill>
                    <a:schemeClr val="bg1"/>
                  </a:solidFill>
                </a:rPr>
                <a:t>Chiều máu chảy</a:t>
              </a:r>
              <a:endParaRPr lang="en-US" sz="2000" dirty="0">
                <a:solidFill>
                  <a:schemeClr val="bg1"/>
                </a:solidFill>
                <a:latin typeface=".VnArial" panose="020B7200000000000000" pitchFamily="34" charset="0"/>
              </a:endParaRPr>
            </a:p>
          </p:txBody>
        </p:sp>
        <p:sp>
          <p:nvSpPr>
            <p:cNvPr id="96" name="TextBox 95"/>
            <p:cNvSpPr txBox="1"/>
            <p:nvPr/>
          </p:nvSpPr>
          <p:spPr>
            <a:xfrm>
              <a:off x="7955215" y="4730280"/>
              <a:ext cx="1114533" cy="323023"/>
            </a:xfrm>
            <a:prstGeom prst="rect">
              <a:avLst/>
            </a:prstGeom>
            <a:noFill/>
          </p:spPr>
          <p:txBody>
            <a:bodyPr wrap="none" rtlCol="0">
              <a:spAutoFit/>
            </a:bodyPr>
            <a:lstStyle/>
            <a:p>
              <a:r>
                <a:rPr lang="vi-VN" sz="2000" dirty="0">
                  <a:solidFill>
                    <a:schemeClr val="bg1"/>
                  </a:solidFill>
                </a:rPr>
                <a:t>Mao mạch</a:t>
              </a:r>
              <a:endParaRPr lang="en-US" sz="2000" dirty="0">
                <a:solidFill>
                  <a:schemeClr val="bg1"/>
                </a:solidFill>
                <a:latin typeface=".VnArial" panose="020B7200000000000000" pitchFamily="34" charset="0"/>
              </a:endParaRPr>
            </a:p>
          </p:txBody>
        </p:sp>
        <p:sp>
          <p:nvSpPr>
            <p:cNvPr id="97" name="TextBox 96"/>
            <p:cNvSpPr txBox="1"/>
            <p:nvPr/>
          </p:nvSpPr>
          <p:spPr>
            <a:xfrm>
              <a:off x="9559224" y="2943827"/>
              <a:ext cx="1184418" cy="323023"/>
            </a:xfrm>
            <a:prstGeom prst="rect">
              <a:avLst/>
            </a:prstGeom>
            <a:noFill/>
          </p:spPr>
          <p:txBody>
            <a:bodyPr wrap="none" rtlCol="0">
              <a:spAutoFit/>
            </a:bodyPr>
            <a:lstStyle/>
            <a:p>
              <a:r>
                <a:rPr lang="vi-VN" sz="2000" dirty="0">
                  <a:solidFill>
                    <a:schemeClr val="bg1"/>
                  </a:solidFill>
                </a:rPr>
                <a:t>Biểu mô lót</a:t>
              </a:r>
              <a:endParaRPr lang="en-US" sz="2000" dirty="0">
                <a:solidFill>
                  <a:schemeClr val="bg1"/>
                </a:solidFill>
                <a:latin typeface=".VnArial" panose="020B7200000000000000" pitchFamily="34" charset="0"/>
              </a:endParaRPr>
            </a:p>
          </p:txBody>
        </p:sp>
        <p:cxnSp>
          <p:nvCxnSpPr>
            <p:cNvPr id="99" name="Straight Arrow Connector 98"/>
            <p:cNvCxnSpPr/>
            <p:nvPr/>
          </p:nvCxnSpPr>
          <p:spPr>
            <a:xfrm flipV="1">
              <a:off x="8576680" y="4495803"/>
              <a:ext cx="141437" cy="3228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H="1">
              <a:off x="9810554" y="3189680"/>
              <a:ext cx="95447" cy="2129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Right Arrow 101"/>
            <p:cNvSpPr/>
            <p:nvPr/>
          </p:nvSpPr>
          <p:spPr>
            <a:xfrm rot="16200000">
              <a:off x="8839819" y="2797308"/>
              <a:ext cx="620246" cy="106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VnArial" panose="020B7200000000000000" pitchFamily="34" charset="0"/>
              </a:endParaRPr>
            </a:p>
          </p:txBody>
        </p:sp>
        <p:sp>
          <p:nvSpPr>
            <p:cNvPr id="103" name="Right Arrow 102"/>
            <p:cNvSpPr/>
            <p:nvPr/>
          </p:nvSpPr>
          <p:spPr>
            <a:xfrm rot="5400000">
              <a:off x="8971906" y="2831906"/>
              <a:ext cx="620246" cy="1064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VnArial" panose="020B7200000000000000" pitchFamily="34" charset="0"/>
              </a:endParaRPr>
            </a:p>
          </p:txBody>
        </p:sp>
        <p:sp>
          <p:nvSpPr>
            <p:cNvPr id="104" name="Right Arrow 103"/>
            <p:cNvSpPr/>
            <p:nvPr/>
          </p:nvSpPr>
          <p:spPr>
            <a:xfrm rot="18000000">
              <a:off x="8955448" y="3384042"/>
              <a:ext cx="229765" cy="464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VnArial" panose="020B7200000000000000" pitchFamily="34" charset="0"/>
              </a:endParaRPr>
            </a:p>
          </p:txBody>
        </p:sp>
        <p:sp>
          <p:nvSpPr>
            <p:cNvPr id="105" name="Right Arrow 104"/>
            <p:cNvSpPr/>
            <p:nvPr/>
          </p:nvSpPr>
          <p:spPr>
            <a:xfrm rot="3600000">
              <a:off x="9231459" y="3415564"/>
              <a:ext cx="229765" cy="464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VnArial" panose="020B7200000000000000" pitchFamily="34" charset="0"/>
              </a:endParaRPr>
            </a:p>
          </p:txBody>
        </p:sp>
        <p:sp>
          <p:nvSpPr>
            <p:cNvPr id="106" name="TextBox 105"/>
            <p:cNvSpPr txBox="1"/>
            <p:nvPr/>
          </p:nvSpPr>
          <p:spPr>
            <a:xfrm>
              <a:off x="8298450" y="1954481"/>
              <a:ext cx="1260774" cy="571502"/>
            </a:xfrm>
            <a:prstGeom prst="rect">
              <a:avLst/>
            </a:prstGeom>
            <a:noFill/>
          </p:spPr>
          <p:txBody>
            <a:bodyPr wrap="square" rtlCol="0">
              <a:spAutoFit/>
            </a:bodyPr>
            <a:lstStyle/>
            <a:p>
              <a:r>
                <a:rPr lang="vi-VN" sz="2000" dirty="0">
                  <a:solidFill>
                    <a:srgbClr val="00B0F0"/>
                  </a:solidFill>
                </a:rPr>
                <a:t>CO</a:t>
              </a:r>
              <a:r>
                <a:rPr lang="vi-VN" sz="2000" baseline="-25000" dirty="0">
                  <a:solidFill>
                    <a:srgbClr val="00B0F0"/>
                  </a:solidFill>
                </a:rPr>
                <a:t>2</a:t>
              </a:r>
              <a:r>
                <a:rPr lang="vi-VN" sz="2000" dirty="0">
                  <a:solidFill>
                    <a:schemeClr val="bg1"/>
                  </a:solidFill>
                </a:rPr>
                <a:t> khuếch</a:t>
              </a:r>
            </a:p>
            <a:p>
              <a:pPr algn="ctr"/>
              <a:r>
                <a:rPr lang="vi-VN" sz="2000" dirty="0">
                  <a:solidFill>
                    <a:schemeClr val="bg1"/>
                  </a:solidFill>
                </a:rPr>
                <a:t> tán ra</a:t>
              </a:r>
              <a:endParaRPr lang="en-US" sz="2000" dirty="0">
                <a:solidFill>
                  <a:schemeClr val="bg1"/>
                </a:solidFill>
                <a:latin typeface=".VnArial" panose="020B7200000000000000" pitchFamily="34" charset="0"/>
              </a:endParaRPr>
            </a:p>
          </p:txBody>
        </p:sp>
        <p:sp>
          <p:nvSpPr>
            <p:cNvPr id="107" name="TextBox 106"/>
            <p:cNvSpPr txBox="1"/>
            <p:nvPr/>
          </p:nvSpPr>
          <p:spPr>
            <a:xfrm>
              <a:off x="9354881" y="2227505"/>
              <a:ext cx="1110651" cy="571502"/>
            </a:xfrm>
            <a:prstGeom prst="rect">
              <a:avLst/>
            </a:prstGeom>
            <a:noFill/>
          </p:spPr>
          <p:txBody>
            <a:bodyPr wrap="none" rtlCol="0">
              <a:spAutoFit/>
            </a:bodyPr>
            <a:lstStyle/>
            <a:p>
              <a:r>
                <a:rPr lang="vi-VN" sz="2000" dirty="0">
                  <a:solidFill>
                    <a:srgbClr val="FF0000"/>
                  </a:solidFill>
                </a:rPr>
                <a:t>O</a:t>
              </a:r>
              <a:r>
                <a:rPr lang="vi-VN" sz="2000" baseline="-25000" dirty="0">
                  <a:solidFill>
                    <a:srgbClr val="FF0000"/>
                  </a:solidFill>
                </a:rPr>
                <a:t>2</a:t>
              </a:r>
              <a:r>
                <a:rPr lang="vi-VN" sz="2000" dirty="0">
                  <a:solidFill>
                    <a:schemeClr val="bg1"/>
                  </a:solidFill>
                </a:rPr>
                <a:t> khuếch</a:t>
              </a:r>
            </a:p>
            <a:p>
              <a:pPr algn="ctr"/>
              <a:r>
                <a:rPr lang="vi-VN" sz="2000" dirty="0">
                  <a:solidFill>
                    <a:schemeClr val="bg1"/>
                  </a:solidFill>
                </a:rPr>
                <a:t> tán vào</a:t>
              </a:r>
              <a:endParaRPr lang="en-US" sz="2000" dirty="0">
                <a:solidFill>
                  <a:schemeClr val="bg1"/>
                </a:solidFill>
                <a:latin typeface=".VnArial" panose="020B7200000000000000" pitchFamily="34" charset="0"/>
              </a:endParaRPr>
            </a:p>
          </p:txBody>
        </p:sp>
        <p:sp>
          <p:nvSpPr>
            <p:cNvPr id="108" name="TextBox 107"/>
            <p:cNvSpPr txBox="1"/>
            <p:nvPr/>
          </p:nvSpPr>
          <p:spPr>
            <a:xfrm>
              <a:off x="3635557" y="5192744"/>
              <a:ext cx="401450" cy="323023"/>
            </a:xfrm>
            <a:prstGeom prst="rect">
              <a:avLst/>
            </a:prstGeom>
            <a:noFill/>
          </p:spPr>
          <p:txBody>
            <a:bodyPr wrap="none" rtlCol="0">
              <a:spAutoFit/>
            </a:bodyPr>
            <a:lstStyle/>
            <a:p>
              <a:r>
                <a:rPr lang="vi-VN" sz="2000" dirty="0">
                  <a:solidFill>
                    <a:schemeClr val="bg1"/>
                  </a:solidFill>
                </a:rPr>
                <a:t>(a)</a:t>
              </a:r>
              <a:endParaRPr lang="en-US" sz="2000" dirty="0">
                <a:solidFill>
                  <a:schemeClr val="bg1"/>
                </a:solidFill>
                <a:latin typeface=".VnArial" panose="020B7200000000000000" pitchFamily="34" charset="0"/>
              </a:endParaRPr>
            </a:p>
          </p:txBody>
        </p:sp>
        <p:sp>
          <p:nvSpPr>
            <p:cNvPr id="109" name="TextBox 108"/>
            <p:cNvSpPr txBox="1"/>
            <p:nvPr/>
          </p:nvSpPr>
          <p:spPr>
            <a:xfrm>
              <a:off x="7420264" y="5192744"/>
              <a:ext cx="401450" cy="323023"/>
            </a:xfrm>
            <a:prstGeom prst="rect">
              <a:avLst/>
            </a:prstGeom>
            <a:noFill/>
          </p:spPr>
          <p:txBody>
            <a:bodyPr wrap="none" rtlCol="0">
              <a:spAutoFit/>
            </a:bodyPr>
            <a:lstStyle/>
            <a:p>
              <a:r>
                <a:rPr lang="vi-VN" sz="2000" dirty="0">
                  <a:solidFill>
                    <a:schemeClr val="bg1"/>
                  </a:solidFill>
                </a:rPr>
                <a:t>(b)</a:t>
              </a:r>
              <a:endParaRPr lang="en-US" sz="2000" dirty="0">
                <a:solidFill>
                  <a:schemeClr val="bg1"/>
                </a:solidFill>
                <a:latin typeface=".VnArial" panose="020B7200000000000000"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80085" y="354933"/>
            <a:ext cx="5606715" cy="4360778"/>
            <a:chOff x="2502569" y="896354"/>
            <a:chExt cx="5606715" cy="4360778"/>
          </a:xfrm>
        </p:grpSpPr>
        <p:pic>
          <p:nvPicPr>
            <p:cNvPr id="2" name="Picture 1"/>
            <p:cNvPicPr>
              <a:picLocks noChangeAspect="1"/>
            </p:cNvPicPr>
            <p:nvPr/>
          </p:nvPicPr>
          <p:blipFill>
            <a:blip r:embed="rId2"/>
            <a:stretch>
              <a:fillRect/>
            </a:stretch>
          </p:blipFill>
          <p:spPr>
            <a:xfrm>
              <a:off x="2502569" y="896354"/>
              <a:ext cx="5606715" cy="4360778"/>
            </a:xfrm>
            <a:prstGeom prst="rect">
              <a:avLst/>
            </a:prstGeom>
          </p:spPr>
        </p:pic>
        <p:sp>
          <p:nvSpPr>
            <p:cNvPr id="3" name="TextBox 2"/>
            <p:cNvSpPr txBox="1"/>
            <p:nvPr/>
          </p:nvSpPr>
          <p:spPr>
            <a:xfrm>
              <a:off x="2514600" y="938463"/>
              <a:ext cx="2213811" cy="457200"/>
            </a:xfrm>
            <a:prstGeom prst="rect">
              <a:avLst/>
            </a:prstGeom>
            <a:solidFill>
              <a:schemeClr val="bg1"/>
            </a:solidFill>
          </p:spPr>
          <p:txBody>
            <a:bodyPr wrap="square" rtlCol="0">
              <a:spAutoFit/>
            </a:bodyPr>
            <a:lstStyle/>
            <a:p>
              <a:endParaRPr lang="en-US"/>
            </a:p>
          </p:txBody>
        </p:sp>
      </p:grpSp>
      <p:sp>
        <p:nvSpPr>
          <p:cNvPr id="5" name="TextBox 4"/>
          <p:cNvSpPr txBox="1"/>
          <p:nvPr/>
        </p:nvSpPr>
        <p:spPr>
          <a:xfrm>
            <a:off x="3148263" y="5113422"/>
            <a:ext cx="5895473" cy="954107"/>
          </a:xfrm>
          <a:prstGeom prst="rect">
            <a:avLst/>
          </a:prstGeom>
          <a:noFill/>
        </p:spPr>
        <p:txBody>
          <a:bodyPr wrap="square" rtlCol="0">
            <a:spAutoFit/>
          </a:bodyPr>
          <a:lstStyle/>
          <a:p>
            <a:r>
              <a:rPr lang="en-US" sz="2800">
                <a:solidFill>
                  <a:schemeClr val="bg1"/>
                </a:solidFill>
                <a:latin typeface="Times New Roman" panose="02020603050405020304" pitchFamily="18" charset="0"/>
                <a:cs typeface="Times New Roman" panose="02020603050405020304" pitchFamily="18" charset="0"/>
              </a:rPr>
              <a:t>Tại tế bào, chất khí cũng được trao đổi theo nguyên lý khuếch tán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531224"/>
            <a:ext cx="10515600" cy="2090056"/>
          </a:xfrm>
        </p:spPr>
        <p:txBody>
          <a:bodyPr>
            <a:normAutofit/>
          </a:bodyPr>
          <a:lstStyle/>
          <a:p>
            <a:pPr algn="ctr"/>
            <a:r>
              <a:rPr lang="en-US" sz="5400" smtClean="0">
                <a:solidFill>
                  <a:srgbClr val="FF0000"/>
                </a:solidFill>
                <a:latin typeface="Times New Roman" panose="02020603050405020304" pitchFamily="18" charset="0"/>
                <a:cs typeface="Times New Roman" panose="02020603050405020304" pitchFamily="18" charset="0"/>
              </a:rPr>
              <a:t>Hệ hô hấp có chức năng gì?</a:t>
            </a:r>
            <a:endParaRPr lang="en-US" sz="5400">
              <a:solidFill>
                <a:srgbClr val="FF000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329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967409" y="437322"/>
            <a:ext cx="10363199" cy="5913441"/>
            <a:chOff x="1588349" y="3894044"/>
            <a:chExt cx="7789787" cy="1132950"/>
          </a:xfrm>
          <a:solidFill>
            <a:srgbClr val="00434C"/>
          </a:solidFill>
        </p:grpSpPr>
        <p:sp>
          <p:nvSpPr>
            <p:cNvPr id="23" name="Rounded Rectangle 1"/>
            <p:cNvSpPr/>
            <p:nvPr/>
          </p:nvSpPr>
          <p:spPr>
            <a:xfrm>
              <a:off x="1588349" y="3894044"/>
              <a:ext cx="7789787" cy="1040276"/>
            </a:xfrm>
            <a:prstGeom prst="roundRect">
              <a:avLst>
                <a:gd name="adj" fmla="val 10865"/>
              </a:avLst>
            </a:prstGeom>
            <a:grp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schemeClr val="bg1"/>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24" name="Rectangle 6"/>
            <p:cNvSpPr>
              <a:spLocks noChangeArrowheads="1"/>
            </p:cNvSpPr>
            <p:nvPr/>
          </p:nvSpPr>
          <p:spPr bwMode="auto">
            <a:xfrm>
              <a:off x="1799047" y="3986718"/>
              <a:ext cx="7368391" cy="1040276"/>
            </a:xfrm>
            <a:prstGeom prst="rect">
              <a:avLst/>
            </a:prstGeom>
            <a:noFill/>
            <a:ln w="9525">
              <a:noFill/>
              <a:miter lim="800000"/>
            </a:ln>
          </p:spPr>
          <p:txBody>
            <a:bodyPr anchor="ctr" anchorCtr="0"/>
            <a:lstStyle/>
            <a:p>
              <a:pPr algn="ctr">
                <a:lnSpc>
                  <a:spcPct val="150000"/>
                </a:lnSpc>
                <a:buClr>
                  <a:srgbClr val="44546A"/>
                </a:buClr>
                <a:buSzPct val="70000"/>
                <a:defRPr/>
              </a:pPr>
              <a:r>
                <a:rPr lang="en-US" sz="2800" b="1">
                  <a:solidFill>
                    <a:srgbClr val="FFC000"/>
                  </a:solidFill>
                  <a:latin typeface="Times New Roman" panose="02020603050405020304" pitchFamily="18" charset="0"/>
                  <a:ea typeface="#9Slide02 Tieu de rat dai 01" panose="02000000000000000000" pitchFamily="2" charset="0"/>
                  <a:cs typeface="Times New Roman" panose="02020603050405020304" pitchFamily="18" charset="0"/>
                </a:rPr>
                <a:t>CẤU TẠO VÀ CHỨC NĂNG CỦA HỆ HÔ HẤP</a:t>
              </a:r>
              <a:endParaRPr lang="en-US" sz="2800" b="1" dirty="0">
                <a:solidFill>
                  <a:srgbClr val="FFC000"/>
                </a:solidFill>
                <a:latin typeface="Times New Roman" panose="02020603050405020304" pitchFamily="18" charset="0"/>
                <a:ea typeface="#9Slide02 Tieu de rat dai 01" panose="02000000000000000000" pitchFamily="2" charset="0"/>
                <a:cs typeface="Times New Roman" panose="02020603050405020304" pitchFamily="18" charset="0"/>
              </a:endParaRPr>
            </a:p>
            <a:p>
              <a:pPr algn="just">
                <a:lnSpc>
                  <a:spcPct val="150000"/>
                </a:lnSpc>
                <a:buClr>
                  <a:srgbClr val="44546A"/>
                </a:buClr>
                <a:buSzPct val="70000"/>
                <a:defRPr/>
              </a:pPr>
              <a:r>
                <a:rPr lang="en-US" sz="2400" b="1">
                  <a:solidFill>
                    <a:schemeClr val="bg1"/>
                  </a:solidFill>
                  <a:latin typeface="Times New Roman" panose="02020603050405020304" pitchFamily="18" charset="0"/>
                  <a:ea typeface="#9Slide02 Tieu de rat dai 01" panose="02000000000000000000" pitchFamily="2" charset="0"/>
                  <a:cs typeface="Times New Roman" panose="02020603050405020304" pitchFamily="18" charset="0"/>
                </a:rPr>
                <a:t>- Hệ hô hấp ở người gồm: mũi, hầu, thanh quản, khí quản, phế quản và phế nang.</a:t>
              </a:r>
            </a:p>
            <a:p>
              <a:pPr algn="just">
                <a:lnSpc>
                  <a:spcPct val="150000"/>
                </a:lnSpc>
                <a:buClr>
                  <a:srgbClr val="44546A"/>
                </a:buClr>
                <a:buSzPct val="70000"/>
                <a:defRPr/>
              </a:pPr>
              <a:r>
                <a:rPr lang="en-US" sz="2400" b="1">
                  <a:solidFill>
                    <a:schemeClr val="bg1"/>
                  </a:solidFill>
                  <a:latin typeface="Times New Roman" panose="02020603050405020304" pitchFamily="18" charset="0"/>
                  <a:ea typeface="#9Slide02 Tieu de rat dai 01" panose="02000000000000000000" pitchFamily="2" charset="0"/>
                  <a:cs typeface="Times New Roman" panose="02020603050405020304" pitchFamily="18" charset="0"/>
                </a:rPr>
                <a:t>- Trao đổi khí được thực hiện ở các phế nang theo nguyên lý khuếch tán.</a:t>
              </a:r>
            </a:p>
            <a:p>
              <a:pPr algn="just">
                <a:lnSpc>
                  <a:spcPct val="150000"/>
                </a:lnSpc>
                <a:buClr>
                  <a:srgbClr val="44546A"/>
                </a:buClr>
                <a:buSzPct val="70000"/>
                <a:defRPr/>
              </a:pPr>
              <a:r>
                <a:rPr lang="en-US" sz="2800" b="1">
                  <a:solidFill>
                    <a:schemeClr val="bg1"/>
                  </a:solidFill>
                  <a:latin typeface="Times New Roman" panose="02020603050405020304" pitchFamily="18" charset="0"/>
                  <a:ea typeface="#9Slide02 Tieu de rat dai 01" panose="02000000000000000000" pitchFamily="2" charset="0"/>
                  <a:cs typeface="Times New Roman" panose="02020603050405020304" pitchFamily="18" charset="0"/>
                </a:rPr>
                <a:t>Chức năng:</a:t>
              </a:r>
            </a:p>
            <a:p>
              <a:pPr marL="30480" marR="30480" algn="just">
                <a:lnSpc>
                  <a:spcPct val="115000"/>
                </a:lnSpc>
                <a:spcBef>
                  <a:spcPts val="200"/>
                </a:spcBef>
                <a:spcAft>
                  <a:spcPts val="200"/>
                </a:spcAft>
              </a:pPr>
              <a:r>
                <a:rPr lang="en-US" sz="2400">
                  <a:solidFill>
                    <a:schemeClr val="bg1"/>
                  </a:solidFill>
                  <a:effectLst/>
                  <a:latin typeface="Times New Roman" panose="02020603050405020304" pitchFamily="18" charset="0"/>
                  <a:ea typeface="Times New Roman" panose="02020603050405020304" pitchFamily="18" charset="0"/>
                </a:rPr>
                <a:t>- Giúp cơ thể lấy O</a:t>
              </a:r>
              <a:r>
                <a:rPr lang="en-US" sz="2400" baseline="-25000">
                  <a:solidFill>
                    <a:schemeClr val="bg1"/>
                  </a:solidFill>
                  <a:effectLst/>
                  <a:latin typeface="Times New Roman" panose="02020603050405020304" pitchFamily="18" charset="0"/>
                  <a:ea typeface="Times New Roman" panose="02020603050405020304" pitchFamily="18" charset="0"/>
                </a:rPr>
                <a:t>2</a:t>
              </a:r>
              <a:r>
                <a:rPr lang="en-US" sz="2400">
                  <a:solidFill>
                    <a:schemeClr val="bg1"/>
                  </a:solidFill>
                  <a:effectLst/>
                  <a:latin typeface="Times New Roman" panose="02020603050405020304" pitchFamily="18" charset="0"/>
                  <a:ea typeface="Times New Roman" panose="02020603050405020304" pitchFamily="18" charset="0"/>
                </a:rPr>
                <a:t> từ môi trường sống cung cấp cho hô hấp tế bào, tạo năng lượng cho các hoạt động sống của cơ thể.</a:t>
              </a:r>
              <a:endParaRPr lang="en-US" sz="2400">
                <a:solidFill>
                  <a:schemeClr val="bg1"/>
                </a:solidFill>
                <a:effectLst/>
                <a:latin typeface="Times New Roman" panose="02020603050405020304" pitchFamily="18" charset="0"/>
                <a:ea typeface="Calibri" panose="020F0502020204030204" pitchFamily="34" charset="0"/>
              </a:endParaRPr>
            </a:p>
            <a:p>
              <a:pPr marL="30480" marR="30480" algn="just">
                <a:lnSpc>
                  <a:spcPct val="115000"/>
                </a:lnSpc>
                <a:spcBef>
                  <a:spcPts val="200"/>
                </a:spcBef>
                <a:spcAft>
                  <a:spcPts val="200"/>
                </a:spcAft>
              </a:pPr>
              <a:r>
                <a:rPr lang="en-US" sz="2400">
                  <a:solidFill>
                    <a:schemeClr val="bg1"/>
                  </a:solidFill>
                  <a:effectLst/>
                  <a:latin typeface="Times New Roman" panose="02020603050405020304" pitchFamily="18" charset="0"/>
                  <a:ea typeface="Times New Roman" panose="02020603050405020304" pitchFamily="18" charset="0"/>
                </a:rPr>
                <a:t>- Đào thải CO</a:t>
              </a:r>
              <a:r>
                <a:rPr lang="en-US" sz="2400" baseline="-25000">
                  <a:solidFill>
                    <a:schemeClr val="bg1"/>
                  </a:solidFill>
                  <a:effectLst/>
                  <a:latin typeface="Times New Roman" panose="02020603050405020304" pitchFamily="18" charset="0"/>
                  <a:ea typeface="Times New Roman" panose="02020603050405020304" pitchFamily="18" charset="0"/>
                </a:rPr>
                <a:t>2</a:t>
              </a:r>
              <a:r>
                <a:rPr lang="en-US" sz="2400">
                  <a:solidFill>
                    <a:schemeClr val="bg1"/>
                  </a:solidFill>
                  <a:effectLst/>
                  <a:latin typeface="Times New Roman" panose="02020603050405020304" pitchFamily="18" charset="0"/>
                  <a:ea typeface="Times New Roman" panose="02020603050405020304" pitchFamily="18" charset="0"/>
                </a:rPr>
                <a:t> sinh ra từ hô hấp tế bào vào môi trường, đảm bảo cân bằng môi trường trong cơ thể</a:t>
              </a:r>
              <a:r>
                <a:rPr lang="en-US" sz="1800">
                  <a:solidFill>
                    <a:srgbClr val="000000"/>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Calibri" panose="020F0502020204030204" pitchFamily="34" charset="0"/>
              </a:endParaRPr>
            </a:p>
            <a:p>
              <a:pPr algn="just">
                <a:lnSpc>
                  <a:spcPct val="150000"/>
                </a:lnSpc>
                <a:buClr>
                  <a:srgbClr val="44546A"/>
                </a:buClr>
                <a:buSzPct val="70000"/>
                <a:defRPr/>
              </a:pPr>
              <a:endParaRPr lang="en-US" sz="2800" b="1">
                <a:solidFill>
                  <a:schemeClr val="bg1"/>
                </a:solidFill>
                <a:latin typeface="Times New Roman" panose="02020603050405020304" pitchFamily="18" charset="0"/>
                <a:ea typeface="#9Slide02 Tieu de rat dai 01" panose="02000000000000000000" pitchFamily="2" charset="0"/>
                <a:cs typeface="Times New Roman" panose="02020603050405020304" pitchFamily="18" charset="0"/>
              </a:endParaRPr>
            </a:p>
            <a:p>
              <a:pPr marL="457200" indent="-457200" algn="just">
                <a:lnSpc>
                  <a:spcPct val="150000"/>
                </a:lnSpc>
                <a:buClr>
                  <a:srgbClr val="44546A"/>
                </a:buClr>
                <a:buSzPct val="70000"/>
                <a:buFontTx/>
                <a:buChar char="-"/>
                <a:defRPr/>
              </a:pPr>
              <a:r>
                <a:rPr lang="en-US" sz="2800" b="1">
                  <a:solidFill>
                    <a:schemeClr val="bg1"/>
                  </a:solidFill>
                  <a:latin typeface="#9Slide02 Tieu de rat dai 01" panose="02000000000000000000" pitchFamily="2" charset="0"/>
                  <a:ea typeface="#9Slide02 Tieu de rat dai 01" panose="02000000000000000000" pitchFamily="2" charset="0"/>
                  <a:cs typeface="Times New Roman" panose="02020603050405020304" pitchFamily="18" charset="0"/>
                </a:rPr>
                <a:t> </a:t>
              </a:r>
              <a:endParaRPr lang="en-US" sz="2800" b="1" dirty="0">
                <a:solidFill>
                  <a:schemeClr val="bg1"/>
                </a:solidFill>
                <a:latin typeface="#9Slide02 Tieu de rat dai 01" panose="02000000000000000000" pitchFamily="2" charset="0"/>
                <a:ea typeface="#9Slide02 Tieu de rat dai 01" panose="02000000000000000000" pitchFamily="2"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circle&#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 y="2460464"/>
            <a:ext cx="1066800" cy="1275892"/>
          </a:xfrm>
          <a:prstGeom prst="rect">
            <a:avLst/>
          </a:prstGeom>
        </p:spPr>
      </p:pic>
      <p:sp>
        <p:nvSpPr>
          <p:cNvPr id="4" name="TextBox 3"/>
          <p:cNvSpPr txBox="1"/>
          <p:nvPr/>
        </p:nvSpPr>
        <p:spPr>
          <a:xfrm>
            <a:off x="2020390" y="2875002"/>
            <a:ext cx="8133804" cy="1107996"/>
          </a:xfrm>
          <a:prstGeom prst="rect">
            <a:avLst/>
          </a:prstGeom>
          <a:noFill/>
        </p:spPr>
        <p:txBody>
          <a:bodyPr wrap="square" rtlCol="0" anchor="ctr">
            <a:spAutoFit/>
          </a:bodyPr>
          <a:lstStyle/>
          <a:p>
            <a:pPr>
              <a:lnSpc>
                <a:spcPct val="110000"/>
              </a:lnSpc>
            </a:pPr>
            <a:r>
              <a:rPr lang="en-US" sz="6000" b="1" smtClean="0">
                <a:solidFill>
                  <a:srgbClr val="FFFF00"/>
                </a:solidFill>
                <a:latin typeface="Times New Roman" panose="02020603050405020304" pitchFamily="18" charset="0"/>
                <a:ea typeface="#9Slide02 Tieu de rat dai 01" panose="02000000000000000000" pitchFamily="2" charset="0"/>
                <a:cs typeface="Times New Roman" panose="02020603050405020304" pitchFamily="18" charset="0"/>
              </a:rPr>
              <a:t>PHẦN THI: VỀ ĐÍCH</a:t>
            </a:r>
            <a:endParaRPr lang="en-US" sz="6000" b="1" dirty="0">
              <a:solidFill>
                <a:srgbClr val="FFFF0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3416968" y="469232"/>
            <a:ext cx="4969042" cy="2261937"/>
          </a:xfrm>
          <a:prstGeom prst="cloud">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latin typeface="Times New Roman" panose="02020603050405020304" pitchFamily="18" charset="0"/>
                <a:cs typeface="Times New Roman" panose="02020603050405020304" pitchFamily="18" charset="0"/>
              </a:rPr>
              <a:t>Vì sao khi chúng ta vừa ăn vừa nói có thể bị sặc?</a:t>
            </a:r>
          </a:p>
        </p:txBody>
      </p:sp>
      <p:sp>
        <p:nvSpPr>
          <p:cNvPr id="3" name="TextBox 2"/>
          <p:cNvSpPr txBox="1"/>
          <p:nvPr/>
        </p:nvSpPr>
        <p:spPr>
          <a:xfrm>
            <a:off x="914400" y="3224463"/>
            <a:ext cx="9565105" cy="2677656"/>
          </a:xfrm>
          <a:prstGeom prst="rect">
            <a:avLst/>
          </a:prstGeom>
          <a:noFill/>
        </p:spPr>
        <p:txBody>
          <a:bodyPr wrap="square" rtlCol="0">
            <a:spAutoFit/>
          </a:bodyPr>
          <a:lstStyle/>
          <a:p>
            <a:r>
              <a:rPr lang="en-US" sz="2800">
                <a:solidFill>
                  <a:schemeClr val="bg1"/>
                </a:solidFill>
                <a:effectLst/>
                <a:latin typeface="Times New Roman" panose="02020603050405020304" pitchFamily="18" charset="0"/>
                <a:ea typeface="Times New Roman" panose="02020603050405020304" pitchFamily="18" charset="0"/>
              </a:rPr>
              <a:t>Khi ăn, nắp thanh quản sẽ được đậy lại để ngăn không cho thức ăn lọt vào đường hô hấp, còn khi nói, nắp thanh quản sẽ được mở ra để phát ra âm thanh. Bởi vậy, nếu vừa ăn vừa nói, thức ăn có thể rơi vào đường hô hấp khi nắp thanh quản mở ra, gây ra phản ứng sặc để đẩy thức ăn ra ngoài.</a:t>
            </a:r>
            <a:endParaRPr lang="en-US" sz="2800">
              <a:solidFill>
                <a:schemeClr val="bg1"/>
              </a:solidFill>
              <a:effectLst/>
              <a:latin typeface="Times New Roman" panose="02020603050405020304" pitchFamily="18" charset="0"/>
              <a:ea typeface="Calibri" panose="020F0502020204030204" pitchFamily="34" charset="0"/>
            </a:endParaRPr>
          </a:p>
          <a:p>
            <a:endParaRPr lang="en-US" sz="2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2302" y="172952"/>
            <a:ext cx="6093994" cy="1043619"/>
          </a:xfrm>
          <a:prstGeom prst="rect">
            <a:avLst/>
          </a:prstGeom>
          <a:noFill/>
        </p:spPr>
        <p:txBody>
          <a:bodyPr wrap="square">
            <a:spAutoFit/>
          </a:bodyPr>
          <a:lstStyle/>
          <a:p>
            <a:pPr marL="30480" marR="30480" algn="ctr">
              <a:lnSpc>
                <a:spcPct val="115000"/>
              </a:lnSpc>
              <a:spcBef>
                <a:spcPts val="200"/>
              </a:spcBef>
              <a:spcAft>
                <a:spcPts val="200"/>
              </a:spcAft>
            </a:pPr>
            <a:r>
              <a:rPr lang="en-US" sz="2800">
                <a:solidFill>
                  <a:srgbClr val="FFFF00"/>
                </a:solidFill>
                <a:effectLst/>
                <a:latin typeface="Times New Roman" panose="02020603050405020304" pitchFamily="18" charset="0"/>
                <a:ea typeface="Times New Roman" panose="02020603050405020304" pitchFamily="18" charset="0"/>
              </a:rPr>
              <a:t>Vì sao chúng ta không nên đốt than củi trong phòng kín khi ngủ?</a:t>
            </a:r>
            <a:endParaRPr lang="en-US" sz="2800">
              <a:solidFill>
                <a:srgbClr val="FFFF00"/>
              </a:solidFill>
              <a:effectLst/>
              <a:latin typeface="Times New Roman" panose="02020603050405020304" pitchFamily="18" charset="0"/>
              <a:ea typeface="Calibri" panose="020F0502020204030204" pitchFamily="34" charset="0"/>
            </a:endParaRPr>
          </a:p>
        </p:txBody>
      </p:sp>
      <p:sp>
        <p:nvSpPr>
          <p:cNvPr id="5" name="TextBox 4"/>
          <p:cNvSpPr txBox="1"/>
          <p:nvPr/>
        </p:nvSpPr>
        <p:spPr>
          <a:xfrm>
            <a:off x="974558" y="4134077"/>
            <a:ext cx="10395284" cy="1862048"/>
          </a:xfrm>
          <a:prstGeom prst="rect">
            <a:avLst/>
          </a:prstGeom>
          <a:noFill/>
        </p:spPr>
        <p:txBody>
          <a:bodyPr wrap="square">
            <a:spAutoFit/>
          </a:bodyPr>
          <a:lstStyle/>
          <a:p>
            <a:pPr marL="30480" marR="30480" algn="just">
              <a:lnSpc>
                <a:spcPct val="115000"/>
              </a:lnSpc>
              <a:spcBef>
                <a:spcPts val="200"/>
              </a:spcBef>
              <a:spcAft>
                <a:spcPts val="200"/>
              </a:spcAft>
            </a:pPr>
            <a:r>
              <a:rPr lang="en-US"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Sự cháy của than củi sẽ tiêu hao khí O</a:t>
            </a:r>
            <a:r>
              <a:rPr lang="en-US" sz="2000" baseline="-25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và sản sinh ra 2 loại khí gây ngộ độc khí cho cơ thể là CO</a:t>
            </a:r>
            <a:r>
              <a:rPr lang="en-US" sz="2000" baseline="-25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và CO. Bởi vậy, khi đốt than củi trong phòng kín – không có sự lưu thông không khí với bên ngoài, O</a:t>
            </a:r>
            <a:r>
              <a:rPr lang="en-US" sz="2000" baseline="-25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trong phòng dần cạn kiệt đồng thời lượng CO</a:t>
            </a:r>
            <a:r>
              <a:rPr lang="en-US" sz="2000" baseline="-25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và CO tăng dẫn đến người ngủ trong phòng nhanh chóng bị ngạt thở, lịm dần rồi hôn mê, thậm chí tử </a:t>
            </a:r>
            <a:r>
              <a:rPr lang="en-US" sz="200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vong </a:t>
            </a:r>
            <a:r>
              <a:rPr lang="en-US"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nếu không được phát hiện kịp thời.</a:t>
            </a:r>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157285" y="1043261"/>
            <a:ext cx="5715000" cy="300037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6078" y="96253"/>
            <a:ext cx="6311973" cy="3248526"/>
          </a:xfrm>
          <a:prstGeom prst="rect">
            <a:avLst/>
          </a:prstGeom>
        </p:spPr>
      </p:pic>
      <p:sp>
        <p:nvSpPr>
          <p:cNvPr id="4" name="TextBox 3"/>
          <p:cNvSpPr txBox="1"/>
          <p:nvPr/>
        </p:nvSpPr>
        <p:spPr>
          <a:xfrm>
            <a:off x="7019109" y="703186"/>
            <a:ext cx="4058193" cy="1578894"/>
          </a:xfrm>
          <a:prstGeom prst="rect">
            <a:avLst/>
          </a:prstGeom>
          <a:noFill/>
        </p:spPr>
        <p:txBody>
          <a:bodyPr wrap="square">
            <a:spAutoFit/>
          </a:bodyPr>
          <a:lstStyle/>
          <a:p>
            <a:pPr marL="30480" marR="30480" algn="just">
              <a:lnSpc>
                <a:spcPct val="115000"/>
              </a:lnSpc>
              <a:spcBef>
                <a:spcPts val="200"/>
              </a:spcBef>
              <a:spcAft>
                <a:spcPts val="200"/>
              </a:spcAft>
            </a:pPr>
            <a:r>
              <a:rPr lang="en-US" sz="2800">
                <a:solidFill>
                  <a:srgbClr val="FFC000"/>
                </a:solidFill>
                <a:effectLst/>
                <a:latin typeface="Times New Roman" panose="02020603050405020304" pitchFamily="18" charset="0"/>
                <a:ea typeface="Times New Roman" panose="02020603050405020304" pitchFamily="18" charset="0"/>
              </a:rPr>
              <a:t>• Điều gì xảy ra khi cầm nút thắt của quả bóng </a:t>
            </a:r>
            <a:r>
              <a:rPr lang="en-US" sz="2800" smtClean="0">
                <a:solidFill>
                  <a:srgbClr val="FFC000"/>
                </a:solidFill>
                <a:effectLst/>
                <a:latin typeface="Times New Roman" panose="02020603050405020304" pitchFamily="18" charset="0"/>
                <a:ea typeface="Times New Roman" panose="02020603050405020304" pitchFamily="18" charset="0"/>
              </a:rPr>
              <a:t>số 3 </a:t>
            </a:r>
            <a:r>
              <a:rPr lang="en-US" sz="2800">
                <a:solidFill>
                  <a:srgbClr val="FFC000"/>
                </a:solidFill>
                <a:effectLst/>
                <a:latin typeface="Times New Roman" panose="02020603050405020304" pitchFamily="18" charset="0"/>
                <a:ea typeface="Times New Roman" panose="02020603050405020304" pitchFamily="18" charset="0"/>
              </a:rPr>
              <a:t>kéo xuống, sau đó thả </a:t>
            </a:r>
            <a:r>
              <a:rPr lang="en-US" sz="2800" smtClean="0">
                <a:solidFill>
                  <a:srgbClr val="FFC000"/>
                </a:solidFill>
                <a:effectLst/>
                <a:latin typeface="Times New Roman" panose="02020603050405020304" pitchFamily="18" charset="0"/>
                <a:ea typeface="Times New Roman" panose="02020603050405020304" pitchFamily="18" charset="0"/>
              </a:rPr>
              <a:t>ra?</a:t>
            </a:r>
            <a:endParaRPr lang="en-US" sz="2800">
              <a:solidFill>
                <a:srgbClr val="FFC000"/>
              </a:solidFill>
              <a:effectLst/>
              <a:latin typeface="Times New Roman" panose="02020603050405020304" pitchFamily="18" charset="0"/>
              <a:ea typeface="Calibri" panose="020F0502020204030204" pitchFamily="34" charset="0"/>
            </a:endParaRPr>
          </a:p>
        </p:txBody>
      </p:sp>
      <p:sp>
        <p:nvSpPr>
          <p:cNvPr id="5" name="TextBox 4"/>
          <p:cNvSpPr txBox="1"/>
          <p:nvPr/>
        </p:nvSpPr>
        <p:spPr>
          <a:xfrm>
            <a:off x="782053" y="3754771"/>
            <a:ext cx="9240253" cy="2600712"/>
          </a:xfrm>
          <a:prstGeom prst="rect">
            <a:avLst/>
          </a:prstGeom>
          <a:noFill/>
        </p:spPr>
        <p:txBody>
          <a:bodyPr wrap="square" rtlCol="0">
            <a:spAutoFit/>
          </a:bodyPr>
          <a:lstStyle/>
          <a:p>
            <a:pPr marL="30480" marR="30480" algn="just">
              <a:lnSpc>
                <a:spcPct val="115000"/>
              </a:lnSpc>
              <a:spcBef>
                <a:spcPts val="200"/>
              </a:spcBef>
              <a:spcAft>
                <a:spcPts val="200"/>
              </a:spcAft>
            </a:pPr>
            <a:r>
              <a:rPr lang="en-US" sz="2000">
                <a:solidFill>
                  <a:schemeClr val="bg1"/>
                </a:solidFill>
                <a:effectLst/>
                <a:latin typeface="Times New Roman" panose="02020603050405020304" pitchFamily="18" charset="0"/>
                <a:ea typeface="Times New Roman" panose="02020603050405020304" pitchFamily="18" charset="0"/>
              </a:rPr>
              <a:t>- Khi cầm nút thắt của quả bóng số 3 kéo xuống, thể tích trong chai nhựa sẽ tăng lên khiến không khí từ ngoài tràn vào quả bóng số 1 và số 2 thông qua ống hút. Kết quả là quả bóng số 1 và số 2 sẽ phồng lên.</a:t>
            </a:r>
            <a:endParaRPr lang="en-US" sz="2000">
              <a:solidFill>
                <a:schemeClr val="bg1"/>
              </a:solidFill>
              <a:effectLst/>
              <a:latin typeface="Times New Roman" panose="02020603050405020304" pitchFamily="18" charset="0"/>
              <a:ea typeface="Calibri" panose="020F0502020204030204" pitchFamily="34" charset="0"/>
            </a:endParaRPr>
          </a:p>
          <a:p>
            <a:pPr marL="30480" marR="30480" algn="just">
              <a:lnSpc>
                <a:spcPct val="115000"/>
              </a:lnSpc>
              <a:spcBef>
                <a:spcPts val="200"/>
              </a:spcBef>
              <a:spcAft>
                <a:spcPts val="200"/>
              </a:spcAft>
            </a:pPr>
            <a:r>
              <a:rPr lang="en-US" sz="2000">
                <a:solidFill>
                  <a:schemeClr val="bg1"/>
                </a:solidFill>
                <a:effectLst/>
                <a:latin typeface="Times New Roman" panose="02020603050405020304" pitchFamily="18" charset="0"/>
                <a:ea typeface="Times New Roman" panose="02020603050405020304" pitchFamily="18" charset="0"/>
              </a:rPr>
              <a:t>- Khi thả nút thắt của quả bóng số 3 ra, thể tích trong chai nhựa sẽ giảm khiến không khí từ quả bóng số 1 và số 2 được đẩy ra ngoài thông qua ống hút. Kết quả là quả bóng số 1 và số 2 sẽ xẹp dần.</a:t>
            </a:r>
            <a:endParaRPr lang="en-US" sz="2000">
              <a:solidFill>
                <a:schemeClr val="bg1"/>
              </a:solidFill>
              <a:effectLst/>
              <a:latin typeface="Times New Roman" panose="02020603050405020304" pitchFamily="18" charset="0"/>
              <a:ea typeface="Calibri" panose="020F0502020204030204" pitchFamily="34" charset="0"/>
            </a:endParaRPr>
          </a:p>
          <a:p>
            <a:endParaRPr lang="en-US" sz="20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smtClean="0">
                <a:solidFill>
                  <a:srgbClr val="FFC000"/>
                </a:solidFill>
                <a:latin typeface="Times New Roman" panose="02020603050405020304" pitchFamily="18" charset="0"/>
                <a:cs typeface="Times New Roman" panose="02020603050405020304" pitchFamily="18" charset="0"/>
              </a:rPr>
              <a:t>LUẬT CHƠI</a:t>
            </a:r>
            <a:endParaRPr lang="en-US" sz="6000">
              <a:solidFill>
                <a:srgbClr val="FFC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Tx/>
              <a:buChar char="-"/>
            </a:pPr>
            <a:r>
              <a:rPr lang="en-US" smtClean="0">
                <a:solidFill>
                  <a:schemeClr val="bg1"/>
                </a:solidFill>
                <a:latin typeface="Times New Roman" panose="02020603050405020304" pitchFamily="18" charset="0"/>
                <a:cs typeface="Times New Roman" panose="02020603050405020304" pitchFamily="18" charset="0"/>
              </a:rPr>
              <a:t>Trong trò chơi sẽ có hệ thống các câu hỏi, bài tập cho cá nhân và cho nhóm. Nếu trả lời đúng:</a:t>
            </a:r>
          </a:p>
          <a:p>
            <a:pPr marL="0" indent="0">
              <a:buNone/>
            </a:pPr>
            <a:r>
              <a:rPr lang="en-US" smtClean="0">
                <a:solidFill>
                  <a:schemeClr val="bg1"/>
                </a:solidFill>
                <a:latin typeface="Times New Roman" panose="02020603050405020304" pitchFamily="18" charset="0"/>
                <a:cs typeface="Times New Roman" panose="02020603050405020304" pitchFamily="18" charset="0"/>
              </a:rPr>
              <a:t>	+ Phần thảo luận nhóm: nhận được 10 điểm ( thưởng 1 điểm cho nhóm nộp kết quả thảo luận nhanh nhất )</a:t>
            </a:r>
          </a:p>
          <a:p>
            <a:pPr marL="0" indent="0">
              <a:buNone/>
            </a:pPr>
            <a:r>
              <a:rPr lang="en-US" smtClean="0">
                <a:solidFill>
                  <a:schemeClr val="bg1"/>
                </a:solidFill>
                <a:latin typeface="Times New Roman" panose="02020603050405020304" pitchFamily="18" charset="0"/>
                <a:cs typeface="Times New Roman" panose="02020603050405020304" pitchFamily="18" charset="0"/>
              </a:rPr>
              <a:t>	+ Mỗi cá nhân trả lời đúng nhận được 1 điểm ( điểm này sẽ được tính vào điểm thưởng của nhóm)</a:t>
            </a:r>
          </a:p>
          <a:p>
            <a:pPr marL="0" indent="0">
              <a:buNone/>
            </a:pPr>
            <a:r>
              <a:rPr lang="en-US" smtClean="0">
                <a:solidFill>
                  <a:schemeClr val="bg1"/>
                </a:solidFill>
                <a:latin typeface="Times New Roman" panose="02020603050405020304" pitchFamily="18" charset="0"/>
                <a:cs typeface="Times New Roman" panose="02020603050405020304" pitchFamily="18" charset="0"/>
              </a:rPr>
              <a:t>- Kết thúc trò chơi nhóm nào tích được nhiều điểm nhất sẽ được phần thưởng từ hộp quà bí mật.</a:t>
            </a:r>
          </a:p>
        </p:txBody>
      </p:sp>
    </p:spTree>
    <p:extLst>
      <p:ext uri="{BB962C8B-B14F-4D97-AF65-F5344CB8AC3E}">
        <p14:creationId xmlns:p14="http://schemas.microsoft.com/office/powerpoint/2010/main" val="342323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68658" y="2476590"/>
            <a:ext cx="5854684" cy="1904820"/>
            <a:chOff x="1746504" y="2491986"/>
            <a:chExt cx="5650993" cy="1825337"/>
          </a:xfrm>
        </p:grpSpPr>
        <p:sp>
          <p:nvSpPr>
            <p:cNvPr id="5" name="Rounded Rectangle 1"/>
            <p:cNvSpPr/>
            <p:nvPr/>
          </p:nvSpPr>
          <p:spPr>
            <a:xfrm>
              <a:off x="2764799" y="2948277"/>
              <a:ext cx="3664836" cy="912755"/>
            </a:xfrm>
            <a:prstGeom prst="roundRect">
              <a:avLst>
                <a:gd name="adj" fmla="val 10865"/>
              </a:avLst>
            </a:prstGeom>
            <a:solidFill>
              <a:srgbClr val="00434C"/>
            </a:solid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4000">
                <a:solidFill>
                  <a:srgbClr val="FFFF00"/>
                </a:solidFill>
                <a:latin typeface="Calibri" panose="020F0502020204030204"/>
              </a:endParaRPr>
            </a:p>
          </p:txBody>
        </p:sp>
        <p:sp>
          <p:nvSpPr>
            <p:cNvPr id="6" name="Rectangle 6"/>
            <p:cNvSpPr>
              <a:spLocks noChangeArrowheads="1"/>
            </p:cNvSpPr>
            <p:nvPr/>
          </p:nvSpPr>
          <p:spPr bwMode="auto">
            <a:xfrm>
              <a:off x="1746504" y="2491986"/>
              <a:ext cx="5650993" cy="1825337"/>
            </a:xfrm>
            <a:prstGeom prst="rect">
              <a:avLst/>
            </a:prstGeom>
            <a:noFill/>
            <a:ln w="9525">
              <a:noFill/>
              <a:miter lim="800000"/>
            </a:ln>
          </p:spPr>
          <p:txBody>
            <a:bodyPr anchor="ctr" anchorCtr="0"/>
            <a:lstStyle/>
            <a:p>
              <a:pPr algn="ctr">
                <a:lnSpc>
                  <a:spcPct val="120000"/>
                </a:lnSpc>
                <a:buClr>
                  <a:srgbClr val="44546A"/>
                </a:buClr>
                <a:buSzPct val="70000"/>
                <a:defRPr/>
              </a:pPr>
              <a:r>
                <a:rPr lang="en-US" sz="4000" b="1" dirty="0">
                  <a:solidFill>
                    <a:srgbClr val="FFFF00"/>
                  </a:solidFill>
                  <a:latin typeface="Times New Roman" panose="02020603050405020304" pitchFamily="18" charset="0"/>
                  <a:ea typeface="#9Slide02 Tieu de rat dai 01" panose="02000000000000000000" pitchFamily="2" charset="0"/>
                  <a:cs typeface="Times New Roman" panose="02020603050405020304" pitchFamily="18" charset="0"/>
                </a:rPr>
                <a:t>EM CÓ BIẾT?</a:t>
              </a:r>
              <a:endParaRPr lang="en-US" sz="4000" dirty="0">
                <a:solidFill>
                  <a:srgbClr val="FFFF0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grpSp>
    </p:spTree>
    <p:extLst>
      <p:ext uri="{BB962C8B-B14F-4D97-AF65-F5344CB8AC3E}">
        <p14:creationId xmlns:p14="http://schemas.microsoft.com/office/powerpoint/2010/main" val="303011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3100" y="5088762"/>
            <a:ext cx="8305800" cy="1815882"/>
          </a:xfrm>
          <a:prstGeom prst="rect">
            <a:avLst/>
          </a:prstGeom>
        </p:spPr>
        <p:txBody>
          <a:bodyPr wrap="square">
            <a:spAutoFit/>
          </a:bodyPr>
          <a:lstStyle/>
          <a:p>
            <a:pPr algn="ctr"/>
            <a:r>
              <a:rPr lang="vi-VN" sz="2800" dirty="0">
                <a:solidFill>
                  <a:schemeClr val="bg1"/>
                </a:solidFill>
                <a:latin typeface="+mj-lt"/>
              </a:rPr>
              <a:t>Con người có 300 triệu phế nang</a:t>
            </a:r>
          </a:p>
          <a:p>
            <a:pPr algn="ctr"/>
            <a:r>
              <a:rPr lang="vi-VN" sz="2800" dirty="0">
                <a:solidFill>
                  <a:schemeClr val="bg1"/>
                </a:solidFill>
                <a:latin typeface="+mj-lt"/>
              </a:rPr>
              <a:t>Mỗi phế nang có nhiều mạch máu li ti bọc xung quanh</a:t>
            </a:r>
            <a:br>
              <a:rPr lang="vi-VN" sz="2800" dirty="0">
                <a:solidFill>
                  <a:schemeClr val="bg1"/>
                </a:solidFill>
                <a:latin typeface="+mj-lt"/>
              </a:rPr>
            </a:br>
            <a:r>
              <a:rPr lang="vi-VN" sz="2800" dirty="0">
                <a:solidFill>
                  <a:schemeClr val="bg1"/>
                </a:solidFill>
                <a:latin typeface="+mj-lt"/>
              </a:rPr>
              <a:t>Những bong bóng cực nhỏ này nếu trải đều ra sẽ có diện tích bề mặt là </a:t>
            </a:r>
            <a:r>
              <a:rPr lang="vi-VN" sz="2800" b="1" dirty="0">
                <a:solidFill>
                  <a:schemeClr val="bg1"/>
                </a:solidFill>
                <a:latin typeface="+mj-lt"/>
              </a:rPr>
              <a:t>70 m²</a:t>
            </a:r>
            <a:endParaRPr lang="en-US" sz="2800" dirty="0">
              <a:solidFill>
                <a:schemeClr val="bg1"/>
              </a:solidFill>
              <a:latin typeface="+mj-lt"/>
            </a:endParaRPr>
          </a:p>
        </p:txBody>
      </p:sp>
      <p:sp>
        <p:nvSpPr>
          <p:cNvPr id="4" name="Rectangle 3"/>
          <p:cNvSpPr/>
          <p:nvPr/>
        </p:nvSpPr>
        <p:spPr>
          <a:xfrm>
            <a:off x="12522835" y="2018665"/>
            <a:ext cx="1835785" cy="3277870"/>
          </a:xfrm>
          <a:prstGeom prst="rect">
            <a:avLst/>
          </a:prstGeom>
        </p:spPr>
        <p:txBody>
          <a:bodyPr wrap="square">
            <a:noAutofit/>
          </a:bodyPr>
          <a:lstStyle/>
          <a:p>
            <a:pPr lvl="0" algn="just" eaLnBrk="0" fontAlgn="base" hangingPunct="0">
              <a:spcBef>
                <a:spcPct val="0"/>
              </a:spcBef>
              <a:spcAft>
                <a:spcPct val="0"/>
              </a:spcAft>
              <a:buFontTx/>
              <a:buChar char="•"/>
            </a:pPr>
            <a:r>
              <a:rPr lang="en-US" sz="1400" dirty="0" err="1">
                <a:latin typeface="Arial" panose="020B0604020202020204" pitchFamily="34" charset="0"/>
              </a:rPr>
              <a:t>Thể</a:t>
            </a:r>
            <a:r>
              <a:rPr lang="en-US" sz="1400" dirty="0">
                <a:latin typeface="Arial" panose="020B0604020202020204" pitchFamily="34" charset="0"/>
              </a:rPr>
              <a:t> </a:t>
            </a:r>
            <a:r>
              <a:rPr lang="en-US" sz="1400" dirty="0" err="1">
                <a:latin typeface="Arial" panose="020B0604020202020204" pitchFamily="34" charset="0"/>
              </a:rPr>
              <a:t>tích</a:t>
            </a:r>
            <a:r>
              <a:rPr lang="en-US" sz="1400" dirty="0">
                <a:latin typeface="Arial" panose="020B0604020202020204" pitchFamily="34" charset="0"/>
              </a:rPr>
              <a:t> </a:t>
            </a:r>
            <a:r>
              <a:rPr lang="en-US" sz="1400" dirty="0" err="1">
                <a:latin typeface="Arial" panose="020B0604020202020204" pitchFamily="34" charset="0"/>
              </a:rPr>
              <a:t>phổi</a:t>
            </a:r>
            <a:r>
              <a:rPr lang="en-US" sz="1400" dirty="0">
                <a:latin typeface="Arial" panose="020B0604020202020204" pitchFamily="34" charset="0"/>
              </a:rPr>
              <a:t> </a:t>
            </a:r>
            <a:r>
              <a:rPr lang="en-US" sz="1400" dirty="0" err="1">
                <a:latin typeface="Arial" panose="020B0604020202020204" pitchFamily="34" charset="0"/>
              </a:rPr>
              <a:t>thay</a:t>
            </a:r>
            <a:r>
              <a:rPr lang="en-US" sz="1400" dirty="0">
                <a:latin typeface="Arial" panose="020B0604020202020204" pitchFamily="34" charset="0"/>
              </a:rPr>
              <a:t> </a:t>
            </a:r>
            <a:r>
              <a:rPr lang="en-US" sz="1400" dirty="0" err="1">
                <a:latin typeface="Arial" panose="020B0604020202020204" pitchFamily="34" charset="0"/>
              </a:rPr>
              <a:t>đổi</a:t>
            </a:r>
            <a:r>
              <a:rPr lang="en-US" sz="1400" dirty="0">
                <a:latin typeface="Arial" panose="020B0604020202020204" pitchFamily="34" charset="0"/>
              </a:rPr>
              <a:t> </a:t>
            </a:r>
            <a:r>
              <a:rPr lang="en-US" sz="1400" dirty="0" err="1">
                <a:latin typeface="Arial" panose="020B0604020202020204" pitchFamily="34" charset="0"/>
              </a:rPr>
              <a:t>nhiều</a:t>
            </a:r>
            <a:r>
              <a:rPr lang="en-US" sz="1400" dirty="0">
                <a:latin typeface="Arial" panose="020B0604020202020204" pitchFamily="34" charset="0"/>
              </a:rPr>
              <a:t> </a:t>
            </a:r>
            <a:r>
              <a:rPr lang="en-US" sz="1400" dirty="0" err="1">
                <a:latin typeface="Arial" panose="020B0604020202020204" pitchFamily="34" charset="0"/>
              </a:rPr>
              <a:t>theo</a:t>
            </a:r>
            <a:r>
              <a:rPr lang="en-US" sz="1400" dirty="0">
                <a:latin typeface="Arial" panose="020B0604020202020204" pitchFamily="34" charset="0"/>
              </a:rPr>
              <a:t> </a:t>
            </a:r>
            <a:r>
              <a:rPr lang="en-US" sz="1400" dirty="0" err="1">
                <a:latin typeface="Arial" panose="020B0604020202020204" pitchFamily="34" charset="0"/>
              </a:rPr>
              <a:t>lượng</a:t>
            </a:r>
            <a:r>
              <a:rPr lang="en-US" sz="1400" dirty="0">
                <a:latin typeface="Arial" panose="020B0604020202020204" pitchFamily="34" charset="0"/>
              </a:rPr>
              <a:t> </a:t>
            </a:r>
            <a:r>
              <a:rPr lang="en-US" sz="1400" dirty="0" err="1">
                <a:latin typeface="Arial" panose="020B0604020202020204" pitchFamily="34" charset="0"/>
              </a:rPr>
              <a:t>khí</a:t>
            </a:r>
            <a:r>
              <a:rPr lang="en-US" sz="1400" dirty="0">
                <a:latin typeface="Arial" panose="020B0604020202020204" pitchFamily="34" charset="0"/>
              </a:rPr>
              <a:t> </a:t>
            </a:r>
            <a:r>
              <a:rPr lang="en-US" sz="1400" dirty="0" err="1">
                <a:latin typeface="Arial" panose="020B0604020202020204" pitchFamily="34" charset="0"/>
              </a:rPr>
              <a:t>chứa</a:t>
            </a:r>
            <a:r>
              <a:rPr lang="en-US" sz="1400" dirty="0">
                <a:latin typeface="Arial" panose="020B0604020202020204" pitchFamily="34" charset="0"/>
              </a:rPr>
              <a:t> </a:t>
            </a:r>
            <a:r>
              <a:rPr lang="en-US" sz="1400" dirty="0" err="1">
                <a:latin typeface="Arial" panose="020B0604020202020204" pitchFamily="34" charset="0"/>
              </a:rPr>
              <a:t>bên</a:t>
            </a:r>
            <a:r>
              <a:rPr lang="en-US" sz="1400" dirty="0">
                <a:latin typeface="Arial" panose="020B0604020202020204" pitchFamily="34" charset="0"/>
              </a:rPr>
              <a:t> </a:t>
            </a:r>
            <a:r>
              <a:rPr lang="en-US" sz="1400" dirty="0" err="1">
                <a:latin typeface="Arial" panose="020B0604020202020204" pitchFamily="34" charset="0"/>
              </a:rPr>
              <a:t>trong</a:t>
            </a:r>
            <a:r>
              <a:rPr lang="en-US" sz="1400" dirty="0">
                <a:latin typeface="Arial" panose="020B0604020202020204" pitchFamily="34" charset="0"/>
              </a:rPr>
              <a:t>. </a:t>
            </a:r>
            <a:r>
              <a:rPr lang="en-US" sz="1400" dirty="0" err="1">
                <a:latin typeface="Arial" panose="020B0604020202020204" pitchFamily="34" charset="0"/>
              </a:rPr>
              <a:t>Phổi</a:t>
            </a:r>
            <a:r>
              <a:rPr lang="en-US" sz="1400" dirty="0">
                <a:latin typeface="Arial" panose="020B0604020202020204" pitchFamily="34" charset="0"/>
              </a:rPr>
              <a:t> </a:t>
            </a:r>
            <a:r>
              <a:rPr lang="en-US" sz="1400" dirty="0" err="1">
                <a:latin typeface="Arial" panose="020B0604020202020204" pitchFamily="34" charset="0"/>
              </a:rPr>
              <a:t>người</a:t>
            </a:r>
            <a:r>
              <a:rPr lang="en-US" sz="1400" dirty="0">
                <a:latin typeface="Arial" panose="020B0604020202020204" pitchFamily="34" charset="0"/>
              </a:rPr>
              <a:t> </a:t>
            </a:r>
            <a:r>
              <a:rPr lang="en-US" sz="1400" dirty="0" err="1">
                <a:latin typeface="Arial" panose="020B0604020202020204" pitchFamily="34" charset="0"/>
              </a:rPr>
              <a:t>có</a:t>
            </a:r>
            <a:r>
              <a:rPr lang="en-US" sz="1400" dirty="0">
                <a:latin typeface="Arial" panose="020B0604020202020204" pitchFamily="34" charset="0"/>
              </a:rPr>
              <a:t> </a:t>
            </a:r>
            <a:r>
              <a:rPr lang="en-US" sz="1400" dirty="0" err="1">
                <a:latin typeface="Arial" panose="020B0604020202020204" pitchFamily="34" charset="0"/>
              </a:rPr>
              <a:t>thể</a:t>
            </a:r>
            <a:r>
              <a:rPr lang="en-US" sz="1400" dirty="0">
                <a:latin typeface="Arial" panose="020B0604020202020204" pitchFamily="34" charset="0"/>
              </a:rPr>
              <a:t> </a:t>
            </a:r>
            <a:r>
              <a:rPr lang="en-US" sz="1400" dirty="0" err="1">
                <a:latin typeface="Arial" panose="020B0604020202020204" pitchFamily="34" charset="0"/>
              </a:rPr>
              <a:t>chứa</a:t>
            </a:r>
            <a:r>
              <a:rPr lang="en-US" sz="1400" dirty="0">
                <a:latin typeface="Arial" panose="020B0604020202020204" pitchFamily="34" charset="0"/>
              </a:rPr>
              <a:t> </a:t>
            </a:r>
            <a:r>
              <a:rPr lang="en-US" sz="1400" dirty="0" err="1">
                <a:latin typeface="Arial" panose="020B0604020202020204" pitchFamily="34" charset="0"/>
              </a:rPr>
              <a:t>tới</a:t>
            </a:r>
            <a:r>
              <a:rPr lang="en-US" sz="1400" dirty="0">
                <a:latin typeface="Arial" panose="020B0604020202020204" pitchFamily="34" charset="0"/>
              </a:rPr>
              <a:t> 4500-</a:t>
            </a:r>
            <a:r>
              <a:rPr lang="en-US" sz="1400" dirty="0" err="1">
                <a:latin typeface="Arial" panose="020B0604020202020204" pitchFamily="34" charset="0"/>
              </a:rPr>
              <a:t>5000ml</a:t>
            </a:r>
            <a:r>
              <a:rPr lang="en-US" sz="1400" dirty="0">
                <a:latin typeface="Arial" panose="020B0604020202020204" pitchFamily="34" charset="0"/>
              </a:rPr>
              <a:t> </a:t>
            </a:r>
            <a:r>
              <a:rPr lang="en-US" sz="1400" dirty="0" err="1">
                <a:latin typeface="Arial" panose="020B0604020202020204" pitchFamily="34" charset="0"/>
              </a:rPr>
              <a:t>không</a:t>
            </a:r>
            <a:r>
              <a:rPr lang="en-US" sz="1400" dirty="0">
                <a:latin typeface="Arial" panose="020B0604020202020204" pitchFamily="34" charset="0"/>
              </a:rPr>
              <a:t> </a:t>
            </a:r>
            <a:r>
              <a:rPr lang="en-US" sz="1400" dirty="0" err="1">
                <a:latin typeface="Arial" panose="020B0604020202020204" pitchFamily="34" charset="0"/>
              </a:rPr>
              <a:t>khí</a:t>
            </a:r>
            <a:r>
              <a:rPr lang="en-US" sz="1400" dirty="0">
                <a:latin typeface="Arial" panose="020B0604020202020204" pitchFamily="34" charset="0"/>
              </a:rPr>
              <a:t>. </a:t>
            </a:r>
            <a:r>
              <a:rPr lang="en-US" sz="1400" dirty="0" err="1">
                <a:latin typeface="Arial" panose="020B0604020202020204" pitchFamily="34" charset="0"/>
              </a:rPr>
              <a:t>Phổi</a:t>
            </a:r>
            <a:r>
              <a:rPr lang="en-US" sz="1400" dirty="0">
                <a:latin typeface="Arial" panose="020B0604020202020204" pitchFamily="34" charset="0"/>
              </a:rPr>
              <a:t> </a:t>
            </a:r>
            <a:r>
              <a:rPr lang="en-US" sz="1400" dirty="0" err="1">
                <a:latin typeface="Arial" panose="020B0604020202020204" pitchFamily="34" charset="0"/>
              </a:rPr>
              <a:t>trẻ</a:t>
            </a:r>
            <a:r>
              <a:rPr lang="en-US" sz="1400" dirty="0">
                <a:latin typeface="Arial" panose="020B0604020202020204" pitchFamily="34" charset="0"/>
              </a:rPr>
              <a:t> </a:t>
            </a:r>
            <a:r>
              <a:rPr lang="en-US" sz="1400" dirty="0" err="1">
                <a:latin typeface="Arial" panose="020B0604020202020204" pitchFamily="34" charset="0"/>
              </a:rPr>
              <a:t>em</a:t>
            </a:r>
            <a:r>
              <a:rPr lang="en-US" sz="1400" dirty="0">
                <a:latin typeface="Arial" panose="020B0604020202020204" pitchFamily="34" charset="0"/>
              </a:rPr>
              <a:t> </a:t>
            </a:r>
            <a:r>
              <a:rPr lang="en-US" sz="1400" dirty="0" err="1">
                <a:latin typeface="Arial" panose="020B0604020202020204" pitchFamily="34" charset="0"/>
              </a:rPr>
              <a:t>có</a:t>
            </a:r>
            <a:r>
              <a:rPr lang="en-US" sz="1400" dirty="0">
                <a:latin typeface="Arial" panose="020B0604020202020204" pitchFamily="34" charset="0"/>
              </a:rPr>
              <a:t> </a:t>
            </a:r>
            <a:r>
              <a:rPr lang="en-US" sz="1400" dirty="0" err="1">
                <a:latin typeface="Arial" panose="020B0604020202020204" pitchFamily="34" charset="0"/>
              </a:rPr>
              <a:t>màu</a:t>
            </a:r>
            <a:r>
              <a:rPr lang="en-US" sz="1400" dirty="0">
                <a:latin typeface="Arial" panose="020B0604020202020204" pitchFamily="34" charset="0"/>
              </a:rPr>
              <a:t> </a:t>
            </a:r>
            <a:r>
              <a:rPr lang="en-US" sz="1400" dirty="0" err="1">
                <a:latin typeface="Arial" panose="020B0604020202020204" pitchFamily="34" charset="0"/>
              </a:rPr>
              <a:t>hồng</a:t>
            </a:r>
            <a:r>
              <a:rPr lang="en-US" sz="1400" dirty="0">
                <a:latin typeface="Arial" panose="020B0604020202020204" pitchFamily="34" charset="0"/>
              </a:rPr>
              <a:t>, </a:t>
            </a:r>
            <a:r>
              <a:rPr lang="en-US" sz="1400" dirty="0" err="1">
                <a:latin typeface="Arial" panose="020B0604020202020204" pitchFamily="34" charset="0"/>
              </a:rPr>
              <a:t>phổi</a:t>
            </a:r>
            <a:r>
              <a:rPr lang="en-US" sz="1400" dirty="0">
                <a:latin typeface="Arial" panose="020B0604020202020204" pitchFamily="34" charset="0"/>
              </a:rPr>
              <a:t> </a:t>
            </a:r>
            <a:r>
              <a:rPr lang="en-US" sz="1400" dirty="0" err="1">
                <a:latin typeface="Arial" panose="020B0604020202020204" pitchFamily="34" charset="0"/>
              </a:rPr>
              <a:t>người</a:t>
            </a:r>
            <a:r>
              <a:rPr lang="en-US" sz="1400" dirty="0">
                <a:latin typeface="Arial" panose="020B0604020202020204" pitchFamily="34" charset="0"/>
              </a:rPr>
              <a:t> </a:t>
            </a:r>
            <a:r>
              <a:rPr lang="en-US" sz="1400" dirty="0" err="1">
                <a:latin typeface="Arial" panose="020B0604020202020204" pitchFamily="34" charset="0"/>
              </a:rPr>
              <a:t>lớn</a:t>
            </a:r>
            <a:r>
              <a:rPr lang="en-US" sz="1400" dirty="0">
                <a:latin typeface="Arial" panose="020B0604020202020204" pitchFamily="34" charset="0"/>
              </a:rPr>
              <a:t> </a:t>
            </a:r>
            <a:r>
              <a:rPr lang="en-US" sz="1400" dirty="0" err="1">
                <a:latin typeface="Arial" panose="020B0604020202020204" pitchFamily="34" charset="0"/>
              </a:rPr>
              <a:t>có</a:t>
            </a:r>
            <a:r>
              <a:rPr lang="en-US" sz="1400" dirty="0">
                <a:latin typeface="Arial" panose="020B0604020202020204" pitchFamily="34" charset="0"/>
              </a:rPr>
              <a:t> </a:t>
            </a:r>
            <a:r>
              <a:rPr lang="en-US" sz="1400" dirty="0" err="1">
                <a:latin typeface="Arial" panose="020B0604020202020204" pitchFamily="34" charset="0"/>
              </a:rPr>
              <a:t>màu</a:t>
            </a:r>
            <a:r>
              <a:rPr lang="en-US" sz="1400" dirty="0">
                <a:latin typeface="Arial" panose="020B0604020202020204" pitchFamily="34" charset="0"/>
              </a:rPr>
              <a:t> </a:t>
            </a:r>
            <a:r>
              <a:rPr lang="en-US" sz="1400" dirty="0" err="1">
                <a:latin typeface="Arial" panose="020B0604020202020204" pitchFamily="34" charset="0"/>
              </a:rPr>
              <a:t>xanh</a:t>
            </a:r>
            <a:r>
              <a:rPr lang="en-US" sz="1400" dirty="0">
                <a:latin typeface="Arial" panose="020B0604020202020204" pitchFamily="34" charset="0"/>
              </a:rPr>
              <a:t> </a:t>
            </a:r>
            <a:r>
              <a:rPr lang="en-US" sz="1400" dirty="0" err="1">
                <a:latin typeface="Arial" panose="020B0604020202020204" pitchFamily="34" charset="0"/>
              </a:rPr>
              <a:t>biếc</a:t>
            </a:r>
            <a:r>
              <a:rPr lang="en-US" sz="1400" dirty="0">
                <a:latin typeface="Arial" panose="020B0604020202020204" pitchFamily="34" charset="0"/>
              </a:rPr>
              <a:t> </a:t>
            </a:r>
            <a:r>
              <a:rPr lang="en-US" sz="1400" dirty="0" err="1">
                <a:latin typeface="Arial" panose="020B0604020202020204" pitchFamily="34" charset="0"/>
              </a:rPr>
              <a:t>hoặc</a:t>
            </a:r>
            <a:r>
              <a:rPr lang="en-US" sz="1400" dirty="0">
                <a:latin typeface="Arial" panose="020B0604020202020204" pitchFamily="34" charset="0"/>
              </a:rPr>
              <a:t> </a:t>
            </a:r>
            <a:r>
              <a:rPr lang="en-US" sz="1400" dirty="0" err="1">
                <a:latin typeface="Arial" panose="020B0604020202020204" pitchFamily="34" charset="0"/>
              </a:rPr>
              <a:t>xám</a:t>
            </a:r>
            <a:r>
              <a:rPr lang="en-US" sz="1400" dirty="0">
                <a:latin typeface="Arial" panose="020B0604020202020204" pitchFamily="34" charset="0"/>
              </a:rPr>
              <a:t>.</a:t>
            </a:r>
          </a:p>
          <a:p>
            <a:pPr lvl="0" algn="just" eaLnBrk="0" fontAlgn="base" hangingPunct="0">
              <a:spcBef>
                <a:spcPct val="0"/>
              </a:spcBef>
              <a:spcAft>
                <a:spcPct val="0"/>
              </a:spcAft>
              <a:buFontTx/>
              <a:buChar char="•"/>
            </a:pPr>
            <a:r>
              <a:rPr lang="en-US" sz="1400" b="1" dirty="0" err="1">
                <a:latin typeface="Arial" panose="020B0604020202020204" pitchFamily="34" charset="0"/>
              </a:rPr>
              <a:t>Phổi</a:t>
            </a:r>
            <a:r>
              <a:rPr lang="en-US" sz="1400" b="1" dirty="0">
                <a:latin typeface="Arial" panose="020B0604020202020204" pitchFamily="34" charset="0"/>
              </a:rPr>
              <a:t> </a:t>
            </a:r>
            <a:r>
              <a:rPr lang="en-US" sz="1400" b="1" dirty="0" err="1">
                <a:latin typeface="Arial" panose="020B0604020202020204" pitchFamily="34" charset="0"/>
              </a:rPr>
              <a:t>người</a:t>
            </a:r>
            <a:r>
              <a:rPr lang="en-US" sz="1400" b="1" dirty="0">
                <a:latin typeface="Arial" panose="020B0604020202020204" pitchFamily="34" charset="0"/>
              </a:rPr>
              <a:t> </a:t>
            </a:r>
            <a:r>
              <a:rPr lang="en-US" sz="1400" b="1" dirty="0" err="1">
                <a:latin typeface="Arial" panose="020B0604020202020204" pitchFamily="34" charset="0"/>
              </a:rPr>
              <a:t>nặng</a:t>
            </a:r>
            <a:r>
              <a:rPr lang="en-US" sz="1400" b="1" dirty="0">
                <a:latin typeface="Arial" panose="020B0604020202020204" pitchFamily="34" charset="0"/>
              </a:rPr>
              <a:t> </a:t>
            </a:r>
            <a:r>
              <a:rPr lang="en-US" sz="1400" b="1" dirty="0" err="1">
                <a:latin typeface="Arial" panose="020B0604020202020204" pitchFamily="34" charset="0"/>
              </a:rPr>
              <a:t>bao</a:t>
            </a:r>
            <a:r>
              <a:rPr lang="en-US" sz="1400" b="1" dirty="0">
                <a:latin typeface="Arial" panose="020B0604020202020204" pitchFamily="34" charset="0"/>
              </a:rPr>
              <a:t> </a:t>
            </a:r>
            <a:r>
              <a:rPr lang="en-US" sz="1400" b="1" dirty="0" err="1">
                <a:latin typeface="Arial" panose="020B0604020202020204" pitchFamily="34" charset="0"/>
              </a:rPr>
              <a:t>nhiêu</a:t>
            </a:r>
            <a:r>
              <a:rPr lang="en-US" sz="1400" b="1" dirty="0">
                <a:latin typeface="Arial" panose="020B0604020202020204" pitchFamily="34" charset="0"/>
              </a:rPr>
              <a:t>?</a:t>
            </a:r>
            <a:r>
              <a:rPr lang="en-US" sz="1400" dirty="0">
                <a:latin typeface="Arial" panose="020B0604020202020204" pitchFamily="34" charset="0"/>
              </a:rPr>
              <a:t> </a:t>
            </a:r>
            <a:r>
              <a:rPr lang="en-US" sz="1400" dirty="0" err="1">
                <a:latin typeface="Arial" panose="020B0604020202020204" pitchFamily="34" charset="0"/>
              </a:rPr>
              <a:t>Trọng</a:t>
            </a:r>
            <a:r>
              <a:rPr lang="en-US" sz="1400" dirty="0">
                <a:latin typeface="Arial" panose="020B0604020202020204" pitchFamily="34" charset="0"/>
              </a:rPr>
              <a:t> </a:t>
            </a:r>
            <a:r>
              <a:rPr lang="en-US" sz="1400" dirty="0" err="1">
                <a:latin typeface="Arial" panose="020B0604020202020204" pitchFamily="34" charset="0"/>
              </a:rPr>
              <a:t>lượng</a:t>
            </a:r>
            <a:r>
              <a:rPr lang="en-US" sz="1400" dirty="0">
                <a:latin typeface="Arial" panose="020B0604020202020204" pitchFamily="34" charset="0"/>
              </a:rPr>
              <a:t> </a:t>
            </a:r>
            <a:r>
              <a:rPr lang="en-US" sz="1400" dirty="0" err="1">
                <a:latin typeface="Arial" panose="020B0604020202020204" pitchFamily="34" charset="0"/>
              </a:rPr>
              <a:t>phổi</a:t>
            </a:r>
            <a:r>
              <a:rPr lang="en-US" sz="1400" dirty="0">
                <a:latin typeface="Arial" panose="020B0604020202020204" pitchFamily="34" charset="0"/>
              </a:rPr>
              <a:t> </a:t>
            </a:r>
            <a:r>
              <a:rPr lang="en-US" sz="1400" dirty="0" err="1">
                <a:latin typeface="Arial" panose="020B0604020202020204" pitchFamily="34" charset="0"/>
              </a:rPr>
              <a:t>của</a:t>
            </a:r>
            <a:r>
              <a:rPr lang="en-US" sz="1400" dirty="0">
                <a:latin typeface="Arial" panose="020B0604020202020204" pitchFamily="34" charset="0"/>
              </a:rPr>
              <a:t> </a:t>
            </a:r>
            <a:r>
              <a:rPr lang="en-US" sz="1400" dirty="0" err="1">
                <a:latin typeface="Arial" panose="020B0604020202020204" pitchFamily="34" charset="0"/>
              </a:rPr>
              <a:t>trẻ</a:t>
            </a:r>
            <a:r>
              <a:rPr lang="en-US" sz="1400" dirty="0">
                <a:latin typeface="Arial" panose="020B0604020202020204" pitchFamily="34" charset="0"/>
              </a:rPr>
              <a:t> </a:t>
            </a:r>
            <a:r>
              <a:rPr lang="en-US" sz="1400" dirty="0" err="1">
                <a:latin typeface="Arial" panose="020B0604020202020204" pitchFamily="34" charset="0"/>
              </a:rPr>
              <a:t>sơ</a:t>
            </a:r>
            <a:r>
              <a:rPr lang="en-US" sz="1400" dirty="0">
                <a:latin typeface="Arial" panose="020B0604020202020204" pitchFamily="34" charset="0"/>
              </a:rPr>
              <a:t> </a:t>
            </a:r>
            <a:r>
              <a:rPr lang="en-US" sz="1400" dirty="0" err="1">
                <a:latin typeface="Arial" panose="020B0604020202020204" pitchFamily="34" charset="0"/>
              </a:rPr>
              <a:t>sinh</a:t>
            </a:r>
            <a:r>
              <a:rPr lang="en-US" sz="1400" dirty="0">
                <a:latin typeface="Arial" panose="020B0604020202020204" pitchFamily="34" charset="0"/>
              </a:rPr>
              <a:t> </a:t>
            </a:r>
            <a:r>
              <a:rPr lang="en-US" sz="1400" dirty="0" err="1">
                <a:latin typeface="Arial" panose="020B0604020202020204" pitchFamily="34" charset="0"/>
              </a:rPr>
              <a:t>là</a:t>
            </a:r>
            <a:r>
              <a:rPr lang="en-US" sz="1400" dirty="0">
                <a:latin typeface="Arial" panose="020B0604020202020204" pitchFamily="34" charset="0"/>
              </a:rPr>
              <a:t> 50-</a:t>
            </a:r>
            <a:r>
              <a:rPr lang="en-US" sz="1400" dirty="0" err="1">
                <a:latin typeface="Arial" panose="020B0604020202020204" pitchFamily="34" charset="0"/>
              </a:rPr>
              <a:t>60g</a:t>
            </a:r>
            <a:r>
              <a:rPr lang="en-US" sz="1400" dirty="0">
                <a:latin typeface="Arial" panose="020B0604020202020204" pitchFamily="34" charset="0"/>
              </a:rPr>
              <a:t>, </a:t>
            </a:r>
            <a:r>
              <a:rPr lang="en-US" sz="1400" dirty="0" err="1">
                <a:latin typeface="Arial" panose="020B0604020202020204" pitchFamily="34" charset="0"/>
              </a:rPr>
              <a:t>tổng</a:t>
            </a:r>
            <a:r>
              <a:rPr lang="en-US" sz="1400" dirty="0">
                <a:latin typeface="Arial" panose="020B0604020202020204" pitchFamily="34" charset="0"/>
              </a:rPr>
              <a:t> </a:t>
            </a:r>
            <a:r>
              <a:rPr lang="en-US" sz="1400" dirty="0" err="1">
                <a:latin typeface="Arial" panose="020B0604020202020204" pitchFamily="34" charset="0"/>
              </a:rPr>
              <a:t>số</a:t>
            </a:r>
            <a:r>
              <a:rPr lang="en-US" sz="1400" dirty="0">
                <a:latin typeface="Arial" panose="020B0604020202020204" pitchFamily="34" charset="0"/>
              </a:rPr>
              <a:t> </a:t>
            </a:r>
            <a:r>
              <a:rPr lang="en-US" sz="1400" dirty="0" err="1">
                <a:latin typeface="Arial" panose="020B0604020202020204" pitchFamily="34" charset="0"/>
              </a:rPr>
              <a:t>phế</a:t>
            </a:r>
            <a:r>
              <a:rPr lang="en-US" sz="1400" dirty="0">
                <a:latin typeface="Arial" panose="020B0604020202020204" pitchFamily="34" charset="0"/>
              </a:rPr>
              <a:t> </a:t>
            </a:r>
            <a:r>
              <a:rPr lang="en-US" sz="1400" dirty="0" err="1">
                <a:latin typeface="Arial" panose="020B0604020202020204" pitchFamily="34" charset="0"/>
              </a:rPr>
              <a:t>nang</a:t>
            </a:r>
            <a:r>
              <a:rPr lang="en-US" sz="1400" dirty="0">
                <a:latin typeface="Arial" panose="020B0604020202020204" pitchFamily="34" charset="0"/>
              </a:rPr>
              <a:t> </a:t>
            </a:r>
            <a:r>
              <a:rPr lang="en-US" sz="1400" dirty="0" err="1">
                <a:latin typeface="Arial" panose="020B0604020202020204" pitchFamily="34" charset="0"/>
              </a:rPr>
              <a:t>là</a:t>
            </a:r>
            <a:r>
              <a:rPr lang="en-US" sz="1400" dirty="0">
                <a:latin typeface="Arial" panose="020B0604020202020204" pitchFamily="34" charset="0"/>
              </a:rPr>
              <a:t> 30 </a:t>
            </a:r>
            <a:r>
              <a:rPr lang="en-US" sz="1400" dirty="0" err="1">
                <a:latin typeface="Arial" panose="020B0604020202020204" pitchFamily="34" charset="0"/>
              </a:rPr>
              <a:t>triệu</a:t>
            </a:r>
            <a:r>
              <a:rPr lang="en-US" sz="1400" dirty="0">
                <a:latin typeface="Arial" panose="020B0604020202020204" pitchFamily="34" charset="0"/>
              </a:rPr>
              <a:t>. Ở </a:t>
            </a:r>
            <a:r>
              <a:rPr lang="en-US" sz="1400" dirty="0" err="1">
                <a:latin typeface="Arial" panose="020B0604020202020204" pitchFamily="34" charset="0"/>
              </a:rPr>
              <a:t>người</a:t>
            </a:r>
            <a:r>
              <a:rPr lang="en-US" sz="1400" dirty="0">
                <a:latin typeface="Arial" panose="020B0604020202020204" pitchFamily="34" charset="0"/>
              </a:rPr>
              <a:t> </a:t>
            </a:r>
            <a:r>
              <a:rPr lang="en-US" sz="1400" dirty="0" err="1">
                <a:latin typeface="Arial" panose="020B0604020202020204" pitchFamily="34" charset="0"/>
              </a:rPr>
              <a:t>trưởng</a:t>
            </a:r>
            <a:r>
              <a:rPr lang="en-US" sz="1400" dirty="0">
                <a:latin typeface="Arial" panose="020B0604020202020204" pitchFamily="34" charset="0"/>
              </a:rPr>
              <a:t> </a:t>
            </a:r>
            <a:r>
              <a:rPr lang="en-US" sz="1400" dirty="0" err="1">
                <a:latin typeface="Arial" panose="020B0604020202020204" pitchFamily="34" charset="0"/>
              </a:rPr>
              <a:t>thành</a:t>
            </a:r>
            <a:r>
              <a:rPr lang="en-US" sz="1400" dirty="0">
                <a:latin typeface="Arial" panose="020B0604020202020204" pitchFamily="34" charset="0"/>
              </a:rPr>
              <a:t>, </a:t>
            </a:r>
            <a:r>
              <a:rPr lang="en-US" sz="1400" dirty="0" err="1">
                <a:latin typeface="Arial" panose="020B0604020202020204" pitchFamily="34" charset="0"/>
              </a:rPr>
              <a:t>trọng</a:t>
            </a:r>
            <a:r>
              <a:rPr lang="en-US" sz="1400" dirty="0">
                <a:latin typeface="Arial" panose="020B0604020202020204" pitchFamily="34" charset="0"/>
              </a:rPr>
              <a:t> </a:t>
            </a:r>
            <a:r>
              <a:rPr lang="en-US" sz="1400" dirty="0" err="1">
                <a:latin typeface="Arial" panose="020B0604020202020204" pitchFamily="34" charset="0"/>
              </a:rPr>
              <a:t>lượng</a:t>
            </a:r>
            <a:r>
              <a:rPr lang="en-US" sz="1400" dirty="0">
                <a:latin typeface="Arial" panose="020B0604020202020204" pitchFamily="34" charset="0"/>
              </a:rPr>
              <a:t> </a:t>
            </a:r>
            <a:r>
              <a:rPr lang="en-US" sz="1400" dirty="0" err="1">
                <a:latin typeface="Arial" panose="020B0604020202020204" pitchFamily="34" charset="0"/>
              </a:rPr>
              <a:t>phổi</a:t>
            </a:r>
            <a:r>
              <a:rPr lang="en-US" sz="1400" dirty="0">
                <a:latin typeface="Arial" panose="020B0604020202020204" pitchFamily="34" charset="0"/>
              </a:rPr>
              <a:t> </a:t>
            </a:r>
            <a:r>
              <a:rPr lang="en-US" sz="1400" dirty="0" err="1">
                <a:latin typeface="Arial" panose="020B0604020202020204" pitchFamily="34" charset="0"/>
              </a:rPr>
              <a:t>trung</a:t>
            </a:r>
            <a:r>
              <a:rPr lang="en-US" sz="1400" dirty="0">
                <a:latin typeface="Arial" panose="020B0604020202020204" pitchFamily="34" charset="0"/>
              </a:rPr>
              <a:t> </a:t>
            </a:r>
            <a:r>
              <a:rPr lang="en-US" sz="1400" dirty="0" err="1">
                <a:latin typeface="Arial" panose="020B0604020202020204" pitchFamily="34" charset="0"/>
              </a:rPr>
              <a:t>bình</a:t>
            </a:r>
            <a:r>
              <a:rPr lang="en-US" sz="1400" dirty="0">
                <a:latin typeface="Arial" panose="020B0604020202020204" pitchFamily="34" charset="0"/>
              </a:rPr>
              <a:t> 300-</a:t>
            </a:r>
            <a:r>
              <a:rPr lang="en-US" sz="1400" dirty="0" err="1">
                <a:latin typeface="Arial" panose="020B0604020202020204" pitchFamily="34" charset="0"/>
              </a:rPr>
              <a:t>475g</a:t>
            </a:r>
            <a:r>
              <a:rPr lang="en-US" sz="1400" dirty="0">
                <a:latin typeface="Arial" panose="020B0604020202020204" pitchFamily="34" charset="0"/>
              </a:rPr>
              <a:t>, </a:t>
            </a:r>
            <a:r>
              <a:rPr lang="en-US" sz="1400" dirty="0" err="1">
                <a:latin typeface="Arial" panose="020B0604020202020204" pitchFamily="34" charset="0"/>
              </a:rPr>
              <a:t>số</a:t>
            </a:r>
            <a:r>
              <a:rPr lang="en-US" sz="1400" dirty="0">
                <a:latin typeface="Arial" panose="020B0604020202020204" pitchFamily="34" charset="0"/>
              </a:rPr>
              <a:t> </a:t>
            </a:r>
            <a:r>
              <a:rPr lang="en-US" sz="1400" dirty="0" err="1">
                <a:latin typeface="Arial" panose="020B0604020202020204" pitchFamily="34" charset="0"/>
              </a:rPr>
              <a:t>phế</a:t>
            </a:r>
            <a:r>
              <a:rPr lang="en-US" sz="1400" dirty="0">
                <a:latin typeface="Arial" panose="020B0604020202020204" pitchFamily="34" charset="0"/>
              </a:rPr>
              <a:t> </a:t>
            </a:r>
            <a:r>
              <a:rPr lang="en-US" sz="1400" dirty="0" err="1">
                <a:latin typeface="Arial" panose="020B0604020202020204" pitchFamily="34" charset="0"/>
              </a:rPr>
              <a:t>nang</a:t>
            </a:r>
            <a:r>
              <a:rPr lang="en-US" sz="1400" dirty="0">
                <a:latin typeface="Arial" panose="020B0604020202020204" pitchFamily="34" charset="0"/>
              </a:rPr>
              <a:t> </a:t>
            </a:r>
            <a:r>
              <a:rPr lang="en-US" sz="1400" dirty="0" err="1">
                <a:latin typeface="Arial" panose="020B0604020202020204" pitchFamily="34" charset="0"/>
              </a:rPr>
              <a:t>khoảng</a:t>
            </a:r>
            <a:r>
              <a:rPr lang="en-US" sz="1400" dirty="0">
                <a:latin typeface="Arial" panose="020B0604020202020204" pitchFamily="34" charset="0"/>
              </a:rPr>
              <a:t> 300 </a:t>
            </a:r>
            <a:r>
              <a:rPr lang="en-US" sz="1400" dirty="0" err="1">
                <a:latin typeface="Arial" panose="020B0604020202020204" pitchFamily="34" charset="0"/>
              </a:rPr>
              <a:t>triệu</a:t>
            </a:r>
            <a:r>
              <a:rPr lang="en-US" sz="1400" dirty="0">
                <a:latin typeface="Arial" panose="020B0604020202020204" pitchFamily="34" charset="0"/>
              </a:rPr>
              <a:t>.</a:t>
            </a:r>
          </a:p>
        </p:txBody>
      </p:sp>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278" b="100000" l="10000" r="90000">
                        <a14:backgroundMark x1="35625" y1="32500" x2="35625" y2="32500"/>
                        <a14:backgroundMark x1="35625" y1="43611" x2="35625" y2="43611"/>
                        <a14:backgroundMark x1="40781" y1="44167" x2="40781" y2="44167"/>
                        <a14:backgroundMark x1="42813" y1="42778" x2="42813" y2="42778"/>
                      </a14:backgroundRemoval>
                    </a14:imgEffect>
                  </a14:imgLayer>
                </a14:imgProps>
              </a:ext>
              <a:ext uri="{28A0092B-C50C-407E-A947-70E740481C1C}">
                <a14:useLocalDpi xmlns:a14="http://schemas.microsoft.com/office/drawing/2010/main" val="0"/>
              </a:ext>
            </a:extLst>
          </a:blip>
          <a:stretch>
            <a:fillRect/>
          </a:stretch>
        </p:blipFill>
        <p:spPr>
          <a:xfrm>
            <a:off x="2438400" y="457200"/>
            <a:ext cx="7213600" cy="4457700"/>
          </a:xfrm>
          <a:prstGeom prst="rect">
            <a:avLst/>
          </a:prstGeom>
        </p:spPr>
      </p:pic>
    </p:spTree>
    <p:extLst>
      <p:ext uri="{BB962C8B-B14F-4D97-AF65-F5344CB8AC3E}">
        <p14:creationId xmlns:p14="http://schemas.microsoft.com/office/powerpoint/2010/main" val="395205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11497" y="1047690"/>
            <a:ext cx="6554662" cy="4210110"/>
          </a:xfrm>
          <a:prstGeom prst="rect">
            <a:avLst/>
          </a:prstGeom>
        </p:spPr>
      </p:pic>
      <p:sp>
        <p:nvSpPr>
          <p:cNvPr id="3" name="Rectangle 2"/>
          <p:cNvSpPr/>
          <p:nvPr/>
        </p:nvSpPr>
        <p:spPr>
          <a:xfrm>
            <a:off x="2937122" y="5410200"/>
            <a:ext cx="6317756" cy="954107"/>
          </a:xfrm>
          <a:prstGeom prst="rect">
            <a:avLst/>
          </a:prstGeom>
        </p:spPr>
        <p:txBody>
          <a:bodyPr wrap="square">
            <a:spAutoFit/>
          </a:bodyPr>
          <a:lstStyle/>
          <a:p>
            <a:pPr algn="ctr"/>
            <a:r>
              <a:rPr lang="en-US" sz="2800" dirty="0" err="1">
                <a:solidFill>
                  <a:schemeClr val="bg1"/>
                </a:solidFill>
                <a:latin typeface="Times New Roman" panose="02020603050405020304" pitchFamily="18" charset="0"/>
                <a:cs typeface="Times New Roman" panose="02020603050405020304" pitchFamily="18" charset="0"/>
              </a:rPr>
              <a:t>Hoạt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động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phổi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một</a:t>
            </a:r>
            <a:r>
              <a:rPr lang="en-US" sz="2800" dirty="0">
                <a:solidFill>
                  <a:schemeClr val="bg1"/>
                </a:solidFill>
                <a:latin typeface="Times New Roman" panose="02020603050405020304" pitchFamily="18" charset="0"/>
                <a:cs typeface="Times New Roman" panose="02020603050405020304" pitchFamily="18" charset="0"/>
              </a:rPr>
              <a:t> con </a:t>
            </a:r>
            <a:r>
              <a:rPr lang="en-US" sz="2800" dirty="0" err="1">
                <a:solidFill>
                  <a:schemeClr val="bg1"/>
                </a:solidFill>
                <a:latin typeface="Times New Roman" panose="02020603050405020304" pitchFamily="18" charset="0"/>
                <a:cs typeface="Times New Roman" panose="02020603050405020304" pitchFamily="18" charset="0"/>
              </a:rPr>
              <a:t>gấu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đang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thở</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lúc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bị</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mổ</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306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953;p53"/>
          <p:cNvGrpSpPr/>
          <p:nvPr/>
        </p:nvGrpSpPr>
        <p:grpSpPr>
          <a:xfrm>
            <a:off x="2289209" y="1839628"/>
            <a:ext cx="8130138" cy="2840656"/>
            <a:chOff x="1240725" y="836475"/>
            <a:chExt cx="7152570" cy="3470553"/>
          </a:xfrm>
          <a:solidFill>
            <a:schemeClr val="accent4">
              <a:lumMod val="20000"/>
              <a:lumOff val="80000"/>
            </a:schemeClr>
          </a:solidFill>
        </p:grpSpPr>
        <p:sp>
          <p:nvSpPr>
            <p:cNvPr id="16" name="Google Shape;954;p53"/>
            <p:cNvSpPr/>
            <p:nvPr/>
          </p:nvSpPr>
          <p:spPr>
            <a:xfrm>
              <a:off x="1240725" y="836475"/>
              <a:ext cx="7152570" cy="3470553"/>
            </a:xfrm>
            <a:custGeom>
              <a:avLst/>
              <a:gdLst/>
              <a:ahLst/>
              <a:cxnLst/>
              <a:rect l="l" t="t" r="r" b="b"/>
              <a:pathLst>
                <a:path w="52160" h="25108" extrusionOk="0">
                  <a:moveTo>
                    <a:pt x="49941" y="1"/>
                  </a:moveTo>
                  <a:lnTo>
                    <a:pt x="1" y="23466"/>
                  </a:lnTo>
                  <a:lnTo>
                    <a:pt x="52160" y="25108"/>
                  </a:lnTo>
                  <a:lnTo>
                    <a:pt x="49941" y="1"/>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7" name="Google Shape;955;p53"/>
            <p:cNvSpPr/>
            <p:nvPr/>
          </p:nvSpPr>
          <p:spPr>
            <a:xfrm>
              <a:off x="1240725" y="866037"/>
              <a:ext cx="6927066" cy="3253406"/>
            </a:xfrm>
            <a:custGeom>
              <a:avLst/>
              <a:gdLst/>
              <a:ahLst/>
              <a:cxnLst/>
              <a:rect l="l" t="t" r="r" b="b"/>
              <a:pathLst>
                <a:path w="49941" h="23467" extrusionOk="0">
                  <a:moveTo>
                    <a:pt x="1" y="1"/>
                  </a:moveTo>
                  <a:lnTo>
                    <a:pt x="1" y="23466"/>
                  </a:lnTo>
                  <a:lnTo>
                    <a:pt x="49941" y="23466"/>
                  </a:lnTo>
                  <a:lnTo>
                    <a:pt x="49941" y="1"/>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grpSp>
      <p:sp>
        <p:nvSpPr>
          <p:cNvPr id="5" name="Google Shape;956;p53"/>
          <p:cNvSpPr txBox="1">
            <a:spLocks noGrp="1"/>
          </p:cNvSpPr>
          <p:nvPr/>
        </p:nvSpPr>
        <p:spPr>
          <a:xfrm>
            <a:off x="3445951" y="1719783"/>
            <a:ext cx="5430600" cy="1319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2000"/>
              <a:buFont typeface="Lobster"/>
              <a:buNone/>
              <a:defRPr sz="10000" b="0" i="0" u="none" strike="noStrike" cap="none">
                <a:solidFill>
                  <a:srgbClr val="000000"/>
                </a:solidFill>
                <a:latin typeface="Lobster"/>
                <a:ea typeface="Lobster"/>
                <a:cs typeface="Lobster"/>
                <a:sym typeface="Lobster"/>
              </a:defRPr>
            </a:lvl1pPr>
            <a:lvl2pPr marR="0" lvl="1" algn="ctr" rtl="0">
              <a:lnSpc>
                <a:spcPct val="100000"/>
              </a:lnSpc>
              <a:spcBef>
                <a:spcPts val="0"/>
              </a:spcBef>
              <a:spcAft>
                <a:spcPts val="0"/>
              </a:spcAft>
              <a:buClr>
                <a:srgbClr val="000000"/>
              </a:buClr>
              <a:buSzPts val="12000"/>
              <a:buFont typeface="Lobster"/>
              <a:buNone/>
              <a:defRPr sz="12000" b="0" i="0" u="none" strike="noStrike" cap="none">
                <a:solidFill>
                  <a:srgbClr val="000000"/>
                </a:solidFill>
                <a:latin typeface="Lobster"/>
                <a:ea typeface="Lobster"/>
                <a:cs typeface="Lobster"/>
                <a:sym typeface="Lobster"/>
              </a:defRPr>
            </a:lvl2pPr>
            <a:lvl3pPr marR="0" lvl="2" algn="ctr" rtl="0">
              <a:lnSpc>
                <a:spcPct val="100000"/>
              </a:lnSpc>
              <a:spcBef>
                <a:spcPts val="0"/>
              </a:spcBef>
              <a:spcAft>
                <a:spcPts val="0"/>
              </a:spcAft>
              <a:buClr>
                <a:srgbClr val="000000"/>
              </a:buClr>
              <a:buSzPts val="12000"/>
              <a:buFont typeface="Lobster"/>
              <a:buNone/>
              <a:defRPr sz="12000" b="0" i="0" u="none" strike="noStrike" cap="none">
                <a:solidFill>
                  <a:srgbClr val="000000"/>
                </a:solidFill>
                <a:latin typeface="Lobster"/>
                <a:ea typeface="Lobster"/>
                <a:cs typeface="Lobster"/>
                <a:sym typeface="Lobster"/>
              </a:defRPr>
            </a:lvl3pPr>
            <a:lvl4pPr marR="0" lvl="3" algn="ctr" rtl="0">
              <a:lnSpc>
                <a:spcPct val="100000"/>
              </a:lnSpc>
              <a:spcBef>
                <a:spcPts val="0"/>
              </a:spcBef>
              <a:spcAft>
                <a:spcPts val="0"/>
              </a:spcAft>
              <a:buClr>
                <a:srgbClr val="000000"/>
              </a:buClr>
              <a:buSzPts val="12000"/>
              <a:buFont typeface="Lobster"/>
              <a:buNone/>
              <a:defRPr sz="12000" b="0" i="0" u="none" strike="noStrike" cap="none">
                <a:solidFill>
                  <a:srgbClr val="000000"/>
                </a:solidFill>
                <a:latin typeface="Lobster"/>
                <a:ea typeface="Lobster"/>
                <a:cs typeface="Lobster"/>
                <a:sym typeface="Lobster"/>
              </a:defRPr>
            </a:lvl4pPr>
            <a:lvl5pPr marR="0" lvl="4" algn="ctr" rtl="0">
              <a:lnSpc>
                <a:spcPct val="100000"/>
              </a:lnSpc>
              <a:spcBef>
                <a:spcPts val="0"/>
              </a:spcBef>
              <a:spcAft>
                <a:spcPts val="0"/>
              </a:spcAft>
              <a:buClr>
                <a:srgbClr val="000000"/>
              </a:buClr>
              <a:buSzPts val="12000"/>
              <a:buFont typeface="Lobster"/>
              <a:buNone/>
              <a:defRPr sz="12000" b="0" i="0" u="none" strike="noStrike" cap="none">
                <a:solidFill>
                  <a:srgbClr val="000000"/>
                </a:solidFill>
                <a:latin typeface="Lobster"/>
                <a:ea typeface="Lobster"/>
                <a:cs typeface="Lobster"/>
                <a:sym typeface="Lobster"/>
              </a:defRPr>
            </a:lvl5pPr>
            <a:lvl6pPr marR="0" lvl="5" algn="ctr" rtl="0">
              <a:lnSpc>
                <a:spcPct val="100000"/>
              </a:lnSpc>
              <a:spcBef>
                <a:spcPts val="0"/>
              </a:spcBef>
              <a:spcAft>
                <a:spcPts val="0"/>
              </a:spcAft>
              <a:buClr>
                <a:srgbClr val="000000"/>
              </a:buClr>
              <a:buSzPts val="12000"/>
              <a:buFont typeface="Lobster"/>
              <a:buNone/>
              <a:defRPr sz="12000" b="0" i="0" u="none" strike="noStrike" cap="none">
                <a:solidFill>
                  <a:srgbClr val="000000"/>
                </a:solidFill>
                <a:latin typeface="Lobster"/>
                <a:ea typeface="Lobster"/>
                <a:cs typeface="Lobster"/>
                <a:sym typeface="Lobster"/>
              </a:defRPr>
            </a:lvl6pPr>
            <a:lvl7pPr marR="0" lvl="6" algn="ctr" rtl="0">
              <a:lnSpc>
                <a:spcPct val="100000"/>
              </a:lnSpc>
              <a:spcBef>
                <a:spcPts val="0"/>
              </a:spcBef>
              <a:spcAft>
                <a:spcPts val="0"/>
              </a:spcAft>
              <a:buClr>
                <a:srgbClr val="000000"/>
              </a:buClr>
              <a:buSzPts val="12000"/>
              <a:buFont typeface="Lobster"/>
              <a:buNone/>
              <a:defRPr sz="12000" b="0" i="0" u="none" strike="noStrike" cap="none">
                <a:solidFill>
                  <a:srgbClr val="000000"/>
                </a:solidFill>
                <a:latin typeface="Lobster"/>
                <a:ea typeface="Lobster"/>
                <a:cs typeface="Lobster"/>
                <a:sym typeface="Lobster"/>
              </a:defRPr>
            </a:lvl7pPr>
            <a:lvl8pPr marR="0" lvl="7" algn="ctr" rtl="0">
              <a:lnSpc>
                <a:spcPct val="100000"/>
              </a:lnSpc>
              <a:spcBef>
                <a:spcPts val="0"/>
              </a:spcBef>
              <a:spcAft>
                <a:spcPts val="0"/>
              </a:spcAft>
              <a:buClr>
                <a:srgbClr val="000000"/>
              </a:buClr>
              <a:buSzPts val="12000"/>
              <a:buFont typeface="Lobster"/>
              <a:buNone/>
              <a:defRPr sz="12000" b="0" i="0" u="none" strike="noStrike" cap="none">
                <a:solidFill>
                  <a:srgbClr val="000000"/>
                </a:solidFill>
                <a:latin typeface="Lobster"/>
                <a:ea typeface="Lobster"/>
                <a:cs typeface="Lobster"/>
                <a:sym typeface="Lobster"/>
              </a:defRPr>
            </a:lvl8pPr>
            <a:lvl9pPr marR="0" lvl="8" algn="ctr" rtl="0">
              <a:lnSpc>
                <a:spcPct val="100000"/>
              </a:lnSpc>
              <a:spcBef>
                <a:spcPts val="0"/>
              </a:spcBef>
              <a:spcAft>
                <a:spcPts val="0"/>
              </a:spcAft>
              <a:buClr>
                <a:srgbClr val="000000"/>
              </a:buClr>
              <a:buSzPts val="12000"/>
              <a:buFont typeface="Lobster"/>
              <a:buNone/>
              <a:defRPr sz="12000" b="0" i="0" u="none" strike="noStrike" cap="none">
                <a:solidFill>
                  <a:srgbClr val="000000"/>
                </a:solidFill>
                <a:latin typeface="Lobster"/>
                <a:ea typeface="Lobster"/>
                <a:cs typeface="Lobster"/>
                <a:sym typeface="Lobster"/>
              </a:defRPr>
            </a:lvl9pPr>
          </a:lstStyle>
          <a:p>
            <a:r>
              <a:rPr lang="en-GB" sz="4000" dirty="0">
                <a:solidFill>
                  <a:srgbClr val="C00000"/>
                </a:solidFill>
              </a:rPr>
              <a:t>BÀI TẬP</a:t>
            </a:r>
            <a:endParaRPr sz="4000" dirty="0">
              <a:solidFill>
                <a:srgbClr val="C00000"/>
              </a:solidFill>
            </a:endParaRPr>
          </a:p>
        </p:txBody>
      </p:sp>
      <p:sp>
        <p:nvSpPr>
          <p:cNvPr id="6" name="Google Shape;957;p53"/>
          <p:cNvSpPr txBox="1">
            <a:spLocks noGrp="1"/>
          </p:cNvSpPr>
          <p:nvPr/>
        </p:nvSpPr>
        <p:spPr>
          <a:xfrm>
            <a:off x="2661713" y="2634329"/>
            <a:ext cx="7241078" cy="15818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000000"/>
              </a:buClr>
              <a:buSzPts val="1600"/>
              <a:buFont typeface="Overpass"/>
              <a:buChar char="●"/>
              <a:defRPr sz="1600" b="0" i="0" u="none" strike="noStrike" cap="none">
                <a:solidFill>
                  <a:srgbClr val="000000"/>
                </a:solidFill>
                <a:latin typeface="Overpass"/>
                <a:ea typeface="Overpass"/>
                <a:cs typeface="Overpass"/>
                <a:sym typeface="Overpass"/>
              </a:defRPr>
            </a:lvl1pPr>
            <a:lvl2pPr marL="914400" marR="0" lvl="1" indent="-330200" algn="ctr" rtl="0">
              <a:lnSpc>
                <a:spcPct val="100000"/>
              </a:lnSpc>
              <a:spcBef>
                <a:spcPts val="0"/>
              </a:spcBef>
              <a:spcAft>
                <a:spcPts val="0"/>
              </a:spcAft>
              <a:buClr>
                <a:srgbClr val="000000"/>
              </a:buClr>
              <a:buSzPts val="1600"/>
              <a:buFont typeface="Overpass"/>
              <a:buChar char="○"/>
              <a:defRPr sz="1600" b="0" i="0" u="none" strike="noStrike" cap="none">
                <a:solidFill>
                  <a:srgbClr val="000000"/>
                </a:solidFill>
                <a:latin typeface="Overpass"/>
                <a:ea typeface="Overpass"/>
                <a:cs typeface="Overpass"/>
                <a:sym typeface="Overpass"/>
              </a:defRPr>
            </a:lvl2pPr>
            <a:lvl3pPr marL="1371600" marR="0" lvl="2" indent="-330200" algn="ctr" rtl="0">
              <a:lnSpc>
                <a:spcPct val="100000"/>
              </a:lnSpc>
              <a:spcBef>
                <a:spcPts val="0"/>
              </a:spcBef>
              <a:spcAft>
                <a:spcPts val="0"/>
              </a:spcAft>
              <a:buClr>
                <a:srgbClr val="000000"/>
              </a:buClr>
              <a:buSzPts val="1600"/>
              <a:buFont typeface="Overpass"/>
              <a:buChar char="■"/>
              <a:defRPr sz="1600" b="0" i="0" u="none" strike="noStrike" cap="none">
                <a:solidFill>
                  <a:srgbClr val="000000"/>
                </a:solidFill>
                <a:latin typeface="Overpass"/>
                <a:ea typeface="Overpass"/>
                <a:cs typeface="Overpass"/>
                <a:sym typeface="Overpass"/>
              </a:defRPr>
            </a:lvl3pPr>
            <a:lvl4pPr marL="1828800" marR="0" lvl="3" indent="-330200" algn="ctr" rtl="0">
              <a:lnSpc>
                <a:spcPct val="100000"/>
              </a:lnSpc>
              <a:spcBef>
                <a:spcPts val="0"/>
              </a:spcBef>
              <a:spcAft>
                <a:spcPts val="0"/>
              </a:spcAft>
              <a:buClr>
                <a:srgbClr val="000000"/>
              </a:buClr>
              <a:buSzPts val="1600"/>
              <a:buFont typeface="Overpass"/>
              <a:buChar char="●"/>
              <a:defRPr sz="1600" b="0" i="0" u="none" strike="noStrike" cap="none">
                <a:solidFill>
                  <a:srgbClr val="000000"/>
                </a:solidFill>
                <a:latin typeface="Overpass"/>
                <a:ea typeface="Overpass"/>
                <a:cs typeface="Overpass"/>
                <a:sym typeface="Overpass"/>
              </a:defRPr>
            </a:lvl4pPr>
            <a:lvl5pPr marL="2286000" marR="0" lvl="4" indent="-330200" algn="ctr" rtl="0">
              <a:lnSpc>
                <a:spcPct val="100000"/>
              </a:lnSpc>
              <a:spcBef>
                <a:spcPts val="0"/>
              </a:spcBef>
              <a:spcAft>
                <a:spcPts val="0"/>
              </a:spcAft>
              <a:buClr>
                <a:srgbClr val="000000"/>
              </a:buClr>
              <a:buSzPts val="1600"/>
              <a:buFont typeface="Overpass"/>
              <a:buChar char="○"/>
              <a:defRPr sz="1600" b="0" i="0" u="none" strike="noStrike" cap="none">
                <a:solidFill>
                  <a:srgbClr val="000000"/>
                </a:solidFill>
                <a:latin typeface="Overpass"/>
                <a:ea typeface="Overpass"/>
                <a:cs typeface="Overpass"/>
                <a:sym typeface="Overpass"/>
              </a:defRPr>
            </a:lvl5pPr>
            <a:lvl6pPr marL="2743200" marR="0" lvl="5" indent="-330200" algn="ctr" rtl="0">
              <a:lnSpc>
                <a:spcPct val="100000"/>
              </a:lnSpc>
              <a:spcBef>
                <a:spcPts val="0"/>
              </a:spcBef>
              <a:spcAft>
                <a:spcPts val="0"/>
              </a:spcAft>
              <a:buClr>
                <a:srgbClr val="000000"/>
              </a:buClr>
              <a:buSzPts val="1600"/>
              <a:buFont typeface="Overpass"/>
              <a:buChar char="■"/>
              <a:defRPr sz="1600" b="0" i="0" u="none" strike="noStrike" cap="none">
                <a:solidFill>
                  <a:srgbClr val="000000"/>
                </a:solidFill>
                <a:latin typeface="Overpass"/>
                <a:ea typeface="Overpass"/>
                <a:cs typeface="Overpass"/>
                <a:sym typeface="Overpass"/>
              </a:defRPr>
            </a:lvl6pPr>
            <a:lvl7pPr marL="3200400" marR="0" lvl="6" indent="-330200" algn="ctr" rtl="0">
              <a:lnSpc>
                <a:spcPct val="100000"/>
              </a:lnSpc>
              <a:spcBef>
                <a:spcPts val="0"/>
              </a:spcBef>
              <a:spcAft>
                <a:spcPts val="0"/>
              </a:spcAft>
              <a:buClr>
                <a:srgbClr val="000000"/>
              </a:buClr>
              <a:buSzPts val="1600"/>
              <a:buFont typeface="Overpass"/>
              <a:buChar char="●"/>
              <a:defRPr sz="1600" b="0" i="0" u="none" strike="noStrike" cap="none">
                <a:solidFill>
                  <a:srgbClr val="000000"/>
                </a:solidFill>
                <a:latin typeface="Overpass"/>
                <a:ea typeface="Overpass"/>
                <a:cs typeface="Overpass"/>
                <a:sym typeface="Overpass"/>
              </a:defRPr>
            </a:lvl7pPr>
            <a:lvl8pPr marL="3657600" marR="0" lvl="7" indent="-330200" algn="ctr" rtl="0">
              <a:lnSpc>
                <a:spcPct val="100000"/>
              </a:lnSpc>
              <a:spcBef>
                <a:spcPts val="0"/>
              </a:spcBef>
              <a:spcAft>
                <a:spcPts val="0"/>
              </a:spcAft>
              <a:buClr>
                <a:srgbClr val="000000"/>
              </a:buClr>
              <a:buSzPts val="1600"/>
              <a:buFont typeface="Overpass"/>
              <a:buChar char="○"/>
              <a:defRPr sz="1600" b="0" i="0" u="none" strike="noStrike" cap="none">
                <a:solidFill>
                  <a:srgbClr val="000000"/>
                </a:solidFill>
                <a:latin typeface="Overpass"/>
                <a:ea typeface="Overpass"/>
                <a:cs typeface="Overpass"/>
                <a:sym typeface="Overpass"/>
              </a:defRPr>
            </a:lvl8pPr>
            <a:lvl9pPr marL="4114800" marR="0" lvl="8" indent="-330200" algn="ctr" rtl="0">
              <a:lnSpc>
                <a:spcPct val="100000"/>
              </a:lnSpc>
              <a:spcBef>
                <a:spcPts val="0"/>
              </a:spcBef>
              <a:spcAft>
                <a:spcPts val="0"/>
              </a:spcAft>
              <a:buClr>
                <a:srgbClr val="000000"/>
              </a:buClr>
              <a:buSzPts val="1600"/>
              <a:buFont typeface="Overpass"/>
              <a:buChar char="■"/>
              <a:defRPr sz="1600" b="0" i="0" u="none" strike="noStrike" cap="none">
                <a:solidFill>
                  <a:srgbClr val="000000"/>
                </a:solidFill>
                <a:latin typeface="Overpass"/>
                <a:ea typeface="Overpass"/>
                <a:cs typeface="Overpass"/>
                <a:sym typeface="Overpass"/>
              </a:defRPr>
            </a:lvl9pPr>
          </a:lstStyle>
          <a:p>
            <a:pPr marL="30480" marR="30480" algn="just">
              <a:lnSpc>
                <a:spcPct val="115000"/>
              </a:lnSpc>
              <a:spcBef>
                <a:spcPts val="200"/>
              </a:spcBef>
              <a:spcAft>
                <a:spcPts val="200"/>
              </a:spcAft>
            </a:pPr>
            <a:r>
              <a:rPr lang="en-US" sz="2800">
                <a:solidFill>
                  <a:srgbClr val="000000"/>
                </a:solidFill>
                <a:effectLst/>
                <a:latin typeface="Times New Roman" panose="02020603050405020304" pitchFamily="18" charset="0"/>
                <a:ea typeface="Times New Roman" panose="02020603050405020304" pitchFamily="18" charset="0"/>
              </a:rPr>
              <a:t>Làm một mô hình phổi sử dụng vật liệu tái chế phù hợp, giới thiệu các phần trong mô hình tương ứng với bộ phận của hệ hô hấp.</a:t>
            </a:r>
            <a:endParaRPr lang="en-US" sz="2800">
              <a:effectLst/>
              <a:latin typeface="Times New Roman" panose="02020603050405020304" pitchFamily="18" charset="0"/>
              <a:ea typeface="Calibri" panose="020F0502020204030204" pitchFamily="34" charset="0"/>
            </a:endParaRPr>
          </a:p>
        </p:txBody>
      </p:sp>
      <p:sp>
        <p:nvSpPr>
          <p:cNvPr id="7" name="Google Shape;958;p53"/>
          <p:cNvSpPr/>
          <p:nvPr/>
        </p:nvSpPr>
        <p:spPr>
          <a:xfrm rot="-2090743">
            <a:off x="2237312" y="1668982"/>
            <a:ext cx="998841" cy="504907"/>
          </a:xfrm>
          <a:custGeom>
            <a:avLst/>
            <a:gdLst/>
            <a:ahLst/>
            <a:cxnLst/>
            <a:rect l="l" t="t" r="r" b="b"/>
            <a:pathLst>
              <a:path w="6019" h="2585" extrusionOk="0">
                <a:moveTo>
                  <a:pt x="5654" y="1"/>
                </a:moveTo>
                <a:lnTo>
                  <a:pt x="31" y="335"/>
                </a:lnTo>
                <a:cubicBezTo>
                  <a:pt x="31" y="456"/>
                  <a:pt x="91" y="456"/>
                  <a:pt x="152" y="517"/>
                </a:cubicBezTo>
                <a:cubicBezTo>
                  <a:pt x="304" y="639"/>
                  <a:pt x="365" y="821"/>
                  <a:pt x="335" y="1004"/>
                </a:cubicBezTo>
                <a:cubicBezTo>
                  <a:pt x="274" y="1156"/>
                  <a:pt x="122" y="1156"/>
                  <a:pt x="61" y="1277"/>
                </a:cubicBezTo>
                <a:cubicBezTo>
                  <a:pt x="0" y="1399"/>
                  <a:pt x="91" y="1368"/>
                  <a:pt x="152" y="1399"/>
                </a:cubicBezTo>
                <a:cubicBezTo>
                  <a:pt x="213" y="1460"/>
                  <a:pt x="274" y="1520"/>
                  <a:pt x="335" y="1612"/>
                </a:cubicBezTo>
                <a:cubicBezTo>
                  <a:pt x="395" y="1672"/>
                  <a:pt x="395" y="1733"/>
                  <a:pt x="395" y="1824"/>
                </a:cubicBezTo>
                <a:cubicBezTo>
                  <a:pt x="395" y="1885"/>
                  <a:pt x="335" y="1915"/>
                  <a:pt x="304" y="1946"/>
                </a:cubicBezTo>
                <a:cubicBezTo>
                  <a:pt x="274" y="1976"/>
                  <a:pt x="304" y="2037"/>
                  <a:pt x="365" y="2098"/>
                </a:cubicBezTo>
                <a:cubicBezTo>
                  <a:pt x="487" y="2219"/>
                  <a:pt x="547" y="2402"/>
                  <a:pt x="487" y="2554"/>
                </a:cubicBezTo>
                <a:lnTo>
                  <a:pt x="487" y="2584"/>
                </a:lnTo>
                <a:lnTo>
                  <a:pt x="5867" y="2280"/>
                </a:lnTo>
                <a:cubicBezTo>
                  <a:pt x="5836" y="2189"/>
                  <a:pt x="5867" y="2067"/>
                  <a:pt x="5897" y="1976"/>
                </a:cubicBezTo>
                <a:cubicBezTo>
                  <a:pt x="5745" y="1946"/>
                  <a:pt x="5563" y="1885"/>
                  <a:pt x="5411" y="1794"/>
                </a:cubicBezTo>
                <a:cubicBezTo>
                  <a:pt x="5593" y="1794"/>
                  <a:pt x="5775" y="1764"/>
                  <a:pt x="5958" y="1733"/>
                </a:cubicBezTo>
                <a:cubicBezTo>
                  <a:pt x="5958" y="1612"/>
                  <a:pt x="5897" y="1490"/>
                  <a:pt x="5897" y="1368"/>
                </a:cubicBezTo>
                <a:cubicBezTo>
                  <a:pt x="5867" y="1277"/>
                  <a:pt x="5867" y="1186"/>
                  <a:pt x="5897" y="1095"/>
                </a:cubicBezTo>
                <a:cubicBezTo>
                  <a:pt x="5927" y="1034"/>
                  <a:pt x="5958" y="973"/>
                  <a:pt x="5988" y="882"/>
                </a:cubicBezTo>
                <a:cubicBezTo>
                  <a:pt x="5988" y="852"/>
                  <a:pt x="6019" y="882"/>
                  <a:pt x="5958" y="821"/>
                </a:cubicBezTo>
                <a:cubicBezTo>
                  <a:pt x="5897" y="791"/>
                  <a:pt x="5836" y="760"/>
                  <a:pt x="5806" y="700"/>
                </a:cubicBezTo>
                <a:cubicBezTo>
                  <a:pt x="5715" y="578"/>
                  <a:pt x="5684" y="426"/>
                  <a:pt x="5684" y="274"/>
                </a:cubicBezTo>
                <a:cubicBezTo>
                  <a:pt x="5684" y="153"/>
                  <a:pt x="5684" y="92"/>
                  <a:pt x="5654" y="1"/>
                </a:cubicBezTo>
                <a:close/>
              </a:path>
            </a:pathLst>
          </a:custGeom>
          <a:solidFill>
            <a:srgbClr val="EFEFEF">
              <a:alpha val="755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grpSp>
        <p:nvGrpSpPr>
          <p:cNvPr id="8" name="Google Shape;959;p53"/>
          <p:cNvGrpSpPr/>
          <p:nvPr/>
        </p:nvGrpSpPr>
        <p:grpSpPr>
          <a:xfrm>
            <a:off x="9100618" y="1742599"/>
            <a:ext cx="642230" cy="625190"/>
            <a:chOff x="7952446" y="3047773"/>
            <a:chExt cx="590558" cy="574889"/>
          </a:xfrm>
        </p:grpSpPr>
        <p:sp>
          <p:nvSpPr>
            <p:cNvPr id="9" name="Google Shape;960;p53"/>
            <p:cNvSpPr/>
            <p:nvPr/>
          </p:nvSpPr>
          <p:spPr>
            <a:xfrm rot="2423846">
              <a:off x="7952446" y="3284281"/>
              <a:ext cx="338381" cy="338381"/>
            </a:xfrm>
            <a:prstGeom prst="ellipse">
              <a:avLst/>
            </a:prstGeom>
            <a:solidFill>
              <a:srgbClr val="000000">
                <a:alpha val="195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grpSp>
          <p:nvGrpSpPr>
            <p:cNvPr id="10" name="Google Shape;961;p53"/>
            <p:cNvGrpSpPr/>
            <p:nvPr/>
          </p:nvGrpSpPr>
          <p:grpSpPr>
            <a:xfrm rot="2424200">
              <a:off x="8014356" y="3047773"/>
              <a:ext cx="528648" cy="567026"/>
              <a:chOff x="8096701" y="986900"/>
              <a:chExt cx="336791" cy="361258"/>
            </a:xfrm>
          </p:grpSpPr>
          <p:sp>
            <p:nvSpPr>
              <p:cNvPr id="11" name="Google Shape;962;p53"/>
              <p:cNvSpPr/>
              <p:nvPr/>
            </p:nvSpPr>
            <p:spPr>
              <a:xfrm rot="1160833">
                <a:off x="8096701" y="1085601"/>
                <a:ext cx="306621" cy="262557"/>
              </a:xfrm>
              <a:custGeom>
                <a:avLst/>
                <a:gdLst/>
                <a:ahLst/>
                <a:cxnLst/>
                <a:rect l="l" t="t" r="r" b="b"/>
                <a:pathLst>
                  <a:path w="5045" h="4320" extrusionOk="0">
                    <a:moveTo>
                      <a:pt x="2913" y="0"/>
                    </a:moveTo>
                    <a:cubicBezTo>
                      <a:pt x="2903" y="0"/>
                      <a:pt x="2893" y="0"/>
                      <a:pt x="2883" y="1"/>
                    </a:cubicBezTo>
                    <a:cubicBezTo>
                      <a:pt x="956" y="1"/>
                      <a:pt x="1" y="2313"/>
                      <a:pt x="1358" y="3687"/>
                    </a:cubicBezTo>
                    <a:cubicBezTo>
                      <a:pt x="1795" y="4123"/>
                      <a:pt x="2333" y="4319"/>
                      <a:pt x="2861" y="4319"/>
                    </a:cubicBezTo>
                    <a:cubicBezTo>
                      <a:pt x="3973" y="4319"/>
                      <a:pt x="5044" y="3452"/>
                      <a:pt x="5044" y="2145"/>
                    </a:cubicBezTo>
                    <a:cubicBezTo>
                      <a:pt x="5044" y="966"/>
                      <a:pt x="4089" y="0"/>
                      <a:pt x="2913" y="0"/>
                    </a:cubicBezTo>
                    <a:close/>
                  </a:path>
                </a:pathLst>
              </a:custGeom>
              <a:solidFill>
                <a:srgbClr val="99999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2" name="Google Shape;963;p53"/>
              <p:cNvSpPr/>
              <p:nvPr/>
            </p:nvSpPr>
            <p:spPr>
              <a:xfrm rot="1160833">
                <a:off x="8102993" y="1067347"/>
                <a:ext cx="306621" cy="263226"/>
              </a:xfrm>
              <a:custGeom>
                <a:avLst/>
                <a:gdLst/>
                <a:ahLst/>
                <a:cxnLst/>
                <a:rect l="l" t="t" r="r" b="b"/>
                <a:pathLst>
                  <a:path w="5045" h="4331" extrusionOk="0">
                    <a:moveTo>
                      <a:pt x="2883" y="0"/>
                    </a:moveTo>
                    <a:cubicBezTo>
                      <a:pt x="956" y="0"/>
                      <a:pt x="1" y="2329"/>
                      <a:pt x="1358" y="3686"/>
                    </a:cubicBezTo>
                    <a:cubicBezTo>
                      <a:pt x="1798" y="4131"/>
                      <a:pt x="2339" y="4330"/>
                      <a:pt x="2871" y="4330"/>
                    </a:cubicBezTo>
                    <a:cubicBezTo>
                      <a:pt x="3980" y="4330"/>
                      <a:pt x="5044" y="3464"/>
                      <a:pt x="5044" y="2162"/>
                    </a:cubicBezTo>
                    <a:cubicBezTo>
                      <a:pt x="5044" y="972"/>
                      <a:pt x="4072" y="0"/>
                      <a:pt x="2883"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3" name="Google Shape;964;p53"/>
              <p:cNvSpPr/>
              <p:nvPr/>
            </p:nvSpPr>
            <p:spPr>
              <a:xfrm rot="1160833">
                <a:off x="8202023" y="1005823"/>
                <a:ext cx="191509" cy="282128"/>
              </a:xfrm>
              <a:custGeom>
                <a:avLst/>
                <a:gdLst/>
                <a:ahLst/>
                <a:cxnLst/>
                <a:rect l="l" t="t" r="r" b="b"/>
                <a:pathLst>
                  <a:path w="3151" h="4642" extrusionOk="0">
                    <a:moveTo>
                      <a:pt x="1525" y="1"/>
                    </a:moveTo>
                    <a:cubicBezTo>
                      <a:pt x="688" y="1"/>
                      <a:pt x="1" y="688"/>
                      <a:pt x="1" y="1525"/>
                    </a:cubicBezTo>
                    <a:lnTo>
                      <a:pt x="1" y="3117"/>
                    </a:lnTo>
                    <a:cubicBezTo>
                      <a:pt x="1" y="3955"/>
                      <a:pt x="688" y="4642"/>
                      <a:pt x="1525" y="4642"/>
                    </a:cubicBezTo>
                    <a:lnTo>
                      <a:pt x="1643" y="4642"/>
                    </a:lnTo>
                    <a:cubicBezTo>
                      <a:pt x="2480" y="4642"/>
                      <a:pt x="3151" y="3955"/>
                      <a:pt x="3151" y="3117"/>
                    </a:cubicBezTo>
                    <a:lnTo>
                      <a:pt x="3151" y="1525"/>
                    </a:lnTo>
                    <a:cubicBezTo>
                      <a:pt x="3151" y="688"/>
                      <a:pt x="2480" y="1"/>
                      <a:pt x="1643"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4" name="Google Shape;965;p53"/>
              <p:cNvSpPr/>
              <p:nvPr/>
            </p:nvSpPr>
            <p:spPr>
              <a:xfrm rot="1160833">
                <a:off x="8143223" y="997277"/>
                <a:ext cx="285227" cy="244324"/>
              </a:xfrm>
              <a:custGeom>
                <a:avLst/>
                <a:gdLst/>
                <a:ahLst/>
                <a:cxnLst/>
                <a:rect l="l" t="t" r="r" b="b"/>
                <a:pathLst>
                  <a:path w="4693" h="4020" extrusionOk="0">
                    <a:moveTo>
                      <a:pt x="2682" y="0"/>
                    </a:moveTo>
                    <a:cubicBezTo>
                      <a:pt x="889" y="0"/>
                      <a:pt x="1" y="2162"/>
                      <a:pt x="1274" y="3435"/>
                    </a:cubicBezTo>
                    <a:cubicBezTo>
                      <a:pt x="1678" y="3839"/>
                      <a:pt x="2176" y="4020"/>
                      <a:pt x="2665" y="4020"/>
                    </a:cubicBezTo>
                    <a:cubicBezTo>
                      <a:pt x="3697" y="4020"/>
                      <a:pt x="4692" y="3216"/>
                      <a:pt x="4692" y="2011"/>
                    </a:cubicBezTo>
                    <a:cubicBezTo>
                      <a:pt x="4692" y="888"/>
                      <a:pt x="3788" y="0"/>
                      <a:pt x="2682" y="0"/>
                    </a:cubicBezTo>
                    <a:close/>
                  </a:path>
                </a:pathLst>
              </a:custGeom>
              <a:solidFill>
                <a:srgbClr val="99999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5" name="Google Shape;966;p53"/>
              <p:cNvSpPr/>
              <p:nvPr/>
            </p:nvSpPr>
            <p:spPr>
              <a:xfrm rot="1160833">
                <a:off x="8190019" y="986900"/>
                <a:ext cx="243473" cy="243473"/>
              </a:xfrm>
              <a:custGeom>
                <a:avLst/>
                <a:gdLst/>
                <a:ahLst/>
                <a:cxnLst/>
                <a:rect l="l" t="t" r="r" b="b"/>
                <a:pathLst>
                  <a:path w="4006" h="4006" extrusionOk="0">
                    <a:moveTo>
                      <a:pt x="1995" y="1"/>
                    </a:moveTo>
                    <a:cubicBezTo>
                      <a:pt x="889" y="1"/>
                      <a:pt x="1" y="889"/>
                      <a:pt x="1" y="2011"/>
                    </a:cubicBezTo>
                    <a:cubicBezTo>
                      <a:pt x="1" y="3117"/>
                      <a:pt x="889" y="4005"/>
                      <a:pt x="1995" y="4005"/>
                    </a:cubicBezTo>
                    <a:cubicBezTo>
                      <a:pt x="3101" y="4005"/>
                      <a:pt x="4005" y="3117"/>
                      <a:pt x="4005" y="2011"/>
                    </a:cubicBezTo>
                    <a:cubicBezTo>
                      <a:pt x="4005" y="889"/>
                      <a:pt x="3101" y="1"/>
                      <a:pt x="1995" y="1"/>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9002" y="693639"/>
            <a:ext cx="7117681" cy="523220"/>
          </a:xfrm>
          <a:prstGeom prst="rect">
            <a:avLst/>
          </a:prstGeom>
          <a:noFill/>
        </p:spPr>
        <p:txBody>
          <a:bodyPr wrap="square">
            <a:spAutoFit/>
          </a:bodyPr>
          <a:lstStyle/>
          <a:p>
            <a:r>
              <a:rPr lang="en-US" sz="2800" i="1">
                <a:solidFill>
                  <a:schemeClr val="bg1"/>
                </a:solidFill>
                <a:effectLst/>
                <a:latin typeface="Times New Roman" panose="02020603050405020304" pitchFamily="18" charset="0"/>
                <a:ea typeface="Times New Roman" panose="02020603050405020304" pitchFamily="18" charset="0"/>
              </a:rPr>
              <a:t>Gợi ý: </a:t>
            </a:r>
            <a:r>
              <a:rPr lang="en-US" sz="2800">
                <a:solidFill>
                  <a:schemeClr val="bg1"/>
                </a:solidFill>
                <a:effectLst/>
                <a:latin typeface="Times New Roman" panose="02020603050405020304" pitchFamily="18" charset="0"/>
                <a:ea typeface="Times New Roman" panose="02020603050405020304" pitchFamily="18" charset="0"/>
              </a:rPr>
              <a:t>Mô hình phổi sử dụng vật liệu tái chế</a:t>
            </a:r>
            <a:endParaRPr lang="en-US" sz="2800">
              <a:solidFill>
                <a:schemeClr val="bg1"/>
              </a:solidFill>
            </a:endParaRPr>
          </a:p>
        </p:txBody>
      </p:sp>
      <p:pic>
        <p:nvPicPr>
          <p:cNvPr id="2051" name="Picture 341" descr="KHTN 8 (Cánh Diều) Bài 32: Hệ hô hấp ở người | Khoa học tự nhiên 8 (ảnh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3802" y="1520741"/>
            <a:ext cx="3484395" cy="454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solidFill>
                  <a:srgbClr val="FF0000"/>
                </a:solidFill>
                <a:latin typeface="Times New Roman" panose="02020603050405020304" pitchFamily="18" charset="0"/>
                <a:cs typeface="Times New Roman" panose="02020603050405020304" pitchFamily="18" charset="0"/>
              </a:rPr>
              <a:t>PHẦN THI: MỞ ĐẦU</a:t>
            </a:r>
            <a:endParaRPr lang="en-US">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Tx/>
              <a:buChar char="-"/>
            </a:pPr>
            <a:r>
              <a:rPr lang="en-US" smtClean="0">
                <a:solidFill>
                  <a:schemeClr val="bg1"/>
                </a:solidFill>
                <a:latin typeface="Times New Roman" panose="02020603050405020304" pitchFamily="18" charset="0"/>
                <a:cs typeface="Times New Roman" panose="02020603050405020304" pitchFamily="18" charset="0"/>
              </a:rPr>
              <a:t>Mỗi đội cử 1 vận động viên lên tham gia thi chạy nâng cao đùi tại chỗ.</a:t>
            </a:r>
          </a:p>
          <a:p>
            <a:pPr>
              <a:buFontTx/>
              <a:buChar char="-"/>
            </a:pPr>
            <a:r>
              <a:rPr lang="en-US" smtClean="0">
                <a:solidFill>
                  <a:schemeClr val="bg1"/>
                </a:solidFill>
                <a:latin typeface="Times New Roman" panose="02020603050405020304" pitchFamily="18" charset="0"/>
                <a:cs typeface="Times New Roman" panose="02020603050405020304" pitchFamily="18" charset="0"/>
              </a:rPr>
              <a:t> Khi các học sinh ở dưới bắt đầu hát bài “ lớp chúng ta đoàn kết” phần thi giữa các đội bắt đầu. Bài hát kết thúc cũng là dấu hiệu kết thúc phần thi.</a:t>
            </a:r>
          </a:p>
          <a:p>
            <a:pPr>
              <a:buFontTx/>
              <a:buChar char="-"/>
            </a:pPr>
            <a:r>
              <a:rPr lang="en-US">
                <a:solidFill>
                  <a:schemeClr val="bg1"/>
                </a:solidFill>
                <a:latin typeface="Times New Roman" panose="02020603050405020304" pitchFamily="18" charset="0"/>
                <a:cs typeface="Times New Roman" panose="02020603050405020304" pitchFamily="18" charset="0"/>
              </a:rPr>
              <a:t> </a:t>
            </a:r>
            <a:r>
              <a:rPr lang="en-US" smtClean="0">
                <a:solidFill>
                  <a:schemeClr val="bg1"/>
                </a:solidFill>
                <a:latin typeface="Times New Roman" panose="02020603050405020304" pitchFamily="18" charset="0"/>
                <a:cs typeface="Times New Roman" panose="02020603050405020304" pitchFamily="18" charset="0"/>
              </a:rPr>
              <a:t>Người nào chạy có động tác nhanh nhất, khỏe nhất =&gt; đội đó sẽ giành chiến thắng.</a:t>
            </a:r>
          </a:p>
          <a:p>
            <a:pPr>
              <a:buFontTx/>
              <a:buChar char="-"/>
            </a:pPr>
            <a:r>
              <a:rPr lang="en-US" smtClean="0">
                <a:solidFill>
                  <a:schemeClr val="bg1"/>
                </a:solidFill>
                <a:latin typeface="Times New Roman" panose="02020603050405020304" pitchFamily="18" charset="0"/>
                <a:cs typeface="Times New Roman" panose="02020603050405020304" pitchFamily="18" charset="0"/>
              </a:rPr>
              <a:t>Phần đánh giá do học sinh ở phía dưới giơ tay bình chọn.</a:t>
            </a:r>
          </a:p>
          <a:p>
            <a:pPr>
              <a:buFontTx/>
              <a:buChar char="-"/>
            </a:pPr>
            <a:r>
              <a:rPr lang="en-US" smtClean="0">
                <a:solidFill>
                  <a:schemeClr val="bg1"/>
                </a:solidFill>
                <a:latin typeface="Times New Roman" panose="02020603050405020304" pitchFamily="18" charset="0"/>
                <a:cs typeface="Times New Roman" panose="02020603050405020304" pitchFamily="18" charset="0"/>
              </a:rPr>
              <a:t>Vị trí tham gia thi của các vận động viên theo thứ </a:t>
            </a:r>
            <a:r>
              <a:rPr lang="en-US" smtClean="0">
                <a:solidFill>
                  <a:schemeClr val="bg1"/>
                </a:solidFill>
                <a:latin typeface="Times New Roman" panose="02020603050405020304" pitchFamily="18" charset="0"/>
                <a:cs typeface="Times New Roman" panose="02020603050405020304" pitchFamily="18" charset="0"/>
              </a:rPr>
              <a:t>tự 1-</a:t>
            </a:r>
            <a:r>
              <a:rPr lang="en-US" smtClean="0">
                <a:solidFill>
                  <a:schemeClr val="bg1"/>
                </a:solidFill>
                <a:latin typeface="Times New Roman" panose="02020603050405020304" pitchFamily="18" charset="0"/>
                <a:cs typeface="Times New Roman" panose="02020603050405020304" pitchFamily="18" charset="0"/>
              </a:rPr>
              <a:t>&gt;2-&gt;3-&gt;4-&gt;5</a:t>
            </a:r>
          </a:p>
          <a:p>
            <a:pPr>
              <a:buFontTx/>
              <a:buChar char="-"/>
            </a:pPr>
            <a:endParaRPr lang="en-US" smtClean="0">
              <a:solidFill>
                <a:schemeClr val="bg1"/>
              </a:solidFill>
              <a:latin typeface="Times New Roman" panose="02020603050405020304" pitchFamily="18" charset="0"/>
              <a:cs typeface="Times New Roman" panose="02020603050405020304" pitchFamily="18" charset="0"/>
            </a:endParaRPr>
          </a:p>
          <a:p>
            <a:pPr>
              <a:buFontTx/>
              <a:buChar char="-"/>
            </a:pPr>
            <a:endParaRPr lang="en-US">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7439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84474" y="411480"/>
            <a:ext cx="7620000" cy="4572000"/>
          </a:xfrm>
          <a:prstGeom prst="rect">
            <a:avLst/>
          </a:prstGeom>
        </p:spPr>
      </p:pic>
      <p:sp>
        <p:nvSpPr>
          <p:cNvPr id="5" name="TextBox 4"/>
          <p:cNvSpPr txBox="1"/>
          <p:nvPr/>
        </p:nvSpPr>
        <p:spPr>
          <a:xfrm>
            <a:off x="2755534" y="5242747"/>
            <a:ext cx="6877879" cy="954107"/>
          </a:xfrm>
          <a:prstGeom prst="rect">
            <a:avLst/>
          </a:prstGeom>
          <a:noFill/>
        </p:spPr>
        <p:txBody>
          <a:bodyPr wrap="square" rtlCol="0">
            <a:spAutoFit/>
          </a:bodyPr>
          <a:lstStyle/>
          <a:p>
            <a:pPr algn="ctr"/>
            <a:r>
              <a:rPr lang="en-US" sz="2800">
                <a:solidFill>
                  <a:srgbClr val="FFFF00"/>
                </a:solidFill>
                <a:latin typeface="Times New Roman" panose="02020603050405020304" pitchFamily="18" charset="0"/>
                <a:cs typeface="Times New Roman" panose="02020603050405020304" pitchFamily="18" charset="0"/>
              </a:rPr>
              <a:t>Nhịp  thở của </a:t>
            </a:r>
            <a:r>
              <a:rPr lang="en-US" sz="2800" smtClean="0">
                <a:solidFill>
                  <a:srgbClr val="FFFF00"/>
                </a:solidFill>
                <a:latin typeface="Times New Roman" panose="02020603050405020304" pitchFamily="18" charset="0"/>
                <a:cs typeface="Times New Roman" panose="02020603050405020304" pitchFamily="18" charset="0"/>
              </a:rPr>
              <a:t>em sẽ  </a:t>
            </a:r>
            <a:r>
              <a:rPr lang="en-US" sz="2800">
                <a:solidFill>
                  <a:srgbClr val="FFFF00"/>
                </a:solidFill>
                <a:latin typeface="Times New Roman" panose="02020603050405020304" pitchFamily="18" charset="0"/>
                <a:cs typeface="Times New Roman" panose="02020603050405020304" pitchFamily="18" charset="0"/>
              </a:rPr>
              <a:t>thay đổi như thế nào sau khi chạy </a:t>
            </a:r>
            <a:r>
              <a:rPr lang="en-US" sz="2800" smtClean="0">
                <a:solidFill>
                  <a:srgbClr val="FFFF00"/>
                </a:solidFill>
                <a:latin typeface="Times New Roman" panose="02020603050405020304" pitchFamily="18" charset="0"/>
                <a:cs typeface="Times New Roman" panose="02020603050405020304" pitchFamily="18" charset="0"/>
              </a:rPr>
              <a:t>nâng cao đùi? </a:t>
            </a:r>
            <a:endParaRPr lang="en-US" sz="28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9729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x-none"/>
          </a:p>
        </p:txBody>
      </p:sp>
      <p:sp>
        <p:nvSpPr>
          <p:cNvPr id="2" name="Title 1"/>
          <p:cNvSpPr>
            <a:spLocks noGrp="1"/>
          </p:cNvSpPr>
          <p:nvPr>
            <p:ph type="title"/>
          </p:nvPr>
        </p:nvSpPr>
        <p:spPr/>
        <p:txBody>
          <a:bodyPr/>
          <a:lstStyle/>
          <a:p>
            <a:pPr algn="ctr"/>
            <a:r>
              <a:rPr lang="en-US" smtClean="0">
                <a:solidFill>
                  <a:srgbClr val="FF0000"/>
                </a:solidFill>
                <a:latin typeface="Times New Roman" panose="02020603050405020304" pitchFamily="18" charset="0"/>
                <a:cs typeface="Times New Roman" panose="02020603050405020304" pitchFamily="18" charset="0"/>
              </a:rPr>
              <a:t>PHẦN THI: TĂNG TỐC</a:t>
            </a:r>
            <a:endParaRPr lang="en-US">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0;p7"/>
          <p:cNvPicPr preferRelativeResize="0"/>
          <p:nvPr/>
        </p:nvPicPr>
        <p:blipFill rotWithShape="1">
          <a:blip r:embed="rId2"/>
          <a:srcRect/>
          <a:stretch>
            <a:fillRect/>
          </a:stretch>
        </p:blipFill>
        <p:spPr>
          <a:xfrm rot="236214">
            <a:off x="1870174" y="1084938"/>
            <a:ext cx="8216053" cy="3911168"/>
          </a:xfrm>
          <a:prstGeom prst="rect">
            <a:avLst/>
          </a:prstGeom>
          <a:noFill/>
          <a:ln>
            <a:noFill/>
          </a:ln>
        </p:spPr>
      </p:pic>
      <p:pic>
        <p:nvPicPr>
          <p:cNvPr id="3" name="Google Shape;81;p7" descr="Icon&#10;&#10;Description automatically generated"/>
          <p:cNvPicPr preferRelativeResize="0"/>
          <p:nvPr/>
        </p:nvPicPr>
        <p:blipFill rotWithShape="1">
          <a:blip r:embed="rId3"/>
          <a:srcRect l="21555" r="19778"/>
          <a:stretch>
            <a:fillRect/>
          </a:stretch>
        </p:blipFill>
        <p:spPr>
          <a:xfrm>
            <a:off x="4191000" y="1524448"/>
            <a:ext cx="1031696" cy="1094224"/>
          </a:xfrm>
          <a:prstGeom prst="rect">
            <a:avLst/>
          </a:prstGeom>
          <a:noFill/>
          <a:ln>
            <a:noFill/>
          </a:ln>
        </p:spPr>
      </p:pic>
      <p:sp>
        <p:nvSpPr>
          <p:cNvPr id="4" name="Google Shape;82;p7"/>
          <p:cNvSpPr txBox="1"/>
          <p:nvPr/>
        </p:nvSpPr>
        <p:spPr>
          <a:xfrm>
            <a:off x="2476500" y="2819400"/>
            <a:ext cx="7239000" cy="1200288"/>
          </a:xfrm>
          <a:prstGeom prst="rect">
            <a:avLst/>
          </a:prstGeom>
          <a:noFill/>
          <a:ln>
            <a:noFill/>
          </a:ln>
        </p:spPr>
        <p:txBody>
          <a:bodyPr spcFirstLastPara="1" wrap="square" lIns="91425" tIns="45700" rIns="91425" bIns="45700" anchor="t" anchorCtr="0">
            <a:spAutoFit/>
          </a:bodyPr>
          <a:lstStyle/>
          <a:p>
            <a:pPr marL="285750" indent="-285750">
              <a:lnSpc>
                <a:spcPct val="150000"/>
              </a:lnSpc>
              <a:buFontTx/>
              <a:buChar char="-"/>
            </a:pPr>
            <a:r>
              <a:rPr lang="en-US" sz="2400" b="1">
                <a:solidFill>
                  <a:srgbClr val="002060"/>
                </a:solidFill>
                <a:latin typeface="Times New Roman" panose="02020603050405020304" pitchFamily="18" charset="0"/>
                <a:ea typeface="#9Slide02 Tieu de rat dai 01" panose="02000000000000000000" pitchFamily="2" charset="0"/>
                <a:cs typeface="Times New Roman" panose="02020603050405020304" pitchFamily="18" charset="0"/>
                <a:sym typeface="Arial" panose="020B0604020202020204"/>
              </a:rPr>
              <a:t>Hệ hô hấp gồm những cơ quan nào, đặc điểm, chức năng của mỗi cơ quan?</a:t>
            </a:r>
            <a:endParaRPr lang="en-US" sz="2400" b="1" dirty="0">
              <a:solidFill>
                <a:srgbClr val="002060"/>
              </a:solidFill>
              <a:latin typeface="Times New Roman" panose="02020603050405020304" pitchFamily="18" charset="0"/>
              <a:ea typeface="#9Slide02 Tieu de rat dai 01" panose="02000000000000000000" pitchFamily="2" charset="0"/>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3976501" y="0"/>
            <a:ext cx="4343554" cy="478155"/>
            <a:chOff x="397120" y="70123"/>
            <a:chExt cx="6769509" cy="745213"/>
          </a:xfrm>
          <a:solidFill>
            <a:schemeClr val="bg1"/>
          </a:solidFill>
        </p:grpSpPr>
        <p:sp>
          <p:nvSpPr>
            <p:cNvPr id="6" name="TextBox 5"/>
            <p:cNvSpPr txBox="1"/>
            <p:nvPr/>
          </p:nvSpPr>
          <p:spPr>
            <a:xfrm>
              <a:off x="397120" y="70123"/>
              <a:ext cx="6769509" cy="745213"/>
            </a:xfrm>
            <a:prstGeom prst="rect">
              <a:avLst/>
            </a:prstGeom>
            <a:grpFill/>
          </p:spPr>
          <p:txBody>
            <a:bodyPr wrap="square" rtlCol="0">
              <a:spAutoFit/>
            </a:bodyPr>
            <a:lstStyle/>
            <a:p>
              <a:pPr>
                <a:lnSpc>
                  <a:spcPct val="150000"/>
                </a:lnSpc>
              </a:pPr>
              <a:r>
                <a:rPr lang="en-US" sz="835" i="1" dirty="0" err="1">
                  <a:latin typeface="Times New Roman" panose="02020603050405020304" pitchFamily="18" charset="0"/>
                  <a:cs typeface="Times New Roman" panose="02020603050405020304" pitchFamily="18" charset="0"/>
                </a:rPr>
                <a:t>Ngày</a:t>
              </a:r>
              <a:r>
                <a:rPr lang="en-US" sz="835" i="1" dirty="0">
                  <a:latin typeface="Times New Roman" panose="02020603050405020304" pitchFamily="18" charset="0"/>
                  <a:cs typeface="Times New Roman" panose="02020603050405020304" pitchFamily="18" charset="0"/>
                </a:rPr>
                <a:t>………………….                      </a:t>
              </a:r>
              <a:r>
                <a:rPr lang="en-US" sz="835" i="1" dirty="0" err="1">
                  <a:latin typeface="Times New Roman" panose="02020603050405020304" pitchFamily="18" charset="0"/>
                  <a:cs typeface="Times New Roman" panose="02020603050405020304" pitchFamily="18" charset="0"/>
                </a:rPr>
                <a:t>Lớp</a:t>
              </a:r>
              <a:r>
                <a:rPr lang="en-US" sz="835" i="1" dirty="0">
                  <a:latin typeface="Times New Roman" panose="02020603050405020304" pitchFamily="18" charset="0"/>
                  <a:cs typeface="Times New Roman" panose="02020603050405020304" pitchFamily="18" charset="0"/>
                </a:rPr>
                <a:t>……………                    </a:t>
              </a:r>
              <a:r>
                <a:rPr lang="en-US" sz="835" i="1" dirty="0" err="1">
                  <a:latin typeface="Times New Roman" panose="02020603050405020304" pitchFamily="18" charset="0"/>
                  <a:cs typeface="Times New Roman" panose="02020603050405020304" pitchFamily="18" charset="0"/>
                </a:rPr>
                <a:t>Họ</a:t>
              </a:r>
              <a:r>
                <a:rPr lang="en-US" sz="835" i="1" dirty="0">
                  <a:latin typeface="Times New Roman" panose="02020603050405020304" pitchFamily="18" charset="0"/>
                  <a:cs typeface="Times New Roman" panose="02020603050405020304" pitchFamily="18" charset="0"/>
                </a:rPr>
                <a:t> </a:t>
              </a:r>
              <a:r>
                <a:rPr lang="en-US" sz="835" i="1" dirty="0" err="1">
                  <a:latin typeface="Times New Roman" panose="02020603050405020304" pitchFamily="18" charset="0"/>
                  <a:cs typeface="Times New Roman" panose="02020603050405020304" pitchFamily="18" charset="0"/>
                </a:rPr>
                <a:t>và</a:t>
              </a:r>
              <a:r>
                <a:rPr lang="en-US" sz="835" i="1" dirty="0">
                  <a:latin typeface="Times New Roman" panose="02020603050405020304" pitchFamily="18" charset="0"/>
                  <a:cs typeface="Times New Roman" panose="02020603050405020304" pitchFamily="18" charset="0"/>
                </a:rPr>
                <a:t> </a:t>
              </a:r>
              <a:r>
                <a:rPr lang="en-US" sz="835" i="1" dirty="0" err="1">
                  <a:latin typeface="Times New Roman" panose="02020603050405020304" pitchFamily="18" charset="0"/>
                  <a:cs typeface="Times New Roman" panose="02020603050405020304" pitchFamily="18" charset="0"/>
                </a:rPr>
                <a:t>tên</a:t>
              </a:r>
              <a:r>
                <a:rPr lang="en-US" sz="835" i="1" dirty="0">
                  <a:latin typeface="Times New Roman" panose="02020603050405020304" pitchFamily="18" charset="0"/>
                  <a:cs typeface="Times New Roman" panose="02020603050405020304" pitchFamily="18" charset="0"/>
                </a:rPr>
                <a:t>:…………………………..</a:t>
              </a:r>
            </a:p>
            <a:p>
              <a:pPr>
                <a:lnSpc>
                  <a:spcPct val="150000"/>
                </a:lnSpc>
              </a:pPr>
              <a:r>
                <a:rPr lang="en-US" sz="835" i="1" dirty="0">
                  <a:latin typeface="Times New Roman" panose="02020603050405020304" pitchFamily="18" charset="0"/>
                  <a:cs typeface="Times New Roman" panose="02020603050405020304" pitchFamily="18" charset="0"/>
                </a:rPr>
                <a:t>Đ</a:t>
              </a:r>
              <a:r>
                <a:rPr lang="en-US" sz="835" i="1">
                  <a:latin typeface="Times New Roman" panose="02020603050405020304" pitchFamily="18" charset="0"/>
                  <a:cs typeface="Times New Roman" panose="02020603050405020304" pitchFamily="18" charset="0"/>
                </a:rPr>
                <a:t>IỂM </a:t>
              </a:r>
              <a:r>
                <a:rPr lang="en-US" sz="835" i="1" dirty="0">
                  <a:latin typeface="Times New Roman" panose="02020603050405020304" pitchFamily="18" charset="0"/>
                  <a:cs typeface="Times New Roman" panose="02020603050405020304" pitchFamily="18" charset="0"/>
                </a:rPr>
                <a:t>SỐ: …………………………</a:t>
              </a:r>
            </a:p>
          </p:txBody>
        </p:sp>
        <p:sp>
          <p:nvSpPr>
            <p:cNvPr id="7" name="TextBox 6"/>
            <p:cNvSpPr txBox="1"/>
            <p:nvPr/>
          </p:nvSpPr>
          <p:spPr>
            <a:xfrm>
              <a:off x="3601634" y="396927"/>
              <a:ext cx="3554856" cy="342422"/>
            </a:xfrm>
            <a:prstGeom prst="rect">
              <a:avLst/>
            </a:prstGeom>
            <a:grpFill/>
          </p:spPr>
          <p:txBody>
            <a:bodyPr wrap="none" rtlCol="0">
              <a:spAutoFit/>
            </a:bodyPr>
            <a:lstStyle/>
            <a:p>
              <a:r>
                <a:rPr lang="en-US" sz="835" i="1" dirty="0" err="1">
                  <a:latin typeface="Times New Roman" panose="02020603050405020304" pitchFamily="18" charset="0"/>
                  <a:cs typeface="Times New Roman" panose="02020603050405020304" pitchFamily="18" charset="0"/>
                </a:rPr>
                <a:t>Nhận</a:t>
              </a:r>
              <a:r>
                <a:rPr lang="en-US" sz="835" i="1" dirty="0">
                  <a:latin typeface="Times New Roman" panose="02020603050405020304" pitchFamily="18" charset="0"/>
                  <a:cs typeface="Times New Roman" panose="02020603050405020304" pitchFamily="18" charset="0"/>
                </a:rPr>
                <a:t> </a:t>
              </a:r>
              <a:r>
                <a:rPr lang="en-US" sz="835" i="1" dirty="0" err="1">
                  <a:latin typeface="Times New Roman" panose="02020603050405020304" pitchFamily="18" charset="0"/>
                  <a:cs typeface="Times New Roman" panose="02020603050405020304" pitchFamily="18" charset="0"/>
                </a:rPr>
                <a:t>xét</a:t>
              </a:r>
              <a:r>
                <a:rPr lang="en-US" sz="835" i="1" dirty="0">
                  <a:latin typeface="Times New Roman" panose="02020603050405020304" pitchFamily="18" charset="0"/>
                  <a:cs typeface="Times New Roman" panose="02020603050405020304" pitchFamily="18" charset="0"/>
                </a:rPr>
                <a:t>……………………………………………....</a:t>
              </a:r>
            </a:p>
          </p:txBody>
        </p:sp>
      </p:grpSp>
      <p:sp>
        <p:nvSpPr>
          <p:cNvPr id="8" name="TextBox 7"/>
          <p:cNvSpPr txBox="1"/>
          <p:nvPr/>
        </p:nvSpPr>
        <p:spPr>
          <a:xfrm>
            <a:off x="4998091" y="397295"/>
            <a:ext cx="2300372" cy="229870"/>
          </a:xfrm>
          <a:prstGeom prst="rect">
            <a:avLst/>
          </a:prstGeom>
          <a:solidFill>
            <a:schemeClr val="bg1"/>
          </a:solidFill>
        </p:spPr>
        <p:txBody>
          <a:bodyPr wrap="square" rtlCol="0">
            <a:spAutoFit/>
          </a:bodyPr>
          <a:lstStyle/>
          <a:p>
            <a:pPr algn="ctr"/>
            <a:r>
              <a:rPr lang="en-US" sz="900" b="1">
                <a:latin typeface="Times New Roman" panose="02020603050405020304" pitchFamily="18" charset="0"/>
                <a:cs typeface="Times New Roman" panose="02020603050405020304" pitchFamily="18" charset="0"/>
              </a:rPr>
              <a:t>HỆ HÔ HẤP Ở NGƯỜI</a:t>
            </a:r>
          </a:p>
        </p:txBody>
      </p:sp>
      <p:sp>
        <p:nvSpPr>
          <p:cNvPr id="9" name="TextBox 8"/>
          <p:cNvSpPr txBox="1"/>
          <p:nvPr/>
        </p:nvSpPr>
        <p:spPr>
          <a:xfrm>
            <a:off x="3976500" y="537136"/>
            <a:ext cx="2509497" cy="219710"/>
          </a:xfrm>
          <a:prstGeom prst="rect">
            <a:avLst/>
          </a:prstGeom>
          <a:solidFill>
            <a:schemeClr val="bg1"/>
          </a:solidFill>
        </p:spPr>
        <p:txBody>
          <a:bodyPr wrap="square" rtlCol="0">
            <a:spAutoFit/>
          </a:bodyPr>
          <a:lstStyle/>
          <a:p>
            <a:r>
              <a:rPr lang="en-US" sz="835" b="1">
                <a:latin typeface="Times New Roman" panose="02020603050405020304" pitchFamily="18" charset="0"/>
                <a:cs typeface="Times New Roman" panose="02020603050405020304" pitchFamily="18" charset="0"/>
              </a:rPr>
              <a:t>I. Cấu tạo và chức năng của hệ hô hấp</a:t>
            </a:r>
          </a:p>
        </p:txBody>
      </p:sp>
      <p:grpSp>
        <p:nvGrpSpPr>
          <p:cNvPr id="67" name="Group 66"/>
          <p:cNvGrpSpPr/>
          <p:nvPr/>
        </p:nvGrpSpPr>
        <p:grpSpPr>
          <a:xfrm>
            <a:off x="4215386" y="1174256"/>
            <a:ext cx="4120020" cy="2254846"/>
            <a:chOff x="779867" y="1597786"/>
            <a:chExt cx="6421127" cy="3514219"/>
          </a:xfrm>
          <a:solidFill>
            <a:schemeClr val="bg1"/>
          </a:solidFill>
        </p:grpSpPr>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ackgroundRemoval t="284" b="100000" l="10133" r="90867">
                          <a14:foregroundMark x1="73800" y1="92337" x2="73800" y2="92337"/>
                          <a14:foregroundMark x1="73800" y1="92337" x2="73800" y2="92337"/>
                          <a14:foregroundMark x1="74133" y1="86377" x2="74133" y2="86377"/>
                          <a14:foregroundMark x1="74133" y1="86377" x2="74133" y2="86377"/>
                          <a14:foregroundMark x1="74533" y1="89120" x2="74533" y2="89120"/>
                          <a14:foregroundMark x1="74533" y1="89120" x2="74533" y2="89120"/>
                          <a14:foregroundMark x1="74533" y1="89120" x2="74533" y2="89120"/>
                          <a14:foregroundMark x1="74267" y1="91580" x2="74267" y2="91580"/>
                          <a14:foregroundMark x1="74267" y1="91580" x2="74267" y2="91580"/>
                          <a14:foregroundMark x1="73533" y1="94702" x2="73533" y2="94702"/>
                          <a14:foregroundMark x1="73533" y1="94702" x2="73533" y2="94702"/>
                          <a14:foregroundMark x1="76000" y1="89309" x2="76000" y2="89309"/>
                          <a14:foregroundMark x1="76000" y1="89309" x2="76000" y2="89309"/>
                          <a14:foregroundMark x1="76267" y1="91580" x2="76267" y2="91580"/>
                          <a14:foregroundMark x1="76267" y1="91580" x2="76267" y2="91580"/>
                          <a14:foregroundMark x1="72867" y1="92526" x2="72867" y2="92526"/>
                          <a14:foregroundMark x1="72867" y1="92526" x2="72867" y2="92526"/>
                          <a14:foregroundMark x1="72600" y1="94134" x2="72600" y2="94134"/>
                          <a14:foregroundMark x1="72600" y1="94134" x2="72600" y2="94134"/>
                          <a14:foregroundMark x1="73000" y1="95648" x2="73000" y2="95648"/>
                          <a14:foregroundMark x1="73000" y1="95648" x2="73000" y2="95648"/>
                          <a14:foregroundMark x1="76800" y1="95459" x2="76800" y2="95459"/>
                          <a14:foregroundMark x1="76800" y1="95459" x2="76800" y2="95459"/>
                          <a14:foregroundMark x1="31733" y1="87701" x2="31733" y2="87701"/>
                          <a14:foregroundMark x1="31733" y1="87701" x2="31733" y2="87701"/>
                          <a14:foregroundMark x1="32733" y1="93567" x2="32733" y2="93567"/>
                          <a14:foregroundMark x1="32733" y1="93567" x2="32733" y2="93567"/>
                          <a14:foregroundMark x1="31733" y1="87701" x2="31733" y2="87701"/>
                          <a14:foregroundMark x1="31733" y1="87701" x2="31733" y2="87701"/>
                          <a14:foregroundMark x1="29867" y1="87701" x2="29867" y2="87701"/>
                          <a14:foregroundMark x1="29867" y1="87701" x2="29867" y2="87701"/>
                          <a14:foregroundMark x1="28733" y1="83633" x2="28733" y2="83633"/>
                          <a14:foregroundMark x1="28733" y1="83633" x2="28733" y2="83633"/>
                          <a14:foregroundMark x1="29000" y1="86566" x2="29000" y2="86566"/>
                          <a14:foregroundMark x1="29000" y1="86566" x2="29000" y2="86566"/>
                          <a14:foregroundMark x1="35267" y1="90255" x2="35267" y2="90255"/>
                          <a14:foregroundMark x1="34600" y1="90255" x2="34600" y2="90255"/>
                          <a14:foregroundMark x1="33133" y1="90823" x2="33133" y2="90823"/>
                          <a14:foregroundMark x1="33133" y1="90823" x2="33133" y2="90823"/>
                          <a14:foregroundMark x1="31333" y1="90823" x2="31333" y2="90823"/>
                          <a14:foregroundMark x1="31333" y1="90823" x2="31333" y2="90823"/>
                          <a14:foregroundMark x1="30133" y1="89120" x2="30133" y2="89120"/>
                          <a14:foregroundMark x1="30133" y1="89120" x2="30133" y2="89120"/>
                          <a14:foregroundMark x1="29600" y1="87890" x2="29600" y2="87890"/>
                          <a14:foregroundMark x1="49733" y1="95648" x2="49733" y2="95648"/>
                          <a14:foregroundMark x1="49733" y1="95648" x2="49733" y2="95648"/>
                          <a14:foregroundMark x1="52867" y1="96783" x2="52867" y2="96783"/>
                          <a14:foregroundMark x1="52867" y1="96783" x2="52867" y2="96783"/>
                          <a14:foregroundMark x1="52467" y1="73037" x2="52467" y2="73037"/>
                          <a14:foregroundMark x1="52467" y1="73037" x2="52467" y2="73037"/>
                          <a14:foregroundMark x1="36400" y1="96026" x2="36400" y2="96026"/>
                          <a14:foregroundMark x1="36400" y1="96026" x2="36400" y2="96026"/>
                          <a14:foregroundMark x1="36133" y1="93094" x2="36133" y2="93094"/>
                          <a14:foregroundMark x1="36133" y1="93094" x2="36133" y2="93094"/>
                          <a14:foregroundMark x1="33933" y1="93567" x2="33933" y2="93567"/>
                          <a14:foregroundMark x1="33933" y1="93567" x2="33933" y2="93567"/>
                          <a14:foregroundMark x1="34067" y1="94134" x2="34067" y2="94134"/>
                          <a14:foregroundMark x1="36533" y1="95270" x2="36533" y2="95270"/>
                          <a14:foregroundMark x1="36533" y1="95270" x2="36533" y2="95270"/>
                          <a14:foregroundMark x1="37200" y1="97540" x2="37200" y2="97540"/>
                          <a14:foregroundMark x1="37200" y1="97540" x2="37200" y2="97540"/>
                          <a14:foregroundMark x1="31867" y1="96783" x2="31867" y2="96783"/>
                          <a14:foregroundMark x1="31867" y1="96783" x2="31867" y2="96783"/>
                          <a14:foregroundMark x1="31200" y1="95837" x2="31200" y2="95837"/>
                          <a14:foregroundMark x1="31200" y1="95837" x2="31200" y2="95837"/>
                          <a14:foregroundMark x1="29600" y1="93377" x2="29600" y2="93377"/>
                          <a14:foregroundMark x1="29600" y1="93377" x2="29600" y2="93377"/>
                          <a14:foregroundMark x1="28067" y1="91202" x2="28067" y2="91202"/>
                          <a14:foregroundMark x1="28067" y1="91202" x2="28067" y2="91202"/>
                          <a14:foregroundMark x1="27933" y1="86187" x2="27933" y2="86187"/>
                          <a14:foregroundMark x1="27933" y1="86187" x2="27933" y2="86187"/>
                          <a14:foregroundMark x1="27533" y1="83822" x2="27533" y2="83822"/>
                          <a14:foregroundMark x1="27533" y1="83822" x2="27533" y2="83822"/>
                          <a14:foregroundMark x1="27667" y1="85430" x2="27667" y2="85430"/>
                          <a14:foregroundMark x1="28200" y1="95270" x2="28200" y2="95270"/>
                          <a14:foregroundMark x1="28200" y1="95270" x2="28200" y2="95270"/>
                          <a14:foregroundMark x1="27533" y1="97540" x2="27533" y2="97540"/>
                          <a14:foregroundMark x1="27533" y1="97540" x2="27533" y2="97540"/>
                          <a14:foregroundMark x1="27267" y1="89499" x2="27267" y2="89499"/>
                          <a14:foregroundMark x1="27267" y1="89499" x2="27267" y2="89499"/>
                          <a14:foregroundMark x1="77067" y1="89499" x2="77067" y2="89499"/>
                          <a14:foregroundMark x1="77067" y1="89499" x2="77067" y2="89499"/>
                          <a14:foregroundMark x1="77267" y1="87701" x2="77267" y2="87701"/>
                          <a14:foregroundMark x1="77267" y1="87701" x2="77267" y2="87701"/>
                          <a14:foregroundMark x1="77800" y1="82308" x2="77800" y2="82308"/>
                          <a14:foregroundMark x1="77800" y1="82308" x2="77800" y2="82308"/>
                          <a14:foregroundMark x1="77800" y1="81173" x2="77800" y2="81173"/>
                          <a14:foregroundMark x1="77800" y1="80795" x2="77800" y2="80795"/>
                          <a14:foregroundMark x1="77533" y1="93377" x2="77533" y2="93377"/>
                          <a14:foregroundMark x1="77533" y1="93377" x2="77533" y2="93377"/>
                          <a14:foregroundMark x1="78067" y1="97162" x2="78067" y2="97162"/>
                          <a14:foregroundMark x1="78067" y1="97162" x2="78067" y2="97162"/>
                          <a14:foregroundMark x1="78467" y1="94324" x2="78467" y2="94324"/>
                          <a14:foregroundMark x1="78467" y1="94324" x2="78467" y2="94324"/>
                        </a14:backgroundRemoval>
                      </a14:imgEffect>
                    </a14:imgLayer>
                  </a14:imgProps>
                </a:ext>
              </a:extLst>
            </a:blip>
            <a:stretch>
              <a:fillRect/>
            </a:stretch>
          </p:blipFill>
          <p:spPr>
            <a:xfrm>
              <a:off x="842499" y="1697835"/>
              <a:ext cx="4578864" cy="3414170"/>
            </a:xfrm>
            <a:prstGeom prst="rect">
              <a:avLst/>
            </a:prstGeom>
            <a:grpFill/>
            <a:ln>
              <a:noFill/>
            </a:ln>
          </p:spPr>
          <p:style>
            <a:lnRef idx="0">
              <a:scrgbClr r="0" g="0" b="0"/>
            </a:lnRef>
            <a:fillRef idx="0">
              <a:scrgbClr r="0" g="0" b="0"/>
            </a:fillRef>
            <a:effectRef idx="0">
              <a:scrgbClr r="0" g="0" b="0"/>
            </a:effectRef>
            <a:fontRef idx="minor">
              <a:schemeClr val="dk1"/>
            </a:fontRef>
          </p:style>
        </p:pic>
        <p:cxnSp>
          <p:nvCxnSpPr>
            <p:cNvPr id="12" name="Straight Arrow Connector 11"/>
            <p:cNvCxnSpPr/>
            <p:nvPr/>
          </p:nvCxnSpPr>
          <p:spPr>
            <a:xfrm>
              <a:off x="1864799" y="1772872"/>
              <a:ext cx="875428" cy="316822"/>
            </a:xfrm>
            <a:prstGeom prst="straightConnector1">
              <a:avLst/>
            </a:prstGeom>
            <a:grpFill/>
            <a:ln>
              <a:solidFill>
                <a:srgbClr val="00434C"/>
              </a:solidFill>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779867" y="1597786"/>
              <a:ext cx="1051582" cy="342422"/>
            </a:xfrm>
            <a:prstGeom prst="rect">
              <a:avLst/>
            </a:prstGeom>
            <a:grp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835">
                  <a:latin typeface="Times New Roman" panose="02020603050405020304" pitchFamily="18" charset="0"/>
                  <a:cs typeface="Times New Roman" panose="02020603050405020304" pitchFamily="18" charset="0"/>
                </a:rPr>
                <a:t>1................</a:t>
              </a:r>
            </a:p>
          </p:txBody>
        </p:sp>
        <p:cxnSp>
          <p:nvCxnSpPr>
            <p:cNvPr id="14" name="Straight Arrow Connector 13"/>
            <p:cNvCxnSpPr/>
            <p:nvPr/>
          </p:nvCxnSpPr>
          <p:spPr>
            <a:xfrm>
              <a:off x="1831450" y="2221378"/>
              <a:ext cx="1427723" cy="344094"/>
            </a:xfrm>
            <a:prstGeom prst="straightConnector1">
              <a:avLst/>
            </a:prstGeom>
            <a:grpFill/>
            <a:ln>
              <a:solidFill>
                <a:srgbClr val="00434C"/>
              </a:solidFill>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1055540" y="2042818"/>
              <a:ext cx="704344" cy="543323"/>
            </a:xfrm>
            <a:prstGeom prst="rect">
              <a:avLst/>
            </a:prstGeom>
            <a:grp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835">
                  <a:latin typeface="Times New Roman" panose="02020603050405020304" pitchFamily="18" charset="0"/>
                  <a:cs typeface="Times New Roman" panose="02020603050405020304" pitchFamily="18" charset="0"/>
                </a:rPr>
                <a:t>2..........</a:t>
              </a:r>
            </a:p>
          </p:txBody>
        </p:sp>
        <p:cxnSp>
          <p:nvCxnSpPr>
            <p:cNvPr id="16" name="Straight Arrow Connector 15"/>
            <p:cNvCxnSpPr/>
            <p:nvPr/>
          </p:nvCxnSpPr>
          <p:spPr>
            <a:xfrm>
              <a:off x="1995704" y="2697156"/>
              <a:ext cx="1225833" cy="29609"/>
            </a:xfrm>
            <a:prstGeom prst="straightConnector1">
              <a:avLst/>
            </a:prstGeom>
            <a:grpFill/>
            <a:ln>
              <a:solidFill>
                <a:srgbClr val="00434C"/>
              </a:solidFill>
              <a:tailEnd type="triangle"/>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1018515" y="2549439"/>
              <a:ext cx="970867" cy="543323"/>
            </a:xfrm>
            <a:prstGeom prst="rect">
              <a:avLst/>
            </a:prstGeom>
            <a:grp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835">
                  <a:latin typeface="Times New Roman" panose="02020603050405020304" pitchFamily="18" charset="0"/>
                  <a:cs typeface="Times New Roman" panose="02020603050405020304" pitchFamily="18" charset="0"/>
                </a:rPr>
                <a:t>3.................</a:t>
              </a:r>
            </a:p>
          </p:txBody>
        </p:sp>
        <p:cxnSp>
          <p:nvCxnSpPr>
            <p:cNvPr id="18" name="Straight Arrow Connector 17"/>
            <p:cNvCxnSpPr/>
            <p:nvPr/>
          </p:nvCxnSpPr>
          <p:spPr>
            <a:xfrm>
              <a:off x="1904305" y="3167636"/>
              <a:ext cx="1354868" cy="143413"/>
            </a:xfrm>
            <a:prstGeom prst="straightConnector1">
              <a:avLst/>
            </a:prstGeom>
            <a:grpFill/>
            <a:ln>
              <a:solidFill>
                <a:srgbClr val="00434C"/>
              </a:solidFill>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1105695" y="3002687"/>
              <a:ext cx="948283" cy="342422"/>
            </a:xfrm>
            <a:prstGeom prst="rect">
              <a:avLst/>
            </a:prstGeom>
            <a:grp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835">
                  <a:latin typeface="Times New Roman" panose="02020603050405020304" pitchFamily="18" charset="0"/>
                  <a:cs typeface="Times New Roman" panose="02020603050405020304" pitchFamily="18" charset="0"/>
                </a:rPr>
                <a:t>4..............</a:t>
              </a:r>
            </a:p>
          </p:txBody>
        </p:sp>
        <p:cxnSp>
          <p:nvCxnSpPr>
            <p:cNvPr id="20" name="Straight Arrow Connector 19"/>
            <p:cNvCxnSpPr/>
            <p:nvPr/>
          </p:nvCxnSpPr>
          <p:spPr>
            <a:xfrm>
              <a:off x="1721505" y="4224499"/>
              <a:ext cx="1067111" cy="91400"/>
            </a:xfrm>
            <a:prstGeom prst="straightConnector1">
              <a:avLst/>
            </a:prstGeom>
            <a:grpFill/>
            <a:ln>
              <a:solidFill>
                <a:srgbClr val="00434C"/>
              </a:solidFill>
              <a:tailEnd type="triangle"/>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1278641" y="4070092"/>
              <a:ext cx="557824" cy="543323"/>
            </a:xfrm>
            <a:prstGeom prst="rect">
              <a:avLst/>
            </a:prstGeom>
            <a:grp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835">
                  <a:latin typeface="Times New Roman" panose="02020603050405020304" pitchFamily="18" charset="0"/>
                  <a:cs typeface="Times New Roman" panose="02020603050405020304" pitchFamily="18" charset="0"/>
                </a:rPr>
                <a:t>6...... </a:t>
              </a:r>
            </a:p>
          </p:txBody>
        </p:sp>
        <p:cxnSp>
          <p:nvCxnSpPr>
            <p:cNvPr id="22" name="Straight Arrow Connector 21"/>
            <p:cNvCxnSpPr/>
            <p:nvPr/>
          </p:nvCxnSpPr>
          <p:spPr>
            <a:xfrm>
              <a:off x="1678493" y="3732164"/>
              <a:ext cx="1871009" cy="0"/>
            </a:xfrm>
            <a:prstGeom prst="straightConnector1">
              <a:avLst/>
            </a:prstGeom>
            <a:grpFill/>
            <a:ln>
              <a:solidFill>
                <a:srgbClr val="00434C"/>
              </a:solidFill>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913041" y="3562681"/>
              <a:ext cx="808465" cy="543323"/>
            </a:xfrm>
            <a:prstGeom prst="rect">
              <a:avLst/>
            </a:prstGeom>
            <a:grp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835">
                  <a:latin typeface="Times New Roman" panose="02020603050405020304" pitchFamily="18" charset="0"/>
                  <a:cs typeface="Times New Roman" panose="02020603050405020304" pitchFamily="18" charset="0"/>
                </a:rPr>
                <a:t>5............</a:t>
              </a:r>
            </a:p>
          </p:txBody>
        </p:sp>
        <p:grpSp>
          <p:nvGrpSpPr>
            <p:cNvPr id="24" name="Group 23"/>
            <p:cNvGrpSpPr/>
            <p:nvPr/>
          </p:nvGrpSpPr>
          <p:grpSpPr>
            <a:xfrm>
              <a:off x="3687220" y="2256578"/>
              <a:ext cx="3513774" cy="2599623"/>
              <a:chOff x="-1184163" y="1660312"/>
              <a:chExt cx="5244299" cy="4132058"/>
            </a:xfrm>
            <a:grpFill/>
          </p:grpSpPr>
          <p:cxnSp>
            <p:nvCxnSpPr>
              <p:cNvPr id="35" name="Straight Connector 34"/>
              <p:cNvCxnSpPr/>
              <p:nvPr/>
            </p:nvCxnSpPr>
            <p:spPr>
              <a:xfrm flipH="1">
                <a:off x="-1184163" y="3485584"/>
                <a:ext cx="2459607" cy="701292"/>
              </a:xfrm>
              <a:prstGeom prst="line">
                <a:avLst/>
              </a:prstGeom>
              <a:grpFill/>
              <a:ln>
                <a:solidFill>
                  <a:srgbClr val="00434C"/>
                </a:solidFill>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H="1" flipV="1">
                <a:off x="-1184163" y="4186876"/>
                <a:ext cx="2733936" cy="355987"/>
              </a:xfrm>
              <a:prstGeom prst="line">
                <a:avLst/>
              </a:prstGeom>
              <a:grpFill/>
              <a:ln>
                <a:solidFill>
                  <a:srgbClr val="00434C"/>
                </a:solidFill>
              </a:ln>
            </p:spPr>
            <p:style>
              <a:lnRef idx="1">
                <a:schemeClr val="dk1"/>
              </a:lnRef>
              <a:fillRef idx="0">
                <a:schemeClr val="dk1"/>
              </a:fillRef>
              <a:effectRef idx="0">
                <a:schemeClr val="dk1"/>
              </a:effectRef>
              <a:fontRef idx="minor">
                <a:schemeClr val="tx1"/>
              </a:fontRef>
            </p:style>
          </p:cxnSp>
          <p:sp>
            <p:nvSpPr>
              <p:cNvPr id="37" name="Oval 36"/>
              <p:cNvSpPr/>
              <p:nvPr/>
            </p:nvSpPr>
            <p:spPr>
              <a:xfrm>
                <a:off x="1228745" y="2845435"/>
                <a:ext cx="1828800" cy="1860870"/>
              </a:xfrm>
              <a:prstGeom prst="ellipse">
                <a:avLst/>
              </a:prstGeom>
              <a:grpFill/>
              <a:ln>
                <a:solidFill>
                  <a:srgbClr val="00434C"/>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sz="835">
                  <a:solidFill>
                    <a:schemeClr val="tx1"/>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pic>
            <p:nvPicPr>
              <p:cNvPr id="38" name="Picture 3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6929" b="75189" l="60246" r="96641">
                            <a14:foregroundMark x1="79395" y1="30711" x2="87458" y2="65053"/>
                            <a14:foregroundMark x1="65622" y1="38275" x2="75700" y2="69138"/>
                            <a14:foregroundMark x1="62710" y1="54917" x2="71221" y2="69440"/>
                            <a14:foregroundMark x1="80739" y1="30711" x2="92049" y2="43570"/>
                            <a14:foregroundMark x1="83875" y1="35250" x2="85106" y2="37973"/>
                            <a14:foregroundMark x1="68645" y1="34644" x2="72004" y2="33283"/>
                          </a14:backgroundRemoval>
                        </a14:imgEffect>
                      </a14:imgLayer>
                    </a14:imgProps>
                  </a:ext>
                  <a:ext uri="{28A0092B-C50C-407E-A947-70E740481C1C}">
                    <a14:useLocalDpi xmlns:a14="http://schemas.microsoft.com/office/drawing/2010/main" val="0"/>
                  </a:ext>
                </a:extLst>
              </a:blip>
              <a:srcRect l="56270" t="25797" r="2527" b="24587"/>
              <a:stretch>
                <a:fillRect/>
              </a:stretch>
            </p:blipFill>
            <p:spPr>
              <a:xfrm>
                <a:off x="939226" y="2757109"/>
                <a:ext cx="2286000" cy="2037522"/>
              </a:xfrm>
              <a:prstGeom prst="rect">
                <a:avLst/>
              </a:prstGeom>
              <a:grpFill/>
              <a:ln>
                <a:noFill/>
              </a:ln>
            </p:spPr>
            <p:style>
              <a:lnRef idx="0">
                <a:scrgbClr r="0" g="0" b="0"/>
              </a:lnRef>
              <a:fillRef idx="0">
                <a:scrgbClr r="0" g="0" b="0"/>
              </a:fillRef>
              <a:effectRef idx="0">
                <a:scrgbClr r="0" g="0" b="0"/>
              </a:effectRef>
              <a:fontRef idx="minor">
                <a:schemeClr val="dk1"/>
              </a:fontRef>
            </p:style>
          </p:pic>
          <p:sp>
            <p:nvSpPr>
              <p:cNvPr id="39" name="Right Arrow 38"/>
              <p:cNvSpPr/>
              <p:nvPr/>
            </p:nvSpPr>
            <p:spPr>
              <a:xfrm>
                <a:off x="1674805" y="4973722"/>
                <a:ext cx="609600" cy="124704"/>
              </a:xfrm>
              <a:prstGeom prst="rightArrow">
                <a:avLst/>
              </a:prstGeom>
              <a:grpFill/>
              <a:ln>
                <a:solidFill>
                  <a:srgbClr val="00434C"/>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sz="835">
                  <a:solidFill>
                    <a:schemeClr val="tx1"/>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40" name="Right Arrow 39"/>
              <p:cNvSpPr/>
              <p:nvPr/>
            </p:nvSpPr>
            <p:spPr>
              <a:xfrm rot="10800000">
                <a:off x="1674596" y="5185744"/>
                <a:ext cx="609600" cy="124704"/>
              </a:xfrm>
              <a:prstGeom prst="rightArrow">
                <a:avLst/>
              </a:prstGeom>
              <a:grpFill/>
              <a:ln>
                <a:solidFill>
                  <a:srgbClr val="00434C"/>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sz="835">
                  <a:solidFill>
                    <a:schemeClr val="tx1"/>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43" name="TextBox 42"/>
              <p:cNvSpPr txBox="1"/>
              <p:nvPr/>
            </p:nvSpPr>
            <p:spPr>
              <a:xfrm>
                <a:off x="1998155" y="1660312"/>
                <a:ext cx="2061981" cy="863603"/>
              </a:xfrm>
              <a:prstGeom prst="rect">
                <a:avLst/>
              </a:prstGeom>
              <a:grpFill/>
              <a:ln>
                <a:noFill/>
              </a:ln>
            </p:spPr>
            <p:style>
              <a:lnRef idx="0">
                <a:scrgbClr r="0" g="0" b="0"/>
              </a:lnRef>
              <a:fillRef idx="0">
                <a:scrgbClr r="0" g="0" b="0"/>
              </a:fillRef>
              <a:effectRef idx="0">
                <a:scrgbClr r="0" g="0" b="0"/>
              </a:effectRef>
              <a:fontRef idx="minor">
                <a:schemeClr val="dk1"/>
              </a:fontRef>
            </p:style>
            <p:txBody>
              <a:bodyPr wrap="none" rtlCol="0">
                <a:spAutoFit/>
              </a:bodyPr>
              <a:lstStyle/>
              <a:p>
                <a:r>
                  <a:rPr lang="en-US" sz="835">
                    <a:latin typeface="Times New Roman" panose="02020603050405020304" pitchFamily="18" charset="0"/>
                    <a:ea typeface="#9Slide02 Tieu de rat dai 01" panose="02000000000000000000" pitchFamily="2" charset="0"/>
                    <a:cs typeface="Times New Roman" panose="02020603050405020304" pitchFamily="18" charset="0"/>
                  </a:rPr>
                  <a:t>Tĩnh mạch phổi </a:t>
                </a:r>
              </a:p>
              <a:p>
                <a:r>
                  <a:rPr lang="en-US" sz="835">
                    <a:latin typeface="Times New Roman" panose="02020603050405020304" pitchFamily="18" charset="0"/>
                    <a:ea typeface="#9Slide02 Tieu de rat dai 01" panose="02000000000000000000" pitchFamily="2" charset="0"/>
                    <a:cs typeface="Times New Roman" panose="02020603050405020304" pitchFamily="18" charset="0"/>
                  </a:rPr>
                  <a:t>m</a:t>
                </a:r>
                <a:r>
                  <a:rPr lang="vi-VN" sz="835">
                    <a:latin typeface="Times New Roman" panose="02020603050405020304" pitchFamily="18" charset="0"/>
                    <a:ea typeface="#9Slide02 Tieu de rat dai 01" panose="02000000000000000000" pitchFamily="2" charset="0"/>
                    <a:cs typeface="Times New Roman" panose="02020603050405020304" pitchFamily="18" charset="0"/>
                  </a:rPr>
                  <a:t>áu giàu O</a:t>
                </a:r>
                <a:r>
                  <a:rPr lang="vi-VN" sz="835" baseline="-25000">
                    <a:latin typeface="Times New Roman" panose="02020603050405020304" pitchFamily="18" charset="0"/>
                    <a:ea typeface="#9Slide02 Tieu de rat dai 01" panose="02000000000000000000" pitchFamily="2" charset="0"/>
                    <a:cs typeface="Times New Roman" panose="02020603050405020304" pitchFamily="18" charset="0"/>
                  </a:rPr>
                  <a:t>2</a:t>
                </a:r>
                <a:endParaRPr lang="en-US" sz="835" dirty="0">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44" name="TextBox 43"/>
              <p:cNvSpPr txBox="1"/>
              <p:nvPr/>
            </p:nvSpPr>
            <p:spPr>
              <a:xfrm>
                <a:off x="348213" y="1954556"/>
                <a:ext cx="1858146" cy="863603"/>
              </a:xfrm>
              <a:prstGeom prst="rect">
                <a:avLst/>
              </a:prstGeom>
              <a:grpFill/>
              <a:ln>
                <a:noFill/>
              </a:ln>
            </p:spPr>
            <p:style>
              <a:lnRef idx="0">
                <a:scrgbClr r="0" g="0" b="0"/>
              </a:lnRef>
              <a:fillRef idx="0">
                <a:scrgbClr r="0" g="0" b="0"/>
              </a:fillRef>
              <a:effectRef idx="0">
                <a:scrgbClr r="0" g="0" b="0"/>
              </a:effectRef>
              <a:fontRef idx="minor">
                <a:schemeClr val="dk1"/>
              </a:fontRef>
            </p:style>
            <p:txBody>
              <a:bodyPr wrap="none" rtlCol="0">
                <a:spAutoFit/>
              </a:bodyPr>
              <a:lstStyle/>
              <a:p>
                <a:r>
                  <a:rPr lang="en-US" sz="835">
                    <a:latin typeface="Times New Roman" panose="02020603050405020304" pitchFamily="18" charset="0"/>
                    <a:ea typeface="#9Slide02 Tieu de rat dai 01" panose="02000000000000000000" pitchFamily="2" charset="0"/>
                    <a:cs typeface="Times New Roman" panose="02020603050405020304" pitchFamily="18" charset="0"/>
                  </a:rPr>
                  <a:t>Động mạch</a:t>
                </a:r>
              </a:p>
              <a:p>
                <a:r>
                  <a:rPr lang="vi-VN" sz="835">
                    <a:latin typeface="Times New Roman" panose="02020603050405020304" pitchFamily="18" charset="0"/>
                    <a:ea typeface="#9Slide02 Tieu de rat dai 01" panose="02000000000000000000" pitchFamily="2" charset="0"/>
                    <a:cs typeface="Times New Roman" panose="02020603050405020304" pitchFamily="18" charset="0"/>
                  </a:rPr>
                  <a:t>Máu giàu CO</a:t>
                </a:r>
                <a:r>
                  <a:rPr lang="vi-VN" sz="835" baseline="-25000">
                    <a:latin typeface="Times New Roman" panose="02020603050405020304" pitchFamily="18" charset="0"/>
                    <a:ea typeface="#9Slide02 Tieu de rat dai 01" panose="02000000000000000000" pitchFamily="2" charset="0"/>
                    <a:cs typeface="Times New Roman" panose="02020603050405020304" pitchFamily="18" charset="0"/>
                  </a:rPr>
                  <a:t>2</a:t>
                </a:r>
                <a:endParaRPr lang="en-US" sz="835" dirty="0">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45" name="TextBox 44"/>
              <p:cNvSpPr txBox="1"/>
              <p:nvPr/>
            </p:nvSpPr>
            <p:spPr>
              <a:xfrm>
                <a:off x="414151" y="4926464"/>
                <a:ext cx="1481495" cy="544274"/>
              </a:xfrm>
              <a:prstGeom prst="rect">
                <a:avLst/>
              </a:prstGeom>
              <a:grpFill/>
              <a:ln>
                <a:noFill/>
              </a:ln>
            </p:spPr>
            <p:style>
              <a:lnRef idx="0">
                <a:scrgbClr r="0" g="0" b="0"/>
              </a:lnRef>
              <a:fillRef idx="0">
                <a:scrgbClr r="0" g="0" b="0"/>
              </a:fillRef>
              <a:effectRef idx="0">
                <a:scrgbClr r="0" g="0" b="0"/>
              </a:effectRef>
              <a:fontRef idx="minor">
                <a:schemeClr val="dk1"/>
              </a:fontRef>
            </p:style>
            <p:txBody>
              <a:bodyPr wrap="none" rtlCol="0">
                <a:spAutoFit/>
              </a:bodyPr>
              <a:lstStyle/>
              <a:p>
                <a:r>
                  <a:rPr lang="en-US" sz="835">
                    <a:latin typeface="Times New Roman" panose="02020603050405020304" pitchFamily="18" charset="0"/>
                    <a:ea typeface="#9Slide02 Tieu de rat dai 01" panose="02000000000000000000" pitchFamily="2" charset="0"/>
                    <a:cs typeface="Times New Roman" panose="02020603050405020304" pitchFamily="18" charset="0"/>
                  </a:rPr>
                  <a:t>Mạch máu</a:t>
                </a:r>
                <a:endParaRPr lang="en-US" sz="835" dirty="0">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46" name="TextBox 45"/>
              <p:cNvSpPr txBox="1"/>
              <p:nvPr/>
            </p:nvSpPr>
            <p:spPr>
              <a:xfrm>
                <a:off x="2347726" y="4936505"/>
                <a:ext cx="1355945" cy="544274"/>
              </a:xfrm>
              <a:prstGeom prst="rect">
                <a:avLst/>
              </a:prstGeom>
              <a:grpFill/>
              <a:ln>
                <a:noFill/>
              </a:ln>
            </p:spPr>
            <p:style>
              <a:lnRef idx="0">
                <a:scrgbClr r="0" g="0" b="0"/>
              </a:lnRef>
              <a:fillRef idx="0">
                <a:scrgbClr r="0" g="0" b="0"/>
              </a:fillRef>
              <a:effectRef idx="0">
                <a:scrgbClr r="0" g="0" b="0"/>
              </a:effectRef>
              <a:fontRef idx="minor">
                <a:schemeClr val="dk1"/>
              </a:fontRef>
            </p:style>
            <p:txBody>
              <a:bodyPr wrap="none" rtlCol="0">
                <a:spAutoFit/>
              </a:bodyPr>
              <a:lstStyle/>
              <a:p>
                <a:r>
                  <a:rPr lang="en-US" sz="835">
                    <a:latin typeface="Times New Roman" panose="02020603050405020304" pitchFamily="18" charset="0"/>
                    <a:ea typeface="#9Slide02 Tieu de rat dai 01" panose="02000000000000000000" pitchFamily="2" charset="0"/>
                    <a:cs typeface="Times New Roman" panose="02020603050405020304" pitchFamily="18" charset="0"/>
                  </a:rPr>
                  <a:t>7.............</a:t>
                </a:r>
                <a:endParaRPr lang="en-US" sz="835" dirty="0">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47" name="TextBox 46"/>
              <p:cNvSpPr txBox="1"/>
              <p:nvPr/>
            </p:nvSpPr>
            <p:spPr>
              <a:xfrm>
                <a:off x="1794586" y="5248096"/>
                <a:ext cx="685358" cy="544274"/>
              </a:xfrm>
              <a:prstGeom prst="rect">
                <a:avLst/>
              </a:prstGeom>
              <a:grpFill/>
              <a:ln>
                <a:noFill/>
              </a:ln>
            </p:spPr>
            <p:style>
              <a:lnRef idx="0">
                <a:scrgbClr r="0" g="0" b="0"/>
              </a:lnRef>
              <a:fillRef idx="0">
                <a:scrgbClr r="0" g="0" b="0"/>
              </a:fillRef>
              <a:effectRef idx="0">
                <a:scrgbClr r="0" g="0" b="0"/>
              </a:effectRef>
              <a:fontRef idx="minor">
                <a:schemeClr val="dk1"/>
              </a:fontRef>
            </p:style>
            <p:txBody>
              <a:bodyPr wrap="none" rtlCol="0">
                <a:spAutoFit/>
              </a:bodyPr>
              <a:lstStyle/>
              <a:p>
                <a:r>
                  <a:rPr lang="vi-VN" sz="835" dirty="0">
                    <a:latin typeface="Times New Roman" panose="02020603050405020304" pitchFamily="18" charset="0"/>
                    <a:ea typeface="#9Slide02 Tieu de rat dai 01" panose="02000000000000000000" pitchFamily="2" charset="0"/>
                    <a:cs typeface="Times New Roman" panose="02020603050405020304" pitchFamily="18" charset="0"/>
                  </a:rPr>
                  <a:t>O</a:t>
                </a:r>
                <a:r>
                  <a:rPr lang="vi-VN" sz="835" baseline="-25000" dirty="0">
                    <a:latin typeface="Times New Roman" panose="02020603050405020304" pitchFamily="18" charset="0"/>
                    <a:ea typeface="#9Slide02 Tieu de rat dai 01" panose="02000000000000000000" pitchFamily="2" charset="0"/>
                    <a:cs typeface="Times New Roman" panose="02020603050405020304" pitchFamily="18" charset="0"/>
                  </a:rPr>
                  <a:t>2</a:t>
                </a:r>
                <a:endParaRPr lang="en-US" sz="835" dirty="0">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48" name="TextBox 47"/>
              <p:cNvSpPr txBox="1"/>
              <p:nvPr/>
            </p:nvSpPr>
            <p:spPr>
              <a:xfrm>
                <a:off x="1646222" y="4623603"/>
                <a:ext cx="850789" cy="554955"/>
              </a:xfrm>
              <a:prstGeom prst="rect">
                <a:avLst/>
              </a:prstGeom>
              <a:grpFill/>
              <a:ln>
                <a:noFill/>
              </a:ln>
            </p:spPr>
            <p:style>
              <a:lnRef idx="0">
                <a:scrgbClr r="0" g="0" b="0"/>
              </a:lnRef>
              <a:fillRef idx="0">
                <a:scrgbClr r="0" g="0" b="0"/>
              </a:fillRef>
              <a:effectRef idx="0">
                <a:scrgbClr r="0" g="0" b="0"/>
              </a:effectRef>
              <a:fontRef idx="minor">
                <a:schemeClr val="dk1"/>
              </a:fontRef>
            </p:style>
            <p:txBody>
              <a:bodyPr wrap="none" rtlCol="0">
                <a:spAutoFit/>
              </a:bodyPr>
              <a:lstStyle/>
              <a:p>
                <a:r>
                  <a:rPr lang="vi-VN" sz="835" dirty="0">
                    <a:latin typeface="Times New Roman" panose="02020603050405020304" pitchFamily="18" charset="0"/>
                    <a:ea typeface="#9Slide02 Tieu de rat dai 01" panose="02000000000000000000" pitchFamily="2" charset="0"/>
                    <a:cs typeface="Times New Roman" panose="02020603050405020304" pitchFamily="18" charset="0"/>
                  </a:rPr>
                  <a:t>CO</a:t>
                </a:r>
                <a:r>
                  <a:rPr lang="vi-VN" sz="835" baseline="-25000" dirty="0">
                    <a:latin typeface="Times New Roman" panose="02020603050405020304" pitchFamily="18" charset="0"/>
                    <a:ea typeface="#9Slide02 Tieu de rat dai 01" panose="02000000000000000000" pitchFamily="2" charset="0"/>
                    <a:cs typeface="Times New Roman" panose="02020603050405020304" pitchFamily="18" charset="0"/>
                  </a:rPr>
                  <a:t>2</a:t>
                </a:r>
                <a:endParaRPr lang="en-US" sz="835" dirty="0">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49" name="Rectangle 48"/>
              <p:cNvSpPr/>
              <p:nvPr/>
            </p:nvSpPr>
            <p:spPr>
              <a:xfrm>
                <a:off x="2247728" y="3060759"/>
                <a:ext cx="419272" cy="209893"/>
              </a:xfrm>
              <a:prstGeom prst="rect">
                <a:avLst/>
              </a:prstGeom>
              <a:grpFill/>
              <a:ln>
                <a:solidFill>
                  <a:srgbClr val="00434C"/>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sz="835">
                  <a:solidFill>
                    <a:schemeClr val="tx1"/>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grpSp>
        <p:cxnSp>
          <p:nvCxnSpPr>
            <p:cNvPr id="51" name="Straight Arrow Connector 50"/>
            <p:cNvCxnSpPr/>
            <p:nvPr/>
          </p:nvCxnSpPr>
          <p:spPr>
            <a:xfrm flipH="1">
              <a:off x="5819430" y="2711324"/>
              <a:ext cx="296098" cy="393387"/>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109929" y="2908017"/>
              <a:ext cx="409077" cy="196694"/>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4050862" y="922237"/>
            <a:ext cx="4194829" cy="330532"/>
            <a:chOff x="331807" y="1436389"/>
            <a:chExt cx="6537719" cy="515140"/>
          </a:xfrm>
          <a:solidFill>
            <a:schemeClr val="bg1"/>
          </a:solidFill>
        </p:grpSpPr>
        <p:sp>
          <p:nvSpPr>
            <p:cNvPr id="58" name="TextBox 57"/>
            <p:cNvSpPr txBox="1"/>
            <p:nvPr/>
          </p:nvSpPr>
          <p:spPr>
            <a:xfrm>
              <a:off x="5846484" y="1441854"/>
              <a:ext cx="1023042" cy="509675"/>
            </a:xfrm>
            <a:prstGeom prst="rect">
              <a:avLst/>
            </a:prstGeom>
            <a:grpFill/>
            <a:ln>
              <a:solidFill>
                <a:srgbClr val="00434C"/>
              </a:solid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770">
                  <a:latin typeface="Times New Roman" panose="02020603050405020304" pitchFamily="18" charset="0"/>
                  <a:cs typeface="Times New Roman" panose="02020603050405020304" pitchFamily="18" charset="0"/>
                </a:rPr>
                <a:t>f.Xoang mũi</a:t>
              </a:r>
            </a:p>
          </p:txBody>
        </p:sp>
        <p:sp>
          <p:nvSpPr>
            <p:cNvPr id="59" name="TextBox 58"/>
            <p:cNvSpPr txBox="1"/>
            <p:nvPr/>
          </p:nvSpPr>
          <p:spPr>
            <a:xfrm>
              <a:off x="4106217" y="1436389"/>
              <a:ext cx="657942" cy="509675"/>
            </a:xfrm>
            <a:prstGeom prst="rect">
              <a:avLst/>
            </a:prstGeom>
            <a:grpFill/>
            <a:ln>
              <a:solidFill>
                <a:srgbClr val="00434C"/>
              </a:solid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770">
                  <a:latin typeface="Times New Roman" panose="02020603050405020304" pitchFamily="18" charset="0"/>
                  <a:cs typeface="Times New Roman" panose="02020603050405020304" pitchFamily="18" charset="0"/>
                </a:rPr>
                <a:t>e. Hầu</a:t>
              </a:r>
            </a:p>
          </p:txBody>
        </p:sp>
        <p:sp>
          <p:nvSpPr>
            <p:cNvPr id="60" name="TextBox 59"/>
            <p:cNvSpPr txBox="1"/>
            <p:nvPr/>
          </p:nvSpPr>
          <p:spPr>
            <a:xfrm>
              <a:off x="331807" y="1441854"/>
              <a:ext cx="1051582" cy="509675"/>
            </a:xfrm>
            <a:prstGeom prst="rect">
              <a:avLst/>
            </a:prstGeom>
            <a:grpFill/>
            <a:ln>
              <a:solidFill>
                <a:srgbClr val="00434C"/>
              </a:solid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770">
                  <a:latin typeface="Times New Roman" panose="02020603050405020304" pitchFamily="18" charset="0"/>
                  <a:cs typeface="Times New Roman" panose="02020603050405020304" pitchFamily="18" charset="0"/>
                </a:rPr>
                <a:t>a.Thanh quản</a:t>
              </a:r>
            </a:p>
          </p:txBody>
        </p:sp>
        <p:sp>
          <p:nvSpPr>
            <p:cNvPr id="61" name="TextBox 60"/>
            <p:cNvSpPr txBox="1"/>
            <p:nvPr/>
          </p:nvSpPr>
          <p:spPr>
            <a:xfrm>
              <a:off x="1466433" y="1441854"/>
              <a:ext cx="973324" cy="509675"/>
            </a:xfrm>
            <a:prstGeom prst="rect">
              <a:avLst/>
            </a:prstGeom>
            <a:grpFill/>
            <a:ln>
              <a:solidFill>
                <a:srgbClr val="00434C"/>
              </a:solid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770">
                  <a:latin typeface="Times New Roman" panose="02020603050405020304" pitchFamily="18" charset="0"/>
                  <a:cs typeface="Times New Roman" panose="02020603050405020304" pitchFamily="18" charset="0"/>
                </a:rPr>
                <a:t>b. Khí quản</a:t>
              </a:r>
            </a:p>
          </p:txBody>
        </p:sp>
        <p:sp>
          <p:nvSpPr>
            <p:cNvPr id="62" name="TextBox 61"/>
            <p:cNvSpPr txBox="1"/>
            <p:nvPr/>
          </p:nvSpPr>
          <p:spPr>
            <a:xfrm>
              <a:off x="2508745" y="1436389"/>
              <a:ext cx="869149" cy="509675"/>
            </a:xfrm>
            <a:prstGeom prst="rect">
              <a:avLst/>
            </a:prstGeom>
            <a:grpFill/>
            <a:ln>
              <a:solidFill>
                <a:srgbClr val="00434C"/>
              </a:solid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770">
                  <a:latin typeface="Times New Roman" panose="02020603050405020304" pitchFamily="18" charset="0"/>
                  <a:cs typeface="Times New Roman" panose="02020603050405020304" pitchFamily="18" charset="0"/>
                </a:rPr>
                <a:t>c.Phế quản</a:t>
              </a:r>
            </a:p>
          </p:txBody>
        </p:sp>
        <p:sp>
          <p:nvSpPr>
            <p:cNvPr id="63" name="TextBox 62"/>
            <p:cNvSpPr txBox="1"/>
            <p:nvPr/>
          </p:nvSpPr>
          <p:spPr>
            <a:xfrm>
              <a:off x="3460882" y="1436389"/>
              <a:ext cx="576964" cy="509675"/>
            </a:xfrm>
            <a:prstGeom prst="rect">
              <a:avLst/>
            </a:prstGeom>
            <a:grpFill/>
            <a:ln>
              <a:solidFill>
                <a:srgbClr val="00434C"/>
              </a:solid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770">
                  <a:latin typeface="Times New Roman" panose="02020603050405020304" pitchFamily="18" charset="0"/>
                  <a:cs typeface="Times New Roman" panose="02020603050405020304" pitchFamily="18" charset="0"/>
                </a:rPr>
                <a:t>d.Phổi </a:t>
              </a:r>
            </a:p>
          </p:txBody>
        </p:sp>
        <p:sp>
          <p:nvSpPr>
            <p:cNvPr id="66" name="TextBox 65"/>
            <p:cNvSpPr txBox="1"/>
            <p:nvPr/>
          </p:nvSpPr>
          <p:spPr>
            <a:xfrm>
              <a:off x="4847897" y="1441854"/>
              <a:ext cx="890632" cy="509675"/>
            </a:xfrm>
            <a:prstGeom prst="rect">
              <a:avLst/>
            </a:prstGeom>
            <a:grpFill/>
          </p:spPr>
          <p:style>
            <a:lnRef idx="2">
              <a:schemeClr val="dk1"/>
            </a:lnRef>
            <a:fillRef idx="1">
              <a:schemeClr val="lt1"/>
            </a:fillRef>
            <a:effectRef idx="0">
              <a:schemeClr val="dk1"/>
            </a:effectRef>
            <a:fontRef idx="minor">
              <a:schemeClr val="dk1"/>
            </a:fontRef>
          </p:style>
          <p:txBody>
            <a:bodyPr wrap="square" rtlCol="0">
              <a:spAutoFit/>
            </a:bodyPr>
            <a:lstStyle/>
            <a:p>
              <a:r>
                <a:rPr lang="en-US" sz="770">
                  <a:latin typeface="Times New Roman" panose="02020603050405020304" pitchFamily="18" charset="0"/>
                  <a:ea typeface="#9Slide02 Tieu de rat dai 01" panose="02000000000000000000" pitchFamily="2" charset="0"/>
                  <a:cs typeface="Times New Roman" panose="02020603050405020304" pitchFamily="18" charset="0"/>
                </a:rPr>
                <a:t>h.</a:t>
              </a:r>
              <a:r>
                <a:rPr lang="vi-VN" sz="770">
                  <a:latin typeface="Times New Roman" panose="02020603050405020304" pitchFamily="18" charset="0"/>
                  <a:ea typeface="#9Slide02 Tieu de rat dai 01" panose="02000000000000000000" pitchFamily="2" charset="0"/>
                  <a:cs typeface="Times New Roman" panose="02020603050405020304" pitchFamily="18" charset="0"/>
                </a:rPr>
                <a:t>Phế </a:t>
              </a:r>
              <a:r>
                <a:rPr lang="vi-VN" sz="770" dirty="0">
                  <a:latin typeface="Times New Roman" panose="02020603050405020304" pitchFamily="18" charset="0"/>
                  <a:ea typeface="#9Slide02 Tieu de rat dai 01" panose="02000000000000000000" pitchFamily="2" charset="0"/>
                  <a:cs typeface="Times New Roman" panose="02020603050405020304" pitchFamily="18" charset="0"/>
                </a:rPr>
                <a:t>nang</a:t>
              </a:r>
              <a:endParaRPr lang="en-US" sz="770" dirty="0">
                <a:latin typeface="Times New Roman" panose="02020603050405020304" pitchFamily="18" charset="0"/>
                <a:ea typeface="#9Slide02 Tieu de rat dai 01" panose="02000000000000000000" pitchFamily="2" charset="0"/>
                <a:cs typeface="Times New Roman" panose="02020603050405020304" pitchFamily="18" charset="0"/>
              </a:endParaRPr>
            </a:p>
          </p:txBody>
        </p:sp>
      </p:grpSp>
      <p:sp>
        <p:nvSpPr>
          <p:cNvPr id="69" name="TextBox 68"/>
          <p:cNvSpPr txBox="1"/>
          <p:nvPr/>
        </p:nvSpPr>
        <p:spPr>
          <a:xfrm>
            <a:off x="4074908" y="724944"/>
            <a:ext cx="4343554" cy="219710"/>
          </a:xfrm>
          <a:prstGeom prst="rect">
            <a:avLst/>
          </a:prstGeom>
          <a:solidFill>
            <a:schemeClr val="bg1"/>
          </a:solidFill>
        </p:spPr>
        <p:txBody>
          <a:bodyPr wrap="square">
            <a:spAutoFit/>
          </a:bodyPr>
          <a:lstStyle/>
          <a:p>
            <a:pPr algn="just"/>
            <a:r>
              <a:rPr lang="en-US" sz="835" i="1" smtClean="0">
                <a:solidFill>
                  <a:srgbClr val="00434C"/>
                </a:solidFill>
                <a:latin typeface="Times New Roman" panose="02020603050405020304" pitchFamily="18" charset="0"/>
                <a:ea typeface="#9Slide02 Tieu de rat dai 01" panose="02000000000000000000" pitchFamily="2" charset="0"/>
                <a:cs typeface="Times New Roman" panose="02020603050405020304" pitchFamily="18" charset="0"/>
              </a:rPr>
              <a:t>(?1)Cho </a:t>
            </a:r>
            <a:r>
              <a:rPr lang="en-US" sz="835" i="1">
                <a:solidFill>
                  <a:srgbClr val="00434C"/>
                </a:solidFill>
                <a:latin typeface="Times New Roman" panose="02020603050405020304" pitchFamily="18" charset="0"/>
                <a:ea typeface="#9Slide02 Tieu de rat dai 01" panose="02000000000000000000" pitchFamily="2" charset="0"/>
                <a:cs typeface="Times New Roman" panose="02020603050405020304" pitchFamily="18" charset="0"/>
              </a:rPr>
              <a:t>thông tin các thành phần cấu tạo hệ hô hấp. Hãy đưa thông tin đúng vào hình dưới. </a:t>
            </a:r>
            <a:endParaRPr lang="en-US" sz="835" i="1">
              <a:solidFill>
                <a:srgbClr val="00434C"/>
              </a:solidFill>
            </a:endParaRPr>
          </a:p>
        </p:txBody>
      </p:sp>
      <p:graphicFrame>
        <p:nvGraphicFramePr>
          <p:cNvPr id="76" name="Table 75"/>
          <p:cNvGraphicFramePr>
            <a:graphicFrameLocks noGrp="1"/>
          </p:cNvGraphicFramePr>
          <p:nvPr/>
        </p:nvGraphicFramePr>
        <p:xfrm>
          <a:off x="4077565" y="3684627"/>
          <a:ext cx="4167505" cy="1683385"/>
        </p:xfrm>
        <a:graphic>
          <a:graphicData uri="http://schemas.openxmlformats.org/drawingml/2006/table">
            <a:tbl>
              <a:tblPr firstRow="1" firstCol="1" bandRow="1">
                <a:tableStyleId>{5940675A-B579-460E-94D1-54222C63F5DA}</a:tableStyleId>
              </a:tblPr>
              <a:tblGrid>
                <a:gridCol w="717550">
                  <a:extLst>
                    <a:ext uri="{9D8B030D-6E8A-4147-A177-3AD203B41FA5}">
                      <a16:colId xmlns:a16="http://schemas.microsoft.com/office/drawing/2014/main" val="20000"/>
                    </a:ext>
                  </a:extLst>
                </a:gridCol>
                <a:gridCol w="756285">
                  <a:extLst>
                    <a:ext uri="{9D8B030D-6E8A-4147-A177-3AD203B41FA5}">
                      <a16:colId xmlns:a16="http://schemas.microsoft.com/office/drawing/2014/main" val="20001"/>
                    </a:ext>
                  </a:extLst>
                </a:gridCol>
                <a:gridCol w="2693670">
                  <a:extLst>
                    <a:ext uri="{9D8B030D-6E8A-4147-A177-3AD203B41FA5}">
                      <a16:colId xmlns:a16="http://schemas.microsoft.com/office/drawing/2014/main" val="20002"/>
                    </a:ext>
                  </a:extLst>
                </a:gridCol>
              </a:tblGrid>
              <a:tr h="208915">
                <a:tc>
                  <a:txBody>
                    <a:bodyPr/>
                    <a:lstStyle/>
                    <a:p>
                      <a:pPr marL="30480" marR="30480" algn="ctr">
                        <a:lnSpc>
                          <a:spcPct val="120000"/>
                        </a:lnSpc>
                        <a:spcBef>
                          <a:spcPts val="0"/>
                        </a:spcBef>
                        <a:spcAft>
                          <a:spcPts val="0"/>
                        </a:spcAft>
                      </a:pPr>
                      <a:r>
                        <a:rPr lang="en-US" sz="835" b="1">
                          <a:effectLst/>
                          <a:latin typeface="Times New Roman" panose="02020603050405020304" pitchFamily="18" charset="0"/>
                          <a:cs typeface="Times New Roman" panose="02020603050405020304" pitchFamily="18" charset="0"/>
                        </a:rPr>
                        <a:t>Tên cơ quan</a:t>
                      </a:r>
                      <a:endParaRPr lang="en-US" sz="835"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bg1"/>
                    </a:solidFill>
                  </a:tcPr>
                </a:tc>
                <a:tc rowSpan="7">
                  <a:txBody>
                    <a:bodyPr/>
                    <a:lstStyle/>
                    <a:p>
                      <a:pPr marL="30480" marR="30480" algn="ctr">
                        <a:lnSpc>
                          <a:spcPct val="120000"/>
                        </a:lnSpc>
                        <a:spcBef>
                          <a:spcPts val="0"/>
                        </a:spcBef>
                        <a:spcAft>
                          <a:spcPts val="0"/>
                        </a:spcAft>
                      </a:pPr>
                      <a:endParaRPr lang="en-US" sz="835"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30480" marR="30480" algn="ctr">
                        <a:lnSpc>
                          <a:spcPct val="120000"/>
                        </a:lnSpc>
                        <a:spcBef>
                          <a:spcPts val="0"/>
                        </a:spcBef>
                        <a:spcAft>
                          <a:spcPts val="0"/>
                        </a:spcAft>
                      </a:pPr>
                      <a:r>
                        <a:rPr lang="en-US" sz="835" b="1">
                          <a:effectLst/>
                          <a:latin typeface="Times New Roman" panose="02020603050405020304" pitchFamily="18" charset="0"/>
                          <a:cs typeface="Times New Roman" panose="02020603050405020304" pitchFamily="18" charset="0"/>
                        </a:rPr>
                        <a:t>Chức năng</a:t>
                      </a:r>
                      <a:endParaRPr lang="en-US" sz="835"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0000"/>
                  </a:ext>
                </a:extLst>
              </a:tr>
              <a:tr h="205740">
                <a:tc>
                  <a:txBody>
                    <a:bodyPr/>
                    <a:lstStyle/>
                    <a:p>
                      <a:pPr marL="30480" marR="30480" algn="just">
                        <a:lnSpc>
                          <a:spcPct val="120000"/>
                        </a:lnSpc>
                        <a:spcBef>
                          <a:spcPts val="0"/>
                        </a:spcBef>
                        <a:spcAft>
                          <a:spcPts val="0"/>
                        </a:spcAft>
                      </a:pPr>
                      <a:r>
                        <a:rPr lang="en-US" sz="835" b="0">
                          <a:solidFill>
                            <a:schemeClr val="tx1"/>
                          </a:solidFill>
                          <a:effectLst/>
                          <a:latin typeface="Times New Roman" panose="02020603050405020304" pitchFamily="18" charset="0"/>
                          <a:cs typeface="Times New Roman" panose="02020603050405020304" pitchFamily="18" charset="0"/>
                        </a:rPr>
                        <a:t>Xoang mũi</a:t>
                      </a:r>
                      <a:endParaRPr lang="en-US" sz="835"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bg1"/>
                    </a:solidFill>
                  </a:tcPr>
                </a:tc>
                <a:tc vMerge="1">
                  <a:txBody>
                    <a:bodyPr/>
                    <a:lstStyle/>
                    <a:p>
                      <a:endParaRPr lang="en-US"/>
                    </a:p>
                  </a:txBody>
                  <a:tcPr marL="0" marR="0" marT="0" marB="0"/>
                </a:tc>
                <a:tc>
                  <a:txBody>
                    <a:bodyPr/>
                    <a:lstStyle/>
                    <a:p>
                      <a:pPr marL="30480" marR="30480" lvl="0" indent="0" algn="just" defTabSz="756285" rtl="0" eaLnBrk="1" fontAlgn="auto" latinLnBrk="0" hangingPunct="1">
                        <a:lnSpc>
                          <a:spcPct val="120000"/>
                        </a:lnSpc>
                        <a:spcBef>
                          <a:spcPts val="0"/>
                        </a:spcBef>
                        <a:spcAft>
                          <a:spcPts val="0"/>
                        </a:spcAft>
                        <a:buClrTx/>
                        <a:buSzTx/>
                        <a:buFontTx/>
                        <a:buNone/>
                        <a:defRPr/>
                      </a:pPr>
                      <a:r>
                        <a:rPr lang="en-US" sz="835">
                          <a:effectLst/>
                          <a:latin typeface="Times New Roman" panose="02020603050405020304" pitchFamily="18" charset="0"/>
                          <a:cs typeface="Times New Roman" panose="02020603050405020304" pitchFamily="18" charset="0"/>
                        </a:rPr>
                        <a:t>Dẫn khí, điều hòa lượng khí vào phổi.</a:t>
                      </a:r>
                    </a:p>
                  </a:txBody>
                  <a:tcPr marL="0" marR="0" marT="0" marB="0">
                    <a:solidFill>
                      <a:schemeClr val="bg1"/>
                    </a:solidFill>
                  </a:tcPr>
                </a:tc>
                <a:extLst>
                  <a:ext uri="{0D108BD9-81ED-4DB2-BD59-A6C34878D82A}">
                    <a16:rowId xmlns:a16="http://schemas.microsoft.com/office/drawing/2014/main" val="10001"/>
                  </a:ext>
                </a:extLst>
              </a:tr>
              <a:tr h="153035">
                <a:tc>
                  <a:txBody>
                    <a:bodyPr/>
                    <a:lstStyle/>
                    <a:p>
                      <a:pPr marL="30480" marR="30480" algn="just">
                        <a:lnSpc>
                          <a:spcPct val="120000"/>
                        </a:lnSpc>
                        <a:spcBef>
                          <a:spcPts val="0"/>
                        </a:spcBef>
                        <a:spcAft>
                          <a:spcPts val="0"/>
                        </a:spcAft>
                      </a:pPr>
                      <a:r>
                        <a:rPr lang="en-US" sz="835" b="0">
                          <a:solidFill>
                            <a:schemeClr val="tx1"/>
                          </a:solidFill>
                          <a:effectLst/>
                          <a:latin typeface="Times New Roman" panose="02020603050405020304" pitchFamily="18" charset="0"/>
                          <a:cs typeface="Times New Roman" panose="02020603050405020304" pitchFamily="18" charset="0"/>
                        </a:rPr>
                        <a:t>Hầu (họng)</a:t>
                      </a:r>
                      <a:endParaRPr lang="en-US" sz="835"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bg1"/>
                    </a:solidFill>
                  </a:tcPr>
                </a:tc>
                <a:tc vMerge="1">
                  <a:txBody>
                    <a:bodyPr/>
                    <a:lstStyle/>
                    <a:p>
                      <a:endParaRPr lang="en-US"/>
                    </a:p>
                  </a:txBody>
                  <a:tcPr marL="0" marR="0" marT="0" marB="0"/>
                </a:tc>
                <a:tc>
                  <a:txBody>
                    <a:bodyPr/>
                    <a:lstStyle/>
                    <a:p>
                      <a:pPr marL="30480" marR="30480" lvl="0" indent="0" algn="just" defTabSz="756285" rtl="0" eaLnBrk="1" fontAlgn="auto" latinLnBrk="0" hangingPunct="1">
                        <a:lnSpc>
                          <a:spcPct val="120000"/>
                        </a:lnSpc>
                        <a:spcBef>
                          <a:spcPts val="0"/>
                        </a:spcBef>
                        <a:spcAft>
                          <a:spcPts val="0"/>
                        </a:spcAft>
                        <a:buClrTx/>
                        <a:buSzTx/>
                        <a:buFontTx/>
                        <a:buNone/>
                        <a:defRPr/>
                      </a:pPr>
                      <a:r>
                        <a:rPr lang="en-US" sz="835">
                          <a:latin typeface="Times New Roman" panose="02020603050405020304" pitchFamily="18" charset="0"/>
                          <a:cs typeface="Times New Roman" panose="02020603050405020304" pitchFamily="18" charset="0"/>
                        </a:rPr>
                        <a:t>Dẫn khí, phát âm, có nắp đạy đường hô hấp khi nuốt thức ăn</a:t>
                      </a:r>
                    </a:p>
                  </a:txBody>
                  <a:tcPr marL="0" marR="0" marT="0" marB="0">
                    <a:solidFill>
                      <a:schemeClr val="bg1"/>
                    </a:solidFill>
                  </a:tcPr>
                </a:tc>
                <a:extLst>
                  <a:ext uri="{0D108BD9-81ED-4DB2-BD59-A6C34878D82A}">
                    <a16:rowId xmlns:a16="http://schemas.microsoft.com/office/drawing/2014/main" val="10002"/>
                  </a:ext>
                </a:extLst>
              </a:tr>
              <a:tr h="197485">
                <a:tc>
                  <a:txBody>
                    <a:bodyPr/>
                    <a:lstStyle/>
                    <a:p>
                      <a:pPr marL="30480" marR="30480" algn="just">
                        <a:lnSpc>
                          <a:spcPct val="120000"/>
                        </a:lnSpc>
                        <a:spcBef>
                          <a:spcPts val="0"/>
                        </a:spcBef>
                        <a:spcAft>
                          <a:spcPts val="0"/>
                        </a:spcAft>
                      </a:pPr>
                      <a:r>
                        <a:rPr lang="en-US" sz="835" b="0">
                          <a:solidFill>
                            <a:schemeClr val="tx1"/>
                          </a:solidFill>
                          <a:effectLst/>
                          <a:latin typeface="Times New Roman" panose="02020603050405020304" pitchFamily="18" charset="0"/>
                          <a:cs typeface="Times New Roman" panose="02020603050405020304" pitchFamily="18" charset="0"/>
                        </a:rPr>
                        <a:t>Thanh quản</a:t>
                      </a:r>
                      <a:endParaRPr lang="en-US" sz="835"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bg1"/>
                    </a:solidFill>
                  </a:tcPr>
                </a:tc>
                <a:tc vMerge="1">
                  <a:txBody>
                    <a:bodyPr/>
                    <a:lstStyle/>
                    <a:p>
                      <a:endParaRPr lang="en-US"/>
                    </a:p>
                  </a:txBody>
                  <a:tcPr marL="0" marR="0" marT="0" marB="0"/>
                </a:tc>
                <a:tc>
                  <a:txBody>
                    <a:bodyPr/>
                    <a:lstStyle/>
                    <a:p>
                      <a:pPr marL="0" marR="0" lvl="0" indent="0" algn="just" defTabSz="756285" rtl="0" eaLnBrk="1" fontAlgn="auto" latinLnBrk="0" hangingPunct="1">
                        <a:lnSpc>
                          <a:spcPct val="120000"/>
                        </a:lnSpc>
                        <a:spcBef>
                          <a:spcPts val="0"/>
                        </a:spcBef>
                        <a:spcAft>
                          <a:spcPts val="0"/>
                        </a:spcAft>
                        <a:buClrTx/>
                        <a:buSzTx/>
                        <a:buFontTx/>
                        <a:buNone/>
                        <a:defRPr/>
                      </a:pPr>
                      <a:r>
                        <a:rPr lang="en-US" sz="835">
                          <a:effectLst/>
                          <a:latin typeface="Times New Roman" panose="02020603050405020304" pitchFamily="18" charset="0"/>
                          <a:cs typeface="Times New Roman" panose="02020603050405020304" pitchFamily="18" charset="0"/>
                        </a:rPr>
                        <a:t>Dẫn khí.</a:t>
                      </a:r>
                    </a:p>
                  </a:txBody>
                  <a:tcPr marL="0" marR="0" marT="0" marB="0">
                    <a:solidFill>
                      <a:schemeClr val="bg1"/>
                    </a:solidFill>
                  </a:tcPr>
                </a:tc>
                <a:extLst>
                  <a:ext uri="{0D108BD9-81ED-4DB2-BD59-A6C34878D82A}">
                    <a16:rowId xmlns:a16="http://schemas.microsoft.com/office/drawing/2014/main" val="10003"/>
                  </a:ext>
                </a:extLst>
              </a:tr>
              <a:tr h="306070">
                <a:tc>
                  <a:txBody>
                    <a:bodyPr/>
                    <a:lstStyle/>
                    <a:p>
                      <a:pPr marL="30480" marR="30480" algn="just">
                        <a:lnSpc>
                          <a:spcPct val="120000"/>
                        </a:lnSpc>
                        <a:spcBef>
                          <a:spcPts val="0"/>
                        </a:spcBef>
                        <a:spcAft>
                          <a:spcPts val="0"/>
                        </a:spcAft>
                      </a:pPr>
                      <a:r>
                        <a:rPr lang="en-US" sz="835" b="0">
                          <a:solidFill>
                            <a:schemeClr val="tx1"/>
                          </a:solidFill>
                          <a:effectLst/>
                          <a:latin typeface="Times New Roman" panose="02020603050405020304" pitchFamily="18" charset="0"/>
                          <a:cs typeface="Times New Roman" panose="02020603050405020304" pitchFamily="18" charset="0"/>
                        </a:rPr>
                        <a:t>Khí quản</a:t>
                      </a:r>
                      <a:endParaRPr lang="en-US" sz="835"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bg1"/>
                    </a:solidFill>
                  </a:tcPr>
                </a:tc>
                <a:tc vMerge="1">
                  <a:txBody>
                    <a:bodyPr/>
                    <a:lstStyle/>
                    <a:p>
                      <a:endParaRPr lang="en-US"/>
                    </a:p>
                  </a:txBody>
                  <a:tcPr marL="0" marR="0" marT="0" marB="0"/>
                </a:tc>
                <a:tc>
                  <a:txBody>
                    <a:bodyPr/>
                    <a:lstStyle/>
                    <a:p>
                      <a:pPr marL="0" marR="0" lvl="0" indent="0" algn="just" defTabSz="756285" rtl="0" eaLnBrk="1" fontAlgn="auto" latinLnBrk="0" hangingPunct="1">
                        <a:lnSpc>
                          <a:spcPct val="120000"/>
                        </a:lnSpc>
                        <a:spcBef>
                          <a:spcPts val="0"/>
                        </a:spcBef>
                        <a:spcAft>
                          <a:spcPts val="0"/>
                        </a:spcAft>
                        <a:buClrTx/>
                        <a:buSzTx/>
                        <a:buFontTx/>
                        <a:buNone/>
                        <a:defRPr/>
                      </a:pPr>
                      <a:r>
                        <a:rPr lang="en-US" sz="835">
                          <a:latin typeface="Times New Roman" panose="02020603050405020304" pitchFamily="18" charset="0"/>
                          <a:cs typeface="Times New Roman" panose="02020603050405020304" pitchFamily="18" charset="0"/>
                        </a:rPr>
                        <a:t>Lớp niêm mạc tiết chất nhầy, có nhiều lông mũi và mao mạch: làm sạch, làm ẩm và làm ấm không khí.</a:t>
                      </a:r>
                    </a:p>
                  </a:txBody>
                  <a:tcPr marL="0" marR="0" marT="0" marB="0">
                    <a:solidFill>
                      <a:schemeClr val="bg1"/>
                    </a:solidFill>
                  </a:tcPr>
                </a:tc>
                <a:extLst>
                  <a:ext uri="{0D108BD9-81ED-4DB2-BD59-A6C34878D82A}">
                    <a16:rowId xmlns:a16="http://schemas.microsoft.com/office/drawing/2014/main" val="10004"/>
                  </a:ext>
                </a:extLst>
              </a:tr>
              <a:tr h="459105">
                <a:tc>
                  <a:txBody>
                    <a:bodyPr/>
                    <a:lstStyle/>
                    <a:p>
                      <a:pPr marL="30480" marR="30480" algn="just">
                        <a:lnSpc>
                          <a:spcPct val="120000"/>
                        </a:lnSpc>
                        <a:spcBef>
                          <a:spcPts val="0"/>
                        </a:spcBef>
                        <a:spcAft>
                          <a:spcPts val="0"/>
                        </a:spcAft>
                      </a:pPr>
                      <a:r>
                        <a:rPr lang="en-US" sz="835" b="0">
                          <a:solidFill>
                            <a:schemeClr val="tx1"/>
                          </a:solidFill>
                          <a:effectLst/>
                          <a:latin typeface="Times New Roman" panose="02020603050405020304" pitchFamily="18" charset="0"/>
                          <a:cs typeface="Times New Roman" panose="02020603050405020304" pitchFamily="18" charset="0"/>
                        </a:rPr>
                        <a:t>Phế quản,</a:t>
                      </a:r>
                      <a:r>
                        <a:rPr lang="en-US" sz="835" b="0">
                          <a:solidFill>
                            <a:schemeClr val="tx1"/>
                          </a:solidFill>
                          <a:latin typeface="Times New Roman" panose="02020603050405020304" pitchFamily="18" charset="0"/>
                          <a:cs typeface="Times New Roman" panose="02020603050405020304" pitchFamily="18" charset="0"/>
                        </a:rPr>
                        <a:t> tiểu phế quản</a:t>
                      </a:r>
                      <a:endParaRPr lang="en-US" sz="835"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bg1"/>
                    </a:solidFill>
                  </a:tcPr>
                </a:tc>
                <a:tc vMerge="1">
                  <a:txBody>
                    <a:bodyPr/>
                    <a:lstStyle/>
                    <a:p>
                      <a:endParaRPr lang="en-US"/>
                    </a:p>
                  </a:txBody>
                  <a:tcPr marL="0" marR="0" marT="0" marB="0"/>
                </a:tc>
                <a:tc>
                  <a:txBody>
                    <a:bodyPr/>
                    <a:lstStyle/>
                    <a:p>
                      <a:pPr marL="30480" marR="30480" lvl="0" indent="0" algn="just" defTabSz="756285" rtl="0" eaLnBrk="1" fontAlgn="auto" latinLnBrk="0" hangingPunct="1">
                        <a:lnSpc>
                          <a:spcPct val="120000"/>
                        </a:lnSpc>
                        <a:spcBef>
                          <a:spcPts val="0"/>
                        </a:spcBef>
                        <a:spcAft>
                          <a:spcPts val="0"/>
                        </a:spcAft>
                        <a:buClrTx/>
                        <a:buSzTx/>
                        <a:buFontTx/>
                        <a:buNone/>
                        <a:defRPr/>
                      </a:pPr>
                      <a:r>
                        <a:rPr lang="en-US" sz="835">
                          <a:latin typeface="Times New Roman" panose="02020603050405020304" pitchFamily="18" charset="0"/>
                          <a:cs typeface="Times New Roman" panose="02020603050405020304" pitchFamily="18" charset="0"/>
                        </a:rPr>
                        <a:t>Có lớp niêm mạc tiết chất nhầy, nhiều lông rung chuyển liên tục:  dẫn khí, làm sạch không khí, điều hòa lượng khí vào phổi</a:t>
                      </a:r>
                    </a:p>
                  </a:txBody>
                  <a:tcPr marL="0" marR="0" marT="0" marB="0">
                    <a:solidFill>
                      <a:schemeClr val="bg1"/>
                    </a:solidFill>
                  </a:tcPr>
                </a:tc>
                <a:extLst>
                  <a:ext uri="{0D108BD9-81ED-4DB2-BD59-A6C34878D82A}">
                    <a16:rowId xmlns:a16="http://schemas.microsoft.com/office/drawing/2014/main" val="10005"/>
                  </a:ext>
                </a:extLst>
              </a:tr>
              <a:tr h="153035">
                <a:tc>
                  <a:txBody>
                    <a:bodyPr/>
                    <a:lstStyle/>
                    <a:p>
                      <a:pPr marL="30480" marR="30480" algn="just">
                        <a:lnSpc>
                          <a:spcPct val="120000"/>
                        </a:lnSpc>
                        <a:spcBef>
                          <a:spcPts val="0"/>
                        </a:spcBef>
                        <a:spcAft>
                          <a:spcPts val="0"/>
                        </a:spcAft>
                      </a:pPr>
                      <a:r>
                        <a:rPr lang="en-US" sz="835" b="0">
                          <a:solidFill>
                            <a:schemeClr val="tx1"/>
                          </a:solidFill>
                          <a:effectLst/>
                          <a:latin typeface="Times New Roman" panose="02020603050405020304" pitchFamily="18" charset="0"/>
                          <a:cs typeface="Times New Roman" panose="02020603050405020304" pitchFamily="18" charset="0"/>
                        </a:rPr>
                        <a:t>Phế nang</a:t>
                      </a:r>
                      <a:endParaRPr lang="en-US" sz="835"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bg1"/>
                    </a:solidFill>
                  </a:tcPr>
                </a:tc>
                <a:tc vMerge="1">
                  <a:txBody>
                    <a:bodyPr/>
                    <a:lstStyle/>
                    <a:p>
                      <a:endParaRPr lang="en-US"/>
                    </a:p>
                  </a:txBody>
                  <a:tcPr marL="0" marR="0" marT="0" marB="0"/>
                </a:tc>
                <a:tc>
                  <a:txBody>
                    <a:bodyPr/>
                    <a:lstStyle/>
                    <a:p>
                      <a:pPr marL="30480" marR="30480" lvl="0" indent="0" algn="just" defTabSz="756285" rtl="0" eaLnBrk="1" fontAlgn="auto" latinLnBrk="0" hangingPunct="1">
                        <a:lnSpc>
                          <a:spcPct val="120000"/>
                        </a:lnSpc>
                        <a:spcBef>
                          <a:spcPts val="0"/>
                        </a:spcBef>
                        <a:spcAft>
                          <a:spcPts val="0"/>
                        </a:spcAft>
                        <a:buClrTx/>
                        <a:buSzTx/>
                        <a:buFontTx/>
                        <a:buNone/>
                        <a:defRPr/>
                      </a:pPr>
                      <a:r>
                        <a:rPr lang="en-US" sz="835">
                          <a:latin typeface="Times New Roman" panose="02020603050405020304" pitchFamily="18" charset="0"/>
                          <a:cs typeface="Times New Roman" panose="02020603050405020304" pitchFamily="18" charset="0"/>
                        </a:rPr>
                        <a:t>Là nơi diễn ra trao đổi khí</a:t>
                      </a:r>
                      <a:r>
                        <a:rPr lang="en-US" sz="835">
                          <a:effectLst/>
                          <a:latin typeface="Times New Roman" panose="02020603050405020304" pitchFamily="18" charset="0"/>
                          <a:cs typeface="Times New Roman" panose="02020603050405020304" pitchFamily="18" charset="0"/>
                        </a:rPr>
                        <a:t>.</a:t>
                      </a:r>
                      <a:endParaRPr lang="en-US" sz="835">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0006"/>
                  </a:ext>
                </a:extLst>
              </a:tr>
            </a:tbl>
          </a:graphicData>
        </a:graphic>
      </p:graphicFrame>
      <p:sp>
        <p:nvSpPr>
          <p:cNvPr id="77" name="TextBox 76"/>
          <p:cNvSpPr txBox="1"/>
          <p:nvPr/>
        </p:nvSpPr>
        <p:spPr>
          <a:xfrm>
            <a:off x="4028168" y="3464350"/>
            <a:ext cx="4105355" cy="219710"/>
          </a:xfrm>
          <a:prstGeom prst="rect">
            <a:avLst/>
          </a:prstGeom>
          <a:solidFill>
            <a:schemeClr val="bg1"/>
          </a:solidFill>
        </p:spPr>
        <p:txBody>
          <a:bodyPr wrap="square" rtlCol="0">
            <a:spAutoFit/>
          </a:bodyPr>
          <a:lstStyle/>
          <a:p>
            <a:r>
              <a:rPr lang="en-US" sz="835" i="1" smtClean="0">
                <a:solidFill>
                  <a:srgbClr val="00434C"/>
                </a:solidFill>
                <a:latin typeface="Times New Roman" panose="02020603050405020304" pitchFamily="18" charset="0"/>
                <a:cs typeface="Times New Roman" panose="02020603050405020304" pitchFamily="18" charset="0"/>
              </a:rPr>
              <a:t>(?2)</a:t>
            </a:r>
            <a:r>
              <a:rPr lang="en-US" sz="835" i="1" smtClean="0">
                <a:solidFill>
                  <a:srgbClr val="00434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35" i="1">
                <a:solidFill>
                  <a:srgbClr val="00434C"/>
                </a:solidFill>
                <a:effectLst/>
                <a:latin typeface="Times New Roman" panose="02020603050405020304" pitchFamily="18" charset="0"/>
                <a:ea typeface="Times New Roman" panose="02020603050405020304" pitchFamily="18" charset="0"/>
                <a:cs typeface="Times New Roman" panose="02020603050405020304" pitchFamily="18" charset="0"/>
              </a:rPr>
              <a:t>Ghép tên cơ quan tương ứng với chức năng các cơ quan của hệ hô hấp:</a:t>
            </a:r>
            <a:endParaRPr lang="en-US" sz="835" i="1">
              <a:solidFill>
                <a:srgbClr val="00434C"/>
              </a:solidFill>
              <a:latin typeface="Times New Roman" panose="02020603050405020304" pitchFamily="18" charset="0"/>
              <a:cs typeface="Times New Roman" panose="02020603050405020304" pitchFamily="18" charset="0"/>
            </a:endParaRPr>
          </a:p>
        </p:txBody>
      </p:sp>
      <p:sp>
        <p:nvSpPr>
          <p:cNvPr id="79" name="TextBox 78"/>
          <p:cNvSpPr txBox="1"/>
          <p:nvPr/>
        </p:nvSpPr>
        <p:spPr>
          <a:xfrm>
            <a:off x="4000534" y="5863329"/>
            <a:ext cx="4295486" cy="400050"/>
          </a:xfrm>
          <a:prstGeom prst="rect">
            <a:avLst/>
          </a:prstGeom>
          <a:solidFill>
            <a:schemeClr val="bg1"/>
          </a:solidFill>
        </p:spPr>
        <p:txBody>
          <a:bodyPr wrap="square" rtlCol="0">
            <a:spAutoFit/>
          </a:bodyPr>
          <a:lstStyle/>
          <a:p>
            <a:pPr algn="just">
              <a:lnSpc>
                <a:spcPct val="120000"/>
              </a:lnSpc>
            </a:pPr>
            <a:r>
              <a:rPr lang="en-US" sz="835" i="1">
                <a:latin typeface="Times New Roman" panose="02020603050405020304" pitchFamily="18" charset="0"/>
                <a:ea typeface="Calibri" panose="020F0502020204030204" pitchFamily="34" charset="0"/>
              </a:rPr>
              <a:t>...........................................................................................................................................................</a:t>
            </a:r>
            <a:endParaRPr lang="en-US" sz="835" i="1">
              <a:solidFill>
                <a:srgbClr val="00434C"/>
              </a:solidFill>
              <a:effectLst/>
              <a:latin typeface="Times New Roman" panose="02020603050405020304" pitchFamily="18" charset="0"/>
              <a:ea typeface="Calibri" panose="020F0502020204030204" pitchFamily="34" charset="0"/>
            </a:endParaRPr>
          </a:p>
          <a:p>
            <a:pPr algn="just">
              <a:lnSpc>
                <a:spcPct val="120000"/>
              </a:lnSpc>
            </a:pPr>
            <a:endParaRPr lang="en-US" sz="835" i="1">
              <a:solidFill>
                <a:srgbClr val="00434C"/>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284" b="100000" l="10133" r="90867">
                        <a14:foregroundMark x1="73800" y1="92337" x2="73800" y2="92337"/>
                        <a14:foregroundMark x1="73800" y1="92337" x2="73800" y2="92337"/>
                        <a14:foregroundMark x1="74133" y1="86377" x2="74133" y2="86377"/>
                        <a14:foregroundMark x1="74133" y1="86377" x2="74133" y2="86377"/>
                        <a14:foregroundMark x1="74533" y1="89120" x2="74533" y2="89120"/>
                        <a14:foregroundMark x1="74533" y1="89120" x2="74533" y2="89120"/>
                        <a14:foregroundMark x1="74533" y1="89120" x2="74533" y2="89120"/>
                        <a14:foregroundMark x1="74267" y1="91580" x2="74267" y2="91580"/>
                        <a14:foregroundMark x1="74267" y1="91580" x2="74267" y2="91580"/>
                        <a14:foregroundMark x1="73533" y1="94702" x2="73533" y2="94702"/>
                        <a14:foregroundMark x1="73533" y1="94702" x2="73533" y2="94702"/>
                        <a14:foregroundMark x1="76000" y1="89309" x2="76000" y2="89309"/>
                        <a14:foregroundMark x1="76000" y1="89309" x2="76000" y2="89309"/>
                        <a14:foregroundMark x1="76267" y1="91580" x2="76267" y2="91580"/>
                        <a14:foregroundMark x1="76267" y1="91580" x2="76267" y2="91580"/>
                        <a14:foregroundMark x1="72867" y1="92526" x2="72867" y2="92526"/>
                        <a14:foregroundMark x1="72867" y1="92526" x2="72867" y2="92526"/>
                        <a14:foregroundMark x1="72600" y1="94134" x2="72600" y2="94134"/>
                        <a14:foregroundMark x1="72600" y1="94134" x2="72600" y2="94134"/>
                        <a14:foregroundMark x1="73000" y1="95648" x2="73000" y2="95648"/>
                        <a14:foregroundMark x1="73000" y1="95648" x2="73000" y2="95648"/>
                        <a14:foregroundMark x1="76800" y1="95459" x2="76800" y2="95459"/>
                        <a14:foregroundMark x1="76800" y1="95459" x2="76800" y2="95459"/>
                        <a14:foregroundMark x1="31733" y1="87701" x2="31733" y2="87701"/>
                        <a14:foregroundMark x1="31733" y1="87701" x2="31733" y2="87701"/>
                        <a14:foregroundMark x1="32733" y1="93567" x2="32733" y2="93567"/>
                        <a14:foregroundMark x1="32733" y1="93567" x2="32733" y2="93567"/>
                        <a14:foregroundMark x1="31733" y1="87701" x2="31733" y2="87701"/>
                        <a14:foregroundMark x1="31733" y1="87701" x2="31733" y2="87701"/>
                        <a14:foregroundMark x1="29867" y1="87701" x2="29867" y2="87701"/>
                        <a14:foregroundMark x1="29867" y1="87701" x2="29867" y2="87701"/>
                        <a14:foregroundMark x1="28733" y1="83633" x2="28733" y2="83633"/>
                        <a14:foregroundMark x1="28733" y1="83633" x2="28733" y2="83633"/>
                        <a14:foregroundMark x1="29000" y1="86566" x2="29000" y2="86566"/>
                        <a14:foregroundMark x1="29000" y1="86566" x2="29000" y2="86566"/>
                        <a14:foregroundMark x1="35267" y1="90255" x2="35267" y2="90255"/>
                        <a14:foregroundMark x1="34600" y1="90255" x2="34600" y2="90255"/>
                        <a14:foregroundMark x1="33133" y1="90823" x2="33133" y2="90823"/>
                        <a14:foregroundMark x1="33133" y1="90823" x2="33133" y2="90823"/>
                        <a14:foregroundMark x1="31333" y1="90823" x2="31333" y2="90823"/>
                        <a14:foregroundMark x1="31333" y1="90823" x2="31333" y2="90823"/>
                        <a14:foregroundMark x1="30133" y1="89120" x2="30133" y2="89120"/>
                        <a14:foregroundMark x1="30133" y1="89120" x2="30133" y2="89120"/>
                        <a14:foregroundMark x1="29600" y1="87890" x2="29600" y2="87890"/>
                        <a14:foregroundMark x1="49733" y1="95648" x2="49733" y2="95648"/>
                        <a14:foregroundMark x1="49733" y1="95648" x2="49733" y2="95648"/>
                        <a14:foregroundMark x1="52867" y1="96783" x2="52867" y2="96783"/>
                        <a14:foregroundMark x1="52867" y1="96783" x2="52867" y2="96783"/>
                        <a14:foregroundMark x1="52467" y1="73037" x2="52467" y2="73037"/>
                        <a14:foregroundMark x1="52467" y1="73037" x2="52467" y2="73037"/>
                        <a14:foregroundMark x1="36400" y1="96026" x2="36400" y2="96026"/>
                        <a14:foregroundMark x1="36400" y1="96026" x2="36400" y2="96026"/>
                        <a14:foregroundMark x1="36133" y1="93094" x2="36133" y2="93094"/>
                        <a14:foregroundMark x1="36133" y1="93094" x2="36133" y2="93094"/>
                        <a14:foregroundMark x1="33933" y1="93567" x2="33933" y2="93567"/>
                        <a14:foregroundMark x1="33933" y1="93567" x2="33933" y2="93567"/>
                        <a14:foregroundMark x1="34067" y1="94134" x2="34067" y2="94134"/>
                        <a14:foregroundMark x1="36533" y1="95270" x2="36533" y2="95270"/>
                        <a14:foregroundMark x1="36533" y1="95270" x2="36533" y2="95270"/>
                        <a14:foregroundMark x1="37200" y1="97540" x2="37200" y2="97540"/>
                        <a14:foregroundMark x1="37200" y1="97540" x2="37200" y2="97540"/>
                        <a14:foregroundMark x1="31867" y1="96783" x2="31867" y2="96783"/>
                        <a14:foregroundMark x1="31867" y1="96783" x2="31867" y2="96783"/>
                        <a14:foregroundMark x1="31200" y1="95837" x2="31200" y2="95837"/>
                        <a14:foregroundMark x1="31200" y1="95837" x2="31200" y2="95837"/>
                        <a14:foregroundMark x1="29600" y1="93377" x2="29600" y2="93377"/>
                        <a14:foregroundMark x1="29600" y1="93377" x2="29600" y2="93377"/>
                        <a14:foregroundMark x1="28067" y1="91202" x2="28067" y2="91202"/>
                        <a14:foregroundMark x1="28067" y1="91202" x2="28067" y2="91202"/>
                        <a14:foregroundMark x1="27933" y1="86187" x2="27933" y2="86187"/>
                        <a14:foregroundMark x1="27933" y1="86187" x2="27933" y2="86187"/>
                        <a14:foregroundMark x1="27533" y1="83822" x2="27533" y2="83822"/>
                        <a14:foregroundMark x1="27533" y1="83822" x2="27533" y2="83822"/>
                        <a14:foregroundMark x1="27667" y1="85430" x2="27667" y2="85430"/>
                        <a14:foregroundMark x1="28200" y1="95270" x2="28200" y2="95270"/>
                        <a14:foregroundMark x1="28200" y1="95270" x2="28200" y2="95270"/>
                        <a14:foregroundMark x1="27533" y1="97540" x2="27533" y2="97540"/>
                        <a14:foregroundMark x1="27533" y1="97540" x2="27533" y2="97540"/>
                        <a14:foregroundMark x1="27267" y1="89499" x2="27267" y2="89499"/>
                        <a14:foregroundMark x1="27267" y1="89499" x2="27267" y2="89499"/>
                        <a14:foregroundMark x1="77067" y1="89499" x2="77067" y2="89499"/>
                        <a14:foregroundMark x1="77067" y1="89499" x2="77067" y2="89499"/>
                        <a14:foregroundMark x1="77267" y1="87701" x2="77267" y2="87701"/>
                        <a14:foregroundMark x1="77267" y1="87701" x2="77267" y2="87701"/>
                        <a14:foregroundMark x1="77800" y1="82308" x2="77800" y2="82308"/>
                        <a14:foregroundMark x1="77800" y1="82308" x2="77800" y2="82308"/>
                        <a14:foregroundMark x1="77800" y1="81173" x2="77800" y2="81173"/>
                        <a14:foregroundMark x1="77800" y1="80795" x2="77800" y2="80795"/>
                        <a14:foregroundMark x1="77533" y1="93377" x2="77533" y2="93377"/>
                        <a14:foregroundMark x1="77533" y1="93377" x2="77533" y2="93377"/>
                        <a14:foregroundMark x1="78067" y1="97162" x2="78067" y2="97162"/>
                        <a14:foregroundMark x1="78067" y1="97162" x2="78067" y2="97162"/>
                        <a14:foregroundMark x1="78467" y1="94324" x2="78467" y2="94324"/>
                        <a14:foregroundMark x1="78467" y1="94324" x2="78467" y2="94324"/>
                      </a14:backgroundRemoval>
                    </a14:imgEffect>
                  </a14:imgLayer>
                </a14:imgProps>
              </a:ext>
            </a:extLst>
          </a:blip>
          <a:stretch>
            <a:fillRect/>
          </a:stretch>
        </p:blipFill>
        <p:spPr>
          <a:xfrm>
            <a:off x="2072428" y="424069"/>
            <a:ext cx="7278026" cy="5426765"/>
          </a:xfrm>
          <a:prstGeom prst="rect">
            <a:avLst/>
          </a:prstGeom>
        </p:spPr>
      </p:pic>
      <p:cxnSp>
        <p:nvCxnSpPr>
          <p:cNvPr id="4" name="Straight Arrow Connector 3"/>
          <p:cNvCxnSpPr/>
          <p:nvPr/>
        </p:nvCxnSpPr>
        <p:spPr>
          <a:xfrm>
            <a:off x="3697357" y="543339"/>
            <a:ext cx="1391478" cy="5035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52870" y="265043"/>
            <a:ext cx="1391478" cy="400110"/>
          </a:xfrm>
          <a:prstGeom prst="rect">
            <a:avLst/>
          </a:prstGeom>
          <a:noFill/>
        </p:spPr>
        <p:txBody>
          <a:bodyPr wrap="square" rtlCol="0">
            <a:spAutoFit/>
          </a:bodyPr>
          <a:lstStyle/>
          <a:p>
            <a:r>
              <a:rPr lang="en-US" sz="2000" b="1">
                <a:solidFill>
                  <a:schemeClr val="bg1"/>
                </a:solidFill>
                <a:latin typeface="Times New Roman" panose="02020603050405020304" pitchFamily="18" charset="0"/>
                <a:cs typeface="Times New Roman" panose="02020603050405020304" pitchFamily="18" charset="0"/>
              </a:rPr>
              <a:t>Xoang mũi</a:t>
            </a:r>
          </a:p>
        </p:txBody>
      </p:sp>
      <p:cxnSp>
        <p:nvCxnSpPr>
          <p:cNvPr id="7" name="Straight Arrow Connector 6"/>
          <p:cNvCxnSpPr/>
          <p:nvPr/>
        </p:nvCxnSpPr>
        <p:spPr>
          <a:xfrm>
            <a:off x="3644348" y="1256232"/>
            <a:ext cx="2269342" cy="5469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71386" y="961201"/>
            <a:ext cx="871672" cy="400110"/>
          </a:xfrm>
          <a:prstGeom prst="rect">
            <a:avLst/>
          </a:prstGeom>
          <a:noFill/>
        </p:spPr>
        <p:txBody>
          <a:bodyPr wrap="square" rtlCol="0">
            <a:spAutoFit/>
          </a:bodyPr>
          <a:lstStyle/>
          <a:p>
            <a:r>
              <a:rPr lang="en-US" sz="2000" b="1">
                <a:solidFill>
                  <a:schemeClr val="bg1"/>
                </a:solidFill>
                <a:latin typeface="Times New Roman" panose="02020603050405020304" pitchFamily="18" charset="0"/>
                <a:cs typeface="Times New Roman" panose="02020603050405020304" pitchFamily="18" charset="0"/>
              </a:rPr>
              <a:t>Hầu</a:t>
            </a:r>
          </a:p>
        </p:txBody>
      </p:sp>
      <p:cxnSp>
        <p:nvCxnSpPr>
          <p:cNvPr id="10" name="Straight Arrow Connector 9"/>
          <p:cNvCxnSpPr/>
          <p:nvPr/>
        </p:nvCxnSpPr>
        <p:spPr>
          <a:xfrm>
            <a:off x="3905428" y="2012473"/>
            <a:ext cx="1948441" cy="470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52203" y="1777679"/>
            <a:ext cx="1543177" cy="400110"/>
          </a:xfrm>
          <a:prstGeom prst="rect">
            <a:avLst/>
          </a:prstGeom>
          <a:noFill/>
        </p:spPr>
        <p:txBody>
          <a:bodyPr wrap="square" rtlCol="0">
            <a:spAutoFit/>
          </a:bodyPr>
          <a:lstStyle/>
          <a:p>
            <a:r>
              <a:rPr lang="en-US" sz="2000" b="1">
                <a:solidFill>
                  <a:schemeClr val="bg1"/>
                </a:solidFill>
                <a:latin typeface="Times New Roman" panose="02020603050405020304" pitchFamily="18" charset="0"/>
                <a:cs typeface="Times New Roman" panose="02020603050405020304" pitchFamily="18" charset="0"/>
              </a:rPr>
              <a:t>Thanh quản</a:t>
            </a:r>
          </a:p>
        </p:txBody>
      </p:sp>
      <p:cxnSp>
        <p:nvCxnSpPr>
          <p:cNvPr id="15" name="Straight Arrow Connector 14"/>
          <p:cNvCxnSpPr/>
          <p:nvPr/>
        </p:nvCxnSpPr>
        <p:spPr>
          <a:xfrm>
            <a:off x="3760150" y="2760292"/>
            <a:ext cx="2153540" cy="2279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90773" y="2498109"/>
            <a:ext cx="1507280" cy="400110"/>
          </a:xfrm>
          <a:prstGeom prst="rect">
            <a:avLst/>
          </a:prstGeom>
          <a:noFill/>
        </p:spPr>
        <p:txBody>
          <a:bodyPr wrap="square" rtlCol="0">
            <a:spAutoFit/>
          </a:bodyPr>
          <a:lstStyle/>
          <a:p>
            <a:r>
              <a:rPr lang="en-US" sz="2000" b="1">
                <a:solidFill>
                  <a:schemeClr val="bg1"/>
                </a:solidFill>
                <a:latin typeface="Times New Roman" panose="02020603050405020304" pitchFamily="18" charset="0"/>
                <a:cs typeface="Times New Roman" panose="02020603050405020304" pitchFamily="18" charset="0"/>
              </a:rPr>
              <a:t>Khí quản</a:t>
            </a:r>
          </a:p>
        </p:txBody>
      </p:sp>
      <p:cxnSp>
        <p:nvCxnSpPr>
          <p:cNvPr id="18" name="Straight Arrow Connector 17"/>
          <p:cNvCxnSpPr/>
          <p:nvPr/>
        </p:nvCxnSpPr>
        <p:spPr>
          <a:xfrm>
            <a:off x="3469593" y="4440159"/>
            <a:ext cx="1696155" cy="1452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765668" y="4194731"/>
            <a:ext cx="886652" cy="400110"/>
          </a:xfrm>
          <a:prstGeom prst="rect">
            <a:avLst/>
          </a:prstGeom>
          <a:noFill/>
        </p:spPr>
        <p:txBody>
          <a:bodyPr wrap="square" rtlCol="0">
            <a:spAutoFit/>
          </a:bodyPr>
          <a:lstStyle/>
          <a:p>
            <a:r>
              <a:rPr lang="en-US" sz="2000" b="1">
                <a:solidFill>
                  <a:schemeClr val="bg1"/>
                </a:solidFill>
                <a:latin typeface="Times New Roman" panose="02020603050405020304" pitchFamily="18" charset="0"/>
                <a:cs typeface="Times New Roman" panose="02020603050405020304" pitchFamily="18" charset="0"/>
              </a:rPr>
              <a:t>Phổi </a:t>
            </a:r>
          </a:p>
        </p:txBody>
      </p:sp>
      <p:cxnSp>
        <p:nvCxnSpPr>
          <p:cNvPr id="21" name="Straight Arrow Connector 20"/>
          <p:cNvCxnSpPr/>
          <p:nvPr/>
        </p:nvCxnSpPr>
        <p:spPr>
          <a:xfrm>
            <a:off x="3401226" y="3657600"/>
            <a:ext cx="297393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184552" y="3388210"/>
            <a:ext cx="1285041" cy="400110"/>
          </a:xfrm>
          <a:prstGeom prst="rect">
            <a:avLst/>
          </a:prstGeom>
          <a:noFill/>
        </p:spPr>
        <p:txBody>
          <a:bodyPr wrap="square" rtlCol="0">
            <a:spAutoFit/>
          </a:bodyPr>
          <a:lstStyle/>
          <a:p>
            <a:r>
              <a:rPr lang="en-US" sz="2000" b="1">
                <a:solidFill>
                  <a:schemeClr val="bg1"/>
                </a:solidFill>
                <a:latin typeface="Times New Roman" panose="02020603050405020304" pitchFamily="18" charset="0"/>
                <a:cs typeface="Times New Roman" panose="02020603050405020304" pitchFamily="18" charset="0"/>
              </a:rPr>
              <a:t>Phế quản</a:t>
            </a:r>
          </a:p>
        </p:txBody>
      </p:sp>
      <p:grpSp>
        <p:nvGrpSpPr>
          <p:cNvPr id="24" name="Group 23"/>
          <p:cNvGrpSpPr/>
          <p:nvPr/>
        </p:nvGrpSpPr>
        <p:grpSpPr>
          <a:xfrm>
            <a:off x="6594064" y="1557925"/>
            <a:ext cx="4970605" cy="3742149"/>
            <a:chOff x="-1184163" y="1906057"/>
            <a:chExt cx="4667315" cy="3742149"/>
          </a:xfrm>
        </p:grpSpPr>
        <p:cxnSp>
          <p:nvCxnSpPr>
            <p:cNvPr id="26" name="Straight Connector 25"/>
            <p:cNvCxnSpPr/>
            <p:nvPr/>
          </p:nvCxnSpPr>
          <p:spPr>
            <a:xfrm flipH="1">
              <a:off x="-1184163" y="3485584"/>
              <a:ext cx="2459607" cy="701292"/>
            </a:xfrm>
            <a:prstGeom prst="line">
              <a:avLst/>
            </a:prstGeom>
            <a:ln w="19050">
              <a:solidFill>
                <a:srgbClr val="FF647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1184163" y="4186876"/>
              <a:ext cx="2733936" cy="355987"/>
            </a:xfrm>
            <a:prstGeom prst="line">
              <a:avLst/>
            </a:prstGeom>
            <a:ln w="19050">
              <a:solidFill>
                <a:srgbClr val="FF6472"/>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1228745" y="2845435"/>
              <a:ext cx="1828800" cy="1860870"/>
            </a:xfrm>
            <a:prstGeom prst="ellipse">
              <a:avLst/>
            </a:prstGeom>
            <a:noFill/>
            <a:ln w="28575">
              <a:solidFill>
                <a:srgbClr val="C73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9Slide02 Tieu de rat dai 01" panose="02000000000000000000" pitchFamily="2" charset="0"/>
                <a:ea typeface="#9Slide02 Tieu de rat dai 01" panose="02000000000000000000" pitchFamily="2" charset="0"/>
              </a:endParaRPr>
            </a:p>
          </p:txBody>
        </p:sp>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6929" b="75189" l="60246" r="96641">
                          <a14:foregroundMark x1="79395" y1="30711" x2="87458" y2="65053"/>
                          <a14:foregroundMark x1="65622" y1="38275" x2="75700" y2="69138"/>
                          <a14:foregroundMark x1="62710" y1="54917" x2="71221" y2="69440"/>
                          <a14:foregroundMark x1="80739" y1="30711" x2="92049" y2="43570"/>
                          <a14:foregroundMark x1="83875" y1="35250" x2="85106" y2="37973"/>
                          <a14:foregroundMark x1="68645" y1="34644" x2="72004" y2="33283"/>
                        </a14:backgroundRemoval>
                      </a14:imgEffect>
                    </a14:imgLayer>
                  </a14:imgProps>
                </a:ext>
                <a:ext uri="{28A0092B-C50C-407E-A947-70E740481C1C}">
                  <a14:useLocalDpi xmlns:a14="http://schemas.microsoft.com/office/drawing/2010/main" val="0"/>
                </a:ext>
              </a:extLst>
            </a:blip>
            <a:srcRect l="56270" t="25797" r="2527" b="24587"/>
            <a:stretch>
              <a:fillRect/>
            </a:stretch>
          </p:blipFill>
          <p:spPr>
            <a:xfrm>
              <a:off x="939226" y="2757109"/>
              <a:ext cx="2286000" cy="2037522"/>
            </a:xfrm>
            <a:prstGeom prst="rect">
              <a:avLst/>
            </a:prstGeom>
          </p:spPr>
        </p:pic>
        <p:sp>
          <p:nvSpPr>
            <p:cNvPr id="30" name="Right Arrow 38"/>
            <p:cNvSpPr/>
            <p:nvPr/>
          </p:nvSpPr>
          <p:spPr>
            <a:xfrm>
              <a:off x="1674805" y="4973722"/>
              <a:ext cx="609600" cy="12470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9Slide02 Tieu de rat dai 01" panose="02000000000000000000" pitchFamily="2" charset="0"/>
                <a:ea typeface="#9Slide02 Tieu de rat dai 01" panose="02000000000000000000" pitchFamily="2" charset="0"/>
              </a:endParaRPr>
            </a:p>
          </p:txBody>
        </p:sp>
        <p:sp>
          <p:nvSpPr>
            <p:cNvPr id="31" name="Right Arrow 39"/>
            <p:cNvSpPr/>
            <p:nvPr/>
          </p:nvSpPr>
          <p:spPr>
            <a:xfrm rot="10800000">
              <a:off x="1674596" y="5185744"/>
              <a:ext cx="609600" cy="124704"/>
            </a:xfrm>
            <a:prstGeom prst="rightArrow">
              <a:avLst/>
            </a:prstGeom>
            <a:solidFill>
              <a:srgbClr val="C00000"/>
            </a:solidFill>
            <a:ln>
              <a:solidFill>
                <a:srgbClr val="C73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9Slide02 Tieu de rat dai 01" panose="02000000000000000000" pitchFamily="2" charset="0"/>
                <a:ea typeface="#9Slide02 Tieu de rat dai 01" panose="02000000000000000000" pitchFamily="2" charset="0"/>
              </a:endParaRPr>
            </a:p>
          </p:txBody>
        </p:sp>
        <p:sp>
          <p:nvSpPr>
            <p:cNvPr id="32" name="Right Arrow 40"/>
            <p:cNvSpPr/>
            <p:nvPr/>
          </p:nvSpPr>
          <p:spPr>
            <a:xfrm rot="2700000">
              <a:off x="998508" y="2659018"/>
              <a:ext cx="609600" cy="12470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9Slide02 Tieu de rat dai 01" panose="02000000000000000000" pitchFamily="2" charset="0"/>
                <a:ea typeface="#9Slide02 Tieu de rat dai 01" panose="02000000000000000000" pitchFamily="2" charset="0"/>
              </a:endParaRPr>
            </a:p>
          </p:txBody>
        </p:sp>
        <p:sp>
          <p:nvSpPr>
            <p:cNvPr id="33" name="Right Arrow 41"/>
            <p:cNvSpPr/>
            <p:nvPr/>
          </p:nvSpPr>
          <p:spPr>
            <a:xfrm rot="13500000">
              <a:off x="1219574" y="2470543"/>
              <a:ext cx="609600" cy="124704"/>
            </a:xfrm>
            <a:prstGeom prst="rightArrow">
              <a:avLst/>
            </a:prstGeom>
            <a:solidFill>
              <a:srgbClr val="C00000"/>
            </a:solidFill>
            <a:ln>
              <a:solidFill>
                <a:srgbClr val="C73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9Slide02 Tieu de rat dai 01" panose="02000000000000000000" pitchFamily="2" charset="0"/>
                  <a:ea typeface="#9Slide02 Tieu de rat dai 01" panose="02000000000000000000" pitchFamily="2" charset="0"/>
                </a:rPr>
                <a:t>  </a:t>
              </a:r>
              <a:endParaRPr lang="en-US" sz="2000" dirty="0">
                <a:latin typeface="#9Slide02 Tieu de rat dai 01" panose="02000000000000000000" pitchFamily="2" charset="0"/>
                <a:ea typeface="#9Slide02 Tieu de rat dai 01" panose="02000000000000000000" pitchFamily="2" charset="0"/>
              </a:endParaRPr>
            </a:p>
          </p:txBody>
        </p:sp>
        <p:sp>
          <p:nvSpPr>
            <p:cNvPr id="34" name="TextBox 33"/>
            <p:cNvSpPr txBox="1"/>
            <p:nvPr/>
          </p:nvSpPr>
          <p:spPr>
            <a:xfrm>
              <a:off x="1175107" y="1906057"/>
              <a:ext cx="1216497" cy="707886"/>
            </a:xfrm>
            <a:prstGeom prst="rect">
              <a:avLst/>
            </a:prstGeom>
            <a:noFill/>
          </p:spPr>
          <p:txBody>
            <a:bodyPr wrap="none" rtlCol="0">
              <a:spAutoFit/>
            </a:bodyPr>
            <a:lstStyle/>
            <a:p>
              <a:r>
                <a:rPr lang="vi-VN" sz="2000" b="1" dirty="0">
                  <a:solidFill>
                    <a:schemeClr val="bg1"/>
                  </a:solidFill>
                  <a:latin typeface="+mj-lt"/>
                  <a:ea typeface="#9Slide02 Tieu de rat dai 01" panose="02000000000000000000" pitchFamily="2" charset="0"/>
                </a:rPr>
                <a:t>Máu giàu </a:t>
              </a:r>
            </a:p>
            <a:p>
              <a:pPr algn="ctr"/>
              <a:r>
                <a:rPr lang="vi-VN" sz="2000" b="1" dirty="0">
                  <a:solidFill>
                    <a:schemeClr val="bg1"/>
                  </a:solidFill>
                  <a:latin typeface="+mj-lt"/>
                  <a:ea typeface="#9Slide02 Tieu de rat dai 01" panose="02000000000000000000" pitchFamily="2" charset="0"/>
                </a:rPr>
                <a:t>O</a:t>
              </a:r>
              <a:r>
                <a:rPr lang="vi-VN" sz="2000" b="1" baseline="-25000" dirty="0">
                  <a:solidFill>
                    <a:schemeClr val="bg1"/>
                  </a:solidFill>
                  <a:latin typeface="+mj-lt"/>
                  <a:ea typeface="#9Slide02 Tieu de rat dai 01" panose="02000000000000000000" pitchFamily="2" charset="0"/>
                </a:rPr>
                <a:t>2</a:t>
              </a:r>
              <a:endParaRPr lang="en-US" sz="2000" b="1" dirty="0">
                <a:solidFill>
                  <a:schemeClr val="bg1"/>
                </a:solidFill>
                <a:latin typeface="+mj-lt"/>
                <a:ea typeface="#9Slide02 Tieu de rat dai 01" panose="02000000000000000000" pitchFamily="2" charset="0"/>
              </a:endParaRPr>
            </a:p>
          </p:txBody>
        </p:sp>
        <p:sp>
          <p:nvSpPr>
            <p:cNvPr id="35" name="TextBox 34"/>
            <p:cNvSpPr txBox="1"/>
            <p:nvPr/>
          </p:nvSpPr>
          <p:spPr>
            <a:xfrm>
              <a:off x="241726" y="2587783"/>
              <a:ext cx="1216497" cy="707886"/>
            </a:xfrm>
            <a:prstGeom prst="rect">
              <a:avLst/>
            </a:prstGeom>
            <a:noFill/>
          </p:spPr>
          <p:txBody>
            <a:bodyPr wrap="none" rtlCol="0">
              <a:spAutoFit/>
            </a:bodyPr>
            <a:lstStyle/>
            <a:p>
              <a:r>
                <a:rPr lang="vi-VN" sz="2000" b="1" dirty="0">
                  <a:solidFill>
                    <a:schemeClr val="bg1"/>
                  </a:solidFill>
                  <a:latin typeface="+mj-lt"/>
                  <a:ea typeface="#9Slide02 Tieu de rat dai 01" panose="02000000000000000000" pitchFamily="2" charset="0"/>
                </a:rPr>
                <a:t>Máu giàu </a:t>
              </a:r>
            </a:p>
            <a:p>
              <a:pPr algn="ctr"/>
              <a:r>
                <a:rPr lang="vi-VN" sz="2000" b="1" dirty="0">
                  <a:solidFill>
                    <a:schemeClr val="bg1"/>
                  </a:solidFill>
                  <a:latin typeface="+mj-lt"/>
                  <a:ea typeface="#9Slide02 Tieu de rat dai 01" panose="02000000000000000000" pitchFamily="2" charset="0"/>
                </a:rPr>
                <a:t>CO</a:t>
              </a:r>
              <a:r>
                <a:rPr lang="vi-VN" sz="2000" b="1" baseline="-25000" dirty="0">
                  <a:solidFill>
                    <a:schemeClr val="bg1"/>
                  </a:solidFill>
                  <a:latin typeface="+mj-lt"/>
                  <a:ea typeface="#9Slide02 Tieu de rat dai 01" panose="02000000000000000000" pitchFamily="2" charset="0"/>
                </a:rPr>
                <a:t>2</a:t>
              </a:r>
              <a:endParaRPr lang="en-US" sz="2000" b="1" dirty="0">
                <a:solidFill>
                  <a:schemeClr val="bg1"/>
                </a:solidFill>
                <a:latin typeface="+mj-lt"/>
                <a:ea typeface="#9Slide02 Tieu de rat dai 01" panose="02000000000000000000" pitchFamily="2" charset="0"/>
              </a:endParaRPr>
            </a:p>
          </p:txBody>
        </p:sp>
        <p:sp>
          <p:nvSpPr>
            <p:cNvPr id="36" name="TextBox 35"/>
            <p:cNvSpPr txBox="1"/>
            <p:nvPr/>
          </p:nvSpPr>
          <p:spPr>
            <a:xfrm>
              <a:off x="414151" y="4926464"/>
              <a:ext cx="1276706" cy="400110"/>
            </a:xfrm>
            <a:prstGeom prst="rect">
              <a:avLst/>
            </a:prstGeom>
            <a:noFill/>
          </p:spPr>
          <p:txBody>
            <a:bodyPr wrap="none" rtlCol="0">
              <a:spAutoFit/>
            </a:bodyPr>
            <a:lstStyle/>
            <a:p>
              <a:r>
                <a:rPr lang="vi-VN" sz="2000" b="1" dirty="0">
                  <a:solidFill>
                    <a:schemeClr val="bg1"/>
                  </a:solidFill>
                  <a:latin typeface="+mj-lt"/>
                  <a:ea typeface="#9Slide02 Tieu de rat dai 01" panose="02000000000000000000" pitchFamily="2" charset="0"/>
                </a:rPr>
                <a:t>Mạch máu</a:t>
              </a:r>
              <a:endParaRPr lang="en-US" sz="2000" b="1" dirty="0">
                <a:solidFill>
                  <a:schemeClr val="bg1"/>
                </a:solidFill>
                <a:latin typeface="+mj-lt"/>
                <a:ea typeface="#9Slide02 Tieu de rat dai 01" panose="02000000000000000000" pitchFamily="2" charset="0"/>
              </a:endParaRPr>
            </a:p>
          </p:txBody>
        </p:sp>
        <p:sp>
          <p:nvSpPr>
            <p:cNvPr id="37" name="TextBox 36"/>
            <p:cNvSpPr txBox="1"/>
            <p:nvPr/>
          </p:nvSpPr>
          <p:spPr>
            <a:xfrm>
              <a:off x="2352451" y="4982011"/>
              <a:ext cx="1130701" cy="400110"/>
            </a:xfrm>
            <a:prstGeom prst="rect">
              <a:avLst/>
            </a:prstGeom>
            <a:noFill/>
          </p:spPr>
          <p:txBody>
            <a:bodyPr wrap="none" rtlCol="0">
              <a:spAutoFit/>
            </a:bodyPr>
            <a:lstStyle/>
            <a:p>
              <a:r>
                <a:rPr lang="vi-VN" sz="2000" b="1" dirty="0">
                  <a:solidFill>
                    <a:schemeClr val="bg1"/>
                  </a:solidFill>
                  <a:latin typeface="+mj-lt"/>
                  <a:ea typeface="#9Slide02 Tieu de rat dai 01" panose="02000000000000000000" pitchFamily="2" charset="0"/>
                </a:rPr>
                <a:t>Phế nang</a:t>
              </a:r>
              <a:endParaRPr lang="en-US" sz="2000" b="1" dirty="0">
                <a:solidFill>
                  <a:schemeClr val="bg1"/>
                </a:solidFill>
                <a:latin typeface="+mj-lt"/>
                <a:ea typeface="#9Slide02 Tieu de rat dai 01" panose="02000000000000000000" pitchFamily="2" charset="0"/>
              </a:endParaRPr>
            </a:p>
          </p:txBody>
        </p:sp>
        <p:sp>
          <p:nvSpPr>
            <p:cNvPr id="38" name="TextBox 37"/>
            <p:cNvSpPr txBox="1"/>
            <p:nvPr/>
          </p:nvSpPr>
          <p:spPr>
            <a:xfrm>
              <a:off x="1794586" y="5248096"/>
              <a:ext cx="426720" cy="400110"/>
            </a:xfrm>
            <a:prstGeom prst="rect">
              <a:avLst/>
            </a:prstGeom>
            <a:noFill/>
          </p:spPr>
          <p:txBody>
            <a:bodyPr wrap="none" rtlCol="0">
              <a:spAutoFit/>
            </a:bodyPr>
            <a:lstStyle/>
            <a:p>
              <a:r>
                <a:rPr lang="vi-VN" sz="2000" dirty="0">
                  <a:solidFill>
                    <a:schemeClr val="bg1"/>
                  </a:solidFill>
                  <a:latin typeface="+mj-lt"/>
                  <a:ea typeface="#9Slide02 Tieu de rat dai 01" panose="02000000000000000000" pitchFamily="2" charset="0"/>
                </a:rPr>
                <a:t>O</a:t>
              </a:r>
              <a:r>
                <a:rPr lang="vi-VN" sz="2000" baseline="-25000" dirty="0">
                  <a:solidFill>
                    <a:schemeClr val="bg1"/>
                  </a:solidFill>
                  <a:latin typeface="+mj-lt"/>
                  <a:ea typeface="#9Slide02 Tieu de rat dai 01" panose="02000000000000000000" pitchFamily="2" charset="0"/>
                </a:rPr>
                <a:t>2</a:t>
              </a:r>
              <a:endParaRPr lang="en-US" sz="2000" dirty="0">
                <a:solidFill>
                  <a:schemeClr val="bg1"/>
                </a:solidFill>
                <a:latin typeface="+mj-lt"/>
                <a:ea typeface="#9Slide02 Tieu de rat dai 01" panose="02000000000000000000" pitchFamily="2" charset="0"/>
              </a:endParaRPr>
            </a:p>
          </p:txBody>
        </p:sp>
        <p:sp>
          <p:nvSpPr>
            <p:cNvPr id="39" name="TextBox 38"/>
            <p:cNvSpPr txBox="1"/>
            <p:nvPr/>
          </p:nvSpPr>
          <p:spPr>
            <a:xfrm>
              <a:off x="1713607" y="4666742"/>
              <a:ext cx="588832" cy="400110"/>
            </a:xfrm>
            <a:prstGeom prst="rect">
              <a:avLst/>
            </a:prstGeom>
            <a:noFill/>
          </p:spPr>
          <p:txBody>
            <a:bodyPr wrap="none" rtlCol="0">
              <a:spAutoFit/>
            </a:bodyPr>
            <a:lstStyle/>
            <a:p>
              <a:r>
                <a:rPr lang="vi-VN" sz="2000" dirty="0">
                  <a:solidFill>
                    <a:schemeClr val="bg1"/>
                  </a:solidFill>
                  <a:latin typeface="+mj-lt"/>
                  <a:ea typeface="#9Slide02 Tieu de rat dai 01" panose="02000000000000000000" pitchFamily="2" charset="0"/>
                </a:rPr>
                <a:t>CO</a:t>
              </a:r>
              <a:r>
                <a:rPr lang="vi-VN" sz="2000" baseline="-25000" dirty="0">
                  <a:solidFill>
                    <a:schemeClr val="bg1"/>
                  </a:solidFill>
                  <a:latin typeface="+mj-lt"/>
                  <a:ea typeface="#9Slide02 Tieu de rat dai 01" panose="02000000000000000000" pitchFamily="2" charset="0"/>
                </a:rPr>
                <a:t>2</a:t>
              </a:r>
              <a:endParaRPr lang="en-US" sz="2000" dirty="0">
                <a:solidFill>
                  <a:schemeClr val="bg1"/>
                </a:solidFill>
                <a:latin typeface="+mj-lt"/>
                <a:ea typeface="#9Slide02 Tieu de rat dai 01" panose="02000000000000000000" pitchFamily="2" charset="0"/>
              </a:endParaRPr>
            </a:p>
          </p:txBody>
        </p:sp>
        <p:sp>
          <p:nvSpPr>
            <p:cNvPr id="40" name="Rectangle 39"/>
            <p:cNvSpPr/>
            <p:nvPr/>
          </p:nvSpPr>
          <p:spPr>
            <a:xfrm>
              <a:off x="2247728" y="3060759"/>
              <a:ext cx="419272" cy="209893"/>
            </a:xfrm>
            <a:prstGeom prst="rect">
              <a:avLst/>
            </a:prstGeom>
            <a:solidFill>
              <a:srgbClr val="FFFC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9Slide02 Tieu de rat dai 01" panose="02000000000000000000" pitchFamily="2" charset="0"/>
                <a:ea typeface="#9Slide02 Tieu de rat dai 01" panose="02000000000000000000" pitchFamily="2" charset="0"/>
              </a:endParaRPr>
            </a:p>
          </p:txBody>
        </p:sp>
      </p:grpSp>
      <p:sp>
        <p:nvSpPr>
          <p:cNvPr id="48" name="Arrow: Down 47"/>
          <p:cNvSpPr/>
          <p:nvPr/>
        </p:nvSpPr>
        <p:spPr>
          <a:xfrm>
            <a:off x="2713495" y="689425"/>
            <a:ext cx="200375" cy="29604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Down 48"/>
          <p:cNvSpPr/>
          <p:nvPr/>
        </p:nvSpPr>
        <p:spPr>
          <a:xfrm>
            <a:off x="2948609" y="1400362"/>
            <a:ext cx="200375" cy="29604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Down 49"/>
          <p:cNvSpPr/>
          <p:nvPr/>
        </p:nvSpPr>
        <p:spPr>
          <a:xfrm>
            <a:off x="2876193" y="2252535"/>
            <a:ext cx="200375" cy="29604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Down 50"/>
          <p:cNvSpPr/>
          <p:nvPr/>
        </p:nvSpPr>
        <p:spPr>
          <a:xfrm>
            <a:off x="2752814" y="3019539"/>
            <a:ext cx="200375" cy="29604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rrow: Down 51"/>
          <p:cNvSpPr/>
          <p:nvPr/>
        </p:nvSpPr>
        <p:spPr>
          <a:xfrm>
            <a:off x="2726884" y="3788320"/>
            <a:ext cx="200375" cy="29604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Arrow: Down 52"/>
          <p:cNvSpPr/>
          <p:nvPr/>
        </p:nvSpPr>
        <p:spPr>
          <a:xfrm rot="10800000">
            <a:off x="2998050" y="3788320"/>
            <a:ext cx="200375" cy="26989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Arrow: Down 53"/>
          <p:cNvSpPr/>
          <p:nvPr/>
        </p:nvSpPr>
        <p:spPr>
          <a:xfrm rot="10800000">
            <a:off x="3092328" y="2933695"/>
            <a:ext cx="200375" cy="26989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row: Down 54"/>
          <p:cNvSpPr/>
          <p:nvPr/>
        </p:nvSpPr>
        <p:spPr>
          <a:xfrm rot="10800000">
            <a:off x="3160115" y="2159956"/>
            <a:ext cx="200375" cy="26989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row: Down 55"/>
          <p:cNvSpPr/>
          <p:nvPr/>
        </p:nvSpPr>
        <p:spPr>
          <a:xfrm rot="10800000">
            <a:off x="3208181" y="1377189"/>
            <a:ext cx="200375" cy="26989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Arrow: Down 56"/>
          <p:cNvSpPr/>
          <p:nvPr/>
        </p:nvSpPr>
        <p:spPr>
          <a:xfrm rot="10800000">
            <a:off x="3059927" y="593166"/>
            <a:ext cx="200375" cy="26989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par>
                                <p:cTn id="48" presetID="16" presetClass="entr" presetSubtype="21"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randombar(horizontal)">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barn(inVertical)">
                                      <p:cBhvr>
                                        <p:cTn id="60" dur="500"/>
                                        <p:tgtEl>
                                          <p:spTgt spid="4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barn(inVertical)">
                                      <p:cBhvr>
                                        <p:cTn id="63" dur="500"/>
                                        <p:tgtEl>
                                          <p:spTgt spid="49"/>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barn(inVertical)">
                                      <p:cBhvr>
                                        <p:cTn id="66" dur="500"/>
                                        <p:tgtEl>
                                          <p:spTgt spid="5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barn(inVertical)">
                                      <p:cBhvr>
                                        <p:cTn id="69" dur="500"/>
                                        <p:tgtEl>
                                          <p:spTgt spid="5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barn(inVertical)">
                                      <p:cBhvr>
                                        <p:cTn id="72" dur="500"/>
                                        <p:tgtEl>
                                          <p:spTgt spid="52"/>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randombar(horizontal)">
                                      <p:cBhvr>
                                        <p:cTn id="77" dur="500"/>
                                        <p:tgtEl>
                                          <p:spTgt spid="57"/>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randombar(horizontal)">
                                      <p:cBhvr>
                                        <p:cTn id="80" dur="500"/>
                                        <p:tgtEl>
                                          <p:spTgt spid="56"/>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randombar(horizontal)">
                                      <p:cBhvr>
                                        <p:cTn id="83" dur="500"/>
                                        <p:tgtEl>
                                          <p:spTgt spid="55"/>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randombar(horizontal)">
                                      <p:cBhvr>
                                        <p:cTn id="86" dur="500"/>
                                        <p:tgtEl>
                                          <p:spTgt spid="54"/>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randombar(horizontal)">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3" grpId="0"/>
      <p:bldP spid="16" grpId="0"/>
      <p:bldP spid="19" grpId="0"/>
      <p:bldP spid="22" grpId="0"/>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072428" y="265043"/>
            <a:ext cx="9492241" cy="5585791"/>
            <a:chOff x="2072428" y="265043"/>
            <a:chExt cx="9492241" cy="5585791"/>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284" b="100000" l="10133" r="90867">
                          <a14:foregroundMark x1="73800" y1="92337" x2="73800" y2="92337"/>
                          <a14:foregroundMark x1="73800" y1="92337" x2="73800" y2="92337"/>
                          <a14:foregroundMark x1="74133" y1="86377" x2="74133" y2="86377"/>
                          <a14:foregroundMark x1="74133" y1="86377" x2="74133" y2="86377"/>
                          <a14:foregroundMark x1="74533" y1="89120" x2="74533" y2="89120"/>
                          <a14:foregroundMark x1="74533" y1="89120" x2="74533" y2="89120"/>
                          <a14:foregroundMark x1="74533" y1="89120" x2="74533" y2="89120"/>
                          <a14:foregroundMark x1="74267" y1="91580" x2="74267" y2="91580"/>
                          <a14:foregroundMark x1="74267" y1="91580" x2="74267" y2="91580"/>
                          <a14:foregroundMark x1="73533" y1="94702" x2="73533" y2="94702"/>
                          <a14:foregroundMark x1="73533" y1="94702" x2="73533" y2="94702"/>
                          <a14:foregroundMark x1="76000" y1="89309" x2="76000" y2="89309"/>
                          <a14:foregroundMark x1="76000" y1="89309" x2="76000" y2="89309"/>
                          <a14:foregroundMark x1="76267" y1="91580" x2="76267" y2="91580"/>
                          <a14:foregroundMark x1="76267" y1="91580" x2="76267" y2="91580"/>
                          <a14:foregroundMark x1="72867" y1="92526" x2="72867" y2="92526"/>
                          <a14:foregroundMark x1="72867" y1="92526" x2="72867" y2="92526"/>
                          <a14:foregroundMark x1="72600" y1="94134" x2="72600" y2="94134"/>
                          <a14:foregroundMark x1="72600" y1="94134" x2="72600" y2="94134"/>
                          <a14:foregroundMark x1="73000" y1="95648" x2="73000" y2="95648"/>
                          <a14:foregroundMark x1="73000" y1="95648" x2="73000" y2="95648"/>
                          <a14:foregroundMark x1="76800" y1="95459" x2="76800" y2="95459"/>
                          <a14:foregroundMark x1="76800" y1="95459" x2="76800" y2="95459"/>
                          <a14:foregroundMark x1="31733" y1="87701" x2="31733" y2="87701"/>
                          <a14:foregroundMark x1="31733" y1="87701" x2="31733" y2="87701"/>
                          <a14:foregroundMark x1="32733" y1="93567" x2="32733" y2="93567"/>
                          <a14:foregroundMark x1="32733" y1="93567" x2="32733" y2="93567"/>
                          <a14:foregroundMark x1="31733" y1="87701" x2="31733" y2="87701"/>
                          <a14:foregroundMark x1="31733" y1="87701" x2="31733" y2="87701"/>
                          <a14:foregroundMark x1="29867" y1="87701" x2="29867" y2="87701"/>
                          <a14:foregroundMark x1="29867" y1="87701" x2="29867" y2="87701"/>
                          <a14:foregroundMark x1="28733" y1="83633" x2="28733" y2="83633"/>
                          <a14:foregroundMark x1="28733" y1="83633" x2="28733" y2="83633"/>
                          <a14:foregroundMark x1="29000" y1="86566" x2="29000" y2="86566"/>
                          <a14:foregroundMark x1="29000" y1="86566" x2="29000" y2="86566"/>
                          <a14:foregroundMark x1="35267" y1="90255" x2="35267" y2="90255"/>
                          <a14:foregroundMark x1="34600" y1="90255" x2="34600" y2="90255"/>
                          <a14:foregroundMark x1="33133" y1="90823" x2="33133" y2="90823"/>
                          <a14:foregroundMark x1="33133" y1="90823" x2="33133" y2="90823"/>
                          <a14:foregroundMark x1="31333" y1="90823" x2="31333" y2="90823"/>
                          <a14:foregroundMark x1="31333" y1="90823" x2="31333" y2="90823"/>
                          <a14:foregroundMark x1="30133" y1="89120" x2="30133" y2="89120"/>
                          <a14:foregroundMark x1="30133" y1="89120" x2="30133" y2="89120"/>
                          <a14:foregroundMark x1="29600" y1="87890" x2="29600" y2="87890"/>
                          <a14:foregroundMark x1="49733" y1="95648" x2="49733" y2="95648"/>
                          <a14:foregroundMark x1="49733" y1="95648" x2="49733" y2="95648"/>
                          <a14:foregroundMark x1="52867" y1="96783" x2="52867" y2="96783"/>
                          <a14:foregroundMark x1="52867" y1="96783" x2="52867" y2="96783"/>
                          <a14:foregroundMark x1="52467" y1="73037" x2="52467" y2="73037"/>
                          <a14:foregroundMark x1="52467" y1="73037" x2="52467" y2="73037"/>
                          <a14:foregroundMark x1="36400" y1="96026" x2="36400" y2="96026"/>
                          <a14:foregroundMark x1="36400" y1="96026" x2="36400" y2="96026"/>
                          <a14:foregroundMark x1="36133" y1="93094" x2="36133" y2="93094"/>
                          <a14:foregroundMark x1="36133" y1="93094" x2="36133" y2="93094"/>
                          <a14:foregroundMark x1="33933" y1="93567" x2="33933" y2="93567"/>
                          <a14:foregroundMark x1="33933" y1="93567" x2="33933" y2="93567"/>
                          <a14:foregroundMark x1="34067" y1="94134" x2="34067" y2="94134"/>
                          <a14:foregroundMark x1="36533" y1="95270" x2="36533" y2="95270"/>
                          <a14:foregroundMark x1="36533" y1="95270" x2="36533" y2="95270"/>
                          <a14:foregroundMark x1="37200" y1="97540" x2="37200" y2="97540"/>
                          <a14:foregroundMark x1="37200" y1="97540" x2="37200" y2="97540"/>
                          <a14:foregroundMark x1="31867" y1="96783" x2="31867" y2="96783"/>
                          <a14:foregroundMark x1="31867" y1="96783" x2="31867" y2="96783"/>
                          <a14:foregroundMark x1="31200" y1="95837" x2="31200" y2="95837"/>
                          <a14:foregroundMark x1="31200" y1="95837" x2="31200" y2="95837"/>
                          <a14:foregroundMark x1="29600" y1="93377" x2="29600" y2="93377"/>
                          <a14:foregroundMark x1="29600" y1="93377" x2="29600" y2="93377"/>
                          <a14:foregroundMark x1="28067" y1="91202" x2="28067" y2="91202"/>
                          <a14:foregroundMark x1="28067" y1="91202" x2="28067" y2="91202"/>
                          <a14:foregroundMark x1="27933" y1="86187" x2="27933" y2="86187"/>
                          <a14:foregroundMark x1="27933" y1="86187" x2="27933" y2="86187"/>
                          <a14:foregroundMark x1="27533" y1="83822" x2="27533" y2="83822"/>
                          <a14:foregroundMark x1="27533" y1="83822" x2="27533" y2="83822"/>
                          <a14:foregroundMark x1="27667" y1="85430" x2="27667" y2="85430"/>
                          <a14:foregroundMark x1="28200" y1="95270" x2="28200" y2="95270"/>
                          <a14:foregroundMark x1="28200" y1="95270" x2="28200" y2="95270"/>
                          <a14:foregroundMark x1="27533" y1="97540" x2="27533" y2="97540"/>
                          <a14:foregroundMark x1="27533" y1="97540" x2="27533" y2="97540"/>
                          <a14:foregroundMark x1="27267" y1="89499" x2="27267" y2="89499"/>
                          <a14:foregroundMark x1="27267" y1="89499" x2="27267" y2="89499"/>
                          <a14:foregroundMark x1="77067" y1="89499" x2="77067" y2="89499"/>
                          <a14:foregroundMark x1="77067" y1="89499" x2="77067" y2="89499"/>
                          <a14:foregroundMark x1="77267" y1="87701" x2="77267" y2="87701"/>
                          <a14:foregroundMark x1="77267" y1="87701" x2="77267" y2="87701"/>
                          <a14:foregroundMark x1="77800" y1="82308" x2="77800" y2="82308"/>
                          <a14:foregroundMark x1="77800" y1="82308" x2="77800" y2="82308"/>
                          <a14:foregroundMark x1="77800" y1="81173" x2="77800" y2="81173"/>
                          <a14:foregroundMark x1="77800" y1="80795" x2="77800" y2="80795"/>
                          <a14:foregroundMark x1="77533" y1="93377" x2="77533" y2="93377"/>
                          <a14:foregroundMark x1="77533" y1="93377" x2="77533" y2="93377"/>
                          <a14:foregroundMark x1="78067" y1="97162" x2="78067" y2="97162"/>
                          <a14:foregroundMark x1="78067" y1="97162" x2="78067" y2="97162"/>
                          <a14:foregroundMark x1="78467" y1="94324" x2="78467" y2="94324"/>
                          <a14:foregroundMark x1="78467" y1="94324" x2="78467" y2="94324"/>
                        </a14:backgroundRemoval>
                      </a14:imgEffect>
                    </a14:imgLayer>
                  </a14:imgProps>
                </a:ext>
              </a:extLst>
            </a:blip>
            <a:stretch>
              <a:fillRect/>
            </a:stretch>
          </p:blipFill>
          <p:spPr>
            <a:xfrm>
              <a:off x="2072428" y="424069"/>
              <a:ext cx="7278026" cy="5426765"/>
            </a:xfrm>
            <a:prstGeom prst="rect">
              <a:avLst/>
            </a:prstGeom>
          </p:spPr>
        </p:pic>
        <p:cxnSp>
          <p:nvCxnSpPr>
            <p:cNvPr id="4" name="Straight Arrow Connector 3"/>
            <p:cNvCxnSpPr/>
            <p:nvPr/>
          </p:nvCxnSpPr>
          <p:spPr>
            <a:xfrm>
              <a:off x="3697357" y="543339"/>
              <a:ext cx="1391478" cy="5035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52870" y="265043"/>
              <a:ext cx="1391478" cy="400110"/>
            </a:xfrm>
            <a:prstGeom prst="rect">
              <a:avLst/>
            </a:prstGeom>
            <a:noFill/>
          </p:spPr>
          <p:txBody>
            <a:bodyPr wrap="square" rtlCol="0">
              <a:spAutoFit/>
            </a:bodyPr>
            <a:lstStyle/>
            <a:p>
              <a:r>
                <a:rPr lang="en-US" sz="2000" b="1">
                  <a:solidFill>
                    <a:schemeClr val="bg1"/>
                  </a:solidFill>
                  <a:latin typeface="Times New Roman" panose="02020603050405020304" pitchFamily="18" charset="0"/>
                  <a:cs typeface="Times New Roman" panose="02020603050405020304" pitchFamily="18" charset="0"/>
                </a:rPr>
                <a:t>Xoang mũi</a:t>
              </a:r>
            </a:p>
          </p:txBody>
        </p:sp>
        <p:cxnSp>
          <p:nvCxnSpPr>
            <p:cNvPr id="7" name="Straight Arrow Connector 6"/>
            <p:cNvCxnSpPr/>
            <p:nvPr/>
          </p:nvCxnSpPr>
          <p:spPr>
            <a:xfrm>
              <a:off x="3644348" y="1256232"/>
              <a:ext cx="2269342" cy="5469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71386" y="961201"/>
              <a:ext cx="871672" cy="400110"/>
            </a:xfrm>
            <a:prstGeom prst="rect">
              <a:avLst/>
            </a:prstGeom>
            <a:noFill/>
          </p:spPr>
          <p:txBody>
            <a:bodyPr wrap="square" rtlCol="0">
              <a:spAutoFit/>
            </a:bodyPr>
            <a:lstStyle/>
            <a:p>
              <a:r>
                <a:rPr lang="en-US" sz="2000" b="1">
                  <a:solidFill>
                    <a:schemeClr val="bg1"/>
                  </a:solidFill>
                  <a:latin typeface="Times New Roman" panose="02020603050405020304" pitchFamily="18" charset="0"/>
                  <a:cs typeface="Times New Roman" panose="02020603050405020304" pitchFamily="18" charset="0"/>
                </a:rPr>
                <a:t>Hầu</a:t>
              </a:r>
            </a:p>
          </p:txBody>
        </p:sp>
        <p:cxnSp>
          <p:nvCxnSpPr>
            <p:cNvPr id="10" name="Straight Arrow Connector 9"/>
            <p:cNvCxnSpPr/>
            <p:nvPr/>
          </p:nvCxnSpPr>
          <p:spPr>
            <a:xfrm>
              <a:off x="3905428" y="2012473"/>
              <a:ext cx="1948441" cy="470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52203" y="1777679"/>
              <a:ext cx="1543177" cy="400110"/>
            </a:xfrm>
            <a:prstGeom prst="rect">
              <a:avLst/>
            </a:prstGeom>
            <a:noFill/>
          </p:spPr>
          <p:txBody>
            <a:bodyPr wrap="square" rtlCol="0">
              <a:spAutoFit/>
            </a:bodyPr>
            <a:lstStyle/>
            <a:p>
              <a:r>
                <a:rPr lang="en-US" sz="2000" b="1">
                  <a:solidFill>
                    <a:schemeClr val="bg1"/>
                  </a:solidFill>
                  <a:latin typeface="Times New Roman" panose="02020603050405020304" pitchFamily="18" charset="0"/>
                  <a:cs typeface="Times New Roman" panose="02020603050405020304" pitchFamily="18" charset="0"/>
                </a:rPr>
                <a:t>Thanh quản</a:t>
              </a:r>
            </a:p>
          </p:txBody>
        </p:sp>
        <p:cxnSp>
          <p:nvCxnSpPr>
            <p:cNvPr id="15" name="Straight Arrow Connector 14"/>
            <p:cNvCxnSpPr/>
            <p:nvPr/>
          </p:nvCxnSpPr>
          <p:spPr>
            <a:xfrm>
              <a:off x="3760150" y="2760292"/>
              <a:ext cx="2153540" cy="2279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90773" y="2498109"/>
              <a:ext cx="1507280" cy="400110"/>
            </a:xfrm>
            <a:prstGeom prst="rect">
              <a:avLst/>
            </a:prstGeom>
            <a:noFill/>
          </p:spPr>
          <p:txBody>
            <a:bodyPr wrap="square" rtlCol="0">
              <a:spAutoFit/>
            </a:bodyPr>
            <a:lstStyle/>
            <a:p>
              <a:r>
                <a:rPr lang="en-US" sz="2000" b="1">
                  <a:solidFill>
                    <a:schemeClr val="bg1"/>
                  </a:solidFill>
                  <a:latin typeface="Times New Roman" panose="02020603050405020304" pitchFamily="18" charset="0"/>
                  <a:cs typeface="Times New Roman" panose="02020603050405020304" pitchFamily="18" charset="0"/>
                </a:rPr>
                <a:t>Khí quản</a:t>
              </a:r>
            </a:p>
          </p:txBody>
        </p:sp>
        <p:cxnSp>
          <p:nvCxnSpPr>
            <p:cNvPr id="18" name="Straight Arrow Connector 17"/>
            <p:cNvCxnSpPr/>
            <p:nvPr/>
          </p:nvCxnSpPr>
          <p:spPr>
            <a:xfrm>
              <a:off x="3469593" y="4440159"/>
              <a:ext cx="1696155" cy="1452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765668" y="4194731"/>
              <a:ext cx="886652" cy="400110"/>
            </a:xfrm>
            <a:prstGeom prst="rect">
              <a:avLst/>
            </a:prstGeom>
            <a:noFill/>
          </p:spPr>
          <p:txBody>
            <a:bodyPr wrap="square" rtlCol="0">
              <a:spAutoFit/>
            </a:bodyPr>
            <a:lstStyle/>
            <a:p>
              <a:r>
                <a:rPr lang="en-US" sz="2000" b="1">
                  <a:solidFill>
                    <a:schemeClr val="bg1"/>
                  </a:solidFill>
                  <a:latin typeface="Times New Roman" panose="02020603050405020304" pitchFamily="18" charset="0"/>
                  <a:cs typeface="Times New Roman" panose="02020603050405020304" pitchFamily="18" charset="0"/>
                </a:rPr>
                <a:t>Phổi </a:t>
              </a:r>
            </a:p>
          </p:txBody>
        </p:sp>
        <p:cxnSp>
          <p:nvCxnSpPr>
            <p:cNvPr id="21" name="Straight Arrow Connector 20"/>
            <p:cNvCxnSpPr/>
            <p:nvPr/>
          </p:nvCxnSpPr>
          <p:spPr>
            <a:xfrm>
              <a:off x="3401226" y="3657600"/>
              <a:ext cx="297393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184552" y="3388210"/>
              <a:ext cx="1285041" cy="400110"/>
            </a:xfrm>
            <a:prstGeom prst="rect">
              <a:avLst/>
            </a:prstGeom>
            <a:noFill/>
          </p:spPr>
          <p:txBody>
            <a:bodyPr wrap="square" rtlCol="0">
              <a:spAutoFit/>
            </a:bodyPr>
            <a:lstStyle/>
            <a:p>
              <a:r>
                <a:rPr lang="en-US" sz="2000" b="1">
                  <a:solidFill>
                    <a:schemeClr val="bg1"/>
                  </a:solidFill>
                  <a:latin typeface="Times New Roman" panose="02020603050405020304" pitchFamily="18" charset="0"/>
                  <a:cs typeface="Times New Roman" panose="02020603050405020304" pitchFamily="18" charset="0"/>
                </a:rPr>
                <a:t>Phế quản</a:t>
              </a:r>
            </a:p>
          </p:txBody>
        </p:sp>
        <p:grpSp>
          <p:nvGrpSpPr>
            <p:cNvPr id="24" name="Group 23"/>
            <p:cNvGrpSpPr/>
            <p:nvPr/>
          </p:nvGrpSpPr>
          <p:grpSpPr>
            <a:xfrm>
              <a:off x="6594064" y="1557925"/>
              <a:ext cx="4970605" cy="3742149"/>
              <a:chOff x="-1184163" y="1906057"/>
              <a:chExt cx="4667315" cy="3742149"/>
            </a:xfrm>
          </p:grpSpPr>
          <p:cxnSp>
            <p:nvCxnSpPr>
              <p:cNvPr id="26" name="Straight Connector 25"/>
              <p:cNvCxnSpPr/>
              <p:nvPr/>
            </p:nvCxnSpPr>
            <p:spPr>
              <a:xfrm flipH="1">
                <a:off x="-1184163" y="3485584"/>
                <a:ext cx="2459607" cy="701292"/>
              </a:xfrm>
              <a:prstGeom prst="line">
                <a:avLst/>
              </a:prstGeom>
              <a:ln w="19050">
                <a:solidFill>
                  <a:srgbClr val="FF647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1184163" y="4186876"/>
                <a:ext cx="2733936" cy="355987"/>
              </a:xfrm>
              <a:prstGeom prst="line">
                <a:avLst/>
              </a:prstGeom>
              <a:ln w="19050">
                <a:solidFill>
                  <a:srgbClr val="FF6472"/>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1228745" y="2845435"/>
                <a:ext cx="1828800" cy="1860870"/>
              </a:xfrm>
              <a:prstGeom prst="ellipse">
                <a:avLst/>
              </a:prstGeom>
              <a:noFill/>
              <a:ln w="28575">
                <a:solidFill>
                  <a:srgbClr val="C73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9Slide02 Tieu de rat dai 01" panose="02000000000000000000" pitchFamily="2" charset="0"/>
                  <a:ea typeface="#9Slide02 Tieu de rat dai 01" panose="02000000000000000000" pitchFamily="2" charset="0"/>
                </a:endParaRPr>
              </a:p>
            </p:txBody>
          </p:sp>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26929" b="75189" l="60246" r="96641">
                            <a14:foregroundMark x1="79395" y1="30711" x2="87458" y2="65053"/>
                            <a14:foregroundMark x1="65622" y1="38275" x2="75700" y2="69138"/>
                            <a14:foregroundMark x1="62710" y1="54917" x2="71221" y2="69440"/>
                            <a14:foregroundMark x1="80739" y1="30711" x2="92049" y2="43570"/>
                            <a14:foregroundMark x1="83875" y1="35250" x2="85106" y2="37973"/>
                            <a14:foregroundMark x1="68645" y1="34644" x2="72004" y2="33283"/>
                          </a14:backgroundRemoval>
                        </a14:imgEffect>
                      </a14:imgLayer>
                    </a14:imgProps>
                  </a:ext>
                  <a:ext uri="{28A0092B-C50C-407E-A947-70E740481C1C}">
                    <a14:useLocalDpi xmlns:a14="http://schemas.microsoft.com/office/drawing/2010/main" val="0"/>
                  </a:ext>
                </a:extLst>
              </a:blip>
              <a:srcRect l="56270" t="25797" r="2527" b="24587"/>
              <a:stretch>
                <a:fillRect/>
              </a:stretch>
            </p:blipFill>
            <p:spPr>
              <a:xfrm>
                <a:off x="939226" y="2757109"/>
                <a:ext cx="2286000" cy="2037522"/>
              </a:xfrm>
              <a:prstGeom prst="rect">
                <a:avLst/>
              </a:prstGeom>
            </p:spPr>
          </p:pic>
          <p:sp>
            <p:nvSpPr>
              <p:cNvPr id="30" name="Right Arrow 38"/>
              <p:cNvSpPr/>
              <p:nvPr/>
            </p:nvSpPr>
            <p:spPr>
              <a:xfrm>
                <a:off x="1674805" y="4973722"/>
                <a:ext cx="609600" cy="12470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9Slide02 Tieu de rat dai 01" panose="02000000000000000000" pitchFamily="2" charset="0"/>
                  <a:ea typeface="#9Slide02 Tieu de rat dai 01" panose="02000000000000000000" pitchFamily="2" charset="0"/>
                </a:endParaRPr>
              </a:p>
            </p:txBody>
          </p:sp>
          <p:sp>
            <p:nvSpPr>
              <p:cNvPr id="31" name="Right Arrow 39"/>
              <p:cNvSpPr/>
              <p:nvPr/>
            </p:nvSpPr>
            <p:spPr>
              <a:xfrm rot="10800000">
                <a:off x="1674596" y="5185744"/>
                <a:ext cx="609600" cy="124704"/>
              </a:xfrm>
              <a:prstGeom prst="rightArrow">
                <a:avLst/>
              </a:prstGeom>
              <a:solidFill>
                <a:srgbClr val="C00000"/>
              </a:solidFill>
              <a:ln>
                <a:solidFill>
                  <a:srgbClr val="C73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9Slide02 Tieu de rat dai 01" panose="02000000000000000000" pitchFamily="2" charset="0"/>
                  <a:ea typeface="#9Slide02 Tieu de rat dai 01" panose="02000000000000000000" pitchFamily="2" charset="0"/>
                </a:endParaRPr>
              </a:p>
            </p:txBody>
          </p:sp>
          <p:sp>
            <p:nvSpPr>
              <p:cNvPr id="32" name="Right Arrow 40"/>
              <p:cNvSpPr/>
              <p:nvPr/>
            </p:nvSpPr>
            <p:spPr>
              <a:xfrm rot="2700000">
                <a:off x="998508" y="2659018"/>
                <a:ext cx="609600" cy="12470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9Slide02 Tieu de rat dai 01" panose="02000000000000000000" pitchFamily="2" charset="0"/>
                  <a:ea typeface="#9Slide02 Tieu de rat dai 01" panose="02000000000000000000" pitchFamily="2" charset="0"/>
                </a:endParaRPr>
              </a:p>
            </p:txBody>
          </p:sp>
          <p:sp>
            <p:nvSpPr>
              <p:cNvPr id="33" name="Right Arrow 41"/>
              <p:cNvSpPr/>
              <p:nvPr/>
            </p:nvSpPr>
            <p:spPr>
              <a:xfrm rot="13500000">
                <a:off x="1219574" y="2470543"/>
                <a:ext cx="609600" cy="124704"/>
              </a:xfrm>
              <a:prstGeom prst="rightArrow">
                <a:avLst/>
              </a:prstGeom>
              <a:solidFill>
                <a:srgbClr val="C00000"/>
              </a:solidFill>
              <a:ln>
                <a:solidFill>
                  <a:srgbClr val="C73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9Slide02 Tieu de rat dai 01" panose="02000000000000000000" pitchFamily="2" charset="0"/>
                    <a:ea typeface="#9Slide02 Tieu de rat dai 01" panose="02000000000000000000" pitchFamily="2" charset="0"/>
                  </a:rPr>
                  <a:t>  </a:t>
                </a:r>
                <a:endParaRPr lang="en-US" sz="2000" dirty="0">
                  <a:latin typeface="#9Slide02 Tieu de rat dai 01" panose="02000000000000000000" pitchFamily="2" charset="0"/>
                  <a:ea typeface="#9Slide02 Tieu de rat dai 01" panose="02000000000000000000" pitchFamily="2" charset="0"/>
                </a:endParaRPr>
              </a:p>
            </p:txBody>
          </p:sp>
          <p:sp>
            <p:nvSpPr>
              <p:cNvPr id="34" name="TextBox 33"/>
              <p:cNvSpPr txBox="1"/>
              <p:nvPr/>
            </p:nvSpPr>
            <p:spPr>
              <a:xfrm>
                <a:off x="1175107" y="1906057"/>
                <a:ext cx="1216497" cy="707886"/>
              </a:xfrm>
              <a:prstGeom prst="rect">
                <a:avLst/>
              </a:prstGeom>
              <a:noFill/>
            </p:spPr>
            <p:txBody>
              <a:bodyPr wrap="none" rtlCol="0">
                <a:spAutoFit/>
              </a:bodyPr>
              <a:lstStyle/>
              <a:p>
                <a:r>
                  <a:rPr lang="vi-VN" sz="2000" b="1" dirty="0">
                    <a:solidFill>
                      <a:schemeClr val="bg1"/>
                    </a:solidFill>
                    <a:latin typeface="+mj-lt"/>
                    <a:ea typeface="#9Slide02 Tieu de rat dai 01" panose="02000000000000000000" pitchFamily="2" charset="0"/>
                  </a:rPr>
                  <a:t>Máu giàu </a:t>
                </a:r>
              </a:p>
              <a:p>
                <a:pPr algn="ctr"/>
                <a:r>
                  <a:rPr lang="vi-VN" sz="2000" b="1" dirty="0">
                    <a:solidFill>
                      <a:schemeClr val="bg1"/>
                    </a:solidFill>
                    <a:latin typeface="+mj-lt"/>
                    <a:ea typeface="#9Slide02 Tieu de rat dai 01" panose="02000000000000000000" pitchFamily="2" charset="0"/>
                  </a:rPr>
                  <a:t>O</a:t>
                </a:r>
                <a:r>
                  <a:rPr lang="vi-VN" sz="2000" b="1" baseline="-25000" dirty="0">
                    <a:solidFill>
                      <a:schemeClr val="bg1"/>
                    </a:solidFill>
                    <a:latin typeface="+mj-lt"/>
                    <a:ea typeface="#9Slide02 Tieu de rat dai 01" panose="02000000000000000000" pitchFamily="2" charset="0"/>
                  </a:rPr>
                  <a:t>2</a:t>
                </a:r>
                <a:endParaRPr lang="en-US" sz="2000" b="1" dirty="0">
                  <a:solidFill>
                    <a:schemeClr val="bg1"/>
                  </a:solidFill>
                  <a:latin typeface="+mj-lt"/>
                  <a:ea typeface="#9Slide02 Tieu de rat dai 01" panose="02000000000000000000" pitchFamily="2" charset="0"/>
                </a:endParaRPr>
              </a:p>
            </p:txBody>
          </p:sp>
          <p:sp>
            <p:nvSpPr>
              <p:cNvPr id="35" name="TextBox 34"/>
              <p:cNvSpPr txBox="1"/>
              <p:nvPr/>
            </p:nvSpPr>
            <p:spPr>
              <a:xfrm>
                <a:off x="241726" y="2587783"/>
                <a:ext cx="1216497" cy="707886"/>
              </a:xfrm>
              <a:prstGeom prst="rect">
                <a:avLst/>
              </a:prstGeom>
              <a:noFill/>
            </p:spPr>
            <p:txBody>
              <a:bodyPr wrap="none" rtlCol="0">
                <a:spAutoFit/>
              </a:bodyPr>
              <a:lstStyle/>
              <a:p>
                <a:r>
                  <a:rPr lang="vi-VN" sz="2000" b="1" dirty="0">
                    <a:solidFill>
                      <a:schemeClr val="bg1"/>
                    </a:solidFill>
                    <a:latin typeface="+mj-lt"/>
                    <a:ea typeface="#9Slide02 Tieu de rat dai 01" panose="02000000000000000000" pitchFamily="2" charset="0"/>
                  </a:rPr>
                  <a:t>Máu giàu </a:t>
                </a:r>
              </a:p>
              <a:p>
                <a:pPr algn="ctr"/>
                <a:r>
                  <a:rPr lang="vi-VN" sz="2000" b="1" dirty="0">
                    <a:solidFill>
                      <a:schemeClr val="bg1"/>
                    </a:solidFill>
                    <a:latin typeface="+mj-lt"/>
                    <a:ea typeface="#9Slide02 Tieu de rat dai 01" panose="02000000000000000000" pitchFamily="2" charset="0"/>
                  </a:rPr>
                  <a:t>CO</a:t>
                </a:r>
                <a:r>
                  <a:rPr lang="vi-VN" sz="2000" b="1" baseline="-25000" dirty="0">
                    <a:solidFill>
                      <a:schemeClr val="bg1"/>
                    </a:solidFill>
                    <a:latin typeface="+mj-lt"/>
                    <a:ea typeface="#9Slide02 Tieu de rat dai 01" panose="02000000000000000000" pitchFamily="2" charset="0"/>
                  </a:rPr>
                  <a:t>2</a:t>
                </a:r>
                <a:endParaRPr lang="en-US" sz="2000" b="1" dirty="0">
                  <a:solidFill>
                    <a:schemeClr val="bg1"/>
                  </a:solidFill>
                  <a:latin typeface="+mj-lt"/>
                  <a:ea typeface="#9Slide02 Tieu de rat dai 01" panose="02000000000000000000" pitchFamily="2" charset="0"/>
                </a:endParaRPr>
              </a:p>
            </p:txBody>
          </p:sp>
          <p:sp>
            <p:nvSpPr>
              <p:cNvPr id="36" name="TextBox 35"/>
              <p:cNvSpPr txBox="1"/>
              <p:nvPr/>
            </p:nvSpPr>
            <p:spPr>
              <a:xfrm>
                <a:off x="414151" y="4926464"/>
                <a:ext cx="1276706" cy="400110"/>
              </a:xfrm>
              <a:prstGeom prst="rect">
                <a:avLst/>
              </a:prstGeom>
              <a:noFill/>
            </p:spPr>
            <p:txBody>
              <a:bodyPr wrap="none" rtlCol="0">
                <a:spAutoFit/>
              </a:bodyPr>
              <a:lstStyle/>
              <a:p>
                <a:r>
                  <a:rPr lang="vi-VN" sz="2000" b="1" dirty="0">
                    <a:solidFill>
                      <a:schemeClr val="bg1"/>
                    </a:solidFill>
                    <a:latin typeface="+mj-lt"/>
                    <a:ea typeface="#9Slide02 Tieu de rat dai 01" panose="02000000000000000000" pitchFamily="2" charset="0"/>
                  </a:rPr>
                  <a:t>Mạch máu</a:t>
                </a:r>
                <a:endParaRPr lang="en-US" sz="2000" b="1" dirty="0">
                  <a:solidFill>
                    <a:schemeClr val="bg1"/>
                  </a:solidFill>
                  <a:latin typeface="+mj-lt"/>
                  <a:ea typeface="#9Slide02 Tieu de rat dai 01" panose="02000000000000000000" pitchFamily="2" charset="0"/>
                </a:endParaRPr>
              </a:p>
            </p:txBody>
          </p:sp>
          <p:sp>
            <p:nvSpPr>
              <p:cNvPr id="37" name="TextBox 36"/>
              <p:cNvSpPr txBox="1"/>
              <p:nvPr/>
            </p:nvSpPr>
            <p:spPr>
              <a:xfrm>
                <a:off x="2352451" y="4982011"/>
                <a:ext cx="1130701" cy="400110"/>
              </a:xfrm>
              <a:prstGeom prst="rect">
                <a:avLst/>
              </a:prstGeom>
              <a:noFill/>
            </p:spPr>
            <p:txBody>
              <a:bodyPr wrap="none" rtlCol="0">
                <a:spAutoFit/>
              </a:bodyPr>
              <a:lstStyle/>
              <a:p>
                <a:r>
                  <a:rPr lang="vi-VN" sz="2000" b="1" dirty="0">
                    <a:solidFill>
                      <a:schemeClr val="bg1"/>
                    </a:solidFill>
                    <a:latin typeface="+mj-lt"/>
                    <a:ea typeface="#9Slide02 Tieu de rat dai 01" panose="02000000000000000000" pitchFamily="2" charset="0"/>
                  </a:rPr>
                  <a:t>Phế nang</a:t>
                </a:r>
                <a:endParaRPr lang="en-US" sz="2000" b="1" dirty="0">
                  <a:solidFill>
                    <a:schemeClr val="bg1"/>
                  </a:solidFill>
                  <a:latin typeface="+mj-lt"/>
                  <a:ea typeface="#9Slide02 Tieu de rat dai 01" panose="02000000000000000000" pitchFamily="2" charset="0"/>
                </a:endParaRPr>
              </a:p>
            </p:txBody>
          </p:sp>
          <p:sp>
            <p:nvSpPr>
              <p:cNvPr id="38" name="TextBox 37"/>
              <p:cNvSpPr txBox="1"/>
              <p:nvPr/>
            </p:nvSpPr>
            <p:spPr>
              <a:xfrm>
                <a:off x="1794586" y="5248096"/>
                <a:ext cx="426720" cy="400110"/>
              </a:xfrm>
              <a:prstGeom prst="rect">
                <a:avLst/>
              </a:prstGeom>
              <a:noFill/>
            </p:spPr>
            <p:txBody>
              <a:bodyPr wrap="none" rtlCol="0">
                <a:spAutoFit/>
              </a:bodyPr>
              <a:lstStyle/>
              <a:p>
                <a:r>
                  <a:rPr lang="vi-VN" sz="2000" dirty="0">
                    <a:solidFill>
                      <a:schemeClr val="bg1"/>
                    </a:solidFill>
                    <a:latin typeface="+mj-lt"/>
                    <a:ea typeface="#9Slide02 Tieu de rat dai 01" panose="02000000000000000000" pitchFamily="2" charset="0"/>
                  </a:rPr>
                  <a:t>O</a:t>
                </a:r>
                <a:r>
                  <a:rPr lang="vi-VN" sz="2000" baseline="-25000" dirty="0">
                    <a:solidFill>
                      <a:schemeClr val="bg1"/>
                    </a:solidFill>
                    <a:latin typeface="+mj-lt"/>
                    <a:ea typeface="#9Slide02 Tieu de rat dai 01" panose="02000000000000000000" pitchFamily="2" charset="0"/>
                  </a:rPr>
                  <a:t>2</a:t>
                </a:r>
                <a:endParaRPr lang="en-US" sz="2000" dirty="0">
                  <a:solidFill>
                    <a:schemeClr val="bg1"/>
                  </a:solidFill>
                  <a:latin typeface="+mj-lt"/>
                  <a:ea typeface="#9Slide02 Tieu de rat dai 01" panose="02000000000000000000" pitchFamily="2" charset="0"/>
                </a:endParaRPr>
              </a:p>
            </p:txBody>
          </p:sp>
          <p:sp>
            <p:nvSpPr>
              <p:cNvPr id="39" name="TextBox 38"/>
              <p:cNvSpPr txBox="1"/>
              <p:nvPr/>
            </p:nvSpPr>
            <p:spPr>
              <a:xfrm>
                <a:off x="1713607" y="4666742"/>
                <a:ext cx="588832" cy="400110"/>
              </a:xfrm>
              <a:prstGeom prst="rect">
                <a:avLst/>
              </a:prstGeom>
              <a:noFill/>
            </p:spPr>
            <p:txBody>
              <a:bodyPr wrap="none" rtlCol="0">
                <a:spAutoFit/>
              </a:bodyPr>
              <a:lstStyle/>
              <a:p>
                <a:r>
                  <a:rPr lang="vi-VN" sz="2000" dirty="0">
                    <a:solidFill>
                      <a:schemeClr val="bg1"/>
                    </a:solidFill>
                    <a:latin typeface="+mj-lt"/>
                    <a:ea typeface="#9Slide02 Tieu de rat dai 01" panose="02000000000000000000" pitchFamily="2" charset="0"/>
                  </a:rPr>
                  <a:t>CO</a:t>
                </a:r>
                <a:r>
                  <a:rPr lang="vi-VN" sz="2000" baseline="-25000" dirty="0">
                    <a:solidFill>
                      <a:schemeClr val="bg1"/>
                    </a:solidFill>
                    <a:latin typeface="+mj-lt"/>
                    <a:ea typeface="#9Slide02 Tieu de rat dai 01" panose="02000000000000000000" pitchFamily="2" charset="0"/>
                  </a:rPr>
                  <a:t>2</a:t>
                </a:r>
                <a:endParaRPr lang="en-US" sz="2000" dirty="0">
                  <a:solidFill>
                    <a:schemeClr val="bg1"/>
                  </a:solidFill>
                  <a:latin typeface="+mj-lt"/>
                  <a:ea typeface="#9Slide02 Tieu de rat dai 01" panose="02000000000000000000" pitchFamily="2" charset="0"/>
                </a:endParaRPr>
              </a:p>
            </p:txBody>
          </p:sp>
          <p:sp>
            <p:nvSpPr>
              <p:cNvPr id="40" name="Rectangle 39"/>
              <p:cNvSpPr/>
              <p:nvPr/>
            </p:nvSpPr>
            <p:spPr>
              <a:xfrm>
                <a:off x="2247728" y="3060759"/>
                <a:ext cx="419272" cy="209893"/>
              </a:xfrm>
              <a:prstGeom prst="rect">
                <a:avLst/>
              </a:prstGeom>
              <a:solidFill>
                <a:srgbClr val="FFFC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9Slide02 Tieu de rat dai 01" panose="02000000000000000000" pitchFamily="2" charset="0"/>
                  <a:ea typeface="#9Slide02 Tieu de rat dai 01" panose="02000000000000000000" pitchFamily="2" charset="0"/>
                </a:endParaRPr>
              </a:p>
            </p:txBody>
          </p:sp>
        </p:grpSp>
        <p:sp>
          <p:nvSpPr>
            <p:cNvPr id="48" name="Arrow: Down 47"/>
            <p:cNvSpPr/>
            <p:nvPr/>
          </p:nvSpPr>
          <p:spPr>
            <a:xfrm>
              <a:off x="2713495" y="689425"/>
              <a:ext cx="200375" cy="29604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Down 48"/>
            <p:cNvSpPr/>
            <p:nvPr/>
          </p:nvSpPr>
          <p:spPr>
            <a:xfrm>
              <a:off x="2948609" y="1400362"/>
              <a:ext cx="200375" cy="29604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Down 49"/>
            <p:cNvSpPr/>
            <p:nvPr/>
          </p:nvSpPr>
          <p:spPr>
            <a:xfrm>
              <a:off x="2876193" y="2252535"/>
              <a:ext cx="200375" cy="29604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Down 50"/>
            <p:cNvSpPr/>
            <p:nvPr/>
          </p:nvSpPr>
          <p:spPr>
            <a:xfrm>
              <a:off x="2752814" y="3019539"/>
              <a:ext cx="200375" cy="29604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rrow: Down 51"/>
            <p:cNvSpPr/>
            <p:nvPr/>
          </p:nvSpPr>
          <p:spPr>
            <a:xfrm>
              <a:off x="2726884" y="3788320"/>
              <a:ext cx="200375" cy="29604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Arrow: Down 52"/>
            <p:cNvSpPr/>
            <p:nvPr/>
          </p:nvSpPr>
          <p:spPr>
            <a:xfrm rot="10800000">
              <a:off x="2998050" y="3788320"/>
              <a:ext cx="200375" cy="26989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Arrow: Down 53"/>
            <p:cNvSpPr/>
            <p:nvPr/>
          </p:nvSpPr>
          <p:spPr>
            <a:xfrm rot="10800000">
              <a:off x="3092328" y="2933695"/>
              <a:ext cx="200375" cy="26989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row: Down 54"/>
            <p:cNvSpPr/>
            <p:nvPr/>
          </p:nvSpPr>
          <p:spPr>
            <a:xfrm rot="10800000">
              <a:off x="3160115" y="2159956"/>
              <a:ext cx="200375" cy="26989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row: Down 55"/>
            <p:cNvSpPr/>
            <p:nvPr/>
          </p:nvSpPr>
          <p:spPr>
            <a:xfrm rot="10800000">
              <a:off x="3208181" y="1377189"/>
              <a:ext cx="200375" cy="26989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Arrow: Down 56"/>
            <p:cNvSpPr/>
            <p:nvPr/>
          </p:nvSpPr>
          <p:spPr>
            <a:xfrm rot="10800000">
              <a:off x="3059927" y="593166"/>
              <a:ext cx="200375" cy="26989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1222</Words>
  <Application>Microsoft Office PowerPoint</Application>
  <PresentationFormat>Widescreen</PresentationFormat>
  <Paragraphs>164</Paragraphs>
  <Slides>24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#9Slide02 Tieu de rat dai 01</vt:lpstr>
      <vt:lpstr>.VnArial</vt:lpstr>
      <vt:lpstr>Arial</vt:lpstr>
      <vt:lpstr>Calibri</vt:lpstr>
      <vt:lpstr>Calibri Light</vt:lpstr>
      <vt:lpstr>Lobster</vt:lpstr>
      <vt:lpstr>Overpass</vt:lpstr>
      <vt:lpstr>Times New Roman</vt:lpstr>
      <vt:lpstr>Office Theme</vt:lpstr>
      <vt:lpstr>PowerPoint Presentation</vt:lpstr>
      <vt:lpstr>LUẬT CHƠI</vt:lpstr>
      <vt:lpstr>PHẦN THI: MỞ ĐẦU</vt:lpstr>
      <vt:lpstr>PowerPoint Presentation</vt:lpstr>
      <vt:lpstr>PHẦN THI: TĂNG TỐC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Hệ hô hấp có chức năng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Thị Thanh Huyền</dc:creator>
  <cp:lastModifiedBy>Windows 10</cp:lastModifiedBy>
  <cp:revision>40</cp:revision>
  <dcterms:created xsi:type="dcterms:W3CDTF">2023-07-09T00:42:00Z</dcterms:created>
  <dcterms:modified xsi:type="dcterms:W3CDTF">2024-12-08T16:01:31Z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4DC1CB4DD8144274B68157A30EB388B7_12</vt:lpwstr>
  </property>
  <property fmtid="{D5CDD505-2E9C-101B-9397-08002B2CF9AE}" pid="3" name="KSOProductBuildVer">
    <vt:lpwstr>1033-12.2.0.13292</vt:lpwstr>
  </property>
</Properties>
</file>