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498" r:id="rId2"/>
    <p:sldId id="2501" r:id="rId3"/>
    <p:sldId id="2499" r:id="rId4"/>
    <p:sldId id="2500" r:id="rId5"/>
    <p:sldId id="2351" r:id="rId6"/>
    <p:sldId id="2497" r:id="rId7"/>
    <p:sldId id="2420" r:id="rId8"/>
    <p:sldId id="2487" r:id="rId9"/>
    <p:sldId id="2488" r:id="rId10"/>
    <p:sldId id="2489" r:id="rId11"/>
    <p:sldId id="2490" r:id="rId12"/>
    <p:sldId id="2493" r:id="rId13"/>
    <p:sldId id="2491" r:id="rId14"/>
    <p:sldId id="2492" r:id="rId15"/>
    <p:sldId id="2494" r:id="rId16"/>
    <p:sldId id="2421" r:id="rId17"/>
    <p:sldId id="2422" r:id="rId18"/>
    <p:sldId id="2496" r:id="rId19"/>
    <p:sldId id="2426" r:id="rId20"/>
    <p:sldId id="2446" r:id="rId21"/>
    <p:sldId id="2495" r:id="rId22"/>
    <p:sldId id="2447" r:id="rId23"/>
    <p:sldId id="2423" r:id="rId24"/>
    <p:sldId id="2452" r:id="rId25"/>
    <p:sldId id="2300" r:id="rId26"/>
    <p:sldId id="2454" r:id="rId27"/>
    <p:sldId id="2453" r:id="rId28"/>
    <p:sldId id="2455" r:id="rId29"/>
    <p:sldId id="2473" r:id="rId30"/>
    <p:sldId id="2474" r:id="rId31"/>
    <p:sldId id="17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CCFF99"/>
    <a:srgbClr val="F6F3EE"/>
    <a:srgbClr val="004E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7" autoAdjust="0"/>
    <p:restoredTop sz="94660"/>
  </p:normalViewPr>
  <p:slideViewPr>
    <p:cSldViewPr snapToGrid="0">
      <p:cViewPr varScale="1">
        <p:scale>
          <a:sx n="88" d="100"/>
          <a:sy n="88" d="100"/>
        </p:scale>
        <p:origin x="4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2729A3-EB5A-408D-B991-447604D61B4B}" type="datetimeFigureOut">
              <a:rPr lang="en-US" smtClean="0"/>
              <a:t>11/22/2024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2241F-812F-4960-89E6-4A725937B36C}" type="slidenum">
              <a:rPr lang="en-US" smtClean="0"/>
              <a:t>‹#›</a:t>
            </a:fld>
            <a:endParaRPr lang="en-US"/>
          </a:p>
        </p:txBody>
      </p:sp>
    </p:spTree>
    <p:extLst>
      <p:ext uri="{BB962C8B-B14F-4D97-AF65-F5344CB8AC3E}">
        <p14:creationId xmlns:p14="http://schemas.microsoft.com/office/powerpoint/2010/main" val="376709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63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06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80753C-D7D7-4F73-99DE-95ED2625BF27}" type="slidenum">
              <a:rPr lang="en-US" smtClean="0"/>
              <a:t>24</a:t>
            </a:fld>
            <a:endParaRPr lang="en-US"/>
          </a:p>
        </p:txBody>
      </p:sp>
    </p:spTree>
    <p:extLst>
      <p:ext uri="{BB962C8B-B14F-4D97-AF65-F5344CB8AC3E}">
        <p14:creationId xmlns:p14="http://schemas.microsoft.com/office/powerpoint/2010/main" val="2899958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27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AEF8-EEA1-2517-E96D-B653BA03B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C2D84-98CB-D97C-9ACF-E7C49B989B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4926EC-9E1B-167D-A8C5-202E88794D8B}"/>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FE142C99-F4B2-5BB5-6243-672D5DC67D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4118F-F7AE-AEE1-97A0-D9E05478AAEC}"/>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2778594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A558-9527-DB6D-DB91-4D824BDE7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9B7BF0-368E-D2CA-1EC0-3B1FD262B0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E71AB-5FDE-B527-C170-20AF8781061D}"/>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66602C84-58F2-BBEF-25B2-028955FEF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39066-5F73-4142-ABF0-17C4B4B9AA9D}"/>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1512927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A4586-F8ED-6E7E-82A6-15EDBA8D8D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8D5762-87FE-4391-AF7B-CCB285F720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8746A-CD6C-D166-65E3-D563659FE946}"/>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FA21AF49-C398-2987-8173-6420B3E17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84BB3-DA64-17EF-2EA1-6EB91D3383C6}"/>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254827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AA6E-0A3D-9A77-C1DF-728C4C19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60C31-8C78-4F74-75E6-0FF30563D0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3BDE1-2DEF-23F5-19BF-8DBFB9AD895A}"/>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D1AE275B-D260-A135-C55D-59B39CD5B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E3CFA4-E990-0BCE-D5B9-7274160B800C}"/>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1792631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18C15-6D6E-D805-805F-C03548DC22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2AB752-EB2E-F052-B973-30FE59CB6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135BA-4B10-4169-1D31-4DC4D4D5FBAE}"/>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E64A26EF-D570-50B3-9B78-9383177BCB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7A55E-4EFF-921B-D427-E7FD085B4461}"/>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973325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C6EA4-0227-9400-8312-B2E2E244D6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BB4613-F7AC-E00C-9EC0-684A18A446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FFC10-7205-14D3-288F-0DCB596400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7475C-F32D-0AA0-CBE2-D1940A1BEF19}"/>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6" name="Footer Placeholder 5">
            <a:extLst>
              <a:ext uri="{FF2B5EF4-FFF2-40B4-BE49-F238E27FC236}">
                <a16:creationId xmlns:a16="http://schemas.microsoft.com/office/drawing/2014/main" id="{B50AF37D-76F2-C057-2B94-10A5DE22C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74390-158D-E75F-3958-0D66D7DF3877}"/>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223944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A0EE-1638-6597-AC86-4B3FB035BE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EA636-2B24-1B72-1F23-A268FEFB9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03960D-0B3A-56C7-9E42-E91A9D4CDB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46D30B-C3F4-003A-1729-5EC89CCD1D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B09CA4-2B5D-D311-53C7-CD59EEEE7C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AF343A-8DA3-DB60-8AE8-343B2868566E}"/>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8" name="Footer Placeholder 7">
            <a:extLst>
              <a:ext uri="{FF2B5EF4-FFF2-40B4-BE49-F238E27FC236}">
                <a16:creationId xmlns:a16="http://schemas.microsoft.com/office/drawing/2014/main" id="{EFAAF986-E447-03FF-0F09-FDDDDA65C1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AFCD82-521B-94D5-3DF7-BF1E9898C411}"/>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893270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8BD7-36D6-EB5D-7E8E-2D925F5725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FC4FB0-D59D-95F1-E54E-633F9D58884A}"/>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4" name="Footer Placeholder 3">
            <a:extLst>
              <a:ext uri="{FF2B5EF4-FFF2-40B4-BE49-F238E27FC236}">
                <a16:creationId xmlns:a16="http://schemas.microsoft.com/office/drawing/2014/main" id="{B8B375AC-9BE8-DB57-6F47-BFD39BF97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3488CC-6223-D4E9-B099-263E3FD8EC81}"/>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2830547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EC6C2-4263-C63C-F8B2-43D51E178B97}"/>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3" name="Footer Placeholder 2">
            <a:extLst>
              <a:ext uri="{FF2B5EF4-FFF2-40B4-BE49-F238E27FC236}">
                <a16:creationId xmlns:a16="http://schemas.microsoft.com/office/drawing/2014/main" id="{3DEFA383-A4B7-A782-A396-086D814443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20F27E-7A4F-D508-6B2A-DA87FC006BEF}"/>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56293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88FD3-3697-D905-25AA-522508F6D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483A-0C7A-5431-D24F-CCA0F66B8B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57F8F7-B5AD-F4A2-AC90-616A5040A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7C4E3D-6492-B81E-5EBB-AE9CDE7C0FB4}"/>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6" name="Footer Placeholder 5">
            <a:extLst>
              <a:ext uri="{FF2B5EF4-FFF2-40B4-BE49-F238E27FC236}">
                <a16:creationId xmlns:a16="http://schemas.microsoft.com/office/drawing/2014/main" id="{CE097B8B-3749-78E6-7220-EE29D29F89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87DF9A-F310-94E6-7013-E12298B58EE6}"/>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2528476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ACAB-1F18-8AEF-1EBC-FC0939EBF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6522FA-09DA-1C95-AD03-CF17AADAA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23AA32-0F63-FDB9-9582-DCE5C9CF9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B0F885-0928-0913-E7EB-36B36F06CD49}"/>
              </a:ext>
            </a:extLst>
          </p:cNvPr>
          <p:cNvSpPr>
            <a:spLocks noGrp="1"/>
          </p:cNvSpPr>
          <p:nvPr>
            <p:ph type="dt" sz="half" idx="10"/>
          </p:nvPr>
        </p:nvSpPr>
        <p:spPr/>
        <p:txBody>
          <a:bodyPr/>
          <a:lstStyle/>
          <a:p>
            <a:fld id="{84E424C3-66E0-458B-81CC-5F84994FBE38}" type="datetimeFigureOut">
              <a:rPr lang="en-US" smtClean="0"/>
              <a:t>11/22/2024</a:t>
            </a:fld>
            <a:endParaRPr lang="en-US"/>
          </a:p>
        </p:txBody>
      </p:sp>
      <p:sp>
        <p:nvSpPr>
          <p:cNvPr id="6" name="Footer Placeholder 5">
            <a:extLst>
              <a:ext uri="{FF2B5EF4-FFF2-40B4-BE49-F238E27FC236}">
                <a16:creationId xmlns:a16="http://schemas.microsoft.com/office/drawing/2014/main" id="{550D84EC-E422-65D4-8F84-AF2977BA1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2849BD-930A-0BD3-6184-8DCF39806FDA}"/>
              </a:ext>
            </a:extLst>
          </p:cNvPr>
          <p:cNvSpPr>
            <a:spLocks noGrp="1"/>
          </p:cNvSpPr>
          <p:nvPr>
            <p:ph type="sldNum" sz="quarter" idx="12"/>
          </p:nvPr>
        </p:nvSpPr>
        <p:spPr/>
        <p:txBody>
          <a:bodyPr/>
          <a:lstStyle/>
          <a:p>
            <a:fld id="{4F6E84ED-726C-4EC6-8F6B-34AFEECDB271}" type="slidenum">
              <a:rPr lang="en-US" smtClean="0"/>
              <a:t>‹#›</a:t>
            </a:fld>
            <a:endParaRPr lang="en-US"/>
          </a:p>
        </p:txBody>
      </p:sp>
    </p:spTree>
    <p:extLst>
      <p:ext uri="{BB962C8B-B14F-4D97-AF65-F5344CB8AC3E}">
        <p14:creationId xmlns:p14="http://schemas.microsoft.com/office/powerpoint/2010/main" val="406419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4E4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D7271C-4724-62B2-698B-755A40123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CA3C2-18EF-2FC4-09B8-96A289228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B384C-00EE-9373-3FB6-09660409D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E424C3-66E0-458B-81CC-5F84994FBE38}" type="datetimeFigureOut">
              <a:rPr lang="en-US" smtClean="0"/>
              <a:t>11/22/2024</a:t>
            </a:fld>
            <a:endParaRPr lang="en-US"/>
          </a:p>
        </p:txBody>
      </p:sp>
      <p:sp>
        <p:nvSpPr>
          <p:cNvPr id="5" name="Footer Placeholder 4">
            <a:extLst>
              <a:ext uri="{FF2B5EF4-FFF2-40B4-BE49-F238E27FC236}">
                <a16:creationId xmlns:a16="http://schemas.microsoft.com/office/drawing/2014/main" id="{728838A9-0DCB-AF3D-C5F2-8402529C01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5927BD-C726-6971-EBF6-DA4088418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6E84ED-726C-4EC6-8F6B-34AFEECDB271}" type="slidenum">
              <a:rPr lang="en-US" smtClean="0"/>
              <a:t>‹#›</a:t>
            </a:fld>
            <a:endParaRPr lang="en-US"/>
          </a:p>
        </p:txBody>
      </p:sp>
    </p:spTree>
    <p:extLst>
      <p:ext uri="{BB962C8B-B14F-4D97-AF65-F5344CB8AC3E}">
        <p14:creationId xmlns:p14="http://schemas.microsoft.com/office/powerpoint/2010/main" val="3215144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794672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4B529A-3C19-D165-4772-E5344D72A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78" y="371061"/>
            <a:ext cx="11237844" cy="5830957"/>
          </a:xfrm>
          <a:prstGeom prst="rect">
            <a:avLst/>
          </a:prstGeom>
        </p:spPr>
      </p:pic>
      <p:sp>
        <p:nvSpPr>
          <p:cNvPr id="7" name="TextBox 6">
            <a:extLst>
              <a:ext uri="{FF2B5EF4-FFF2-40B4-BE49-F238E27FC236}">
                <a16:creationId xmlns:a16="http://schemas.microsoft.com/office/drawing/2014/main" id="{421EC3BA-9B95-BFB1-CAFC-D85B12EACC77}"/>
              </a:ext>
            </a:extLst>
          </p:cNvPr>
          <p:cNvSpPr txBox="1"/>
          <p:nvPr/>
        </p:nvSpPr>
        <p:spPr>
          <a:xfrm>
            <a:off x="1603513" y="1669774"/>
            <a:ext cx="1258957" cy="707886"/>
          </a:xfrm>
          <a:prstGeom prst="rect">
            <a:avLst/>
          </a:prstGeom>
          <a:solidFill>
            <a:schemeClr val="bg1"/>
          </a:solid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tế bào hồng cầu</a:t>
            </a:r>
          </a:p>
        </p:txBody>
      </p:sp>
      <p:sp>
        <p:nvSpPr>
          <p:cNvPr id="8" name="TextBox 7">
            <a:extLst>
              <a:ext uri="{FF2B5EF4-FFF2-40B4-BE49-F238E27FC236}">
                <a16:creationId xmlns:a16="http://schemas.microsoft.com/office/drawing/2014/main" id="{02D165BA-2CF0-AF13-ED23-4EF6A4EC5D95}"/>
              </a:ext>
            </a:extLst>
          </p:cNvPr>
          <p:cNvSpPr txBox="1"/>
          <p:nvPr/>
        </p:nvSpPr>
        <p:spPr>
          <a:xfrm>
            <a:off x="1775791" y="3676373"/>
            <a:ext cx="1258957" cy="707886"/>
          </a:xfrm>
          <a:prstGeom prst="rect">
            <a:avLst/>
          </a:prstGeom>
          <a:solidFill>
            <a:schemeClr val="bg1"/>
          </a:solidFill>
        </p:spPr>
        <p:txBody>
          <a:bodyPr wrap="square" rtlCol="0">
            <a:spAutoFit/>
          </a:bodyPr>
          <a:lstStyle/>
          <a:p>
            <a:r>
              <a:rPr lang="en-US" sz="2000" b="1">
                <a:latin typeface="Times New Roman" panose="02020603050405020304" pitchFamily="18" charset="0"/>
                <a:cs typeface="Times New Roman" panose="02020603050405020304" pitchFamily="18" charset="0"/>
              </a:rPr>
              <a:t>Kháng nguyên</a:t>
            </a:r>
          </a:p>
        </p:txBody>
      </p:sp>
      <p:sp>
        <p:nvSpPr>
          <p:cNvPr id="9" name="TextBox 8">
            <a:extLst>
              <a:ext uri="{FF2B5EF4-FFF2-40B4-BE49-F238E27FC236}">
                <a16:creationId xmlns:a16="http://schemas.microsoft.com/office/drawing/2014/main" id="{D5E89AB3-9231-4F15-68B1-6167BDE12627}"/>
              </a:ext>
            </a:extLst>
          </p:cNvPr>
          <p:cNvSpPr txBox="1"/>
          <p:nvPr/>
        </p:nvSpPr>
        <p:spPr>
          <a:xfrm>
            <a:off x="1603513" y="4975086"/>
            <a:ext cx="1258957" cy="707886"/>
          </a:xfrm>
          <a:prstGeom prst="rect">
            <a:avLst/>
          </a:prstGeom>
          <a:solidFill>
            <a:schemeClr val="bg1"/>
          </a:solidFill>
        </p:spPr>
        <p:txBody>
          <a:bodyPr wrap="square" rtlCol="0">
            <a:spAutoFit/>
          </a:bodyPr>
          <a:lstStyle/>
          <a:p>
            <a:pPr algn="ctr"/>
            <a:r>
              <a:rPr lang="en-US" sz="2000" b="1">
                <a:latin typeface="Times New Roman" panose="02020603050405020304" pitchFamily="18" charset="0"/>
                <a:cs typeface="Times New Roman" panose="02020603050405020304" pitchFamily="18" charset="0"/>
              </a:rPr>
              <a:t>Kháng thể</a:t>
            </a:r>
          </a:p>
        </p:txBody>
      </p:sp>
      <p:sp>
        <p:nvSpPr>
          <p:cNvPr id="10" name="TextBox 9">
            <a:extLst>
              <a:ext uri="{FF2B5EF4-FFF2-40B4-BE49-F238E27FC236}">
                <a16:creationId xmlns:a16="http://schemas.microsoft.com/office/drawing/2014/main" id="{5823464A-AB08-19AC-4250-1292A8EFE23A}"/>
              </a:ext>
            </a:extLst>
          </p:cNvPr>
          <p:cNvSpPr txBox="1"/>
          <p:nvPr/>
        </p:nvSpPr>
        <p:spPr>
          <a:xfrm>
            <a:off x="3140765" y="4030316"/>
            <a:ext cx="1921563"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Kháng nguyên A</a:t>
            </a:r>
          </a:p>
        </p:txBody>
      </p:sp>
      <p:sp>
        <p:nvSpPr>
          <p:cNvPr id="11" name="TextBox 10">
            <a:extLst>
              <a:ext uri="{FF2B5EF4-FFF2-40B4-BE49-F238E27FC236}">
                <a16:creationId xmlns:a16="http://schemas.microsoft.com/office/drawing/2014/main" id="{DD3A7D5C-A77D-8269-8E4D-95F6C036BD9E}"/>
              </a:ext>
            </a:extLst>
          </p:cNvPr>
          <p:cNvSpPr txBox="1"/>
          <p:nvPr/>
        </p:nvSpPr>
        <p:spPr>
          <a:xfrm>
            <a:off x="5194852" y="4030316"/>
            <a:ext cx="1934819"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Kháng nguyên B</a:t>
            </a:r>
          </a:p>
        </p:txBody>
      </p:sp>
      <p:sp>
        <p:nvSpPr>
          <p:cNvPr id="12" name="TextBox 11">
            <a:extLst>
              <a:ext uri="{FF2B5EF4-FFF2-40B4-BE49-F238E27FC236}">
                <a16:creationId xmlns:a16="http://schemas.microsoft.com/office/drawing/2014/main" id="{E97F6D3B-CDF1-FD5C-E2B6-3776674EE294}"/>
              </a:ext>
            </a:extLst>
          </p:cNvPr>
          <p:cNvSpPr txBox="1"/>
          <p:nvPr/>
        </p:nvSpPr>
        <p:spPr>
          <a:xfrm>
            <a:off x="7129670" y="4030316"/>
            <a:ext cx="2458279"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Kháng nguyên A  và B</a:t>
            </a:r>
          </a:p>
        </p:txBody>
      </p:sp>
      <p:sp>
        <p:nvSpPr>
          <p:cNvPr id="13" name="TextBox 12">
            <a:extLst>
              <a:ext uri="{FF2B5EF4-FFF2-40B4-BE49-F238E27FC236}">
                <a16:creationId xmlns:a16="http://schemas.microsoft.com/office/drawing/2014/main" id="{7C1E1469-8C87-9674-FE2B-AFCE577833BA}"/>
              </a:ext>
            </a:extLst>
          </p:cNvPr>
          <p:cNvSpPr txBox="1"/>
          <p:nvPr/>
        </p:nvSpPr>
        <p:spPr>
          <a:xfrm>
            <a:off x="9587950" y="4030316"/>
            <a:ext cx="1901685"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Không có KN</a:t>
            </a:r>
          </a:p>
        </p:txBody>
      </p:sp>
      <p:sp>
        <p:nvSpPr>
          <p:cNvPr id="14" name="TextBox 13">
            <a:extLst>
              <a:ext uri="{FF2B5EF4-FFF2-40B4-BE49-F238E27FC236}">
                <a16:creationId xmlns:a16="http://schemas.microsoft.com/office/drawing/2014/main" id="{FE6127E4-F085-BFD6-DB7A-58D638EF558F}"/>
              </a:ext>
            </a:extLst>
          </p:cNvPr>
          <p:cNvSpPr txBox="1"/>
          <p:nvPr/>
        </p:nvSpPr>
        <p:spPr>
          <a:xfrm>
            <a:off x="6997147" y="5359806"/>
            <a:ext cx="2345638" cy="646331"/>
          </a:xfrm>
          <a:prstGeom prst="rect">
            <a:avLst/>
          </a:prstGeom>
          <a:solidFill>
            <a:schemeClr val="bg1"/>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 Không có kháng thể anti A or Anti B</a:t>
            </a:r>
          </a:p>
        </p:txBody>
      </p:sp>
    </p:spTree>
    <p:extLst>
      <p:ext uri="{BB962C8B-B14F-4D97-AF65-F5344CB8AC3E}">
        <p14:creationId xmlns:p14="http://schemas.microsoft.com/office/powerpoint/2010/main" val="33017601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26972-A76C-AFA2-A05B-39A81B3A3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375" y="1311965"/>
            <a:ext cx="10579892" cy="4734737"/>
          </a:xfrm>
          <a:prstGeom prst="rect">
            <a:avLst/>
          </a:prstGeom>
        </p:spPr>
      </p:pic>
      <p:sp>
        <p:nvSpPr>
          <p:cNvPr id="4" name="TextBox 3">
            <a:extLst>
              <a:ext uri="{FF2B5EF4-FFF2-40B4-BE49-F238E27FC236}">
                <a16:creationId xmlns:a16="http://schemas.microsoft.com/office/drawing/2014/main" id="{D3A2AC21-9CB5-4476-D226-19B773446F6B}"/>
              </a:ext>
            </a:extLst>
          </p:cNvPr>
          <p:cNvSpPr txBox="1"/>
          <p:nvPr/>
        </p:nvSpPr>
        <p:spPr>
          <a:xfrm>
            <a:off x="755375" y="1457739"/>
            <a:ext cx="2385390" cy="830997"/>
          </a:xfrm>
          <a:prstGeom prst="rect">
            <a:avLst/>
          </a:prstGeom>
          <a:solidFill>
            <a:srgbClr val="F6F3EE"/>
          </a:solid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Kháng  thể anti B (nhóm máu A)</a:t>
            </a:r>
          </a:p>
        </p:txBody>
      </p:sp>
      <p:sp>
        <p:nvSpPr>
          <p:cNvPr id="5" name="TextBox 4">
            <a:extLst>
              <a:ext uri="{FF2B5EF4-FFF2-40B4-BE49-F238E27FC236}">
                <a16:creationId xmlns:a16="http://schemas.microsoft.com/office/drawing/2014/main" id="{CDC32D6B-E4C4-7158-0C92-B408643A6C3C}"/>
              </a:ext>
            </a:extLst>
          </p:cNvPr>
          <p:cNvSpPr txBox="1"/>
          <p:nvPr/>
        </p:nvSpPr>
        <p:spPr>
          <a:xfrm>
            <a:off x="2089185" y="4199933"/>
            <a:ext cx="1431235" cy="830997"/>
          </a:xfrm>
          <a:prstGeom prst="rect">
            <a:avLst/>
          </a:prstGeom>
          <a:solidFill>
            <a:srgbClr val="F6F3EE"/>
          </a:solidFill>
        </p:spPr>
        <p:txBody>
          <a:bodyPr wrap="square" rtlCol="0">
            <a:spAutoFit/>
          </a:bodyPr>
          <a:lstStyle/>
          <a:p>
            <a:r>
              <a:rPr lang="en-US" sz="2400">
                <a:latin typeface="Times New Roman" panose="02020603050405020304" pitchFamily="18" charset="0"/>
                <a:cs typeface="Times New Roman" panose="02020603050405020304" pitchFamily="18" charset="0"/>
              </a:rPr>
              <a:t>Nhóm Máu B</a:t>
            </a:r>
          </a:p>
        </p:txBody>
      </p:sp>
      <p:sp>
        <p:nvSpPr>
          <p:cNvPr id="6" name="TextBox 5">
            <a:extLst>
              <a:ext uri="{FF2B5EF4-FFF2-40B4-BE49-F238E27FC236}">
                <a16:creationId xmlns:a16="http://schemas.microsoft.com/office/drawing/2014/main" id="{0D5F2FDE-9203-B65F-82BA-CBAA68C53CEF}"/>
              </a:ext>
            </a:extLst>
          </p:cNvPr>
          <p:cNvSpPr txBox="1"/>
          <p:nvPr/>
        </p:nvSpPr>
        <p:spPr>
          <a:xfrm>
            <a:off x="7911548" y="1431234"/>
            <a:ext cx="2955235" cy="461665"/>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Ngưng kết hồng cầu</a:t>
            </a:r>
          </a:p>
        </p:txBody>
      </p:sp>
    </p:spTree>
    <p:extLst>
      <p:ext uri="{BB962C8B-B14F-4D97-AF65-F5344CB8AC3E}">
        <p14:creationId xmlns:p14="http://schemas.microsoft.com/office/powerpoint/2010/main" val="3497023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8B02382-10FC-A245-87C3-F52FD7FB05FA}"/>
              </a:ext>
            </a:extLst>
          </p:cNvPr>
          <p:cNvSpPr/>
          <p:nvPr/>
        </p:nvSpPr>
        <p:spPr>
          <a:xfrm>
            <a:off x="1704583" y="1465529"/>
            <a:ext cx="9264883" cy="3926942"/>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dirty="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4A5188E1-A7FB-2565-72B8-85BDC090123A}"/>
              </a:ext>
            </a:extLst>
          </p:cNvPr>
          <p:cNvSpPr txBox="1"/>
          <p:nvPr/>
        </p:nvSpPr>
        <p:spPr>
          <a:xfrm>
            <a:off x="1881809" y="1569928"/>
            <a:ext cx="9087657" cy="4097532"/>
          </a:xfrm>
          <a:prstGeom prst="rect">
            <a:avLst/>
          </a:prstGeom>
          <a:noFill/>
        </p:spPr>
        <p:txBody>
          <a:bodyPr wrap="square" rtlCol="0">
            <a:spAutoFit/>
          </a:bodyPr>
          <a:lstStyle/>
          <a:p>
            <a:pPr algn="ctr"/>
            <a:r>
              <a:rPr lang="en-US" sz="2800" b="1">
                <a:solidFill>
                  <a:srgbClr val="FFC000"/>
                </a:solidFill>
                <a:latin typeface="Times New Roman" panose="02020603050405020304" pitchFamily="18" charset="0"/>
                <a:cs typeface="Times New Roman" panose="02020603050405020304" pitchFamily="18" charset="0"/>
              </a:rPr>
              <a:t>NHÓM MÁU VÀ TRUYỀN MÁU</a:t>
            </a:r>
          </a:p>
          <a:p>
            <a:pPr marL="285750" indent="-285750" algn="just">
              <a:lnSpc>
                <a:spcPct val="120000"/>
              </a:lnSpc>
              <a:buFontTx/>
              <a:buChar char="-"/>
            </a:pPr>
            <a:r>
              <a:rPr lang="en-US" sz="2800">
                <a:solidFill>
                  <a:schemeClr val="bg1"/>
                </a:solidFill>
                <a:latin typeface="Times New Roman" panose="02020603050405020304" pitchFamily="18" charset="0"/>
                <a:cs typeface="Times New Roman" panose="02020603050405020304" pitchFamily="18" charset="0"/>
              </a:rPr>
              <a:t> Phân loại nhóm máu dựa trên sự khác biệt về kháng nguyên trên bề mặt hồng cầu và kháng thể trong huyết tương của mỗi người.</a:t>
            </a:r>
          </a:p>
          <a:p>
            <a:pPr algn="just">
              <a:lnSpc>
                <a:spcPct val="120000"/>
              </a:lnSpc>
            </a:pPr>
            <a:r>
              <a:rPr lang="en-US" sz="2800">
                <a:solidFill>
                  <a:schemeClr val="bg1"/>
                </a:solidFill>
                <a:latin typeface="Times New Roman" panose="02020603050405020304" pitchFamily="18" charset="0"/>
                <a:cs typeface="Times New Roman" panose="02020603050405020304" pitchFamily="18" charset="0"/>
              </a:rPr>
              <a:t>- Nguyên tắc khi truyền máu: Không để kháng thể trong máu của người nhận gây kết dính kháng nguyên trong máu được truyền.</a:t>
            </a:r>
          </a:p>
          <a:p>
            <a:pPr marL="285750" indent="-285750" algn="just">
              <a:lnSpc>
                <a:spcPct val="120000"/>
              </a:lnSpc>
              <a:buFontTx/>
              <a:buChar char="-"/>
            </a:pPr>
            <a:endParaRPr lang="en-US"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39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4524CA4-F94A-0B2A-F7AE-3226EFB8CBDF}"/>
              </a:ext>
            </a:extLst>
          </p:cNvPr>
          <p:cNvGrpSpPr/>
          <p:nvPr/>
        </p:nvGrpSpPr>
        <p:grpSpPr>
          <a:xfrm>
            <a:off x="841514" y="636108"/>
            <a:ext cx="6149010" cy="5585784"/>
            <a:chOff x="2961861" y="437322"/>
            <a:chExt cx="6149010" cy="5585784"/>
          </a:xfrm>
        </p:grpSpPr>
        <p:grpSp>
          <p:nvGrpSpPr>
            <p:cNvPr id="23" name="Group 22">
              <a:extLst>
                <a:ext uri="{FF2B5EF4-FFF2-40B4-BE49-F238E27FC236}">
                  <a16:creationId xmlns:a16="http://schemas.microsoft.com/office/drawing/2014/main" id="{B3C152BC-1D04-C884-6212-3AEC40C2E213}"/>
                </a:ext>
              </a:extLst>
            </p:cNvPr>
            <p:cNvGrpSpPr/>
            <p:nvPr/>
          </p:nvGrpSpPr>
          <p:grpSpPr>
            <a:xfrm>
              <a:off x="5738190" y="437322"/>
              <a:ext cx="702366" cy="1771105"/>
              <a:chOff x="5738190" y="437322"/>
              <a:chExt cx="702366" cy="1771105"/>
            </a:xfrm>
          </p:grpSpPr>
          <p:sp>
            <p:nvSpPr>
              <p:cNvPr id="3" name="Oval 2">
                <a:extLst>
                  <a:ext uri="{FF2B5EF4-FFF2-40B4-BE49-F238E27FC236}">
                    <a16:creationId xmlns:a16="http://schemas.microsoft.com/office/drawing/2014/main" id="{5028491A-BEF1-FC8C-DB0D-4B15E3DA2190}"/>
                  </a:ext>
                </a:extLst>
              </p:cNvPr>
              <p:cNvSpPr/>
              <p:nvPr/>
            </p:nvSpPr>
            <p:spPr>
              <a:xfrm>
                <a:off x="5738190" y="437322"/>
                <a:ext cx="689113" cy="662608"/>
              </a:xfrm>
              <a:prstGeom prst="ellipse">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O</a:t>
                </a:r>
              </a:p>
            </p:txBody>
          </p:sp>
          <p:sp>
            <p:nvSpPr>
              <p:cNvPr id="4" name="Oval 3">
                <a:extLst>
                  <a:ext uri="{FF2B5EF4-FFF2-40B4-BE49-F238E27FC236}">
                    <a16:creationId xmlns:a16="http://schemas.microsoft.com/office/drawing/2014/main" id="{59C15A7C-224C-C930-68E2-0721518D9AEF}"/>
                  </a:ext>
                </a:extLst>
              </p:cNvPr>
              <p:cNvSpPr/>
              <p:nvPr/>
            </p:nvSpPr>
            <p:spPr>
              <a:xfrm>
                <a:off x="5751443" y="1545819"/>
                <a:ext cx="689113" cy="662608"/>
              </a:xfrm>
              <a:prstGeom prst="ellipse">
                <a:avLst/>
              </a:prstGeom>
              <a:solidFill>
                <a:srgbClr val="CC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O</a:t>
                </a:r>
              </a:p>
            </p:txBody>
          </p:sp>
          <p:cxnSp>
            <p:nvCxnSpPr>
              <p:cNvPr id="6" name="Straight Arrow Connector 5">
                <a:extLst>
                  <a:ext uri="{FF2B5EF4-FFF2-40B4-BE49-F238E27FC236}">
                    <a16:creationId xmlns:a16="http://schemas.microsoft.com/office/drawing/2014/main" id="{DEA820D4-BE6E-7CDD-FF29-2DE18FD3AB58}"/>
                  </a:ext>
                </a:extLst>
              </p:cNvPr>
              <p:cNvCxnSpPr/>
              <p:nvPr/>
            </p:nvCxnSpPr>
            <p:spPr>
              <a:xfrm>
                <a:off x="5963478" y="1099930"/>
                <a:ext cx="0" cy="4458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1117B26-108A-E35C-2CFC-5618D5AAF37E}"/>
                  </a:ext>
                </a:extLst>
              </p:cNvPr>
              <p:cNvCxnSpPr>
                <a:cxnSpLocks/>
              </p:cNvCxnSpPr>
              <p:nvPr/>
            </p:nvCxnSpPr>
            <p:spPr>
              <a:xfrm flipV="1">
                <a:off x="6195390" y="1099930"/>
                <a:ext cx="0" cy="44588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6AD5D7B-CDC1-2E43-5D61-CBD5E24EA16A}"/>
                </a:ext>
              </a:extLst>
            </p:cNvPr>
            <p:cNvGrpSpPr/>
            <p:nvPr/>
          </p:nvGrpSpPr>
          <p:grpSpPr>
            <a:xfrm>
              <a:off x="2961861" y="3009082"/>
              <a:ext cx="1762539" cy="584775"/>
              <a:chOff x="1530626" y="3207026"/>
              <a:chExt cx="1762539" cy="584775"/>
            </a:xfrm>
          </p:grpSpPr>
          <p:sp>
            <p:nvSpPr>
              <p:cNvPr id="11" name="TextBox 10">
                <a:extLst>
                  <a:ext uri="{FF2B5EF4-FFF2-40B4-BE49-F238E27FC236}">
                    <a16:creationId xmlns:a16="http://schemas.microsoft.com/office/drawing/2014/main" id="{65DC3886-C9DE-577E-BBC9-D9BF4B481282}"/>
                  </a:ext>
                </a:extLst>
              </p:cNvPr>
              <p:cNvSpPr txBox="1"/>
              <p:nvPr/>
            </p:nvSpPr>
            <p:spPr>
              <a:xfrm>
                <a:off x="1530626" y="3207026"/>
                <a:ext cx="543339" cy="584775"/>
              </a:xfrm>
              <a:prstGeom prst="rect">
                <a:avLst/>
              </a:prstGeom>
              <a:solidFill>
                <a:srgbClr val="FF33CC"/>
              </a:solidFill>
            </p:spPr>
            <p:txBody>
              <a:bodyPr wrap="square" rtlCol="0">
                <a:spAutoFit/>
              </a:bodyPr>
              <a:lstStyle/>
              <a:p>
                <a:r>
                  <a:rPr lang="en-US" sz="3200" b="1">
                    <a:latin typeface="Times New Roman" panose="02020603050405020304" pitchFamily="18" charset="0"/>
                    <a:cs typeface="Times New Roman" panose="02020603050405020304" pitchFamily="18" charset="0"/>
                  </a:rPr>
                  <a:t>A</a:t>
                </a:r>
              </a:p>
            </p:txBody>
          </p:sp>
          <p:sp>
            <p:nvSpPr>
              <p:cNvPr id="12" name="TextBox 11">
                <a:extLst>
                  <a:ext uri="{FF2B5EF4-FFF2-40B4-BE49-F238E27FC236}">
                    <a16:creationId xmlns:a16="http://schemas.microsoft.com/office/drawing/2014/main" id="{A5932E3E-C3AF-F95B-DC2C-FE0BE6FA2B01}"/>
                  </a:ext>
                </a:extLst>
              </p:cNvPr>
              <p:cNvSpPr txBox="1"/>
              <p:nvPr/>
            </p:nvSpPr>
            <p:spPr>
              <a:xfrm>
                <a:off x="2749826" y="3207026"/>
                <a:ext cx="543339" cy="584775"/>
              </a:xfrm>
              <a:prstGeom prst="rect">
                <a:avLst/>
              </a:prstGeom>
              <a:solidFill>
                <a:srgbClr val="FF33CC"/>
              </a:solidFill>
            </p:spPr>
            <p:txBody>
              <a:bodyPr wrap="square" rtlCol="0">
                <a:spAutoFit/>
              </a:bodyPr>
              <a:lstStyle/>
              <a:p>
                <a:r>
                  <a:rPr lang="en-US" sz="3200" b="1">
                    <a:latin typeface="Times New Roman" panose="02020603050405020304" pitchFamily="18" charset="0"/>
                    <a:cs typeface="Times New Roman" panose="02020603050405020304" pitchFamily="18" charset="0"/>
                  </a:rPr>
                  <a:t>A</a:t>
                </a:r>
              </a:p>
            </p:txBody>
          </p:sp>
          <p:cxnSp>
            <p:nvCxnSpPr>
              <p:cNvPr id="13" name="Straight Arrow Connector 12">
                <a:extLst>
                  <a:ext uri="{FF2B5EF4-FFF2-40B4-BE49-F238E27FC236}">
                    <a16:creationId xmlns:a16="http://schemas.microsoft.com/office/drawing/2014/main" id="{A5A04C3A-530F-457E-7B40-2DE838805231}"/>
                  </a:ext>
                </a:extLst>
              </p:cNvPr>
              <p:cNvCxnSpPr>
                <a:cxnSpLocks/>
              </p:cNvCxnSpPr>
              <p:nvPr/>
            </p:nvCxnSpPr>
            <p:spPr>
              <a:xfrm flipV="1">
                <a:off x="2209800" y="3473748"/>
                <a:ext cx="404191"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29FD4F-CE50-6433-9078-015F12EADAE4}"/>
                  </a:ext>
                </a:extLst>
              </p:cNvPr>
              <p:cNvCxnSpPr>
                <a:cxnSpLocks/>
              </p:cNvCxnSpPr>
              <p:nvPr/>
            </p:nvCxnSpPr>
            <p:spPr>
              <a:xfrm flipH="1">
                <a:off x="2206487" y="3646027"/>
                <a:ext cx="40750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37ED056A-DA54-0072-5F13-34C1BCF2CF9D}"/>
                </a:ext>
              </a:extLst>
            </p:cNvPr>
            <p:cNvGrpSpPr/>
            <p:nvPr/>
          </p:nvGrpSpPr>
          <p:grpSpPr>
            <a:xfrm>
              <a:off x="7467602" y="2983416"/>
              <a:ext cx="1643269" cy="584776"/>
              <a:chOff x="8474765" y="3061251"/>
              <a:chExt cx="1643269" cy="584776"/>
            </a:xfrm>
          </p:grpSpPr>
          <p:sp>
            <p:nvSpPr>
              <p:cNvPr id="18" name="TextBox 17">
                <a:extLst>
                  <a:ext uri="{FF2B5EF4-FFF2-40B4-BE49-F238E27FC236}">
                    <a16:creationId xmlns:a16="http://schemas.microsoft.com/office/drawing/2014/main" id="{C58BFAC6-6295-6481-6B2F-D6971B395BF4}"/>
                  </a:ext>
                </a:extLst>
              </p:cNvPr>
              <p:cNvSpPr txBox="1"/>
              <p:nvPr/>
            </p:nvSpPr>
            <p:spPr>
              <a:xfrm>
                <a:off x="8474765" y="3061252"/>
                <a:ext cx="543339" cy="584775"/>
              </a:xfrm>
              <a:prstGeom prst="rect">
                <a:avLst/>
              </a:prstGeom>
              <a:solidFill>
                <a:schemeClr val="accent5">
                  <a:lumMod val="60000"/>
                  <a:lumOff val="40000"/>
                </a:schemeClr>
              </a:solidFill>
            </p:spPr>
            <p:txBody>
              <a:bodyPr wrap="square" rtlCol="0">
                <a:spAutoFit/>
              </a:bodyPr>
              <a:lstStyle/>
              <a:p>
                <a:r>
                  <a:rPr lang="en-US" sz="3200" b="1">
                    <a:latin typeface="Times New Roman" panose="02020603050405020304" pitchFamily="18" charset="0"/>
                    <a:cs typeface="Times New Roman" panose="02020603050405020304" pitchFamily="18" charset="0"/>
                  </a:rPr>
                  <a:t>B</a:t>
                </a:r>
              </a:p>
            </p:txBody>
          </p:sp>
          <p:sp>
            <p:nvSpPr>
              <p:cNvPr id="19" name="TextBox 18">
                <a:extLst>
                  <a:ext uri="{FF2B5EF4-FFF2-40B4-BE49-F238E27FC236}">
                    <a16:creationId xmlns:a16="http://schemas.microsoft.com/office/drawing/2014/main" id="{AD2DD572-C358-E2DC-0C3A-16BA3A55CEE1}"/>
                  </a:ext>
                </a:extLst>
              </p:cNvPr>
              <p:cNvSpPr txBox="1"/>
              <p:nvPr/>
            </p:nvSpPr>
            <p:spPr>
              <a:xfrm>
                <a:off x="9574695" y="3061251"/>
                <a:ext cx="543339" cy="584775"/>
              </a:xfrm>
              <a:prstGeom prst="rect">
                <a:avLst/>
              </a:prstGeom>
              <a:solidFill>
                <a:schemeClr val="accent5">
                  <a:lumMod val="60000"/>
                  <a:lumOff val="40000"/>
                </a:schemeClr>
              </a:solidFill>
            </p:spPr>
            <p:txBody>
              <a:bodyPr wrap="square" rtlCol="0">
                <a:spAutoFit/>
              </a:bodyPr>
              <a:lstStyle/>
              <a:p>
                <a:r>
                  <a:rPr lang="en-US" sz="3200" b="1">
                    <a:latin typeface="Times New Roman" panose="02020603050405020304" pitchFamily="18" charset="0"/>
                    <a:cs typeface="Times New Roman" panose="02020603050405020304" pitchFamily="18" charset="0"/>
                  </a:rPr>
                  <a:t>B</a:t>
                </a:r>
              </a:p>
            </p:txBody>
          </p:sp>
          <p:cxnSp>
            <p:nvCxnSpPr>
              <p:cNvPr id="20" name="Straight Arrow Connector 19">
                <a:extLst>
                  <a:ext uri="{FF2B5EF4-FFF2-40B4-BE49-F238E27FC236}">
                    <a16:creationId xmlns:a16="http://schemas.microsoft.com/office/drawing/2014/main" id="{71C839CE-1F73-91AC-C92E-B9318E18C33E}"/>
                  </a:ext>
                </a:extLst>
              </p:cNvPr>
              <p:cNvCxnSpPr>
                <a:cxnSpLocks/>
              </p:cNvCxnSpPr>
              <p:nvPr/>
            </p:nvCxnSpPr>
            <p:spPr>
              <a:xfrm flipV="1">
                <a:off x="9094304" y="3301470"/>
                <a:ext cx="404191" cy="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76A80B2-910A-6B8C-EBCC-AC060F4858DB}"/>
                  </a:ext>
                </a:extLst>
              </p:cNvPr>
              <p:cNvCxnSpPr>
                <a:cxnSpLocks/>
              </p:cNvCxnSpPr>
              <p:nvPr/>
            </p:nvCxnSpPr>
            <p:spPr>
              <a:xfrm flipH="1">
                <a:off x="9090991" y="3473749"/>
                <a:ext cx="407504"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70F7144C-8FBB-6BB5-5C51-8F12CB537347}"/>
                </a:ext>
              </a:extLst>
            </p:cNvPr>
            <p:cNvGrpSpPr/>
            <p:nvPr/>
          </p:nvGrpSpPr>
          <p:grpSpPr>
            <a:xfrm>
              <a:off x="5751443" y="4029056"/>
              <a:ext cx="844824" cy="1994050"/>
              <a:chOff x="5595732" y="214377"/>
              <a:chExt cx="844824" cy="1994050"/>
            </a:xfrm>
            <a:solidFill>
              <a:schemeClr val="accent4">
                <a:lumMod val="40000"/>
                <a:lumOff val="60000"/>
              </a:schemeClr>
            </a:solidFill>
          </p:grpSpPr>
          <p:sp>
            <p:nvSpPr>
              <p:cNvPr id="26" name="Oval 25">
                <a:extLst>
                  <a:ext uri="{FF2B5EF4-FFF2-40B4-BE49-F238E27FC236}">
                    <a16:creationId xmlns:a16="http://schemas.microsoft.com/office/drawing/2014/main" id="{536B9BE7-6FB2-C308-0CFE-EE7924B4ABD6}"/>
                  </a:ext>
                </a:extLst>
              </p:cNvPr>
              <p:cNvSpPr/>
              <p:nvPr/>
            </p:nvSpPr>
            <p:spPr>
              <a:xfrm>
                <a:off x="5595732" y="214377"/>
                <a:ext cx="788502" cy="66260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AB</a:t>
                </a:r>
              </a:p>
            </p:txBody>
          </p:sp>
          <p:sp>
            <p:nvSpPr>
              <p:cNvPr id="27" name="Oval 26">
                <a:extLst>
                  <a:ext uri="{FF2B5EF4-FFF2-40B4-BE49-F238E27FC236}">
                    <a16:creationId xmlns:a16="http://schemas.microsoft.com/office/drawing/2014/main" id="{4446C723-019F-822A-B165-B3F37AD560E3}"/>
                  </a:ext>
                </a:extLst>
              </p:cNvPr>
              <p:cNvSpPr/>
              <p:nvPr/>
            </p:nvSpPr>
            <p:spPr>
              <a:xfrm>
                <a:off x="5652055" y="1545819"/>
                <a:ext cx="788501" cy="662608"/>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Times New Roman" panose="02020603050405020304" pitchFamily="18" charset="0"/>
                    <a:cs typeface="Times New Roman" panose="02020603050405020304" pitchFamily="18" charset="0"/>
                  </a:rPr>
                  <a:t>AB</a:t>
                </a:r>
              </a:p>
            </p:txBody>
          </p:sp>
          <p:cxnSp>
            <p:nvCxnSpPr>
              <p:cNvPr id="28" name="Straight Arrow Connector 27">
                <a:extLst>
                  <a:ext uri="{FF2B5EF4-FFF2-40B4-BE49-F238E27FC236}">
                    <a16:creationId xmlns:a16="http://schemas.microsoft.com/office/drawing/2014/main" id="{90E0CFCE-4BCA-CCC5-02E2-A9B5FC4481A2}"/>
                  </a:ext>
                </a:extLst>
              </p:cNvPr>
              <p:cNvCxnSpPr/>
              <p:nvPr/>
            </p:nvCxnSpPr>
            <p:spPr>
              <a:xfrm>
                <a:off x="5952015" y="1007165"/>
                <a:ext cx="0" cy="445889"/>
              </a:xfrm>
              <a:prstGeom prst="straightConnector1">
                <a:avLst/>
              </a:prstGeom>
              <a:grpFill/>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8BA34CF-3D2D-6207-C065-83DF2109D8CA}"/>
                  </a:ext>
                </a:extLst>
              </p:cNvPr>
              <p:cNvCxnSpPr>
                <a:cxnSpLocks/>
              </p:cNvCxnSpPr>
              <p:nvPr/>
            </p:nvCxnSpPr>
            <p:spPr>
              <a:xfrm flipV="1">
                <a:off x="6183927" y="1007165"/>
                <a:ext cx="0" cy="445889"/>
              </a:xfrm>
              <a:prstGeom prst="straightConnector1">
                <a:avLst/>
              </a:prstGeom>
              <a:grpFill/>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Straight Arrow Connector 30">
              <a:extLst>
                <a:ext uri="{FF2B5EF4-FFF2-40B4-BE49-F238E27FC236}">
                  <a16:creationId xmlns:a16="http://schemas.microsoft.com/office/drawing/2014/main" id="{CFBBE83E-CC06-C53E-AD35-992120DBCBA2}"/>
                </a:ext>
              </a:extLst>
            </p:cNvPr>
            <p:cNvCxnSpPr>
              <a:cxnSpLocks/>
            </p:cNvCxnSpPr>
            <p:nvPr/>
          </p:nvCxnSpPr>
          <p:spPr>
            <a:xfrm flipH="1">
              <a:off x="4724400" y="2067339"/>
              <a:ext cx="1013790" cy="8159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A7B6F5A3-AF68-F39C-35B4-D3517CC13D88}"/>
                </a:ext>
              </a:extLst>
            </p:cNvPr>
            <p:cNvCxnSpPr>
              <a:cxnSpLocks/>
              <a:stCxn id="4" idx="5"/>
            </p:cNvCxnSpPr>
            <p:nvPr/>
          </p:nvCxnSpPr>
          <p:spPr>
            <a:xfrm>
              <a:off x="6339638" y="2111390"/>
              <a:ext cx="1127964" cy="82631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02DC8E2-D7E6-1DB8-655D-98076A7DDDF8}"/>
                </a:ext>
              </a:extLst>
            </p:cNvPr>
            <p:cNvCxnSpPr>
              <a:cxnSpLocks/>
            </p:cNvCxnSpPr>
            <p:nvPr/>
          </p:nvCxnSpPr>
          <p:spPr>
            <a:xfrm>
              <a:off x="6089372" y="2260482"/>
              <a:ext cx="29817" cy="1720257"/>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C0A527E-2CCA-F3BE-299C-F101E5B8BDF4}"/>
                </a:ext>
              </a:extLst>
            </p:cNvPr>
            <p:cNvCxnSpPr>
              <a:cxnSpLocks/>
            </p:cNvCxnSpPr>
            <p:nvPr/>
          </p:nvCxnSpPr>
          <p:spPr>
            <a:xfrm flipH="1">
              <a:off x="6829839" y="3744910"/>
              <a:ext cx="1013790" cy="81597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8A7C6A2-F675-1195-EFFF-8BFE1CC58EB7}"/>
                </a:ext>
              </a:extLst>
            </p:cNvPr>
            <p:cNvCxnSpPr>
              <a:cxnSpLocks/>
            </p:cNvCxnSpPr>
            <p:nvPr/>
          </p:nvCxnSpPr>
          <p:spPr>
            <a:xfrm>
              <a:off x="4396406" y="3719622"/>
              <a:ext cx="1127964" cy="82631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TextBox 42">
            <a:extLst>
              <a:ext uri="{FF2B5EF4-FFF2-40B4-BE49-F238E27FC236}">
                <a16:creationId xmlns:a16="http://schemas.microsoft.com/office/drawing/2014/main" id="{5EE088FA-1F63-8082-A03B-6F25A205B614}"/>
              </a:ext>
            </a:extLst>
          </p:cNvPr>
          <p:cNvSpPr txBox="1"/>
          <p:nvPr/>
        </p:nvSpPr>
        <p:spPr>
          <a:xfrm>
            <a:off x="7460972" y="891124"/>
            <a:ext cx="4386467" cy="2827377"/>
          </a:xfrm>
          <a:prstGeom prst="rect">
            <a:avLst/>
          </a:prstGeom>
          <a:noFill/>
        </p:spPr>
        <p:txBody>
          <a:bodyPr wrap="square">
            <a:spAutoFit/>
          </a:bodyPr>
          <a:lstStyle/>
          <a:p>
            <a:pPr marL="30480" marR="30480" algn="just">
              <a:lnSpc>
                <a:spcPct val="107000"/>
              </a:lnSpc>
              <a:spcAft>
                <a:spcPts val="800"/>
              </a:spcAft>
            </a:pPr>
            <a:r>
              <a:rPr lang="en-US" sz="2800">
                <a:solidFill>
                  <a:srgbClr val="FFC000"/>
                </a:solidFill>
                <a:effectLst/>
                <a:latin typeface="Times New Roman" panose="02020603050405020304" pitchFamily="18" charset="0"/>
                <a:ea typeface="Times New Roman" panose="02020603050405020304" pitchFamily="18" charset="0"/>
              </a:rPr>
              <a:t>Giả sử một người có nhóm máu A cần được truyền máu, người này có thể nhận những nhóm máu nào? Nếu truyền nhóm máu không phù hợp sẽ dẫn đến hậu quả gì?</a:t>
            </a:r>
            <a:endParaRPr lang="en-US" sz="2800">
              <a:solidFill>
                <a:srgbClr val="FFC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32359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2734492" y="2494007"/>
            <a:ext cx="6589485" cy="2211524"/>
            <a:chOff x="1746504" y="2491986"/>
            <a:chExt cx="5809480" cy="2007974"/>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809480" cy="2007974"/>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EM CÓ BIẾT?</a:t>
              </a:r>
              <a:endParaRPr lang="en-US" sz="4000"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53690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CC687-06B4-CEFC-366F-E8C09B66851A}"/>
              </a:ext>
            </a:extLst>
          </p:cNvPr>
          <p:cNvPicPr>
            <a:picLocks noChangeAspect="1"/>
          </p:cNvPicPr>
          <p:nvPr/>
        </p:nvPicPr>
        <p:blipFill>
          <a:blip r:embed="rId2"/>
          <a:stretch>
            <a:fillRect/>
          </a:stretch>
        </p:blipFill>
        <p:spPr>
          <a:xfrm>
            <a:off x="1762539" y="0"/>
            <a:ext cx="7409622" cy="4939748"/>
          </a:xfrm>
          <a:prstGeom prst="rect">
            <a:avLst/>
          </a:prstGeom>
        </p:spPr>
      </p:pic>
      <p:sp>
        <p:nvSpPr>
          <p:cNvPr id="3" name="TextBox 2">
            <a:extLst>
              <a:ext uri="{FF2B5EF4-FFF2-40B4-BE49-F238E27FC236}">
                <a16:creationId xmlns:a16="http://schemas.microsoft.com/office/drawing/2014/main" id="{8DF210E4-113F-ABC5-0740-6E926E9557F3}"/>
              </a:ext>
            </a:extLst>
          </p:cNvPr>
          <p:cNvSpPr txBox="1"/>
          <p:nvPr/>
        </p:nvSpPr>
        <p:spPr>
          <a:xfrm>
            <a:off x="1364973" y="4939748"/>
            <a:ext cx="9727096" cy="2031325"/>
          </a:xfrm>
          <a:prstGeom prst="rect">
            <a:avLst/>
          </a:prstGeom>
          <a:noFill/>
        </p:spPr>
        <p:txBody>
          <a:bodyPr wrap="square" rtlCol="0">
            <a:spAutoFit/>
          </a:bodyPr>
          <a:lstStyle/>
          <a:p>
            <a:pPr algn="just" fontAlgn="base">
              <a:buFont typeface="Arial" panose="020B0604020202020204" pitchFamily="34" charset="0"/>
              <a:buChar char="•"/>
            </a:pPr>
            <a:r>
              <a:rPr lang="vi-VN" sz="1800" b="0" i="0">
                <a:solidFill>
                  <a:schemeClr val="bg1"/>
                </a:solidFill>
                <a:effectLst/>
                <a:latin typeface="Sans"/>
              </a:rPr>
              <a:t>Hệ nhóm máu ABO gồm 4 nhóm máu là A, B, O và AB với tỷ lệ phân bố trong cộng đồng khác nhau ở từng chủng tộc. Ở Việt Nam, tỷ lệ này là: nhóm O khoảng 45%, nhóm B khoảng 30%, nhóm A khoảng 20% và nhóm AB khoảng 5%.</a:t>
            </a:r>
            <a:endParaRPr lang="vi-VN" b="0" i="0">
              <a:solidFill>
                <a:schemeClr val="bg1"/>
              </a:solidFill>
              <a:effectLst/>
              <a:latin typeface="Sans"/>
            </a:endParaRPr>
          </a:p>
          <a:p>
            <a:pPr algn="just" fontAlgn="base">
              <a:buFont typeface="Arial" panose="020B0604020202020204" pitchFamily="34" charset="0"/>
              <a:buChar char="•"/>
            </a:pPr>
            <a:r>
              <a:rPr lang="vi-VN" sz="1800" b="0" i="0">
                <a:solidFill>
                  <a:schemeClr val="bg1"/>
                </a:solidFill>
                <a:effectLst/>
                <a:latin typeface="Sans"/>
              </a:rPr>
              <a:t>Hệ Rh có 2 nhóm máu thường gặp là Rh(D) dương và Rh(D) âm, hay còn gọi là Rh(D)+ và Rh(D)-. Ở Việt Nam, những người có nhóm máu Rh(D) âm (bao gồm nhóm O-, A-, B-, AB-) ước tính chiếm khoảng 0,1% dân số (trong 1.000 người mới có 1 người), nên được coi là nhóm máu hiếm.</a:t>
            </a:r>
            <a:endParaRPr lang="vi-VN" b="0" i="0">
              <a:solidFill>
                <a:schemeClr val="bg1"/>
              </a:solidFill>
              <a:effectLst/>
              <a:latin typeface="Sans"/>
            </a:endParaRPr>
          </a:p>
          <a:p>
            <a:endParaRPr lang="en-US">
              <a:solidFill>
                <a:schemeClr val="bg1"/>
              </a:solidFill>
            </a:endParaRPr>
          </a:p>
        </p:txBody>
      </p:sp>
    </p:spTree>
    <p:extLst>
      <p:ext uri="{BB962C8B-B14F-4D97-AF65-F5344CB8AC3E}">
        <p14:creationId xmlns:p14="http://schemas.microsoft.com/office/powerpoint/2010/main" val="3666608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105BC-3E48-30A4-6355-642178F53F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808" y="1723379"/>
            <a:ext cx="2676899" cy="2743583"/>
          </a:xfrm>
          <a:prstGeom prst="rect">
            <a:avLst/>
          </a:prstGeom>
          <a:ln>
            <a:noFill/>
          </a:ln>
          <a:effectLst>
            <a:softEdge rad="112500"/>
          </a:effectLst>
        </p:spPr>
      </p:pic>
      <p:sp>
        <p:nvSpPr>
          <p:cNvPr id="4" name="TextBox 3">
            <a:extLst>
              <a:ext uri="{FF2B5EF4-FFF2-40B4-BE49-F238E27FC236}">
                <a16:creationId xmlns:a16="http://schemas.microsoft.com/office/drawing/2014/main" id="{A1CD712F-A35C-BE2D-D91D-193A9695ED49}"/>
              </a:ext>
            </a:extLst>
          </p:cNvPr>
          <p:cNvSpPr txBox="1"/>
          <p:nvPr/>
        </p:nvSpPr>
        <p:spPr>
          <a:xfrm>
            <a:off x="4064000" y="2641600"/>
            <a:ext cx="6037943" cy="646331"/>
          </a:xfrm>
          <a:prstGeom prst="rect">
            <a:avLst/>
          </a:prstGeom>
          <a:noFill/>
        </p:spPr>
        <p:txBody>
          <a:bodyPr wrap="square" rtlCol="0">
            <a:spAutoFit/>
          </a:bodyPr>
          <a:lstStyle/>
          <a:p>
            <a:r>
              <a:rPr lang="en-US" sz="3600" b="1">
                <a:solidFill>
                  <a:srgbClr val="FFC000"/>
                </a:solidFill>
                <a:latin typeface="Times New Roman" panose="02020603050405020304" pitchFamily="18" charset="0"/>
                <a:cs typeface="Times New Roman" panose="02020603050405020304" pitchFamily="18" charset="0"/>
              </a:rPr>
              <a:t>MIỄN DỊCH VÀ VACCINE</a:t>
            </a:r>
          </a:p>
        </p:txBody>
      </p:sp>
    </p:spTree>
    <p:extLst>
      <p:ext uri="{BB962C8B-B14F-4D97-AF65-F5344CB8AC3E}">
        <p14:creationId xmlns:p14="http://schemas.microsoft.com/office/powerpoint/2010/main" val="2116994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1297439" y="227096"/>
            <a:ext cx="10242765" cy="5590787"/>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4191000" y="1524448"/>
            <a:ext cx="1031696" cy="1094224"/>
          </a:xfrm>
          <a:prstGeom prst="rect">
            <a:avLst/>
          </a:prstGeom>
          <a:noFill/>
          <a:ln>
            <a:noFill/>
          </a:ln>
        </p:spPr>
      </p:pic>
      <p:sp>
        <p:nvSpPr>
          <p:cNvPr id="4" name="Google Shape;82;p7"/>
          <p:cNvSpPr txBox="1"/>
          <p:nvPr/>
        </p:nvSpPr>
        <p:spPr>
          <a:xfrm>
            <a:off x="1976845" y="1924594"/>
            <a:ext cx="9097557" cy="3046948"/>
          </a:xfrm>
          <a:prstGeom prst="rect">
            <a:avLst/>
          </a:prstGeom>
          <a:noFill/>
          <a:ln>
            <a:noFill/>
          </a:ln>
        </p:spPr>
        <p:txBody>
          <a:bodyPr spcFirstLastPara="1" wrap="square" lIns="91425" tIns="45700" rIns="91425" bIns="45700" anchor="t" anchorCtr="0">
            <a:spAutoFit/>
          </a:bodyPr>
          <a:lstStyle/>
          <a:p>
            <a:pPr>
              <a:lnSpc>
                <a:spcPct val="150000"/>
              </a:lnSpc>
            </a:pPr>
            <a:r>
              <a:rPr lang="en-US" sz="2400" b="1" smtClean="0">
                <a:solidFill>
                  <a:srgbClr val="FF0000"/>
                </a:solidFill>
                <a:latin typeface="Times New Roman" panose="02020603050405020304" pitchFamily="18" charset="0"/>
                <a:ea typeface="#9Slide02 Tieu de rat dai 01" panose="020B0604020202020204" charset="0"/>
                <a:cs typeface="Times New Roman" panose="02020603050405020304" pitchFamily="18" charset="0"/>
                <a:sym typeface="Arial"/>
              </a:rPr>
              <a:t>Xem video trả lời câu hỏi:</a:t>
            </a:r>
          </a:p>
          <a:p>
            <a:pPr>
              <a:lnSpc>
                <a:spcPct val="150000"/>
              </a:lnSpc>
            </a:pPr>
            <a:r>
              <a:rPr lang="en-US" sz="2600" b="1" smtClean="0">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rPr>
              <a:t>- </a:t>
            </a:r>
            <a:r>
              <a:rPr lang="en-US" sz="2600" b="1">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rPr>
              <a:t>Giải thích vì sao con người sống trong môi trường chứa nhiều vi khuẩn có hại nhưng cơ thể vẫn có thể sống khỏe mạnh.</a:t>
            </a:r>
          </a:p>
          <a:p>
            <a:pPr>
              <a:lnSpc>
                <a:spcPct val="150000"/>
              </a:lnSpc>
            </a:pPr>
            <a:r>
              <a:rPr lang="en-US" sz="2600" b="1">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rPr>
              <a:t>- Thế nào là kháng nguyên; kháng thể. Viêm có phải là phản ứng của miễn dịch không?</a:t>
            </a:r>
            <a:endParaRPr lang="en-US" sz="2600" b="1" dirty="0">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endParaRPr>
          </a:p>
        </p:txBody>
      </p:sp>
    </p:spTree>
    <p:extLst>
      <p:ext uri="{BB962C8B-B14F-4D97-AF65-F5344CB8AC3E}">
        <p14:creationId xmlns:p14="http://schemas.microsoft.com/office/powerpoint/2010/main" val="289291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có biết- Cách hệ miễn dịch chiến đấu để bảo vệ cơ thể">
            <a:hlinkClick r:id="" action="ppaction://media"/>
          </p:cNvPr>
          <p:cNvPicPr>
            <a:picLocks noChangeAspect="1"/>
          </p:cNvPicPr>
          <p:nvPr>
            <a:videoFile r:link="rId1"/>
            <p:extLst>
              <p:ext uri="{DAA4B4D4-6D71-4841-9C94-3DE7FCFB9230}">
                <p14:media xmlns:p14="http://schemas.microsoft.com/office/powerpoint/2010/main" r:embed="rId2">
                  <p14:trim end="9793"/>
                </p14:media>
              </p:ext>
            </p:extLst>
          </p:nvPr>
        </p:nvPicPr>
        <p:blipFill>
          <a:blip r:embed="rId4"/>
          <a:stretch>
            <a:fillRect/>
          </a:stretch>
        </p:blipFill>
        <p:spPr>
          <a:xfrm>
            <a:off x="-176390" y="0"/>
            <a:ext cx="12466815" cy="6956425"/>
          </a:xfrm>
          <a:prstGeom prst="rect">
            <a:avLst/>
          </a:prstGeom>
          <a:ln>
            <a:noFill/>
          </a:ln>
          <a:effectLst>
            <a:softEdge rad="112500"/>
          </a:effectLst>
        </p:spPr>
      </p:pic>
    </p:spTree>
    <p:extLst>
      <p:ext uri="{BB962C8B-B14F-4D97-AF65-F5344CB8AC3E}">
        <p14:creationId xmlns:p14="http://schemas.microsoft.com/office/powerpoint/2010/main" val="2429646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3962400" y="2980589"/>
            <a:ext cx="5486400" cy="592022"/>
          </a:xfrm>
          <a:prstGeom prst="rect">
            <a:avLst/>
          </a:prstGeom>
          <a:noFill/>
        </p:spPr>
        <p:txBody>
          <a:bodyPr wrap="square" rtlCol="0" anchor="ctr">
            <a:spAutoFit/>
          </a:bodyPr>
          <a:lstStyle/>
          <a:p>
            <a:pPr>
              <a:lnSpc>
                <a:spcPct val="110000"/>
              </a:lnSpc>
            </a:pPr>
            <a:r>
              <a:rPr lang="en-US" sz="3200" b="1" err="1">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KHÁI</a:t>
            </a:r>
            <a:r>
              <a:rPr lang="en-US" sz="3200" b="1">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 NIỆM </a:t>
            </a:r>
            <a:r>
              <a:rPr lang="en-US" sz="3200" b="1" dirty="0" err="1">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MIỄN</a:t>
            </a:r>
            <a:r>
              <a:rPr lang="en-US" sz="3200" b="1"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200" b="1" dirty="0" err="1">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DỊCH</a:t>
            </a:r>
            <a:endParaRPr lang="vi-VN" sz="3200" b="1"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8" name="Picture 7">
            <a:extLst>
              <a:ext uri="{FF2B5EF4-FFF2-40B4-BE49-F238E27FC236}">
                <a16:creationId xmlns:a16="http://schemas.microsoft.com/office/drawing/2014/main" id="{31750E35-E6E5-44A9-A2C9-9B6464FAAA6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05" b="89562" l="2000" r="94889">
                        <a14:foregroundMark x1="51778" y1="3340" x2="53333" y2="9603"/>
                        <a14:foregroundMark x1="68667" y1="18163" x2="68667" y2="18163"/>
                        <a14:foregroundMark x1="89778" y1="36534" x2="89778" y2="36534"/>
                        <a14:foregroundMark x1="95333" y1="35699" x2="95333" y2="35699"/>
                        <a14:foregroundMark x1="82667" y1="65553" x2="82667" y2="65553"/>
                        <a14:foregroundMark x1="57333" y1="80376" x2="57333" y2="80376"/>
                        <a14:foregroundMark x1="39778" y1="78288" x2="39778" y2="78288"/>
                        <a14:foregroundMark x1="8889" y1="44259" x2="8889" y2="44259"/>
                        <a14:foregroundMark x1="2222" y1="46555" x2="2222" y2="46555"/>
                        <a14:foregroundMark x1="55556" y1="2505" x2="55556" y2="2505"/>
                        <a14:foregroundMark x1="76889" y1="20459" x2="76889" y2="20459"/>
                      </a14:backgroundRemoval>
                    </a14:imgEffect>
                  </a14:imgLayer>
                </a14:imgProps>
              </a:ext>
              <a:ext uri="{28A0092B-C50C-407E-A947-70E740481C1C}">
                <a14:useLocalDpi xmlns:a14="http://schemas.microsoft.com/office/drawing/2010/main" val="0"/>
              </a:ext>
            </a:extLst>
          </a:blip>
          <a:stretch>
            <a:fillRect/>
          </a:stretch>
        </p:blipFill>
        <p:spPr>
          <a:xfrm>
            <a:off x="2210470" y="2460423"/>
            <a:ext cx="1751931" cy="1864833"/>
          </a:xfrm>
          <a:prstGeom prst="rect">
            <a:avLst/>
          </a:prstGeom>
        </p:spPr>
      </p:pic>
    </p:spTree>
    <p:extLst>
      <p:ext uri="{BB962C8B-B14F-4D97-AF65-F5344CB8AC3E}">
        <p14:creationId xmlns:p14="http://schemas.microsoft.com/office/powerpoint/2010/main" val="27406133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smtClean="0">
                <a:solidFill>
                  <a:srgbClr val="FFC000"/>
                </a:solidFill>
                <a:latin typeface="Times New Roman" panose="02020603050405020304" pitchFamily="18" charset="0"/>
                <a:cs typeface="Times New Roman" panose="02020603050405020304" pitchFamily="18" charset="0"/>
              </a:rPr>
              <a:t>LUẬT CHƠI</a:t>
            </a:r>
            <a:endParaRPr lang="en-US" sz="6000">
              <a:solidFill>
                <a:srgbClr val="FFC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buFontTx/>
              <a:buChar char="-"/>
            </a:pPr>
            <a:r>
              <a:rPr lang="en-US" smtClean="0">
                <a:solidFill>
                  <a:schemeClr val="bg1"/>
                </a:solidFill>
                <a:latin typeface="Times New Roman" panose="02020603050405020304" pitchFamily="18" charset="0"/>
                <a:cs typeface="Times New Roman" panose="02020603050405020304" pitchFamily="18" charset="0"/>
              </a:rPr>
              <a:t>Trong trò chơi sẽ có hệ thống các câu hỏi, bài tập cho cá nhân và cho nhóm. Nếu trả lời đúng:</a:t>
            </a:r>
          </a:p>
          <a:p>
            <a:pPr marL="0" indent="0">
              <a:buNone/>
            </a:pPr>
            <a:r>
              <a:rPr lang="en-US" smtClean="0">
                <a:solidFill>
                  <a:schemeClr val="bg1"/>
                </a:solidFill>
                <a:latin typeface="Times New Roman" panose="02020603050405020304" pitchFamily="18" charset="0"/>
                <a:cs typeface="Times New Roman" panose="02020603050405020304" pitchFamily="18" charset="0"/>
              </a:rPr>
              <a:t>	+ Phần thảo luận nhóm: nhận được 10 điểm ( thưởng 1 điểm cho nhóm nộp kết quả thảo luận nhanh nhất )</a:t>
            </a:r>
          </a:p>
          <a:p>
            <a:pPr marL="0" indent="0">
              <a:buNone/>
            </a:pPr>
            <a:r>
              <a:rPr lang="en-US" smtClean="0">
                <a:solidFill>
                  <a:schemeClr val="bg1"/>
                </a:solidFill>
                <a:latin typeface="Times New Roman" panose="02020603050405020304" pitchFamily="18" charset="0"/>
                <a:cs typeface="Times New Roman" panose="02020603050405020304" pitchFamily="18" charset="0"/>
              </a:rPr>
              <a:t>	+ Mỗi cá nhân trả lời đúng nhận được 1 điểm ( điểm này sẽ được tính vào điểm thưởng của nhóm)</a:t>
            </a:r>
          </a:p>
          <a:p>
            <a:pPr marL="0" indent="0">
              <a:buNone/>
            </a:pPr>
            <a:r>
              <a:rPr lang="en-US" smtClean="0">
                <a:solidFill>
                  <a:schemeClr val="bg1"/>
                </a:solidFill>
                <a:latin typeface="Times New Roman" panose="02020603050405020304" pitchFamily="18" charset="0"/>
                <a:cs typeface="Times New Roman" panose="02020603050405020304" pitchFamily="18" charset="0"/>
              </a:rPr>
              <a:t>- Kết thúc trò chơi nhóm nào tích được nhiều điểm nhất sẽ được chọn phần thưởng từ các hộp quà bí mật.</a:t>
            </a:r>
          </a:p>
        </p:txBody>
      </p:sp>
    </p:spTree>
    <p:extLst>
      <p:ext uri="{BB962C8B-B14F-4D97-AF65-F5344CB8AC3E}">
        <p14:creationId xmlns:p14="http://schemas.microsoft.com/office/powerpoint/2010/main" val="4202869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0514" y="290286"/>
            <a:ext cx="10653486" cy="5924186"/>
          </a:xfrm>
          <a:prstGeom prst="rect">
            <a:avLst/>
          </a:prstGeom>
          <a:noFill/>
        </p:spPr>
        <p:txBody>
          <a:bodyPr wrap="square" rtlCol="0">
            <a:spAutoFit/>
          </a:bodyPr>
          <a:lstStyle/>
          <a:p>
            <a:pPr algn="ctr">
              <a:lnSpc>
                <a:spcPct val="150000"/>
              </a:lnSpc>
            </a:pPr>
            <a:r>
              <a:rPr lang="en-US" sz="3200" dirty="0" err="1">
                <a:solidFill>
                  <a:srgbClr val="FFFF00"/>
                </a:solidFill>
                <a:latin typeface="Times New Roman" panose="02020603050405020304" pitchFamily="18" charset="0"/>
                <a:cs typeface="Times New Roman" panose="02020603050405020304" pitchFamily="18" charset="0"/>
              </a:rPr>
              <a:t>Miễn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dịch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khả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khả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C. </a:t>
            </a:r>
            <a:r>
              <a:rPr lang="en-US" sz="2800" dirty="0" err="1">
                <a:solidFill>
                  <a:schemeClr val="bg1"/>
                </a:solidFill>
                <a:latin typeface="Times New Roman" panose="02020603050405020304" pitchFamily="18" charset="0"/>
                <a:cs typeface="Times New Roman" panose="02020603050405020304" pitchFamily="18" charset="0"/>
              </a:rPr>
              <a:t>khả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phòng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ngừa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khả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err="1">
                <a:solidFill>
                  <a:schemeClr val="bg1"/>
                </a:solidFill>
                <a:latin typeface="Times New Roman" panose="02020603050405020304" pitchFamily="18" charset="0"/>
                <a:cs typeface="Times New Roman" panose="02020603050405020304" pitchFamily="18" charset="0"/>
              </a:rPr>
              <a:t>thể</a:t>
            </a:r>
            <a:r>
              <a:rPr lang="en-US" sz="2800">
                <a:solidFill>
                  <a:schemeClr val="bg1"/>
                </a:solidFill>
                <a:latin typeface="Times New Roman" panose="02020603050405020304" pitchFamily="18" charset="0"/>
                <a:cs typeface="Times New Roman" panose="02020603050405020304" pitchFamily="18" charset="0"/>
              </a:rPr>
              <a:t> nhận diện; ngăn cản sự xâm nhập và chống lại các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đảm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bảo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mạnh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mắc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bệnh</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2" name="Oval 1">
            <a:extLst>
              <a:ext uri="{FF2B5EF4-FFF2-40B4-BE49-F238E27FC236}">
                <a16:creationId xmlns:a16="http://schemas.microsoft.com/office/drawing/2014/main" id="{1639A15B-C177-473D-9337-885EA4D2E5AB}"/>
              </a:ext>
            </a:extLst>
          </p:cNvPr>
          <p:cNvSpPr/>
          <p:nvPr/>
        </p:nvSpPr>
        <p:spPr>
          <a:xfrm>
            <a:off x="870857" y="5050971"/>
            <a:ext cx="580572" cy="4934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13347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BB2341E-9D19-CC5F-94C1-040AC552EA67}"/>
              </a:ext>
            </a:extLst>
          </p:cNvPr>
          <p:cNvGrpSpPr/>
          <p:nvPr/>
        </p:nvGrpSpPr>
        <p:grpSpPr>
          <a:xfrm>
            <a:off x="-472406" y="391887"/>
            <a:ext cx="8385642" cy="4897438"/>
            <a:chOff x="1153194" y="188687"/>
            <a:chExt cx="8385642" cy="4897438"/>
          </a:xfrm>
        </p:grpSpPr>
        <p:pic>
          <p:nvPicPr>
            <p:cNvPr id="2" name="Picture 2" descr="Thế nào là kháng nguyên, kháng thể? | Vinmec">
              <a:extLst>
                <a:ext uri="{FF2B5EF4-FFF2-40B4-BE49-F238E27FC236}">
                  <a16:creationId xmlns:a16="http://schemas.microsoft.com/office/drawing/2014/main" id="{486EA785-CE7C-3F88-10CB-8B15389639D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2" b="100000" l="9983" r="89850">
                          <a14:foregroundMark x1="32113" y1="44160" x2="31947" y2="44729"/>
                          <a14:foregroundMark x1="31780" y1="41880" x2="31780" y2="41880"/>
                          <a14:foregroundMark x1="30616" y1="48718" x2="30616" y2="48718"/>
                          <a14:foregroundMark x1="30616" y1="47293" x2="30616" y2="47293"/>
                          <a14:foregroundMark x1="27787" y1="28490" x2="27787" y2="28490"/>
                          <a14:foregroundMark x1="27787" y1="28490" x2="27787" y2="28490"/>
                          <a14:foregroundMark x1="26123" y1="31339" x2="26123" y2="31339"/>
                          <a14:foregroundMark x1="26123" y1="31339" x2="26123" y2="31339"/>
                          <a14:foregroundMark x1="35940" y1="33333" x2="35940" y2="33333"/>
                          <a14:foregroundMark x1="35940" y1="33333" x2="35940" y2="33333"/>
                          <a14:foregroundMark x1="66556" y1="30484" x2="66556" y2="30484"/>
                          <a14:foregroundMark x1="66556" y1="30484" x2="66556" y2="30484"/>
                          <a14:foregroundMark x1="73378" y1="21368" x2="73378" y2="21368"/>
                          <a14:foregroundMark x1="73378" y1="21368" x2="73378" y2="21368"/>
                          <a14:foregroundMark x1="49584" y1="88889" x2="49584" y2="88889"/>
                          <a14:foregroundMark x1="42429" y1="87749" x2="42429" y2="87749"/>
                          <a14:foregroundMark x1="42429" y1="87749" x2="42429" y2="87749"/>
                        </a14:backgroundRemoval>
                      </a14:imgEffect>
                    </a14:imgLayer>
                  </a14:imgProps>
                </a:ext>
                <a:ext uri="{28A0092B-C50C-407E-A947-70E740481C1C}">
                  <a14:useLocalDpi xmlns:a14="http://schemas.microsoft.com/office/drawing/2010/main" val="0"/>
                </a:ext>
              </a:extLst>
            </a:blip>
            <a:srcRect/>
            <a:stretch>
              <a:fillRect/>
            </a:stretch>
          </p:blipFill>
          <p:spPr bwMode="auto">
            <a:xfrm>
              <a:off x="1153194" y="188687"/>
              <a:ext cx="8385642" cy="489743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8A392535-2DBB-BF22-9018-E2F1B01420AB}"/>
                </a:ext>
              </a:extLst>
            </p:cNvPr>
            <p:cNvCxnSpPr>
              <a:cxnSpLocks/>
            </p:cNvCxnSpPr>
            <p:nvPr/>
          </p:nvCxnSpPr>
          <p:spPr>
            <a:xfrm>
              <a:off x="5196114" y="769257"/>
              <a:ext cx="1567543" cy="29028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2EBB7CB-330D-521E-B1D9-869BF3026ECD}"/>
                </a:ext>
              </a:extLst>
            </p:cNvPr>
            <p:cNvCxnSpPr>
              <a:cxnSpLocks/>
            </p:cNvCxnSpPr>
            <p:nvPr/>
          </p:nvCxnSpPr>
          <p:spPr>
            <a:xfrm flipH="1">
              <a:off x="4078515" y="769257"/>
              <a:ext cx="979714" cy="71845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23B6A3-DF07-FAF9-50A7-A5D94788EB10}"/>
                </a:ext>
              </a:extLst>
            </p:cNvPr>
            <p:cNvSpPr txBox="1"/>
            <p:nvPr/>
          </p:nvSpPr>
          <p:spPr>
            <a:xfrm>
              <a:off x="4209143" y="319314"/>
              <a:ext cx="1669143" cy="461665"/>
            </a:xfrm>
            <a:prstGeom prst="rect">
              <a:avLst/>
            </a:prstGeom>
            <a:noFill/>
          </p:spPr>
          <p:txBody>
            <a:bodyPr wrap="square" rtlCol="0">
              <a:spAutoFit/>
            </a:bodyPr>
            <a:lstStyle/>
            <a:p>
              <a:r>
                <a:rPr lang="en-US" sz="2400" b="1">
                  <a:solidFill>
                    <a:srgbClr val="FFC000"/>
                  </a:solidFill>
                  <a:latin typeface="Times New Roman" panose="02020603050405020304" pitchFamily="18" charset="0"/>
                  <a:cs typeface="Times New Roman" panose="02020603050405020304" pitchFamily="18" charset="0"/>
                </a:rPr>
                <a:t>Kháng thể</a:t>
              </a:r>
            </a:p>
          </p:txBody>
        </p:sp>
      </p:grpSp>
      <p:sp>
        <p:nvSpPr>
          <p:cNvPr id="12" name="TextBox 11">
            <a:extLst>
              <a:ext uri="{FF2B5EF4-FFF2-40B4-BE49-F238E27FC236}">
                <a16:creationId xmlns:a16="http://schemas.microsoft.com/office/drawing/2014/main" id="{50DE4911-976F-E309-81EA-5FFFB96FF388}"/>
              </a:ext>
            </a:extLst>
          </p:cNvPr>
          <p:cNvSpPr txBox="1"/>
          <p:nvPr/>
        </p:nvSpPr>
        <p:spPr>
          <a:xfrm>
            <a:off x="6995888" y="767860"/>
            <a:ext cx="4354286" cy="2308324"/>
          </a:xfrm>
          <a:prstGeom prst="rect">
            <a:avLst/>
          </a:prstGeom>
          <a:noFill/>
        </p:spPr>
        <p:txBody>
          <a:bodyPr wrap="square" rtlCol="0">
            <a:spAutoFit/>
          </a:bodyPr>
          <a:lstStyle/>
          <a:p>
            <a:pPr algn="just"/>
            <a:r>
              <a:rPr lang="en-US" sz="2400">
                <a:solidFill>
                  <a:schemeClr val="bg1"/>
                </a:solidFill>
                <a:latin typeface="Times New Roman" panose="02020603050405020304" pitchFamily="18" charset="0"/>
                <a:cs typeface="Times New Roman" panose="02020603050405020304" pitchFamily="18" charset="0"/>
              </a:rPr>
              <a:t>Kháng nguyên: Những chất xâm nhập vào cơ thể, kích thích cơ thể tạo ra kháng thể tương ứng.</a:t>
            </a:r>
          </a:p>
          <a:p>
            <a:pPr algn="just"/>
            <a:r>
              <a:rPr lang="en-US" sz="2400">
                <a:solidFill>
                  <a:schemeClr val="bg1"/>
                </a:solidFill>
                <a:latin typeface="Times New Roman" panose="02020603050405020304" pitchFamily="18" charset="0"/>
                <a:cs typeface="Times New Roman" panose="02020603050405020304" pitchFamily="18" charset="0"/>
              </a:rPr>
              <a:t>Kháng nguyên: Protein lạ; vi khuẩn, virus, nấm, độc tố vi khuẩn, nọc độc của rắn</a:t>
            </a:r>
          </a:p>
        </p:txBody>
      </p:sp>
      <p:sp>
        <p:nvSpPr>
          <p:cNvPr id="13" name="TextBox 12">
            <a:extLst>
              <a:ext uri="{FF2B5EF4-FFF2-40B4-BE49-F238E27FC236}">
                <a16:creationId xmlns:a16="http://schemas.microsoft.com/office/drawing/2014/main" id="{0B3FE654-AE2C-980F-BE2E-EE6A6700E38D}"/>
              </a:ext>
            </a:extLst>
          </p:cNvPr>
          <p:cNvSpPr txBox="1"/>
          <p:nvPr/>
        </p:nvSpPr>
        <p:spPr>
          <a:xfrm>
            <a:off x="6995888" y="3489288"/>
            <a:ext cx="4659083" cy="1200329"/>
          </a:xfrm>
          <a:prstGeom prst="rect">
            <a:avLst/>
          </a:prstGeom>
          <a:noFill/>
        </p:spPr>
        <p:txBody>
          <a:bodyPr wrap="square" rtlCol="0">
            <a:spAutoFit/>
          </a:bodyPr>
          <a:lstStyle/>
          <a:p>
            <a:pPr algn="just"/>
            <a:r>
              <a:rPr lang="en-US" sz="2400">
                <a:solidFill>
                  <a:schemeClr val="bg1"/>
                </a:solidFill>
                <a:latin typeface="Times New Roman" panose="02020603050405020304" pitchFamily="18" charset="0"/>
                <a:cs typeface="Times New Roman" panose="02020603050405020304" pitchFamily="18" charset="0"/>
              </a:rPr>
              <a:t>Kháng thể: Là những phân tử protein do tế bào Lympho B tạo ra để chống lại kháng nguyên</a:t>
            </a:r>
          </a:p>
        </p:txBody>
      </p:sp>
      <p:sp>
        <p:nvSpPr>
          <p:cNvPr id="14" name="TextBox 13">
            <a:extLst>
              <a:ext uri="{FF2B5EF4-FFF2-40B4-BE49-F238E27FC236}">
                <a16:creationId xmlns:a16="http://schemas.microsoft.com/office/drawing/2014/main" id="{7785F829-37EC-4C15-C08F-CD2E24BCC132}"/>
              </a:ext>
            </a:extLst>
          </p:cNvPr>
          <p:cNvSpPr txBox="1"/>
          <p:nvPr/>
        </p:nvSpPr>
        <p:spPr>
          <a:xfrm>
            <a:off x="6995887" y="4989015"/>
            <a:ext cx="4659083" cy="1200329"/>
          </a:xfrm>
          <a:prstGeom prst="rect">
            <a:avLst/>
          </a:prstGeom>
          <a:noFill/>
        </p:spPr>
        <p:txBody>
          <a:bodyPr wrap="square" rtlCol="0">
            <a:spAutoFit/>
          </a:bodyPr>
          <a:lstStyle/>
          <a:p>
            <a:pPr algn="just"/>
            <a:r>
              <a:rPr lang="en-US" sz="2400">
                <a:solidFill>
                  <a:schemeClr val="bg1"/>
                </a:solidFill>
                <a:latin typeface="Times New Roman" panose="02020603050405020304" pitchFamily="18" charset="0"/>
                <a:cs typeface="Times New Roman" panose="02020603050405020304" pitchFamily="18" charset="0"/>
              </a:rPr>
              <a:t>Tương tác giữa kháng nguyên và kháng thể theo cơ chế chìa khóa và ổ khóa để tạo phản ứng miễn dịch</a:t>
            </a:r>
          </a:p>
        </p:txBody>
      </p:sp>
    </p:spTree>
    <p:extLst>
      <p:ext uri="{BB962C8B-B14F-4D97-AF65-F5344CB8AC3E}">
        <p14:creationId xmlns:p14="http://schemas.microsoft.com/office/powerpoint/2010/main" val="11311304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5560326" y="877389"/>
            <a:ext cx="383275" cy="331651"/>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4" name="Down Arrow 3"/>
          <p:cNvSpPr/>
          <p:nvPr/>
        </p:nvSpPr>
        <p:spPr>
          <a:xfrm>
            <a:off x="6716486" y="877389"/>
            <a:ext cx="370114" cy="331651"/>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5" name="Down Arrow 4"/>
          <p:cNvSpPr/>
          <p:nvPr/>
        </p:nvSpPr>
        <p:spPr>
          <a:xfrm>
            <a:off x="7617726" y="877389"/>
            <a:ext cx="459475" cy="331651"/>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9" name="Rectangle 8"/>
          <p:cNvSpPr/>
          <p:nvPr/>
        </p:nvSpPr>
        <p:spPr>
          <a:xfrm>
            <a:off x="1524001" y="1212668"/>
            <a:ext cx="3579125" cy="2521132"/>
          </a:xfrm>
          <a:prstGeom prst="rect">
            <a:avLst/>
          </a:prstGeom>
          <a:solidFill>
            <a:schemeClr val="accent6">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0" name="Rectangle 9"/>
          <p:cNvSpPr/>
          <p:nvPr/>
        </p:nvSpPr>
        <p:spPr>
          <a:xfrm>
            <a:off x="1524001" y="3733800"/>
            <a:ext cx="3579125" cy="3124200"/>
          </a:xfrm>
          <a:prstGeom prst="rect">
            <a:avLst/>
          </a:prstGeom>
          <a:solidFill>
            <a:schemeClr val="accent6">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1" name="Rectangle 10"/>
          <p:cNvSpPr/>
          <p:nvPr/>
        </p:nvSpPr>
        <p:spPr>
          <a:xfrm>
            <a:off x="5130502" y="1253991"/>
            <a:ext cx="5564875" cy="1182188"/>
          </a:xfrm>
          <a:prstGeom prst="rect">
            <a:avLst/>
          </a:prstGeom>
          <a:solidFill>
            <a:schemeClr val="accent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latin typeface="Times New Roman" panose="02020603050405020304" pitchFamily="18" charset="0"/>
              <a:cs typeface="Times New Roman" panose="02020603050405020304" pitchFamily="18" charset="0"/>
            </a:endParaRPr>
          </a:p>
        </p:txBody>
      </p:sp>
      <p:sp>
        <p:nvSpPr>
          <p:cNvPr id="12" name="Rectangle 11"/>
          <p:cNvSpPr/>
          <p:nvPr/>
        </p:nvSpPr>
        <p:spPr>
          <a:xfrm>
            <a:off x="5091752" y="2378528"/>
            <a:ext cx="5576249" cy="1338944"/>
          </a:xfrm>
          <a:prstGeom prst="rect">
            <a:avLst/>
          </a:prstGeom>
          <a:solidFill>
            <a:schemeClr val="accent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3" name="Rectangle 12"/>
          <p:cNvSpPr/>
          <p:nvPr/>
        </p:nvSpPr>
        <p:spPr>
          <a:xfrm>
            <a:off x="5095103" y="3725091"/>
            <a:ext cx="5576249" cy="1524000"/>
          </a:xfrm>
          <a:prstGeom prst="rect">
            <a:avLst/>
          </a:prstGeom>
          <a:solidFill>
            <a:schemeClr val="accent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4" name="Rectangle 13"/>
          <p:cNvSpPr/>
          <p:nvPr/>
        </p:nvSpPr>
        <p:spPr>
          <a:xfrm>
            <a:off x="5091752" y="5257801"/>
            <a:ext cx="5576249" cy="1603829"/>
          </a:xfrm>
          <a:prstGeom prst="rect">
            <a:avLst/>
          </a:prstGeom>
          <a:solidFill>
            <a:schemeClr val="accent2">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5" name="Down Arrow 14"/>
          <p:cNvSpPr/>
          <p:nvPr/>
        </p:nvSpPr>
        <p:spPr>
          <a:xfrm>
            <a:off x="8469086" y="877388"/>
            <a:ext cx="446314" cy="150114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6" name="Down Arrow 15"/>
          <p:cNvSpPr/>
          <p:nvPr/>
        </p:nvSpPr>
        <p:spPr>
          <a:xfrm>
            <a:off x="9165772" y="762000"/>
            <a:ext cx="446314" cy="1616528"/>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7" name="Down Arrow 16"/>
          <p:cNvSpPr/>
          <p:nvPr/>
        </p:nvSpPr>
        <p:spPr>
          <a:xfrm>
            <a:off x="9862458" y="838200"/>
            <a:ext cx="435428" cy="2895600"/>
          </a:xfrm>
          <a:prstGeom prst="down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8" name="Rounded Rectangle 17"/>
          <p:cNvSpPr/>
          <p:nvPr/>
        </p:nvSpPr>
        <p:spPr>
          <a:xfrm>
            <a:off x="5111262" y="256628"/>
            <a:ext cx="5556738" cy="65777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19" name="Rounded Rectangle 18"/>
          <p:cNvSpPr/>
          <p:nvPr/>
        </p:nvSpPr>
        <p:spPr>
          <a:xfrm>
            <a:off x="1631245" y="2388233"/>
            <a:ext cx="3200400" cy="465004"/>
          </a:xfrm>
          <a:prstGeom prst="roundRect">
            <a:avLst/>
          </a:prstGeom>
          <a:solidFill>
            <a:srgbClr val="C5E0B4"/>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49836" y="1278163"/>
            <a:ext cx="3810935" cy="42726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1" name="Rounded Rectangle 18">
            <a:extLst>
              <a:ext uri="{FF2B5EF4-FFF2-40B4-BE49-F238E27FC236}">
                <a16:creationId xmlns:a16="http://schemas.microsoft.com/office/drawing/2014/main" id="{F6956C45-6500-4037-B34F-96D50557697F}"/>
              </a:ext>
            </a:extLst>
          </p:cNvPr>
          <p:cNvSpPr/>
          <p:nvPr/>
        </p:nvSpPr>
        <p:spPr>
          <a:xfrm>
            <a:off x="1631245" y="4792796"/>
            <a:ext cx="3200400" cy="465004"/>
          </a:xfrm>
          <a:prstGeom prst="roundRect">
            <a:avLst/>
          </a:prstGeom>
          <a:solidFill>
            <a:srgbClr val="C5E0B4"/>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2" name="Rounded Rectangle 19">
            <a:extLst>
              <a:ext uri="{FF2B5EF4-FFF2-40B4-BE49-F238E27FC236}">
                <a16:creationId xmlns:a16="http://schemas.microsoft.com/office/drawing/2014/main" id="{584951C0-CE0E-4605-BEFB-E8A6F20143AD}"/>
              </a:ext>
            </a:extLst>
          </p:cNvPr>
          <p:cNvSpPr/>
          <p:nvPr/>
        </p:nvSpPr>
        <p:spPr>
          <a:xfrm>
            <a:off x="5149836" y="3846739"/>
            <a:ext cx="2328650" cy="42726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3" name="Rounded Rectangle 19">
            <a:extLst>
              <a:ext uri="{FF2B5EF4-FFF2-40B4-BE49-F238E27FC236}">
                <a16:creationId xmlns:a16="http://schemas.microsoft.com/office/drawing/2014/main" id="{52D2456E-57D1-4EF3-99BA-10B5036DCCA5}"/>
              </a:ext>
            </a:extLst>
          </p:cNvPr>
          <p:cNvSpPr/>
          <p:nvPr/>
        </p:nvSpPr>
        <p:spPr>
          <a:xfrm>
            <a:off x="5149836" y="2620736"/>
            <a:ext cx="4707072" cy="42726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6" name="Rounded Rectangle 19">
            <a:extLst>
              <a:ext uri="{FF2B5EF4-FFF2-40B4-BE49-F238E27FC236}">
                <a16:creationId xmlns:a16="http://schemas.microsoft.com/office/drawing/2014/main" id="{BD85D0CC-5473-4D57-85EF-688B22985554}"/>
              </a:ext>
            </a:extLst>
          </p:cNvPr>
          <p:cNvSpPr/>
          <p:nvPr/>
        </p:nvSpPr>
        <p:spPr>
          <a:xfrm>
            <a:off x="5149836" y="5334001"/>
            <a:ext cx="2328650" cy="427265"/>
          </a:xfrm>
          <a:prstGeom prst="roundRect">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6D543D9-3DE5-494E-80FF-692BC0CF4479}"/>
              </a:ext>
            </a:extLst>
          </p:cNvPr>
          <p:cNvSpPr txBox="1"/>
          <p:nvPr/>
        </p:nvSpPr>
        <p:spPr>
          <a:xfrm>
            <a:off x="6424012" y="184278"/>
            <a:ext cx="2323072" cy="430887"/>
          </a:xfrm>
          <a:prstGeom prst="rect">
            <a:avLst/>
          </a:prstGeom>
          <a:noFill/>
        </p:spPr>
        <p:txBody>
          <a:bodyPr wrap="none" rtlCol="0">
            <a:spAutoFit/>
          </a:bodyPr>
          <a:lstStyle/>
          <a:p>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endParaRPr lang="en-US" sz="22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FBBCC8C-0F42-4357-B311-AB1BE4E5362B}"/>
              </a:ext>
            </a:extLst>
          </p:cNvPr>
          <p:cNvSpPr txBox="1"/>
          <p:nvPr/>
        </p:nvSpPr>
        <p:spPr>
          <a:xfrm>
            <a:off x="5943601" y="533400"/>
            <a:ext cx="4894289" cy="430887"/>
          </a:xfrm>
          <a:prstGeom prst="rect">
            <a:avLst/>
          </a:prstGeom>
          <a:noFill/>
        </p:spPr>
        <p:txBody>
          <a:bodyPr wrap="none" rtlCol="0">
            <a:spAutoFit/>
          </a:bodyPr>
          <a:lstStyle/>
          <a:p>
            <a:r>
              <a:rPr lang="en-US" sz="2200" dirty="0">
                <a:latin typeface="Times New Roman" panose="02020603050405020304" pitchFamily="18" charset="0"/>
                <a:cs typeface="Times New Roman" panose="02020603050405020304" pitchFamily="18" charset="0"/>
              </a:rPr>
              <a:t>(virus, vi </a:t>
            </a:r>
            <a:r>
              <a:rPr lang="en-US" sz="2200" dirty="0" err="1">
                <a:latin typeface="Times New Roman" panose="02020603050405020304" pitchFamily="18" charset="0"/>
                <a:cs typeface="Times New Roman" panose="02020603050405020304" pitchFamily="18" charset="0"/>
              </a:rPr>
              <a:t>khuẩn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nguyên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nấm</a:t>
            </a:r>
            <a:r>
              <a:rPr lang="en-US" sz="2200"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3F37F7E5-3E27-4046-BFA3-102E1628F3B8}"/>
              </a:ext>
            </a:extLst>
          </p:cNvPr>
          <p:cNvSpPr txBox="1"/>
          <p:nvPr/>
        </p:nvSpPr>
        <p:spPr>
          <a:xfrm>
            <a:off x="5057755" y="1746571"/>
            <a:ext cx="4108017"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Da, </a:t>
            </a:r>
            <a:r>
              <a:rPr lang="en-US" sz="2200" dirty="0" err="1">
                <a:latin typeface="Times New Roman" panose="02020603050405020304" pitchFamily="18" charset="0"/>
                <a:cs typeface="Times New Roman" panose="02020603050405020304" pitchFamily="18" charset="0"/>
              </a:rPr>
              <a:t>niêm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tiết</a:t>
            </a:r>
            <a:endParaRPr lang="en-US" sz="22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8D9DFBE5-59A4-4301-AFBD-3365B323EB63}"/>
              </a:ext>
            </a:extLst>
          </p:cNvPr>
          <p:cNvSpPr txBox="1"/>
          <p:nvPr/>
        </p:nvSpPr>
        <p:spPr>
          <a:xfrm>
            <a:off x="5123054" y="3053626"/>
            <a:ext cx="5698756"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mast,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protein </a:t>
            </a:r>
            <a:r>
              <a:rPr lang="en-US" sz="2200" dirty="0" err="1">
                <a:latin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a:t>
            </a:r>
          </a:p>
        </p:txBody>
      </p:sp>
      <p:sp>
        <p:nvSpPr>
          <p:cNvPr id="28" name="TextBox 27">
            <a:extLst>
              <a:ext uri="{FF2B5EF4-FFF2-40B4-BE49-F238E27FC236}">
                <a16:creationId xmlns:a16="http://schemas.microsoft.com/office/drawing/2014/main" id="{C1D16BB7-C921-4B05-A503-58DF803F3018}"/>
              </a:ext>
            </a:extLst>
          </p:cNvPr>
          <p:cNvSpPr txBox="1"/>
          <p:nvPr/>
        </p:nvSpPr>
        <p:spPr>
          <a:xfrm>
            <a:off x="5103125" y="4386942"/>
            <a:ext cx="5320616"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Hình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bệnh</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endParaRPr lang="en-US" sz="22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1FEA2529-CED5-485E-BBDF-F089D6660D3B}"/>
              </a:ext>
            </a:extLst>
          </p:cNvPr>
          <p:cNvSpPr txBox="1"/>
          <p:nvPr/>
        </p:nvSpPr>
        <p:spPr>
          <a:xfrm>
            <a:off x="5091751" y="5979209"/>
            <a:ext cx="5206135" cy="769441"/>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gây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miễn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nhiễm</a:t>
            </a:r>
            <a:endParaRPr lang="en-US" sz="2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D93D65-4290-4EAE-97DB-545DD46A2AFC}"/>
              </a:ext>
            </a:extLst>
          </p:cNvPr>
          <p:cNvSpPr txBox="1"/>
          <p:nvPr/>
        </p:nvSpPr>
        <p:spPr>
          <a:xfrm>
            <a:off x="5181600" y="1285576"/>
            <a:ext cx="4243469"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Hàng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rào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bề</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mặt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vật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lý</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và</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hoá</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học</a:t>
            </a:r>
            <a:r>
              <a:rPr lang="en-US" sz="2200" dirty="0">
                <a:solidFill>
                  <a:srgbClr val="FF0000"/>
                </a:solidFill>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7A2AB36F-7D56-4731-8824-2085BE1485C3}"/>
              </a:ext>
            </a:extLst>
          </p:cNvPr>
          <p:cNvSpPr txBox="1"/>
          <p:nvPr/>
        </p:nvSpPr>
        <p:spPr>
          <a:xfrm>
            <a:off x="5181600" y="2622771"/>
            <a:ext cx="5242141"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Hàng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rào</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đáp</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ứng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hiệu</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10DB060-D887-4709-B49D-997C4D71FC38}"/>
              </a:ext>
            </a:extLst>
          </p:cNvPr>
          <p:cNvSpPr txBox="1"/>
          <p:nvPr/>
        </p:nvSpPr>
        <p:spPr>
          <a:xfrm>
            <a:off x="5242933" y="3860315"/>
            <a:ext cx="2307042"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Miễn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thể</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EC0FA8C-3E91-4A76-A9D0-5542B642494B}"/>
              </a:ext>
            </a:extLst>
          </p:cNvPr>
          <p:cNvSpPr txBox="1"/>
          <p:nvPr/>
        </p:nvSpPr>
        <p:spPr>
          <a:xfrm>
            <a:off x="5203074" y="5377171"/>
            <a:ext cx="2087431"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Miễn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tế</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bào</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3176ED5D-22AB-49D9-9288-C6E091B17197}"/>
              </a:ext>
            </a:extLst>
          </p:cNvPr>
          <p:cNvSpPr txBox="1"/>
          <p:nvPr/>
        </p:nvSpPr>
        <p:spPr>
          <a:xfrm>
            <a:off x="1808560" y="2376084"/>
            <a:ext cx="3129383"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Miễn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không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hiệu</a:t>
            </a:r>
            <a:endParaRPr lang="en-US" sz="2200" dirty="0">
              <a:solidFill>
                <a:srgbClr val="FF0000"/>
              </a:solidFill>
              <a:latin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EEBFF2B8-EFD1-4C7B-B4FC-901BA5840916}"/>
              </a:ext>
            </a:extLst>
          </p:cNvPr>
          <p:cNvSpPr txBox="1"/>
          <p:nvPr/>
        </p:nvSpPr>
        <p:spPr>
          <a:xfrm>
            <a:off x="1704458" y="4805052"/>
            <a:ext cx="2353529" cy="430887"/>
          </a:xfrm>
          <a:prstGeom prst="rect">
            <a:avLst/>
          </a:prstGeom>
          <a:noFill/>
        </p:spPr>
        <p:txBody>
          <a:bodyPr wrap="none" rtlCol="0">
            <a:spAutoFit/>
          </a:bodyPr>
          <a:lstStyle/>
          <a:p>
            <a:r>
              <a:rPr lang="en-US" sz="2200" dirty="0" err="1">
                <a:solidFill>
                  <a:srgbClr val="FF0000"/>
                </a:solidFill>
                <a:latin typeface="Times New Roman" panose="02020603050405020304" pitchFamily="18" charset="0"/>
                <a:cs typeface="Times New Roman" panose="02020603050405020304" pitchFamily="18" charset="0"/>
              </a:rPr>
              <a:t>Miễn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dịch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đặc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hiệu</a:t>
            </a:r>
            <a:endParaRPr lang="en-US" sz="2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7213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p:bldP spid="31" grpId="0"/>
      <p:bldP spid="32"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FBEACE-9CCD-6F02-94BA-B185E35EF8BD}"/>
              </a:ext>
            </a:extLst>
          </p:cNvPr>
          <p:cNvPicPr>
            <a:picLocks noChangeAspect="1"/>
          </p:cNvPicPr>
          <p:nvPr/>
        </p:nvPicPr>
        <p:blipFill>
          <a:blip r:embed="rId2"/>
          <a:stretch>
            <a:fillRect/>
          </a:stretch>
        </p:blipFill>
        <p:spPr>
          <a:xfrm>
            <a:off x="2540000" y="71115"/>
            <a:ext cx="7344229" cy="6715769"/>
          </a:xfrm>
          <a:prstGeom prst="rect">
            <a:avLst/>
          </a:prstGeom>
        </p:spPr>
      </p:pic>
      <p:sp>
        <p:nvSpPr>
          <p:cNvPr id="3" name="TextBox 2">
            <a:extLst>
              <a:ext uri="{FF2B5EF4-FFF2-40B4-BE49-F238E27FC236}">
                <a16:creationId xmlns:a16="http://schemas.microsoft.com/office/drawing/2014/main" id="{3552B830-C175-DC41-C9F6-2EBD0DA348C1}"/>
              </a:ext>
            </a:extLst>
          </p:cNvPr>
          <p:cNvSpPr txBox="1"/>
          <p:nvPr/>
        </p:nvSpPr>
        <p:spPr>
          <a:xfrm>
            <a:off x="3976914" y="71115"/>
            <a:ext cx="5138057"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Cơ chế miễn dịch trong cơ thể người</a:t>
            </a:r>
          </a:p>
        </p:txBody>
      </p:sp>
      <p:sp>
        <p:nvSpPr>
          <p:cNvPr id="4" name="TextBox 3">
            <a:extLst>
              <a:ext uri="{FF2B5EF4-FFF2-40B4-BE49-F238E27FC236}">
                <a16:creationId xmlns:a16="http://schemas.microsoft.com/office/drawing/2014/main" id="{D107313A-AB07-42EA-D4BB-FF966BCA486C}"/>
              </a:ext>
            </a:extLst>
          </p:cNvPr>
          <p:cNvSpPr txBox="1"/>
          <p:nvPr/>
        </p:nvSpPr>
        <p:spPr>
          <a:xfrm>
            <a:off x="3439886" y="2996363"/>
            <a:ext cx="1654629"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Kháng nguyên</a:t>
            </a:r>
          </a:p>
        </p:txBody>
      </p:sp>
      <p:sp>
        <p:nvSpPr>
          <p:cNvPr id="5" name="Oval 4">
            <a:extLst>
              <a:ext uri="{FF2B5EF4-FFF2-40B4-BE49-F238E27FC236}">
                <a16:creationId xmlns:a16="http://schemas.microsoft.com/office/drawing/2014/main" id="{C55CFACB-FD1D-208D-7FD1-532CC3593A56}"/>
              </a:ext>
            </a:extLst>
          </p:cNvPr>
          <p:cNvSpPr/>
          <p:nvPr/>
        </p:nvSpPr>
        <p:spPr>
          <a:xfrm>
            <a:off x="3976914" y="1988457"/>
            <a:ext cx="595086" cy="333829"/>
          </a:xfrm>
          <a:prstGeom prst="ellipse">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1E52E86-17C3-FC07-91B9-5B731E537422}"/>
              </a:ext>
            </a:extLst>
          </p:cNvPr>
          <p:cNvSpPr txBox="1"/>
          <p:nvPr/>
        </p:nvSpPr>
        <p:spPr>
          <a:xfrm>
            <a:off x="5087257" y="2351314"/>
            <a:ext cx="1843314" cy="646331"/>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Tế bào lympho B</a:t>
            </a:r>
          </a:p>
        </p:txBody>
      </p:sp>
      <p:sp>
        <p:nvSpPr>
          <p:cNvPr id="8" name="TextBox 7">
            <a:extLst>
              <a:ext uri="{FF2B5EF4-FFF2-40B4-BE49-F238E27FC236}">
                <a16:creationId xmlns:a16="http://schemas.microsoft.com/office/drawing/2014/main" id="{68F550E2-247A-19C8-D610-F1C07E803FE5}"/>
              </a:ext>
            </a:extLst>
          </p:cNvPr>
          <p:cNvSpPr txBox="1"/>
          <p:nvPr/>
        </p:nvSpPr>
        <p:spPr>
          <a:xfrm>
            <a:off x="7750629" y="3290500"/>
            <a:ext cx="2133600" cy="646331"/>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Nguyên bào lympho</a:t>
            </a:r>
          </a:p>
        </p:txBody>
      </p:sp>
      <p:sp>
        <p:nvSpPr>
          <p:cNvPr id="9" name="TextBox 8">
            <a:extLst>
              <a:ext uri="{FF2B5EF4-FFF2-40B4-BE49-F238E27FC236}">
                <a16:creationId xmlns:a16="http://schemas.microsoft.com/office/drawing/2014/main" id="{C7D3CAB5-F7FA-E3D9-7FF7-F777C14455AB}"/>
              </a:ext>
            </a:extLst>
          </p:cNvPr>
          <p:cNvSpPr txBox="1"/>
          <p:nvPr/>
        </p:nvSpPr>
        <p:spPr>
          <a:xfrm>
            <a:off x="5747657" y="4099506"/>
            <a:ext cx="2380342"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Tế bào lympho B nhớ</a:t>
            </a:r>
          </a:p>
        </p:txBody>
      </p:sp>
      <p:sp>
        <p:nvSpPr>
          <p:cNvPr id="10" name="TextBox 9">
            <a:extLst>
              <a:ext uri="{FF2B5EF4-FFF2-40B4-BE49-F238E27FC236}">
                <a16:creationId xmlns:a16="http://schemas.microsoft.com/office/drawing/2014/main" id="{E318B619-D766-50F5-9949-D29D634CC591}"/>
              </a:ext>
            </a:extLst>
          </p:cNvPr>
          <p:cNvSpPr txBox="1"/>
          <p:nvPr/>
        </p:nvSpPr>
        <p:spPr>
          <a:xfrm>
            <a:off x="8026401" y="6203858"/>
            <a:ext cx="2050144"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Tế bào lympho B</a:t>
            </a:r>
          </a:p>
        </p:txBody>
      </p:sp>
      <p:sp>
        <p:nvSpPr>
          <p:cNvPr id="11" name="TextBox 10">
            <a:extLst>
              <a:ext uri="{FF2B5EF4-FFF2-40B4-BE49-F238E27FC236}">
                <a16:creationId xmlns:a16="http://schemas.microsoft.com/office/drawing/2014/main" id="{A1ACB053-FF30-2B0A-9D72-B346E928D6E0}"/>
              </a:ext>
            </a:extLst>
          </p:cNvPr>
          <p:cNvSpPr txBox="1"/>
          <p:nvPr/>
        </p:nvSpPr>
        <p:spPr>
          <a:xfrm>
            <a:off x="2732315" y="5459946"/>
            <a:ext cx="1357086"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Tương bào</a:t>
            </a:r>
          </a:p>
        </p:txBody>
      </p:sp>
      <p:sp>
        <p:nvSpPr>
          <p:cNvPr id="12" name="TextBox 11">
            <a:extLst>
              <a:ext uri="{FF2B5EF4-FFF2-40B4-BE49-F238E27FC236}">
                <a16:creationId xmlns:a16="http://schemas.microsoft.com/office/drawing/2014/main" id="{81F1F2F1-8AD8-35E1-ECC2-C1AF2F4983E3}"/>
              </a:ext>
            </a:extLst>
          </p:cNvPr>
          <p:cNvSpPr txBox="1"/>
          <p:nvPr/>
        </p:nvSpPr>
        <p:spPr>
          <a:xfrm>
            <a:off x="3262086" y="3593297"/>
            <a:ext cx="1654629" cy="369332"/>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Kháng thể</a:t>
            </a:r>
          </a:p>
        </p:txBody>
      </p:sp>
      <p:sp>
        <p:nvSpPr>
          <p:cNvPr id="13" name="Rectangle 12">
            <a:extLst>
              <a:ext uri="{FF2B5EF4-FFF2-40B4-BE49-F238E27FC236}">
                <a16:creationId xmlns:a16="http://schemas.microsoft.com/office/drawing/2014/main" id="{1AD55627-71CE-15C6-0C99-CAB2215A3783}"/>
              </a:ext>
            </a:extLst>
          </p:cNvPr>
          <p:cNvSpPr/>
          <p:nvPr/>
        </p:nvSpPr>
        <p:spPr>
          <a:xfrm>
            <a:off x="9869715" y="71115"/>
            <a:ext cx="736600" cy="6715769"/>
          </a:xfrm>
          <a:prstGeom prst="rect">
            <a:avLst/>
          </a:prstGeom>
          <a:solidFill>
            <a:schemeClr val="bg1"/>
          </a:solid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A44D7DC-C24B-B63F-C810-E4F22045E6EB}"/>
              </a:ext>
            </a:extLst>
          </p:cNvPr>
          <p:cNvSpPr txBox="1"/>
          <p:nvPr/>
        </p:nvSpPr>
        <p:spPr>
          <a:xfrm>
            <a:off x="8556171" y="1164291"/>
            <a:ext cx="2050144" cy="646331"/>
          </a:xfrm>
          <a:prstGeom prst="rect">
            <a:avLst/>
          </a:prstGeom>
          <a:solidFill>
            <a:schemeClr val="bg1"/>
          </a:solidFill>
        </p:spPr>
        <p:txBody>
          <a:bodyPr wrap="square" rtlCol="0">
            <a:spAutoFit/>
          </a:bodyPr>
          <a:lstStyle/>
          <a:p>
            <a:r>
              <a:rPr lang="en-US" b="1">
                <a:latin typeface="Times New Roman" panose="02020603050405020304" pitchFamily="18" charset="0"/>
                <a:cs typeface="Times New Roman" panose="02020603050405020304" pitchFamily="18" charset="0"/>
              </a:rPr>
              <a:t>Tế bào lympho B</a:t>
            </a:r>
          </a:p>
          <a:p>
            <a:r>
              <a:rPr lang="en-US" b="1">
                <a:latin typeface="Times New Roman" panose="02020603050405020304" pitchFamily="18" charset="0"/>
                <a:cs typeface="Times New Roman" panose="02020603050405020304" pitchFamily="18" charset="0"/>
              </a:rPr>
              <a:t>hoạt hóa</a:t>
            </a:r>
          </a:p>
        </p:txBody>
      </p:sp>
    </p:spTree>
    <p:extLst>
      <p:ext uri="{BB962C8B-B14F-4D97-AF65-F5344CB8AC3E}">
        <p14:creationId xmlns:p14="http://schemas.microsoft.com/office/powerpoint/2010/main" val="2854689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3CBA-A62B-4F19-A267-E1882FC7F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6259"/>
            <a:ext cx="9144000" cy="6868859"/>
          </a:xfrm>
          <a:prstGeom prst="rect">
            <a:avLst/>
          </a:prstGeom>
        </p:spPr>
      </p:pic>
      <p:sp>
        <p:nvSpPr>
          <p:cNvPr id="4" name="Rectangle: Rounded Corners 3">
            <a:extLst>
              <a:ext uri="{FF2B5EF4-FFF2-40B4-BE49-F238E27FC236}">
                <a16:creationId xmlns:a16="http://schemas.microsoft.com/office/drawing/2014/main" id="{DA514F9C-1425-41B6-A1ED-84457675A455}"/>
              </a:ext>
            </a:extLst>
          </p:cNvPr>
          <p:cNvSpPr/>
          <p:nvPr/>
        </p:nvSpPr>
        <p:spPr>
          <a:xfrm>
            <a:off x="4953000" y="762000"/>
            <a:ext cx="5562600" cy="1524000"/>
          </a:xfrm>
          <a:prstGeom prst="roundRect">
            <a:avLst/>
          </a:prstGeom>
          <a:solidFill>
            <a:srgbClr val="F693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73A6BB0-9154-446D-94A0-19B97FFE8D55}"/>
              </a:ext>
            </a:extLst>
          </p:cNvPr>
          <p:cNvSpPr txBox="1"/>
          <p:nvPr/>
        </p:nvSpPr>
        <p:spPr>
          <a:xfrm>
            <a:off x="6045728" y="762000"/>
            <a:ext cx="3377145" cy="786754"/>
          </a:xfrm>
          <a:prstGeom prst="rect">
            <a:avLst/>
          </a:prstGeom>
          <a:noFill/>
        </p:spPr>
        <p:txBody>
          <a:bodyPr wrap="square" rtlCol="0">
            <a:spAutoFit/>
          </a:bodyPr>
          <a:lstStyle/>
          <a:p>
            <a:pPr algn="ctr">
              <a:lnSpc>
                <a:spcPct val="150000"/>
              </a:lnSpc>
            </a:pPr>
            <a:r>
              <a:rPr lang="en-US" sz="1600" b="1" dirty="0">
                <a:solidFill>
                  <a:schemeClr val="bg1"/>
                </a:solidFill>
                <a:latin typeface="Times New Roman" panose="02020603050405020304" pitchFamily="18" charset="0"/>
                <a:cs typeface="Times New Roman" panose="02020603050405020304" pitchFamily="18" charset="0"/>
              </a:rPr>
              <a:t>CƠ CHẾ HÌNH THÀNH PHẢN ỨNG VIÊM</a:t>
            </a:r>
          </a:p>
        </p:txBody>
      </p:sp>
      <p:sp>
        <p:nvSpPr>
          <p:cNvPr id="6" name="Rectangle 5">
            <a:extLst>
              <a:ext uri="{FF2B5EF4-FFF2-40B4-BE49-F238E27FC236}">
                <a16:creationId xmlns:a16="http://schemas.microsoft.com/office/drawing/2014/main" id="{7B953BF3-DF67-4A7C-A4A8-20861AD5EFEB}"/>
              </a:ext>
            </a:extLst>
          </p:cNvPr>
          <p:cNvSpPr/>
          <p:nvPr/>
        </p:nvSpPr>
        <p:spPr>
          <a:xfrm>
            <a:off x="2023110" y="2514600"/>
            <a:ext cx="754380" cy="2286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FAAE463-46D1-4922-8289-142A8DC2D031}"/>
              </a:ext>
            </a:extLst>
          </p:cNvPr>
          <p:cNvSpPr txBox="1"/>
          <p:nvPr/>
        </p:nvSpPr>
        <p:spPr>
          <a:xfrm>
            <a:off x="1761821" y="2462368"/>
            <a:ext cx="1350050" cy="338554"/>
          </a:xfrm>
          <a:prstGeom prst="rect">
            <a:avLst/>
          </a:prstGeom>
          <a:noFill/>
        </p:spPr>
        <p:txBody>
          <a:bodyPr wrap="none" rtlCol="0">
            <a:spAutoFit/>
          </a:bodyPr>
          <a:lstStyle/>
          <a:p>
            <a:r>
              <a:rPr lang="en-US" sz="1600" b="1" dirty="0" err="1">
                <a:solidFill>
                  <a:srgbClr val="205E7A"/>
                </a:solidFill>
                <a:latin typeface="Times New Roman" panose="02020603050405020304" pitchFamily="18" charset="0"/>
                <a:cs typeface="Times New Roman" panose="02020603050405020304" pitchFamily="18" charset="0"/>
              </a:rPr>
              <a:t>Chấn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thương</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56BE2FB-AA73-46CE-BC8D-7D70E0AAEC1A}"/>
              </a:ext>
            </a:extLst>
          </p:cNvPr>
          <p:cNvSpPr/>
          <p:nvPr/>
        </p:nvSpPr>
        <p:spPr>
          <a:xfrm>
            <a:off x="1744888" y="2944856"/>
            <a:ext cx="990600" cy="4079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1B04FDF-2F32-4E4D-9893-EC2CB7078B1A}"/>
              </a:ext>
            </a:extLst>
          </p:cNvPr>
          <p:cNvSpPr txBox="1"/>
          <p:nvPr/>
        </p:nvSpPr>
        <p:spPr>
          <a:xfrm>
            <a:off x="1635198" y="3045024"/>
            <a:ext cx="1649811" cy="338554"/>
          </a:xfrm>
          <a:prstGeom prst="rect">
            <a:avLst/>
          </a:prstGeom>
          <a:noFill/>
        </p:spPr>
        <p:txBody>
          <a:bodyPr wrap="none" rtlCol="0">
            <a:spAutoFit/>
          </a:bodyPr>
          <a:lstStyle/>
          <a:p>
            <a:r>
              <a:rPr lang="en-US" sz="1600" b="1" dirty="0" err="1">
                <a:solidFill>
                  <a:srgbClr val="205E7A"/>
                </a:solidFill>
                <a:latin typeface="Times New Roman" panose="02020603050405020304" pitchFamily="18" charset="0"/>
                <a:cs typeface="Times New Roman" panose="02020603050405020304" pitchFamily="18" charset="0"/>
              </a:rPr>
              <a:t>Tín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hiệu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hoá</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học</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96FB799-74BD-4245-9C62-D60DFA5401E7}"/>
              </a:ext>
            </a:extLst>
          </p:cNvPr>
          <p:cNvSpPr/>
          <p:nvPr/>
        </p:nvSpPr>
        <p:spPr>
          <a:xfrm>
            <a:off x="3733800" y="2743200"/>
            <a:ext cx="990600" cy="2016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A29A3D42-C178-4B2B-BC5E-6ACDA22EC913}"/>
              </a:ext>
            </a:extLst>
          </p:cNvPr>
          <p:cNvSpPr/>
          <p:nvPr/>
        </p:nvSpPr>
        <p:spPr>
          <a:xfrm>
            <a:off x="3841093" y="3013657"/>
            <a:ext cx="990600" cy="4079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F308FC3-2B80-4669-A14C-D29BFFCB8344}"/>
              </a:ext>
            </a:extLst>
          </p:cNvPr>
          <p:cNvSpPr txBox="1"/>
          <p:nvPr/>
        </p:nvSpPr>
        <p:spPr>
          <a:xfrm>
            <a:off x="3660570" y="2671480"/>
            <a:ext cx="998991" cy="338554"/>
          </a:xfrm>
          <a:prstGeom prst="rect">
            <a:avLst/>
          </a:prstGeom>
          <a:noFill/>
        </p:spPr>
        <p:txBody>
          <a:bodyPr wrap="none" rtlCol="0">
            <a:spAutoFit/>
          </a:bodyPr>
          <a:lstStyle/>
          <a:p>
            <a:r>
              <a:rPr lang="en-US" sz="1600" b="1" dirty="0">
                <a:solidFill>
                  <a:srgbClr val="205E7A"/>
                </a:solidFill>
                <a:latin typeface="Times New Roman" panose="02020603050405020304" pitchFamily="18" charset="0"/>
                <a:cs typeface="Times New Roman" panose="02020603050405020304" pitchFamily="18" charset="0"/>
              </a:rPr>
              <a:t>Vi </a:t>
            </a:r>
            <a:r>
              <a:rPr lang="en-US" sz="1600" b="1" dirty="0" err="1">
                <a:solidFill>
                  <a:srgbClr val="205E7A"/>
                </a:solidFill>
                <a:latin typeface="Times New Roman" panose="02020603050405020304" pitchFamily="18" charset="0"/>
                <a:cs typeface="Times New Roman" panose="02020603050405020304" pitchFamily="18" charset="0"/>
              </a:rPr>
              <a:t>khuẩn</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0DB4596-101C-4ED9-847A-6F6481F1543F}"/>
              </a:ext>
            </a:extLst>
          </p:cNvPr>
          <p:cNvSpPr txBox="1"/>
          <p:nvPr/>
        </p:nvSpPr>
        <p:spPr>
          <a:xfrm>
            <a:off x="3777694" y="3122671"/>
            <a:ext cx="1074333" cy="338554"/>
          </a:xfrm>
          <a:prstGeom prst="rect">
            <a:avLst/>
          </a:prstGeom>
          <a:noFill/>
        </p:spPr>
        <p:txBody>
          <a:bodyPr wrap="none" rtlCol="0">
            <a:spAutoFit/>
          </a:bodyPr>
          <a:lstStyle/>
          <a:p>
            <a:r>
              <a:rPr lang="en-US" sz="1600" b="1" dirty="0" err="1">
                <a:solidFill>
                  <a:srgbClr val="205E7A"/>
                </a:solidFill>
                <a:latin typeface="Times New Roman" panose="02020603050405020304" pitchFamily="18" charset="0"/>
                <a:cs typeface="Times New Roman" panose="02020603050405020304" pitchFamily="18" charset="0"/>
              </a:rPr>
              <a:t>Bề</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mặt</a:t>
            </a:r>
            <a:r>
              <a:rPr lang="en-US" sz="1600" b="1" dirty="0">
                <a:solidFill>
                  <a:srgbClr val="205E7A"/>
                </a:solidFill>
                <a:latin typeface="Times New Roman" panose="02020603050405020304" pitchFamily="18" charset="0"/>
                <a:cs typeface="Times New Roman" panose="02020603050405020304" pitchFamily="18" charset="0"/>
              </a:rPr>
              <a:t> da</a:t>
            </a:r>
          </a:p>
        </p:txBody>
      </p:sp>
      <p:sp>
        <p:nvSpPr>
          <p:cNvPr id="16" name="Rectangle 15">
            <a:extLst>
              <a:ext uri="{FF2B5EF4-FFF2-40B4-BE49-F238E27FC236}">
                <a16:creationId xmlns:a16="http://schemas.microsoft.com/office/drawing/2014/main" id="{1E1CE792-B7E0-45B6-9061-C6707F619099}"/>
              </a:ext>
            </a:extLst>
          </p:cNvPr>
          <p:cNvSpPr/>
          <p:nvPr/>
        </p:nvSpPr>
        <p:spPr>
          <a:xfrm>
            <a:off x="1786798" y="5319459"/>
            <a:ext cx="754380" cy="2286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FC75233-B003-42C6-BD38-CD7309A1EC9E}"/>
              </a:ext>
            </a:extLst>
          </p:cNvPr>
          <p:cNvSpPr txBox="1"/>
          <p:nvPr/>
        </p:nvSpPr>
        <p:spPr>
          <a:xfrm>
            <a:off x="1744889" y="5333141"/>
            <a:ext cx="1114408" cy="338554"/>
          </a:xfrm>
          <a:prstGeom prst="rect">
            <a:avLst/>
          </a:prstGeom>
          <a:noFill/>
        </p:spPr>
        <p:txBody>
          <a:bodyPr wrap="none" rtlCol="0">
            <a:spAutoFit/>
          </a:bodyPr>
          <a:lstStyle/>
          <a:p>
            <a:r>
              <a:rPr lang="en-US" sz="1600" b="1" dirty="0">
                <a:solidFill>
                  <a:srgbClr val="205E7A"/>
                </a:solidFill>
                <a:latin typeface="Times New Roman" panose="02020603050405020304" pitchFamily="18" charset="0"/>
                <a:cs typeface="Times New Roman" panose="02020603050405020304" pitchFamily="18" charset="0"/>
              </a:rPr>
              <a:t>Mao </a:t>
            </a:r>
            <a:r>
              <a:rPr lang="en-US" sz="1600" b="1" dirty="0" err="1">
                <a:solidFill>
                  <a:srgbClr val="205E7A"/>
                </a:solidFill>
                <a:latin typeface="Times New Roman" panose="02020603050405020304" pitchFamily="18" charset="0"/>
                <a:cs typeface="Times New Roman" panose="02020603050405020304" pitchFamily="18" charset="0"/>
              </a:rPr>
              <a:t>mạch</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892EB26-41BC-43DF-824F-27F6C55CB016}"/>
              </a:ext>
            </a:extLst>
          </p:cNvPr>
          <p:cNvSpPr/>
          <p:nvPr/>
        </p:nvSpPr>
        <p:spPr>
          <a:xfrm>
            <a:off x="4757492" y="5286605"/>
            <a:ext cx="1109908" cy="261454"/>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E7D5128-26E8-4A4C-B2E1-21A33CA9E526}"/>
              </a:ext>
            </a:extLst>
          </p:cNvPr>
          <p:cNvSpPr txBox="1"/>
          <p:nvPr/>
        </p:nvSpPr>
        <p:spPr>
          <a:xfrm>
            <a:off x="4955823" y="5279871"/>
            <a:ext cx="1114408" cy="338554"/>
          </a:xfrm>
          <a:prstGeom prst="rect">
            <a:avLst/>
          </a:prstGeom>
          <a:noFill/>
        </p:spPr>
        <p:txBody>
          <a:bodyPr wrap="none" rtlCol="0">
            <a:spAutoFit/>
          </a:bodyPr>
          <a:lstStyle/>
          <a:p>
            <a:r>
              <a:rPr lang="en-US" sz="1600" b="1" dirty="0">
                <a:solidFill>
                  <a:srgbClr val="205E7A"/>
                </a:solidFill>
                <a:latin typeface="Times New Roman" panose="02020603050405020304" pitchFamily="18" charset="0"/>
                <a:cs typeface="Times New Roman" panose="02020603050405020304" pitchFamily="18" charset="0"/>
              </a:rPr>
              <a:t>Mao </a:t>
            </a:r>
            <a:r>
              <a:rPr lang="en-US" sz="1600" b="1" dirty="0" err="1">
                <a:solidFill>
                  <a:srgbClr val="205E7A"/>
                </a:solidFill>
                <a:latin typeface="Times New Roman" panose="02020603050405020304" pitchFamily="18" charset="0"/>
                <a:cs typeface="Times New Roman" panose="02020603050405020304" pitchFamily="18" charset="0"/>
              </a:rPr>
              <a:t>mạch</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96B48CC0-1458-4319-ADD7-288D2B892E64}"/>
              </a:ext>
            </a:extLst>
          </p:cNvPr>
          <p:cNvSpPr/>
          <p:nvPr/>
        </p:nvSpPr>
        <p:spPr>
          <a:xfrm>
            <a:off x="4953000" y="2671479"/>
            <a:ext cx="1524000" cy="3735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8DEFD44D-5C6E-4D51-A977-71A161672AB1}"/>
              </a:ext>
            </a:extLst>
          </p:cNvPr>
          <p:cNvSpPr txBox="1"/>
          <p:nvPr/>
        </p:nvSpPr>
        <p:spPr>
          <a:xfrm>
            <a:off x="5260770" y="2772494"/>
            <a:ext cx="1244636" cy="338554"/>
          </a:xfrm>
          <a:prstGeom prst="rect">
            <a:avLst/>
          </a:prstGeom>
          <a:noFill/>
        </p:spPr>
        <p:txBody>
          <a:bodyPr wrap="none" rtlCol="0">
            <a:spAutoFit/>
          </a:bodyPr>
          <a:lstStyle/>
          <a:p>
            <a:r>
              <a:rPr lang="en-US" sz="1600" b="1" dirty="0" err="1">
                <a:solidFill>
                  <a:srgbClr val="205E7A"/>
                </a:solidFill>
                <a:latin typeface="Times New Roman" panose="02020603050405020304" pitchFamily="18" charset="0"/>
                <a:cs typeface="Times New Roman" panose="02020603050405020304" pitchFamily="18" charset="0"/>
              </a:rPr>
              <a:t>Viêm</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nhiễm</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98401291-28C3-4C6C-ACCF-0F25880F58CD}"/>
              </a:ext>
            </a:extLst>
          </p:cNvPr>
          <p:cNvSpPr txBox="1"/>
          <p:nvPr/>
        </p:nvSpPr>
        <p:spPr>
          <a:xfrm>
            <a:off x="6553201" y="5263444"/>
            <a:ext cx="1114408" cy="338554"/>
          </a:xfrm>
          <a:prstGeom prst="rect">
            <a:avLst/>
          </a:prstGeom>
          <a:noFill/>
        </p:spPr>
        <p:txBody>
          <a:bodyPr wrap="none" rtlCol="0">
            <a:spAutoFit/>
          </a:bodyPr>
          <a:lstStyle/>
          <a:p>
            <a:r>
              <a:rPr lang="en-US" sz="1600" b="1" dirty="0">
                <a:solidFill>
                  <a:srgbClr val="205E7A"/>
                </a:solidFill>
                <a:latin typeface="Times New Roman" panose="02020603050405020304" pitchFamily="18" charset="0"/>
                <a:cs typeface="Times New Roman" panose="02020603050405020304" pitchFamily="18" charset="0"/>
              </a:rPr>
              <a:t>Mao </a:t>
            </a:r>
            <a:r>
              <a:rPr lang="en-US" sz="1600" b="1" dirty="0" err="1">
                <a:solidFill>
                  <a:srgbClr val="205E7A"/>
                </a:solidFill>
                <a:latin typeface="Times New Roman" panose="02020603050405020304" pitchFamily="18" charset="0"/>
                <a:cs typeface="Times New Roman" panose="02020603050405020304" pitchFamily="18" charset="0"/>
              </a:rPr>
              <a:t>mạch</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9F4859A7-2130-40A1-B6B4-0A63263F981C}"/>
              </a:ext>
            </a:extLst>
          </p:cNvPr>
          <p:cNvSpPr/>
          <p:nvPr/>
        </p:nvSpPr>
        <p:spPr>
          <a:xfrm>
            <a:off x="7700946" y="5319459"/>
            <a:ext cx="833455" cy="228601"/>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205E7A"/>
                </a:solidFill>
                <a:latin typeface="Times New Roman" panose="02020603050405020304" pitchFamily="18" charset="0"/>
                <a:cs typeface="Times New Roman" panose="02020603050405020304" pitchFamily="18" charset="0"/>
              </a:rPr>
              <a:t>Tiểu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cầu</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32AB81F-0658-46F0-A75A-A64A3166D819}"/>
              </a:ext>
            </a:extLst>
          </p:cNvPr>
          <p:cNvSpPr/>
          <p:nvPr/>
        </p:nvSpPr>
        <p:spPr>
          <a:xfrm>
            <a:off x="7880843" y="2669467"/>
            <a:ext cx="990600" cy="4079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1A505A51-0874-4052-9CA1-FE23BD6F481A}"/>
              </a:ext>
            </a:extLst>
          </p:cNvPr>
          <p:cNvSpPr txBox="1"/>
          <p:nvPr/>
        </p:nvSpPr>
        <p:spPr>
          <a:xfrm>
            <a:off x="7947981" y="2776483"/>
            <a:ext cx="1019831" cy="338554"/>
          </a:xfrm>
          <a:prstGeom prst="rect">
            <a:avLst/>
          </a:prstGeom>
          <a:noFill/>
        </p:spPr>
        <p:txBody>
          <a:bodyPr wrap="none" rtlCol="0">
            <a:spAutoFit/>
          </a:bodyPr>
          <a:lstStyle/>
          <a:p>
            <a:r>
              <a:rPr lang="en-US" sz="1600" b="1" dirty="0" err="1">
                <a:solidFill>
                  <a:srgbClr val="205E7A"/>
                </a:solidFill>
                <a:latin typeface="Times New Roman" panose="02020603050405020304" pitchFamily="18" charset="0"/>
                <a:cs typeface="Times New Roman" panose="02020603050405020304" pitchFamily="18" charset="0"/>
              </a:rPr>
              <a:t>Thực</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bào</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69173483-40D0-4B06-BA1E-A089D1FE2279}"/>
              </a:ext>
            </a:extLst>
          </p:cNvPr>
          <p:cNvSpPr/>
          <p:nvPr/>
        </p:nvSpPr>
        <p:spPr>
          <a:xfrm>
            <a:off x="9097987" y="2605759"/>
            <a:ext cx="990600" cy="40794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4EBBAFB6-C389-4CE4-9AAF-54AC772A2D23}"/>
              </a:ext>
            </a:extLst>
          </p:cNvPr>
          <p:cNvSpPr txBox="1"/>
          <p:nvPr/>
        </p:nvSpPr>
        <p:spPr>
          <a:xfrm>
            <a:off x="9181442" y="2739748"/>
            <a:ext cx="998991" cy="338554"/>
          </a:xfrm>
          <a:prstGeom prst="rect">
            <a:avLst/>
          </a:prstGeom>
          <a:noFill/>
        </p:spPr>
        <p:txBody>
          <a:bodyPr wrap="none" rtlCol="0">
            <a:spAutoFit/>
          </a:bodyPr>
          <a:lstStyle/>
          <a:p>
            <a:r>
              <a:rPr lang="en-US" sz="1600" b="1" dirty="0">
                <a:solidFill>
                  <a:srgbClr val="205E7A"/>
                </a:solidFill>
                <a:latin typeface="Times New Roman" panose="02020603050405020304" pitchFamily="18" charset="0"/>
                <a:cs typeface="Times New Roman" panose="02020603050405020304" pitchFamily="18" charset="0"/>
              </a:rPr>
              <a:t>Vi </a:t>
            </a:r>
            <a:r>
              <a:rPr lang="en-US" sz="1600" b="1" dirty="0" err="1">
                <a:solidFill>
                  <a:srgbClr val="205E7A"/>
                </a:solidFill>
                <a:latin typeface="Times New Roman" panose="02020603050405020304" pitchFamily="18" charset="0"/>
                <a:cs typeface="Times New Roman" panose="02020603050405020304" pitchFamily="18" charset="0"/>
              </a:rPr>
              <a:t>khuẩn</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67F7FA83-0D0E-4037-88FD-3B104C490423}"/>
              </a:ext>
            </a:extLst>
          </p:cNvPr>
          <p:cNvSpPr/>
          <p:nvPr/>
        </p:nvSpPr>
        <p:spPr>
          <a:xfrm>
            <a:off x="1792234" y="5669138"/>
            <a:ext cx="2685212" cy="988483"/>
          </a:xfrm>
          <a:prstGeom prst="roundRect">
            <a:avLst/>
          </a:prstGeom>
          <a:solidFill>
            <a:srgbClr val="C8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AD1993C3-AD83-4B03-A3DC-4774F78F9FAF}"/>
              </a:ext>
            </a:extLst>
          </p:cNvPr>
          <p:cNvSpPr/>
          <p:nvPr/>
        </p:nvSpPr>
        <p:spPr>
          <a:xfrm>
            <a:off x="4787309" y="5638801"/>
            <a:ext cx="2685212" cy="988483"/>
          </a:xfrm>
          <a:prstGeom prst="roundRect">
            <a:avLst/>
          </a:prstGeom>
          <a:solidFill>
            <a:srgbClr val="C8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BC031E38-097F-438F-B3A5-B023F293C4B0}"/>
              </a:ext>
            </a:extLst>
          </p:cNvPr>
          <p:cNvSpPr/>
          <p:nvPr/>
        </p:nvSpPr>
        <p:spPr>
          <a:xfrm>
            <a:off x="7795932" y="5669138"/>
            <a:ext cx="2685212" cy="988483"/>
          </a:xfrm>
          <a:prstGeom prst="roundRect">
            <a:avLst/>
          </a:prstGeom>
          <a:solidFill>
            <a:srgbClr val="C8F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2471E18-8B15-409F-BF24-D32AA6A235CA}"/>
              </a:ext>
            </a:extLst>
          </p:cNvPr>
          <p:cNvSpPr txBox="1"/>
          <p:nvPr/>
        </p:nvSpPr>
        <p:spPr>
          <a:xfrm>
            <a:off x="1693477" y="5651720"/>
            <a:ext cx="3059117" cy="1077218"/>
          </a:xfrm>
          <a:prstGeom prst="rect">
            <a:avLst/>
          </a:prstGeom>
          <a:noFill/>
        </p:spPr>
        <p:txBody>
          <a:bodyPr wrap="square" rtlCol="0">
            <a:spAutoFit/>
          </a:bodyPr>
          <a:lstStyle/>
          <a:p>
            <a:pPr algn="ctr"/>
            <a:r>
              <a:rPr lang="vi-VN" sz="1600" b="1" dirty="0">
                <a:solidFill>
                  <a:srgbClr val="205E7A"/>
                </a:solidFill>
                <a:latin typeface="Times New Roman" panose="02020603050405020304" pitchFamily="18" charset="0"/>
                <a:cs typeface="Times New Roman" panose="02020603050405020304" pitchFamily="18" charset="0"/>
              </a:rPr>
              <a:t>CHẤN THƯƠNG MÔ</a:t>
            </a:r>
            <a:endParaRPr lang="en-US" sz="1600" b="1" dirty="0">
              <a:solidFill>
                <a:srgbClr val="205E7A"/>
              </a:solidFill>
              <a:latin typeface="Times New Roman" panose="02020603050405020304" pitchFamily="18" charset="0"/>
              <a:cs typeface="Times New Roman" panose="02020603050405020304" pitchFamily="18" charset="0"/>
            </a:endParaRPr>
          </a:p>
          <a:p>
            <a:pPr algn="ctr"/>
            <a:r>
              <a:rPr lang="en-US" sz="1600" b="1" dirty="0" err="1">
                <a:solidFill>
                  <a:srgbClr val="205E7A"/>
                </a:solidFill>
                <a:latin typeface="Times New Roman" panose="02020603050405020304" pitchFamily="18" charset="0"/>
                <a:cs typeface="Times New Roman" panose="02020603050405020304" pitchFamily="18" charset="0"/>
              </a:rPr>
              <a:t>Đại</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thực</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bào</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và</a:t>
            </a:r>
            <a:r>
              <a:rPr lang="en-US" sz="1600" b="1" dirty="0">
                <a:solidFill>
                  <a:srgbClr val="205E7A"/>
                </a:solidFill>
                <a:latin typeface="Times New Roman" panose="02020603050405020304" pitchFamily="18" charset="0"/>
                <a:cs typeface="Times New Roman" panose="02020603050405020304" pitchFamily="18" charset="0"/>
              </a:rPr>
              <a:t> TB mast </a:t>
            </a:r>
            <a:r>
              <a:rPr lang="en-US" sz="1600" b="1" dirty="0" err="1">
                <a:solidFill>
                  <a:srgbClr val="205E7A"/>
                </a:solidFill>
                <a:latin typeface="Times New Roman" panose="02020603050405020304" pitchFamily="18" charset="0"/>
                <a:cs typeface="Times New Roman" panose="02020603050405020304" pitchFamily="18" charset="0"/>
              </a:rPr>
              <a:t>tiết</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phân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tử</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tín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hiệu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kích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thích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giãn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mạch</a:t>
            </a:r>
            <a:r>
              <a:rPr lang="en-US" sz="1600" b="1" dirty="0">
                <a:solidFill>
                  <a:srgbClr val="205E7A"/>
                </a:solidFill>
                <a:latin typeface="Times New Roman" panose="02020603050405020304" pitchFamily="18" charset="0"/>
                <a:cs typeface="Times New Roman" panose="02020603050405020304" pitchFamily="18" charset="0"/>
              </a:rPr>
              <a:t> </a:t>
            </a:r>
          </a:p>
        </p:txBody>
      </p:sp>
      <p:sp>
        <p:nvSpPr>
          <p:cNvPr id="33" name="TextBox 32">
            <a:extLst>
              <a:ext uri="{FF2B5EF4-FFF2-40B4-BE49-F238E27FC236}">
                <a16:creationId xmlns:a16="http://schemas.microsoft.com/office/drawing/2014/main" id="{D8BE2C7C-5E51-436A-BD22-A7E1203B5746}"/>
              </a:ext>
            </a:extLst>
          </p:cNvPr>
          <p:cNvSpPr txBox="1"/>
          <p:nvPr/>
        </p:nvSpPr>
        <p:spPr>
          <a:xfrm>
            <a:off x="4859425" y="5645056"/>
            <a:ext cx="2729189" cy="1077218"/>
          </a:xfrm>
          <a:prstGeom prst="rect">
            <a:avLst/>
          </a:prstGeom>
          <a:noFill/>
        </p:spPr>
        <p:txBody>
          <a:bodyPr wrap="square" rtlCol="0">
            <a:spAutoFit/>
          </a:bodyPr>
          <a:lstStyle/>
          <a:p>
            <a:pPr algn="ctr"/>
            <a:r>
              <a:rPr lang="en-US" sz="1600" b="1" dirty="0" err="1">
                <a:solidFill>
                  <a:srgbClr val="205E7A"/>
                </a:solidFill>
                <a:latin typeface="Times New Roman" panose="02020603050405020304" pitchFamily="18" charset="0"/>
                <a:cs typeface="Times New Roman" panose="02020603050405020304" pitchFamily="18" charset="0"/>
              </a:rPr>
              <a:t>Bạch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cầu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trung</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tính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và</a:t>
            </a:r>
            <a:r>
              <a:rPr lang="en-US" sz="1600" b="1" dirty="0">
                <a:solidFill>
                  <a:srgbClr val="205E7A"/>
                </a:solidFill>
                <a:latin typeface="Times New Roman" panose="02020603050405020304" pitchFamily="18" charset="0"/>
                <a:cs typeface="Times New Roman" panose="02020603050405020304" pitchFamily="18" charset="0"/>
              </a:rPr>
              <a:t> protein </a:t>
            </a:r>
            <a:r>
              <a:rPr lang="en-US" sz="1600" b="1" dirty="0" err="1">
                <a:solidFill>
                  <a:srgbClr val="205E7A"/>
                </a:solidFill>
                <a:latin typeface="Times New Roman" panose="02020603050405020304" pitchFamily="18" charset="0"/>
                <a:cs typeface="Times New Roman" panose="02020603050405020304" pitchFamily="18" charset="0"/>
              </a:rPr>
              <a:t>kháng</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bệnh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từ</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mạch</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máu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đến</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chỗ</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vết</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thương</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để</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tiêu</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diệt</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mầm</a:t>
            </a:r>
            <a:r>
              <a:rPr lang="en-US" sz="1600" b="1" dirty="0">
                <a:solidFill>
                  <a:srgbClr val="205E7A"/>
                </a:solidFill>
                <a:latin typeface="Times New Roman" panose="02020603050405020304" pitchFamily="18" charset="0"/>
                <a:cs typeface="Times New Roman" panose="02020603050405020304" pitchFamily="18" charset="0"/>
              </a:rPr>
              <a:t> </a:t>
            </a:r>
            <a:r>
              <a:rPr lang="en-US" sz="1600" b="1" dirty="0" err="1">
                <a:solidFill>
                  <a:srgbClr val="205E7A"/>
                </a:solidFill>
                <a:latin typeface="Times New Roman" panose="02020603050405020304" pitchFamily="18" charset="0"/>
                <a:cs typeface="Times New Roman" panose="02020603050405020304" pitchFamily="18" charset="0"/>
              </a:rPr>
              <a:t>bệnh</a:t>
            </a:r>
            <a:endParaRPr lang="en-US" sz="1600" b="1" dirty="0">
              <a:solidFill>
                <a:srgbClr val="205E7A"/>
              </a:solidFill>
              <a:latin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EC70F000-43ED-4847-A5AE-5BC5FF1A828A}"/>
              </a:ext>
            </a:extLst>
          </p:cNvPr>
          <p:cNvSpPr txBox="1"/>
          <p:nvPr/>
        </p:nvSpPr>
        <p:spPr>
          <a:xfrm>
            <a:off x="7668638" y="5859303"/>
            <a:ext cx="2892530" cy="830997"/>
          </a:xfrm>
          <a:prstGeom prst="rect">
            <a:avLst/>
          </a:prstGeom>
          <a:noFill/>
        </p:spPr>
        <p:txBody>
          <a:bodyPr wrap="square" rtlCol="0">
            <a:spAutoFit/>
          </a:bodyPr>
          <a:lstStyle/>
          <a:p>
            <a:pPr algn="ctr"/>
            <a:r>
              <a:rPr lang="en-US" sz="1600" b="1" dirty="0">
                <a:solidFill>
                  <a:srgbClr val="205E7A"/>
                </a:solidFill>
                <a:latin typeface="Times New Roman" panose="02020603050405020304" pitchFamily="18" charset="0"/>
                <a:cs typeface="Times New Roman" panose="02020603050405020304" pitchFamily="18" charset="0"/>
              </a:rPr>
              <a:t>T</a:t>
            </a:r>
            <a:r>
              <a:rPr lang="vi-VN" sz="1600" b="1" dirty="0">
                <a:solidFill>
                  <a:srgbClr val="205E7A"/>
                </a:solidFill>
                <a:latin typeface="Times New Roman" panose="02020603050405020304" pitchFamily="18" charset="0"/>
                <a:cs typeface="Times New Roman" panose="02020603050405020304" pitchFamily="18" charset="0"/>
              </a:rPr>
              <a:t>iểu cầu di chuyển ra khỏi mao mạch để bịt kín vùng bị thương</a:t>
            </a:r>
            <a:endParaRPr lang="en-US" sz="1600" b="1" dirty="0">
              <a:solidFill>
                <a:srgbClr val="205E7A"/>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56411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2830286" y="2476590"/>
            <a:ext cx="6589485" cy="2211524"/>
            <a:chOff x="1746504" y="2491986"/>
            <a:chExt cx="5809480" cy="2007974"/>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809480" cy="2007974"/>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rPr>
                <a:t>EM CÓ BIẾT?</a:t>
              </a:r>
              <a:endParaRPr lang="en-US" sz="4000" dirty="0">
                <a:solidFill>
                  <a:srgbClr val="FFFF00"/>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grpSp>
    </p:spTree>
    <p:extLst>
      <p:ext uri="{BB962C8B-B14F-4D97-AF65-F5344CB8AC3E}">
        <p14:creationId xmlns:p14="http://schemas.microsoft.com/office/powerpoint/2010/main" val="370275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5263BB-F778-4B71-8AAD-C455050BE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906" y="1083183"/>
            <a:ext cx="6874189" cy="4691634"/>
          </a:xfrm>
          <a:prstGeom prst="rect">
            <a:avLst/>
          </a:prstGeom>
        </p:spPr>
      </p:pic>
    </p:spTree>
    <p:extLst>
      <p:ext uri="{BB962C8B-B14F-4D97-AF65-F5344CB8AC3E}">
        <p14:creationId xmlns:p14="http://schemas.microsoft.com/office/powerpoint/2010/main" val="38470977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s Inside A Pimple-">
            <a:hlinkClick r:id="" action="ppaction://media"/>
            <a:extLst>
              <a:ext uri="{FF2B5EF4-FFF2-40B4-BE49-F238E27FC236}">
                <a16:creationId xmlns:a16="http://schemas.microsoft.com/office/drawing/2014/main" id="{93779F8E-AAA6-4737-BC09-5DBC0FC11FDB}"/>
              </a:ext>
            </a:extLst>
          </p:cNvPr>
          <p:cNvPicPr>
            <a:picLocks noChangeAspect="1"/>
          </p:cNvPicPr>
          <p:nvPr>
            <a:videoFile r:link="rId1"/>
            <p:extLst>
              <p:ext uri="{DAA4B4D4-6D71-4841-9C94-3DE7FCFB9230}">
                <p14:media xmlns:p14="http://schemas.microsoft.com/office/powerpoint/2010/main" r:embed="rId2">
                  <p14:trim st="23863" end="7370"/>
                </p14:media>
              </p:ext>
            </p:extLst>
          </p:nvPr>
        </p:nvPicPr>
        <p:blipFill>
          <a:blip r:embed="rId4"/>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357380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C1073B-30FA-41D5-8573-5E497AA6C440}"/>
              </a:ext>
            </a:extLst>
          </p:cNvPr>
          <p:cNvSpPr txBox="1"/>
          <p:nvPr/>
        </p:nvSpPr>
        <p:spPr>
          <a:xfrm>
            <a:off x="2971799" y="891281"/>
            <a:ext cx="6834809" cy="6119945"/>
          </a:xfrm>
          <a:prstGeom prst="rect">
            <a:avLst/>
          </a:prstGeom>
          <a:noFill/>
        </p:spPr>
        <p:txBody>
          <a:bodyPr wrap="square">
            <a:spAutoFit/>
          </a:bodyPr>
          <a:lstStyle/>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Giữ mặt luôn sạch sẽ ...</a:t>
            </a:r>
          </a:p>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Dưỡng ẩm cho da. ...</a:t>
            </a:r>
          </a:p>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Sử dụng </a:t>
            </a:r>
            <a:r>
              <a:rPr lang="vi-VN" sz="2400" b="1" dirty="0">
                <a:solidFill>
                  <a:schemeClr val="bg1"/>
                </a:solidFill>
                <a:latin typeface="+mj-lt"/>
                <a:ea typeface="#9Slide02 Tieu de rat dai 01" panose="020B0604020202020204" charset="0"/>
              </a:rPr>
              <a:t>các</a:t>
            </a:r>
            <a:r>
              <a:rPr lang="vi-VN" sz="2400" dirty="0">
                <a:solidFill>
                  <a:schemeClr val="bg1"/>
                </a:solidFill>
                <a:latin typeface="+mj-lt"/>
                <a:ea typeface="#9Slide02 Tieu de rat dai 01" panose="020B0604020202020204" charset="0"/>
              </a:rPr>
              <a:t> sản phẩm trị </a:t>
            </a:r>
            <a:r>
              <a:rPr lang="vi-VN" sz="2400" b="1" dirty="0">
                <a:solidFill>
                  <a:schemeClr val="bg1"/>
                </a:solidFill>
                <a:latin typeface="+mj-lt"/>
                <a:ea typeface="#9Slide02 Tieu de rat dai 01" panose="020B0604020202020204" charset="0"/>
              </a:rPr>
              <a:t>mụn</a:t>
            </a:r>
            <a:r>
              <a:rPr lang="vi-VN" sz="2400" dirty="0">
                <a:solidFill>
                  <a:schemeClr val="bg1"/>
                </a:solidFill>
                <a:latin typeface="+mj-lt"/>
                <a:ea typeface="#9Slide02 Tieu de rat dai 01" panose="020B0604020202020204" charset="0"/>
              </a:rPr>
              <a:t> không kê đơn. ...</a:t>
            </a:r>
          </a:p>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Hạn chế việc trang điểm. ...</a:t>
            </a:r>
          </a:p>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Cẩn thận khi chăm sóc tóc. ...</a:t>
            </a:r>
          </a:p>
          <a:p>
            <a:pPr marL="285750" indent="-285750">
              <a:lnSpc>
                <a:spcPct val="150000"/>
              </a:lnSpc>
              <a:buFont typeface="Wingdings" panose="05000000000000000000" pitchFamily="2" charset="2"/>
              <a:buChar char="v"/>
            </a:pPr>
            <a:r>
              <a:rPr lang="vi-VN" sz="2400" b="1" dirty="0">
                <a:solidFill>
                  <a:schemeClr val="bg1"/>
                </a:solidFill>
                <a:latin typeface="+mj-lt"/>
                <a:ea typeface="#9Slide02 Tieu de rat dai 01" panose="020B0604020202020204" charset="0"/>
              </a:rPr>
              <a:t>Tránh</a:t>
            </a:r>
            <a:r>
              <a:rPr lang="vi-VN" sz="2400" dirty="0">
                <a:solidFill>
                  <a:schemeClr val="bg1"/>
                </a:solidFill>
                <a:latin typeface="+mj-lt"/>
                <a:ea typeface="#9Slide02 Tieu de rat dai 01" panose="020B0604020202020204" charset="0"/>
              </a:rPr>
              <a:t> đưa tay lên mặt. ...</a:t>
            </a:r>
          </a:p>
          <a:p>
            <a:pPr marL="285750" indent="-285750">
              <a:lnSpc>
                <a:spcPct val="150000"/>
              </a:lnSpc>
              <a:buFont typeface="Wingdings" panose="05000000000000000000" pitchFamily="2" charset="2"/>
              <a:buChar char="v"/>
            </a:pPr>
            <a:r>
              <a:rPr lang="vi-VN" sz="2400" dirty="0">
                <a:solidFill>
                  <a:schemeClr val="bg1"/>
                </a:solidFill>
                <a:latin typeface="+mj-lt"/>
                <a:ea typeface="#9Slide02 Tieu de rat dai 01" panose="020B0604020202020204" charset="0"/>
              </a:rPr>
              <a:t>Bảo vệ da trước ánh nắng mặt trời. ...</a:t>
            </a:r>
          </a:p>
          <a:p>
            <a:pPr marL="285750" indent="-285750">
              <a:lnSpc>
                <a:spcPct val="150000"/>
              </a:lnSpc>
              <a:buFont typeface="Wingdings" panose="05000000000000000000" pitchFamily="2" charset="2"/>
              <a:buChar char="v"/>
            </a:pPr>
            <a:r>
              <a:rPr lang="vi-VN" sz="2400" b="1" dirty="0">
                <a:solidFill>
                  <a:schemeClr val="bg1"/>
                </a:solidFill>
                <a:latin typeface="+mj-lt"/>
                <a:ea typeface="#9Slide02 Tieu de rat dai 01" panose="020B0604020202020204" charset="0"/>
              </a:rPr>
              <a:t>Cách</a:t>
            </a:r>
            <a:r>
              <a:rPr lang="vi-VN" sz="2400" dirty="0">
                <a:solidFill>
                  <a:schemeClr val="bg1"/>
                </a:solidFill>
                <a:latin typeface="+mj-lt"/>
                <a:ea typeface="#9Slide02 Tieu de rat dai 01" panose="020B0604020202020204" charset="0"/>
              </a:rPr>
              <a:t> ngừa </a:t>
            </a:r>
            <a:r>
              <a:rPr lang="vi-VN" sz="2400" b="1" dirty="0">
                <a:solidFill>
                  <a:schemeClr val="bg1"/>
                </a:solidFill>
                <a:latin typeface="+mj-lt"/>
                <a:ea typeface="#9Slide02 Tieu de rat dai 01" panose="020B0604020202020204" charset="0"/>
              </a:rPr>
              <a:t>mụn trứng cá</a:t>
            </a:r>
            <a:r>
              <a:rPr lang="vi-VN" sz="2400" dirty="0">
                <a:solidFill>
                  <a:schemeClr val="bg1"/>
                </a:solidFill>
                <a:latin typeface="+mj-lt"/>
                <a:ea typeface="#9Slide02 Tieu de rat dai 01" panose="020B0604020202020204" charset="0"/>
              </a:rPr>
              <a:t> qua chế độ ăn.</a:t>
            </a:r>
            <a:endParaRPr lang="en-US" sz="2400" dirty="0">
              <a:solidFill>
                <a:schemeClr val="bg1"/>
              </a:solidFill>
              <a:latin typeface="+mj-lt"/>
              <a:ea typeface="#9Slide02 Tieu de rat dai 01" panose="020B0604020202020204" charset="0"/>
            </a:endParaRPr>
          </a:p>
          <a:p>
            <a:pPr marL="285750" indent="-285750">
              <a:lnSpc>
                <a:spcPct val="150000"/>
              </a:lnSpc>
              <a:buFont typeface="Wingdings" panose="05000000000000000000" pitchFamily="2" charset="2"/>
              <a:buChar char="v"/>
            </a:pPr>
            <a:r>
              <a:rPr lang="en-US" sz="2400" dirty="0" err="1">
                <a:solidFill>
                  <a:schemeClr val="bg1"/>
                </a:solidFill>
                <a:latin typeface="+mj-lt"/>
                <a:ea typeface="#9Slide02 Tieu de rat dai 01" panose="020B0604020202020204" charset="0"/>
              </a:rPr>
              <a:t>Tập</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thể</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dục</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hàng</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ngày</a:t>
            </a:r>
            <a:endParaRPr lang="en-US" sz="2400" dirty="0">
              <a:solidFill>
                <a:schemeClr val="bg1"/>
              </a:solidFill>
              <a:latin typeface="+mj-lt"/>
              <a:ea typeface="#9Slide02 Tieu de rat dai 01" panose="020B0604020202020204" charset="0"/>
            </a:endParaRPr>
          </a:p>
          <a:p>
            <a:pPr marL="285750" indent="-285750">
              <a:lnSpc>
                <a:spcPct val="150000"/>
              </a:lnSpc>
              <a:buFont typeface="Wingdings" panose="05000000000000000000" pitchFamily="2" charset="2"/>
              <a:buChar char="v"/>
            </a:pPr>
            <a:r>
              <a:rPr lang="en-US" sz="2400" dirty="0" err="1">
                <a:solidFill>
                  <a:schemeClr val="bg1"/>
                </a:solidFill>
                <a:latin typeface="+mj-lt"/>
                <a:ea typeface="#9Slide02 Tieu de rat dai 01" panose="020B0604020202020204" charset="0"/>
              </a:rPr>
              <a:t>Hãy</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giữ</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tâm</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trạng</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lạc</a:t>
            </a:r>
            <a:r>
              <a:rPr lang="en-US" sz="2400" dirty="0">
                <a:solidFill>
                  <a:schemeClr val="bg1"/>
                </a:solidFill>
                <a:latin typeface="+mj-lt"/>
                <a:ea typeface="#9Slide02 Tieu de rat dai 01" panose="020B0604020202020204" charset="0"/>
              </a:rPr>
              <a:t> </a:t>
            </a:r>
            <a:r>
              <a:rPr lang="en-US" sz="2400" dirty="0" err="1">
                <a:solidFill>
                  <a:schemeClr val="bg1"/>
                </a:solidFill>
                <a:latin typeface="+mj-lt"/>
                <a:ea typeface="#9Slide02 Tieu de rat dai 01" panose="020B0604020202020204" charset="0"/>
              </a:rPr>
              <a:t>quan</a:t>
            </a:r>
            <a:endParaRPr lang="en-US" sz="2400" dirty="0">
              <a:solidFill>
                <a:schemeClr val="bg1"/>
              </a:solidFill>
              <a:latin typeface="+mj-lt"/>
              <a:ea typeface="#9Slide02 Tieu de rat dai 01" panose="020B0604020202020204" charset="0"/>
            </a:endParaRPr>
          </a:p>
          <a:p>
            <a:pPr algn="l">
              <a:lnSpc>
                <a:spcPct val="150000"/>
              </a:lnSpc>
            </a:pPr>
            <a:endParaRPr lang="vi-VN" sz="2400" dirty="0">
              <a:solidFill>
                <a:schemeClr val="bg1"/>
              </a:solidFill>
              <a:latin typeface="+mj-lt"/>
              <a:ea typeface="#9Slide02 Tieu de rat dai 01" panose="020B0604020202020204" charset="0"/>
            </a:endParaRPr>
          </a:p>
        </p:txBody>
      </p:sp>
      <p:sp>
        <p:nvSpPr>
          <p:cNvPr id="4" name="TextBox 3">
            <a:extLst>
              <a:ext uri="{FF2B5EF4-FFF2-40B4-BE49-F238E27FC236}">
                <a16:creationId xmlns:a16="http://schemas.microsoft.com/office/drawing/2014/main" id="{C4CFAFEE-3610-48EE-A296-6EA97F5EAC4B}"/>
              </a:ext>
            </a:extLst>
          </p:cNvPr>
          <p:cNvSpPr txBox="1"/>
          <p:nvPr/>
        </p:nvSpPr>
        <p:spPr>
          <a:xfrm>
            <a:off x="2593169" y="429616"/>
            <a:ext cx="7005661" cy="461665"/>
          </a:xfrm>
          <a:prstGeom prst="rect">
            <a:avLst/>
          </a:prstGeom>
          <a:noFill/>
        </p:spPr>
        <p:txBody>
          <a:bodyPr wrap="square" rtlCol="0">
            <a:spAutoFit/>
          </a:bodyPr>
          <a:lstStyle/>
          <a:p>
            <a:pPr algn="l"/>
            <a:r>
              <a:rPr lang="en-US" sz="2400" b="1" dirty="0">
                <a:solidFill>
                  <a:schemeClr val="bg1"/>
                </a:solidFill>
                <a:latin typeface="+mj-lt"/>
              </a:rPr>
              <a:t>10 LỜI KHUYÊN ĐỂ NGĂN NGỪA MỤN TRỨNG CÁ</a:t>
            </a:r>
          </a:p>
        </p:txBody>
      </p:sp>
    </p:spTree>
    <p:extLst>
      <p:ext uri="{BB962C8B-B14F-4D97-AF65-F5344CB8AC3E}">
        <p14:creationId xmlns:p14="http://schemas.microsoft.com/office/powerpoint/2010/main" val="37374063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A633D4-D861-407C-9BCB-F0A0176F6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231" y="452331"/>
            <a:ext cx="6791538" cy="4322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a:extLst>
              <a:ext uri="{FF2B5EF4-FFF2-40B4-BE49-F238E27FC236}">
                <a16:creationId xmlns:a16="http://schemas.microsoft.com/office/drawing/2014/main" id="{B52E2039-E9C8-05D8-4CEB-93EEA61ACE5C}"/>
              </a:ext>
            </a:extLst>
          </p:cNvPr>
          <p:cNvSpPr txBox="1"/>
          <p:nvPr/>
        </p:nvSpPr>
        <p:spPr>
          <a:xfrm>
            <a:off x="1088572" y="5020674"/>
            <a:ext cx="10014856" cy="1384995"/>
          </a:xfrm>
          <a:prstGeom prst="rect">
            <a:avLst/>
          </a:prstGeom>
          <a:noFill/>
        </p:spPr>
        <p:txBody>
          <a:bodyPr wrap="square" rtlCol="0">
            <a:spAutoFit/>
          </a:bodyPr>
          <a:lstStyle/>
          <a:p>
            <a:r>
              <a:rPr lang="en-US" sz="2800">
                <a:solidFill>
                  <a:schemeClr val="bg1"/>
                </a:solidFill>
                <a:effectLst/>
                <a:latin typeface="Times New Roman" panose="02020603050405020304" pitchFamily="18" charset="0"/>
                <a:ea typeface="Times New Roman" panose="02020603050405020304" pitchFamily="18" charset="0"/>
              </a:rPr>
              <a:t>Mầm bệnh đã chết hoặc suy yếu,… trong vaccine có tác dụng kích thích tế bào lympho tạo ra kháng thể, kháng thể tạo ra tiếp tục tồn tại trong máu giúp cơ thể miễn dịch với bệnh đã được tiêm vaccine.</a:t>
            </a:r>
            <a:endParaRPr lang="en-US" sz="2800">
              <a:solidFill>
                <a:schemeClr val="bg1"/>
              </a:solidFill>
            </a:endParaRPr>
          </a:p>
        </p:txBody>
      </p:sp>
    </p:spTree>
    <p:extLst>
      <p:ext uri="{BB962C8B-B14F-4D97-AF65-F5344CB8AC3E}">
        <p14:creationId xmlns:p14="http://schemas.microsoft.com/office/powerpoint/2010/main" val="6939454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Cha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C8EEC5-A0C0-0AF6-1E22-761F4775CCFE}"/>
              </a:ext>
            </a:extLst>
          </p:cNvPr>
          <p:cNvPicPr>
            <a:picLocks noChangeAspect="1"/>
          </p:cNvPicPr>
          <p:nvPr/>
        </p:nvPicPr>
        <p:blipFill>
          <a:blip r:embed="rId2"/>
          <a:stretch>
            <a:fillRect/>
          </a:stretch>
        </p:blipFill>
        <p:spPr>
          <a:xfrm>
            <a:off x="483810" y="1915886"/>
            <a:ext cx="3551161" cy="2663371"/>
          </a:xfrm>
          <a:prstGeom prst="ellipse">
            <a:avLst/>
          </a:prstGeom>
          <a:ln>
            <a:noFill/>
          </a:ln>
          <a:effectLst>
            <a:softEdge rad="112500"/>
          </a:effectLst>
        </p:spPr>
      </p:pic>
      <p:sp>
        <p:nvSpPr>
          <p:cNvPr id="3" name="TextBox 2">
            <a:extLst>
              <a:ext uri="{FF2B5EF4-FFF2-40B4-BE49-F238E27FC236}">
                <a16:creationId xmlns:a16="http://schemas.microsoft.com/office/drawing/2014/main" id="{F51F6000-9ED9-1B6E-9036-F6B998C6B6F0}"/>
              </a:ext>
            </a:extLst>
          </p:cNvPr>
          <p:cNvSpPr txBox="1"/>
          <p:nvPr/>
        </p:nvSpPr>
        <p:spPr>
          <a:xfrm>
            <a:off x="4206724" y="2905780"/>
            <a:ext cx="5994401" cy="523220"/>
          </a:xfrm>
          <a:prstGeom prst="rect">
            <a:avLst/>
          </a:prstGeom>
          <a:noFill/>
        </p:spPr>
        <p:txBody>
          <a:bodyPr wrap="square" rtlCol="0">
            <a:spAutoFit/>
          </a:bodyPr>
          <a:lstStyle/>
          <a:p>
            <a:r>
              <a:rPr lang="en-US" sz="2800" b="1">
                <a:solidFill>
                  <a:srgbClr val="FFC000"/>
                </a:solidFill>
                <a:latin typeface="Times New Roman" panose="02020603050405020304" pitchFamily="18" charset="0"/>
                <a:cs typeface="Times New Roman" panose="02020603050405020304" pitchFamily="18" charset="0"/>
              </a:rPr>
              <a:t>MÁU VÀ THÀNH PHẦN CỦA MÁU</a:t>
            </a:r>
          </a:p>
        </p:txBody>
      </p:sp>
    </p:spTree>
    <p:extLst>
      <p:ext uri="{BB962C8B-B14F-4D97-AF65-F5344CB8AC3E}">
        <p14:creationId xmlns:p14="http://schemas.microsoft.com/office/powerpoint/2010/main" val="32544044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8B02382-10FC-A245-87C3-F52FD7FB05FA}"/>
              </a:ext>
            </a:extLst>
          </p:cNvPr>
          <p:cNvSpPr/>
          <p:nvPr/>
        </p:nvSpPr>
        <p:spPr>
          <a:xfrm>
            <a:off x="1704583" y="1465529"/>
            <a:ext cx="9264883" cy="3926942"/>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dirty="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4A5188E1-A7FB-2565-72B8-85BDC090123A}"/>
              </a:ext>
            </a:extLst>
          </p:cNvPr>
          <p:cNvSpPr txBox="1"/>
          <p:nvPr/>
        </p:nvSpPr>
        <p:spPr>
          <a:xfrm>
            <a:off x="2178304" y="1569928"/>
            <a:ext cx="8791162" cy="4183709"/>
          </a:xfrm>
          <a:prstGeom prst="rect">
            <a:avLst/>
          </a:prstGeom>
          <a:noFill/>
        </p:spPr>
        <p:txBody>
          <a:bodyPr wrap="square" rtlCol="0">
            <a:spAutoFit/>
          </a:bodyPr>
          <a:lstStyle/>
          <a:p>
            <a:pPr algn="ctr">
              <a:lnSpc>
                <a:spcPct val="120000"/>
              </a:lnSpc>
            </a:pPr>
            <a:r>
              <a:rPr lang="en-US" sz="2800" b="1">
                <a:solidFill>
                  <a:srgbClr val="FFC000"/>
                </a:solidFill>
                <a:latin typeface="Times New Roman" panose="02020603050405020304" pitchFamily="18" charset="0"/>
                <a:cs typeface="Times New Roman" panose="02020603050405020304" pitchFamily="18" charset="0"/>
              </a:rPr>
              <a:t>MIỄN DỊCH VÀ VACCINE</a:t>
            </a:r>
          </a:p>
          <a:p>
            <a:pPr marL="285750" indent="-285750" algn="just">
              <a:lnSpc>
                <a:spcPct val="120000"/>
              </a:lnSpc>
              <a:buFontTx/>
              <a:buChar char="-"/>
            </a:pPr>
            <a:r>
              <a:rPr lang="en-US" sz="2800">
                <a:solidFill>
                  <a:schemeClr val="bg1"/>
                </a:solidFill>
                <a:latin typeface="Times New Roman" panose="02020603050405020304" pitchFamily="18" charset="0"/>
                <a:cs typeface="Times New Roman" panose="02020603050405020304" pitchFamily="18" charset="0"/>
              </a:rPr>
              <a:t> Là khả năng cơ thể nhận diện; ngăn cản sự xâm nhập và chống lại các tác nhân gây bệnh, đảm bảo cho cơ thể khỏe mạnh, không mắc bệnh. </a:t>
            </a:r>
          </a:p>
          <a:p>
            <a:pPr algn="just">
              <a:lnSpc>
                <a:spcPct val="120000"/>
              </a:lnSpc>
            </a:pPr>
            <a:r>
              <a:rPr lang="en-US" sz="2800">
                <a:solidFill>
                  <a:schemeClr val="bg1"/>
                </a:solidFill>
                <a:latin typeface="Times New Roman" panose="02020603050405020304" pitchFamily="18" charset="0"/>
                <a:cs typeface="Times New Roman" panose="02020603050405020304" pitchFamily="18" charset="0"/>
              </a:rPr>
              <a:t>- V</a:t>
            </a:r>
            <a:r>
              <a:rPr lang="en-US" sz="2800">
                <a:solidFill>
                  <a:schemeClr val="bg1"/>
                </a:solidFill>
                <a:effectLst/>
                <a:latin typeface="Times New Roman" panose="02020603050405020304" pitchFamily="18" charset="0"/>
                <a:ea typeface="Times New Roman" panose="02020603050405020304" pitchFamily="18" charset="0"/>
              </a:rPr>
              <a:t>accine có tác dụng kích thích tế bào lympho tạo ra kháng thể, kháng thể tạo ra tiếp tục tồn tại trong máu giúp cơ thể miễn dịch với bệnh đã được tiêm vaccine.</a:t>
            </a:r>
            <a:endParaRPr lang="en-US" sz="2800">
              <a:solidFill>
                <a:schemeClr val="bg1"/>
              </a:solidFill>
              <a:latin typeface="Times New Roman" panose="02020603050405020304" pitchFamily="18" charset="0"/>
              <a:cs typeface="Times New Roman" panose="02020603050405020304" pitchFamily="18" charset="0"/>
            </a:endParaRPr>
          </a:p>
          <a:p>
            <a:pPr marL="285750" indent="-285750" algn="just">
              <a:lnSpc>
                <a:spcPct val="120000"/>
              </a:lnSpc>
              <a:buFontTx/>
              <a:buChar char="-"/>
            </a:pPr>
            <a:endParaRPr lang="en-US"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879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2519715" y="1839628"/>
            <a:ext cx="7152571" cy="2427573"/>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3380700" y="1957501"/>
            <a:ext cx="5430600" cy="131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BÀI TẬP</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3114334" y="2971801"/>
            <a:ext cx="5963335" cy="1581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indent="0">
              <a:buNone/>
            </a:pPr>
            <a:r>
              <a:rPr lang="en-US" sz="2400">
                <a:solidFill>
                  <a:schemeClr val="accent2">
                    <a:lumMod val="50000"/>
                  </a:schemeClr>
                </a:solidFill>
                <a:latin typeface="Times New Roman" panose="02020603050405020304" pitchFamily="18" charset="0"/>
                <a:ea typeface="#9Slide02 Tieu de rat dai 01" panose="02000000000000000000" pitchFamily="2" charset="0"/>
                <a:cs typeface="Times New Roman" panose="02020603050405020304" pitchFamily="18" charset="0"/>
              </a:rPr>
              <a:t>Tìm hiểu hệ tuần hoàn ở người</a:t>
            </a:r>
            <a:endParaRPr sz="2400" dirty="0">
              <a:solidFill>
                <a:schemeClr val="accent2">
                  <a:lumMod val="50000"/>
                </a:schemeClr>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2237313" y="1668981"/>
            <a:ext cx="998841" cy="504907"/>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9100618" y="1742599"/>
            <a:ext cx="642231" cy="625191"/>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25767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7FDC4-C846-796C-4270-6486E943295C}"/>
              </a:ext>
            </a:extLst>
          </p:cNvPr>
          <p:cNvPicPr>
            <a:picLocks noChangeAspect="1"/>
          </p:cNvPicPr>
          <p:nvPr/>
        </p:nvPicPr>
        <p:blipFill>
          <a:blip r:embed="rId2">
            <a:extLst/>
          </a:blip>
          <a:stretch>
            <a:fillRect/>
          </a:stretch>
        </p:blipFill>
        <p:spPr>
          <a:xfrm>
            <a:off x="1009755" y="2321169"/>
            <a:ext cx="2564992" cy="2511725"/>
          </a:xfrm>
          <a:prstGeom prst="rect">
            <a:avLst/>
          </a:prstGeom>
        </p:spPr>
      </p:pic>
      <p:sp>
        <p:nvSpPr>
          <p:cNvPr id="9" name="Arrow: Right 8">
            <a:extLst>
              <a:ext uri="{FF2B5EF4-FFF2-40B4-BE49-F238E27FC236}">
                <a16:creationId xmlns:a16="http://schemas.microsoft.com/office/drawing/2014/main" id="{BFA92591-0567-BBA7-2BB7-F5655F6D7703}"/>
              </a:ext>
            </a:extLst>
          </p:cNvPr>
          <p:cNvSpPr/>
          <p:nvPr/>
        </p:nvSpPr>
        <p:spPr>
          <a:xfrm>
            <a:off x="3574747" y="3429000"/>
            <a:ext cx="657284" cy="334108"/>
          </a:xfrm>
          <a:prstGeom prst="rightArrow">
            <a:avLst>
              <a:gd name="adj1" fmla="val 50000"/>
              <a:gd name="adj2" fmla="val 2631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FA904FF-2184-FD1C-D067-7AF6D544027A}"/>
              </a:ext>
            </a:extLst>
          </p:cNvPr>
          <p:cNvGrpSpPr/>
          <p:nvPr/>
        </p:nvGrpSpPr>
        <p:grpSpPr>
          <a:xfrm>
            <a:off x="4451779" y="974295"/>
            <a:ext cx="5548513" cy="4909410"/>
            <a:chOff x="4451779" y="974295"/>
            <a:chExt cx="5548513" cy="4909410"/>
          </a:xfrm>
        </p:grpSpPr>
        <p:grpSp>
          <p:nvGrpSpPr>
            <p:cNvPr id="6" name="Group 5">
              <a:extLst>
                <a:ext uri="{FF2B5EF4-FFF2-40B4-BE49-F238E27FC236}">
                  <a16:creationId xmlns:a16="http://schemas.microsoft.com/office/drawing/2014/main" id="{3FB4A94A-B751-FE9F-C5BF-70A2F7181657}"/>
                </a:ext>
              </a:extLst>
            </p:cNvPr>
            <p:cNvGrpSpPr/>
            <p:nvPr/>
          </p:nvGrpSpPr>
          <p:grpSpPr>
            <a:xfrm>
              <a:off x="4886323" y="974295"/>
              <a:ext cx="5113969" cy="4909410"/>
              <a:chOff x="4295924" y="1027554"/>
              <a:chExt cx="5704370" cy="5476195"/>
            </a:xfrm>
          </p:grpSpPr>
          <p:pic>
            <p:nvPicPr>
              <p:cNvPr id="7" name="Picture 6">
                <a:extLst>
                  <a:ext uri="{FF2B5EF4-FFF2-40B4-BE49-F238E27FC236}">
                    <a16:creationId xmlns:a16="http://schemas.microsoft.com/office/drawing/2014/main" id="{326FD73F-3407-5E48-8AF8-2C88444B70B4}"/>
                  </a:ext>
                </a:extLst>
              </p:cNvPr>
              <p:cNvPicPr>
                <a:picLocks noChangeAspect="1"/>
              </p:cNvPicPr>
              <p:nvPr/>
            </p:nvPicPr>
            <p:blipFill>
              <a:blip r:embed="rId3">
                <a:extLst/>
              </a:blip>
              <a:stretch>
                <a:fillRect/>
              </a:stretch>
            </p:blipFill>
            <p:spPr>
              <a:xfrm>
                <a:off x="4295924" y="1027554"/>
                <a:ext cx="5704370" cy="5476195"/>
              </a:xfrm>
              <a:prstGeom prst="rect">
                <a:avLst/>
              </a:prstGeom>
            </p:spPr>
          </p:pic>
          <p:cxnSp>
            <p:nvCxnSpPr>
              <p:cNvPr id="8" name="Connector: Elbow 7">
                <a:extLst>
                  <a:ext uri="{FF2B5EF4-FFF2-40B4-BE49-F238E27FC236}">
                    <a16:creationId xmlns:a16="http://schemas.microsoft.com/office/drawing/2014/main" id="{F6454A6E-D9E6-725C-077E-C117269D60E6}"/>
                  </a:ext>
                </a:extLst>
              </p:cNvPr>
              <p:cNvCxnSpPr/>
              <p:nvPr/>
            </p:nvCxnSpPr>
            <p:spPr>
              <a:xfrm flipV="1">
                <a:off x="5591908" y="3598985"/>
                <a:ext cx="1078523" cy="1019907"/>
              </a:xfrm>
              <a:prstGeom prst="bentConnector3">
                <a:avLst>
                  <a:gd name="adj1" fmla="val 7065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 name="Left Brace 9">
              <a:extLst>
                <a:ext uri="{FF2B5EF4-FFF2-40B4-BE49-F238E27FC236}">
                  <a16:creationId xmlns:a16="http://schemas.microsoft.com/office/drawing/2014/main" id="{E367FCC0-6BA4-5D88-7DE2-F1F41F33EA94}"/>
                </a:ext>
              </a:extLst>
            </p:cNvPr>
            <p:cNvSpPr/>
            <p:nvPr/>
          </p:nvSpPr>
          <p:spPr>
            <a:xfrm>
              <a:off x="5111262" y="2497015"/>
              <a:ext cx="175846" cy="1588602"/>
            </a:xfrm>
            <a:prstGeom prst="leftBrace">
              <a:avLst/>
            </a:prstGeom>
            <a:ln w="1905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F255A54C-88AE-9D15-219E-F4E3CA912251}"/>
                </a:ext>
              </a:extLst>
            </p:cNvPr>
            <p:cNvSpPr/>
            <p:nvPr/>
          </p:nvSpPr>
          <p:spPr>
            <a:xfrm>
              <a:off x="4451779" y="3109545"/>
              <a:ext cx="657283" cy="3106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55%</a:t>
              </a:r>
            </a:p>
          </p:txBody>
        </p:sp>
        <p:sp>
          <p:nvSpPr>
            <p:cNvPr id="12" name="Left Brace 11">
              <a:extLst>
                <a:ext uri="{FF2B5EF4-FFF2-40B4-BE49-F238E27FC236}">
                  <a16:creationId xmlns:a16="http://schemas.microsoft.com/office/drawing/2014/main" id="{E4669ED0-669E-EE8E-3098-D94577443495}"/>
                </a:ext>
              </a:extLst>
            </p:cNvPr>
            <p:cNvSpPr/>
            <p:nvPr/>
          </p:nvSpPr>
          <p:spPr>
            <a:xfrm>
              <a:off x="5216539" y="4152260"/>
              <a:ext cx="175846" cy="1456077"/>
            </a:xfrm>
            <a:prstGeom prst="leftBrace">
              <a:avLst/>
            </a:prstGeom>
            <a:ln w="1905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7644B61C-5E0A-A5B2-A6A6-E9376FD5E467}"/>
                </a:ext>
              </a:extLst>
            </p:cNvPr>
            <p:cNvSpPr/>
            <p:nvPr/>
          </p:nvSpPr>
          <p:spPr>
            <a:xfrm>
              <a:off x="4522850" y="4724967"/>
              <a:ext cx="657283" cy="3106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45%</a:t>
              </a:r>
            </a:p>
          </p:txBody>
        </p:sp>
      </p:grpSp>
      <p:cxnSp>
        <p:nvCxnSpPr>
          <p:cNvPr id="16" name="Straight Arrow Connector 15">
            <a:extLst>
              <a:ext uri="{FF2B5EF4-FFF2-40B4-BE49-F238E27FC236}">
                <a16:creationId xmlns:a16="http://schemas.microsoft.com/office/drawing/2014/main" id="{AD035FAA-BF25-934F-D46D-4214F7DEA74F}"/>
              </a:ext>
            </a:extLst>
          </p:cNvPr>
          <p:cNvCxnSpPr>
            <a:cxnSpLocks/>
          </p:cNvCxnSpPr>
          <p:nvPr/>
        </p:nvCxnSpPr>
        <p:spPr>
          <a:xfrm>
            <a:off x="8026400" y="1538514"/>
            <a:ext cx="870857"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24C3064-C54C-FE7A-54AE-975B2061380F}"/>
              </a:ext>
            </a:extLst>
          </p:cNvPr>
          <p:cNvSpPr txBox="1"/>
          <p:nvPr/>
        </p:nvSpPr>
        <p:spPr>
          <a:xfrm>
            <a:off x="8969829" y="1312572"/>
            <a:ext cx="1641213" cy="400110"/>
          </a:xfrm>
          <a:prstGeom prst="rect">
            <a:avLst/>
          </a:prstGeom>
          <a:noFill/>
        </p:spPr>
        <p:txBody>
          <a:bodyPr wrap="square" rtlCol="0">
            <a:spAutoFit/>
          </a:bodyPr>
          <a:lstStyle/>
          <a:p>
            <a:r>
              <a:rPr lang="en-US" sz="2000" b="1">
                <a:solidFill>
                  <a:srgbClr val="FFC000"/>
                </a:solidFill>
                <a:latin typeface="Times New Roman" panose="02020603050405020304" pitchFamily="18" charset="0"/>
                <a:cs typeface="Times New Roman" panose="02020603050405020304" pitchFamily="18" charset="0"/>
              </a:rPr>
              <a:t>Huyết tương</a:t>
            </a:r>
          </a:p>
        </p:txBody>
      </p:sp>
      <p:cxnSp>
        <p:nvCxnSpPr>
          <p:cNvPr id="19" name="Straight Arrow Connector 18">
            <a:extLst>
              <a:ext uri="{FF2B5EF4-FFF2-40B4-BE49-F238E27FC236}">
                <a16:creationId xmlns:a16="http://schemas.microsoft.com/office/drawing/2014/main" id="{C7AD835A-18FA-35E6-33DA-7597B5C20117}"/>
              </a:ext>
            </a:extLst>
          </p:cNvPr>
          <p:cNvCxnSpPr>
            <a:cxnSpLocks/>
          </p:cNvCxnSpPr>
          <p:nvPr/>
        </p:nvCxnSpPr>
        <p:spPr>
          <a:xfrm>
            <a:off x="7794171" y="2786743"/>
            <a:ext cx="10305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A8AC8CD-8870-EF72-6638-55DD70418F0C}"/>
              </a:ext>
            </a:extLst>
          </p:cNvPr>
          <p:cNvCxnSpPr>
            <a:cxnSpLocks/>
          </p:cNvCxnSpPr>
          <p:nvPr/>
        </p:nvCxnSpPr>
        <p:spPr>
          <a:xfrm>
            <a:off x="7946571" y="3429000"/>
            <a:ext cx="10305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8D3B920-247D-6F65-AFBF-8AFDE0E20486}"/>
              </a:ext>
            </a:extLst>
          </p:cNvPr>
          <p:cNvSpPr txBox="1"/>
          <p:nvPr/>
        </p:nvSpPr>
        <p:spPr>
          <a:xfrm>
            <a:off x="8946882" y="2497015"/>
            <a:ext cx="1641213" cy="400110"/>
          </a:xfrm>
          <a:prstGeom prst="rect">
            <a:avLst/>
          </a:prstGeom>
          <a:noFill/>
        </p:spPr>
        <p:txBody>
          <a:bodyPr wrap="square" rtlCol="0">
            <a:spAutoFit/>
          </a:bodyPr>
          <a:lstStyle/>
          <a:p>
            <a:r>
              <a:rPr lang="en-US" sz="2000" b="1">
                <a:solidFill>
                  <a:srgbClr val="FFC000"/>
                </a:solidFill>
                <a:latin typeface="Times New Roman" panose="02020603050405020304" pitchFamily="18" charset="0"/>
                <a:cs typeface="Times New Roman" panose="02020603050405020304" pitchFamily="18" charset="0"/>
              </a:rPr>
              <a:t>Tiểu cầu</a:t>
            </a:r>
          </a:p>
        </p:txBody>
      </p:sp>
      <p:sp>
        <p:nvSpPr>
          <p:cNvPr id="23" name="TextBox 22">
            <a:extLst>
              <a:ext uri="{FF2B5EF4-FFF2-40B4-BE49-F238E27FC236}">
                <a16:creationId xmlns:a16="http://schemas.microsoft.com/office/drawing/2014/main" id="{127280CA-A582-8C95-D73E-98BE42335832}"/>
              </a:ext>
            </a:extLst>
          </p:cNvPr>
          <p:cNvSpPr txBox="1"/>
          <p:nvPr/>
        </p:nvSpPr>
        <p:spPr>
          <a:xfrm>
            <a:off x="8994715" y="3176921"/>
            <a:ext cx="1641213" cy="400110"/>
          </a:xfrm>
          <a:prstGeom prst="rect">
            <a:avLst/>
          </a:prstGeom>
          <a:noFill/>
        </p:spPr>
        <p:txBody>
          <a:bodyPr wrap="square" rtlCol="0">
            <a:spAutoFit/>
          </a:bodyPr>
          <a:lstStyle/>
          <a:p>
            <a:r>
              <a:rPr lang="en-US" sz="2000" b="1">
                <a:solidFill>
                  <a:srgbClr val="FFC000"/>
                </a:solidFill>
                <a:latin typeface="Times New Roman" panose="02020603050405020304" pitchFamily="18" charset="0"/>
                <a:cs typeface="Times New Roman" panose="02020603050405020304" pitchFamily="18" charset="0"/>
              </a:rPr>
              <a:t>Bạch cầu</a:t>
            </a:r>
          </a:p>
        </p:txBody>
      </p:sp>
      <p:sp>
        <p:nvSpPr>
          <p:cNvPr id="24" name="TextBox 23">
            <a:extLst>
              <a:ext uri="{FF2B5EF4-FFF2-40B4-BE49-F238E27FC236}">
                <a16:creationId xmlns:a16="http://schemas.microsoft.com/office/drawing/2014/main" id="{D26EA66D-90C9-E5DF-4A69-164043E671F2}"/>
              </a:ext>
            </a:extLst>
          </p:cNvPr>
          <p:cNvSpPr txBox="1"/>
          <p:nvPr/>
        </p:nvSpPr>
        <p:spPr>
          <a:xfrm>
            <a:off x="9053337" y="4680243"/>
            <a:ext cx="1641213" cy="400110"/>
          </a:xfrm>
          <a:prstGeom prst="rect">
            <a:avLst/>
          </a:prstGeom>
          <a:noFill/>
        </p:spPr>
        <p:txBody>
          <a:bodyPr wrap="square" rtlCol="0">
            <a:spAutoFit/>
          </a:bodyPr>
          <a:lstStyle/>
          <a:p>
            <a:r>
              <a:rPr lang="en-US" sz="2000" b="1">
                <a:solidFill>
                  <a:srgbClr val="FFC000"/>
                </a:solidFill>
                <a:latin typeface="Times New Roman" panose="02020603050405020304" pitchFamily="18" charset="0"/>
                <a:cs typeface="Times New Roman" panose="02020603050405020304" pitchFamily="18" charset="0"/>
              </a:rPr>
              <a:t>Hồng cầu</a:t>
            </a:r>
          </a:p>
        </p:txBody>
      </p:sp>
      <p:cxnSp>
        <p:nvCxnSpPr>
          <p:cNvPr id="25" name="Straight Arrow Connector 24">
            <a:extLst>
              <a:ext uri="{FF2B5EF4-FFF2-40B4-BE49-F238E27FC236}">
                <a16:creationId xmlns:a16="http://schemas.microsoft.com/office/drawing/2014/main" id="{4167DB54-C424-A00A-B4D9-0DC294A2EC51}"/>
              </a:ext>
            </a:extLst>
          </p:cNvPr>
          <p:cNvCxnSpPr>
            <a:cxnSpLocks/>
          </p:cNvCxnSpPr>
          <p:nvPr/>
        </p:nvCxnSpPr>
        <p:spPr>
          <a:xfrm>
            <a:off x="8026400" y="4880298"/>
            <a:ext cx="1030514"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258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D48B274-9283-D742-D134-8B8E76C7318D}"/>
              </a:ext>
            </a:extLst>
          </p:cNvPr>
          <p:cNvGrpSpPr/>
          <p:nvPr/>
        </p:nvGrpSpPr>
        <p:grpSpPr>
          <a:xfrm>
            <a:off x="968351" y="974295"/>
            <a:ext cx="5548513" cy="4909410"/>
            <a:chOff x="4451779" y="974295"/>
            <a:chExt cx="5548513" cy="4909410"/>
          </a:xfrm>
        </p:grpSpPr>
        <p:grpSp>
          <p:nvGrpSpPr>
            <p:cNvPr id="5" name="Group 4">
              <a:extLst>
                <a:ext uri="{FF2B5EF4-FFF2-40B4-BE49-F238E27FC236}">
                  <a16:creationId xmlns:a16="http://schemas.microsoft.com/office/drawing/2014/main" id="{459024D7-4FD9-A537-D960-6FF14280A7E4}"/>
                </a:ext>
              </a:extLst>
            </p:cNvPr>
            <p:cNvGrpSpPr/>
            <p:nvPr/>
          </p:nvGrpSpPr>
          <p:grpSpPr>
            <a:xfrm>
              <a:off x="4886323" y="974295"/>
              <a:ext cx="5113969" cy="4909410"/>
              <a:chOff x="4295924" y="1027554"/>
              <a:chExt cx="5704370" cy="5476195"/>
            </a:xfrm>
          </p:grpSpPr>
          <p:pic>
            <p:nvPicPr>
              <p:cNvPr id="10" name="Picture 9">
                <a:extLst>
                  <a:ext uri="{FF2B5EF4-FFF2-40B4-BE49-F238E27FC236}">
                    <a16:creationId xmlns:a16="http://schemas.microsoft.com/office/drawing/2014/main" id="{EFCAC728-195F-CD3B-513D-EED9D77A979C}"/>
                  </a:ext>
                </a:extLst>
              </p:cNvPr>
              <p:cNvPicPr>
                <a:picLocks noChangeAspect="1"/>
              </p:cNvPicPr>
              <p:nvPr/>
            </p:nvPicPr>
            <p:blipFill>
              <a:blip r:embed="rId2">
                <a:extLst/>
              </a:blip>
              <a:stretch>
                <a:fillRect/>
              </a:stretch>
            </p:blipFill>
            <p:spPr>
              <a:xfrm>
                <a:off x="4295924" y="1027554"/>
                <a:ext cx="5704370" cy="5476195"/>
              </a:xfrm>
              <a:prstGeom prst="rect">
                <a:avLst/>
              </a:prstGeom>
            </p:spPr>
          </p:pic>
          <p:cxnSp>
            <p:nvCxnSpPr>
              <p:cNvPr id="11" name="Connector: Elbow 10">
                <a:extLst>
                  <a:ext uri="{FF2B5EF4-FFF2-40B4-BE49-F238E27FC236}">
                    <a16:creationId xmlns:a16="http://schemas.microsoft.com/office/drawing/2014/main" id="{04B3D95D-0041-C78F-084D-3968AD26EB10}"/>
                  </a:ext>
                </a:extLst>
              </p:cNvPr>
              <p:cNvCxnSpPr/>
              <p:nvPr/>
            </p:nvCxnSpPr>
            <p:spPr>
              <a:xfrm flipV="1">
                <a:off x="5591908" y="3598985"/>
                <a:ext cx="1078523" cy="1019907"/>
              </a:xfrm>
              <a:prstGeom prst="bentConnector3">
                <a:avLst>
                  <a:gd name="adj1" fmla="val 70652"/>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Left Brace 5">
              <a:extLst>
                <a:ext uri="{FF2B5EF4-FFF2-40B4-BE49-F238E27FC236}">
                  <a16:creationId xmlns:a16="http://schemas.microsoft.com/office/drawing/2014/main" id="{0D8D1C69-F1BE-2E03-9459-2A1DAC39ACAE}"/>
                </a:ext>
              </a:extLst>
            </p:cNvPr>
            <p:cNvSpPr/>
            <p:nvPr/>
          </p:nvSpPr>
          <p:spPr>
            <a:xfrm>
              <a:off x="5111262" y="2497015"/>
              <a:ext cx="175846" cy="1588602"/>
            </a:xfrm>
            <a:prstGeom prst="leftBrace">
              <a:avLst/>
            </a:prstGeom>
            <a:ln w="1905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27BB259D-B919-6856-AA5B-F262D9F7F989}"/>
                </a:ext>
              </a:extLst>
            </p:cNvPr>
            <p:cNvSpPr/>
            <p:nvPr/>
          </p:nvSpPr>
          <p:spPr>
            <a:xfrm>
              <a:off x="4451779" y="3109545"/>
              <a:ext cx="657283" cy="3106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55%</a:t>
              </a:r>
            </a:p>
          </p:txBody>
        </p:sp>
        <p:sp>
          <p:nvSpPr>
            <p:cNvPr id="8" name="Left Brace 7">
              <a:extLst>
                <a:ext uri="{FF2B5EF4-FFF2-40B4-BE49-F238E27FC236}">
                  <a16:creationId xmlns:a16="http://schemas.microsoft.com/office/drawing/2014/main" id="{1F03F088-1855-934E-3537-F64E32118716}"/>
                </a:ext>
              </a:extLst>
            </p:cNvPr>
            <p:cNvSpPr/>
            <p:nvPr/>
          </p:nvSpPr>
          <p:spPr>
            <a:xfrm>
              <a:off x="5216539" y="4152260"/>
              <a:ext cx="175846" cy="1456077"/>
            </a:xfrm>
            <a:prstGeom prst="leftBrace">
              <a:avLst/>
            </a:prstGeom>
            <a:ln w="19050">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3D14112F-EDFF-22BE-DBF0-F01232743C7F}"/>
                </a:ext>
              </a:extLst>
            </p:cNvPr>
            <p:cNvSpPr/>
            <p:nvPr/>
          </p:nvSpPr>
          <p:spPr>
            <a:xfrm>
              <a:off x="4522850" y="4724967"/>
              <a:ext cx="657283" cy="310662"/>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r>
                <a:rPr lang="en-US" b="1">
                  <a:solidFill>
                    <a:schemeClr val="bg1"/>
                  </a:solidFill>
                  <a:latin typeface="Times New Roman" panose="02020603050405020304" pitchFamily="18" charset="0"/>
                  <a:cs typeface="Times New Roman" panose="02020603050405020304" pitchFamily="18" charset="0"/>
                </a:rPr>
                <a:t>45%</a:t>
              </a:r>
            </a:p>
          </p:txBody>
        </p:sp>
      </p:grpSp>
      <p:sp>
        <p:nvSpPr>
          <p:cNvPr id="12" name="TextBox 11">
            <a:extLst>
              <a:ext uri="{FF2B5EF4-FFF2-40B4-BE49-F238E27FC236}">
                <a16:creationId xmlns:a16="http://schemas.microsoft.com/office/drawing/2014/main" id="{D9C6197F-888D-F108-F016-CDA86A18A2D7}"/>
              </a:ext>
            </a:extLst>
          </p:cNvPr>
          <p:cNvSpPr txBox="1"/>
          <p:nvPr/>
        </p:nvSpPr>
        <p:spPr>
          <a:xfrm>
            <a:off x="5094514" y="261257"/>
            <a:ext cx="6981372" cy="1200329"/>
          </a:xfrm>
          <a:prstGeom prst="rect">
            <a:avLst/>
          </a:prstGeom>
          <a:solidFill>
            <a:schemeClr val="bg2">
              <a:lumMod val="75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Huyết tương: nước, các chất dinh dưỡng, chất hòa tan.</a:t>
            </a:r>
          </a:p>
          <a:p>
            <a:r>
              <a:rPr lang="en-US" sz="2400">
                <a:latin typeface="Times New Roman" panose="02020603050405020304" pitchFamily="18" charset="0"/>
                <a:cs typeface="Times New Roman" panose="02020603050405020304" pitchFamily="18" charset="0"/>
              </a:rPr>
              <a:t>Vai trò: duy trì máu ở trạng thái lỏng, vận chuyển các chất</a:t>
            </a:r>
          </a:p>
        </p:txBody>
      </p:sp>
      <p:cxnSp>
        <p:nvCxnSpPr>
          <p:cNvPr id="15" name="Straight Arrow Connector 14">
            <a:extLst>
              <a:ext uri="{FF2B5EF4-FFF2-40B4-BE49-F238E27FC236}">
                <a16:creationId xmlns:a16="http://schemas.microsoft.com/office/drawing/2014/main" id="{905D62A7-4EE6-2DD7-1201-DFC83664788C}"/>
              </a:ext>
            </a:extLst>
          </p:cNvPr>
          <p:cNvCxnSpPr/>
          <p:nvPr/>
        </p:nvCxnSpPr>
        <p:spPr>
          <a:xfrm flipV="1">
            <a:off x="4542971" y="974295"/>
            <a:ext cx="551543" cy="288448"/>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FE02CF9-3C99-2B04-1036-47BDA0F062E1}"/>
              </a:ext>
            </a:extLst>
          </p:cNvPr>
          <p:cNvCxnSpPr>
            <a:cxnSpLocks/>
          </p:cNvCxnSpPr>
          <p:nvPr/>
        </p:nvCxnSpPr>
        <p:spPr>
          <a:xfrm flipV="1">
            <a:off x="4267199" y="2365829"/>
            <a:ext cx="827315" cy="41963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544D328-52FF-0813-81A3-ADBC43E4F714}"/>
              </a:ext>
            </a:extLst>
          </p:cNvPr>
          <p:cNvSpPr txBox="1"/>
          <p:nvPr/>
        </p:nvSpPr>
        <p:spPr>
          <a:xfrm>
            <a:off x="5094514" y="1909216"/>
            <a:ext cx="6981372" cy="830997"/>
          </a:xfrm>
          <a:prstGeom prst="rect">
            <a:avLst/>
          </a:prstGeom>
          <a:solidFill>
            <a:schemeClr val="accent6">
              <a:lumMod val="60000"/>
              <a:lumOff val="4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Tiểu cầu (&lt; 1%); không nhân, tham gia vào quá trình đông máu.</a:t>
            </a:r>
          </a:p>
        </p:txBody>
      </p:sp>
      <p:cxnSp>
        <p:nvCxnSpPr>
          <p:cNvPr id="19" name="Straight Arrow Connector 18">
            <a:extLst>
              <a:ext uri="{FF2B5EF4-FFF2-40B4-BE49-F238E27FC236}">
                <a16:creationId xmlns:a16="http://schemas.microsoft.com/office/drawing/2014/main" id="{64F44244-4C80-6EAA-C28A-861142444486}"/>
              </a:ext>
            </a:extLst>
          </p:cNvPr>
          <p:cNvCxnSpPr>
            <a:cxnSpLocks/>
          </p:cNvCxnSpPr>
          <p:nvPr/>
        </p:nvCxnSpPr>
        <p:spPr>
          <a:xfrm>
            <a:off x="4405084" y="3529179"/>
            <a:ext cx="68943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D66EC1-0F24-8DAF-5FBC-99B6C51D806E}"/>
              </a:ext>
            </a:extLst>
          </p:cNvPr>
          <p:cNvSpPr txBox="1"/>
          <p:nvPr/>
        </p:nvSpPr>
        <p:spPr>
          <a:xfrm>
            <a:off x="5094514" y="3113680"/>
            <a:ext cx="6981372" cy="461665"/>
          </a:xfrm>
          <a:prstGeom prst="rect">
            <a:avLst/>
          </a:prstGeom>
          <a:solidFill>
            <a:schemeClr val="accent6">
              <a:lumMod val="60000"/>
              <a:lumOff val="4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Bạch cầu (&lt; 1%); có nhân, tham gia bảo vệ cơ thể</a:t>
            </a:r>
          </a:p>
        </p:txBody>
      </p:sp>
      <p:sp>
        <p:nvSpPr>
          <p:cNvPr id="22" name="TextBox 21">
            <a:extLst>
              <a:ext uri="{FF2B5EF4-FFF2-40B4-BE49-F238E27FC236}">
                <a16:creationId xmlns:a16="http://schemas.microsoft.com/office/drawing/2014/main" id="{616CEDB9-397C-0402-5986-25967896401B}"/>
              </a:ext>
            </a:extLst>
          </p:cNvPr>
          <p:cNvSpPr txBox="1"/>
          <p:nvPr/>
        </p:nvSpPr>
        <p:spPr>
          <a:xfrm>
            <a:off x="5094514" y="4573964"/>
            <a:ext cx="6981372" cy="830997"/>
          </a:xfrm>
          <a:prstGeom prst="rect">
            <a:avLst/>
          </a:prstGeom>
          <a:solidFill>
            <a:schemeClr val="accent2">
              <a:lumMod val="40000"/>
              <a:lumOff val="60000"/>
            </a:schemeClr>
          </a:solidFill>
        </p:spPr>
        <p:txBody>
          <a:bodyPr wrap="square" rtlCol="0">
            <a:spAutoFit/>
          </a:bodyPr>
          <a:lstStyle/>
          <a:p>
            <a:r>
              <a:rPr lang="en-US" sz="2400">
                <a:latin typeface="Times New Roman" panose="02020603050405020304" pitchFamily="18" charset="0"/>
                <a:cs typeface="Times New Roman" panose="02020603050405020304" pitchFamily="18" charset="0"/>
              </a:rPr>
              <a:t>Hồng cầu (khoảng 43%); hình đĩa, lõm 2 mặt, không nhân, màu đỏ, tham gia vận chuyển chất khí CO</a:t>
            </a:r>
            <a:r>
              <a:rPr lang="en-US" sz="2400" baseline="-25000">
                <a:latin typeface="Times New Roman" panose="02020603050405020304" pitchFamily="18" charset="0"/>
                <a:cs typeface="Times New Roman" panose="02020603050405020304" pitchFamily="18" charset="0"/>
              </a:rPr>
              <a:t>2</a:t>
            </a:r>
            <a:r>
              <a:rPr lang="en-US" sz="2400">
                <a:latin typeface="Times New Roman" panose="02020603050405020304" pitchFamily="18" charset="0"/>
                <a:cs typeface="Times New Roman" panose="02020603050405020304" pitchFamily="18" charset="0"/>
              </a:rPr>
              <a:t> và O</a:t>
            </a:r>
            <a:r>
              <a:rPr lang="en-US" sz="2400" baseline="-25000">
                <a:latin typeface="Times New Roman" panose="02020603050405020304" pitchFamily="18" charset="0"/>
                <a:cs typeface="Times New Roman" panose="02020603050405020304" pitchFamily="18" charset="0"/>
              </a:rPr>
              <a:t>2</a:t>
            </a:r>
            <a:endParaRPr lang="en-US" sz="2400">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349B5CFA-8F27-3781-0376-B79D69353AB1}"/>
              </a:ext>
            </a:extLst>
          </p:cNvPr>
          <p:cNvCxnSpPr>
            <a:cxnSpLocks/>
          </p:cNvCxnSpPr>
          <p:nvPr/>
        </p:nvCxnSpPr>
        <p:spPr>
          <a:xfrm>
            <a:off x="4405084" y="4763461"/>
            <a:ext cx="68943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990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5623" y="505097"/>
            <a:ext cx="8856617" cy="5671866"/>
          </a:xfrm>
        </p:spPr>
      </p:pic>
    </p:spTree>
    <p:extLst>
      <p:ext uri="{BB962C8B-B14F-4D97-AF65-F5344CB8AC3E}">
        <p14:creationId xmlns:p14="http://schemas.microsoft.com/office/powerpoint/2010/main" val="2713655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8B02382-10FC-A245-87C3-F52FD7FB05FA}"/>
              </a:ext>
            </a:extLst>
          </p:cNvPr>
          <p:cNvSpPr/>
          <p:nvPr/>
        </p:nvSpPr>
        <p:spPr>
          <a:xfrm>
            <a:off x="1704583" y="1465529"/>
            <a:ext cx="9264883" cy="3926942"/>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2800" dirty="0">
              <a:solidFill>
                <a:schemeClr val="bg1"/>
              </a:solidFill>
              <a:latin typeface="Times New Roman" panose="02020603050405020304" pitchFamily="18" charset="0"/>
              <a:ea typeface="#9Slide02 Tieu de rat dai 01" panose="020000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4A5188E1-A7FB-2565-72B8-85BDC090123A}"/>
              </a:ext>
            </a:extLst>
          </p:cNvPr>
          <p:cNvSpPr txBox="1"/>
          <p:nvPr/>
        </p:nvSpPr>
        <p:spPr>
          <a:xfrm>
            <a:off x="2178304" y="1569928"/>
            <a:ext cx="8309113" cy="4183709"/>
          </a:xfrm>
          <a:prstGeom prst="rect">
            <a:avLst/>
          </a:prstGeom>
          <a:noFill/>
        </p:spPr>
        <p:txBody>
          <a:bodyPr wrap="square" rtlCol="0">
            <a:spAutoFit/>
          </a:bodyPr>
          <a:lstStyle/>
          <a:p>
            <a:pPr algn="ctr">
              <a:lnSpc>
                <a:spcPct val="120000"/>
              </a:lnSpc>
            </a:pPr>
            <a:r>
              <a:rPr lang="en-US" sz="2800" b="1">
                <a:solidFill>
                  <a:srgbClr val="FFC000"/>
                </a:solidFill>
                <a:latin typeface="Times New Roman" panose="02020603050405020304" pitchFamily="18" charset="0"/>
                <a:cs typeface="Times New Roman" panose="02020603050405020304" pitchFamily="18" charset="0"/>
              </a:rPr>
              <a:t>MÁU</a:t>
            </a:r>
          </a:p>
          <a:p>
            <a:pPr marL="285750" indent="-285750" algn="just">
              <a:lnSpc>
                <a:spcPct val="120000"/>
              </a:lnSpc>
              <a:buFontTx/>
              <a:buChar char="-"/>
            </a:pPr>
            <a:r>
              <a:rPr lang="en-US" sz="2800">
                <a:solidFill>
                  <a:schemeClr val="bg1"/>
                </a:solidFill>
                <a:latin typeface="Times New Roman" panose="02020603050405020304" pitchFamily="18" charset="0"/>
                <a:cs typeface="Times New Roman" panose="02020603050405020304" pitchFamily="18" charset="0"/>
              </a:rPr>
              <a:t>Là phần dịch lỏng trong cơ thể gồm: huyết tương, hồng cầu, tiểu cầu và bạch cầu.</a:t>
            </a:r>
          </a:p>
          <a:p>
            <a:pPr algn="just">
              <a:lnSpc>
                <a:spcPct val="120000"/>
              </a:lnSpc>
            </a:pPr>
            <a:r>
              <a:rPr lang="en-US" sz="2800">
                <a:solidFill>
                  <a:schemeClr val="bg1"/>
                </a:solidFill>
                <a:latin typeface="Times New Roman" panose="02020603050405020304" pitchFamily="18" charset="0"/>
                <a:ea typeface="Times New Roman" panose="02020603050405020304" pitchFamily="18" charset="0"/>
              </a:rPr>
              <a:t>- V</a:t>
            </a:r>
            <a:r>
              <a:rPr lang="en-US" sz="2800">
                <a:solidFill>
                  <a:schemeClr val="bg1"/>
                </a:solidFill>
                <a:effectLst/>
                <a:latin typeface="Times New Roman" panose="02020603050405020304" pitchFamily="18" charset="0"/>
                <a:ea typeface="Times New Roman" panose="02020603050405020304" pitchFamily="18" charset="0"/>
              </a:rPr>
              <a:t>ai trò vận chuyển các chất dinh dưỡng, các chất cần thiết khác và chất thải; vận chuyển oxygen và carbon dioxide; bảo vệ cơ thể nhờ hoạt động của các bạch cầu và làm đông máu của tiểu cầu.</a:t>
            </a:r>
            <a:endParaRPr lang="en-US" sz="2800">
              <a:solidFill>
                <a:schemeClr val="bg1"/>
              </a:solidFill>
              <a:effectLst/>
              <a:latin typeface="Times New Roman" panose="02020603050405020304" pitchFamily="18" charset="0"/>
              <a:ea typeface="Calibri" panose="020F0502020204030204" pitchFamily="34" charset="0"/>
            </a:endParaRPr>
          </a:p>
          <a:p>
            <a:pPr marL="285750" indent="-285750" algn="just">
              <a:lnSpc>
                <a:spcPct val="120000"/>
              </a:lnSpc>
              <a:buFontTx/>
              <a:buChar char="-"/>
            </a:pPr>
            <a:endParaRPr lang="en-US" sz="2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9353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BAA36B-BB3B-4B90-4A58-B8A5FB5F73EB}"/>
              </a:ext>
            </a:extLst>
          </p:cNvPr>
          <p:cNvSpPr txBox="1"/>
          <p:nvPr/>
        </p:nvSpPr>
        <p:spPr>
          <a:xfrm>
            <a:off x="4227443" y="2581749"/>
            <a:ext cx="5777948" cy="1323439"/>
          </a:xfrm>
          <a:prstGeom prst="rect">
            <a:avLst/>
          </a:prstGeom>
          <a:noFill/>
        </p:spPr>
        <p:txBody>
          <a:bodyPr wrap="square" rtlCol="0">
            <a:spAutoFit/>
          </a:bodyPr>
          <a:lstStyle/>
          <a:p>
            <a:pPr algn="ctr"/>
            <a:r>
              <a:rPr lang="en-US" sz="4000" b="1">
                <a:solidFill>
                  <a:srgbClr val="FFFF00"/>
                </a:solidFill>
                <a:latin typeface="Times New Roman" panose="02020603050405020304" pitchFamily="18" charset="0"/>
                <a:cs typeface="Times New Roman" panose="02020603050405020304" pitchFamily="18" charset="0"/>
              </a:rPr>
              <a:t>NHÓM MÁU VÀ TRUYỀN MÁU</a:t>
            </a:r>
          </a:p>
        </p:txBody>
      </p:sp>
      <p:pic>
        <p:nvPicPr>
          <p:cNvPr id="4" name="Picture 3">
            <a:extLst>
              <a:ext uri="{FF2B5EF4-FFF2-40B4-BE49-F238E27FC236}">
                <a16:creationId xmlns:a16="http://schemas.microsoft.com/office/drawing/2014/main" id="{7E131329-A7D3-5CB4-FEAA-437FBBB5A9B9}"/>
              </a:ext>
            </a:extLst>
          </p:cNvPr>
          <p:cNvPicPr>
            <a:picLocks noChangeAspect="1"/>
          </p:cNvPicPr>
          <p:nvPr/>
        </p:nvPicPr>
        <p:blipFill>
          <a:blip r:embed="rId2"/>
          <a:stretch>
            <a:fillRect/>
          </a:stretch>
        </p:blipFill>
        <p:spPr>
          <a:xfrm>
            <a:off x="994120" y="1910175"/>
            <a:ext cx="3909184" cy="2666586"/>
          </a:xfrm>
          <a:prstGeom prst="ellipse">
            <a:avLst/>
          </a:prstGeom>
          <a:ln>
            <a:noFill/>
          </a:ln>
          <a:effectLst>
            <a:softEdge rad="112500"/>
          </a:effectLst>
        </p:spPr>
      </p:pic>
    </p:spTree>
    <p:extLst>
      <p:ext uri="{BB962C8B-B14F-4D97-AF65-F5344CB8AC3E}">
        <p14:creationId xmlns:p14="http://schemas.microsoft.com/office/powerpoint/2010/main" val="41959328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0;p7"/>
          <p:cNvPicPr preferRelativeResize="0"/>
          <p:nvPr/>
        </p:nvPicPr>
        <p:blipFill rotWithShape="1">
          <a:blip r:embed="rId2">
            <a:alphaModFix/>
          </a:blip>
          <a:srcRect/>
          <a:stretch/>
        </p:blipFill>
        <p:spPr>
          <a:xfrm rot="236214">
            <a:off x="1297439" y="227096"/>
            <a:ext cx="10242765" cy="5590787"/>
          </a:xfrm>
          <a:prstGeom prst="rect">
            <a:avLst/>
          </a:prstGeom>
          <a:noFill/>
          <a:ln>
            <a:noFill/>
          </a:ln>
        </p:spPr>
      </p:pic>
      <p:pic>
        <p:nvPicPr>
          <p:cNvPr id="3" name="Google Shape;81;p7" descr="Icon&#10;&#10;Description automatically generated"/>
          <p:cNvPicPr preferRelativeResize="0"/>
          <p:nvPr/>
        </p:nvPicPr>
        <p:blipFill rotWithShape="1">
          <a:blip r:embed="rId3">
            <a:alphaModFix/>
          </a:blip>
          <a:srcRect l="21555" r="19778"/>
          <a:stretch/>
        </p:blipFill>
        <p:spPr>
          <a:xfrm>
            <a:off x="4191000" y="1524448"/>
            <a:ext cx="1031696" cy="1094224"/>
          </a:xfrm>
          <a:prstGeom prst="rect">
            <a:avLst/>
          </a:prstGeom>
          <a:noFill/>
          <a:ln>
            <a:noFill/>
          </a:ln>
        </p:spPr>
      </p:pic>
      <p:sp>
        <p:nvSpPr>
          <p:cNvPr id="4" name="Google Shape;82;p7"/>
          <p:cNvSpPr txBox="1"/>
          <p:nvPr/>
        </p:nvSpPr>
        <p:spPr>
          <a:xfrm>
            <a:off x="1832409" y="2405389"/>
            <a:ext cx="9241993" cy="1292621"/>
          </a:xfrm>
          <a:prstGeom prst="rect">
            <a:avLst/>
          </a:prstGeom>
          <a:noFill/>
          <a:ln>
            <a:noFill/>
          </a:ln>
        </p:spPr>
        <p:txBody>
          <a:bodyPr spcFirstLastPara="1" wrap="square" lIns="91425" tIns="45700" rIns="91425" bIns="45700" anchor="t" anchorCtr="0">
            <a:spAutoFit/>
          </a:bodyPr>
          <a:lstStyle/>
          <a:p>
            <a:pPr marL="457200" indent="-457200">
              <a:lnSpc>
                <a:spcPct val="150000"/>
              </a:lnSpc>
              <a:buFontTx/>
              <a:buChar char="-"/>
            </a:pPr>
            <a:r>
              <a:rPr lang="en-US" sz="2600" b="1">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rPr>
              <a:t>Căn cứ vào đâu để phân loại các nhóm máu?</a:t>
            </a:r>
          </a:p>
          <a:p>
            <a:pPr marL="457200" indent="-457200">
              <a:lnSpc>
                <a:spcPct val="150000"/>
              </a:lnSpc>
              <a:buFontTx/>
              <a:buChar char="-"/>
            </a:pPr>
            <a:r>
              <a:rPr lang="en-US" sz="2600" b="1">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rPr>
              <a:t>Trong quá trình truyền máu cần tuân theo nguyên tắc gì?</a:t>
            </a:r>
            <a:endParaRPr lang="en-US" sz="2600" b="1" dirty="0">
              <a:solidFill>
                <a:srgbClr val="002060"/>
              </a:solidFill>
              <a:latin typeface="Times New Roman" panose="02020603050405020304" pitchFamily="18" charset="0"/>
              <a:ea typeface="#9Slide02 Tieu de rat dai 01" panose="020B0604020202020204" charset="0"/>
              <a:cs typeface="Times New Roman" panose="02020603050405020304" pitchFamily="18" charset="0"/>
              <a:sym typeface="Arial"/>
            </a:endParaRPr>
          </a:p>
        </p:txBody>
      </p:sp>
    </p:spTree>
    <p:extLst>
      <p:ext uri="{BB962C8B-B14F-4D97-AF65-F5344CB8AC3E}">
        <p14:creationId xmlns:p14="http://schemas.microsoft.com/office/powerpoint/2010/main" val="7499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566</TotalTime>
  <Words>1189</Words>
  <Application>Microsoft Office PowerPoint</Application>
  <PresentationFormat>Widescreen</PresentationFormat>
  <Paragraphs>126</Paragraphs>
  <Slides>31</Slides>
  <Notes>4</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#9Slide02 Tieu de rat dai 01</vt:lpstr>
      <vt:lpstr>Arial</vt:lpstr>
      <vt:lpstr>Calibri</vt:lpstr>
      <vt:lpstr>Calibri Light</vt:lpstr>
      <vt:lpstr>Lobster</vt:lpstr>
      <vt:lpstr>Overpass</vt:lpstr>
      <vt:lpstr>Sans</vt:lpstr>
      <vt:lpstr>Times New Roman</vt:lpstr>
      <vt:lpstr>Wingdings</vt:lpstr>
      <vt:lpstr>Office Theme</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Thanh Huyền</dc:creator>
  <cp:lastModifiedBy>Windows 10</cp:lastModifiedBy>
  <cp:revision>35</cp:revision>
  <dcterms:created xsi:type="dcterms:W3CDTF">2023-07-08T12:35:39Z</dcterms:created>
  <dcterms:modified xsi:type="dcterms:W3CDTF">2024-11-22T03:25:27Z</dcterms:modified>
</cp:coreProperties>
</file>