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9" r:id="rId2"/>
    <p:sldId id="270" r:id="rId3"/>
    <p:sldId id="256" r:id="rId4"/>
    <p:sldId id="258" r:id="rId5"/>
    <p:sldId id="267" r:id="rId6"/>
    <p:sldId id="273" r:id="rId7"/>
    <p:sldId id="272" r:id="rId8"/>
    <p:sldId id="259" r:id="rId9"/>
    <p:sldId id="260" r:id="rId10"/>
    <p:sldId id="271" r:id="rId11"/>
    <p:sldId id="261" r:id="rId12"/>
    <p:sldId id="263" r:id="rId13"/>
    <p:sldId id="268" r:id="rId14"/>
    <p:sldId id="265" r:id="rId15"/>
  </p:sldIdLst>
  <p:sldSz cx="18288000" cy="10287000"/>
  <p:notesSz cx="6858000" cy="9144000"/>
  <p:embeddedFontLst>
    <p:embeddedFont>
      <p:font typeface="Britannic Bold" panose="020B0903060703020204" pitchFamily="34" charset="0"/>
      <p:regular r:id="rId17"/>
    </p:embeddedFont>
    <p:embeddedFont>
      <p:font typeface="Barlow Condensed ExtraBold" panose="00000906000000000000" pitchFamily="2" charset="0"/>
      <p:bold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taatliches" panose="020B0604020202020204" charset="0"/>
      <p:regular r:id="rId24"/>
    </p:embeddedFont>
    <p:embeddedFont>
      <p:font typeface="Cascadia Code" panose="020B0609020000020004" pitchFamily="49" charset="0"/>
      <p:regular r:id="rId25"/>
      <p:bold r:id="rId26"/>
      <p:italic r:id="rId27"/>
      <p:boldItalic r:id="rId28"/>
    </p:embeddedFont>
    <p:embeddedFont>
      <p:font typeface="Barlow Condensed Medium" panose="00000606000000000000" pitchFamily="2" charset="0"/>
      <p:regular r:id="rId29"/>
      <p:italic r:id="rId30"/>
    </p:embeddedFont>
    <p:embeddedFont>
      <p:font typeface="Barlow Condensed SemiBold" panose="00000706000000000000" pitchFamily="2" charset="0"/>
      <p:bold r:id="rId31"/>
      <p:boldItalic r:id="rId32"/>
    </p:embeddedFont>
    <p:embeddedFont>
      <p:font typeface="Montaser Arabic Bold" panose="020B0604020202020204" charset="-78"/>
      <p:regular r:id="rId33"/>
    </p:embeddedFont>
    <p:embeddedFont>
      <p:font typeface="Montserrat" panose="00000500000000000000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1A8A"/>
    <a:srgbClr val="FAF5FB"/>
    <a:srgbClr val="E8CFE4"/>
    <a:srgbClr val="F6E535"/>
    <a:srgbClr val="0F69CF"/>
    <a:srgbClr val="FF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B763B-0600-453D-87EF-2D128123674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A6B5F-462F-4885-87F1-CA5AE7031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6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B5F-462F-4885-87F1-CA5AE7031F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7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B5F-462F-4885-87F1-CA5AE7031F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73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B5F-462F-4885-87F1-CA5AE7031F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0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8.png"/><Relationship Id="rId12" Type="http://schemas.openxmlformats.org/officeDocument/2006/relationships/image" Target="../media/image24.svg"/><Relationship Id="rId2" Type="http://schemas.openxmlformats.org/officeDocument/2006/relationships/image" Target="../media/image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6" Type="http://schemas.openxmlformats.org/officeDocument/2006/relationships/image" Target="../media/image43.svg"/><Relationship Id="rId5" Type="http://schemas.openxmlformats.org/officeDocument/2006/relationships/image" Target="../media/image26.png"/><Relationship Id="rId15" Type="http://schemas.openxmlformats.org/officeDocument/2006/relationships/image" Target="../media/image28.png"/><Relationship Id="rId10" Type="http://schemas.openxmlformats.org/officeDocument/2006/relationships/image" Target="../media/image20.svg"/><Relationship Id="rId4" Type="http://schemas.openxmlformats.org/officeDocument/2006/relationships/image" Target="../media/image10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8.png"/><Relationship Id="rId18" Type="http://schemas.openxmlformats.org/officeDocument/2006/relationships/image" Target="../media/image35.png"/><Relationship Id="rId3" Type="http://schemas.openxmlformats.org/officeDocument/2006/relationships/image" Target="../media/image5.svg"/><Relationship Id="rId12" Type="http://schemas.openxmlformats.org/officeDocument/2006/relationships/image" Target="../media/image12.svg"/><Relationship Id="rId17" Type="http://schemas.openxmlformats.org/officeDocument/2006/relationships/image" Target="../media/image34.png"/><Relationship Id="rId2" Type="http://schemas.openxmlformats.org/officeDocument/2006/relationships/image" Target="../media/image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7.png"/><Relationship Id="rId5" Type="http://schemas.openxmlformats.org/officeDocument/2006/relationships/image" Target="../media/image7.svg"/><Relationship Id="rId15" Type="http://schemas.openxmlformats.org/officeDocument/2006/relationships/image" Target="../media/image32.png"/><Relationship Id="rId10" Type="http://schemas.openxmlformats.org/officeDocument/2006/relationships/image" Target="../media/image24.sv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18" Type="http://schemas.openxmlformats.org/officeDocument/2006/relationships/image" Target="../media/image20.png"/><Relationship Id="rId3" Type="http://schemas.openxmlformats.org/officeDocument/2006/relationships/image" Target="../media/image27.svg"/><Relationship Id="rId21" Type="http://schemas.openxmlformats.org/officeDocument/2006/relationships/image" Target="../media/image37.png"/><Relationship Id="rId12" Type="http://schemas.openxmlformats.org/officeDocument/2006/relationships/image" Target="../media/image12.png"/><Relationship Id="rId17" Type="http://schemas.openxmlformats.org/officeDocument/2006/relationships/image" Target="../media/image14.svg"/><Relationship Id="rId2" Type="http://schemas.openxmlformats.org/officeDocument/2006/relationships/image" Target="../media/image10.png"/><Relationship Id="rId16" Type="http://schemas.openxmlformats.org/officeDocument/2006/relationships/image" Target="../media/image8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15" Type="http://schemas.openxmlformats.org/officeDocument/2006/relationships/image" Target="../media/image24.svg"/><Relationship Id="rId10" Type="http://schemas.openxmlformats.org/officeDocument/2006/relationships/image" Target="../media/image7.png"/><Relationship Id="rId19" Type="http://schemas.openxmlformats.org/officeDocument/2006/relationships/image" Target="../media/image36.svg"/><Relationship Id="rId4" Type="http://schemas.openxmlformats.org/officeDocument/2006/relationships/image" Target="../media/image5.png"/><Relationship Id="rId9" Type="http://schemas.openxmlformats.org/officeDocument/2006/relationships/image" Target="../media/image7.sv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8" Type="http://schemas.openxmlformats.org/officeDocument/2006/relationships/image" Target="../media/image25.png"/><Relationship Id="rId17" Type="http://schemas.openxmlformats.org/officeDocument/2006/relationships/image" Target="../media/image21.png"/><Relationship Id="rId2" Type="http://schemas.openxmlformats.org/officeDocument/2006/relationships/image" Target="../media/image1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0.png"/><Relationship Id="rId15" Type="http://schemas.openxmlformats.org/officeDocument/2006/relationships/image" Target="../media/image38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6.png"/><Relationship Id="rId1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20.svg"/><Relationship Id="rId3" Type="http://schemas.openxmlformats.org/officeDocument/2006/relationships/image" Target="../media/image3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27.png"/><Relationship Id="rId2" Type="http://schemas.openxmlformats.org/officeDocument/2006/relationships/image" Target="../media/image39.gif"/><Relationship Id="rId16" Type="http://schemas.openxmlformats.org/officeDocument/2006/relationships/image" Target="../media/image22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15" Type="http://schemas.openxmlformats.org/officeDocument/2006/relationships/image" Target="../media/image40.png"/><Relationship Id="rId10" Type="http://schemas.openxmlformats.org/officeDocument/2006/relationships/image" Target="../media/image10.svg"/><Relationship Id="rId19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Relationship Id="rId22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3.png"/><Relationship Id="rId7" Type="http://schemas.openxmlformats.org/officeDocument/2006/relationships/image" Target="../media/image11.png"/><Relationship Id="rId12" Type="http://schemas.openxmlformats.org/officeDocument/2006/relationships/image" Target="../media/image29.svg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2.svg"/><Relationship Id="rId4" Type="http://schemas.openxmlformats.org/officeDocument/2006/relationships/image" Target="../media/image7.sv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24.sv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24.sv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24.svg"/><Relationship Id="rId9" Type="http://schemas.openxmlformats.org/officeDocument/2006/relationships/image" Target="../media/image11.pn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40.svg"/><Relationship Id="rId17" Type="http://schemas.openxmlformats.org/officeDocument/2006/relationships/image" Target="../media/image25.png"/><Relationship Id="rId2" Type="http://schemas.openxmlformats.org/officeDocument/2006/relationships/image" Target="../media/image18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21.png"/><Relationship Id="rId1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8.png"/><Relationship Id="rId12" Type="http://schemas.openxmlformats.org/officeDocument/2006/relationships/image" Target="../media/image24.svg"/><Relationship Id="rId17" Type="http://schemas.openxmlformats.org/officeDocument/2006/relationships/image" Target="../media/image30.png"/><Relationship Id="rId2" Type="http://schemas.openxmlformats.org/officeDocument/2006/relationships/image" Target="../media/image6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6" Type="http://schemas.openxmlformats.org/officeDocument/2006/relationships/image" Target="../media/image43.svg"/><Relationship Id="rId5" Type="http://schemas.openxmlformats.org/officeDocument/2006/relationships/image" Target="../media/image26.png"/><Relationship Id="rId15" Type="http://schemas.openxmlformats.org/officeDocument/2006/relationships/image" Target="../media/image28.png"/><Relationship Id="rId10" Type="http://schemas.openxmlformats.org/officeDocument/2006/relationships/image" Target="../media/image20.svg"/><Relationship Id="rId4" Type="http://schemas.openxmlformats.org/officeDocument/2006/relationships/image" Target="../media/image10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640045648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464533" y="-494482"/>
            <a:ext cx="4336462" cy="1523182"/>
          </a:xfrm>
          <a:custGeom>
            <a:avLst/>
            <a:gdLst/>
            <a:ahLst/>
            <a:cxnLst/>
            <a:rect l="l" t="t" r="r" b="b"/>
            <a:pathLst>
              <a:path w="4336462" h="1523182">
                <a:moveTo>
                  <a:pt x="0" y="0"/>
                </a:moveTo>
                <a:lnTo>
                  <a:pt x="4336462" y="0"/>
                </a:lnTo>
                <a:lnTo>
                  <a:pt x="4336462" y="1523182"/>
                </a:lnTo>
                <a:lnTo>
                  <a:pt x="0" y="1523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9616190"/>
            <a:ext cx="1958568" cy="670810"/>
          </a:xfrm>
          <a:custGeom>
            <a:avLst/>
            <a:gdLst/>
            <a:ahLst/>
            <a:cxnLst/>
            <a:rect l="l" t="t" r="r" b="b"/>
            <a:pathLst>
              <a:path w="1958568" h="670810">
                <a:moveTo>
                  <a:pt x="0" y="0"/>
                </a:moveTo>
                <a:lnTo>
                  <a:pt x="1958568" y="0"/>
                </a:lnTo>
                <a:lnTo>
                  <a:pt x="1958568" y="670810"/>
                </a:lnTo>
                <a:lnTo>
                  <a:pt x="0" y="670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034442" y="-1172594"/>
            <a:ext cx="3621895" cy="2879407"/>
          </a:xfrm>
          <a:custGeom>
            <a:avLst/>
            <a:gdLst/>
            <a:ahLst/>
            <a:cxnLst/>
            <a:rect l="l" t="t" r="r" b="b"/>
            <a:pathLst>
              <a:path w="3621895" h="2879407">
                <a:moveTo>
                  <a:pt x="0" y="0"/>
                </a:moveTo>
                <a:lnTo>
                  <a:pt x="3621895" y="0"/>
                </a:lnTo>
                <a:lnTo>
                  <a:pt x="3621895" y="2879406"/>
                </a:lnTo>
                <a:lnTo>
                  <a:pt x="0" y="2879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832185" y="267109"/>
            <a:ext cx="2623630" cy="653522"/>
          </a:xfrm>
          <a:custGeom>
            <a:avLst/>
            <a:gdLst/>
            <a:ahLst/>
            <a:cxnLst/>
            <a:rect l="l" t="t" r="r" b="b"/>
            <a:pathLst>
              <a:path w="2623630" h="653522">
                <a:moveTo>
                  <a:pt x="0" y="0"/>
                </a:moveTo>
                <a:lnTo>
                  <a:pt x="2623630" y="0"/>
                </a:lnTo>
                <a:lnTo>
                  <a:pt x="2623630" y="653522"/>
                </a:lnTo>
                <a:lnTo>
                  <a:pt x="0" y="6535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844375" y="8937902"/>
            <a:ext cx="3222879" cy="3142307"/>
          </a:xfrm>
          <a:custGeom>
            <a:avLst/>
            <a:gdLst/>
            <a:ahLst/>
            <a:cxnLst/>
            <a:rect l="l" t="t" r="r" b="b"/>
            <a:pathLst>
              <a:path w="3222879" h="3142307">
                <a:moveTo>
                  <a:pt x="0" y="0"/>
                </a:moveTo>
                <a:lnTo>
                  <a:pt x="3222879" y="0"/>
                </a:lnTo>
                <a:lnTo>
                  <a:pt x="3222879" y="3142306"/>
                </a:lnTo>
                <a:lnTo>
                  <a:pt x="0" y="31423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/>
          <p:cNvSpPr txBox="1"/>
          <p:nvPr/>
        </p:nvSpPr>
        <p:spPr>
          <a:xfrm>
            <a:off x="1192670" y="883014"/>
            <a:ext cx="8327431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7"/>
              </a:lnSpc>
            </a:pPr>
            <a:r>
              <a:rPr lang="en-US" sz="7200" b="1">
                <a:solidFill>
                  <a:srgbClr val="002060"/>
                </a:solidFill>
                <a:latin typeface="Barlow Condensed Medium" panose="00000606000000000000" pitchFamily="2" charset="0"/>
                <a:ea typeface="Staatliches"/>
                <a:cs typeface="Staatliches"/>
                <a:sym typeface="Staatliches"/>
              </a:rPr>
              <a:t>2</a:t>
            </a:r>
            <a:r>
              <a:rPr lang="en-US" sz="7200" b="1" smtClean="0">
                <a:solidFill>
                  <a:srgbClr val="002060"/>
                </a:solidFill>
                <a:latin typeface="Barlow Condensed Medium" panose="00000606000000000000" pitchFamily="2" charset="0"/>
                <a:ea typeface="Staatliches"/>
                <a:cs typeface="Staatliches"/>
                <a:sym typeface="Staatliches"/>
              </a:rPr>
              <a:t>. Sao chép phần văn bản</a:t>
            </a:r>
            <a:endParaRPr lang="en-US" sz="7200" b="1">
              <a:solidFill>
                <a:srgbClr val="002060"/>
              </a:solidFill>
              <a:latin typeface="Barlow Condensed Medium" panose="00000606000000000000" pitchFamily="2" charset="0"/>
              <a:ea typeface="Staatliches"/>
              <a:cs typeface="Staatliches"/>
              <a:sym typeface="Staatliche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57457" y="8703057"/>
            <a:ext cx="1930543" cy="1826266"/>
          </a:xfrm>
          <a:custGeom>
            <a:avLst/>
            <a:gdLst/>
            <a:ahLst/>
            <a:cxnLst/>
            <a:rect l="l" t="t" r="r" b="b"/>
            <a:pathLst>
              <a:path w="2417787" h="2546156">
                <a:moveTo>
                  <a:pt x="0" y="0"/>
                </a:moveTo>
                <a:lnTo>
                  <a:pt x="2417787" y="0"/>
                </a:lnTo>
                <a:lnTo>
                  <a:pt x="2417787" y="2546156"/>
                </a:lnTo>
                <a:lnTo>
                  <a:pt x="0" y="25461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76016" y="2260834"/>
            <a:ext cx="6438014" cy="70736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1" name="Group 10"/>
          <p:cNvGrpSpPr/>
          <p:nvPr/>
        </p:nvGrpSpPr>
        <p:grpSpPr>
          <a:xfrm>
            <a:off x="1432085" y="2904744"/>
            <a:ext cx="7848600" cy="5389248"/>
            <a:chOff x="1371600" y="4436886"/>
            <a:chExt cx="7848600" cy="5389248"/>
          </a:xfrm>
        </p:grpSpPr>
        <p:sp>
          <p:nvSpPr>
            <p:cNvPr id="12" name="Rounded Rectangle 11"/>
            <p:cNvSpPr/>
            <p:nvPr/>
          </p:nvSpPr>
          <p:spPr>
            <a:xfrm>
              <a:off x="1371600" y="4436886"/>
              <a:ext cx="7848600" cy="5389248"/>
            </a:xfrm>
            <a:prstGeom prst="roundRect">
              <a:avLst>
                <a:gd name="adj" fmla="val 7737"/>
              </a:avLst>
            </a:prstGeom>
            <a:solidFill>
              <a:srgbClr val="E8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649364" y="5619597"/>
              <a:ext cx="7257805" cy="3936533"/>
            </a:xfrm>
            <a:prstGeom prst="roundRect">
              <a:avLst>
                <a:gd name="adj" fmla="val 8557"/>
              </a:avLst>
            </a:prstGeom>
            <a:solidFill>
              <a:srgbClr val="F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47201" y="4658329"/>
              <a:ext cx="69615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b="1"/>
                <a:t>Em có thể phối hợp chuột và bàn phím để </a:t>
              </a:r>
              <a:r>
                <a:rPr lang="en-US" b="1" smtClean="0"/>
                <a:t>sao chép phần </a:t>
              </a:r>
              <a:r>
                <a:rPr lang="en-US" b="1"/>
                <a:t>văn bản: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49894" y="5977349"/>
              <a:ext cx="6467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/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: Chọn phần văn bản cần sao chép;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49894" y="6774693"/>
              <a:ext cx="6467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: Nhấn tổ hợp phím </a:t>
              </a:r>
              <a:r>
                <a:rPr lang="en-US" sz="2800" smtClean="0">
                  <a:solidFill>
                    <a:srgbClr val="B11A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C</a:t>
              </a:r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49894" y="7484166"/>
              <a:ext cx="64673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/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: Đặt con trỏ soạn thảo tại vị trí cần sao chép phần văn bản đến;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15088" y="6057900"/>
              <a:ext cx="426597" cy="403303"/>
            </a:xfrm>
            <a:prstGeom prst="rect">
              <a:avLst/>
            </a:prstGeom>
            <a:solidFill>
              <a:srgbClr val="B11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15088" y="6834652"/>
              <a:ext cx="426597" cy="403303"/>
            </a:xfrm>
            <a:prstGeom prst="rect">
              <a:avLst/>
            </a:prstGeom>
            <a:solidFill>
              <a:srgbClr val="B11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15088" y="7675471"/>
              <a:ext cx="426597" cy="403303"/>
            </a:xfrm>
            <a:prstGeom prst="rect">
              <a:avLst/>
            </a:prstGeom>
            <a:solidFill>
              <a:srgbClr val="B11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15088" y="8516290"/>
              <a:ext cx="426597" cy="403303"/>
            </a:xfrm>
            <a:prstGeom prst="rect">
              <a:avLst/>
            </a:prstGeom>
            <a:solidFill>
              <a:srgbClr val="B11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49894" y="8487373"/>
              <a:ext cx="6467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: Nhấn tổ hợp phím </a:t>
              </a:r>
              <a:r>
                <a:rPr lang="en-US" sz="2800" smtClean="0">
                  <a:solidFill>
                    <a:srgbClr val="B11A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V</a:t>
              </a:r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2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671221" y="7166397"/>
            <a:ext cx="6145302" cy="135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54"/>
              </a:lnSpc>
            </a:pPr>
            <a:r>
              <a:rPr lang="en-US" sz="19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Proin vel erat tempor, imperdiet urna sed, dictum tellus. Suspendisse pellentesque commodo sapien, suscipit </a:t>
            </a:r>
          </a:p>
        </p:txBody>
      </p:sp>
      <p:sp>
        <p:nvSpPr>
          <p:cNvPr id="9" name="Freeform 9"/>
          <p:cNvSpPr/>
          <p:nvPr/>
        </p:nvSpPr>
        <p:spPr>
          <a:xfrm>
            <a:off x="-174064" y="6961494"/>
            <a:ext cx="5636712" cy="4114800"/>
          </a:xfrm>
          <a:custGeom>
            <a:avLst/>
            <a:gdLst/>
            <a:ahLst/>
            <a:cxnLst/>
            <a:rect l="l" t="t" r="r" b="b"/>
            <a:pathLst>
              <a:path w="5636712" h="4114800">
                <a:moveTo>
                  <a:pt x="0" y="0"/>
                </a:moveTo>
                <a:lnTo>
                  <a:pt x="5636713" y="0"/>
                </a:lnTo>
                <a:lnTo>
                  <a:pt x="56367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14105230" y="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418277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82770" y="0"/>
                </a:lnTo>
                <a:lnTo>
                  <a:pt x="418277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607372" y="-16390"/>
            <a:ext cx="4454452" cy="4114800"/>
          </a:xfrm>
          <a:custGeom>
            <a:avLst/>
            <a:gdLst/>
            <a:ahLst/>
            <a:cxnLst/>
            <a:rect l="l" t="t" r="r" b="b"/>
            <a:pathLst>
              <a:path w="4454452" h="4114800">
                <a:moveTo>
                  <a:pt x="0" y="0"/>
                </a:moveTo>
                <a:lnTo>
                  <a:pt x="4454452" y="0"/>
                </a:lnTo>
                <a:lnTo>
                  <a:pt x="4454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71668" y="4072164"/>
            <a:ext cx="6145302" cy="135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54"/>
              </a:lnSpc>
            </a:pPr>
            <a:r>
              <a:rPr lang="en-US" sz="19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Proin vel erat tempor, imperdiet urna sed, dictum tellus. Suspendisse pellentesque commodo sapien, suscipit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1668" y="3310264"/>
            <a:ext cx="5832956" cy="47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8"/>
              </a:lnSpc>
            </a:pPr>
            <a:r>
              <a:rPr lang="en-US" sz="2791" b="1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Literature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71221" y="6404497"/>
            <a:ext cx="5832956" cy="47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8"/>
              </a:lnSpc>
            </a:pPr>
            <a:r>
              <a:rPr lang="en-US" sz="2791" b="1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Literature 2</a:t>
            </a:r>
          </a:p>
        </p:txBody>
      </p:sp>
      <p:sp>
        <p:nvSpPr>
          <p:cNvPr id="18" name="Freeform 18"/>
          <p:cNvSpPr/>
          <p:nvPr/>
        </p:nvSpPr>
        <p:spPr>
          <a:xfrm>
            <a:off x="13792200" y="1569968"/>
            <a:ext cx="2623630" cy="653522"/>
          </a:xfrm>
          <a:custGeom>
            <a:avLst/>
            <a:gdLst/>
            <a:ahLst/>
            <a:cxnLst/>
            <a:rect l="l" t="t" r="r" b="b"/>
            <a:pathLst>
              <a:path w="2623630" h="653522">
                <a:moveTo>
                  <a:pt x="0" y="0"/>
                </a:moveTo>
                <a:lnTo>
                  <a:pt x="2623629" y="0"/>
                </a:lnTo>
                <a:lnTo>
                  <a:pt x="2623629" y="653522"/>
                </a:lnTo>
                <a:lnTo>
                  <a:pt x="0" y="653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968876" y="8640918"/>
            <a:ext cx="2669895" cy="1932337"/>
          </a:xfrm>
          <a:custGeom>
            <a:avLst/>
            <a:gdLst/>
            <a:ahLst/>
            <a:cxnLst/>
            <a:rect l="l" t="t" r="r" b="b"/>
            <a:pathLst>
              <a:path w="2669895" h="1932337">
                <a:moveTo>
                  <a:pt x="0" y="0"/>
                </a:moveTo>
                <a:lnTo>
                  <a:pt x="2669895" y="0"/>
                </a:lnTo>
                <a:lnTo>
                  <a:pt x="2669895" y="1932337"/>
                </a:lnTo>
                <a:lnTo>
                  <a:pt x="0" y="1932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5451931" y="9607087"/>
            <a:ext cx="1489369" cy="510109"/>
          </a:xfrm>
          <a:custGeom>
            <a:avLst/>
            <a:gdLst/>
            <a:ahLst/>
            <a:cxnLst/>
            <a:rect l="l" t="t" r="r" b="b"/>
            <a:pathLst>
              <a:path w="1489369" h="510109">
                <a:moveTo>
                  <a:pt x="1489368" y="0"/>
                </a:moveTo>
                <a:lnTo>
                  <a:pt x="0" y="0"/>
                </a:lnTo>
                <a:lnTo>
                  <a:pt x="0" y="510109"/>
                </a:lnTo>
                <a:lnTo>
                  <a:pt x="1489368" y="510109"/>
                </a:lnTo>
                <a:lnTo>
                  <a:pt x="148936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885837"/>
              </p:ext>
            </p:extLst>
          </p:nvPr>
        </p:nvGraphicFramePr>
        <p:xfrm>
          <a:off x="1571668" y="2858391"/>
          <a:ext cx="15573332" cy="56677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86666">
                  <a:extLst>
                    <a:ext uri="{9D8B030D-6E8A-4147-A177-3AD203B41FA5}">
                      <a16:colId xmlns:a16="http://schemas.microsoft.com/office/drawing/2014/main" val="1374898783"/>
                    </a:ext>
                  </a:extLst>
                </a:gridCol>
                <a:gridCol w="7786666">
                  <a:extLst>
                    <a:ext uri="{9D8B030D-6E8A-4147-A177-3AD203B41FA5}">
                      <a16:colId xmlns:a16="http://schemas.microsoft.com/office/drawing/2014/main" val="3599304310"/>
                    </a:ext>
                  </a:extLst>
                </a:gridCol>
              </a:tblGrid>
              <a:tr h="1133545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Sử</a:t>
                      </a:r>
                      <a:r>
                        <a:rPr lang="en-US" sz="3200" baseline="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dụng nút lệnh Copy, Paste trên dải lệnh Home</a:t>
                      </a:r>
                      <a:endParaRPr lang="en-US" sz="320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Sử</a:t>
                      </a:r>
                      <a:r>
                        <a:rPr lang="en-US" sz="3200" baseline="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dụng tổ hợp phím tắt</a:t>
                      </a:r>
                      <a:endParaRPr lang="en-US" sz="320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792295"/>
                  </a:ext>
                </a:extLst>
              </a:tr>
              <a:tr h="11335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aseline="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Chọn phần văn bản cần sao chép;</a:t>
                      </a:r>
                      <a:endParaRPr lang="en-US" sz="280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166288"/>
                  </a:ext>
                </a:extLst>
              </a:tr>
              <a:tr h="1133545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 Nháy chuột vào nút lệnh Copy;</a:t>
                      </a:r>
                      <a:endParaRPr lang="en-US" sz="280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Nhấn</a:t>
                      </a:r>
                      <a:r>
                        <a:rPr lang="en-US" sz="2800" baseline="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tổ hợp phím Ctrl + C;</a:t>
                      </a:r>
                      <a:endParaRPr lang="en-US" sz="280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751239"/>
                  </a:ext>
                </a:extLst>
              </a:tr>
              <a:tr h="11335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aseline="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Đặt con trỏ soạn thảo tại vị trí cần sao chép văn bản đến;</a:t>
                      </a:r>
                      <a:endParaRPr lang="en-US" sz="280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328209"/>
                  </a:ext>
                </a:extLst>
              </a:tr>
              <a:tr h="1133545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Nháy chuột vào nút lệnh Paste.</a:t>
                      </a:r>
                      <a:endParaRPr lang="en-US" sz="280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Nhấn</a:t>
                      </a:r>
                      <a:r>
                        <a:rPr lang="en-US" sz="2800" baseline="0" smtClean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tổ hợp phím Ctrl + V.</a:t>
                      </a:r>
                      <a:endParaRPr lang="en-US" sz="280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43727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668355" y="464819"/>
            <a:ext cx="8327431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7"/>
              </a:lnSpc>
            </a:pPr>
            <a:r>
              <a:rPr lang="en-US" sz="7200" b="1">
                <a:solidFill>
                  <a:srgbClr val="002060"/>
                </a:solidFill>
                <a:latin typeface="Barlow Condensed Medium" panose="00000606000000000000" pitchFamily="2" charset="0"/>
                <a:ea typeface="Staatliches"/>
                <a:cs typeface="Staatliches"/>
                <a:sym typeface="Staatliches"/>
              </a:rPr>
              <a:t>2</a:t>
            </a:r>
            <a:r>
              <a:rPr lang="en-US" sz="7200" b="1" smtClean="0">
                <a:solidFill>
                  <a:srgbClr val="002060"/>
                </a:solidFill>
                <a:latin typeface="Barlow Condensed Medium" panose="00000606000000000000" pitchFamily="2" charset="0"/>
                <a:ea typeface="Staatliches"/>
                <a:cs typeface="Staatliches"/>
                <a:sym typeface="Staatliches"/>
              </a:rPr>
              <a:t>. Sao chép phần văn bản</a:t>
            </a:r>
            <a:endParaRPr lang="en-US" sz="7200" b="1">
              <a:solidFill>
                <a:srgbClr val="002060"/>
              </a:solidFill>
              <a:latin typeface="Barlow Condensed Medium" panose="00000606000000000000" pitchFamily="2" charset="0"/>
              <a:ea typeface="Staatliches"/>
              <a:cs typeface="Staatliches"/>
              <a:sym typeface="Staatlich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62" y="4248699"/>
            <a:ext cx="681099" cy="681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18" y="5316627"/>
            <a:ext cx="757299" cy="7572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26" y="5316627"/>
            <a:ext cx="757299" cy="757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12" y="6495069"/>
            <a:ext cx="766701" cy="766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50" y="7582861"/>
            <a:ext cx="700299" cy="7002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635" y="7582861"/>
            <a:ext cx="700299" cy="70029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55049"/>
            <a:ext cx="5905425" cy="2531951"/>
          </a:xfrm>
          <a:custGeom>
            <a:avLst/>
            <a:gdLst/>
            <a:ahLst/>
            <a:cxnLst/>
            <a:rect l="l" t="t" r="r" b="b"/>
            <a:pathLst>
              <a:path w="5905425" h="2531951">
                <a:moveTo>
                  <a:pt x="0" y="0"/>
                </a:moveTo>
                <a:lnTo>
                  <a:pt x="5905425" y="0"/>
                </a:lnTo>
                <a:lnTo>
                  <a:pt x="5905425" y="2531951"/>
                </a:lnTo>
                <a:lnTo>
                  <a:pt x="0" y="2531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24200" y="137147"/>
            <a:ext cx="8810323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smtClean="0">
                <a:solidFill>
                  <a:srgbClr val="D84443"/>
                </a:solidFill>
                <a:latin typeface="Barlow Condensed ExtraBold" panose="00000906000000000000" pitchFamily="2" charset="0"/>
                <a:ea typeface="Staatliches"/>
                <a:cs typeface="Staatliches"/>
                <a:sym typeface="Staatliches"/>
              </a:rPr>
              <a:t>LUYỆN TẬP</a:t>
            </a:r>
            <a:endParaRPr lang="en-US" sz="9999">
              <a:solidFill>
                <a:srgbClr val="D84443"/>
              </a:solidFill>
              <a:latin typeface="Barlow Condensed ExtraBold" panose="00000906000000000000" pitchFamily="2" charset="0"/>
              <a:ea typeface="Staatliches"/>
              <a:cs typeface="Staatliches"/>
              <a:sym typeface="Staatliche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87166" y="7324255"/>
            <a:ext cx="6145302" cy="135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54"/>
              </a:lnSpc>
            </a:pPr>
            <a:r>
              <a:rPr lang="en-US" sz="19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Proin vel erat tempor, imperdiet urna sed, dictum tellus. Suspendisse pellentesque commodo sapien, suscipit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87166" y="6562355"/>
            <a:ext cx="5832956" cy="47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 b="1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Result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69294" y="7324255"/>
            <a:ext cx="6145302" cy="135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54"/>
              </a:lnSpc>
            </a:pPr>
            <a:r>
              <a:rPr lang="en-US" sz="19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Proin vel erat tempor, imperdiet urna sed, dictum tellus. Suspendisse pellentesque commodo sapien, suscipit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69294" y="6562355"/>
            <a:ext cx="5832956" cy="47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 b="1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Result 2</a:t>
            </a:r>
          </a:p>
        </p:txBody>
      </p:sp>
      <p:sp>
        <p:nvSpPr>
          <p:cNvPr id="16" name="Freeform 16"/>
          <p:cNvSpPr/>
          <p:nvPr/>
        </p:nvSpPr>
        <p:spPr>
          <a:xfrm flipH="1" flipV="1">
            <a:off x="14105230" y="7704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418277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82770" y="0"/>
                </a:lnTo>
                <a:lnTo>
                  <a:pt x="418277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916400" y="9147315"/>
            <a:ext cx="1977323" cy="1541568"/>
          </a:xfrm>
          <a:custGeom>
            <a:avLst/>
            <a:gdLst/>
            <a:ahLst/>
            <a:cxnLst/>
            <a:rect l="l" t="t" r="r" b="b"/>
            <a:pathLst>
              <a:path w="2669895" h="1932337">
                <a:moveTo>
                  <a:pt x="0" y="0"/>
                </a:moveTo>
                <a:lnTo>
                  <a:pt x="2669896" y="0"/>
                </a:lnTo>
                <a:lnTo>
                  <a:pt x="2669896" y="1932336"/>
                </a:lnTo>
                <a:lnTo>
                  <a:pt x="0" y="1932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576978" y="-1980355"/>
            <a:ext cx="5211356" cy="4114800"/>
          </a:xfrm>
          <a:custGeom>
            <a:avLst/>
            <a:gdLst/>
            <a:ahLst/>
            <a:cxnLst/>
            <a:rect l="l" t="t" r="r" b="b"/>
            <a:pathLst>
              <a:path w="5211356" h="4114800">
                <a:moveTo>
                  <a:pt x="0" y="0"/>
                </a:moveTo>
                <a:lnTo>
                  <a:pt x="5211356" y="0"/>
                </a:lnTo>
                <a:lnTo>
                  <a:pt x="521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74497" y="9773968"/>
            <a:ext cx="2797069" cy="523067"/>
          </a:xfrm>
          <a:custGeom>
            <a:avLst/>
            <a:gdLst/>
            <a:ahLst/>
            <a:cxnLst/>
            <a:rect l="l" t="t" r="r" b="b"/>
            <a:pathLst>
              <a:path w="3700388" h="921733">
                <a:moveTo>
                  <a:pt x="0" y="0"/>
                </a:moveTo>
                <a:lnTo>
                  <a:pt x="3700388" y="0"/>
                </a:lnTo>
                <a:lnTo>
                  <a:pt x="3700388" y="921733"/>
                </a:lnTo>
                <a:lnTo>
                  <a:pt x="0" y="9217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5814718" y="1305110"/>
            <a:ext cx="1489369" cy="510109"/>
          </a:xfrm>
          <a:custGeom>
            <a:avLst/>
            <a:gdLst/>
            <a:ahLst/>
            <a:cxnLst/>
            <a:rect l="l" t="t" r="r" b="b"/>
            <a:pathLst>
              <a:path w="1489369" h="510109">
                <a:moveTo>
                  <a:pt x="1489369" y="0"/>
                </a:moveTo>
                <a:lnTo>
                  <a:pt x="0" y="0"/>
                </a:lnTo>
                <a:lnTo>
                  <a:pt x="0" y="510109"/>
                </a:lnTo>
                <a:lnTo>
                  <a:pt x="1489369" y="510109"/>
                </a:lnTo>
                <a:lnTo>
                  <a:pt x="148936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7106" y="2222072"/>
            <a:ext cx="1900060" cy="944488"/>
          </a:xfrm>
          <a:custGeom>
            <a:avLst/>
            <a:gdLst/>
            <a:ahLst/>
            <a:cxnLst/>
            <a:rect l="l" t="t" r="r" b="b"/>
            <a:pathLst>
              <a:path w="1900060" h="944488">
                <a:moveTo>
                  <a:pt x="0" y="0"/>
                </a:moveTo>
                <a:lnTo>
                  <a:pt x="1900060" y="0"/>
                </a:lnTo>
                <a:lnTo>
                  <a:pt x="1900060" y="944488"/>
                </a:lnTo>
                <a:lnTo>
                  <a:pt x="0" y="9444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360" y="1845298"/>
            <a:ext cx="2453169" cy="2453169"/>
          </a:xfrm>
          <a:prstGeom prst="rect">
            <a:avLst/>
          </a:prstGeom>
        </p:spPr>
      </p:pic>
      <p:sp>
        <p:nvSpPr>
          <p:cNvPr id="23" name="TextBox 18"/>
          <p:cNvSpPr txBox="1"/>
          <p:nvPr/>
        </p:nvSpPr>
        <p:spPr>
          <a:xfrm>
            <a:off x="8848793" y="4715332"/>
            <a:ext cx="8327431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smtClean="0">
                <a:solidFill>
                  <a:srgbClr val="00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Montserrat"/>
              </a:rPr>
              <a:t>Em cùng bạn thực hiện thao tác chọn và sao chép để được phần văn bản như hình bên.</a:t>
            </a:r>
            <a:endParaRPr lang="en-US" sz="4800">
              <a:solidFill>
                <a:srgbClr val="00000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  <a:sym typeface="Montserra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54451" y="2134445"/>
            <a:ext cx="6270522" cy="79629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9144000" y="-374055"/>
            <a:ext cx="3222879" cy="3142307"/>
          </a:xfrm>
          <a:custGeom>
            <a:avLst/>
            <a:gdLst/>
            <a:ahLst/>
            <a:cxnLst/>
            <a:rect l="l" t="t" r="r" b="b"/>
            <a:pathLst>
              <a:path w="3222879" h="3142307">
                <a:moveTo>
                  <a:pt x="0" y="0"/>
                </a:moveTo>
                <a:lnTo>
                  <a:pt x="3222879" y="0"/>
                </a:lnTo>
                <a:lnTo>
                  <a:pt x="3222879" y="3142307"/>
                </a:lnTo>
                <a:lnTo>
                  <a:pt x="0" y="31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-5545"/>
            <a:ext cx="1900060" cy="944488"/>
          </a:xfrm>
          <a:custGeom>
            <a:avLst/>
            <a:gdLst/>
            <a:ahLst/>
            <a:cxnLst/>
            <a:rect l="l" t="t" r="r" b="b"/>
            <a:pathLst>
              <a:path w="1900060" h="944488">
                <a:moveTo>
                  <a:pt x="0" y="0"/>
                </a:moveTo>
                <a:lnTo>
                  <a:pt x="1900060" y="0"/>
                </a:lnTo>
                <a:lnTo>
                  <a:pt x="1900060" y="944489"/>
                </a:lnTo>
                <a:lnTo>
                  <a:pt x="0" y="9444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229096" y="9501004"/>
            <a:ext cx="4336462" cy="1523182"/>
          </a:xfrm>
          <a:custGeom>
            <a:avLst/>
            <a:gdLst/>
            <a:ahLst/>
            <a:cxnLst/>
            <a:rect l="l" t="t" r="r" b="b"/>
            <a:pathLst>
              <a:path w="4336462" h="1523182">
                <a:moveTo>
                  <a:pt x="0" y="0"/>
                </a:moveTo>
                <a:lnTo>
                  <a:pt x="4336462" y="0"/>
                </a:lnTo>
                <a:lnTo>
                  <a:pt x="4336462" y="1523183"/>
                </a:lnTo>
                <a:lnTo>
                  <a:pt x="0" y="152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6"/>
          <p:cNvGrpSpPr/>
          <p:nvPr/>
        </p:nvGrpSpPr>
        <p:grpSpPr>
          <a:xfrm>
            <a:off x="2362200" y="-800100"/>
            <a:ext cx="14630400" cy="11658600"/>
            <a:chOff x="2362200" y="-800100"/>
            <a:chExt cx="14630400" cy="116586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-800100"/>
              <a:ext cx="14630400" cy="11658600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4495800" y="78505"/>
              <a:ext cx="10820400" cy="860438"/>
            </a:xfrm>
            <a:prstGeom prst="roundRect">
              <a:avLst/>
            </a:prstGeom>
            <a:solidFill>
              <a:srgbClr val="0F69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smtClean="0">
                  <a:solidFill>
                    <a:srgbClr val="F6E53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Barlow Condensed ExtraBold" panose="00000906000000000000" pitchFamily="2" charset="0"/>
                </a:rPr>
                <a:t>TRÒ CHƠI: AI NHANH – AI ĐÚNG</a:t>
              </a:r>
              <a:endParaRPr lang="en-US" sz="7200" b="1">
                <a:solidFill>
                  <a:srgbClr val="F6E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arlow Condensed ExtraBold" panose="00000906000000000000" pitchFamily="2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288850" y="460639"/>
            <a:ext cx="2989750" cy="1371548"/>
          </a:xfrm>
          <a:custGeom>
            <a:avLst/>
            <a:gdLst/>
            <a:ahLst/>
            <a:cxnLst/>
            <a:rect l="l" t="t" r="r" b="b"/>
            <a:pathLst>
              <a:path w="2989750" h="1371548">
                <a:moveTo>
                  <a:pt x="0" y="0"/>
                </a:moveTo>
                <a:lnTo>
                  <a:pt x="2989750" y="0"/>
                </a:lnTo>
                <a:lnTo>
                  <a:pt x="2989750" y="1371547"/>
                </a:lnTo>
                <a:lnTo>
                  <a:pt x="0" y="13715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691542" y="8731163"/>
            <a:ext cx="1135516" cy="1539683"/>
          </a:xfrm>
          <a:custGeom>
            <a:avLst/>
            <a:gdLst/>
            <a:ahLst/>
            <a:cxnLst/>
            <a:rect l="l" t="t" r="r" b="b"/>
            <a:pathLst>
              <a:path w="1135516" h="1539683">
                <a:moveTo>
                  <a:pt x="0" y="0"/>
                </a:moveTo>
                <a:lnTo>
                  <a:pt x="1135516" y="0"/>
                </a:lnTo>
                <a:lnTo>
                  <a:pt x="1135516" y="1539683"/>
                </a:lnTo>
                <a:lnTo>
                  <a:pt x="0" y="1539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6591301"/>
            <a:ext cx="3581400" cy="3679546"/>
          </a:xfrm>
          <a:custGeom>
            <a:avLst/>
            <a:gdLst/>
            <a:ahLst/>
            <a:cxnLst/>
            <a:rect l="l" t="t" r="r" b="b"/>
            <a:pathLst>
              <a:path w="7458339" h="7514699">
                <a:moveTo>
                  <a:pt x="0" y="0"/>
                </a:moveTo>
                <a:lnTo>
                  <a:pt x="7458339" y="0"/>
                </a:lnTo>
                <a:lnTo>
                  <a:pt x="7458339" y="7514699"/>
                </a:lnTo>
                <a:lnTo>
                  <a:pt x="0" y="75146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423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75" y="502411"/>
            <a:ext cx="18692949" cy="978458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456265" y="6332458"/>
            <a:ext cx="1193666" cy="834330"/>
          </a:xfrm>
          <a:custGeom>
            <a:avLst/>
            <a:gdLst/>
            <a:ahLst/>
            <a:cxnLst/>
            <a:rect l="l" t="t" r="r" b="b"/>
            <a:pathLst>
              <a:path w="1193666" h="834330">
                <a:moveTo>
                  <a:pt x="0" y="0"/>
                </a:moveTo>
                <a:lnTo>
                  <a:pt x="1193667" y="0"/>
                </a:lnTo>
                <a:lnTo>
                  <a:pt x="1193667" y="834330"/>
                </a:lnTo>
                <a:lnTo>
                  <a:pt x="0" y="834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t="-34531" b="-3453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10574" y="7132699"/>
            <a:ext cx="5636712" cy="4114800"/>
          </a:xfrm>
          <a:custGeom>
            <a:avLst/>
            <a:gdLst/>
            <a:ahLst/>
            <a:cxnLst/>
            <a:rect l="l" t="t" r="r" b="b"/>
            <a:pathLst>
              <a:path w="5636712" h="4114800">
                <a:moveTo>
                  <a:pt x="0" y="0"/>
                </a:moveTo>
                <a:lnTo>
                  <a:pt x="5636713" y="0"/>
                </a:lnTo>
                <a:lnTo>
                  <a:pt x="56367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4105230" y="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418277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82770" y="0"/>
                </a:lnTo>
                <a:lnTo>
                  <a:pt x="4182770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75769" y="267109"/>
            <a:ext cx="4336462" cy="1523182"/>
          </a:xfrm>
          <a:custGeom>
            <a:avLst/>
            <a:gdLst/>
            <a:ahLst/>
            <a:cxnLst/>
            <a:rect l="l" t="t" r="r" b="b"/>
            <a:pathLst>
              <a:path w="4336462" h="1523182">
                <a:moveTo>
                  <a:pt x="0" y="0"/>
                </a:moveTo>
                <a:lnTo>
                  <a:pt x="4336462" y="0"/>
                </a:lnTo>
                <a:lnTo>
                  <a:pt x="4336462" y="1523182"/>
                </a:lnTo>
                <a:lnTo>
                  <a:pt x="0" y="1523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2532"/>
            <a:ext cx="2669895" cy="1932337"/>
          </a:xfrm>
          <a:custGeom>
            <a:avLst/>
            <a:gdLst/>
            <a:ahLst/>
            <a:cxnLst/>
            <a:rect l="l" t="t" r="r" b="b"/>
            <a:pathLst>
              <a:path w="2669895" h="1932337">
                <a:moveTo>
                  <a:pt x="0" y="0"/>
                </a:moveTo>
                <a:lnTo>
                  <a:pt x="2669895" y="0"/>
                </a:lnTo>
                <a:lnTo>
                  <a:pt x="2669895" y="1932336"/>
                </a:lnTo>
                <a:lnTo>
                  <a:pt x="0" y="1932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82" y="267109"/>
            <a:ext cx="1489369" cy="510109"/>
          </a:xfrm>
          <a:custGeom>
            <a:avLst/>
            <a:gdLst/>
            <a:ahLst/>
            <a:cxnLst/>
            <a:rect l="l" t="t" r="r" b="b"/>
            <a:pathLst>
              <a:path w="1489369" h="510109">
                <a:moveTo>
                  <a:pt x="0" y="0"/>
                </a:moveTo>
                <a:lnTo>
                  <a:pt x="1489369" y="0"/>
                </a:lnTo>
                <a:lnTo>
                  <a:pt x="1489369" y="510109"/>
                </a:lnTo>
                <a:lnTo>
                  <a:pt x="0" y="510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59200" y="8565486"/>
            <a:ext cx="3657600" cy="1956816"/>
          </a:xfrm>
          <a:custGeom>
            <a:avLst/>
            <a:gdLst/>
            <a:ahLst/>
            <a:cxnLst/>
            <a:rect l="l" t="t" r="r" b="b"/>
            <a:pathLst>
              <a:path w="3657600" h="1956816">
                <a:moveTo>
                  <a:pt x="0" y="0"/>
                </a:moveTo>
                <a:lnTo>
                  <a:pt x="3657600" y="0"/>
                </a:lnTo>
                <a:lnTo>
                  <a:pt x="3657600" y="1956816"/>
                </a:lnTo>
                <a:lnTo>
                  <a:pt x="0" y="19568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6000"/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78200" y="4554679"/>
            <a:ext cx="3621895" cy="2879407"/>
          </a:xfrm>
          <a:custGeom>
            <a:avLst/>
            <a:gdLst/>
            <a:ahLst/>
            <a:cxnLst/>
            <a:rect l="l" t="t" r="r" b="b"/>
            <a:pathLst>
              <a:path w="3621895" h="2879407">
                <a:moveTo>
                  <a:pt x="0" y="0"/>
                </a:moveTo>
                <a:lnTo>
                  <a:pt x="3621895" y="0"/>
                </a:lnTo>
                <a:lnTo>
                  <a:pt x="3621895" y="2879407"/>
                </a:lnTo>
                <a:lnTo>
                  <a:pt x="0" y="287940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841913" y="2057400"/>
            <a:ext cx="2417787" cy="2546156"/>
          </a:xfrm>
          <a:custGeom>
            <a:avLst/>
            <a:gdLst/>
            <a:ahLst/>
            <a:cxnLst/>
            <a:rect l="l" t="t" r="r" b="b"/>
            <a:pathLst>
              <a:path w="2417787" h="2546156">
                <a:moveTo>
                  <a:pt x="0" y="0"/>
                </a:moveTo>
                <a:lnTo>
                  <a:pt x="2417787" y="0"/>
                </a:lnTo>
                <a:lnTo>
                  <a:pt x="2417787" y="2546156"/>
                </a:lnTo>
                <a:lnTo>
                  <a:pt x="0" y="25461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02475" y="4812530"/>
            <a:ext cx="2211695" cy="2068963"/>
          </a:xfrm>
          <a:custGeom>
            <a:avLst/>
            <a:gdLst/>
            <a:ahLst/>
            <a:cxnLst/>
            <a:rect l="l" t="t" r="r" b="b"/>
            <a:pathLst>
              <a:path w="3222879" h="3142307">
                <a:moveTo>
                  <a:pt x="0" y="0"/>
                </a:moveTo>
                <a:lnTo>
                  <a:pt x="3222878" y="0"/>
                </a:lnTo>
                <a:lnTo>
                  <a:pt x="3222878" y="3142307"/>
                </a:lnTo>
                <a:lnTo>
                  <a:pt x="0" y="31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5441584" y="3212246"/>
            <a:ext cx="6919213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CẢM ƠN CÁC THẦY CÔ </a:t>
            </a:r>
          </a:p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VÀ CÁC EM</a:t>
            </a:r>
            <a:endParaRPr lang="en-US" sz="48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636709211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56265" y="6332458"/>
            <a:ext cx="1193666" cy="834330"/>
          </a:xfrm>
          <a:custGeom>
            <a:avLst/>
            <a:gdLst/>
            <a:ahLst/>
            <a:cxnLst/>
            <a:rect l="l" t="t" r="r" b="b"/>
            <a:pathLst>
              <a:path w="1193666" h="834330">
                <a:moveTo>
                  <a:pt x="0" y="0"/>
                </a:moveTo>
                <a:lnTo>
                  <a:pt x="1193667" y="0"/>
                </a:lnTo>
                <a:lnTo>
                  <a:pt x="1193667" y="834330"/>
                </a:lnTo>
                <a:lnTo>
                  <a:pt x="0" y="834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t="-34531" b="-3453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4064" y="6961494"/>
            <a:ext cx="5636712" cy="4114800"/>
          </a:xfrm>
          <a:custGeom>
            <a:avLst/>
            <a:gdLst/>
            <a:ahLst/>
            <a:cxnLst/>
            <a:rect l="l" t="t" r="r" b="b"/>
            <a:pathLst>
              <a:path w="5636712" h="4114800">
                <a:moveTo>
                  <a:pt x="0" y="0"/>
                </a:moveTo>
                <a:lnTo>
                  <a:pt x="5636713" y="0"/>
                </a:lnTo>
                <a:lnTo>
                  <a:pt x="56367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4105230" y="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418277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82770" y="0"/>
                </a:lnTo>
                <a:lnTo>
                  <a:pt x="4182770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81851" y="198120"/>
            <a:ext cx="2971800" cy="648085"/>
          </a:xfrm>
          <a:custGeom>
            <a:avLst/>
            <a:gdLst/>
            <a:ahLst/>
            <a:cxnLst/>
            <a:rect l="l" t="t" r="r" b="b"/>
            <a:pathLst>
              <a:path w="4336462" h="1523182">
                <a:moveTo>
                  <a:pt x="0" y="0"/>
                </a:moveTo>
                <a:lnTo>
                  <a:pt x="4336462" y="0"/>
                </a:lnTo>
                <a:lnTo>
                  <a:pt x="4336462" y="1523182"/>
                </a:lnTo>
                <a:lnTo>
                  <a:pt x="0" y="1523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61667" y="8354663"/>
            <a:ext cx="2669895" cy="1932337"/>
          </a:xfrm>
          <a:custGeom>
            <a:avLst/>
            <a:gdLst/>
            <a:ahLst/>
            <a:cxnLst/>
            <a:rect l="l" t="t" r="r" b="b"/>
            <a:pathLst>
              <a:path w="2669895" h="1932337">
                <a:moveTo>
                  <a:pt x="0" y="0"/>
                </a:moveTo>
                <a:lnTo>
                  <a:pt x="2669895" y="0"/>
                </a:lnTo>
                <a:lnTo>
                  <a:pt x="2669895" y="1932336"/>
                </a:lnTo>
                <a:lnTo>
                  <a:pt x="0" y="1932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8340" y="267109"/>
            <a:ext cx="1489369" cy="510109"/>
          </a:xfrm>
          <a:custGeom>
            <a:avLst/>
            <a:gdLst/>
            <a:ahLst/>
            <a:cxnLst/>
            <a:rect l="l" t="t" r="r" b="b"/>
            <a:pathLst>
              <a:path w="1489369" h="510109">
                <a:moveTo>
                  <a:pt x="0" y="0"/>
                </a:moveTo>
                <a:lnTo>
                  <a:pt x="1489369" y="0"/>
                </a:lnTo>
                <a:lnTo>
                  <a:pt x="1489369" y="510109"/>
                </a:lnTo>
                <a:lnTo>
                  <a:pt x="0" y="510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27168" y="846205"/>
            <a:ext cx="14179260" cy="2091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9419"/>
              </a:lnSpc>
              <a:spcBef>
                <a:spcPct val="0"/>
              </a:spcBef>
              <a:defRPr sz="8800">
                <a:solidFill>
                  <a:srgbClr val="083698"/>
                </a:solidFill>
                <a:latin typeface="Barlow Condensed ExtraBold" panose="00000906000000000000" pitchFamily="2" charset="0"/>
                <a:ea typeface="Staatliches"/>
                <a:cs typeface="Staatliches"/>
              </a:defRPr>
            </a:lvl1pPr>
          </a:lstStyle>
          <a:p>
            <a:r>
              <a:rPr lang="en-US">
                <a:solidFill>
                  <a:srgbClr val="FF9500"/>
                </a:solidFill>
                <a:sym typeface="Staatliches"/>
              </a:rPr>
              <a:t>CHỦ ĐỀ E: ỨNG DỤNG TIN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63324" y="7100113"/>
            <a:ext cx="5986608" cy="57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08"/>
              </a:lnSpc>
              <a:spcBef>
                <a:spcPct val="0"/>
              </a:spcBef>
            </a:pPr>
            <a:r>
              <a:rPr lang="en-US" sz="336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Innovation of Technology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01598" y="2990078"/>
            <a:ext cx="14630400" cy="3780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smtClean="0">
                <a:solidFill>
                  <a:srgbClr val="083698"/>
                </a:solidFill>
                <a:latin typeface="Barlow Condensed ExtraBold" panose="00000906000000000000" pitchFamily="2" charset="0"/>
                <a:ea typeface="Staatliches"/>
                <a:cs typeface="Staatliches"/>
                <a:sym typeface="Staatliches"/>
              </a:rPr>
              <a:t>BÀI 6: THAO </a:t>
            </a:r>
            <a:r>
              <a:rPr lang="en-US" sz="8800">
                <a:solidFill>
                  <a:srgbClr val="083698"/>
                </a:solidFill>
                <a:latin typeface="Barlow Condensed ExtraBold" panose="00000906000000000000" pitchFamily="2" charset="0"/>
                <a:ea typeface="Staatliches"/>
                <a:cs typeface="Staatliches"/>
                <a:sym typeface="Staatliches"/>
              </a:rPr>
              <a:t>TÁC CHỌN, SAO CHÉP, </a:t>
            </a:r>
            <a:endParaRPr lang="en-US" sz="8800" smtClean="0">
              <a:solidFill>
                <a:srgbClr val="083698"/>
              </a:solidFill>
              <a:latin typeface="Barlow Condensed ExtraBold" panose="00000906000000000000" pitchFamily="2" charset="0"/>
              <a:ea typeface="Staatliches"/>
              <a:cs typeface="Staatliches"/>
              <a:sym typeface="Staatliches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smtClean="0">
                <a:solidFill>
                  <a:srgbClr val="083698"/>
                </a:solidFill>
                <a:latin typeface="Barlow Condensed ExtraBold" panose="00000906000000000000" pitchFamily="2" charset="0"/>
                <a:ea typeface="Staatliches"/>
                <a:cs typeface="Staatliches"/>
                <a:sym typeface="Staatliches"/>
              </a:rPr>
              <a:t>DI </a:t>
            </a:r>
            <a:r>
              <a:rPr lang="en-US" sz="8800">
                <a:solidFill>
                  <a:srgbClr val="083698"/>
                </a:solidFill>
                <a:latin typeface="Barlow Condensed ExtraBold" panose="00000906000000000000" pitchFamily="2" charset="0"/>
                <a:ea typeface="Staatliches"/>
                <a:cs typeface="Staatliches"/>
                <a:sym typeface="Staatliches"/>
              </a:rPr>
              <a:t>CHUYỂN VÀ XOÁ VĂN BẢN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31" y="6961494"/>
            <a:ext cx="3944842" cy="3451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17220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722122" y="0"/>
            <a:ext cx="6565878" cy="2815120"/>
          </a:xfrm>
          <a:custGeom>
            <a:avLst/>
            <a:gdLst/>
            <a:ahLst/>
            <a:cxnLst/>
            <a:rect l="l" t="t" r="r" b="b"/>
            <a:pathLst>
              <a:path w="6565878" h="2815120">
                <a:moveTo>
                  <a:pt x="6565878" y="2815120"/>
                </a:moveTo>
                <a:lnTo>
                  <a:pt x="0" y="2815120"/>
                </a:lnTo>
                <a:lnTo>
                  <a:pt x="0" y="0"/>
                </a:lnTo>
                <a:lnTo>
                  <a:pt x="6565878" y="0"/>
                </a:lnTo>
                <a:lnTo>
                  <a:pt x="6565878" y="281512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87612" y="9365267"/>
            <a:ext cx="3700388" cy="921733"/>
          </a:xfrm>
          <a:custGeom>
            <a:avLst/>
            <a:gdLst/>
            <a:ahLst/>
            <a:cxnLst/>
            <a:rect l="l" t="t" r="r" b="b"/>
            <a:pathLst>
              <a:path w="3700388" h="921733">
                <a:moveTo>
                  <a:pt x="0" y="0"/>
                </a:moveTo>
                <a:lnTo>
                  <a:pt x="3700388" y="0"/>
                </a:lnTo>
                <a:lnTo>
                  <a:pt x="3700388" y="921733"/>
                </a:lnTo>
                <a:lnTo>
                  <a:pt x="0" y="921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34914" y="8652165"/>
            <a:ext cx="2669895" cy="1932337"/>
          </a:xfrm>
          <a:custGeom>
            <a:avLst/>
            <a:gdLst/>
            <a:ahLst/>
            <a:cxnLst/>
            <a:rect l="l" t="t" r="r" b="b"/>
            <a:pathLst>
              <a:path w="2669895" h="1932337">
                <a:moveTo>
                  <a:pt x="0" y="0"/>
                </a:moveTo>
                <a:lnTo>
                  <a:pt x="2669895" y="0"/>
                </a:lnTo>
                <a:lnTo>
                  <a:pt x="2669895" y="1932337"/>
                </a:lnTo>
                <a:lnTo>
                  <a:pt x="0" y="1932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828193" y="-2340999"/>
            <a:ext cx="5211356" cy="4114800"/>
          </a:xfrm>
          <a:custGeom>
            <a:avLst/>
            <a:gdLst/>
            <a:ahLst/>
            <a:cxnLst/>
            <a:rect l="l" t="t" r="r" b="b"/>
            <a:pathLst>
              <a:path w="5211356" h="4114800">
                <a:moveTo>
                  <a:pt x="0" y="0"/>
                </a:moveTo>
                <a:lnTo>
                  <a:pt x="5211356" y="0"/>
                </a:lnTo>
                <a:lnTo>
                  <a:pt x="521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5000" y="1755156"/>
            <a:ext cx="7410319" cy="69188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547" y="1755156"/>
            <a:ext cx="7540175" cy="68970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63" y="207232"/>
            <a:ext cx="1666998" cy="1666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371" y="235604"/>
            <a:ext cx="1666998" cy="166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69702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722122" y="0"/>
            <a:ext cx="6565878" cy="2815120"/>
          </a:xfrm>
          <a:custGeom>
            <a:avLst/>
            <a:gdLst/>
            <a:ahLst/>
            <a:cxnLst/>
            <a:rect l="l" t="t" r="r" b="b"/>
            <a:pathLst>
              <a:path w="6565878" h="2815120">
                <a:moveTo>
                  <a:pt x="6565878" y="2815120"/>
                </a:moveTo>
                <a:lnTo>
                  <a:pt x="0" y="2815120"/>
                </a:lnTo>
                <a:lnTo>
                  <a:pt x="0" y="0"/>
                </a:lnTo>
                <a:lnTo>
                  <a:pt x="6565878" y="0"/>
                </a:lnTo>
                <a:lnTo>
                  <a:pt x="6565878" y="281512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87612" y="9365267"/>
            <a:ext cx="3700388" cy="921733"/>
          </a:xfrm>
          <a:custGeom>
            <a:avLst/>
            <a:gdLst/>
            <a:ahLst/>
            <a:cxnLst/>
            <a:rect l="l" t="t" r="r" b="b"/>
            <a:pathLst>
              <a:path w="3700388" h="921733">
                <a:moveTo>
                  <a:pt x="0" y="0"/>
                </a:moveTo>
                <a:lnTo>
                  <a:pt x="3700388" y="0"/>
                </a:lnTo>
                <a:lnTo>
                  <a:pt x="3700388" y="921733"/>
                </a:lnTo>
                <a:lnTo>
                  <a:pt x="0" y="921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34914" y="8652165"/>
            <a:ext cx="2669895" cy="1932337"/>
          </a:xfrm>
          <a:custGeom>
            <a:avLst/>
            <a:gdLst/>
            <a:ahLst/>
            <a:cxnLst/>
            <a:rect l="l" t="t" r="r" b="b"/>
            <a:pathLst>
              <a:path w="2669895" h="1932337">
                <a:moveTo>
                  <a:pt x="0" y="0"/>
                </a:moveTo>
                <a:lnTo>
                  <a:pt x="2669895" y="0"/>
                </a:lnTo>
                <a:lnTo>
                  <a:pt x="2669895" y="1932337"/>
                </a:lnTo>
                <a:lnTo>
                  <a:pt x="0" y="1932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828193" y="-2340999"/>
            <a:ext cx="5211356" cy="4114800"/>
          </a:xfrm>
          <a:custGeom>
            <a:avLst/>
            <a:gdLst/>
            <a:ahLst/>
            <a:cxnLst/>
            <a:rect l="l" t="t" r="r" b="b"/>
            <a:pathLst>
              <a:path w="5211356" h="4114800">
                <a:moveTo>
                  <a:pt x="0" y="0"/>
                </a:moveTo>
                <a:lnTo>
                  <a:pt x="5211356" y="0"/>
                </a:lnTo>
                <a:lnTo>
                  <a:pt x="521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914667" y="322085"/>
            <a:ext cx="8327431" cy="151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7"/>
              </a:lnSpc>
            </a:pPr>
            <a:r>
              <a:rPr lang="en-US" sz="7200" b="1" smtClean="0">
                <a:solidFill>
                  <a:srgbClr val="D84443"/>
                </a:solidFill>
                <a:latin typeface="Barlow Condensed Medium" panose="00000606000000000000" pitchFamily="2" charset="0"/>
                <a:ea typeface="Staatliches"/>
                <a:cs typeface="Staatliches"/>
                <a:sym typeface="Staatliches"/>
              </a:rPr>
              <a:t>1. Chọn phần văn bản</a:t>
            </a:r>
            <a:endParaRPr lang="en-US" sz="7200" b="1">
              <a:solidFill>
                <a:srgbClr val="D84443"/>
              </a:solidFill>
              <a:latin typeface="Barlow Condensed Medium" panose="00000606000000000000" pitchFamily="2" charset="0"/>
              <a:ea typeface="Staatliches"/>
              <a:cs typeface="Staatliches"/>
              <a:sym typeface="Staatliches"/>
            </a:endParaRPr>
          </a:p>
        </p:txBody>
      </p:sp>
      <p:sp>
        <p:nvSpPr>
          <p:cNvPr id="145" name="6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60</a:t>
            </a:r>
          </a:p>
        </p:txBody>
      </p:sp>
      <p:sp>
        <p:nvSpPr>
          <p:cNvPr id="146" name="59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59</a:t>
            </a:r>
          </a:p>
        </p:txBody>
      </p:sp>
      <p:sp>
        <p:nvSpPr>
          <p:cNvPr id="147" name="58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58</a:t>
            </a:r>
          </a:p>
        </p:txBody>
      </p:sp>
      <p:sp>
        <p:nvSpPr>
          <p:cNvPr id="148" name="57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57</a:t>
            </a:r>
          </a:p>
        </p:txBody>
      </p:sp>
      <p:sp>
        <p:nvSpPr>
          <p:cNvPr id="149" name="56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56</a:t>
            </a:r>
          </a:p>
        </p:txBody>
      </p:sp>
      <p:sp>
        <p:nvSpPr>
          <p:cNvPr id="150" name="55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55</a:t>
            </a:r>
          </a:p>
        </p:txBody>
      </p:sp>
      <p:sp>
        <p:nvSpPr>
          <p:cNvPr id="151" name="54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54</a:t>
            </a:r>
          </a:p>
        </p:txBody>
      </p:sp>
      <p:sp>
        <p:nvSpPr>
          <p:cNvPr id="152" name="53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53</a:t>
            </a:r>
          </a:p>
        </p:txBody>
      </p:sp>
      <p:sp>
        <p:nvSpPr>
          <p:cNvPr id="153" name="52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52</a:t>
            </a:r>
          </a:p>
        </p:txBody>
      </p:sp>
      <p:sp>
        <p:nvSpPr>
          <p:cNvPr id="154" name="51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51</a:t>
            </a:r>
          </a:p>
        </p:txBody>
      </p:sp>
      <p:sp>
        <p:nvSpPr>
          <p:cNvPr id="155" name="5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50</a:t>
            </a:r>
          </a:p>
        </p:txBody>
      </p:sp>
      <p:sp>
        <p:nvSpPr>
          <p:cNvPr id="156" name="49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49</a:t>
            </a:r>
          </a:p>
        </p:txBody>
      </p:sp>
      <p:sp>
        <p:nvSpPr>
          <p:cNvPr id="157" name="48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48</a:t>
            </a:r>
          </a:p>
        </p:txBody>
      </p:sp>
      <p:sp>
        <p:nvSpPr>
          <p:cNvPr id="158" name="47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47</a:t>
            </a:r>
          </a:p>
        </p:txBody>
      </p:sp>
      <p:sp>
        <p:nvSpPr>
          <p:cNvPr id="159" name="46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46</a:t>
            </a:r>
          </a:p>
        </p:txBody>
      </p:sp>
      <p:sp>
        <p:nvSpPr>
          <p:cNvPr id="160" name="45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45</a:t>
            </a:r>
          </a:p>
        </p:txBody>
      </p:sp>
      <p:sp>
        <p:nvSpPr>
          <p:cNvPr id="161" name="44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44</a:t>
            </a:r>
          </a:p>
        </p:txBody>
      </p:sp>
      <p:sp>
        <p:nvSpPr>
          <p:cNvPr id="162" name="43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43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3" name="42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42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4" name="41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41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5" name="4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40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6" name="39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39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7" name="38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38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8" name="37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37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9" name="36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35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0" name="35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35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1" name="34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34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2" name="33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33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3" name="32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32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4" name="31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31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5" name="3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30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6" name="29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29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7" name="28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28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8" name="27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27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79" name="26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26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0" name="25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25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1" name="24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24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2" name="23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23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3" name="22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22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4" name="21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21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5" name="2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20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6" name="19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19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7" name="18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18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8" name="17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17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9" name="16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16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0" name="15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15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1" name="14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14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2" name="13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13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3" name="12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12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4" name="11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11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5" name="1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10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6" name="9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9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7" name="8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8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8" name="7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7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9" name="6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6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0" name="5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5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1" name="4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4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2" name="3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3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3" name="2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2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4" name="1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1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5" name="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rgbClr val="FF0000"/>
                </a:solidFill>
                <a:latin typeface="Britannic Bold" panose="020B0903060703020204" pitchFamily="34" charset="0"/>
              </a:rPr>
              <a:t>0</a:t>
            </a:r>
          </a:p>
        </p:txBody>
      </p:sp>
      <p:sp>
        <p:nvSpPr>
          <p:cNvPr id="206" name="het gio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Barlow Condensed SemiBold" panose="00000706000000000000" pitchFamily="2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920768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69702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722122" y="0"/>
            <a:ext cx="6565878" cy="2815120"/>
          </a:xfrm>
          <a:custGeom>
            <a:avLst/>
            <a:gdLst/>
            <a:ahLst/>
            <a:cxnLst/>
            <a:rect l="l" t="t" r="r" b="b"/>
            <a:pathLst>
              <a:path w="6565878" h="2815120">
                <a:moveTo>
                  <a:pt x="6565878" y="2815120"/>
                </a:moveTo>
                <a:lnTo>
                  <a:pt x="0" y="2815120"/>
                </a:lnTo>
                <a:lnTo>
                  <a:pt x="0" y="0"/>
                </a:lnTo>
                <a:lnTo>
                  <a:pt x="6565878" y="0"/>
                </a:lnTo>
                <a:lnTo>
                  <a:pt x="6565878" y="281512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87612" y="9365267"/>
            <a:ext cx="3700388" cy="921733"/>
          </a:xfrm>
          <a:custGeom>
            <a:avLst/>
            <a:gdLst/>
            <a:ahLst/>
            <a:cxnLst/>
            <a:rect l="l" t="t" r="r" b="b"/>
            <a:pathLst>
              <a:path w="3700388" h="921733">
                <a:moveTo>
                  <a:pt x="0" y="0"/>
                </a:moveTo>
                <a:lnTo>
                  <a:pt x="3700388" y="0"/>
                </a:lnTo>
                <a:lnTo>
                  <a:pt x="3700388" y="921733"/>
                </a:lnTo>
                <a:lnTo>
                  <a:pt x="0" y="921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34914" y="8652165"/>
            <a:ext cx="2669895" cy="1932337"/>
          </a:xfrm>
          <a:custGeom>
            <a:avLst/>
            <a:gdLst/>
            <a:ahLst/>
            <a:cxnLst/>
            <a:rect l="l" t="t" r="r" b="b"/>
            <a:pathLst>
              <a:path w="2669895" h="1932337">
                <a:moveTo>
                  <a:pt x="0" y="0"/>
                </a:moveTo>
                <a:lnTo>
                  <a:pt x="2669895" y="0"/>
                </a:lnTo>
                <a:lnTo>
                  <a:pt x="2669895" y="1932337"/>
                </a:lnTo>
                <a:lnTo>
                  <a:pt x="0" y="1932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828193" y="-2340999"/>
            <a:ext cx="5211356" cy="4114800"/>
          </a:xfrm>
          <a:custGeom>
            <a:avLst/>
            <a:gdLst/>
            <a:ahLst/>
            <a:cxnLst/>
            <a:rect l="l" t="t" r="r" b="b"/>
            <a:pathLst>
              <a:path w="5211356" h="4114800">
                <a:moveTo>
                  <a:pt x="0" y="0"/>
                </a:moveTo>
                <a:lnTo>
                  <a:pt x="5211356" y="0"/>
                </a:lnTo>
                <a:lnTo>
                  <a:pt x="521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914667" y="322085"/>
            <a:ext cx="8327431" cy="151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7"/>
              </a:lnSpc>
            </a:pPr>
            <a:r>
              <a:rPr lang="en-US" sz="7200" b="1" smtClean="0">
                <a:solidFill>
                  <a:srgbClr val="D84443"/>
                </a:solidFill>
                <a:latin typeface="Barlow Condensed Medium" panose="00000606000000000000" pitchFamily="2" charset="0"/>
                <a:ea typeface="Staatliches"/>
                <a:cs typeface="Staatliches"/>
                <a:sym typeface="Staatliches"/>
              </a:rPr>
              <a:t>1. Chọn phần văn bản</a:t>
            </a:r>
            <a:endParaRPr lang="en-US" sz="7200" b="1">
              <a:solidFill>
                <a:srgbClr val="D84443"/>
              </a:solidFill>
              <a:latin typeface="Barlow Condensed Medium" panose="00000606000000000000" pitchFamily="2" charset="0"/>
              <a:ea typeface="Staatliches"/>
              <a:cs typeface="Staatliches"/>
              <a:sym typeface="Staatliches"/>
            </a:endParaRPr>
          </a:p>
        </p:txBody>
      </p:sp>
      <p:sp>
        <p:nvSpPr>
          <p:cNvPr id="185" name="2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20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6" name="19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19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7" name="18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18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8" name="17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17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89" name="16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16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0" name="15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15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1" name="14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14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2" name="13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13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3" name="12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12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4" name="11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11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5" name="1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10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6" name="9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9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7" name="8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8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8" name="7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7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9" name="6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2060"/>
                </a:solidFill>
                <a:latin typeface="Britannic Bold" panose="020B0903060703020204" pitchFamily="34" charset="0"/>
              </a:rPr>
              <a:t>6</a:t>
            </a:r>
            <a:endParaRPr lang="en-US" sz="1990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0" name="5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5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1" name="4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4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2" name="3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3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3" name="2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2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4" name="1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0000"/>
                </a:solidFill>
                <a:latin typeface="Britannic Bold" panose="020B0903060703020204" pitchFamily="34" charset="0"/>
              </a:rPr>
              <a:t>1</a:t>
            </a:r>
            <a:endParaRPr lang="en-US" sz="1990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05" name="0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rgbClr val="FF0000"/>
                </a:solidFill>
                <a:latin typeface="Britannic Bold" panose="020B0903060703020204" pitchFamily="34" charset="0"/>
              </a:rPr>
              <a:t>0</a:t>
            </a:r>
          </a:p>
        </p:txBody>
      </p:sp>
      <p:sp>
        <p:nvSpPr>
          <p:cNvPr id="206" name="het gio"/>
          <p:cNvSpPr/>
          <p:nvPr/>
        </p:nvSpPr>
        <p:spPr>
          <a:xfrm>
            <a:off x="5029200" y="2459932"/>
            <a:ext cx="7660588" cy="6036543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Barlow Condensed SemiBold" panose="00000706000000000000" pitchFamily="2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139245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5" grpId="1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17220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722122" y="0"/>
            <a:ext cx="6565878" cy="2815120"/>
          </a:xfrm>
          <a:custGeom>
            <a:avLst/>
            <a:gdLst/>
            <a:ahLst/>
            <a:cxnLst/>
            <a:rect l="l" t="t" r="r" b="b"/>
            <a:pathLst>
              <a:path w="6565878" h="2815120">
                <a:moveTo>
                  <a:pt x="6565878" y="2815120"/>
                </a:moveTo>
                <a:lnTo>
                  <a:pt x="0" y="2815120"/>
                </a:lnTo>
                <a:lnTo>
                  <a:pt x="0" y="0"/>
                </a:lnTo>
                <a:lnTo>
                  <a:pt x="6565878" y="0"/>
                </a:lnTo>
                <a:lnTo>
                  <a:pt x="6565878" y="281512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87612" y="9365267"/>
            <a:ext cx="3700388" cy="921733"/>
          </a:xfrm>
          <a:custGeom>
            <a:avLst/>
            <a:gdLst/>
            <a:ahLst/>
            <a:cxnLst/>
            <a:rect l="l" t="t" r="r" b="b"/>
            <a:pathLst>
              <a:path w="3700388" h="921733">
                <a:moveTo>
                  <a:pt x="0" y="0"/>
                </a:moveTo>
                <a:lnTo>
                  <a:pt x="3700388" y="0"/>
                </a:lnTo>
                <a:lnTo>
                  <a:pt x="3700388" y="921733"/>
                </a:lnTo>
                <a:lnTo>
                  <a:pt x="0" y="921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34914" y="8652165"/>
            <a:ext cx="2669895" cy="1932337"/>
          </a:xfrm>
          <a:custGeom>
            <a:avLst/>
            <a:gdLst/>
            <a:ahLst/>
            <a:cxnLst/>
            <a:rect l="l" t="t" r="r" b="b"/>
            <a:pathLst>
              <a:path w="2669895" h="1932337">
                <a:moveTo>
                  <a:pt x="0" y="0"/>
                </a:moveTo>
                <a:lnTo>
                  <a:pt x="2669895" y="0"/>
                </a:lnTo>
                <a:lnTo>
                  <a:pt x="2669895" y="1932337"/>
                </a:lnTo>
                <a:lnTo>
                  <a:pt x="0" y="1932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828193" y="-2340999"/>
            <a:ext cx="5211356" cy="4114800"/>
          </a:xfrm>
          <a:custGeom>
            <a:avLst/>
            <a:gdLst/>
            <a:ahLst/>
            <a:cxnLst/>
            <a:rect l="l" t="t" r="r" b="b"/>
            <a:pathLst>
              <a:path w="5211356" h="4114800">
                <a:moveTo>
                  <a:pt x="0" y="0"/>
                </a:moveTo>
                <a:lnTo>
                  <a:pt x="5211356" y="0"/>
                </a:lnTo>
                <a:lnTo>
                  <a:pt x="521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4809" y="1773801"/>
            <a:ext cx="7540175" cy="68970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1914667" y="322085"/>
            <a:ext cx="8327431" cy="151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7"/>
              </a:lnSpc>
            </a:pPr>
            <a:r>
              <a:rPr lang="en-US" sz="7200" b="1" smtClean="0">
                <a:solidFill>
                  <a:srgbClr val="D84443"/>
                </a:solidFill>
                <a:latin typeface="Barlow Condensed Medium" panose="00000606000000000000" pitchFamily="2" charset="0"/>
                <a:ea typeface="Staatliches"/>
                <a:cs typeface="Staatliches"/>
                <a:sym typeface="Staatliches"/>
              </a:rPr>
              <a:t>1. Chọn phần văn bản</a:t>
            </a:r>
            <a:endParaRPr lang="en-US" sz="7200" b="1">
              <a:solidFill>
                <a:srgbClr val="D84443"/>
              </a:solidFill>
              <a:latin typeface="Barlow Condensed Medium" panose="00000606000000000000" pitchFamily="2" charset="0"/>
              <a:ea typeface="Staatliches"/>
              <a:cs typeface="Staatliches"/>
              <a:sym typeface="Staatliche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47800" y="2559082"/>
            <a:ext cx="7848600" cy="5389248"/>
            <a:chOff x="1371600" y="4436886"/>
            <a:chExt cx="7848600" cy="5389248"/>
          </a:xfrm>
        </p:grpSpPr>
        <p:sp>
          <p:nvSpPr>
            <p:cNvPr id="2" name="Rounded Rectangle 1"/>
            <p:cNvSpPr/>
            <p:nvPr/>
          </p:nvSpPr>
          <p:spPr>
            <a:xfrm>
              <a:off x="1371600" y="4436886"/>
              <a:ext cx="7848600" cy="5389248"/>
            </a:xfrm>
            <a:prstGeom prst="roundRect">
              <a:avLst>
                <a:gd name="adj" fmla="val 7737"/>
              </a:avLst>
            </a:prstGeom>
            <a:solidFill>
              <a:srgbClr val="E8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649364" y="5619597"/>
              <a:ext cx="7257805" cy="3936533"/>
            </a:xfrm>
            <a:prstGeom prst="roundRect">
              <a:avLst>
                <a:gd name="adj" fmla="val 8557"/>
              </a:avLst>
            </a:prstGeom>
            <a:solidFill>
              <a:srgbClr val="F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47201" y="4658329"/>
              <a:ext cx="69615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b="1"/>
                <a:t>Em có thể phối hợp chuột và bàn phím để chọn phần văn bản: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49895" y="5977349"/>
              <a:ext cx="64673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/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: Đặt con trỏ soạn thảo tại vị trí đầu phần văn bản cần chọn;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9895" y="7237955"/>
              <a:ext cx="6467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: Nhấn và giữ phím </a:t>
              </a:r>
              <a:r>
                <a:rPr lang="en-US" sz="2800" smtClean="0">
                  <a:solidFill>
                    <a:srgbClr val="B11A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60863" y="8175111"/>
              <a:ext cx="64673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: Đưa con trỏ soạn thảo đến cuối phần văn bản cần chọn.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19467" y="6057900"/>
              <a:ext cx="426597" cy="403303"/>
            </a:xfrm>
            <a:prstGeom prst="rect">
              <a:avLst/>
            </a:prstGeom>
            <a:solidFill>
              <a:srgbClr val="B11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19467" y="7297914"/>
              <a:ext cx="426597" cy="403303"/>
            </a:xfrm>
            <a:prstGeom prst="rect">
              <a:avLst/>
            </a:prstGeom>
            <a:solidFill>
              <a:srgbClr val="B11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19467" y="8444800"/>
              <a:ext cx="426597" cy="403303"/>
            </a:xfrm>
            <a:prstGeom prst="rect">
              <a:avLst/>
            </a:prstGeom>
            <a:solidFill>
              <a:srgbClr val="B11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1521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9144000" y="-374055"/>
            <a:ext cx="3222879" cy="3142307"/>
          </a:xfrm>
          <a:custGeom>
            <a:avLst/>
            <a:gdLst/>
            <a:ahLst/>
            <a:cxnLst/>
            <a:rect l="l" t="t" r="r" b="b"/>
            <a:pathLst>
              <a:path w="3222879" h="3142307">
                <a:moveTo>
                  <a:pt x="0" y="0"/>
                </a:moveTo>
                <a:lnTo>
                  <a:pt x="3222879" y="0"/>
                </a:lnTo>
                <a:lnTo>
                  <a:pt x="3222879" y="3142307"/>
                </a:lnTo>
                <a:lnTo>
                  <a:pt x="0" y="31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298250" y="74139"/>
            <a:ext cx="2989750" cy="1371548"/>
          </a:xfrm>
          <a:custGeom>
            <a:avLst/>
            <a:gdLst/>
            <a:ahLst/>
            <a:cxnLst/>
            <a:rect l="l" t="t" r="r" b="b"/>
            <a:pathLst>
              <a:path w="2989750" h="1371548">
                <a:moveTo>
                  <a:pt x="0" y="0"/>
                </a:moveTo>
                <a:lnTo>
                  <a:pt x="2989750" y="0"/>
                </a:lnTo>
                <a:lnTo>
                  <a:pt x="2989750" y="1371547"/>
                </a:lnTo>
                <a:lnTo>
                  <a:pt x="0" y="137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-5545"/>
            <a:ext cx="1900060" cy="944488"/>
          </a:xfrm>
          <a:custGeom>
            <a:avLst/>
            <a:gdLst/>
            <a:ahLst/>
            <a:cxnLst/>
            <a:rect l="l" t="t" r="r" b="b"/>
            <a:pathLst>
              <a:path w="1900060" h="944488">
                <a:moveTo>
                  <a:pt x="0" y="0"/>
                </a:moveTo>
                <a:lnTo>
                  <a:pt x="1900060" y="0"/>
                </a:lnTo>
                <a:lnTo>
                  <a:pt x="1900060" y="944489"/>
                </a:lnTo>
                <a:lnTo>
                  <a:pt x="0" y="944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691542" y="8731163"/>
            <a:ext cx="1135516" cy="1539683"/>
          </a:xfrm>
          <a:custGeom>
            <a:avLst/>
            <a:gdLst/>
            <a:ahLst/>
            <a:cxnLst/>
            <a:rect l="l" t="t" r="r" b="b"/>
            <a:pathLst>
              <a:path w="1135516" h="1539683">
                <a:moveTo>
                  <a:pt x="0" y="0"/>
                </a:moveTo>
                <a:lnTo>
                  <a:pt x="1135516" y="0"/>
                </a:lnTo>
                <a:lnTo>
                  <a:pt x="1135516" y="1539683"/>
                </a:lnTo>
                <a:lnTo>
                  <a:pt x="0" y="153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0" y="8740628"/>
            <a:ext cx="1546372" cy="1546372"/>
          </a:xfrm>
          <a:custGeom>
            <a:avLst/>
            <a:gdLst/>
            <a:ahLst/>
            <a:cxnLst/>
            <a:rect l="l" t="t" r="r" b="b"/>
            <a:pathLst>
              <a:path w="1546372" h="1546372">
                <a:moveTo>
                  <a:pt x="1546372" y="0"/>
                </a:moveTo>
                <a:lnTo>
                  <a:pt x="0" y="0"/>
                </a:lnTo>
                <a:lnTo>
                  <a:pt x="0" y="1546372"/>
                </a:lnTo>
                <a:lnTo>
                  <a:pt x="1546372" y="1546372"/>
                </a:lnTo>
                <a:lnTo>
                  <a:pt x="15463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229096" y="9501004"/>
            <a:ext cx="4336462" cy="1523182"/>
          </a:xfrm>
          <a:custGeom>
            <a:avLst/>
            <a:gdLst/>
            <a:ahLst/>
            <a:cxnLst/>
            <a:rect l="l" t="t" r="r" b="b"/>
            <a:pathLst>
              <a:path w="4336462" h="1523182">
                <a:moveTo>
                  <a:pt x="0" y="0"/>
                </a:moveTo>
                <a:lnTo>
                  <a:pt x="4336462" y="0"/>
                </a:lnTo>
                <a:lnTo>
                  <a:pt x="4336462" y="1523183"/>
                </a:lnTo>
                <a:lnTo>
                  <a:pt x="0" y="1523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0083" y="2485183"/>
            <a:ext cx="16882755" cy="5778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72" y="284746"/>
            <a:ext cx="1961784" cy="196178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4991596" y="7429500"/>
            <a:ext cx="2686804" cy="2833095"/>
          </a:xfrm>
          <a:custGeom>
            <a:avLst/>
            <a:gdLst/>
            <a:ahLst/>
            <a:cxnLst/>
            <a:rect l="l" t="t" r="r" b="b"/>
            <a:pathLst>
              <a:path w="7458339" h="7514699">
                <a:moveTo>
                  <a:pt x="0" y="0"/>
                </a:moveTo>
                <a:lnTo>
                  <a:pt x="7458339" y="0"/>
                </a:lnTo>
                <a:lnTo>
                  <a:pt x="7458339" y="7514699"/>
                </a:lnTo>
                <a:lnTo>
                  <a:pt x="0" y="75146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464533" y="-494482"/>
            <a:ext cx="4336462" cy="1523182"/>
          </a:xfrm>
          <a:custGeom>
            <a:avLst/>
            <a:gdLst/>
            <a:ahLst/>
            <a:cxnLst/>
            <a:rect l="l" t="t" r="r" b="b"/>
            <a:pathLst>
              <a:path w="4336462" h="1523182">
                <a:moveTo>
                  <a:pt x="0" y="0"/>
                </a:moveTo>
                <a:lnTo>
                  <a:pt x="4336462" y="0"/>
                </a:lnTo>
                <a:lnTo>
                  <a:pt x="4336462" y="1523182"/>
                </a:lnTo>
                <a:lnTo>
                  <a:pt x="0" y="1523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9616190"/>
            <a:ext cx="1958568" cy="670810"/>
          </a:xfrm>
          <a:custGeom>
            <a:avLst/>
            <a:gdLst/>
            <a:ahLst/>
            <a:cxnLst/>
            <a:rect l="l" t="t" r="r" b="b"/>
            <a:pathLst>
              <a:path w="1958568" h="670810">
                <a:moveTo>
                  <a:pt x="0" y="0"/>
                </a:moveTo>
                <a:lnTo>
                  <a:pt x="1958568" y="0"/>
                </a:lnTo>
                <a:lnTo>
                  <a:pt x="1958568" y="670810"/>
                </a:lnTo>
                <a:lnTo>
                  <a:pt x="0" y="670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034442" y="-1172594"/>
            <a:ext cx="3621895" cy="2879407"/>
          </a:xfrm>
          <a:custGeom>
            <a:avLst/>
            <a:gdLst/>
            <a:ahLst/>
            <a:cxnLst/>
            <a:rect l="l" t="t" r="r" b="b"/>
            <a:pathLst>
              <a:path w="3621895" h="2879407">
                <a:moveTo>
                  <a:pt x="0" y="0"/>
                </a:moveTo>
                <a:lnTo>
                  <a:pt x="3621895" y="0"/>
                </a:lnTo>
                <a:lnTo>
                  <a:pt x="3621895" y="2879406"/>
                </a:lnTo>
                <a:lnTo>
                  <a:pt x="0" y="2879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832185" y="267109"/>
            <a:ext cx="2623630" cy="653522"/>
          </a:xfrm>
          <a:custGeom>
            <a:avLst/>
            <a:gdLst/>
            <a:ahLst/>
            <a:cxnLst/>
            <a:rect l="l" t="t" r="r" b="b"/>
            <a:pathLst>
              <a:path w="2623630" h="653522">
                <a:moveTo>
                  <a:pt x="0" y="0"/>
                </a:moveTo>
                <a:lnTo>
                  <a:pt x="2623630" y="0"/>
                </a:lnTo>
                <a:lnTo>
                  <a:pt x="2623630" y="653522"/>
                </a:lnTo>
                <a:lnTo>
                  <a:pt x="0" y="6535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844375" y="8937902"/>
            <a:ext cx="3222879" cy="3142307"/>
          </a:xfrm>
          <a:custGeom>
            <a:avLst/>
            <a:gdLst/>
            <a:ahLst/>
            <a:cxnLst/>
            <a:rect l="l" t="t" r="r" b="b"/>
            <a:pathLst>
              <a:path w="3222879" h="3142307">
                <a:moveTo>
                  <a:pt x="0" y="0"/>
                </a:moveTo>
                <a:lnTo>
                  <a:pt x="3222879" y="0"/>
                </a:lnTo>
                <a:lnTo>
                  <a:pt x="3222879" y="3142306"/>
                </a:lnTo>
                <a:lnTo>
                  <a:pt x="0" y="31423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/>
          <p:cNvSpPr txBox="1"/>
          <p:nvPr/>
        </p:nvSpPr>
        <p:spPr>
          <a:xfrm>
            <a:off x="1192670" y="883014"/>
            <a:ext cx="8327431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7"/>
              </a:lnSpc>
            </a:pPr>
            <a:r>
              <a:rPr lang="en-US" sz="7200" b="1">
                <a:solidFill>
                  <a:srgbClr val="002060"/>
                </a:solidFill>
                <a:latin typeface="Barlow Condensed Medium" panose="00000606000000000000" pitchFamily="2" charset="0"/>
                <a:ea typeface="Staatliches"/>
                <a:cs typeface="Staatliches"/>
                <a:sym typeface="Staatliches"/>
              </a:rPr>
              <a:t>2</a:t>
            </a:r>
            <a:r>
              <a:rPr lang="en-US" sz="7200" b="1" smtClean="0">
                <a:solidFill>
                  <a:srgbClr val="002060"/>
                </a:solidFill>
                <a:latin typeface="Barlow Condensed Medium" panose="00000606000000000000" pitchFamily="2" charset="0"/>
                <a:ea typeface="Staatliches"/>
                <a:cs typeface="Staatliches"/>
                <a:sym typeface="Staatliches"/>
              </a:rPr>
              <a:t>. Sao chép phần văn bản</a:t>
            </a:r>
            <a:endParaRPr lang="en-US" sz="7200" b="1">
              <a:solidFill>
                <a:srgbClr val="002060"/>
              </a:solidFill>
              <a:latin typeface="Barlow Condensed Medium" panose="00000606000000000000" pitchFamily="2" charset="0"/>
              <a:ea typeface="Staatliches"/>
              <a:cs typeface="Staatliches"/>
              <a:sym typeface="Staatliche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57457" y="8703057"/>
            <a:ext cx="1930543" cy="1826266"/>
          </a:xfrm>
          <a:custGeom>
            <a:avLst/>
            <a:gdLst/>
            <a:ahLst/>
            <a:cxnLst/>
            <a:rect l="l" t="t" r="r" b="b"/>
            <a:pathLst>
              <a:path w="2417787" h="2546156">
                <a:moveTo>
                  <a:pt x="0" y="0"/>
                </a:moveTo>
                <a:lnTo>
                  <a:pt x="2417787" y="0"/>
                </a:lnTo>
                <a:lnTo>
                  <a:pt x="2417787" y="2546156"/>
                </a:lnTo>
                <a:lnTo>
                  <a:pt x="0" y="25461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63" y="2955724"/>
            <a:ext cx="3581400" cy="3581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76016" y="2260834"/>
            <a:ext cx="6438014" cy="70736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TextBox 18"/>
          <p:cNvSpPr txBox="1"/>
          <p:nvPr/>
        </p:nvSpPr>
        <p:spPr>
          <a:xfrm>
            <a:off x="808548" y="6891416"/>
            <a:ext cx="8327431" cy="208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smtClean="0">
                <a:solidFill>
                  <a:srgbClr val="00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Montserrat"/>
              </a:rPr>
              <a:t>Phần văn bản bên có điều gì đặc biệt?</a:t>
            </a:r>
            <a:endParaRPr lang="en-US" sz="4800">
              <a:solidFill>
                <a:srgbClr val="00000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514</Words>
  <Application>Microsoft Office PowerPoint</Application>
  <PresentationFormat>Custom</PresentationFormat>
  <Paragraphs>135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Britannic Bold</vt:lpstr>
      <vt:lpstr>Barlow Condensed ExtraBold</vt:lpstr>
      <vt:lpstr>Calibri</vt:lpstr>
      <vt:lpstr>Staatliches</vt:lpstr>
      <vt:lpstr>Cascadia Code</vt:lpstr>
      <vt:lpstr>Barlow Condensed Medium</vt:lpstr>
      <vt:lpstr>Arial</vt:lpstr>
      <vt:lpstr>Barlow Condensed SemiBold</vt:lpstr>
      <vt:lpstr>Times New Roman</vt:lpstr>
      <vt:lpstr>Montaser Arabic Bold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HUYEN</dc:creator>
  <cp:lastModifiedBy>vinhquybg@gmail.com</cp:lastModifiedBy>
  <cp:revision>27</cp:revision>
  <dcterms:created xsi:type="dcterms:W3CDTF">2006-08-16T00:00:00Z</dcterms:created>
  <dcterms:modified xsi:type="dcterms:W3CDTF">2025-11-06T02:42:37Z</dcterms:modified>
  <dc:identifier>DAG23gYMtHQ</dc:identifier>
</cp:coreProperties>
</file>