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686" r:id="rId3"/>
    <p:sldMasterId id="2147483696" r:id="rId4"/>
  </p:sldMasterIdLst>
  <p:notesMasterIdLst>
    <p:notesMasterId r:id="rId23"/>
  </p:notesMasterIdLst>
  <p:sldIdLst>
    <p:sldId id="258" r:id="rId5"/>
    <p:sldId id="291" r:id="rId6"/>
    <p:sldId id="292" r:id="rId7"/>
    <p:sldId id="293" r:id="rId8"/>
    <p:sldId id="294" r:id="rId9"/>
    <p:sldId id="257" r:id="rId10"/>
    <p:sldId id="749" r:id="rId11"/>
    <p:sldId id="750" r:id="rId12"/>
    <p:sldId id="313" r:id="rId13"/>
    <p:sldId id="266" r:id="rId14"/>
    <p:sldId id="751" r:id="rId15"/>
    <p:sldId id="287" r:id="rId16"/>
    <p:sldId id="752" r:id="rId17"/>
    <p:sldId id="267" r:id="rId18"/>
    <p:sldId id="753" r:id="rId19"/>
    <p:sldId id="754" r:id="rId20"/>
    <p:sldId id="755" r:id="rId21"/>
    <p:sldId id="343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63" d="100"/>
          <a:sy n="63" d="100"/>
        </p:scale>
        <p:origin x="80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888DDF0-26DD-4867-8B25-1B455AD650D2}" type="datetimeFigureOut">
              <a:rPr lang="en-US" smtClean="0"/>
              <a:t>12/06/2024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1A02BA9-933F-4539-BBF9-D27A7E844E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67807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8295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ni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vô</a:t>
            </a:r>
            <a:r>
              <a:rPr lang="en-US" baseline="0" dirty="0"/>
              <a:t> quiz – </a:t>
            </a:r>
            <a:r>
              <a:rPr lang="en-US" baseline="0" dirty="0" err="1"/>
              <a:t>kéo</a:t>
            </a:r>
            <a:r>
              <a:rPr lang="en-US" baseline="0" dirty="0"/>
              <a:t> </a:t>
            </a:r>
            <a:r>
              <a:rPr lang="en-US" baseline="0" dirty="0" err="1"/>
              <a:t>thả</a:t>
            </a:r>
            <a:r>
              <a:rPr lang="en-US" baseline="0" dirty="0"/>
              <a:t> </a:t>
            </a:r>
            <a:r>
              <a:rPr lang="en-US" baseline="0" dirty="0" err="1"/>
              <a:t>từ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tranh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73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Nhấn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xẻng</a:t>
            </a:r>
            <a:r>
              <a:rPr lang="en-US" baseline="0" dirty="0"/>
              <a:t> </a:t>
            </a:r>
            <a:r>
              <a:rPr lang="en-US" baseline="0" dirty="0">
                <a:sym typeface="Wingdings" panose="05000000000000000000" pitchFamily="2" charset="2"/>
              </a:rPr>
              <a:t> 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xẻng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túi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giống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180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>
                <a:sym typeface="Wingdings" panose="05000000000000000000" pitchFamily="2" charset="2"/>
              </a:rPr>
              <a:t>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bình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nước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40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Tương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 slide 3,4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87222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7859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8044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11940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4875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6808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12/06/2024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354553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12/06/2024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20251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12/06/2024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796579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12/06/2024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8995499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9724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8319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7468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3409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85031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03519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96575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:a16="http://schemas.microsoft.com/office/drawing/2014/main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29317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14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1088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648835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7766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4084722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150736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951736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86195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803088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4443664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70851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847301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761955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438199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5351153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6289253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24255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600257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4312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6721384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550426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684815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038295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0568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5602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46076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63879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343562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id="{E3885D9D-19FA-4633-ADBC-C28CB04E616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54016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9Slide.vn - 2019">
            <a:extLst>
              <a:ext uri="{FF2B5EF4-FFF2-40B4-BE49-F238E27FC236}">
                <a16:creationId xmlns:a16="http://schemas.microsoft.com/office/drawing/2014/main" id="{EE7C6EF4-5E73-4298-8F67-EB4552F5033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29296348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819116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86952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5.png"/><Relationship Id="rId4" Type="http://schemas.microsoft.com/office/2007/relationships/media" Target="../media/media3.mp3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21" Type="http://schemas.openxmlformats.org/officeDocument/2006/relationships/image" Target="../media/image26.png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9.pn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slide" Target="slide5.xml"/><Relationship Id="rId19" Type="http://schemas.openxmlformats.org/officeDocument/2006/relationships/image" Target="../media/image28.png"/><Relationship Id="rId4" Type="http://schemas.microsoft.com/office/2007/relationships/media" Target="../media/media3.mp3"/><Relationship Id="rId9" Type="http://schemas.openxmlformats.org/officeDocument/2006/relationships/image" Target="../media/image18.png"/><Relationship Id="rId1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3.png"/><Relationship Id="rId18" Type="http://schemas.microsoft.com/office/2007/relationships/hdphoto" Target="../media/hdphoto3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2.png"/><Relationship Id="rId17" Type="http://schemas.openxmlformats.org/officeDocument/2006/relationships/image" Target="../media/image32.png"/><Relationship Id="rId2" Type="http://schemas.openxmlformats.org/officeDocument/2006/relationships/audio" Target="../media/media2.mp3"/><Relationship Id="rId16" Type="http://schemas.openxmlformats.org/officeDocument/2006/relationships/image" Target="../media/image31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21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30.png"/><Relationship Id="rId10" Type="http://schemas.openxmlformats.org/officeDocument/2006/relationships/image" Target="../media/image20.png"/><Relationship Id="rId19" Type="http://schemas.openxmlformats.org/officeDocument/2006/relationships/image" Target="../media/image33.png"/><Relationship Id="rId4" Type="http://schemas.microsoft.com/office/2007/relationships/media" Target="../media/media3.mp3"/><Relationship Id="rId9" Type="http://schemas.openxmlformats.org/officeDocument/2006/relationships/image" Target="../media/image19.png"/><Relationship Id="rId1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image" Target="../media/image38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svg"/><Relationship Id="rId5" Type="http://schemas.openxmlformats.org/officeDocument/2006/relationships/image" Target="../media/image39.png"/><Relationship Id="rId4" Type="http://schemas.microsoft.com/office/2007/relationships/hdphoto" Target="../media/hdphoto4.wdp"/><Relationship Id="rId9" Type="http://schemas.openxmlformats.org/officeDocument/2006/relationships/image" Target="../media/image4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microsoft.com/office/2007/relationships/hdphoto" Target="../media/hdphoto4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8FF5B50-CB3D-4EB7-83C8-E3DB1BADD2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14944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521199" y="380266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endParaRPr sz="5333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:a16="http://schemas.microsoft.com/office/drawing/2014/main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8530" y="2772191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Baloo Tammudu 2"/>
              <a:buNone/>
              <a:tabLst/>
              <a:defRPr/>
            </a:pPr>
            <a:r>
              <a:rPr kumimoji="0" lang="vi-VN" sz="53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:a16="http://schemas.microsoft.com/office/drawing/2014/main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558529" y="4929272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Baloo Tammudu 2"/>
              <a:buNone/>
              <a:tabLst/>
              <a:defRPr/>
            </a:pPr>
            <a:r>
              <a:rPr kumimoji="0" lang="en-US" sz="5333" b="0" i="0" u="none" strike="noStrike" kern="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Hàng</a:t>
            </a:r>
            <a:r>
              <a:rPr kumimoji="0" lang="en-US" sz="5333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 </a:t>
            </a:r>
            <a:r>
              <a:rPr kumimoji="0" lang="en-US" sz="5333" b="0" i="0" u="none" strike="noStrike" kern="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trăm</a:t>
            </a:r>
            <a:endParaRPr kumimoji="0" lang="vi-VN" sz="5333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Baloo Tammudu 2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:a16="http://schemas.microsoft.com/office/drawing/2014/main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138820" y="3802660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Baloo Tammudu 2"/>
              <a:buNone/>
              <a:tabLst/>
              <a:defRPr/>
            </a:pPr>
            <a:r>
              <a:rPr kumimoji="0" lang="en-US" sz="5333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Hàng</a:t>
            </a:r>
            <a:r>
              <a:rPr kumimoji="0" 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 </a:t>
            </a:r>
            <a:r>
              <a:rPr kumimoji="0" lang="en-US" sz="5333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chục</a:t>
            </a:r>
            <a:r>
              <a:rPr kumimoji="0" 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 </a:t>
            </a:r>
            <a:r>
              <a:rPr kumimoji="0" lang="en-US" sz="5333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nghìn</a:t>
            </a:r>
            <a:endParaRPr kumimoji="0" lang="vi-VN" sz="5333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Baloo Tammudu 2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:a16="http://schemas.microsoft.com/office/drawing/2014/main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168596" y="4929272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Baloo Tammudu 2"/>
              <a:buNone/>
              <a:tabLst/>
              <a:defRPr/>
            </a:pPr>
            <a:r>
              <a:rPr kumimoji="0" lang="en-US" sz="5333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Hàng</a:t>
            </a:r>
            <a:r>
              <a:rPr kumimoji="0" 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 </a:t>
            </a:r>
            <a:r>
              <a:rPr kumimoji="0" lang="en-US" sz="5333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trăm</a:t>
            </a:r>
            <a:r>
              <a:rPr kumimoji="0" 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 </a:t>
            </a:r>
            <a:r>
              <a:rPr kumimoji="0" lang="en-US" sz="5333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nghìn</a:t>
            </a:r>
            <a:endParaRPr kumimoji="0" lang="vi-VN" sz="5333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Baloo Tammudu 2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:a16="http://schemas.microsoft.com/office/drawing/2014/main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093820" y="2672429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Baloo Tammudu 2"/>
              <a:buNone/>
              <a:tabLst/>
              <a:defRPr/>
            </a:pPr>
            <a:r>
              <a:rPr kumimoji="0" lang="en-US" sz="5333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Hàng</a:t>
            </a:r>
            <a:r>
              <a:rPr kumimoji="0" lang="en-US" sz="53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 </a:t>
            </a:r>
            <a:r>
              <a:rPr kumimoji="0" lang="en-US" sz="5333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Baloo Tammudu 2"/>
              </a:rPr>
              <a:t>nghìn</a:t>
            </a:r>
            <a:endParaRPr kumimoji="0" lang="vi-VN" sz="5333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Baloo Tammudu 2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0" i="0" u="none" strike="noStrike" kern="0" cap="none" spc="0" normalizeH="0" baseline="0" noProof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:a16="http://schemas.microsoft.com/office/drawing/2014/main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:a16="http://schemas.microsoft.com/office/drawing/2014/main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:a16="http://schemas.microsoft.com/office/drawing/2014/main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" sz="4000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</a:t>
            </a:r>
            <a:endParaRPr kumimoji="0" sz="4000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:a16="http://schemas.microsoft.com/office/drawing/2014/main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" sz="4000" b="1" i="0" u="none" strike="noStrike" kern="0" cap="none" spc="0" normalizeH="0" baseline="0" noProof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</a:t>
            </a:r>
            <a:endParaRPr kumimoji="0" sz="4000" b="1" i="0" u="none" strike="noStrike" kern="0" cap="none" spc="0" normalizeH="0" baseline="0" noProof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:a16="http://schemas.microsoft.com/office/drawing/2014/main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" sz="4267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Ghi nhớ</a:t>
            </a:r>
            <a:endParaRPr kumimoji="0" sz="4267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:a16="http://schemas.microsoft.com/office/drawing/2014/main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:a16="http://schemas.microsoft.com/office/drawing/2014/main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:a16="http://schemas.microsoft.com/office/drawing/2014/main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" sz="4267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đơn vị, hàng chục, hàng trăm</a:t>
            </a:r>
            <a:r>
              <a:rPr kumimoji="0" lang="es" sz="4267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kumimoji="0" lang="es" sz="4267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vị.</a:t>
            </a:r>
            <a:endParaRPr kumimoji="0" sz="4267" b="1" i="0" u="sng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:a16="http://schemas.microsoft.com/office/drawing/2014/main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" sz="4267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nghìn, hàng chục nghìn, hàng trăm nghìn</a:t>
            </a:r>
            <a:r>
              <a:rPr kumimoji="0" lang="es" sz="4267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kumimoji="0" lang="es" sz="4267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nghìn.</a:t>
            </a:r>
            <a:endParaRPr kumimoji="0" sz="4267" b="1" i="0" u="sng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:a16="http://schemas.microsoft.com/office/drawing/2014/main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303450" y="3291191"/>
            <a:ext cx="3510709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" sz="5333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514 293</a:t>
            </a:r>
            <a:endParaRPr sz="5333" b="1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:a16="http://schemas.microsoft.com/office/drawing/2014/main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3381920" y="2166603"/>
            <a:ext cx="8810080" cy="29973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4596F"/>
              </a:buClr>
              <a:buSzPts val="3500"/>
              <a:buFont typeface="Kavoon"/>
              <a:buNone/>
              <a:tabLst/>
              <a:defRPr/>
            </a:pPr>
            <a:r>
              <a:rPr kumimoji="0" lang="es" sz="5333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Năm trăm mười bốn nghìn hai trăm chín mươi ba.</a:t>
            </a:r>
          </a:p>
        </p:txBody>
      </p:sp>
      <p:cxnSp>
        <p:nvCxnSpPr>
          <p:cNvPr id="2" name="Google Shape;8482;p41">
            <a:extLst>
              <a:ext uri="{FF2B5EF4-FFF2-40B4-BE49-F238E27FC236}">
                <a16:creationId xmlns:a16="http://schemas.microsoft.com/office/drawing/2014/main" id="{5878A68C-4846-66EC-F756-719F0A3E559B}"/>
              </a:ext>
            </a:extLst>
          </p:cNvPr>
          <p:cNvCxnSpPr>
            <a:cxnSpLocks/>
          </p:cNvCxnSpPr>
          <p:nvPr/>
        </p:nvCxnSpPr>
        <p:spPr>
          <a:xfrm rot="10800000" flipV="1">
            <a:off x="1203385" y="2166603"/>
            <a:ext cx="1358499" cy="1134863"/>
          </a:xfrm>
          <a:prstGeom prst="bentConnector3">
            <a:avLst>
              <a:gd name="adj1" fmla="val 100626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8143;p35">
            <a:extLst>
              <a:ext uri="{FF2B5EF4-FFF2-40B4-BE49-F238E27FC236}">
                <a16:creationId xmlns:a16="http://schemas.microsoft.com/office/drawing/2014/main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2561885" y="1403003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4596F"/>
              </a:buClr>
              <a:buSzPts val="3500"/>
              <a:buFont typeface="Kavoon"/>
              <a:buNone/>
              <a:tabLst/>
              <a:defRPr/>
            </a:pPr>
            <a:r>
              <a:rPr kumimoji="0" lang="es" sz="5333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 nghìn</a:t>
            </a:r>
          </a:p>
        </p:txBody>
      </p:sp>
      <p:cxnSp>
        <p:nvCxnSpPr>
          <p:cNvPr id="7" name="Google Shape;8484;p41">
            <a:extLst>
              <a:ext uri="{FF2B5EF4-FFF2-40B4-BE49-F238E27FC236}">
                <a16:creationId xmlns:a16="http://schemas.microsoft.com/office/drawing/2014/main" id="{B92D83EA-712F-845A-3A47-715B453B234E}"/>
              </a:ext>
            </a:extLst>
          </p:cNvPr>
          <p:cNvCxnSpPr>
            <a:cxnSpLocks/>
          </p:cNvCxnSpPr>
          <p:nvPr/>
        </p:nvCxnSpPr>
        <p:spPr>
          <a:xfrm rot="10800000">
            <a:off x="1203384" y="4261233"/>
            <a:ext cx="1358501" cy="1134864"/>
          </a:xfrm>
          <a:prstGeom prst="bentConnector3">
            <a:avLst>
              <a:gd name="adj1" fmla="val 98325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143;p35">
            <a:extLst>
              <a:ext uri="{FF2B5EF4-FFF2-40B4-BE49-F238E27FC236}">
                <a16:creationId xmlns:a16="http://schemas.microsoft.com/office/drawing/2014/main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2561885" y="4792707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4596F"/>
              </a:buClr>
              <a:buSzPts val="3500"/>
              <a:buFont typeface="Kavoon"/>
              <a:buNone/>
              <a:tabLst/>
              <a:defRPr/>
            </a:pPr>
            <a:r>
              <a:rPr kumimoji="0" lang="es" sz="5333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 nghìn</a:t>
            </a: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EC0CC9B3-9B86-5F63-24F0-8A7064D0E3AF}"/>
              </a:ext>
            </a:extLst>
          </p:cNvPr>
          <p:cNvGraphicFramePr>
            <a:graphicFrameLocks noGrp="1"/>
          </p:cNvGraphicFramePr>
          <p:nvPr/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:a16="http://schemas.microsoft.com/office/drawing/2014/main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:a16="http://schemas.microsoft.com/office/drawing/2014/main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:a16="http://schemas.microsoft.com/office/drawing/2014/main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:a16="http://schemas.microsoft.com/office/drawing/2014/main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:a16="http://schemas.microsoft.com/office/drawing/2014/main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:a16="http://schemas.microsoft.com/office/drawing/2014/main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:a16="http://schemas.microsoft.com/office/drawing/2014/main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D4DE9680-B5FF-1F3D-0DCA-647B972E07A4}"/>
              </a:ext>
            </a:extLst>
          </p:cNvPr>
          <p:cNvSpPr txBox="1"/>
          <p:nvPr/>
        </p:nvSpPr>
        <p:spPr>
          <a:xfrm>
            <a:off x="4119936" y="3201642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40FFCB0-6A01-ADCB-00FD-97223CD56530}"/>
              </a:ext>
            </a:extLst>
          </p:cNvPr>
          <p:cNvSpPr txBox="1"/>
          <p:nvPr/>
        </p:nvSpPr>
        <p:spPr>
          <a:xfrm>
            <a:off x="5599415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72610BC-7770-0B51-4F47-9D7A1027C8EF}"/>
              </a:ext>
            </a:extLst>
          </p:cNvPr>
          <p:cNvSpPr txBox="1"/>
          <p:nvPr/>
        </p:nvSpPr>
        <p:spPr>
          <a:xfrm>
            <a:off x="7027523" y="3191369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F43EF96-C497-990D-7008-68EDEAA97649}"/>
              </a:ext>
            </a:extLst>
          </p:cNvPr>
          <p:cNvSpPr txBox="1"/>
          <p:nvPr/>
        </p:nvSpPr>
        <p:spPr>
          <a:xfrm>
            <a:off x="8393986" y="320164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CCC5BDC-1BBA-F653-C57B-B821E2E43E00}"/>
              </a:ext>
            </a:extLst>
          </p:cNvPr>
          <p:cNvSpPr txBox="1"/>
          <p:nvPr/>
        </p:nvSpPr>
        <p:spPr>
          <a:xfrm>
            <a:off x="9524144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A694FD1-9BFF-9D9E-AB49-059E84AB111D}"/>
              </a:ext>
            </a:extLst>
          </p:cNvPr>
          <p:cNvSpPr txBox="1"/>
          <p:nvPr/>
        </p:nvSpPr>
        <p:spPr>
          <a:xfrm>
            <a:off x="10890607" y="318109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42C2E3B-78A5-327A-99EF-30662EDDDDDA}"/>
              </a:ext>
            </a:extLst>
          </p:cNvPr>
          <p:cNvSpPr txBox="1"/>
          <p:nvPr/>
        </p:nvSpPr>
        <p:spPr>
          <a:xfrm>
            <a:off x="339047" y="4064671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B2E7B520-CA33-B347-FA36-56D2490788C5}"/>
              </a:ext>
            </a:extLst>
          </p:cNvPr>
          <p:cNvSpPr txBox="1"/>
          <p:nvPr/>
        </p:nvSpPr>
        <p:spPr>
          <a:xfrm>
            <a:off x="6965877" y="498934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E0C46E1-1F8E-96A4-187D-D6C8836A01A0}"/>
              </a:ext>
            </a:extLst>
          </p:cNvPr>
          <p:cNvSpPr txBox="1"/>
          <p:nvPr/>
        </p:nvSpPr>
        <p:spPr>
          <a:xfrm>
            <a:off x="8342614" y="500989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B3FF095-2DAC-3F8E-32CF-58096D495F78}"/>
              </a:ext>
            </a:extLst>
          </p:cNvPr>
          <p:cNvSpPr txBox="1"/>
          <p:nvPr/>
        </p:nvSpPr>
        <p:spPr>
          <a:xfrm>
            <a:off x="9596061" y="4968796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D899D05-A354-9F41-AB12-997F7E095011}"/>
              </a:ext>
            </a:extLst>
          </p:cNvPr>
          <p:cNvSpPr txBox="1"/>
          <p:nvPr/>
        </p:nvSpPr>
        <p:spPr>
          <a:xfrm>
            <a:off x="10931702" y="4989344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54680C5-5B3E-E6BE-6B8A-606B648AF9AA}"/>
              </a:ext>
            </a:extLst>
          </p:cNvPr>
          <p:cNvSpPr txBox="1"/>
          <p:nvPr/>
        </p:nvSpPr>
        <p:spPr>
          <a:xfrm>
            <a:off x="452063" y="5924294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id="{BE6E23AD-D541-9670-A8C5-663DBF2183DE}"/>
              </a:ext>
            </a:extLst>
          </p:cNvPr>
          <p:cNvGraphicFramePr>
            <a:graphicFrameLocks noGrp="1"/>
          </p:cNvGraphicFramePr>
          <p:nvPr/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:a16="http://schemas.microsoft.com/office/drawing/2014/main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:a16="http://schemas.microsoft.com/office/drawing/2014/main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:a16="http://schemas.microsoft.com/office/drawing/2014/main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:a16="http://schemas.microsoft.com/office/drawing/2014/main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kumimoji="0" lang="en-US" sz="23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9235E43-3AC8-A1D0-AA46-1CF9C543D2CF}"/>
              </a:ext>
            </a:extLst>
          </p:cNvPr>
          <p:cNvSpPr txBox="1"/>
          <p:nvPr/>
        </p:nvSpPr>
        <p:spPr>
          <a:xfrm>
            <a:off x="7530958" y="180825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AAEF9AF-9CD8-B7C7-DB5D-04B6AB595F9B}"/>
              </a:ext>
            </a:extLst>
          </p:cNvPr>
          <p:cNvSpPr txBox="1"/>
          <p:nvPr/>
        </p:nvSpPr>
        <p:spPr>
          <a:xfrm>
            <a:off x="9441951" y="18698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kumimoji="0" lang="en-US" sz="23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B505C8-5673-F111-15E6-ED81CB3E809A}"/>
              </a:ext>
            </a:extLst>
          </p:cNvPr>
          <p:cNvSpPr txBox="1"/>
          <p:nvPr/>
        </p:nvSpPr>
        <p:spPr>
          <a:xfrm>
            <a:off x="7500136" y="27842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34BF90D-F499-3D31-DAB3-D6B4DFCD9B46}"/>
              </a:ext>
            </a:extLst>
          </p:cNvPr>
          <p:cNvSpPr txBox="1"/>
          <p:nvPr/>
        </p:nvSpPr>
        <p:spPr>
          <a:xfrm>
            <a:off x="9411129" y="284594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kumimoji="0" lang="en-US" sz="23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08F7140-3A06-636E-D3A8-D7F6A59192D5}"/>
              </a:ext>
            </a:extLst>
          </p:cNvPr>
          <p:cNvSpPr txBox="1"/>
          <p:nvPr/>
        </p:nvSpPr>
        <p:spPr>
          <a:xfrm>
            <a:off x="7561781" y="37397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026D974-BB82-0FFD-86D7-505E1B9B9B48}"/>
              </a:ext>
            </a:extLst>
          </p:cNvPr>
          <p:cNvSpPr txBox="1"/>
          <p:nvPr/>
        </p:nvSpPr>
        <p:spPr>
          <a:xfrm>
            <a:off x="9472774" y="371924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kumimoji="0" lang="en-US" sz="23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31F8A4-C226-630E-8F84-528ECB6E04DE}"/>
              </a:ext>
            </a:extLst>
          </p:cNvPr>
          <p:cNvSpPr txBox="1"/>
          <p:nvPr/>
        </p:nvSpPr>
        <p:spPr>
          <a:xfrm>
            <a:off x="7561781" y="4500080"/>
            <a:ext cx="15308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DD6915A-D06B-863C-A9CA-CAB1FAA5FBEB}"/>
              </a:ext>
            </a:extLst>
          </p:cNvPr>
          <p:cNvSpPr txBox="1"/>
          <p:nvPr/>
        </p:nvSpPr>
        <p:spPr>
          <a:xfrm>
            <a:off x="9483048" y="46541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3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kumimoji="0" lang="en-US" sz="23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9F89912-4B2F-3C80-D78F-D056A658C81E}"/>
              </a:ext>
            </a:extLst>
          </p:cNvPr>
          <p:cNvSpPr txBox="1"/>
          <p:nvPr/>
        </p:nvSpPr>
        <p:spPr>
          <a:xfrm>
            <a:off x="7582330" y="565078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0A96613-D467-6B18-4605-502B07C96C34}"/>
              </a:ext>
            </a:extLst>
          </p:cNvPr>
          <p:cNvSpPr txBox="1"/>
          <p:nvPr/>
        </p:nvSpPr>
        <p:spPr>
          <a:xfrm>
            <a:off x="9534419" y="5537770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333" b="1" i="0" u="none" strike="noStrike" kern="0" cap="none" spc="0" normalizeH="0" baseline="0" noProof="0" dirty="0" err="1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kumimoji="0" lang="en-US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kumimoji="0" lang="vi-VN" sz="3333" b="1" i="0" u="none" strike="noStrike" kern="0" cap="none" spc="0" normalizeH="0" baseline="0" noProof="0" dirty="0">
                <a:ln>
                  <a:noFill/>
                </a:ln>
                <a:solidFill>
                  <a:srgbClr val="FAEFCC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6E8DD8E-2D6B-E5B0-3952-E2CD01CF2B7D}"/>
              </a:ext>
            </a:extLst>
          </p:cNvPr>
          <p:cNvGraphicFramePr>
            <a:graphicFrameLocks noGrp="1"/>
          </p:cNvGraphicFramePr>
          <p:nvPr/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:a16="http://schemas.microsoft.com/office/drawing/2014/main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8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889000"/>
            <a:ext cx="9855200" cy="393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17600" y="1600200"/>
            <a:ext cx="5353679" cy="497840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835269" y="5068536"/>
            <a:ext cx="1336320" cy="14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Toy Piano - Wayne Jone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293600" y="-4063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61165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: Rounded Corners 3"/>
          <p:cNvSpPr/>
          <p:nvPr/>
        </p:nvSpPr>
        <p:spPr>
          <a:xfrm rot="5400000">
            <a:off x="-985116" y="1147158"/>
            <a:ext cx="3697426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924" y="278461"/>
            <a:ext cx="890079" cy="93907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25" y="1481217"/>
            <a:ext cx="868744" cy="9118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3200" y="5359400"/>
            <a:ext cx="3883025" cy="1213969"/>
            <a:chOff x="374847" y="4019550"/>
            <a:chExt cx="2912269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0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404631" y="4300538"/>
              <a:ext cx="1882485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750 003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391823"/>
            <a:ext cx="3969599" cy="1213970"/>
            <a:chOff x="374847" y="4019551"/>
            <a:chExt cx="2977199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04618" y="4336256"/>
              <a:ext cx="204742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700 503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9796" y="535940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705 003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609912" y="220868"/>
            <a:ext cx="8566088" cy="3411332"/>
            <a:chOff x="1957434" y="165651"/>
            <a:chExt cx="6424566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57434" y="671120"/>
              <a:ext cx="1511300" cy="1506538"/>
              <a:chOff x="1957434" y="671120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434" y="671120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542947" y="993787"/>
                <a:ext cx="704019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1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436143" y="476250"/>
              <a:ext cx="4402931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Viết</a:t>
              </a:r>
              <a:r>
                <a:rPr kumimoji="0" lang="en-US" alt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số</a:t>
              </a:r>
              <a:r>
                <a:rPr kumimoji="0" lang="en-US" alt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gồm</a:t>
              </a:r>
              <a:r>
                <a:rPr kumimoji="0" lang="en-US" alt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: 7 </a:t>
              </a:r>
              <a:r>
                <a:rPr kumimoji="0" lang="en-US" alt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trăm</a:t>
              </a:r>
              <a:r>
                <a:rPr kumimoji="0" lang="en-US" alt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nghìn</a:t>
              </a:r>
              <a:r>
                <a:rPr kumimoji="0" lang="en-US" alt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, 5 </a:t>
              </a:r>
              <a:r>
                <a:rPr kumimoji="0" lang="en-US" alt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nghìn</a:t>
              </a:r>
              <a:r>
                <a:rPr kumimoji="0" lang="en-US" alt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và</a:t>
              </a:r>
              <a:r>
                <a:rPr kumimoji="0" lang="en-US" alt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3 </a:t>
              </a:r>
              <a:r>
                <a:rPr kumimoji="0" lang="en-US" alt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đơn</a:t>
              </a:r>
              <a:r>
                <a:rPr kumimoji="0" lang="en-US" alt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vị</a:t>
              </a:r>
              <a:r>
                <a:rPr kumimoji="0" lang="en-US" alt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  <a:endParaRPr kumimoji="0" lang="vi-V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405" y="45736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63" y="4815762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101" y="481576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4800" y="1944743"/>
            <a:ext cx="2285365" cy="2530007"/>
          </a:xfrm>
          <a:prstGeom prst="rect">
            <a:avLst/>
          </a:prstGeom>
        </p:spPr>
      </p:pic>
      <p:pic>
        <p:nvPicPr>
          <p:cNvPr id="49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50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52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F0A0C12-6523-42CF-8638-72BBB8243C7B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2456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09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500"/>
                            </p:stCondLst>
                            <p:childTnLst>
                              <p:par>
                                <p:cTn id="1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8000"/>
                            </p:stCondLst>
                            <p:childTnLst>
                              <p:par>
                                <p:cTn id="1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 vol="80000">
                <p:cTn id="1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80000">
                <p:cTn id="1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3882" y="1185924"/>
            <a:ext cx="3774957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57" y="1492787"/>
            <a:ext cx="860077" cy="902775"/>
          </a:xfrm>
          <a:prstGeom prst="rect">
            <a:avLst/>
          </a:prstGeom>
        </p:spPr>
      </p:pic>
      <p:pic>
        <p:nvPicPr>
          <p:cNvPr id="18" name="Picture 17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8229600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C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506 002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915748" cy="1213970"/>
            <a:chOff x="374847" y="4019551"/>
            <a:chExt cx="2936811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999896" cy="561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500 062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6888" y="540305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A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500 602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99267" y="220868"/>
            <a:ext cx="8576733" cy="3411332"/>
            <a:chOff x="1949450" y="165651"/>
            <a:chExt cx="6432550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49450" y="683368"/>
              <a:ext cx="1511300" cy="1506538"/>
              <a:chOff x="1949450" y="683368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9450" y="683368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69277" y="985334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2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349330" y="570002"/>
              <a:ext cx="4765542" cy="10849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Viết</a:t>
              </a:r>
              <a:r>
                <a:rPr kumimoji="0" lang="en-US" alt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số</a:t>
              </a:r>
              <a:r>
                <a:rPr kumimoji="0" lang="en-US" alt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gồm</a:t>
              </a:r>
              <a:r>
                <a:rPr kumimoji="0" lang="en-US" alt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: 5 </a:t>
              </a:r>
              <a:r>
                <a:rPr kumimoji="0" lang="en-US" alt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trăm</a:t>
              </a:r>
              <a:r>
                <a:rPr kumimoji="0" lang="en-US" alt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nghìn</a:t>
              </a:r>
              <a:r>
                <a:rPr kumimoji="0" lang="en-US" alt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, 6 </a:t>
              </a:r>
              <a:r>
                <a:rPr kumimoji="0" lang="en-US" alt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trăm</a:t>
              </a:r>
              <a:r>
                <a:rPr kumimoji="0" lang="en-US" alt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và</a:t>
              </a:r>
              <a:r>
                <a:rPr kumimoji="0" lang="en-US" alt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2 </a:t>
              </a:r>
              <a:r>
                <a:rPr kumimoji="0" lang="en-US" alt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đơn</a:t>
              </a:r>
              <a:r>
                <a:rPr kumimoji="0" lang="en-US" alt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vị</a:t>
              </a:r>
              <a:r>
                <a:rPr kumimoji="0" lang="en-US" altLang="en-US" sz="4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  <a:endParaRPr kumimoji="0" lang="vi-V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97" y="46363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1939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28" y="3436905"/>
            <a:ext cx="192901" cy="304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835" y="1860665"/>
            <a:ext cx="2285365" cy="227953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95" y="2819400"/>
            <a:ext cx="192901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2200" y="2827305"/>
            <a:ext cx="192901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2395" y="3530600"/>
            <a:ext cx="192901" cy="304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5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id="{6EB42546-C469-4665-A389-1DF62A4F9E0C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760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88E-6 L -0.00052 0.1395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5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7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5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4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500"/>
                            </p:stCondLst>
                            <p:childTnLst>
                              <p:par>
                                <p:cTn id="14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46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3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5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7" dur="409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75" dur="6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6500"/>
                            </p:stCondLst>
                            <p:childTnLst>
                              <p:par>
                                <p:cTn id="1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2388" y="1184430"/>
            <a:ext cx="3771970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7" y="2642831"/>
            <a:ext cx="1092336" cy="87614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1597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200 505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767404" cy="1213970"/>
            <a:chOff x="374847" y="4019551"/>
            <a:chExt cx="282555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200 050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84937" y="5403488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200 005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15821" y="220868"/>
            <a:ext cx="8660179" cy="3411332"/>
            <a:chOff x="1886866" y="165651"/>
            <a:chExt cx="6495134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886866" y="691631"/>
              <a:ext cx="1511300" cy="1506538"/>
              <a:chOff x="1886866" y="691631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6866" y="691631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20344" y="1008890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+mn-cs"/>
                  </a:rPr>
                  <a:t>3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609851" y="883877"/>
              <a:ext cx="4765542" cy="9925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Viết</a:t>
              </a: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số</a:t>
              </a: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gồm</a:t>
              </a: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: 2 </a:t>
              </a:r>
              <a:r>
                <a:rPr kumimoji="0" lang="en-US" altLang="en-US" sz="4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trăm</a:t>
              </a: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nghìn</a:t>
              </a: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và</a:t>
              </a: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5 </a:t>
              </a:r>
              <a:r>
                <a:rPr kumimoji="0" lang="en-US" altLang="en-US" sz="4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đơn</a:t>
              </a: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</a:t>
              </a:r>
              <a:r>
                <a:rPr kumimoji="0" lang="en-US" altLang="en-US" sz="4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vị</a:t>
              </a:r>
              <a:r>
                <a:rPr kumimoji="0" lang="en-US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  <a:endParaRPr kumimoji="0" lang="vi-VN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547" y="4636788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36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49174">
            <a:off x="5085397" y="1753668"/>
            <a:ext cx="2279535" cy="2279535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327400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2757223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0980" y="2864924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8764" y="3518975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4522069" y="4014023"/>
            <a:ext cx="711200" cy="75037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5892800" y="3384013"/>
            <a:ext cx="711200" cy="75037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6807200" y="4065323"/>
            <a:ext cx="711200" cy="75037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8177931" y="3435313"/>
            <a:ext cx="711200" cy="750373"/>
          </a:xfrm>
          <a:prstGeom prst="rect">
            <a:avLst/>
          </a:prstGeom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5618309" y="333332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6439737" y="3995887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7861671" y="335216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4191595" y="3981289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3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8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id="{8B504012-580D-4EFE-AA16-F1CA642F10F1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858767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409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500"/>
                            </p:stCondLst>
                            <p:childTnLst>
                              <p:par>
                                <p:cTn id="1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409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500"/>
                            </p:stCondLst>
                            <p:childTnLst>
                              <p:par>
                                <p:cTn id="1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0"/>
                            </p:stCondLst>
                            <p:childTnLst>
                              <p:par>
                                <p:cTn id="1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7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500"/>
                            </p:stCondLst>
                            <p:childTnLst>
                              <p:par>
                                <p:cTn id="1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9000"/>
                            </p:stCondLst>
                            <p:childTnLst>
                              <p:par>
                                <p:cTn id="1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3412" y="539955"/>
            <a:ext cx="8071804" cy="264589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13ED1746-2769-D632-6756-B34860F2C9B1}"/>
              </a:ext>
            </a:extLst>
          </p:cNvPr>
          <p:cNvSpPr txBox="1"/>
          <p:nvPr/>
        </p:nvSpPr>
        <p:spPr>
          <a:xfrm>
            <a:off x="3857625" y="1257300"/>
            <a:ext cx="62293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Thứ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….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ngày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….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tháng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…..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…..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68162" y="1918628"/>
            <a:ext cx="8998476" cy="203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:a16="http://schemas.microsoft.com/office/drawing/2014/main" id="{54D0C32F-665C-6813-93B0-90AC7B9E0A24}"/>
              </a:ext>
            </a:extLst>
          </p:cNvPr>
          <p:cNvGrpSpPr/>
          <p:nvPr/>
        </p:nvGrpSpPr>
        <p:grpSpPr>
          <a:xfrm>
            <a:off x="1728523" y="277453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</p:grpSp>
      <p:sp>
        <p:nvSpPr>
          <p:cNvPr id="17" name="TextBox 15">
            <a:extLst>
              <a:ext uri="{FF2B5EF4-FFF2-40B4-BE49-F238E27FC236}">
                <a16:creationId xmlns:a16="http://schemas.microsoft.com/office/drawing/2014/main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微软雅黑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微软雅黑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微软雅黑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微软雅黑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ea typeface="微软雅黑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Arial"/>
              <a:ea typeface="微软雅黑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01EF0C4-0127-DCDF-89B7-45CCC6F2A3F0}"/>
              </a:ext>
            </a:extLst>
          </p:cNvPr>
          <p:cNvSpPr txBox="1"/>
          <p:nvPr/>
        </p:nvSpPr>
        <p:spPr>
          <a:xfrm>
            <a:off x="1725113" y="2786121"/>
            <a:ext cx="724776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marR="0" lvl="0" indent="-5715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微软雅黑"/>
                <a:cs typeface="+mn-cs"/>
              </a:rPr>
              <a:t>Nhận biết được lớp triệu, lớp nghìn, lớp đơn vị.</a:t>
            </a:r>
          </a:p>
          <a:p>
            <a:pPr marL="571500" marR="0" lvl="0" indent="-5715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微软雅黑"/>
                <a:cs typeface="+mn-cs"/>
              </a:rPr>
              <a:t>Nhận biết được các hàng tương ứng trong mỗi lớp.</a:t>
            </a:r>
          </a:p>
          <a:p>
            <a:pPr marL="571500" marR="0" lvl="0" indent="-5715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微软雅黑"/>
                <a:cs typeface="+mn-cs"/>
              </a:rPr>
              <a:t>Nhận biết được, viết được, đọc được các số tròn chục triệu, tròn trăm triệu</a:t>
            </a:r>
          </a:p>
        </p:txBody>
      </p:sp>
      <p:pic>
        <p:nvPicPr>
          <p:cNvPr id="20" name="Picture 26">
            <a:extLst>
              <a:ext uri="{FF2B5EF4-FFF2-40B4-BE49-F238E27FC236}">
                <a16:creationId xmlns:a16="http://schemas.microsoft.com/office/drawing/2014/main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87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9D87757-C812-271D-2262-1A0AB5A85D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2041" y="3579535"/>
            <a:ext cx="2676376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94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32232" y="2300723"/>
            <a:ext cx="7582113" cy="419661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id="{1C9383B7-39EE-D419-83AF-B4B64971D6D5}"/>
              </a:ext>
            </a:extLst>
          </p:cNvPr>
          <p:cNvSpPr/>
          <p:nvPr/>
        </p:nvSpPr>
        <p:spPr>
          <a:xfrm>
            <a:off x="5095981" y="1212350"/>
            <a:ext cx="3020603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Tớ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lập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số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514 293</a:t>
            </a: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id="{06EA94A1-E279-B124-5043-0D3BF226392E}"/>
              </a:ext>
            </a:extLst>
          </p:cNvPr>
          <p:cNvSpPr/>
          <p:nvPr/>
        </p:nvSpPr>
        <p:spPr>
          <a:xfrm>
            <a:off x="1397286" y="2137024"/>
            <a:ext cx="3236360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Các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chữ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số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5, 1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và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4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thuộc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lớp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nghìn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微软雅黑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id="{6BB1B9FB-5231-7DEE-9AB9-712916750599}"/>
              </a:ext>
            </a:extLst>
          </p:cNvPr>
          <p:cNvSpPr/>
          <p:nvPr/>
        </p:nvSpPr>
        <p:spPr>
          <a:xfrm>
            <a:off x="8096036" y="2784296"/>
            <a:ext cx="3349375" cy="1284270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Các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chữ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số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2, 9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và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3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thuộc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lớp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đơn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vị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微软雅黑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</TotalTime>
  <Words>551</Words>
  <Application>Microsoft Office PowerPoint</Application>
  <PresentationFormat>Widescreen</PresentationFormat>
  <Paragraphs>153</Paragraphs>
  <Slides>18</Slides>
  <Notes>18</Notes>
  <HiddenSlides>0</HiddenSlides>
  <MMClips>19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18</vt:i4>
      </vt:variant>
    </vt:vector>
  </HeadingPairs>
  <TitlesOfParts>
    <vt:vector size="32" baseType="lpstr">
      <vt:lpstr>等线</vt:lpstr>
      <vt:lpstr>Arial</vt:lpstr>
      <vt:lpstr>Baloo Tammudu 2</vt:lpstr>
      <vt:lpstr>Calibri</vt:lpstr>
      <vt:lpstr>Cambria</vt:lpstr>
      <vt:lpstr>Kavoon</vt:lpstr>
      <vt:lpstr>Roboto Condensed Light</vt:lpstr>
      <vt:lpstr>Tahoma</vt:lpstr>
      <vt:lpstr>UTM Avo</vt:lpstr>
      <vt:lpstr>Wingdings</vt:lpstr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514 293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Thuan Thanh Pc</dc:creator>
  <cp:lastModifiedBy>Thuan Thanh Pc</cp:lastModifiedBy>
  <cp:revision>1</cp:revision>
  <dcterms:created xsi:type="dcterms:W3CDTF">2024-12-06T07:23:44Z</dcterms:created>
  <dcterms:modified xsi:type="dcterms:W3CDTF">2024-12-06T07:32:36Z</dcterms:modified>
</cp:coreProperties>
</file>