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56" r:id="rId7"/>
    <p:sldId id="260" r:id="rId8"/>
    <p:sldId id="261" r:id="rId9"/>
    <p:sldId id="264" r:id="rId10"/>
    <p:sldId id="265" r:id="rId11"/>
    <p:sldId id="267"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023B44-77AE-4A7E-B621-E624CA8B6C71}" type="datetimeFigureOut">
              <a:rPr lang="en-US" smtClean="0"/>
              <a:t>25/3/2024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2240409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023B44-77AE-4A7E-B621-E624CA8B6C71}" type="datetimeFigureOut">
              <a:rPr lang="en-US" smtClean="0"/>
              <a:t>25/3/2024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397803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023B44-77AE-4A7E-B621-E624CA8B6C71}" type="datetimeFigureOut">
              <a:rPr lang="en-US" smtClean="0"/>
              <a:t>25/3/2024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85946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2391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9466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05482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91641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9712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15418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46116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29747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023B44-77AE-4A7E-B621-E624CA8B6C71}" type="datetimeFigureOut">
              <a:rPr lang="en-US" smtClean="0"/>
              <a:t>25/3/2024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2653494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smtClean="0"/>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smtClean="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5642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32016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42279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74270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31863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31634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57358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05710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59320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69344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E023B44-77AE-4A7E-B621-E624CA8B6C71}" type="datetimeFigureOut">
              <a:rPr lang="en-US" smtClean="0"/>
              <a:t>25/3/2024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932008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4282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smtClean="0"/>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smtClean="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4894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46678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41888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943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64842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50067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78999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7643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9061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023B44-77AE-4A7E-B621-E624CA8B6C71}" type="datetimeFigureOut">
              <a:rPr lang="en-US" smtClean="0"/>
              <a:t>25/3/2024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960791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72014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1912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smtClean="0"/>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smtClean="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166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87809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96586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44493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64391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25200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73370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4703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023B44-77AE-4A7E-B621-E624CA8B6C71}" type="datetimeFigureOut">
              <a:rPr lang="en-US" smtClean="0"/>
              <a:t>25/3/2024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3041440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39229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07362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73263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smtClean="0"/>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smtClean="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87208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28289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17755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793359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63576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46393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8195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023B44-77AE-4A7E-B621-E624CA8B6C71}" type="datetimeFigureOut">
              <a:rPr lang="en-US" smtClean="0"/>
              <a:t>25/3/2024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23710114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718732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914519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1926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9027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smtClean="0"/>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smtClean="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89216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3752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5462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23B44-77AE-4A7E-B621-E624CA8B6C71}" type="datetimeFigureOut">
              <a:rPr lang="en-US" smtClean="0"/>
              <a:t>25/3/2024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400839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E023B44-77AE-4A7E-B621-E624CA8B6C71}" type="datetimeFigureOut">
              <a:rPr lang="en-US" smtClean="0"/>
              <a:t>25/3/2024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2700643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E023B44-77AE-4A7E-B621-E624CA8B6C71}" type="datetimeFigureOut">
              <a:rPr lang="en-US" smtClean="0"/>
              <a:t>25/3/2024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11F9A-CD0E-4563-B5FD-48FB91440F2E}" type="slidenum">
              <a:rPr lang="en-US" smtClean="0"/>
              <a:t>‹#›</a:t>
            </a:fld>
            <a:endParaRPr lang="en-US"/>
          </a:p>
        </p:txBody>
      </p:sp>
    </p:spTree>
    <p:extLst>
      <p:ext uri="{BB962C8B-B14F-4D97-AF65-F5344CB8AC3E}">
        <p14:creationId xmlns:p14="http://schemas.microsoft.com/office/powerpoint/2010/main" val="54132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23B44-77AE-4A7E-B621-E624CA8B6C71}" type="datetimeFigureOut">
              <a:rPr lang="en-US" smtClean="0"/>
              <a:t>25/3/2024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11F9A-CD0E-4563-B5FD-48FB91440F2E}" type="slidenum">
              <a:rPr lang="en-US" smtClean="0"/>
              <a:t>‹#›</a:t>
            </a:fld>
            <a:endParaRPr lang="en-US"/>
          </a:p>
        </p:txBody>
      </p:sp>
    </p:spTree>
    <p:extLst>
      <p:ext uri="{BB962C8B-B14F-4D97-AF65-F5344CB8AC3E}">
        <p14:creationId xmlns:p14="http://schemas.microsoft.com/office/powerpoint/2010/main" val="124386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193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52481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735743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098093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817473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Cau%20hoi/Cau%204.pptx" TargetMode="External"/><Relationship Id="rId13" Type="http://schemas.openxmlformats.org/officeDocument/2006/relationships/image" Target="../media/image9.jpeg"/><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hyperlink" Target="Cau%20hoi/Cau%201.pptx" TargetMode="External"/><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hyperlink" Target="Cau%20hoi/Cau%203.pptx" TargetMode="External"/><Relationship Id="rId11" Type="http://schemas.openxmlformats.org/officeDocument/2006/relationships/image" Target="../media/image8.jpeg"/><Relationship Id="rId5" Type="http://schemas.openxmlformats.org/officeDocument/2006/relationships/image" Target="../media/image5.jpeg"/><Relationship Id="rId10" Type="http://schemas.openxmlformats.org/officeDocument/2006/relationships/hyperlink" Target="Cau%20hoi/Cau%202.pptx" TargetMode="External"/><Relationship Id="rId4" Type="http://schemas.openxmlformats.org/officeDocument/2006/relationships/image" Target="../media/image4.jpeg"/><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1491" y="489527"/>
            <a:ext cx="9476509" cy="3020436"/>
          </a:xfrm>
        </p:spPr>
        <p:txBody>
          <a:bodyPr>
            <a:normAutofit fontScale="90000"/>
          </a:bodyPr>
          <a:lstStyle/>
          <a:p>
            <a:pPr>
              <a:spcBef>
                <a:spcPts val="0"/>
              </a:spcBef>
              <a:defRPr/>
            </a:pPr>
            <a:r>
              <a:rPr lang="en-US" b="1" dirty="0">
                <a:solidFill>
                  <a:srgbClr val="0000CC"/>
                </a:solidFill>
                <a:effectLst>
                  <a:outerShdw blurRad="38100" dist="38100" dir="2700000" algn="tl">
                    <a:srgbClr val="000000">
                      <a:alpha val="43137"/>
                    </a:srgbClr>
                  </a:outerShdw>
                </a:effectLst>
                <a:latin typeface="Times New Roman" pitchFamily="18" charset="0"/>
              </a:rPr>
              <a:t>CHÀO MỪNG QUÝ THẦY CÔ</a:t>
            </a:r>
            <a:br>
              <a:rPr lang="en-US" b="1" dirty="0">
                <a:solidFill>
                  <a:srgbClr val="0000CC"/>
                </a:solidFill>
                <a:effectLst>
                  <a:outerShdw blurRad="38100" dist="38100" dir="2700000" algn="tl">
                    <a:srgbClr val="000000">
                      <a:alpha val="43137"/>
                    </a:srgbClr>
                  </a:outerShdw>
                </a:effectLst>
                <a:latin typeface="Times New Roman" pitchFamily="18" charset="0"/>
              </a:rPr>
            </a:br>
            <a:r>
              <a:rPr lang="en-US" b="1" dirty="0">
                <a:solidFill>
                  <a:srgbClr val="0000CC"/>
                </a:solidFill>
                <a:effectLst>
                  <a:outerShdw blurRad="38100" dist="38100" dir="2700000" algn="tl">
                    <a:srgbClr val="000000">
                      <a:alpha val="43137"/>
                    </a:srgbClr>
                  </a:outerShdw>
                </a:effectLst>
                <a:latin typeface="Times New Roman" pitchFamily="18" charset="0"/>
              </a:rPr>
              <a:t>VỀ DỰ GIỜ THĂM LỚP</a:t>
            </a:r>
            <a:br>
              <a:rPr lang="en-US" b="1" dirty="0">
                <a:solidFill>
                  <a:srgbClr val="0000CC"/>
                </a:solidFill>
                <a:effectLst>
                  <a:outerShdw blurRad="38100" dist="38100" dir="2700000" algn="tl">
                    <a:srgbClr val="000000">
                      <a:alpha val="43137"/>
                    </a:srgbClr>
                  </a:outerShdw>
                </a:effectLst>
                <a:latin typeface="Times New Roman" pitchFamily="18" charset="0"/>
              </a:rPr>
            </a:br>
            <a:endParaRPr lang="en-US" dirty="0"/>
          </a:p>
        </p:txBody>
      </p:sp>
      <p:sp>
        <p:nvSpPr>
          <p:cNvPr id="4" name="Text Box 14"/>
          <p:cNvSpPr txBox="1">
            <a:spLocks noChangeArrowheads="1"/>
          </p:cNvSpPr>
          <p:nvPr/>
        </p:nvSpPr>
        <p:spPr bwMode="auto">
          <a:xfrm>
            <a:off x="767810" y="3376555"/>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800"/>
              </a:spcBef>
              <a:spcAft>
                <a:spcPct val="0"/>
              </a:spcAft>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p>
          <a:p>
            <a:pPr algn="ctr" eaLnBrk="1" fontAlgn="base" hangingPunct="1">
              <a:spcBef>
                <a:spcPts val="1800"/>
              </a:spcBef>
              <a:spcAft>
                <a:spcPct val="0"/>
              </a:spcAft>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26: ĐI TÌM MẶT TRỜI(T4)</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5088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58460" y="116385"/>
            <a:ext cx="3607554" cy="860138"/>
            <a:chOff x="4539228" y="210532"/>
            <a:chExt cx="4734915" cy="1148307"/>
          </a:xfrm>
        </p:grpSpPr>
        <p:grpSp>
          <p:nvGrpSpPr>
            <p:cNvPr id="15" name="Group 14"/>
            <p:cNvGrpSpPr/>
            <p:nvPr/>
          </p:nvGrpSpPr>
          <p:grpSpPr>
            <a:xfrm>
              <a:off x="4539228" y="210532"/>
              <a:ext cx="4734915" cy="1148307"/>
              <a:chOff x="4539228" y="210532"/>
              <a:chExt cx="4734915" cy="1148307"/>
            </a:xfrm>
          </p:grpSpPr>
          <p:sp>
            <p:nvSpPr>
              <p:cNvPr id="17" name="TextBox 16"/>
              <p:cNvSpPr txBox="1"/>
              <p:nvPr/>
            </p:nvSpPr>
            <p:spPr>
              <a:xfrm>
                <a:off x="4539228" y="210532"/>
                <a:ext cx="242459" cy="677112"/>
              </a:xfrm>
              <a:prstGeom prst="rect">
                <a:avLst/>
              </a:prstGeom>
              <a:noFill/>
            </p:spPr>
            <p:txBody>
              <a:bodyPr wrap="none" rtlCol="0">
                <a:spAutoFit/>
              </a:bodyPr>
              <a:lstStyle/>
              <a:p>
                <a:pPr defTabSz="684886" eaLnBrk="0" fontAlgn="base" hangingPunct="0">
                  <a:spcBef>
                    <a:spcPct val="0"/>
                  </a:spcBef>
                  <a:spcAft>
                    <a:spcPct val="0"/>
                  </a:spcAft>
                </a:pPr>
                <a:endParaRPr lang="en-US" sz="2696" dirty="0">
                  <a:solidFill>
                    <a:srgbClr val="0000CC"/>
                  </a:solidFill>
                  <a:latin typeface="Times New Roman" pitchFamily="18" charset="0"/>
                  <a:cs typeface="Times New Roman" pitchFamily="18" charset="0"/>
                </a:endParaRPr>
              </a:p>
            </p:txBody>
          </p:sp>
          <p:sp>
            <p:nvSpPr>
              <p:cNvPr id="18" name="TextBox 17"/>
              <p:cNvSpPr txBox="1"/>
              <p:nvPr/>
            </p:nvSpPr>
            <p:spPr>
              <a:xfrm>
                <a:off x="6651117" y="743102"/>
                <a:ext cx="2623026" cy="615737"/>
              </a:xfrm>
              <a:prstGeom prst="rect">
                <a:avLst/>
              </a:prstGeom>
              <a:noFill/>
            </p:spPr>
            <p:txBody>
              <a:bodyPr wrap="none" rtlCol="0">
                <a:spAutoFit/>
              </a:bodyPr>
              <a:lstStyle/>
              <a:p>
                <a:pPr defTabSz="684886" eaLnBrk="0" fontAlgn="base" hangingPunct="0">
                  <a:spcBef>
                    <a:spcPct val="0"/>
                  </a:spcBef>
                  <a:spcAft>
                    <a:spcPct val="0"/>
                  </a:spcAft>
                </a:pPr>
                <a:r>
                  <a:rPr lang="en-US" sz="2397" b="1">
                    <a:solidFill>
                      <a:srgbClr val="FF0066"/>
                    </a:solidFill>
                    <a:latin typeface="Times New Roman" pitchFamily="18" charset="0"/>
                    <a:cs typeface="Times New Roman" pitchFamily="18" charset="0"/>
                  </a:rPr>
                  <a:t>TIẾNG VIỆT</a:t>
                </a:r>
                <a:endParaRPr lang="en-US" sz="2397"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2733583" y="1105235"/>
            <a:ext cx="6672914" cy="43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2097" b="1" dirty="0">
                <a:solidFill>
                  <a:srgbClr val="0000CC"/>
                </a:solidFill>
                <a:effectLst>
                  <a:outerShdw blurRad="38100" dist="38100" dir="2700000" algn="tl">
                    <a:srgbClr val="000000">
                      <a:alpha val="43137"/>
                    </a:srgbClr>
                  </a:outerShdw>
                </a:effectLst>
                <a:latin typeface="Times New Roman" pitchFamily="18" charset="0"/>
              </a:rPr>
              <a:t>TRÒ CHƠI: EM YÊU CHUYỆN CỔ NƯỚC MÌNH</a:t>
            </a:r>
          </a:p>
        </p:txBody>
      </p:sp>
      <p:pic>
        <p:nvPicPr>
          <p:cNvPr id="20" name="Picture 6" descr="Top 18 Câu chuyện cổ tích Việt Nam hay nhất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3429" y="2035396"/>
            <a:ext cx="2327183" cy="1521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ấm Cám - Truyện Cổ Tích Việt Nam Đặc Sắc - Mua Sách Online giá rẻ"/>
          <p:cNvPicPr>
            <a:picLocks noChangeAspect="1" noChangeArrowheads="1"/>
          </p:cNvPicPr>
          <p:nvPr/>
        </p:nvPicPr>
        <p:blipFill rotWithShape="1">
          <a:blip r:embed="rId3">
            <a:extLst>
              <a:ext uri="{28A0092B-C50C-407E-A947-70E740481C1C}">
                <a14:useLocalDpi xmlns:a14="http://schemas.microsoft.com/office/drawing/2010/main" val="0"/>
              </a:ext>
            </a:extLst>
          </a:blip>
          <a:srcRect t="20902" b="16526"/>
          <a:stretch/>
        </p:blipFill>
        <p:spPr bwMode="auto">
          <a:xfrm>
            <a:off x="9235264" y="2028767"/>
            <a:ext cx="2327184" cy="15210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ruyện Cổ Tích Việt Nam - Chú Cuội Cung Trăng | Kể Chuyện Bé Nghe -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65"/>
          <a:stretch/>
        </p:blipFill>
        <p:spPr bwMode="auto">
          <a:xfrm>
            <a:off x="730712" y="4375576"/>
            <a:ext cx="2238588" cy="15077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ự Tích Con Muỗi - Phim Cổ Tích Việt Nam Hay [HD 1080p]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7926" y="4375576"/>
            <a:ext cx="2327183" cy="15077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ruyện Cổ Tích Việt Nam - Sự Tích Chim Quốc - Truyện Hay Cho Bé - YouTube">
            <a:hlinkClick r:id="rId6" action="ppaction://hlinkpres?slideindex=1&amp;slidetitl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931" b="12280"/>
          <a:stretch/>
        </p:blipFill>
        <p:spPr bwMode="auto">
          <a:xfrm>
            <a:off x="3483429" y="4375575"/>
            <a:ext cx="2327183" cy="15077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ổ tích Việt Nam cho bé mẫu giáo - Sự tích dưa hấu – Nhà xuất bản Kim Đồng">
            <a:hlinkClick r:id="rId8" action="ppaction://hlinkpres?slideindex=1&amp;slidetitle="/>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0123" b="6502"/>
          <a:stretch/>
        </p:blipFill>
        <p:spPr bwMode="auto">
          <a:xfrm>
            <a:off x="9235265" y="4354548"/>
            <a:ext cx="2327184" cy="15077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Kể tóm tắt truyện Sọ Dừa | Văn mẫu lớp 6">
            <a:hlinkClick r:id="rId10" action="ppaction://hlinkpres?slideindex=1&amp;slidetitl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7927" y="2035396"/>
            <a:ext cx="2327183" cy="15077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Kho Tàng Truyện Cổ Tích Việt Nam - Cây Khế | Tiki">
            <a:hlinkClick r:id="rId12" action="ppaction://hlinkpres?slideindex=1&amp;slidetitle="/>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703" t="20000" r="15455" b="13263"/>
          <a:stretch/>
        </p:blipFill>
        <p:spPr bwMode="auto">
          <a:xfrm>
            <a:off x="723102" y="2035396"/>
            <a:ext cx="2356119" cy="1521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973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2"/>
                                        </p:tgtEl>
                                      </p:cBhvr>
                                    </p:animEffect>
                                    <p:animScale>
                                      <p:cBhvr>
                                        <p:cTn id="11" dur="250" autoRev="1" fill="hold"/>
                                        <p:tgtEl>
                                          <p:spTgt spid="22"/>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3"/>
                                        </p:tgtEl>
                                      </p:cBhvr>
                                    </p:animEffect>
                                    <p:animScale>
                                      <p:cBhvr>
                                        <p:cTn id="23" dur="250" autoRev="1" fill="hold"/>
                                        <p:tgtEl>
                                          <p:spTgt spid="23"/>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5"/>
                                        </p:tgtEl>
                                      </p:cBhvr>
                                    </p:animEffect>
                                    <p:animScale>
                                      <p:cBhvr>
                                        <p:cTn id="27" dur="250" autoRev="1" fill="hold"/>
                                        <p:tgtEl>
                                          <p:spTgt spid="25"/>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4"/>
                                        </p:tgtEl>
                                      </p:cBhvr>
                                    </p:animEffect>
                                    <p:animScale>
                                      <p:cBhvr>
                                        <p:cTn id="31" dur="250" autoRev="1" fill="hold"/>
                                        <p:tgtEl>
                                          <p:spTgt spid="24"/>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childTnLst>
                          </p:cTn>
                        </p:par>
                        <p:par>
                          <p:cTn id="36" fill="hold">
                            <p:stCondLst>
                              <p:cond delay="4000"/>
                            </p:stCondLst>
                            <p:childTnLst>
                              <p:par>
                                <p:cTn id="37" presetID="6" presetClass="emph" presetSubtype="0" fill="hold" nodeType="afterEffect">
                                  <p:stCondLst>
                                    <p:cond delay="0"/>
                                  </p:stCondLst>
                                  <p:childTnLst>
                                    <p:animScale>
                                      <p:cBhvr>
                                        <p:cTn id="38" dur="2000" fill="hold"/>
                                        <p:tgtEl>
                                          <p:spTgt spid="25"/>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22"/>
                                        </p:tgtEl>
                                      </p:cBhvr>
                                    </p:animEffect>
                                    <p:animScale>
                                      <p:cBhvr>
                                        <p:cTn id="47" dur="250" autoRev="1" fill="hold"/>
                                        <p:tgtEl>
                                          <p:spTgt spid="22"/>
                                        </p:tgtEl>
                                      </p:cBhvr>
                                      <p:by x="105000" y="105000"/>
                                    </p:animScale>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28"/>
                                        </p:tgtEl>
                                      </p:cBhvr>
                                    </p:animEffect>
                                    <p:animScale>
                                      <p:cBhvr>
                                        <p:cTn id="51" dur="250" autoRev="1" fill="hold"/>
                                        <p:tgtEl>
                                          <p:spTgt spid="28"/>
                                        </p:tgtEl>
                                      </p:cBhvr>
                                      <p:by x="105000" y="105000"/>
                                    </p:animScale>
                                  </p:childTnLst>
                                </p:cTn>
                              </p:par>
                            </p:childTnLst>
                          </p:cTn>
                        </p:par>
                        <p:par>
                          <p:cTn id="52" fill="hold">
                            <p:stCondLst>
                              <p:cond delay="1500"/>
                            </p:stCondLst>
                            <p:childTnLst>
                              <p:par>
                                <p:cTn id="53" presetID="26" presetClass="emph" presetSubtype="0" fill="hold" nodeType="after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cTn>
                              </p:par>
                            </p:childTnLst>
                          </p:cTn>
                        </p:par>
                        <p:par>
                          <p:cTn id="56" fill="hold">
                            <p:stCondLst>
                              <p:cond delay="2000"/>
                            </p:stCondLst>
                            <p:childTnLst>
                              <p:par>
                                <p:cTn id="57" presetID="26" presetClass="emph" presetSubtype="0" fill="hold" nodeType="after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par>
                          <p:cTn id="60" fill="hold">
                            <p:stCondLst>
                              <p:cond delay="2500"/>
                            </p:stCondLst>
                            <p:childTnLst>
                              <p:par>
                                <p:cTn id="61" presetID="26" presetClass="emph" presetSubtype="0" fill="hold" nodeType="afterEffect">
                                  <p:stCondLst>
                                    <p:cond delay="0"/>
                                  </p:stCondLst>
                                  <p:childTnLst>
                                    <p:animEffect transition="out" filter="fade">
                                      <p:cBhvr>
                                        <p:cTn id="62" dur="500" tmFilter="0, 0; .2, .5; .8, .5; 1, 0"/>
                                        <p:tgtEl>
                                          <p:spTgt spid="25"/>
                                        </p:tgtEl>
                                      </p:cBhvr>
                                    </p:animEffect>
                                    <p:animScale>
                                      <p:cBhvr>
                                        <p:cTn id="63" dur="250" autoRev="1" fill="hold"/>
                                        <p:tgtEl>
                                          <p:spTgt spid="25"/>
                                        </p:tgtEl>
                                      </p:cBhvr>
                                      <p:by x="105000" y="105000"/>
                                    </p:animScale>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childTnLst>
                          </p:cTn>
                        </p:par>
                        <p:par>
                          <p:cTn id="68" fill="hold">
                            <p:stCondLst>
                              <p:cond delay="3500"/>
                            </p:stCondLst>
                            <p:childTnLst>
                              <p:par>
                                <p:cTn id="69" presetID="26" presetClass="emph" presetSubtype="0" fill="hold" nodeType="afterEffect">
                                  <p:stCondLst>
                                    <p:cond delay="0"/>
                                  </p:stCondLst>
                                  <p:childTnLst>
                                    <p:animEffect transition="out" filter="fade">
                                      <p:cBhvr>
                                        <p:cTn id="70" dur="500" tmFilter="0, 0; .2, .5; .8, .5; 1, 0"/>
                                        <p:tgtEl>
                                          <p:spTgt spid="26"/>
                                        </p:tgtEl>
                                      </p:cBhvr>
                                    </p:animEffect>
                                    <p:animScale>
                                      <p:cBhvr>
                                        <p:cTn id="71" dur="250" autoRev="1" fill="hold"/>
                                        <p:tgtEl>
                                          <p:spTgt spid="26"/>
                                        </p:tgtEl>
                                      </p:cBhvr>
                                      <p:by x="105000" y="105000"/>
                                    </p:animScale>
                                  </p:childTnLst>
                                </p:cTn>
                              </p:par>
                            </p:childTnLst>
                          </p:cTn>
                        </p:par>
                        <p:par>
                          <p:cTn id="72" fill="hold">
                            <p:stCondLst>
                              <p:cond delay="4000"/>
                            </p:stCondLst>
                            <p:childTnLst>
                              <p:par>
                                <p:cTn id="73" presetID="6" presetClass="emph" presetSubtype="0" fill="hold" nodeType="afterEffect">
                                  <p:stCondLst>
                                    <p:cond delay="0"/>
                                  </p:stCondLst>
                                  <p:childTnLst>
                                    <p:animScale>
                                      <p:cBhvr>
                                        <p:cTn id="74" dur="2000" fill="hold"/>
                                        <p:tgtEl>
                                          <p:spTgt spid="26"/>
                                        </p:tgtEl>
                                      </p:cBhvr>
                                      <p:by x="150000" y="150000"/>
                                    </p:animScale>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par>
                          <p:cTn id="80" fill="hold">
                            <p:stCondLst>
                              <p:cond delay="500"/>
                            </p:stCondLst>
                            <p:childTnLst>
                              <p:par>
                                <p:cTn id="81" presetID="26" presetClass="emph" presetSubtype="0" fill="hold" nodeType="afterEffect">
                                  <p:stCondLst>
                                    <p:cond delay="0"/>
                                  </p:stCondLst>
                                  <p:childTnLst>
                                    <p:animEffect transition="out" filter="fade">
                                      <p:cBhvr>
                                        <p:cTn id="82" dur="500" tmFilter="0, 0; .2, .5; .8, .5; 1, 0"/>
                                        <p:tgtEl>
                                          <p:spTgt spid="22"/>
                                        </p:tgtEl>
                                      </p:cBhvr>
                                    </p:animEffect>
                                    <p:animScale>
                                      <p:cBhvr>
                                        <p:cTn id="83" dur="250" autoRev="1" fill="hold"/>
                                        <p:tgtEl>
                                          <p:spTgt spid="22"/>
                                        </p:tgtEl>
                                      </p:cBhvr>
                                      <p:by x="105000" y="105000"/>
                                    </p:animScale>
                                  </p:childTnLst>
                                </p:cTn>
                              </p:par>
                            </p:childTnLst>
                          </p:cTn>
                        </p:par>
                        <p:par>
                          <p:cTn id="84" fill="hold">
                            <p:stCondLst>
                              <p:cond delay="1000"/>
                            </p:stCondLst>
                            <p:childTnLst>
                              <p:par>
                                <p:cTn id="85" presetID="26" presetClass="emph" presetSubtype="0" fill="hold" nodeType="afterEffect">
                                  <p:stCondLst>
                                    <p:cond delay="0"/>
                                  </p:stCondLst>
                                  <p:childTnLst>
                                    <p:animEffect transition="out" filter="fade">
                                      <p:cBhvr>
                                        <p:cTn id="86" dur="500" tmFilter="0, 0; .2, .5; .8, .5; 1, 0"/>
                                        <p:tgtEl>
                                          <p:spTgt spid="28"/>
                                        </p:tgtEl>
                                      </p:cBhvr>
                                    </p:animEffect>
                                    <p:animScale>
                                      <p:cBhvr>
                                        <p:cTn id="87" dur="250" autoRev="1" fill="hold"/>
                                        <p:tgtEl>
                                          <p:spTgt spid="28"/>
                                        </p:tgtEl>
                                      </p:cBhvr>
                                      <p:by x="105000" y="105000"/>
                                    </p:animScale>
                                  </p:childTnLst>
                                </p:cTn>
                              </p:par>
                            </p:childTnLst>
                          </p:cTn>
                        </p:par>
                        <p:par>
                          <p:cTn id="88" fill="hold">
                            <p:stCondLst>
                              <p:cond delay="1500"/>
                            </p:stCondLst>
                            <p:childTnLst>
                              <p:par>
                                <p:cTn id="89" presetID="26" presetClass="emph" presetSubtype="0" fill="hold" nodeType="afterEffect">
                                  <p:stCondLst>
                                    <p:cond delay="0"/>
                                  </p:stCondLst>
                                  <p:childTnLst>
                                    <p:animEffect transition="out" filter="fade">
                                      <p:cBhvr>
                                        <p:cTn id="90" dur="500" tmFilter="0, 0; .2, .5; .8, .5; 1, 0"/>
                                        <p:tgtEl>
                                          <p:spTgt spid="27"/>
                                        </p:tgtEl>
                                      </p:cBhvr>
                                    </p:animEffect>
                                    <p:animScale>
                                      <p:cBhvr>
                                        <p:cTn id="91" dur="250" autoRev="1" fill="hold"/>
                                        <p:tgtEl>
                                          <p:spTgt spid="27"/>
                                        </p:tgtEl>
                                      </p:cBhvr>
                                      <p:by x="105000" y="105000"/>
                                    </p:animScale>
                                  </p:childTnLst>
                                </p:cTn>
                              </p:par>
                            </p:childTnLst>
                          </p:cTn>
                        </p:par>
                        <p:par>
                          <p:cTn id="92" fill="hold">
                            <p:stCondLst>
                              <p:cond delay="2000"/>
                            </p:stCondLst>
                            <p:childTnLst>
                              <p:par>
                                <p:cTn id="93" presetID="26" presetClass="emph" presetSubtype="0" fill="hold" nodeType="afterEffect">
                                  <p:stCondLst>
                                    <p:cond delay="0"/>
                                  </p:stCondLst>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par>
                          <p:cTn id="96" fill="hold">
                            <p:stCondLst>
                              <p:cond delay="2500"/>
                            </p:stCondLst>
                            <p:childTnLst>
                              <p:par>
                                <p:cTn id="97" presetID="26" presetClass="emph" presetSubtype="0" fill="hold" nodeType="afterEffect">
                                  <p:stCondLst>
                                    <p:cond delay="0"/>
                                  </p:stCondLst>
                                  <p:childTnLst>
                                    <p:animEffect transition="out" filter="fade">
                                      <p:cBhvr>
                                        <p:cTn id="98" dur="500" tmFilter="0, 0; .2, .5; .8, .5; 1, 0"/>
                                        <p:tgtEl>
                                          <p:spTgt spid="25"/>
                                        </p:tgtEl>
                                      </p:cBhvr>
                                    </p:animEffect>
                                    <p:animScale>
                                      <p:cBhvr>
                                        <p:cTn id="99" dur="250" autoRev="1" fill="hold"/>
                                        <p:tgtEl>
                                          <p:spTgt spid="25"/>
                                        </p:tgtEl>
                                      </p:cBhvr>
                                      <p:by x="105000" y="105000"/>
                                    </p:animScale>
                                  </p:childTnLst>
                                </p:cTn>
                              </p:par>
                            </p:childTnLst>
                          </p:cTn>
                        </p:par>
                        <p:par>
                          <p:cTn id="100" fill="hold">
                            <p:stCondLst>
                              <p:cond delay="3000"/>
                            </p:stCondLst>
                            <p:childTnLst>
                              <p:par>
                                <p:cTn id="101" presetID="26" presetClass="emph" presetSubtype="0" fill="hold" nodeType="afterEffect">
                                  <p:stCondLst>
                                    <p:cond delay="0"/>
                                  </p:stCondLst>
                                  <p:childTnLst>
                                    <p:animEffect transition="out" filter="fade">
                                      <p:cBhvr>
                                        <p:cTn id="102" dur="500" tmFilter="0, 0; .2, .5; .8, .5; 1, 0"/>
                                        <p:tgtEl>
                                          <p:spTgt spid="24"/>
                                        </p:tgtEl>
                                      </p:cBhvr>
                                    </p:animEffect>
                                    <p:animScale>
                                      <p:cBhvr>
                                        <p:cTn id="103" dur="250" autoRev="1" fill="hold"/>
                                        <p:tgtEl>
                                          <p:spTgt spid="24"/>
                                        </p:tgtEl>
                                      </p:cBhvr>
                                      <p:by x="105000" y="105000"/>
                                    </p:animScale>
                                  </p:childTnLst>
                                </p:cTn>
                              </p:par>
                            </p:childTnLst>
                          </p:cTn>
                        </p:par>
                        <p:par>
                          <p:cTn id="104" fill="hold">
                            <p:stCondLst>
                              <p:cond delay="3500"/>
                            </p:stCondLst>
                            <p:childTnLst>
                              <p:par>
                                <p:cTn id="105" presetID="26" presetClass="emph" presetSubtype="0" fill="hold" nodeType="afterEffect">
                                  <p:stCondLst>
                                    <p:cond delay="0"/>
                                  </p:stCondLst>
                                  <p:childTnLst>
                                    <p:animEffect transition="out" filter="fade">
                                      <p:cBhvr>
                                        <p:cTn id="106" dur="500" tmFilter="0, 0; .2, .5; .8, .5; 1, 0"/>
                                        <p:tgtEl>
                                          <p:spTgt spid="26"/>
                                        </p:tgtEl>
                                      </p:cBhvr>
                                    </p:animEffect>
                                    <p:animScale>
                                      <p:cBhvr>
                                        <p:cTn id="107" dur="250" autoRev="1" fill="hold"/>
                                        <p:tgtEl>
                                          <p:spTgt spid="26"/>
                                        </p:tgtEl>
                                      </p:cBhvr>
                                      <p:by x="105000" y="105000"/>
                                    </p:animScale>
                                  </p:childTnLst>
                                </p:cTn>
                              </p:par>
                            </p:childTnLst>
                          </p:cTn>
                        </p:par>
                        <p:par>
                          <p:cTn id="108" fill="hold">
                            <p:stCondLst>
                              <p:cond delay="4000"/>
                            </p:stCondLst>
                            <p:childTnLst>
                              <p:par>
                                <p:cTn id="109" presetID="6" presetClass="emph" presetSubtype="0" fill="hold" nodeType="afterEffect">
                                  <p:stCondLst>
                                    <p:cond delay="0"/>
                                  </p:stCondLst>
                                  <p:childTnLst>
                                    <p:animScale>
                                      <p:cBhvr>
                                        <p:cTn id="110" dur="2000" fill="hold"/>
                                        <p:tgtEl>
                                          <p:spTgt spid="27"/>
                                        </p:tgtEl>
                                      </p:cBhvr>
                                      <p:by x="150000" y="150000"/>
                                    </p:animScale>
                                  </p:childTnLst>
                                </p:cTn>
                              </p:par>
                            </p:childTnLst>
                          </p:cTn>
                        </p:par>
                      </p:childTnLst>
                    </p:cTn>
                  </p:par>
                  <p:par>
                    <p:cTn id="111" fill="hold">
                      <p:stCondLst>
                        <p:cond delay="indefinite"/>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20"/>
                                        </p:tgtEl>
                                      </p:cBhvr>
                                    </p:animEffect>
                                    <p:animScale>
                                      <p:cBhvr>
                                        <p:cTn id="115" dur="250" autoRev="1" fill="hold"/>
                                        <p:tgtEl>
                                          <p:spTgt spid="20"/>
                                        </p:tgtEl>
                                      </p:cBhvr>
                                      <p:by x="105000" y="105000"/>
                                    </p:animScale>
                                  </p:childTnLst>
                                </p:cTn>
                              </p:par>
                            </p:childTnLst>
                          </p:cTn>
                        </p:par>
                        <p:par>
                          <p:cTn id="116" fill="hold">
                            <p:stCondLst>
                              <p:cond delay="500"/>
                            </p:stCondLst>
                            <p:childTnLst>
                              <p:par>
                                <p:cTn id="117" presetID="26" presetClass="emph" presetSubtype="0" fill="hold" nodeType="afterEffect">
                                  <p:stCondLst>
                                    <p:cond delay="0"/>
                                  </p:stCondLst>
                                  <p:childTnLst>
                                    <p:animEffect transition="out" filter="fade">
                                      <p:cBhvr>
                                        <p:cTn id="118" dur="500" tmFilter="0, 0; .2, .5; .8, .5; 1, 0"/>
                                        <p:tgtEl>
                                          <p:spTgt spid="22"/>
                                        </p:tgtEl>
                                      </p:cBhvr>
                                    </p:animEffect>
                                    <p:animScale>
                                      <p:cBhvr>
                                        <p:cTn id="119" dur="250" autoRev="1" fill="hold"/>
                                        <p:tgtEl>
                                          <p:spTgt spid="22"/>
                                        </p:tgtEl>
                                      </p:cBhvr>
                                      <p:by x="105000" y="105000"/>
                                    </p:animScale>
                                  </p:childTnLst>
                                </p:cTn>
                              </p:par>
                            </p:childTnLst>
                          </p:cTn>
                        </p:par>
                        <p:par>
                          <p:cTn id="120" fill="hold">
                            <p:stCondLst>
                              <p:cond delay="1000"/>
                            </p:stCondLst>
                            <p:childTnLst>
                              <p:par>
                                <p:cTn id="121" presetID="26" presetClass="emph" presetSubtype="0" fill="hold" nodeType="afterEffect">
                                  <p:stCondLst>
                                    <p:cond delay="0"/>
                                  </p:stCondLst>
                                  <p:childTnLst>
                                    <p:animEffect transition="out" filter="fade">
                                      <p:cBhvr>
                                        <p:cTn id="122" dur="500" tmFilter="0, 0; .2, .5; .8, .5; 1, 0"/>
                                        <p:tgtEl>
                                          <p:spTgt spid="28"/>
                                        </p:tgtEl>
                                      </p:cBhvr>
                                    </p:animEffect>
                                    <p:animScale>
                                      <p:cBhvr>
                                        <p:cTn id="123" dur="250" autoRev="1" fill="hold"/>
                                        <p:tgtEl>
                                          <p:spTgt spid="28"/>
                                        </p:tgtEl>
                                      </p:cBhvr>
                                      <p:by x="105000" y="105000"/>
                                    </p:animScale>
                                  </p:childTnLst>
                                </p:cTn>
                              </p:par>
                            </p:childTnLst>
                          </p:cTn>
                        </p:par>
                        <p:par>
                          <p:cTn id="124" fill="hold">
                            <p:stCondLst>
                              <p:cond delay="1500"/>
                            </p:stCondLst>
                            <p:childTnLst>
                              <p:par>
                                <p:cTn id="125" presetID="26" presetClass="emph" presetSubtype="0" fill="hold" nodeType="afterEffect">
                                  <p:stCondLst>
                                    <p:cond delay="0"/>
                                  </p:stCondLst>
                                  <p:childTnLst>
                                    <p:animEffect transition="out" filter="fade">
                                      <p:cBhvr>
                                        <p:cTn id="126" dur="500" tmFilter="0, 0; .2, .5; .8, .5; 1, 0"/>
                                        <p:tgtEl>
                                          <p:spTgt spid="27"/>
                                        </p:tgtEl>
                                      </p:cBhvr>
                                    </p:animEffect>
                                    <p:animScale>
                                      <p:cBhvr>
                                        <p:cTn id="127" dur="250" autoRev="1" fill="hold"/>
                                        <p:tgtEl>
                                          <p:spTgt spid="27"/>
                                        </p:tgtEl>
                                      </p:cBhvr>
                                      <p:by x="105000" y="105000"/>
                                    </p:animScale>
                                  </p:childTnLst>
                                </p:cTn>
                              </p:par>
                            </p:childTnLst>
                          </p:cTn>
                        </p:par>
                        <p:par>
                          <p:cTn id="128" fill="hold">
                            <p:stCondLst>
                              <p:cond delay="2000"/>
                            </p:stCondLst>
                            <p:childTnLst>
                              <p:par>
                                <p:cTn id="129" presetID="26" presetClass="emph" presetSubtype="0" fill="hold" nodeType="afterEffect">
                                  <p:stCondLst>
                                    <p:cond delay="0"/>
                                  </p:stCondLst>
                                  <p:childTnLst>
                                    <p:animEffect transition="out" filter="fade">
                                      <p:cBhvr>
                                        <p:cTn id="130" dur="500" tmFilter="0, 0; .2, .5; .8, .5; 1, 0"/>
                                        <p:tgtEl>
                                          <p:spTgt spid="23"/>
                                        </p:tgtEl>
                                      </p:cBhvr>
                                    </p:animEffect>
                                    <p:animScale>
                                      <p:cBhvr>
                                        <p:cTn id="131" dur="250" autoRev="1" fill="hold"/>
                                        <p:tgtEl>
                                          <p:spTgt spid="23"/>
                                        </p:tgtEl>
                                      </p:cBhvr>
                                      <p:by x="105000" y="105000"/>
                                    </p:animScale>
                                  </p:childTnLst>
                                </p:cTn>
                              </p:par>
                            </p:childTnLst>
                          </p:cTn>
                        </p:par>
                        <p:par>
                          <p:cTn id="132" fill="hold">
                            <p:stCondLst>
                              <p:cond delay="2500"/>
                            </p:stCondLst>
                            <p:childTnLst>
                              <p:par>
                                <p:cTn id="133" presetID="26" presetClass="emph" presetSubtype="0" fill="hold" nodeType="afterEffect">
                                  <p:stCondLst>
                                    <p:cond delay="0"/>
                                  </p:stCondLst>
                                  <p:childTnLst>
                                    <p:animEffect transition="out" filter="fade">
                                      <p:cBhvr>
                                        <p:cTn id="134" dur="500" tmFilter="0, 0; .2, .5; .8, .5; 1, 0"/>
                                        <p:tgtEl>
                                          <p:spTgt spid="25"/>
                                        </p:tgtEl>
                                      </p:cBhvr>
                                    </p:animEffect>
                                    <p:animScale>
                                      <p:cBhvr>
                                        <p:cTn id="135" dur="250" autoRev="1" fill="hold"/>
                                        <p:tgtEl>
                                          <p:spTgt spid="25"/>
                                        </p:tgtEl>
                                      </p:cBhvr>
                                      <p:by x="105000" y="105000"/>
                                    </p:animScale>
                                  </p:childTnLst>
                                </p:cTn>
                              </p:par>
                            </p:childTnLst>
                          </p:cTn>
                        </p:par>
                        <p:par>
                          <p:cTn id="136" fill="hold">
                            <p:stCondLst>
                              <p:cond delay="3000"/>
                            </p:stCondLst>
                            <p:childTnLst>
                              <p:par>
                                <p:cTn id="137" presetID="26" presetClass="emph" presetSubtype="0" fill="hold" nodeType="afterEffect">
                                  <p:stCondLst>
                                    <p:cond delay="0"/>
                                  </p:stCondLst>
                                  <p:childTnLst>
                                    <p:animEffect transition="out" filter="fade">
                                      <p:cBhvr>
                                        <p:cTn id="138" dur="500" tmFilter="0, 0; .2, .5; .8, .5; 1, 0"/>
                                        <p:tgtEl>
                                          <p:spTgt spid="24"/>
                                        </p:tgtEl>
                                      </p:cBhvr>
                                    </p:animEffect>
                                    <p:animScale>
                                      <p:cBhvr>
                                        <p:cTn id="139" dur="250" autoRev="1" fill="hold"/>
                                        <p:tgtEl>
                                          <p:spTgt spid="24"/>
                                        </p:tgtEl>
                                      </p:cBhvr>
                                      <p:by x="105000" y="105000"/>
                                    </p:animScale>
                                  </p:childTnLst>
                                </p:cTn>
                              </p:par>
                            </p:childTnLst>
                          </p:cTn>
                        </p:par>
                        <p:par>
                          <p:cTn id="140" fill="hold">
                            <p:stCondLst>
                              <p:cond delay="3500"/>
                            </p:stCondLst>
                            <p:childTnLst>
                              <p:par>
                                <p:cTn id="141" presetID="26" presetClass="emph" presetSubtype="0" fill="hold" nodeType="afterEffect">
                                  <p:stCondLst>
                                    <p:cond delay="0"/>
                                  </p:stCondLst>
                                  <p:childTnLst>
                                    <p:animEffect transition="out" filter="fade">
                                      <p:cBhvr>
                                        <p:cTn id="142" dur="500" tmFilter="0, 0; .2, .5; .8, .5; 1, 0"/>
                                        <p:tgtEl>
                                          <p:spTgt spid="26"/>
                                        </p:tgtEl>
                                      </p:cBhvr>
                                    </p:animEffect>
                                    <p:animScale>
                                      <p:cBhvr>
                                        <p:cTn id="143" dur="250" autoRev="1" fill="hold"/>
                                        <p:tgtEl>
                                          <p:spTgt spid="26"/>
                                        </p:tgtEl>
                                      </p:cBhvr>
                                      <p:by x="105000" y="105000"/>
                                    </p:animScale>
                                  </p:childTnLst>
                                </p:cTn>
                              </p:par>
                            </p:childTnLst>
                          </p:cTn>
                        </p:par>
                        <p:par>
                          <p:cTn id="144" fill="hold">
                            <p:stCondLst>
                              <p:cond delay="4000"/>
                            </p:stCondLst>
                            <p:childTnLst>
                              <p:par>
                                <p:cTn id="145" presetID="6" presetClass="emph" presetSubtype="0" fill="hold" nodeType="afterEffect">
                                  <p:stCondLst>
                                    <p:cond delay="0"/>
                                  </p:stCondLst>
                                  <p:childTnLst>
                                    <p:animScale>
                                      <p:cBhvr>
                                        <p:cTn id="146"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7" restart="whenNotActive" fill="hold" evtFilter="cancelBubble" nodeType="interactiveSeq">
                <p:stCondLst>
                  <p:cond evt="onClick" delay="0">
                    <p:tgtEl>
                      <p:spTgt spid="25"/>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7"/>
                    </p:tgtEl>
                  </p:cond>
                </p:stCondLst>
                <p:endSync evt="end" delay="0">
                  <p:rtn val="all"/>
                </p:endSync>
                <p:childTnLst>
                  <p:par>
                    <p:cTn id="154" fill="hold">
                      <p:stCondLst>
                        <p:cond delay="0"/>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27"/>
                                        </p:tgtEl>
                                      </p:cBhvr>
                                    </p:animEffect>
                                    <p:set>
                                      <p:cBhvr>
                                        <p:cTn id="15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9" restart="whenNotActive" fill="hold" evtFilter="cancelBubble" nodeType="interactiveSeq">
                <p:stCondLst>
                  <p:cond evt="onClick" delay="0">
                    <p:tgtEl>
                      <p:spTgt spid="28"/>
                    </p:tgtEl>
                  </p:cond>
                </p:stCondLst>
                <p:endSync evt="end" delay="0">
                  <p:rtn val="all"/>
                </p:endSync>
                <p:childTnLst>
                  <p:par>
                    <p:cTn id="160" fill="hold">
                      <p:stCondLst>
                        <p:cond delay="0"/>
                      </p:stCondLst>
                      <p:childTnLst>
                        <p:par>
                          <p:cTn id="161" fill="hold">
                            <p:stCondLst>
                              <p:cond delay="0"/>
                            </p:stCondLst>
                            <p:childTnLst>
                              <p:par>
                                <p:cTn id="162" presetID="10" presetClass="exit" presetSubtype="0" fill="hold" nodeType="clickEffect">
                                  <p:stCondLst>
                                    <p:cond delay="0"/>
                                  </p:stCondLst>
                                  <p:childTnLst>
                                    <p:animEffect transition="out" filter="fade">
                                      <p:cBhvr>
                                        <p:cTn id="163" dur="500"/>
                                        <p:tgtEl>
                                          <p:spTgt spid="28"/>
                                        </p:tgtEl>
                                      </p:cBhvr>
                                    </p:animEffect>
                                    <p:set>
                                      <p:cBhvr>
                                        <p:cTn id="16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5" restart="whenNotActive" fill="hold" evtFilter="cancelBubble" nodeType="interactiveSeq">
                <p:stCondLst>
                  <p:cond evt="onClick" delay="0">
                    <p:tgtEl>
                      <p:spTgt spid="26"/>
                    </p:tgtEl>
                  </p:cond>
                </p:stCondLst>
                <p:endSync evt="end" delay="0">
                  <p:rtn val="all"/>
                </p:endSync>
                <p:childTnLst>
                  <p:par>
                    <p:cTn id="166" fill="hold">
                      <p:stCondLst>
                        <p:cond delay="0"/>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500"/>
                                        <p:tgtEl>
                                          <p:spTgt spid="26"/>
                                        </p:tgtEl>
                                      </p:cBhvr>
                                    </p:animEffect>
                                    <p:set>
                                      <p:cBhvr>
                                        <p:cTn id="17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30254" y="1237224"/>
            <a:ext cx="3139265" cy="530273"/>
            <a:chOff x="1508919" y="1888664"/>
            <a:chExt cx="3733800" cy="707928"/>
          </a:xfrm>
        </p:grpSpPr>
        <p:sp>
          <p:nvSpPr>
            <p:cNvPr id="10" name="Rectangle 9"/>
            <p:cNvSpPr/>
            <p:nvPr/>
          </p:nvSpPr>
          <p:spPr>
            <a:xfrm>
              <a:off x="1508919" y="1888664"/>
              <a:ext cx="3733800" cy="707928"/>
            </a:xfrm>
            <a:prstGeom prst="rect">
              <a:avLst/>
            </a:prstGeom>
          </p:spPr>
          <p:txBody>
            <a:bodyPr wrap="square">
              <a:spAutoFit/>
            </a:bodyPr>
            <a:lstStyle/>
            <a:p>
              <a:pPr defTabSz="684886" eaLnBrk="0" fontAlgn="base" hangingPunct="0">
                <a:spcBef>
                  <a:spcPct val="0"/>
                </a:spcBef>
                <a:spcAft>
                  <a:spcPct val="0"/>
                </a:spcAft>
              </a:pPr>
              <a:r>
                <a:rPr lang="en-US" sz="2846" b="1">
                  <a:solidFill>
                    <a:srgbClr val="FF0066"/>
                  </a:solidFill>
                  <a:latin typeface="Times New Roman" pitchFamily="18" charset="0"/>
                  <a:cs typeface="Times New Roman" pitchFamily="18" charset="0"/>
                </a:rPr>
                <a:t>1. Luyện tập.</a:t>
              </a:r>
              <a:endParaRPr lang="en-US" sz="2846"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130254" y="1750921"/>
            <a:ext cx="10461432" cy="530273"/>
          </a:xfrm>
          <a:prstGeom prst="rect">
            <a:avLst/>
          </a:prstGeom>
        </p:spPr>
        <p:txBody>
          <a:bodyPr wrap="square">
            <a:spAutoFit/>
          </a:bodyPr>
          <a:lstStyle/>
          <a:p>
            <a:pPr algn="just" defTabSz="684886" eaLnBrk="0" fontAlgn="base" hangingPunct="0">
              <a:spcBef>
                <a:spcPct val="0"/>
              </a:spcBef>
              <a:spcAft>
                <a:spcPct val="0"/>
              </a:spcAft>
            </a:pPr>
            <a:r>
              <a:rPr lang="en-US" sz="2846" b="1" dirty="0" err="1">
                <a:solidFill>
                  <a:srgbClr val="0000CC"/>
                </a:solidFill>
                <a:latin typeface="Times New Roman" pitchFamily="18" charset="0"/>
                <a:cs typeface="Times New Roman" pitchFamily="18" charset="0"/>
              </a:rPr>
              <a:t>Bài</a:t>
            </a:r>
            <a:r>
              <a:rPr lang="en-US" sz="2846" b="1" dirty="0">
                <a:solidFill>
                  <a:srgbClr val="0000CC"/>
                </a:solidFill>
                <a:latin typeface="Times New Roman" pitchFamily="18" charset="0"/>
                <a:cs typeface="Times New Roman" pitchFamily="18" charset="0"/>
              </a:rPr>
              <a:t> 1. </a:t>
            </a:r>
            <a:r>
              <a:rPr lang="en-US" sz="2846" b="1" dirty="0" err="1">
                <a:solidFill>
                  <a:srgbClr val="0000CC"/>
                </a:solidFill>
                <a:latin typeface="Times New Roman" pitchFamily="18" charset="0"/>
                <a:cs typeface="Times New Roman" pitchFamily="18" charset="0"/>
              </a:rPr>
              <a:t>Kể</a:t>
            </a:r>
            <a:r>
              <a:rPr lang="en-US"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tên</a:t>
            </a:r>
            <a:r>
              <a:rPr lang="en-US"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một</a:t>
            </a:r>
            <a:r>
              <a:rPr lang="en-US"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số</a:t>
            </a:r>
            <a:r>
              <a:rPr lang="en-US"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câu</a:t>
            </a:r>
            <a:r>
              <a:rPr lang="en-US"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chuyện</a:t>
            </a:r>
            <a:r>
              <a:rPr lang="en-US"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mà</a:t>
            </a:r>
            <a:r>
              <a:rPr lang="en-US"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em</a:t>
            </a:r>
            <a:r>
              <a:rPr lang="en-US"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yêu</a:t>
            </a:r>
            <a:r>
              <a:rPr lang="en-US"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thích</a:t>
            </a:r>
            <a:r>
              <a:rPr lang="en-US" sz="2846" b="1" dirty="0">
                <a:solidFill>
                  <a:srgbClr val="0000CC"/>
                </a:solidFill>
                <a:latin typeface="Times New Roman" pitchFamily="18" charset="0"/>
                <a:cs typeface="Times New Roman" pitchFamily="18" charset="0"/>
              </a:rPr>
              <a:t>:</a:t>
            </a:r>
            <a:endParaRPr lang="en-US" sz="2846" b="1" dirty="0">
              <a:solidFill>
                <a:srgbClr val="0000CC"/>
              </a:solidFill>
              <a:latin typeface="Times New Roman" pitchFamily="18" charset="0"/>
              <a:cs typeface="Times New Roman" pitchFamily="18" charset="0"/>
            </a:endParaRPr>
          </a:p>
        </p:txBody>
      </p:sp>
      <p:pic>
        <p:nvPicPr>
          <p:cNvPr id="1028" name="Picture 4" descr="Luyện tập trang 120, 121, 122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518" y="2659366"/>
            <a:ext cx="6907469" cy="3166891"/>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540210" y="2972380"/>
            <a:ext cx="4527308" cy="2340179"/>
          </a:xfrm>
        </p:spPr>
        <p:txBody>
          <a:bodyPr/>
          <a:lstStyle/>
          <a:p>
            <a:pPr algn="just"/>
            <a:r>
              <a:rPr lang="en-US" sz="3296" b="1">
                <a:solidFill>
                  <a:srgbClr val="0000FF"/>
                </a:solidFill>
                <a:latin typeface="Times New Roman" panose="02020603050405020304" pitchFamily="18" charset="0"/>
                <a:cs typeface="Times New Roman" panose="02020603050405020304" pitchFamily="18" charset="0"/>
              </a:rPr>
              <a:t>    Một </a:t>
            </a:r>
            <a:r>
              <a:rPr lang="en-US" sz="3296" b="1" dirty="0" err="1">
                <a:solidFill>
                  <a:srgbClr val="0000FF"/>
                </a:solidFill>
                <a:latin typeface="Times New Roman" panose="02020603050405020304" pitchFamily="18" charset="0"/>
                <a:cs typeface="Times New Roman" panose="02020603050405020304" pitchFamily="18" charset="0"/>
              </a:rPr>
              <a:t>số</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câu</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chuyện</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err="1">
                <a:solidFill>
                  <a:srgbClr val="0000FF"/>
                </a:solidFill>
                <a:latin typeface="Times New Roman" panose="02020603050405020304" pitchFamily="18" charset="0"/>
                <a:cs typeface="Times New Roman" panose="02020603050405020304" pitchFamily="18" charset="0"/>
              </a:rPr>
              <a:t>như</a:t>
            </a:r>
            <a:r>
              <a:rPr lang="en-US" sz="3296" b="1">
                <a:solidFill>
                  <a:srgbClr val="0000FF"/>
                </a:solidFill>
                <a:latin typeface="Times New Roman" panose="02020603050405020304" pitchFamily="18" charset="0"/>
                <a:cs typeface="Times New Roman" panose="02020603050405020304" pitchFamily="18" charset="0"/>
              </a:rPr>
              <a:t>: Tấm </a:t>
            </a:r>
            <a:r>
              <a:rPr lang="en-US" sz="3296" b="1" dirty="0" err="1">
                <a:solidFill>
                  <a:srgbClr val="0000FF"/>
                </a:solidFill>
                <a:latin typeface="Times New Roman" panose="02020603050405020304" pitchFamily="18" charset="0"/>
                <a:cs typeface="Times New Roman" panose="02020603050405020304" pitchFamily="18" charset="0"/>
              </a:rPr>
              <a:t>cám</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cây</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tre</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trăm</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đốt</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Sự</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tích</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cây</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vú</a:t>
            </a:r>
            <a:r>
              <a:rPr lang="en-US" sz="3296" b="1" dirty="0">
                <a:solidFill>
                  <a:srgbClr val="0000FF"/>
                </a:solidFill>
                <a:latin typeface="Times New Roman" panose="02020603050405020304" pitchFamily="18" charset="0"/>
                <a:cs typeface="Times New Roman" panose="02020603050405020304" pitchFamily="18" charset="0"/>
              </a:rPr>
              <a:t> </a:t>
            </a:r>
            <a:r>
              <a:rPr lang="en-US" sz="3296" b="1" dirty="0" err="1">
                <a:solidFill>
                  <a:srgbClr val="0000FF"/>
                </a:solidFill>
                <a:latin typeface="Times New Roman" panose="02020603050405020304" pitchFamily="18" charset="0"/>
                <a:cs typeface="Times New Roman" panose="02020603050405020304" pitchFamily="18" charset="0"/>
              </a:rPr>
              <a:t>sữa</a:t>
            </a:r>
            <a:r>
              <a:rPr lang="en-US" sz="3296" b="1" dirty="0">
                <a:solidFill>
                  <a:srgbClr val="0000FF"/>
                </a:solidFill>
                <a:latin typeface="Times New Roman" panose="02020603050405020304" pitchFamily="18" charset="0"/>
                <a:cs typeface="Times New Roman" panose="02020603050405020304" pitchFamily="18" charset="0"/>
              </a:rPr>
              <a:t>… </a:t>
            </a:r>
            <a:endParaRPr lang="en-US" sz="3296" b="1" dirty="0">
              <a:solidFill>
                <a:srgbClr val="0000FF"/>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3838586" y="116385"/>
            <a:ext cx="3912662" cy="1175523"/>
            <a:chOff x="5124613" y="149573"/>
            <a:chExt cx="5223506" cy="1569354"/>
          </a:xfrm>
        </p:grpSpPr>
        <p:grpSp>
          <p:nvGrpSpPr>
            <p:cNvPr id="20" name="Group 19"/>
            <p:cNvGrpSpPr/>
            <p:nvPr/>
          </p:nvGrpSpPr>
          <p:grpSpPr>
            <a:xfrm>
              <a:off x="5124613" y="149573"/>
              <a:ext cx="3704949" cy="1025211"/>
              <a:chOff x="5038144" y="210532"/>
              <a:chExt cx="3642436" cy="1025211"/>
            </a:xfrm>
          </p:grpSpPr>
          <p:grpSp>
            <p:nvGrpSpPr>
              <p:cNvPr id="23" name="Group 22"/>
              <p:cNvGrpSpPr/>
              <p:nvPr/>
            </p:nvGrpSpPr>
            <p:grpSpPr>
              <a:xfrm>
                <a:off x="5038144" y="210532"/>
                <a:ext cx="3642436" cy="1025211"/>
                <a:chOff x="5038144" y="210532"/>
                <a:chExt cx="3642436" cy="1025211"/>
              </a:xfrm>
            </p:grpSpPr>
            <p:sp>
              <p:nvSpPr>
                <p:cNvPr id="25" name="TextBox 24"/>
                <p:cNvSpPr txBox="1"/>
                <p:nvPr/>
              </p:nvSpPr>
              <p:spPr>
                <a:xfrm>
                  <a:off x="5038144" y="210532"/>
                  <a:ext cx="242460" cy="554103"/>
                </a:xfrm>
                <a:prstGeom prst="rect">
                  <a:avLst/>
                </a:prstGeom>
                <a:noFill/>
              </p:spPr>
              <p:txBody>
                <a:bodyPr wrap="none" rtlCol="0">
                  <a:spAutoFit/>
                </a:bodyPr>
                <a:lstStyle/>
                <a:p>
                  <a:pPr defTabSz="684886" eaLnBrk="0" fontAlgn="base" hangingPunct="0">
                    <a:spcBef>
                      <a:spcPct val="0"/>
                    </a:spcBef>
                    <a:spcAft>
                      <a:spcPct val="0"/>
                    </a:spcAft>
                  </a:pPr>
                  <a:endParaRPr lang="en-US" sz="2097" dirty="0">
                    <a:solidFill>
                      <a:srgbClr val="0000CC"/>
                    </a:solidFill>
                    <a:latin typeface="Times New Roman" pitchFamily="18" charset="0"/>
                    <a:cs typeface="Times New Roman" pitchFamily="18" charset="0"/>
                  </a:endParaRPr>
                </a:p>
              </p:txBody>
            </p:sp>
            <p:sp>
              <p:nvSpPr>
                <p:cNvPr id="26" name="TextBox 25"/>
                <p:cNvSpPr txBox="1"/>
                <p:nvPr/>
              </p:nvSpPr>
              <p:spPr>
                <a:xfrm>
                  <a:off x="6651116" y="743102"/>
                  <a:ext cx="2029464" cy="492641"/>
                </a:xfrm>
                <a:prstGeom prst="rect">
                  <a:avLst/>
                </a:prstGeom>
                <a:noFill/>
              </p:spPr>
              <p:txBody>
                <a:bodyPr wrap="none" rtlCol="0">
                  <a:spAutoFit/>
                </a:bodyPr>
                <a:lstStyle/>
                <a:p>
                  <a:pPr defTabSz="684886" eaLnBrk="0" fontAlgn="base" hangingPunct="0">
                    <a:spcBef>
                      <a:spcPct val="0"/>
                    </a:spcBef>
                    <a:spcAft>
                      <a:spcPct val="0"/>
                    </a:spcAft>
                  </a:pPr>
                  <a:r>
                    <a:rPr lang="en-US" sz="1798" b="1">
                      <a:solidFill>
                        <a:srgbClr val="FF0066"/>
                      </a:solidFill>
                      <a:latin typeface="Times New Roman" pitchFamily="18" charset="0"/>
                      <a:cs typeface="Times New Roman" pitchFamily="18" charset="0"/>
                    </a:rPr>
                    <a:t>TIẾNG VIỆT</a:t>
                  </a:r>
                  <a:endParaRPr lang="en-US" sz="1798"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Text Box 14"/>
            <p:cNvSpPr txBox="1">
              <a:spLocks noChangeArrowheads="1"/>
            </p:cNvSpPr>
            <p:nvPr/>
          </p:nvSpPr>
          <p:spPr bwMode="auto">
            <a:xfrm>
              <a:off x="5547519" y="1143000"/>
              <a:ext cx="4800600" cy="57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2097" b="1" dirty="0">
                  <a:solidFill>
                    <a:srgbClr val="0000CC"/>
                  </a:solidFill>
                  <a:latin typeface="Times New Roman" pitchFamily="18" charset="0"/>
                </a:rPr>
                <a:t>ĐI TÌM </a:t>
              </a:r>
              <a:r>
                <a:rPr lang="en-US" sz="2097" b="1">
                  <a:solidFill>
                    <a:srgbClr val="0000CC"/>
                  </a:solidFill>
                  <a:latin typeface="Times New Roman" pitchFamily="18" charset="0"/>
                </a:rPr>
                <a:t>MẶT TRỜI (T1,2)</a:t>
              </a:r>
              <a:endParaRPr lang="en-US" sz="2097" b="1" dirty="0">
                <a:solidFill>
                  <a:srgbClr val="0000CC"/>
                </a:solidFill>
                <a:latin typeface="Times New Roman" pitchFamily="18" charset="0"/>
              </a:endParaRPr>
            </a:p>
          </p:txBody>
        </p:sp>
      </p:grpSp>
    </p:spTree>
    <p:extLst>
      <p:ext uri="{BB962C8B-B14F-4D97-AF65-F5344CB8AC3E}">
        <p14:creationId xmlns:p14="http://schemas.microsoft.com/office/powerpoint/2010/main" val="8297014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01487" y="1222003"/>
            <a:ext cx="3139265" cy="530273"/>
            <a:chOff x="1508919" y="1888664"/>
            <a:chExt cx="3733800" cy="707928"/>
          </a:xfrm>
        </p:grpSpPr>
        <p:sp>
          <p:nvSpPr>
            <p:cNvPr id="10" name="Rectangle 9"/>
            <p:cNvSpPr/>
            <p:nvPr/>
          </p:nvSpPr>
          <p:spPr>
            <a:xfrm>
              <a:off x="1508919" y="1888664"/>
              <a:ext cx="3733800" cy="707928"/>
            </a:xfrm>
            <a:prstGeom prst="rect">
              <a:avLst/>
            </a:prstGeom>
          </p:spPr>
          <p:txBody>
            <a:bodyPr wrap="square">
              <a:spAutoFit/>
            </a:bodyPr>
            <a:lstStyle/>
            <a:p>
              <a:pPr defTabSz="684886" eaLnBrk="0" fontAlgn="base" hangingPunct="0">
                <a:spcBef>
                  <a:spcPct val="0"/>
                </a:spcBef>
                <a:spcAft>
                  <a:spcPct val="0"/>
                </a:spcAft>
              </a:pPr>
              <a:r>
                <a:rPr lang="en-US" sz="2846" b="1">
                  <a:solidFill>
                    <a:srgbClr val="FF0066"/>
                  </a:solidFill>
                  <a:latin typeface="Times New Roman" pitchFamily="18" charset="0"/>
                  <a:cs typeface="Times New Roman" pitchFamily="18" charset="0"/>
                </a:rPr>
                <a:t>1. Luyện tập.</a:t>
              </a:r>
              <a:endParaRPr lang="en-US" sz="2846"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771547" y="1855934"/>
            <a:ext cx="10918052" cy="968214"/>
          </a:xfrm>
          <a:prstGeom prst="rect">
            <a:avLst/>
          </a:prstGeom>
        </p:spPr>
        <p:txBody>
          <a:bodyPr wrap="square">
            <a:spAutoFit/>
          </a:bodyPr>
          <a:lstStyle/>
          <a:p>
            <a:pPr algn="just" defTabSz="684886" eaLnBrk="0" fontAlgn="base" hangingPunct="0">
              <a:spcBef>
                <a:spcPct val="0"/>
              </a:spcBef>
              <a:spcAft>
                <a:spcPct val="0"/>
              </a:spcAft>
            </a:pP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Bài</a:t>
            </a:r>
            <a:r>
              <a:rPr lang="en-US" sz="2846" b="1" dirty="0">
                <a:solidFill>
                  <a:srgbClr val="FF0000"/>
                </a:solidFill>
                <a:latin typeface="Times New Roman" pitchFamily="18" charset="0"/>
                <a:cs typeface="Times New Roman" pitchFamily="18" charset="0"/>
              </a:rPr>
              <a:t> 2. </a:t>
            </a:r>
            <a:r>
              <a:rPr lang="en-US" sz="2846" b="1" dirty="0" err="1">
                <a:solidFill>
                  <a:srgbClr val="FF0000"/>
                </a:solidFill>
                <a:latin typeface="Times New Roman" pitchFamily="18" charset="0"/>
                <a:cs typeface="Times New Roman" pitchFamily="18" charset="0"/>
              </a:rPr>
              <a:t>Hỏi</a:t>
            </a:r>
            <a:r>
              <a:rPr lang="en-US" sz="2846" b="1" dirty="0">
                <a:solidFill>
                  <a:srgbClr val="FF0000"/>
                </a:solidFill>
                <a:latin typeface="Times New Roman" pitchFamily="18" charset="0"/>
                <a:cs typeface="Times New Roman" pitchFamily="18" charset="0"/>
              </a:rPr>
              <a:t> - </a:t>
            </a:r>
            <a:r>
              <a:rPr lang="en-US" sz="2846" b="1" dirty="0" err="1">
                <a:solidFill>
                  <a:srgbClr val="FF0000"/>
                </a:solidFill>
                <a:latin typeface="Times New Roman" pitchFamily="18" charset="0"/>
                <a:cs typeface="Times New Roman" pitchFamily="18" charset="0"/>
              </a:rPr>
              <a:t>đáp</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về</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nhân</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vật</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em</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thích</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hoặc</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không</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thích</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trong</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câu</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chuyện</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đã</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đọc</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hoặc</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đã</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nghe</a:t>
            </a:r>
            <a:r>
              <a:rPr lang="en-US" sz="2846" b="1" dirty="0">
                <a:solidFill>
                  <a:srgbClr val="FF0000"/>
                </a:solidFill>
                <a:latin typeface="Times New Roman" pitchFamily="18" charset="0"/>
                <a:cs typeface="Times New Roman" pitchFamily="18" charset="0"/>
              </a:rPr>
              <a:t>:</a:t>
            </a:r>
            <a:endParaRPr lang="en-US" sz="2846" b="1" dirty="0">
              <a:solidFill>
                <a:srgbClr val="FF0000"/>
              </a:solidFill>
              <a:latin typeface="Times New Roman" pitchFamily="18" charset="0"/>
              <a:cs typeface="Times New Roman" pitchFamily="18" charset="0"/>
            </a:endParaRPr>
          </a:p>
        </p:txBody>
      </p:sp>
      <p:sp>
        <p:nvSpPr>
          <p:cNvPr id="2" name="Title 1"/>
          <p:cNvSpPr>
            <a:spLocks noGrp="1"/>
          </p:cNvSpPr>
          <p:nvPr>
            <p:ph type="ctrTitle"/>
          </p:nvPr>
        </p:nvSpPr>
        <p:spPr>
          <a:xfrm>
            <a:off x="973749" y="2893106"/>
            <a:ext cx="10860975" cy="821282"/>
          </a:xfrm>
        </p:spPr>
        <p:txBody>
          <a:bodyPr/>
          <a:lstStyle/>
          <a:p>
            <a:pPr algn="l"/>
            <a:r>
              <a:rPr lang="nl-NL" sz="2846" b="1">
                <a:solidFill>
                  <a:srgbClr val="0000FF"/>
                </a:solidFill>
                <a:latin typeface="Times New Roman" panose="02020603050405020304" pitchFamily="18" charset="0"/>
                <a:cs typeface="Times New Roman" panose="02020603050405020304" pitchFamily="18" charset="0"/>
              </a:rPr>
              <a:t>+Em </a:t>
            </a:r>
            <a:r>
              <a:rPr lang="nl-NL" sz="2846" b="1" dirty="0">
                <a:solidFill>
                  <a:srgbClr val="0000FF"/>
                </a:solidFill>
                <a:latin typeface="Times New Roman" panose="02020603050405020304" pitchFamily="18" charset="0"/>
                <a:cs typeface="Times New Roman" panose="02020603050405020304" pitchFamily="18" charset="0"/>
              </a:rPr>
              <a:t>muốn nói về nhân vật nào? Trong câu chuyện </a:t>
            </a:r>
            <a:r>
              <a:rPr lang="nl-NL" sz="2846" b="1">
                <a:solidFill>
                  <a:srgbClr val="0000FF"/>
                </a:solidFill>
                <a:latin typeface="Times New Roman" panose="02020603050405020304" pitchFamily="18" charset="0"/>
                <a:cs typeface="Times New Roman" panose="02020603050405020304" pitchFamily="18" charset="0"/>
              </a:rPr>
              <a:t>nào</a:t>
            </a:r>
            <a:r>
              <a:rPr lang="nl-NL" sz="2846" b="1">
                <a:solidFill>
                  <a:srgbClr val="0000FF"/>
                </a:solidFill>
                <a:latin typeface="Times New Roman" panose="02020603050405020304" pitchFamily="18" charset="0"/>
                <a:cs typeface="Times New Roman" panose="02020603050405020304" pitchFamily="18" charset="0"/>
              </a:rPr>
              <a:t>?</a:t>
            </a:r>
            <a:endParaRPr lang="en-US" sz="2846" b="1" dirty="0">
              <a:solidFill>
                <a:srgbClr val="0000FF"/>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958265" y="3942698"/>
            <a:ext cx="10731334" cy="1084473"/>
          </a:xfrm>
        </p:spPr>
        <p:txBody>
          <a:bodyPr/>
          <a:lstStyle/>
          <a:p>
            <a:pPr algn="just"/>
            <a:r>
              <a:rPr lang="nl-NL" sz="2846" b="1" dirty="0">
                <a:solidFill>
                  <a:srgbClr val="0000FF"/>
                </a:solidFill>
                <a:latin typeface="Times New Roman" panose="02020603050405020304" pitchFamily="18" charset="0"/>
                <a:cs typeface="Times New Roman" panose="02020603050405020304" pitchFamily="18" charset="0"/>
              </a:rPr>
              <a:t>+ Em thích hoặc không thích  nhận vật đó ở điểm nào? (ngoại hình, tính cách, hành động, suy nghĩ, tình cảm, lời </a:t>
            </a:r>
            <a:r>
              <a:rPr lang="nl-NL" sz="2846" b="1">
                <a:solidFill>
                  <a:srgbClr val="0000FF"/>
                </a:solidFill>
                <a:latin typeface="Times New Roman" panose="02020603050405020304" pitchFamily="18" charset="0"/>
                <a:cs typeface="Times New Roman" panose="02020603050405020304" pitchFamily="18" charset="0"/>
              </a:rPr>
              <a:t>nói</a:t>
            </a:r>
            <a:r>
              <a:rPr lang="nl-NL" sz="2846" b="1">
                <a:solidFill>
                  <a:srgbClr val="0000FF"/>
                </a:solidFill>
                <a:latin typeface="Times New Roman" panose="02020603050405020304" pitchFamily="18" charset="0"/>
                <a:cs typeface="Times New Roman" panose="02020603050405020304" pitchFamily="18" charset="0"/>
              </a:rPr>
              <a:t>,..)</a:t>
            </a:r>
            <a:endParaRPr lang="en-US" sz="2846" b="1" dirty="0">
              <a:solidFill>
                <a:srgbClr val="0000FF"/>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3838586" y="116385"/>
            <a:ext cx="3912662" cy="1175523"/>
            <a:chOff x="5124613" y="149573"/>
            <a:chExt cx="5223506" cy="1569354"/>
          </a:xfrm>
        </p:grpSpPr>
        <p:grpSp>
          <p:nvGrpSpPr>
            <p:cNvPr id="26" name="Group 25"/>
            <p:cNvGrpSpPr/>
            <p:nvPr/>
          </p:nvGrpSpPr>
          <p:grpSpPr>
            <a:xfrm>
              <a:off x="5124613" y="149573"/>
              <a:ext cx="3704949" cy="1025211"/>
              <a:chOff x="5038144" y="210532"/>
              <a:chExt cx="3642436" cy="1025211"/>
            </a:xfrm>
          </p:grpSpPr>
          <p:grpSp>
            <p:nvGrpSpPr>
              <p:cNvPr id="28" name="Group 27"/>
              <p:cNvGrpSpPr/>
              <p:nvPr/>
            </p:nvGrpSpPr>
            <p:grpSpPr>
              <a:xfrm>
                <a:off x="5038144" y="210532"/>
                <a:ext cx="3642436" cy="1025211"/>
                <a:chOff x="5038144" y="210532"/>
                <a:chExt cx="3642436" cy="1025211"/>
              </a:xfrm>
            </p:grpSpPr>
            <p:sp>
              <p:nvSpPr>
                <p:cNvPr id="30" name="TextBox 29"/>
                <p:cNvSpPr txBox="1"/>
                <p:nvPr/>
              </p:nvSpPr>
              <p:spPr>
                <a:xfrm>
                  <a:off x="5038144" y="210532"/>
                  <a:ext cx="242460" cy="554103"/>
                </a:xfrm>
                <a:prstGeom prst="rect">
                  <a:avLst/>
                </a:prstGeom>
                <a:noFill/>
              </p:spPr>
              <p:txBody>
                <a:bodyPr wrap="none" rtlCol="0">
                  <a:spAutoFit/>
                </a:bodyPr>
                <a:lstStyle/>
                <a:p>
                  <a:pPr defTabSz="684886" eaLnBrk="0" fontAlgn="base" hangingPunct="0">
                    <a:spcBef>
                      <a:spcPct val="0"/>
                    </a:spcBef>
                    <a:spcAft>
                      <a:spcPct val="0"/>
                    </a:spcAft>
                  </a:pPr>
                  <a:endParaRPr lang="en-US" sz="2097" dirty="0">
                    <a:solidFill>
                      <a:srgbClr val="0000CC"/>
                    </a:solidFill>
                    <a:latin typeface="Times New Roman" pitchFamily="18" charset="0"/>
                    <a:cs typeface="Times New Roman" pitchFamily="18" charset="0"/>
                  </a:endParaRPr>
                </a:p>
              </p:txBody>
            </p:sp>
            <p:sp>
              <p:nvSpPr>
                <p:cNvPr id="31" name="TextBox 30"/>
                <p:cNvSpPr txBox="1"/>
                <p:nvPr/>
              </p:nvSpPr>
              <p:spPr>
                <a:xfrm>
                  <a:off x="6651116" y="743102"/>
                  <a:ext cx="2029464" cy="492641"/>
                </a:xfrm>
                <a:prstGeom prst="rect">
                  <a:avLst/>
                </a:prstGeom>
                <a:noFill/>
              </p:spPr>
              <p:txBody>
                <a:bodyPr wrap="none" rtlCol="0">
                  <a:spAutoFit/>
                </a:bodyPr>
                <a:lstStyle/>
                <a:p>
                  <a:pPr defTabSz="684886" eaLnBrk="0" fontAlgn="base" hangingPunct="0">
                    <a:spcBef>
                      <a:spcPct val="0"/>
                    </a:spcBef>
                    <a:spcAft>
                      <a:spcPct val="0"/>
                    </a:spcAft>
                  </a:pPr>
                  <a:r>
                    <a:rPr lang="en-US" sz="1798" b="1">
                      <a:solidFill>
                        <a:srgbClr val="FF0066"/>
                      </a:solidFill>
                      <a:latin typeface="Times New Roman" pitchFamily="18" charset="0"/>
                      <a:cs typeface="Times New Roman" pitchFamily="18" charset="0"/>
                    </a:rPr>
                    <a:t>TIẾNG VIỆT</a:t>
                  </a:r>
                  <a:endParaRPr lang="en-US" sz="1798" b="1">
                    <a:solidFill>
                      <a:srgbClr val="FF0066"/>
                    </a:solidFill>
                    <a:latin typeface="Times New Roman" pitchFamily="18" charset="0"/>
                    <a:cs typeface="Times New Roman" pitchFamily="18" charset="0"/>
                  </a:endParaRPr>
                </a:p>
              </p:txBody>
            </p:sp>
          </p:grpSp>
          <p:cxnSp>
            <p:nvCxnSpPr>
              <p:cNvPr id="29" name="Straight Connector 28"/>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7" name="Text Box 14"/>
            <p:cNvSpPr txBox="1">
              <a:spLocks noChangeArrowheads="1"/>
            </p:cNvSpPr>
            <p:nvPr/>
          </p:nvSpPr>
          <p:spPr bwMode="auto">
            <a:xfrm>
              <a:off x="5547519" y="1143000"/>
              <a:ext cx="4800600" cy="57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2097" b="1" dirty="0">
                  <a:solidFill>
                    <a:srgbClr val="0000CC"/>
                  </a:solidFill>
                  <a:latin typeface="Times New Roman" pitchFamily="18" charset="0"/>
                </a:rPr>
                <a:t>ĐI TÌM </a:t>
              </a:r>
              <a:r>
                <a:rPr lang="en-US" sz="2097" b="1">
                  <a:solidFill>
                    <a:srgbClr val="0000CC"/>
                  </a:solidFill>
                  <a:latin typeface="Times New Roman" pitchFamily="18" charset="0"/>
                </a:rPr>
                <a:t>MẶT TRỜI (T1,2)</a:t>
              </a:r>
              <a:endParaRPr lang="en-US" sz="2097" b="1" dirty="0">
                <a:solidFill>
                  <a:srgbClr val="0000CC"/>
                </a:solidFill>
                <a:latin typeface="Times New Roman" pitchFamily="18" charset="0"/>
              </a:endParaRPr>
            </a:p>
          </p:txBody>
        </p:sp>
      </p:grpSp>
    </p:spTree>
    <p:extLst>
      <p:ext uri="{BB962C8B-B14F-4D97-AF65-F5344CB8AC3E}">
        <p14:creationId xmlns:p14="http://schemas.microsoft.com/office/powerpoint/2010/main" val="22771995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58460" y="116385"/>
            <a:ext cx="3607554" cy="860138"/>
            <a:chOff x="4539228" y="210532"/>
            <a:chExt cx="4734915" cy="1148307"/>
          </a:xfrm>
        </p:grpSpPr>
        <p:grpSp>
          <p:nvGrpSpPr>
            <p:cNvPr id="15" name="Group 14"/>
            <p:cNvGrpSpPr/>
            <p:nvPr/>
          </p:nvGrpSpPr>
          <p:grpSpPr>
            <a:xfrm>
              <a:off x="4539228" y="210532"/>
              <a:ext cx="4734915" cy="1148307"/>
              <a:chOff x="4539228" y="210532"/>
              <a:chExt cx="4734915" cy="1148307"/>
            </a:xfrm>
          </p:grpSpPr>
          <p:sp>
            <p:nvSpPr>
              <p:cNvPr id="17" name="TextBox 16"/>
              <p:cNvSpPr txBox="1"/>
              <p:nvPr/>
            </p:nvSpPr>
            <p:spPr>
              <a:xfrm>
                <a:off x="4539228" y="210532"/>
                <a:ext cx="242459" cy="677112"/>
              </a:xfrm>
              <a:prstGeom prst="rect">
                <a:avLst/>
              </a:prstGeom>
              <a:noFill/>
            </p:spPr>
            <p:txBody>
              <a:bodyPr wrap="none" rtlCol="0">
                <a:spAutoFit/>
              </a:bodyPr>
              <a:lstStyle/>
              <a:p>
                <a:pPr defTabSz="684886" eaLnBrk="0" fontAlgn="base" hangingPunct="0">
                  <a:spcBef>
                    <a:spcPct val="0"/>
                  </a:spcBef>
                  <a:spcAft>
                    <a:spcPct val="0"/>
                  </a:spcAft>
                </a:pPr>
                <a:endParaRPr lang="en-US" sz="2696" dirty="0">
                  <a:solidFill>
                    <a:srgbClr val="0000CC"/>
                  </a:solidFill>
                  <a:latin typeface="Times New Roman" pitchFamily="18" charset="0"/>
                  <a:cs typeface="Times New Roman" pitchFamily="18" charset="0"/>
                </a:endParaRPr>
              </a:p>
            </p:txBody>
          </p:sp>
          <p:sp>
            <p:nvSpPr>
              <p:cNvPr id="18" name="TextBox 17"/>
              <p:cNvSpPr txBox="1"/>
              <p:nvPr/>
            </p:nvSpPr>
            <p:spPr>
              <a:xfrm>
                <a:off x="6651117" y="743102"/>
                <a:ext cx="2623026" cy="615737"/>
              </a:xfrm>
              <a:prstGeom prst="rect">
                <a:avLst/>
              </a:prstGeom>
              <a:noFill/>
            </p:spPr>
            <p:txBody>
              <a:bodyPr wrap="none" rtlCol="0">
                <a:spAutoFit/>
              </a:bodyPr>
              <a:lstStyle/>
              <a:p>
                <a:pPr defTabSz="684886" eaLnBrk="0" fontAlgn="base" hangingPunct="0">
                  <a:spcBef>
                    <a:spcPct val="0"/>
                  </a:spcBef>
                  <a:spcAft>
                    <a:spcPct val="0"/>
                  </a:spcAft>
                </a:pPr>
                <a:r>
                  <a:rPr lang="en-US" sz="2397" b="1">
                    <a:solidFill>
                      <a:srgbClr val="FF0066"/>
                    </a:solidFill>
                    <a:latin typeface="Times New Roman" pitchFamily="18" charset="0"/>
                    <a:cs typeface="Times New Roman" pitchFamily="18" charset="0"/>
                  </a:rPr>
                  <a:t>TIẾNG VIỆT</a:t>
                </a:r>
                <a:endParaRPr lang="en-US" sz="2397"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901944" y="1380721"/>
            <a:ext cx="3139265" cy="530273"/>
            <a:chOff x="1508919" y="1888664"/>
            <a:chExt cx="3733800" cy="707928"/>
          </a:xfrm>
        </p:grpSpPr>
        <p:sp>
          <p:nvSpPr>
            <p:cNvPr id="10" name="Rectangle 9"/>
            <p:cNvSpPr/>
            <p:nvPr/>
          </p:nvSpPr>
          <p:spPr>
            <a:xfrm>
              <a:off x="1508919" y="1888664"/>
              <a:ext cx="3733800" cy="707928"/>
            </a:xfrm>
            <a:prstGeom prst="rect">
              <a:avLst/>
            </a:prstGeom>
          </p:spPr>
          <p:txBody>
            <a:bodyPr wrap="square">
              <a:spAutoFit/>
            </a:bodyPr>
            <a:lstStyle/>
            <a:p>
              <a:pPr defTabSz="684886" eaLnBrk="0" fontAlgn="base" hangingPunct="0">
                <a:spcBef>
                  <a:spcPct val="0"/>
                </a:spcBef>
                <a:spcAft>
                  <a:spcPct val="0"/>
                </a:spcAft>
              </a:pPr>
              <a:r>
                <a:rPr lang="en-US" sz="2846" b="1">
                  <a:solidFill>
                    <a:srgbClr val="FF0066"/>
                  </a:solidFill>
                  <a:latin typeface="Times New Roman" pitchFamily="18" charset="0"/>
                  <a:cs typeface="Times New Roman" pitchFamily="18" charset="0"/>
                </a:rPr>
                <a:t>1. Luyện tập.</a:t>
              </a:r>
              <a:endParaRPr lang="en-US" sz="2846"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901944" y="1887906"/>
            <a:ext cx="10901810" cy="968214"/>
          </a:xfrm>
          <a:prstGeom prst="rect">
            <a:avLst/>
          </a:prstGeom>
        </p:spPr>
        <p:txBody>
          <a:bodyPr wrap="square">
            <a:spAutoFit/>
          </a:bodyPr>
          <a:lstStyle/>
          <a:p>
            <a:pPr algn="just" defTabSz="684886" eaLnBrk="0" fontAlgn="base" hangingPunct="0">
              <a:spcBef>
                <a:spcPts val="449"/>
              </a:spcBef>
              <a:spcAft>
                <a:spcPct val="0"/>
              </a:spcAft>
            </a:pPr>
            <a:r>
              <a:rPr lang="en-US" sz="2846" b="1" dirty="0" err="1">
                <a:solidFill>
                  <a:srgbClr val="FF0000"/>
                </a:solidFill>
                <a:latin typeface="Times New Roman" pitchFamily="18" charset="0"/>
                <a:cs typeface="Times New Roman" pitchFamily="18" charset="0"/>
              </a:rPr>
              <a:t>Bài</a:t>
            </a:r>
            <a:r>
              <a:rPr lang="en-US" sz="2846" b="1" dirty="0">
                <a:solidFill>
                  <a:srgbClr val="FF0000"/>
                </a:solidFill>
                <a:latin typeface="Times New Roman" pitchFamily="18" charset="0"/>
                <a:cs typeface="Times New Roman" pitchFamily="18" charset="0"/>
              </a:rPr>
              <a:t> 3. </a:t>
            </a:r>
            <a:r>
              <a:rPr lang="en-US" sz="2846" b="1" dirty="0" err="1">
                <a:solidFill>
                  <a:srgbClr val="FF0000"/>
                </a:solidFill>
                <a:latin typeface="Times New Roman" pitchFamily="18" charset="0"/>
                <a:cs typeface="Times New Roman" pitchFamily="18" charset="0"/>
              </a:rPr>
              <a:t>Viết</a:t>
            </a:r>
            <a:r>
              <a:rPr lang="en-US" sz="2846" b="1" dirty="0">
                <a:solidFill>
                  <a:srgbClr val="FF0000"/>
                </a:solidFill>
                <a:latin typeface="Times New Roman" pitchFamily="18" charset="0"/>
                <a:cs typeface="Times New Roman" pitchFamily="18" charset="0"/>
              </a:rPr>
              <a:t> 2 – 3 </a:t>
            </a:r>
            <a:r>
              <a:rPr lang="en-US" sz="2846" b="1" dirty="0" err="1">
                <a:solidFill>
                  <a:srgbClr val="FF0000"/>
                </a:solidFill>
                <a:latin typeface="Times New Roman" pitchFamily="18" charset="0"/>
                <a:cs typeface="Times New Roman" pitchFamily="18" charset="0"/>
              </a:rPr>
              <a:t>câu</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nêu</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lý</a:t>
            </a:r>
            <a:r>
              <a:rPr lang="en-US" sz="2846" b="1" dirty="0">
                <a:solidFill>
                  <a:srgbClr val="FF0000"/>
                </a:solidFill>
                <a:latin typeface="Times New Roman" pitchFamily="18" charset="0"/>
                <a:cs typeface="Times New Roman" pitchFamily="18" charset="0"/>
              </a:rPr>
              <a:t> do </a:t>
            </a:r>
            <a:r>
              <a:rPr lang="en-US" sz="2846" b="1" dirty="0" err="1">
                <a:solidFill>
                  <a:srgbClr val="FF0000"/>
                </a:solidFill>
                <a:latin typeface="Times New Roman" pitchFamily="18" charset="0"/>
                <a:cs typeface="Times New Roman" pitchFamily="18" charset="0"/>
              </a:rPr>
              <a:t>em</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thích</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hoặc</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không</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thích</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nhân</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vật</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trong</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câu</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chuyện</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đã</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đọc</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hoặc</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đã</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nghe</a:t>
            </a:r>
            <a:r>
              <a:rPr lang="en-US" sz="2846" b="1" dirty="0">
                <a:solidFill>
                  <a:srgbClr val="FF0000"/>
                </a:solidFill>
                <a:latin typeface="Times New Roman" pitchFamily="18" charset="0"/>
                <a:cs typeface="Times New Roman" pitchFamily="18" charset="0"/>
              </a:rPr>
              <a:t>.</a:t>
            </a:r>
            <a:endParaRPr lang="en-US" sz="2846"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3917742" y="940419"/>
            <a:ext cx="4330609" cy="50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684886" eaLnBrk="0" fontAlgn="base" hangingPunct="0">
              <a:spcBef>
                <a:spcPct val="0"/>
              </a:spcBef>
              <a:spcAft>
                <a:spcPct val="0"/>
              </a:spcAft>
            </a:pPr>
            <a:r>
              <a:rPr lang="en-GB" sz="2696" b="1" err="1">
                <a:solidFill>
                  <a:srgbClr val="0000CC"/>
                </a:solidFill>
                <a:latin typeface="Times New Roman" pitchFamily="18" charset="0"/>
                <a:cs typeface="Times New Roman" pitchFamily="18" charset="0"/>
              </a:rPr>
              <a:t>Bài</a:t>
            </a:r>
            <a:r>
              <a:rPr lang="en-GB" sz="2696" b="1">
                <a:solidFill>
                  <a:srgbClr val="0000CC"/>
                </a:solidFill>
                <a:latin typeface="Times New Roman" pitchFamily="18" charset="0"/>
                <a:cs typeface="Times New Roman" pitchFamily="18" charset="0"/>
              </a:rPr>
              <a:t> 26: </a:t>
            </a:r>
            <a:r>
              <a:rPr lang="en-GB" sz="2696" b="1" dirty="0">
                <a:solidFill>
                  <a:srgbClr val="0000CC"/>
                </a:solidFill>
                <a:latin typeface="Times New Roman" pitchFamily="18" charset="0"/>
                <a:cs typeface="Times New Roman" pitchFamily="18" charset="0"/>
              </a:rPr>
              <a:t>ĐI TÌM MẶT TRỜI</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359" t="37544" r="5528" b="30000"/>
          <a:stretch/>
        </p:blipFill>
        <p:spPr bwMode="auto">
          <a:xfrm>
            <a:off x="2130252" y="3143612"/>
            <a:ext cx="8445193" cy="341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089717"/>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58460" y="116385"/>
            <a:ext cx="3607554" cy="860138"/>
            <a:chOff x="4539228" y="210532"/>
            <a:chExt cx="4734915" cy="1148307"/>
          </a:xfrm>
        </p:grpSpPr>
        <p:grpSp>
          <p:nvGrpSpPr>
            <p:cNvPr id="15" name="Group 14"/>
            <p:cNvGrpSpPr/>
            <p:nvPr/>
          </p:nvGrpSpPr>
          <p:grpSpPr>
            <a:xfrm>
              <a:off x="4539228" y="210532"/>
              <a:ext cx="4734915" cy="1148307"/>
              <a:chOff x="4539228" y="210532"/>
              <a:chExt cx="4734915" cy="1148307"/>
            </a:xfrm>
          </p:grpSpPr>
          <p:sp>
            <p:nvSpPr>
              <p:cNvPr id="17" name="TextBox 16"/>
              <p:cNvSpPr txBox="1"/>
              <p:nvPr/>
            </p:nvSpPr>
            <p:spPr>
              <a:xfrm>
                <a:off x="4539228" y="210532"/>
                <a:ext cx="242459" cy="677112"/>
              </a:xfrm>
              <a:prstGeom prst="rect">
                <a:avLst/>
              </a:prstGeom>
              <a:noFill/>
            </p:spPr>
            <p:txBody>
              <a:bodyPr wrap="none" rtlCol="0">
                <a:spAutoFit/>
              </a:bodyPr>
              <a:lstStyle/>
              <a:p>
                <a:pPr defTabSz="684886" eaLnBrk="0" fontAlgn="base" hangingPunct="0">
                  <a:spcBef>
                    <a:spcPct val="0"/>
                  </a:spcBef>
                  <a:spcAft>
                    <a:spcPct val="0"/>
                  </a:spcAft>
                </a:pPr>
                <a:endParaRPr lang="en-US" sz="2696" dirty="0">
                  <a:solidFill>
                    <a:srgbClr val="0000CC"/>
                  </a:solidFill>
                  <a:latin typeface="Times New Roman" pitchFamily="18" charset="0"/>
                  <a:cs typeface="Times New Roman" pitchFamily="18" charset="0"/>
                </a:endParaRPr>
              </a:p>
            </p:txBody>
          </p:sp>
          <p:sp>
            <p:nvSpPr>
              <p:cNvPr id="18" name="TextBox 17"/>
              <p:cNvSpPr txBox="1"/>
              <p:nvPr/>
            </p:nvSpPr>
            <p:spPr>
              <a:xfrm>
                <a:off x="6651117" y="743102"/>
                <a:ext cx="2623026" cy="615737"/>
              </a:xfrm>
              <a:prstGeom prst="rect">
                <a:avLst/>
              </a:prstGeom>
              <a:noFill/>
            </p:spPr>
            <p:txBody>
              <a:bodyPr wrap="none" rtlCol="0">
                <a:spAutoFit/>
              </a:bodyPr>
              <a:lstStyle/>
              <a:p>
                <a:pPr defTabSz="684886" eaLnBrk="0" fontAlgn="base" hangingPunct="0">
                  <a:spcBef>
                    <a:spcPct val="0"/>
                  </a:spcBef>
                  <a:spcAft>
                    <a:spcPct val="0"/>
                  </a:spcAft>
                </a:pPr>
                <a:r>
                  <a:rPr lang="en-US" sz="2397" b="1">
                    <a:solidFill>
                      <a:srgbClr val="FF0066"/>
                    </a:solidFill>
                    <a:latin typeface="Times New Roman" pitchFamily="18" charset="0"/>
                    <a:cs typeface="Times New Roman" pitchFamily="18" charset="0"/>
                  </a:rPr>
                  <a:t>TIẾNG VIỆT</a:t>
                </a:r>
                <a:endParaRPr lang="en-US" sz="2397"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415642" y="1380721"/>
            <a:ext cx="3139265" cy="530273"/>
            <a:chOff x="1508919" y="1888664"/>
            <a:chExt cx="3733800" cy="707928"/>
          </a:xfrm>
        </p:grpSpPr>
        <p:sp>
          <p:nvSpPr>
            <p:cNvPr id="10" name="Rectangle 9"/>
            <p:cNvSpPr/>
            <p:nvPr/>
          </p:nvSpPr>
          <p:spPr>
            <a:xfrm>
              <a:off x="1508919" y="1888664"/>
              <a:ext cx="3733800" cy="707928"/>
            </a:xfrm>
            <a:prstGeom prst="rect">
              <a:avLst/>
            </a:prstGeom>
          </p:spPr>
          <p:txBody>
            <a:bodyPr wrap="square">
              <a:spAutoFit/>
            </a:bodyPr>
            <a:lstStyle/>
            <a:p>
              <a:pPr defTabSz="684886" eaLnBrk="0" fontAlgn="base" hangingPunct="0">
                <a:spcBef>
                  <a:spcPct val="0"/>
                </a:spcBef>
                <a:spcAft>
                  <a:spcPct val="0"/>
                </a:spcAft>
              </a:pPr>
              <a:r>
                <a:rPr lang="en-US" sz="2846" b="1">
                  <a:solidFill>
                    <a:srgbClr val="FF0066"/>
                  </a:solidFill>
                  <a:latin typeface="Times New Roman" pitchFamily="18" charset="0"/>
                  <a:cs typeface="Times New Roman" pitchFamily="18" charset="0"/>
                </a:rPr>
                <a:t>1. Luyện tập.</a:t>
              </a:r>
              <a:endParaRPr lang="en-US" sz="2846"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901944" y="2021087"/>
            <a:ext cx="10901810" cy="968214"/>
          </a:xfrm>
          <a:prstGeom prst="rect">
            <a:avLst/>
          </a:prstGeom>
        </p:spPr>
        <p:txBody>
          <a:bodyPr wrap="square">
            <a:spAutoFit/>
          </a:bodyPr>
          <a:lstStyle/>
          <a:p>
            <a:pPr algn="just" defTabSz="684886" eaLnBrk="0" fontAlgn="base" hangingPunct="0">
              <a:spcBef>
                <a:spcPts val="449"/>
              </a:spcBef>
              <a:spcAft>
                <a:spcPct val="0"/>
              </a:spcAft>
            </a:pPr>
            <a:r>
              <a:rPr lang="en-US" sz="2846" b="1">
                <a:solidFill>
                  <a:srgbClr val="FF0000"/>
                </a:solidFill>
                <a:latin typeface="Times New Roman" pitchFamily="18" charset="0"/>
                <a:cs typeface="Times New Roman" pitchFamily="18" charset="0"/>
              </a:rPr>
              <a:t>      Bài </a:t>
            </a:r>
            <a:r>
              <a:rPr lang="en-US" sz="2846" b="1" dirty="0">
                <a:solidFill>
                  <a:srgbClr val="FF0000"/>
                </a:solidFill>
                <a:latin typeface="Times New Roman" pitchFamily="18" charset="0"/>
                <a:cs typeface="Times New Roman" pitchFamily="18" charset="0"/>
              </a:rPr>
              <a:t>3. </a:t>
            </a:r>
            <a:r>
              <a:rPr lang="en-US" sz="2846" b="1" dirty="0" err="1">
                <a:solidFill>
                  <a:srgbClr val="FF0000"/>
                </a:solidFill>
                <a:latin typeface="Times New Roman" pitchFamily="18" charset="0"/>
                <a:cs typeface="Times New Roman" pitchFamily="18" charset="0"/>
              </a:rPr>
              <a:t>Viết</a:t>
            </a:r>
            <a:r>
              <a:rPr lang="en-US" sz="2846" b="1" dirty="0">
                <a:solidFill>
                  <a:srgbClr val="FF0000"/>
                </a:solidFill>
                <a:latin typeface="Times New Roman" pitchFamily="18" charset="0"/>
                <a:cs typeface="Times New Roman" pitchFamily="18" charset="0"/>
              </a:rPr>
              <a:t> 2 – 3 </a:t>
            </a:r>
            <a:r>
              <a:rPr lang="en-US" sz="2846" b="1" dirty="0" err="1">
                <a:solidFill>
                  <a:srgbClr val="FF0000"/>
                </a:solidFill>
                <a:latin typeface="Times New Roman" pitchFamily="18" charset="0"/>
                <a:cs typeface="Times New Roman" pitchFamily="18" charset="0"/>
              </a:rPr>
              <a:t>câu</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nêu</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lý</a:t>
            </a:r>
            <a:r>
              <a:rPr lang="en-US" sz="2846" b="1" dirty="0">
                <a:solidFill>
                  <a:srgbClr val="FF0000"/>
                </a:solidFill>
                <a:latin typeface="Times New Roman" pitchFamily="18" charset="0"/>
                <a:cs typeface="Times New Roman" pitchFamily="18" charset="0"/>
              </a:rPr>
              <a:t> do </a:t>
            </a:r>
            <a:r>
              <a:rPr lang="en-US" sz="2846" b="1" dirty="0" err="1">
                <a:solidFill>
                  <a:srgbClr val="FF0000"/>
                </a:solidFill>
                <a:latin typeface="Times New Roman" pitchFamily="18" charset="0"/>
                <a:cs typeface="Times New Roman" pitchFamily="18" charset="0"/>
              </a:rPr>
              <a:t>em</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thích</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hoặc</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không</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thích</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nhân</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vật</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trong</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câu</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chuyện</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đã</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đọc</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hoặc</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đã</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nghe</a:t>
            </a:r>
            <a:r>
              <a:rPr lang="en-US" sz="2846" b="1" dirty="0">
                <a:solidFill>
                  <a:srgbClr val="FF0000"/>
                </a:solidFill>
                <a:latin typeface="Times New Roman" pitchFamily="18" charset="0"/>
                <a:cs typeface="Times New Roman" pitchFamily="18" charset="0"/>
              </a:rPr>
              <a:t>.</a:t>
            </a:r>
            <a:endParaRPr lang="en-US" sz="2846"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3917742" y="940419"/>
            <a:ext cx="4330609" cy="50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684886" eaLnBrk="0" fontAlgn="base" hangingPunct="0">
              <a:spcBef>
                <a:spcPct val="0"/>
              </a:spcBef>
              <a:spcAft>
                <a:spcPct val="0"/>
              </a:spcAft>
            </a:pPr>
            <a:r>
              <a:rPr lang="en-GB" sz="2696" b="1" err="1">
                <a:solidFill>
                  <a:srgbClr val="0000CC"/>
                </a:solidFill>
                <a:latin typeface="Times New Roman" pitchFamily="18" charset="0"/>
                <a:cs typeface="Times New Roman" pitchFamily="18" charset="0"/>
              </a:rPr>
              <a:t>Bài</a:t>
            </a:r>
            <a:r>
              <a:rPr lang="en-GB" sz="2696" b="1">
                <a:solidFill>
                  <a:srgbClr val="0000CC"/>
                </a:solidFill>
                <a:latin typeface="Times New Roman" pitchFamily="18" charset="0"/>
                <a:cs typeface="Times New Roman" pitchFamily="18" charset="0"/>
              </a:rPr>
              <a:t> 26: </a:t>
            </a:r>
            <a:r>
              <a:rPr lang="en-GB" sz="2696" b="1" dirty="0">
                <a:solidFill>
                  <a:srgbClr val="0000CC"/>
                </a:solidFill>
                <a:latin typeface="Times New Roman" pitchFamily="18" charset="0"/>
                <a:cs typeface="Times New Roman" pitchFamily="18" charset="0"/>
              </a:rPr>
              <a:t>ĐI TÌM MẶT TRỜI</a:t>
            </a:r>
          </a:p>
        </p:txBody>
      </p:sp>
      <p:sp>
        <p:nvSpPr>
          <p:cNvPr id="3" name="Subtitle 2"/>
          <p:cNvSpPr>
            <a:spLocks noGrp="1"/>
          </p:cNvSpPr>
          <p:nvPr>
            <p:ph type="subTitle" idx="1"/>
          </p:nvPr>
        </p:nvSpPr>
        <p:spPr>
          <a:xfrm>
            <a:off x="914399" y="3099482"/>
            <a:ext cx="10661044" cy="3297550"/>
          </a:xfrm>
        </p:spPr>
        <p:txBody>
          <a:bodyPr/>
          <a:lstStyle/>
          <a:p>
            <a:pPr indent="684886" algn="just">
              <a:lnSpc>
                <a:spcPct val="120000"/>
              </a:lnSpc>
            </a:pPr>
            <a:r>
              <a:rPr lang="vi-VN" sz="2846" b="1" dirty="0">
                <a:solidFill>
                  <a:srgbClr val="0000FF"/>
                </a:solidFill>
                <a:latin typeface="Times New Roman" panose="02020603050405020304" pitchFamily="18" charset="0"/>
                <a:cs typeface="Times New Roman" panose="02020603050405020304" pitchFamily="18" charset="0"/>
              </a:rPr>
              <a:t>Em từng được đọc truyện </a:t>
            </a:r>
            <a:r>
              <a:rPr lang="vi-VN" sz="2846" b="1" i="1" dirty="0">
                <a:solidFill>
                  <a:srgbClr val="0000FF"/>
                </a:solidFill>
                <a:latin typeface="Times New Roman" panose="02020603050405020304" pitchFamily="18" charset="0"/>
                <a:cs typeface="Times New Roman" panose="02020603050405020304" pitchFamily="18" charset="0"/>
              </a:rPr>
              <a:t>Trọng Thuỷ Mị Châu</a:t>
            </a:r>
            <a:r>
              <a:rPr lang="vi-VN" sz="2846" b="1" dirty="0">
                <a:solidFill>
                  <a:srgbClr val="0000FF"/>
                </a:solidFill>
                <a:latin typeface="Times New Roman" panose="02020603050405020304" pitchFamily="18" charset="0"/>
                <a:cs typeface="Times New Roman" panose="02020603050405020304" pitchFamily="18" charset="0"/>
              </a:rPr>
              <a:t>, nàng Mị Châu quả thực rất xinh đẹp nhưng là người yêu đương mù quáng mà bán nước. Dù biết Trọng Thuỷ là con trai của kẻ thù, nàng Mị Châu vẫn nghe chồng rải lông ngỗng để địch dò tìm theo vết tháo chạy của vua cha. Vì yêu mà chung thuỷ là đáng, nhưng tội hại cha, mất nước là không thể tha thứ.</a:t>
            </a:r>
            <a:endParaRPr lang="en-US" sz="2846"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0479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i hat giup 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1169" y="232658"/>
            <a:ext cx="11472585" cy="6447033"/>
          </a:xfrm>
          <a:prstGeom prst="rect">
            <a:avLst/>
          </a:prstGeom>
        </p:spPr>
      </p:pic>
    </p:spTree>
    <p:extLst>
      <p:ext uri="{BB962C8B-B14F-4D97-AF65-F5344CB8AC3E}">
        <p14:creationId xmlns:p14="http://schemas.microsoft.com/office/powerpoint/2010/main" val="532532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TotalTime>
  <Words>250</Words>
  <Application>Microsoft Office PowerPoint</Application>
  <PresentationFormat>Widescreen</PresentationFormat>
  <Paragraphs>25</Paragraphs>
  <Slides>7</Slides>
  <Notes>0</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7</vt:i4>
      </vt:variant>
    </vt:vector>
  </HeadingPairs>
  <TitlesOfParts>
    <vt:vector size="17" baseType="lpstr">
      <vt:lpstr>Arial</vt:lpstr>
      <vt:lpstr>Calibri</vt:lpstr>
      <vt:lpstr>Calibri Light</vt:lpstr>
      <vt:lpstr>Times New Roman</vt:lpstr>
      <vt:lpstr>Office Theme</vt:lpstr>
      <vt:lpstr>Default Design</vt:lpstr>
      <vt:lpstr>1_Default Design</vt:lpstr>
      <vt:lpstr>2_Default Design</vt:lpstr>
      <vt:lpstr>3_Default Design</vt:lpstr>
      <vt:lpstr>4_Default Design</vt:lpstr>
      <vt:lpstr>CHÀO MỪNG QUÝ THẦY CÔ VỀ DỰ GIỜ THĂM LỚP </vt:lpstr>
      <vt:lpstr>PowerPoint Presentation</vt:lpstr>
      <vt:lpstr>PowerPoint Presentation</vt:lpstr>
      <vt:lpstr>+Em muốn nói về nhân vật nào? Trong câu chuyện nào?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VỀ DỰ GIỜ THĂM LỚP</dc:title>
  <dc:creator>Admin</dc:creator>
  <cp:lastModifiedBy>Admin</cp:lastModifiedBy>
  <cp:revision>2</cp:revision>
  <dcterms:created xsi:type="dcterms:W3CDTF">2024-03-25T07:55:15Z</dcterms:created>
  <dcterms:modified xsi:type="dcterms:W3CDTF">2024-03-25T08:02:23Z</dcterms:modified>
</cp:coreProperties>
</file>