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02" r:id="rId2"/>
    <p:sldId id="304" r:id="rId3"/>
    <p:sldId id="305" r:id="rId4"/>
    <p:sldId id="306" r:id="rId5"/>
    <p:sldId id="303" r:id="rId6"/>
    <p:sldId id="263" r:id="rId7"/>
    <p:sldId id="307" r:id="rId8"/>
    <p:sldId id="308" r:id="rId9"/>
    <p:sldId id="309" r:id="rId10"/>
    <p:sldId id="310" r:id="rId11"/>
    <p:sldId id="288" r:id="rId12"/>
    <p:sldId id="264" r:id="rId13"/>
    <p:sldId id="290" r:id="rId14"/>
    <p:sldId id="291" r:id="rId15"/>
    <p:sldId id="292" r:id="rId16"/>
    <p:sldId id="293" r:id="rId17"/>
    <p:sldId id="294" r:id="rId18"/>
    <p:sldId id="295" r:id="rId19"/>
    <p:sldId id="289" r:id="rId20"/>
    <p:sldId id="265" r:id="rId21"/>
    <p:sldId id="296" r:id="rId22"/>
    <p:sldId id="297" r:id="rId23"/>
    <p:sldId id="298" r:id="rId24"/>
    <p:sldId id="299" r:id="rId25"/>
    <p:sldId id="300" r:id="rId26"/>
    <p:sldId id="301" r:id="rId27"/>
    <p:sldId id="31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4F2F4-EA23-4FA7-A9F9-C3847994D6EA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97969-0114-4917-A886-83E8C05C7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7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9AE55-3136-41B0-A1D6-D9DD45D2CD35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jpeg"/><Relationship Id="rId3" Type="http://schemas.openxmlformats.org/officeDocument/2006/relationships/audio" Target="file:///D:\GAL4%20SUA\B&#224;i%20gi&#7843;ng%20&#273;i&#7879;n%20t&#7917;\toan%203%20-%20luyen%20tap%20tuan%2030\Igor%20Krutoy%20-%20Sad%20Angel.mp3" TargetMode="External"/><Relationship Id="rId7" Type="http://schemas.openxmlformats.org/officeDocument/2006/relationships/image" Target="../media/image32.wmf"/><Relationship Id="rId12" Type="http://schemas.openxmlformats.org/officeDocument/2006/relationships/image" Target="../media/image37.png"/><Relationship Id="rId2" Type="http://schemas.openxmlformats.org/officeDocument/2006/relationships/audio" Target="file:///F:\XUAN%20BACH\XUAN\CHUONG%20TRINH\CLB%20Mon%20Hoc%20(%20CHUAN)\Mo%20uoc%20ngay%20mai.mp3" TargetMode="External"/><Relationship Id="rId1" Type="http://schemas.openxmlformats.org/officeDocument/2006/relationships/audio" Target="file:///H:\chuyen%20de%20ung%20cong%20nghe%20thong%20tin%20vao%20day%20hoc\Bai%20hat%20Noi%20vong%20tay%20lon%20do%20Khanh%20Ly%20trinh%20bay.mp3" TargetMode="External"/><Relationship Id="rId6" Type="http://schemas.openxmlformats.org/officeDocument/2006/relationships/image" Target="../media/image31.jpeg"/><Relationship Id="rId11" Type="http://schemas.openxmlformats.org/officeDocument/2006/relationships/image" Target="../media/image36.gif"/><Relationship Id="rId5" Type="http://schemas.openxmlformats.org/officeDocument/2006/relationships/image" Target="../media/image30.png"/><Relationship Id="rId10" Type="http://schemas.openxmlformats.org/officeDocument/2006/relationships/image" Target="../media/image35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626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93"/>
          <p:cNvGrpSpPr>
            <a:grpSpLocks/>
          </p:cNvGrpSpPr>
          <p:nvPr/>
        </p:nvGrpSpPr>
        <p:grpSpPr bwMode="auto">
          <a:xfrm rot="-5400000">
            <a:off x="307974" y="-434975"/>
            <a:ext cx="3168651" cy="3886200"/>
            <a:chOff x="3936" y="-15"/>
            <a:chExt cx="1817" cy="1788"/>
          </a:xfrm>
        </p:grpSpPr>
        <p:pic>
          <p:nvPicPr>
            <p:cNvPr id="3084" name="Picture 94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5" name="Picture 95" descr="hoa-day"/>
            <p:cNvSpPr>
              <a:spLocks noChangeAspect="1" noChangeArrowheads="1"/>
            </p:cNvSpPr>
            <p:nvPr/>
          </p:nvSpPr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86" name="Picture 96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" name="Group 93"/>
          <p:cNvGrpSpPr>
            <a:grpSpLocks/>
          </p:cNvGrpSpPr>
          <p:nvPr/>
        </p:nvGrpSpPr>
        <p:grpSpPr bwMode="auto">
          <a:xfrm>
            <a:off x="5334000" y="-50800"/>
            <a:ext cx="3962400" cy="3886200"/>
            <a:chOff x="3936" y="-15"/>
            <a:chExt cx="1817" cy="1788"/>
          </a:xfrm>
        </p:grpSpPr>
        <p:pic>
          <p:nvPicPr>
            <p:cNvPr id="3081" name="Picture 94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Picture 95" descr="hoa-day"/>
            <p:cNvSpPr>
              <a:spLocks noChangeAspect="1" noChangeArrowheads="1"/>
            </p:cNvSpPr>
            <p:nvPr/>
          </p:nvSpPr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83" name="Picture 96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Text Box 24"/>
          <p:cNvSpPr txBox="1">
            <a:spLocks noChangeArrowheads="1"/>
          </p:cNvSpPr>
          <p:nvPr/>
        </p:nvSpPr>
        <p:spPr bwMode="auto">
          <a:xfrm>
            <a:off x="988381" y="4481515"/>
            <a:ext cx="777240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CC"/>
                </a:solidFill>
                <a:latin typeface="HP001 4 hang 1 ô ly"/>
              </a:rPr>
              <a:t>            </a:t>
            </a:r>
            <a:endParaRPr lang="en-US" alt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 Box 25"/>
          <p:cNvSpPr txBox="1">
            <a:spLocks noChangeArrowheads="1"/>
          </p:cNvSpPr>
          <p:nvPr/>
        </p:nvSpPr>
        <p:spPr bwMode="auto">
          <a:xfrm>
            <a:off x="1012825" y="390525"/>
            <a:ext cx="7086600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TP TAM ĐIỆP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 HỌC YÊN SƠN</a:t>
            </a:r>
            <a:endParaRPr lang="en-US" alt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WordArt 26"/>
          <p:cNvSpPr>
            <a:spLocks noChangeArrowheads="1" noChangeShapeType="1" noTextEdit="1"/>
          </p:cNvSpPr>
          <p:nvPr/>
        </p:nvSpPr>
        <p:spPr bwMode="auto">
          <a:xfrm>
            <a:off x="1219200" y="2016125"/>
            <a:ext cx="6705600" cy="5486400"/>
          </a:xfrm>
          <a:prstGeom prst="rect">
            <a:avLst/>
          </a:prstGeom>
        </p:spPr>
        <p:txBody>
          <a:bodyPr spcFirstLastPara="1" wrap="none" lIns="68580" tIns="34290" rIns="68580" bIns="34290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 Unicode MS"/>
                <a:ea typeface="Arial Unicode MS"/>
                <a:cs typeface="Arial Unicode MS"/>
              </a:rPr>
              <a:t>    CHÀO MỪNG CÁC THẦY GIÁO, CÔ GIÁO VỀ </a:t>
            </a:r>
            <a:r>
              <a:rPr lang="en-US" sz="15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 Unicode MS"/>
                <a:ea typeface="Arial Unicode MS"/>
                <a:cs typeface="Arial Unicode MS"/>
              </a:rPr>
              <a:t>DỰ GIỜ</a:t>
            </a:r>
            <a:r>
              <a:rPr lang="en-US" sz="1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 Unicode MS"/>
                <a:ea typeface="Arial Unicode MS"/>
                <a:cs typeface="Arial Unicode MS"/>
              </a:rPr>
              <a:t>, THĂM LỚP </a:t>
            </a:r>
            <a:r>
              <a:rPr lang="en-US" sz="15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 Unicode MS"/>
                <a:ea typeface="Arial Unicode MS"/>
                <a:cs typeface="Arial Unicode MS"/>
              </a:rPr>
              <a:t>1B</a:t>
            </a:r>
            <a:endParaRPr lang="en-US" sz="15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080" name="TextBox 1"/>
          <p:cNvSpPr txBox="1">
            <a:spLocks noChangeArrowheads="1"/>
          </p:cNvSpPr>
          <p:nvPr/>
        </p:nvSpPr>
        <p:spPr bwMode="auto">
          <a:xfrm>
            <a:off x="2286000" y="3641728"/>
            <a:ext cx="472440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 Năm học: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4186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181600"/>
            <a:ext cx="9067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Users\PC\Desktop\hình\o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7818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705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990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236" y="28569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 3 năm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4900" y="2621340"/>
            <a:ext cx="73885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da: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đeo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găng tay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khi dọn vệ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4191000"/>
            <a:ext cx="73885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18389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4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7988"/>
            <a:ext cx="8526145" cy="582612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PC\Desktop\hình\o4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729440-8FCB-48D4-9617-1AAAE3697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5" r="943"/>
          <a:stretch/>
        </p:blipFill>
        <p:spPr>
          <a:xfrm>
            <a:off x="533400" y="533400"/>
            <a:ext cx="8001001" cy="472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5486400"/>
            <a:ext cx="666002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cay,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6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E3619A-5913-4F13-8595-0959C7227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885" b="-1449"/>
          <a:stretch/>
        </p:blipFill>
        <p:spPr>
          <a:xfrm>
            <a:off x="304800" y="266025"/>
            <a:ext cx="8534400" cy="533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5607399"/>
            <a:ext cx="7543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5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335E2-5587-4451-B9D1-1013959B7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9491"/>
            <a:ext cx="8610600" cy="54101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5627064"/>
            <a:ext cx="6477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ngoáy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8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972BC3-43D2-43A8-8938-1288D814F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7467600" cy="525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3503" y="5294671"/>
            <a:ext cx="8001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94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D89F61-1209-496E-B69A-E3DA8D1BB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"/>
            <a:ext cx="8382000" cy="533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5619690"/>
            <a:ext cx="73914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găng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1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5B766C-9180-4AC4-BA81-B98F3EF35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"/>
            <a:ext cx="7391400" cy="52239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5619690"/>
            <a:ext cx="81534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găng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9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990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653556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236" y="28569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 3 năm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4900" y="2514600"/>
            <a:ext cx="738850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nhỏ mũi bằng nước muối sinh lí, súc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đeo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găng tay khi dọn vệ 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6497" y="4419600"/>
            <a:ext cx="72569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cay,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chân đất,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66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1536593"/>
            <a:ext cx="4739963" cy="473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prstClr val="black"/>
                </a:solidFill>
                <a:latin typeface="HP001 4 hàng" pitchFamily="34" charset="-93"/>
              </a:rPr>
              <a:t>Tự</a:t>
            </a:r>
            <a:r>
              <a:rPr lang="en-US" sz="2400" b="1" u="sng" dirty="0" smtClean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sz="2400" b="1" u="sng" dirty="0" err="1" smtClean="0">
                <a:solidFill>
                  <a:prstClr val="black"/>
                </a:solidFill>
                <a:latin typeface="HP001 4 hàng" pitchFamily="34" charset="-93"/>
              </a:rPr>
              <a:t>nhiên</a:t>
            </a:r>
            <a:r>
              <a:rPr lang="en-US" sz="2400" b="1" u="sng" dirty="0" smtClean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sz="2400" b="1" u="sng" dirty="0" err="1" smtClean="0">
                <a:solidFill>
                  <a:prstClr val="black"/>
                </a:solidFill>
                <a:latin typeface="HP001 4 hàng" pitchFamily="34" charset="-93"/>
              </a:rPr>
              <a:t>xã</a:t>
            </a:r>
            <a:r>
              <a:rPr lang="en-US" sz="2400" b="1" u="sng" dirty="0" smtClean="0">
                <a:solidFill>
                  <a:prstClr val="black"/>
                </a:solidFill>
                <a:latin typeface="HP001 4 hàng" pitchFamily="34" charset="-93"/>
              </a:rPr>
              <a:t> </a:t>
            </a:r>
            <a:r>
              <a:rPr lang="en-US" sz="2400" b="1" u="sng" dirty="0" err="1" smtClean="0">
                <a:solidFill>
                  <a:prstClr val="black"/>
                </a:solidFill>
                <a:latin typeface="HP001 4 hàng" pitchFamily="34" charset="-93"/>
              </a:rPr>
              <a:t>hội</a:t>
            </a:r>
            <a:endParaRPr lang="en-US" sz="2400" b="1" u="sng" dirty="0">
              <a:solidFill>
                <a:prstClr val="black"/>
              </a:solidFill>
              <a:latin typeface="HP001 4 hàng" pitchFamily="34" charset="-93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4" y="116762"/>
            <a:ext cx="9185564" cy="674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236" y="28569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 3 năm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990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7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hình\TN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57400" cy="1600200"/>
          </a:xfrm>
          <a:prstGeom prst="rect">
            <a:avLst/>
          </a:prstGeom>
          <a:noFill/>
        </p:spPr>
      </p:pic>
      <p:sp>
        <p:nvSpPr>
          <p:cNvPr id="6" name="Title 1"/>
          <p:cNvSpPr txBox="1"/>
          <p:nvPr/>
        </p:nvSpPr>
        <p:spPr>
          <a:xfrm>
            <a:off x="838200" y="2286000"/>
            <a:ext cx="8001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Hằng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ngày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người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thân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gì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bảo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vệ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mũi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lưỡi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da</a:t>
            </a:r>
            <a:r>
              <a:rPr lang="en-US" sz="4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838200" y="533400"/>
            <a:ext cx="61722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cha mẹ đeo khẩu trang cho bé phòng dịch do virus Corona | Vinmec">
            <a:extLst>
              <a:ext uri="{FF2B5EF4-FFF2-40B4-BE49-F238E27FC236}">
                <a16:creationId xmlns:a16="http://schemas.microsoft.com/office/drawing/2014/main" id="{39A4E6A6-1022-4C6A-9147-AC2C83C01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0"/>
            <a:ext cx="9131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16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963C0CC-3595-4BC0-AF27-FBC50C4A36E4}"/>
              </a:ext>
            </a:extLst>
          </p:cNvPr>
          <p:cNvGrpSpPr/>
          <p:nvPr/>
        </p:nvGrpSpPr>
        <p:grpSpPr>
          <a:xfrm>
            <a:off x="1" y="838198"/>
            <a:ext cx="8610599" cy="5562601"/>
            <a:chOff x="0" y="979712"/>
            <a:chExt cx="12328813" cy="6501741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950C6117-D0B6-4A60-A368-D2176C3C7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79714"/>
              <a:ext cx="6096000" cy="6323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ác tín đồ ăn cay có lẽ sẽ thích thú khi biết có 8 lợi ích của việc ăn cay">
              <a:extLst>
                <a:ext uri="{FF2B5EF4-FFF2-40B4-BE49-F238E27FC236}">
                  <a16:creationId xmlns:a16="http://schemas.microsoft.com/office/drawing/2014/main" id="{D6C79658-8A70-4A5C-97F1-B1757363A4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3313" y="979712"/>
              <a:ext cx="5905500" cy="6501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089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ọn bàn chải đánh răng cho bé thế nào là phù hợp?">
            <a:extLst>
              <a:ext uri="{FF2B5EF4-FFF2-40B4-BE49-F238E27FC236}">
                <a16:creationId xmlns:a16="http://schemas.microsoft.com/office/drawing/2014/main" id="{4155921C-2FA0-456E-A34E-5728A9ED2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19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6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ỉ lọc nước sử dụng cho ăn uống có đủ mang đến nguồn nước sạch cho cả – A.  O. Smith Việt Nam">
            <a:extLst>
              <a:ext uri="{FF2B5EF4-FFF2-40B4-BE49-F238E27FC236}">
                <a16:creationId xmlns:a16="http://schemas.microsoft.com/office/drawing/2014/main" id="{44D9A354-763F-4972-9B40-12EBB7579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904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0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ỉ vì áo chống nắng, bé gái 7 tuổi bị cuốn vào bánh xe">
            <a:extLst>
              <a:ext uri="{FF2B5EF4-FFF2-40B4-BE49-F238E27FC236}">
                <a16:creationId xmlns:a16="http://schemas.microsoft.com/office/drawing/2014/main" id="{DED2E07F-5A5B-4837-8F7D-91DE92C39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43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C6BFAE-08EA-4CC4-8432-AB42D4EC5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03" r="1805"/>
          <a:stretch/>
        </p:blipFill>
        <p:spPr>
          <a:xfrm>
            <a:off x="2590800" y="2878447"/>
            <a:ext cx="6541927" cy="4182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70A7BE-B7CD-4605-AEEA-FB970880C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" y="1214095"/>
            <a:ext cx="1806097" cy="1664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09141A-ABF2-4D76-9356-FF93F395E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3" y="4114799"/>
            <a:ext cx="3230399" cy="29458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4236" y="28569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 3 năm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990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18389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ai hat Noi vong tay lon do Khanh Ly trinh b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HL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pPr marL="257175" indent="-257175" algn="ctr"/>
            <a:endParaRPr lang="vi-VN" altLang="en-US" b="1">
              <a:solidFill>
                <a:srgbClr val="800000"/>
              </a:solidFill>
              <a:latin typeface=".VnAvant"/>
            </a:endParaRPr>
          </a:p>
        </p:txBody>
      </p:sp>
      <p:pic>
        <p:nvPicPr>
          <p:cNvPr id="15365" name="Picture 5" descr="j019637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7315201" y="4876802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vi-VN" b="1">
              <a:solidFill>
                <a:srgbClr val="800000"/>
              </a:solidFill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2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vi-VN" b="1">
              <a:solidFill>
                <a:srgbClr val="800000"/>
              </a:solidFill>
            </a:endParaRP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169865" y="5511802"/>
            <a:ext cx="403225" cy="392113"/>
          </a:xfrm>
          <a:custGeom>
            <a:avLst/>
            <a:gdLst>
              <a:gd name="T0" fmla="*/ 201613 w 403225"/>
              <a:gd name="T1" fmla="*/ 0 h 392113"/>
              <a:gd name="T2" fmla="*/ 0 w 403225"/>
              <a:gd name="T3" fmla="*/ 149773 h 392113"/>
              <a:gd name="T4" fmla="*/ 77009 w 403225"/>
              <a:gd name="T5" fmla="*/ 392112 h 392113"/>
              <a:gd name="T6" fmla="*/ 326216 w 403225"/>
              <a:gd name="T7" fmla="*/ 392112 h 392113"/>
              <a:gd name="T8" fmla="*/ 403225 w 403225"/>
              <a:gd name="T9" fmla="*/ 149773 h 39211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24605 w 403225"/>
              <a:gd name="T16" fmla="*/ 149774 h 392113"/>
              <a:gd name="T17" fmla="*/ 278620 w 403225"/>
              <a:gd name="T18" fmla="*/ 299546 h 392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3225" h="392113">
                <a:moveTo>
                  <a:pt x="0" y="149773"/>
                </a:moveTo>
                <a:lnTo>
                  <a:pt x="154019" y="149774"/>
                </a:lnTo>
                <a:lnTo>
                  <a:pt x="201613" y="0"/>
                </a:lnTo>
                <a:lnTo>
                  <a:pt x="249206" y="149774"/>
                </a:lnTo>
                <a:lnTo>
                  <a:pt x="403225" y="149773"/>
                </a:lnTo>
                <a:lnTo>
                  <a:pt x="278620" y="242338"/>
                </a:lnTo>
                <a:lnTo>
                  <a:pt x="326216" y="392112"/>
                </a:lnTo>
                <a:lnTo>
                  <a:pt x="201613" y="299546"/>
                </a:lnTo>
                <a:lnTo>
                  <a:pt x="77009" y="392112"/>
                </a:lnTo>
                <a:lnTo>
                  <a:pt x="124605" y="242338"/>
                </a:lnTo>
                <a:lnTo>
                  <a:pt x="0" y="14977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lnTo>
                  <a:pt x="1" y="261952"/>
                </a:lnTo>
                <a:close/>
              </a:path>
            </a:pathLst>
          </a:cu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vi-VN" b="1">
              <a:solidFill>
                <a:srgbClr val="800000"/>
              </a:solidFill>
            </a:endParaRP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5257802" y="457202"/>
            <a:ext cx="403225" cy="392113"/>
          </a:xfrm>
          <a:custGeom>
            <a:avLst/>
            <a:gdLst>
              <a:gd name="T0" fmla="*/ 201613 w 403225"/>
              <a:gd name="T1" fmla="*/ 0 h 392113"/>
              <a:gd name="T2" fmla="*/ 0 w 403225"/>
              <a:gd name="T3" fmla="*/ 149773 h 392113"/>
              <a:gd name="T4" fmla="*/ 77009 w 403225"/>
              <a:gd name="T5" fmla="*/ 392112 h 392113"/>
              <a:gd name="T6" fmla="*/ 326216 w 403225"/>
              <a:gd name="T7" fmla="*/ 392112 h 392113"/>
              <a:gd name="T8" fmla="*/ 403225 w 403225"/>
              <a:gd name="T9" fmla="*/ 149773 h 39211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24605 w 403225"/>
              <a:gd name="T16" fmla="*/ 149774 h 392113"/>
              <a:gd name="T17" fmla="*/ 278620 w 403225"/>
              <a:gd name="T18" fmla="*/ 299546 h 392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3225" h="392113">
                <a:moveTo>
                  <a:pt x="0" y="149773"/>
                </a:moveTo>
                <a:lnTo>
                  <a:pt x="154019" y="149774"/>
                </a:lnTo>
                <a:lnTo>
                  <a:pt x="201613" y="0"/>
                </a:lnTo>
                <a:lnTo>
                  <a:pt x="249206" y="149774"/>
                </a:lnTo>
                <a:lnTo>
                  <a:pt x="403225" y="149773"/>
                </a:lnTo>
                <a:lnTo>
                  <a:pt x="278620" y="242338"/>
                </a:lnTo>
                <a:lnTo>
                  <a:pt x="326216" y="392112"/>
                </a:lnTo>
                <a:lnTo>
                  <a:pt x="201613" y="299546"/>
                </a:lnTo>
                <a:lnTo>
                  <a:pt x="77009" y="392112"/>
                </a:lnTo>
                <a:lnTo>
                  <a:pt x="124605" y="242338"/>
                </a:lnTo>
                <a:lnTo>
                  <a:pt x="0" y="14977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custGeom>
            <a:avLst/>
            <a:gdLst>
              <a:gd name="T0" fmla="*/ 342900 w 685800"/>
              <a:gd name="T1" fmla="*/ 0 h 609600"/>
              <a:gd name="T2" fmla="*/ 1 w 685800"/>
              <a:gd name="T3" fmla="*/ 232846 h 609600"/>
              <a:gd name="T4" fmla="*/ 130976 w 685800"/>
              <a:gd name="T5" fmla="*/ 609598 h 609600"/>
              <a:gd name="T6" fmla="*/ 554824 w 685800"/>
              <a:gd name="T7" fmla="*/ 609598 h 609600"/>
              <a:gd name="T8" fmla="*/ 685799 w 685800"/>
              <a:gd name="T9" fmla="*/ 232846 h 609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1926 w 685800"/>
              <a:gd name="T16" fmla="*/ 232847 h 609600"/>
              <a:gd name="T17" fmla="*/ 473874 w 685800"/>
              <a:gd name="T18" fmla="*/ 465690 h 609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5800" h="609600">
                <a:moveTo>
                  <a:pt x="1" y="232846"/>
                </a:moveTo>
                <a:lnTo>
                  <a:pt x="261954" y="232847"/>
                </a:lnTo>
                <a:lnTo>
                  <a:pt x="342900" y="0"/>
                </a:lnTo>
                <a:lnTo>
                  <a:pt x="423846" y="232847"/>
                </a:lnTo>
                <a:lnTo>
                  <a:pt x="685799" y="232846"/>
                </a:lnTo>
                <a:lnTo>
                  <a:pt x="473874" y="376752"/>
                </a:lnTo>
                <a:lnTo>
                  <a:pt x="554824" y="609598"/>
                </a:lnTo>
                <a:lnTo>
                  <a:pt x="342900" y="465690"/>
                </a:lnTo>
                <a:lnTo>
                  <a:pt x="130976" y="609598"/>
                </a:lnTo>
                <a:lnTo>
                  <a:pt x="211926" y="376752"/>
                </a:lnTo>
                <a:lnTo>
                  <a:pt x="1" y="232846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5638802" y="228600"/>
            <a:ext cx="366713" cy="400051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vi-VN" b="1">
              <a:solidFill>
                <a:srgbClr val="800000"/>
              </a:solidFill>
            </a:endParaRP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3048002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vi-VN" b="1">
              <a:solidFill>
                <a:srgbClr val="800000"/>
              </a:solidFill>
            </a:endParaRPr>
          </a:p>
        </p:txBody>
      </p:sp>
      <p:pic>
        <p:nvPicPr>
          <p:cNvPr id="15375" name="Picture 1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8152608" y="145258"/>
            <a:ext cx="8493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1524000" y="1219202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vi-VN" b="1">
              <a:solidFill>
                <a:srgbClr val="800000"/>
              </a:solidFill>
            </a:endParaRPr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8458202" y="1981200"/>
            <a:ext cx="385763" cy="439739"/>
          </a:xfrm>
          <a:custGeom>
            <a:avLst/>
            <a:gdLst>
              <a:gd name="T0" fmla="*/ 192882 w 385763"/>
              <a:gd name="T1" fmla="*/ 0 h 439738"/>
              <a:gd name="T2" fmla="*/ 0 w 385763"/>
              <a:gd name="T3" fmla="*/ 167965 h 439738"/>
              <a:gd name="T4" fmla="*/ 73674 w 385763"/>
              <a:gd name="T5" fmla="*/ 439737 h 439738"/>
              <a:gd name="T6" fmla="*/ 312089 w 385763"/>
              <a:gd name="T7" fmla="*/ 439737 h 439738"/>
              <a:gd name="T8" fmla="*/ 385763 w 385763"/>
              <a:gd name="T9" fmla="*/ 167965 h 439738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19209 w 385763"/>
              <a:gd name="T16" fmla="*/ 167966 h 439738"/>
              <a:gd name="T17" fmla="*/ 266554 w 385763"/>
              <a:gd name="T18" fmla="*/ 335928 h 439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763" h="439738">
                <a:moveTo>
                  <a:pt x="0" y="167965"/>
                </a:moveTo>
                <a:lnTo>
                  <a:pt x="147349" y="167966"/>
                </a:lnTo>
                <a:lnTo>
                  <a:pt x="192882" y="0"/>
                </a:lnTo>
                <a:lnTo>
                  <a:pt x="238414" y="167966"/>
                </a:lnTo>
                <a:lnTo>
                  <a:pt x="385763" y="167965"/>
                </a:lnTo>
                <a:lnTo>
                  <a:pt x="266554" y="271772"/>
                </a:lnTo>
                <a:lnTo>
                  <a:pt x="312089" y="439737"/>
                </a:lnTo>
                <a:lnTo>
                  <a:pt x="192882" y="335928"/>
                </a:lnTo>
                <a:lnTo>
                  <a:pt x="73674" y="439737"/>
                </a:lnTo>
                <a:lnTo>
                  <a:pt x="119209" y="271772"/>
                </a:lnTo>
                <a:lnTo>
                  <a:pt x="0" y="16796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7426" name="AutoShape 18"/>
          <p:cNvSpPr>
            <a:spLocks noChangeArrowheads="1"/>
          </p:cNvSpPr>
          <p:nvPr/>
        </p:nvSpPr>
        <p:spPr bwMode="auto">
          <a:xfrm>
            <a:off x="457202" y="4267200"/>
            <a:ext cx="366713" cy="400051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vi-VN" b="1">
              <a:solidFill>
                <a:srgbClr val="800000"/>
              </a:solidFill>
            </a:endParaRPr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8305802" y="4038601"/>
            <a:ext cx="493713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vi-VN" b="1">
              <a:solidFill>
                <a:srgbClr val="800000"/>
              </a:solidFill>
            </a:endParaRPr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lnTo>
                  <a:pt x="1" y="261952"/>
                </a:lnTo>
                <a:close/>
              </a:path>
            </a:pathLst>
          </a:cu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>
            <a:off x="8229600" y="45720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vi-VN" b="1">
              <a:solidFill>
                <a:srgbClr val="800000"/>
              </a:solidFill>
            </a:endParaRPr>
          </a:p>
        </p:txBody>
      </p:sp>
      <p:sp>
        <p:nvSpPr>
          <p:cNvPr id="17430" name="AutoShape 22"/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custGeom>
            <a:avLst/>
            <a:gdLst>
              <a:gd name="T0" fmla="*/ 266700 w 533400"/>
              <a:gd name="T1" fmla="*/ 0 h 533400"/>
              <a:gd name="T2" fmla="*/ 1 w 533400"/>
              <a:gd name="T3" fmla="*/ 203740 h 533400"/>
              <a:gd name="T4" fmla="*/ 101870 w 533400"/>
              <a:gd name="T5" fmla="*/ 533398 h 533400"/>
              <a:gd name="T6" fmla="*/ 431530 w 533400"/>
              <a:gd name="T7" fmla="*/ 533398 h 533400"/>
              <a:gd name="T8" fmla="*/ 533399 w 533400"/>
              <a:gd name="T9" fmla="*/ 203740 h 533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64831 w 533400"/>
              <a:gd name="T16" fmla="*/ 203742 h 533400"/>
              <a:gd name="T17" fmla="*/ 368569 w 533400"/>
              <a:gd name="T18" fmla="*/ 407479 h 533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3400" h="533400">
                <a:moveTo>
                  <a:pt x="1" y="203740"/>
                </a:moveTo>
                <a:lnTo>
                  <a:pt x="203742" y="203742"/>
                </a:lnTo>
                <a:lnTo>
                  <a:pt x="266700" y="0"/>
                </a:lnTo>
                <a:lnTo>
                  <a:pt x="329658" y="203742"/>
                </a:lnTo>
                <a:lnTo>
                  <a:pt x="533399" y="203740"/>
                </a:lnTo>
                <a:lnTo>
                  <a:pt x="368569" y="329658"/>
                </a:lnTo>
                <a:lnTo>
                  <a:pt x="431530" y="533398"/>
                </a:lnTo>
                <a:lnTo>
                  <a:pt x="266700" y="407479"/>
                </a:lnTo>
                <a:lnTo>
                  <a:pt x="101870" y="533398"/>
                </a:lnTo>
                <a:lnTo>
                  <a:pt x="164831" y="329658"/>
                </a:lnTo>
                <a:lnTo>
                  <a:pt x="1" y="20374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1447802" y="5943601"/>
            <a:ext cx="493713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vi-VN" b="1">
              <a:solidFill>
                <a:srgbClr val="800000"/>
              </a:solidFill>
            </a:endParaRPr>
          </a:p>
        </p:txBody>
      </p:sp>
      <p:sp>
        <p:nvSpPr>
          <p:cNvPr id="17432" name="AutoShape 24"/>
          <p:cNvSpPr>
            <a:spLocks noChangeArrowheads="1"/>
          </p:cNvSpPr>
          <p:nvPr/>
        </p:nvSpPr>
        <p:spPr bwMode="auto">
          <a:xfrm>
            <a:off x="6400802" y="6019801"/>
            <a:ext cx="493713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vi-VN" b="1">
              <a:solidFill>
                <a:srgbClr val="800000"/>
              </a:solidFill>
            </a:endParaRPr>
          </a:p>
        </p:txBody>
      </p:sp>
      <p:sp>
        <p:nvSpPr>
          <p:cNvPr id="17433" name="AutoShape 25"/>
          <p:cNvSpPr>
            <a:spLocks noChangeArrowheads="1"/>
          </p:cNvSpPr>
          <p:nvPr/>
        </p:nvSpPr>
        <p:spPr bwMode="auto">
          <a:xfrm>
            <a:off x="8382002" y="5181602"/>
            <a:ext cx="403225" cy="392113"/>
          </a:xfrm>
          <a:custGeom>
            <a:avLst/>
            <a:gdLst>
              <a:gd name="T0" fmla="*/ 201613 w 403225"/>
              <a:gd name="T1" fmla="*/ 0 h 392113"/>
              <a:gd name="T2" fmla="*/ 0 w 403225"/>
              <a:gd name="T3" fmla="*/ 149773 h 392113"/>
              <a:gd name="T4" fmla="*/ 77009 w 403225"/>
              <a:gd name="T5" fmla="*/ 392112 h 392113"/>
              <a:gd name="T6" fmla="*/ 326216 w 403225"/>
              <a:gd name="T7" fmla="*/ 392112 h 392113"/>
              <a:gd name="T8" fmla="*/ 403225 w 403225"/>
              <a:gd name="T9" fmla="*/ 149773 h 39211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24605 w 403225"/>
              <a:gd name="T16" fmla="*/ 149774 h 392113"/>
              <a:gd name="T17" fmla="*/ 278620 w 403225"/>
              <a:gd name="T18" fmla="*/ 299546 h 392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3225" h="392113">
                <a:moveTo>
                  <a:pt x="0" y="149773"/>
                </a:moveTo>
                <a:lnTo>
                  <a:pt x="154019" y="149774"/>
                </a:lnTo>
                <a:lnTo>
                  <a:pt x="201613" y="0"/>
                </a:lnTo>
                <a:lnTo>
                  <a:pt x="249206" y="149774"/>
                </a:lnTo>
                <a:lnTo>
                  <a:pt x="403225" y="149773"/>
                </a:lnTo>
                <a:lnTo>
                  <a:pt x="278620" y="242338"/>
                </a:lnTo>
                <a:lnTo>
                  <a:pt x="326216" y="392112"/>
                </a:lnTo>
                <a:lnTo>
                  <a:pt x="201613" y="299546"/>
                </a:lnTo>
                <a:lnTo>
                  <a:pt x="77009" y="392112"/>
                </a:lnTo>
                <a:lnTo>
                  <a:pt x="124605" y="242338"/>
                </a:lnTo>
                <a:lnTo>
                  <a:pt x="0" y="14977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pic>
        <p:nvPicPr>
          <p:cNvPr id="17434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28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78501"/>
            <a:ext cx="1143000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29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6019801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30" descr="BAR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77694" y="3391695"/>
            <a:ext cx="68580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31" descr="BAR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91693" y="3391695"/>
            <a:ext cx="68580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32" descr="BAR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Picture 33" descr="BAR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7989"/>
            <a:ext cx="914400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3" name="Picture 35" descr="3d butterfl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2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Igor Krutoy - Sad Angel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5" name="Picture 11" descr="cho d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992815"/>
            <a:ext cx="9413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6" name="Picture 11" descr="cho d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5876927"/>
            <a:ext cx="9413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7" name="Picture 11" descr="cho d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4" y="5856290"/>
            <a:ext cx="9398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8" name="Text Box 41"/>
          <p:cNvSpPr txBox="1">
            <a:spLocks noChangeArrowheads="1"/>
          </p:cNvSpPr>
          <p:nvPr/>
        </p:nvSpPr>
        <p:spPr bwMode="auto">
          <a:xfrm>
            <a:off x="395290" y="2474915"/>
            <a:ext cx="8270875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THẦY GIÁO, CÔ GIÁO MẠNH KHỎE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3191105511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9" repeatCount="2000" fill="hold" display="0" nodeType="clickEffect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34"/>
                </p:tgtEl>
              </p:cMediaNode>
            </p:audio>
            <p:audio>
              <p:cMediaNode>
                <p:cTn id="120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0"/>
                </p:tgtEl>
              </p:cMediaNode>
            </p:audio>
            <p:audio>
              <p:cMediaNode>
                <p:cTn id="121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43"/>
                </p:tgtEl>
              </p:cMediaNode>
            </p:audio>
          </p:childTnLst>
        </p:cTn>
      </p:par>
    </p:tnLst>
    <p:bldLst>
      <p:bldP spid="17414" grpId="0" animBg="1" autoUpdateAnimBg="0"/>
      <p:bldP spid="17415" grpId="0" animBg="1" autoUpdateAnimBg="0"/>
      <p:bldP spid="17416" grpId="0" animBg="1"/>
      <p:bldP spid="17417" grpId="0" animBg="1"/>
      <p:bldP spid="17418" grpId="0" animBg="1" autoUpdateAnimBg="0"/>
      <p:bldP spid="17419" grpId="0" animBg="1"/>
      <p:bldP spid="17420" grpId="0" animBg="1"/>
      <p:bldP spid="17421" grpId="0" animBg="1" autoUpdateAnimBg="0"/>
      <p:bldP spid="17422" grpId="0" animBg="1" autoUpdateAnimBg="0"/>
      <p:bldP spid="17424" grpId="0" animBg="1" autoUpdateAnimBg="0"/>
      <p:bldP spid="17425" grpId="0" animBg="1"/>
      <p:bldP spid="17426" grpId="0" animBg="1" autoUpdateAnimBg="0"/>
      <p:bldP spid="17427" grpId="0" animBg="1" autoUpdateAnimBg="0"/>
      <p:bldP spid="17428" grpId="0" animBg="1"/>
      <p:bldP spid="17429" grpId="0" animBg="1" autoUpdateAnimBg="0"/>
      <p:bldP spid="17430" grpId="0" animBg="1"/>
      <p:bldP spid="17431" grpId="0" animBg="1" autoUpdateAnimBg="0"/>
      <p:bldP spid="17432" grpId="0" animBg="1" autoUpdateAnimBg="0"/>
      <p:bldP spid="174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8229600" cy="120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323475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NHANH - ĐÁP NHANH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 t="22169" r="50665" b="61917"/>
          <a:stretch/>
        </p:blipFill>
        <p:spPr bwMode="auto">
          <a:xfrm>
            <a:off x="0" y="15768"/>
            <a:ext cx="3810000" cy="247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7387" y="188182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2" t="17457" r="8930" b="66081"/>
          <a:stretch/>
        </p:blipFill>
        <p:spPr bwMode="auto">
          <a:xfrm>
            <a:off x="4191001" y="18631"/>
            <a:ext cx="3609106" cy="234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60171" y="162823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6" t="41525" r="52306" b="43991"/>
          <a:stretch/>
        </p:blipFill>
        <p:spPr bwMode="auto">
          <a:xfrm>
            <a:off x="381000" y="2401416"/>
            <a:ext cx="3269673" cy="216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2059" y="455581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t="56996" r="51977" b="21528"/>
          <a:stretch/>
        </p:blipFill>
        <p:spPr bwMode="auto">
          <a:xfrm>
            <a:off x="4078431" y="2360523"/>
            <a:ext cx="3726872" cy="248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2" t="44585" r="10147" b="37431"/>
          <a:stretch/>
        </p:blipFill>
        <p:spPr bwMode="auto">
          <a:xfrm>
            <a:off x="2743200" y="4680779"/>
            <a:ext cx="3124200" cy="215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87292" y="4520899"/>
            <a:ext cx="1659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2619" y="5557261"/>
            <a:ext cx="140455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990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8389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236" y="28569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 3 năm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hình\TN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90600" cy="752475"/>
          </a:xfrm>
          <a:prstGeom prst="rect">
            <a:avLst/>
          </a:prstGeom>
          <a:noFill/>
        </p:spPr>
      </p:pic>
      <p:sp>
        <p:nvSpPr>
          <p:cNvPr id="5" name="Title 1"/>
          <p:cNvSpPr txBox="1"/>
          <p:nvPr/>
        </p:nvSpPr>
        <p:spPr>
          <a:xfrm>
            <a:off x="838200" y="152400"/>
            <a:ext cx="8001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vệ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mũi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lưỡi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da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PC\Desktop\hình\o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6925" y="990600"/>
            <a:ext cx="3267075" cy="2743200"/>
          </a:xfrm>
          <a:prstGeom prst="rect">
            <a:avLst/>
          </a:prstGeom>
          <a:noFill/>
        </p:spPr>
      </p:pic>
      <p:pic>
        <p:nvPicPr>
          <p:cNvPr id="1029" name="Picture 5" descr="C:\Users\PC\Desktop\hình\o4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2362201"/>
            <a:ext cx="2876550" cy="3456840"/>
          </a:xfrm>
          <a:prstGeom prst="rect">
            <a:avLst/>
          </a:prstGeom>
          <a:noFill/>
        </p:spPr>
      </p:pic>
      <p:pic>
        <p:nvPicPr>
          <p:cNvPr id="1030" name="Picture 6" descr="C:\Users\PC\Desktop\hình\o4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8375" y="3886200"/>
            <a:ext cx="3171825" cy="2634869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613108-FD87-4F56-B15F-B02E81AEE3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9630" r="50697" b="57284"/>
          <a:stretch/>
        </p:blipFill>
        <p:spPr>
          <a:xfrm>
            <a:off x="27548" y="1295400"/>
            <a:ext cx="3409919" cy="4523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613108-FD87-4F56-B15F-B02E81AEE3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9630" r="50697" b="57284"/>
          <a:stretch/>
        </p:blipFill>
        <p:spPr>
          <a:xfrm>
            <a:off x="179948" y="1447800"/>
            <a:ext cx="3409919" cy="4523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5105400"/>
            <a:ext cx="6279028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cay,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613108-FD87-4F56-B15F-B02E81AEE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9630" r="50697" b="57284"/>
          <a:stretch/>
        </p:blipFill>
        <p:spPr>
          <a:xfrm>
            <a:off x="1066800" y="0"/>
            <a:ext cx="6248400" cy="528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00" y="5105400"/>
            <a:ext cx="85344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PC\Desktop\hình\o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708660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618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1695" y="5181600"/>
            <a:ext cx="627902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PC\Desktop\hình\o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"/>
            <a:ext cx="65532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22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471</Words>
  <Application>Microsoft Office PowerPoint</Application>
  <PresentationFormat>On-screen Show (4:3)</PresentationFormat>
  <Paragraphs>48</Paragraphs>
  <Slides>27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.VnAvant</vt:lpstr>
      <vt:lpstr>Arial</vt:lpstr>
      <vt:lpstr>Arial Unicode MS</vt:lpstr>
      <vt:lpstr>Calibri</vt:lpstr>
      <vt:lpstr>HP001 4 hàng</vt:lpstr>
      <vt:lpstr>HP001 4 hang 1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Nêu những việc nên làm, không nên làm để bảo vệ mũi, lưỡi và da.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Windows User</cp:lastModifiedBy>
  <cp:revision>67</cp:revision>
  <dcterms:created xsi:type="dcterms:W3CDTF">2020-08-29T18:21:00Z</dcterms:created>
  <dcterms:modified xsi:type="dcterms:W3CDTF">2024-03-14T01:30:23Z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