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14630400" cy="8229600"/>
  <p:notesSz cx="8229600" cy="14630400"/>
  <p:embeddedFontLst>
    <p:embeddedFont>
      <p:font typeface="PT Serif"/>
      <p:regular r:id="rId16"/>
    </p:embeddedFont>
    <p:embeddedFont>
      <p:font typeface="PT Serif"/>
      <p:regular r:id="rId17"/>
    </p:embeddedFont>
    <p:embeddedFont>
      <p:font typeface="PT Serif"/>
      <p:regular r:id="rId18"/>
    </p:embeddedFont>
    <p:embeddedFont>
      <p:font typeface="PT Serif"/>
      <p:regular r:id="rId19"/>
    </p:embeddedFont>
    <p:embeddedFont>
      <p:font typeface="DM Sans"/>
      <p:regular r:id="rId20"/>
    </p:embeddedFont>
    <p:embeddedFont>
      <p:font typeface="DM Sans"/>
      <p:regular r:id="rId21"/>
    </p:embeddedFont>
    <p:embeddedFont>
      <p:font typeface="DM Sans"/>
      <p:regular r:id="rId22"/>
    </p:embeddedFont>
    <p:embeddedFont>
      <p:font typeface="DM Sans"/>
      <p:regular r:id="rId23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6" Type="http://schemas.openxmlformats.org/officeDocument/2006/relationships/font" Target="fonts/font1.fntdata"/><Relationship Id="rId17" Type="http://schemas.openxmlformats.org/officeDocument/2006/relationships/font" Target="fonts/font2.fntdata"/><Relationship Id="rId18" Type="http://schemas.openxmlformats.org/officeDocument/2006/relationships/font" Target="fonts/font3.fntdata"/><Relationship Id="rId19" Type="http://schemas.openxmlformats.org/officeDocument/2006/relationships/font" Target="fonts/font4.fntdata"/><Relationship Id="rId20" Type="http://schemas.openxmlformats.org/officeDocument/2006/relationships/font" Target="fonts/font5.fntdata"/><Relationship Id="rId21" Type="http://schemas.openxmlformats.org/officeDocument/2006/relationships/font" Target="fonts/font6.fntdata"/><Relationship Id="rId22" Type="http://schemas.openxmlformats.org/officeDocument/2006/relationships/font" Target="fonts/font7.fntdata"/><Relationship Id="rId23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0-1.png"/><Relationship Id="rId3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3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0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511504"/>
            <a:ext cx="7556421" cy="148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850"/>
              </a:lnSpc>
              <a:buNone/>
            </a:pPr>
            <a:r>
              <a:rPr lang="en-US" sz="46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Bài 6: O o - Khám Phá Thế Giới Âm Thanh</a:t>
            </a:r>
            <a:endParaRPr lang="en-US" sz="4650" dirty="0"/>
          </a:p>
        </p:txBody>
      </p:sp>
      <p:sp>
        <p:nvSpPr>
          <p:cNvPr id="4" name="Text 1"/>
          <p:cNvSpPr/>
          <p:nvPr/>
        </p:nvSpPr>
        <p:spPr>
          <a:xfrm>
            <a:off x="793790" y="4340185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Bài học giúp học sinh nhận biết và phát âm đúng âm "o" . Khám phá ngôn ngữ qua hình ảnh và âm thanh.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5338048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410" y="5345668"/>
            <a:ext cx="347663" cy="34766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270040" y="5321141"/>
            <a:ext cx="2072878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383838"/>
                </a:solidFill>
                <a:latin typeface="DM Sans Bold" pitchFamily="34" charset="0"/>
                <a:ea typeface="DM Sans Bold" pitchFamily="34" charset="-122"/>
                <a:cs typeface="DM Sans Bold" pitchFamily="34" charset="-120"/>
              </a:rPr>
              <a:t>by Nga Nguyễn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134433"/>
            <a:ext cx="5954197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850"/>
              </a:lnSpc>
              <a:buNone/>
            </a:pPr>
            <a:r>
              <a:rPr lang="en-US" sz="46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Mục Tiêu Bài Học</a:t>
            </a:r>
            <a:endParaRPr lang="en-US" sz="4650" dirty="0"/>
          </a:p>
        </p:txBody>
      </p:sp>
      <p:sp>
        <p:nvSpPr>
          <p:cNvPr id="3" name="Shape 1"/>
          <p:cNvSpPr/>
          <p:nvPr/>
        </p:nvSpPr>
        <p:spPr>
          <a:xfrm>
            <a:off x="793790" y="3218855"/>
            <a:ext cx="6408063" cy="1324689"/>
          </a:xfrm>
          <a:prstGeom prst="roundRect">
            <a:avLst>
              <a:gd name="adj" fmla="val 2568"/>
            </a:avLst>
          </a:prstGeom>
          <a:solidFill>
            <a:srgbClr val="F2EEEE"/>
          </a:solidFill>
          <a:ln/>
        </p:spPr>
      </p:sp>
      <p:sp>
        <p:nvSpPr>
          <p:cNvPr id="4" name="Text 2"/>
          <p:cNvSpPr/>
          <p:nvPr/>
        </p:nvSpPr>
        <p:spPr>
          <a:xfrm>
            <a:off x="1020604" y="3445669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Phát âm chuẩn</a:t>
            </a:r>
            <a:endParaRPr lang="en-US" sz="2300" dirty="0"/>
          </a:p>
        </p:txBody>
      </p:sp>
      <p:sp>
        <p:nvSpPr>
          <p:cNvPr id="5" name="Text 3"/>
          <p:cNvSpPr/>
          <p:nvPr/>
        </p:nvSpPr>
        <p:spPr>
          <a:xfrm>
            <a:off x="1020604" y="3953828"/>
            <a:ext cx="595443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Nhận biết và phát âm đúng âm "o", .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7428667" y="3218855"/>
            <a:ext cx="6408063" cy="1324689"/>
          </a:xfrm>
          <a:prstGeom prst="roundRect">
            <a:avLst>
              <a:gd name="adj" fmla="val 2568"/>
            </a:avLst>
          </a:prstGeom>
          <a:solidFill>
            <a:srgbClr val="F2EEEE"/>
          </a:solidFill>
          <a:ln/>
        </p:spPr>
      </p:sp>
      <p:sp>
        <p:nvSpPr>
          <p:cNvPr id="7" name="Text 5"/>
          <p:cNvSpPr/>
          <p:nvPr/>
        </p:nvSpPr>
        <p:spPr>
          <a:xfrm>
            <a:off x="7655481" y="3445669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Nhận diện chữ</a:t>
            </a:r>
            <a:endParaRPr lang="en-US" sz="2300" dirty="0"/>
          </a:p>
        </p:txBody>
      </p:sp>
      <p:sp>
        <p:nvSpPr>
          <p:cNvPr id="8" name="Text 6"/>
          <p:cNvSpPr/>
          <p:nvPr/>
        </p:nvSpPr>
        <p:spPr>
          <a:xfrm>
            <a:off x="7655481" y="3953828"/>
            <a:ext cx="595443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Chữ in hoa và thường "O", "o",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793790" y="4770358"/>
            <a:ext cx="6408063" cy="1324689"/>
          </a:xfrm>
          <a:prstGeom prst="roundRect">
            <a:avLst>
              <a:gd name="adj" fmla="val 2568"/>
            </a:avLst>
          </a:prstGeom>
          <a:solidFill>
            <a:srgbClr val="F2EEEE"/>
          </a:solidFill>
          <a:ln/>
        </p:spPr>
      </p:sp>
      <p:sp>
        <p:nvSpPr>
          <p:cNvPr id="10" name="Text 8"/>
          <p:cNvSpPr/>
          <p:nvPr/>
        </p:nvSpPr>
        <p:spPr>
          <a:xfrm>
            <a:off x="1020604" y="4997172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Kỹ năng ngôn ngữ</a:t>
            </a:r>
            <a:endParaRPr lang="en-US" sz="2300" dirty="0"/>
          </a:p>
        </p:txBody>
      </p:sp>
      <p:sp>
        <p:nvSpPr>
          <p:cNvPr id="11" name="Text 9"/>
          <p:cNvSpPr/>
          <p:nvPr/>
        </p:nvSpPr>
        <p:spPr>
          <a:xfrm>
            <a:off x="1020604" y="5505331"/>
            <a:ext cx="595443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Phát triển nghe, nói, đọc, viết hiệu quả.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7428667" y="4770358"/>
            <a:ext cx="6408063" cy="1324689"/>
          </a:xfrm>
          <a:prstGeom prst="roundRect">
            <a:avLst>
              <a:gd name="adj" fmla="val 2568"/>
            </a:avLst>
          </a:prstGeom>
          <a:solidFill>
            <a:srgbClr val="F2EEEE"/>
          </a:solidFill>
          <a:ln/>
        </p:spPr>
      </p:sp>
      <p:sp>
        <p:nvSpPr>
          <p:cNvPr id="13" name="Text 11"/>
          <p:cNvSpPr/>
          <p:nvPr/>
        </p:nvSpPr>
        <p:spPr>
          <a:xfrm>
            <a:off x="7655481" y="4997172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Kết nối hình ảnh</a:t>
            </a:r>
            <a:endParaRPr lang="en-US" sz="2300" dirty="0"/>
          </a:p>
        </p:txBody>
      </p:sp>
      <p:sp>
        <p:nvSpPr>
          <p:cNvPr id="14" name="Text 12"/>
          <p:cNvSpPr/>
          <p:nvPr/>
        </p:nvSpPr>
        <p:spPr>
          <a:xfrm>
            <a:off x="7655481" y="5505331"/>
            <a:ext cx="595443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Liên kết từ ngữ với hình ảnh thực tế.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3005614"/>
            <a:ext cx="6773942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850"/>
              </a:lnSpc>
              <a:buNone/>
            </a:pPr>
            <a:r>
              <a:rPr lang="en-US" sz="46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Khởi Động: Ô Cửa Bí Mật</a:t>
            </a:r>
            <a:endParaRPr lang="en-US" sz="4650" dirty="0"/>
          </a:p>
        </p:txBody>
      </p:sp>
      <p:sp>
        <p:nvSpPr>
          <p:cNvPr id="3" name="Text 1"/>
          <p:cNvSpPr/>
          <p:nvPr/>
        </p:nvSpPr>
        <p:spPr>
          <a:xfrm>
            <a:off x="793790" y="4294108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Hình ảnh ô cửa chứa đồ vật quen thuộc như "bò", "cỏ", " Đàn bò gặm cỏ".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599521" y="429410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Học sinh gọi tên, tìm âm "o", trong các từ được đọc.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215396"/>
            <a:ext cx="5954197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850"/>
              </a:lnSpc>
              <a:buNone/>
            </a:pPr>
            <a:r>
              <a:rPr lang="en-US" sz="46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Nhận Diện Âm "o"</a:t>
            </a:r>
            <a:endParaRPr lang="en-US" sz="4650" dirty="0"/>
          </a:p>
        </p:txBody>
      </p:sp>
      <p:sp>
        <p:nvSpPr>
          <p:cNvPr id="4" name="Shape 1"/>
          <p:cNvSpPr/>
          <p:nvPr/>
        </p:nvSpPr>
        <p:spPr>
          <a:xfrm>
            <a:off x="6280190" y="3299817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5" name="Text 2"/>
          <p:cNvSpPr/>
          <p:nvPr/>
        </p:nvSpPr>
        <p:spPr>
          <a:xfrm>
            <a:off x="7017306" y="3377684"/>
            <a:ext cx="2899410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Giới thiệu âm "o"</a:t>
            </a:r>
            <a:endParaRPr lang="en-US" sz="2300" dirty="0"/>
          </a:p>
        </p:txBody>
      </p:sp>
      <p:sp>
        <p:nvSpPr>
          <p:cNvPr id="6" name="Text 3"/>
          <p:cNvSpPr/>
          <p:nvPr/>
        </p:nvSpPr>
        <p:spPr>
          <a:xfrm>
            <a:off x="7017306" y="3885843"/>
            <a:ext cx="289941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Âm tròn môi, hơi tròn và mở.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200203" y="3299817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8" name="Text 5"/>
          <p:cNvSpPr/>
          <p:nvPr/>
        </p:nvSpPr>
        <p:spPr>
          <a:xfrm>
            <a:off x="10937319" y="3377684"/>
            <a:ext cx="2899410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Phát âm mẫu</a:t>
            </a:r>
            <a:endParaRPr lang="en-US" sz="2300" dirty="0"/>
          </a:p>
        </p:txBody>
      </p:sp>
      <p:sp>
        <p:nvSpPr>
          <p:cNvPr id="9" name="Text 6"/>
          <p:cNvSpPr/>
          <p:nvPr/>
        </p:nvSpPr>
        <p:spPr>
          <a:xfrm>
            <a:off x="10937319" y="3885843"/>
            <a:ext cx="289941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Giáo viên và học sinh thực hành từng từ chứa âm "o".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5065276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11" name="Text 8"/>
          <p:cNvSpPr/>
          <p:nvPr/>
        </p:nvSpPr>
        <p:spPr>
          <a:xfrm>
            <a:off x="7017306" y="5143143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Luyện tập</a:t>
            </a:r>
            <a:endParaRPr lang="en-US" sz="2300" dirty="0"/>
          </a:p>
        </p:txBody>
      </p:sp>
      <p:sp>
        <p:nvSpPr>
          <p:cNvPr id="12" name="Text 9"/>
          <p:cNvSpPr/>
          <p:nvPr/>
        </p:nvSpPr>
        <p:spPr>
          <a:xfrm>
            <a:off x="7017306" y="5651302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Ví dụ từ: o, co, lo, đo, bò.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682478"/>
            <a:ext cx="7677150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850"/>
              </a:lnSpc>
              <a:buNone/>
            </a:pPr>
            <a:r>
              <a:rPr lang="en-US" sz="46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Luyện Đọc: Từ Ngữ Chứa "o"</a:t>
            </a:r>
            <a:endParaRPr lang="en-US" sz="4650" dirty="0"/>
          </a:p>
        </p:txBody>
      </p:sp>
      <p:sp>
        <p:nvSpPr>
          <p:cNvPr id="3" name="Text 1"/>
          <p:cNvSpPr/>
          <p:nvPr/>
        </p:nvSpPr>
        <p:spPr>
          <a:xfrm>
            <a:off x="793790" y="3846195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cò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4288393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vo ve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855369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599521" y="3846195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Bò có cỏ.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599521" y="4413171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599521" y="4980146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Giải thích nghĩa các từ và câu đơn giản.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474714"/>
            <a:ext cx="5954197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850"/>
              </a:lnSpc>
              <a:buNone/>
            </a:pPr>
            <a:r>
              <a:rPr lang="en-US" sz="46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Luyện Viết: "O", "o", </a:t>
            </a:r>
            <a:endParaRPr lang="en-US" sz="4650" dirty="0"/>
          </a:p>
        </p:txBody>
      </p:sp>
      <p:sp>
        <p:nvSpPr>
          <p:cNvPr id="4" name="Shape 1"/>
          <p:cNvSpPr/>
          <p:nvPr/>
        </p:nvSpPr>
        <p:spPr>
          <a:xfrm>
            <a:off x="6280190" y="3559135"/>
            <a:ext cx="170021" cy="871061"/>
          </a:xfrm>
          <a:prstGeom prst="roundRect">
            <a:avLst>
              <a:gd name="adj" fmla="val 20012"/>
            </a:avLst>
          </a:prstGeom>
          <a:solidFill>
            <a:srgbClr val="F2EEEE"/>
          </a:solidFill>
          <a:ln/>
        </p:spPr>
      </p:sp>
      <p:sp>
        <p:nvSpPr>
          <p:cNvPr id="5" name="Text 2"/>
          <p:cNvSpPr/>
          <p:nvPr/>
        </p:nvSpPr>
        <p:spPr>
          <a:xfrm>
            <a:off x="6790373" y="3559135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Viết chữ O, o</a:t>
            </a:r>
            <a:endParaRPr lang="en-US" sz="2300" dirty="0"/>
          </a:p>
        </p:txBody>
      </p:sp>
      <p:sp>
        <p:nvSpPr>
          <p:cNvPr id="6" name="Text 3"/>
          <p:cNvSpPr/>
          <p:nvPr/>
        </p:nvSpPr>
        <p:spPr>
          <a:xfrm>
            <a:off x="6790373" y="4067294"/>
            <a:ext cx="704623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Hướng dẫn đặt bút và nét chữ đơn giản.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6620351" y="4657011"/>
            <a:ext cx="170021" cy="871061"/>
          </a:xfrm>
          <a:prstGeom prst="roundRect">
            <a:avLst>
              <a:gd name="adj" fmla="val 20012"/>
            </a:avLst>
          </a:prstGeom>
          <a:solidFill>
            <a:srgbClr val="F2EEEE"/>
          </a:solidFill>
          <a:ln/>
        </p:spPr>
      </p:sp>
      <p:sp>
        <p:nvSpPr>
          <p:cNvPr id="8" name="Text 5"/>
          <p:cNvSpPr/>
          <p:nvPr/>
        </p:nvSpPr>
        <p:spPr>
          <a:xfrm>
            <a:off x="7130534" y="4657011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Thực hành</a:t>
            </a:r>
            <a:endParaRPr lang="en-US" sz="2300" dirty="0"/>
          </a:p>
        </p:txBody>
      </p:sp>
      <p:sp>
        <p:nvSpPr>
          <p:cNvPr id="9" name="Text 6"/>
          <p:cNvSpPr/>
          <p:nvPr/>
        </p:nvSpPr>
        <p:spPr>
          <a:xfrm>
            <a:off x="7130534" y="5165169"/>
            <a:ext cx="67060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Viết trên bảng con và vở tập viết.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843207"/>
            <a:ext cx="7556421" cy="148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850"/>
              </a:lnSpc>
              <a:buNone/>
            </a:pPr>
            <a:r>
              <a:rPr lang="en-US" sz="46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Trò Chơi: Tìm Âm, Ghép Chữ</a:t>
            </a:r>
            <a:endParaRPr lang="en-US" sz="4650" dirty="0"/>
          </a:p>
        </p:txBody>
      </p:sp>
      <p:sp>
        <p:nvSpPr>
          <p:cNvPr id="4" name="Shape 1"/>
          <p:cNvSpPr/>
          <p:nvPr/>
        </p:nvSpPr>
        <p:spPr>
          <a:xfrm>
            <a:off x="793790" y="3671888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5" name="Text 2"/>
          <p:cNvSpPr/>
          <p:nvPr/>
        </p:nvSpPr>
        <p:spPr>
          <a:xfrm>
            <a:off x="1530906" y="3749754"/>
            <a:ext cx="2899410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Tìm tranh có âm "o"</a:t>
            </a:r>
            <a:endParaRPr lang="en-US" sz="2300" dirty="0"/>
          </a:p>
        </p:txBody>
      </p:sp>
      <p:sp>
        <p:nvSpPr>
          <p:cNvPr id="6" name="Text 3"/>
          <p:cNvSpPr/>
          <p:nvPr/>
        </p:nvSpPr>
        <p:spPr>
          <a:xfrm>
            <a:off x="1530906" y="4257913"/>
            <a:ext cx="289941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Học sinh nhận dạng tranh có chứa hai âm này.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713803" y="3671888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8" name="Text 5"/>
          <p:cNvSpPr/>
          <p:nvPr/>
        </p:nvSpPr>
        <p:spPr>
          <a:xfrm>
            <a:off x="5450919" y="3749754"/>
            <a:ext cx="2899410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Ghép chữ thành từ</a:t>
            </a:r>
            <a:endParaRPr lang="en-US" sz="2300" dirty="0"/>
          </a:p>
        </p:txBody>
      </p:sp>
      <p:sp>
        <p:nvSpPr>
          <p:cNvPr id="9" name="Text 6"/>
          <p:cNvSpPr/>
          <p:nvPr/>
        </p:nvSpPr>
        <p:spPr>
          <a:xfrm>
            <a:off x="5450919" y="4257913"/>
            <a:ext cx="289941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Làm quen cách ghép từ có nghĩa từ các âm "o" 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5437346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11" name="Text 8"/>
          <p:cNvSpPr/>
          <p:nvPr/>
        </p:nvSpPr>
        <p:spPr>
          <a:xfrm>
            <a:off x="1530906" y="5515213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Trò chơi nhanh</a:t>
            </a:r>
            <a:endParaRPr lang="en-US" sz="2300" dirty="0"/>
          </a:p>
        </p:txBody>
      </p:sp>
      <p:sp>
        <p:nvSpPr>
          <p:cNvPr id="12" name="Text 9"/>
          <p:cNvSpPr/>
          <p:nvPr/>
        </p:nvSpPr>
        <p:spPr>
          <a:xfrm>
            <a:off x="1530906" y="6023372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Ai ghép từ nhanh hơn sẽ thắng.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3005614"/>
            <a:ext cx="8775383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850"/>
              </a:lnSpc>
              <a:buNone/>
            </a:pPr>
            <a:r>
              <a:rPr lang="en-US" sz="46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Mở Rộng: Kết Nối Với Cuộc Sống</a:t>
            </a:r>
            <a:endParaRPr lang="en-US" sz="4650" dirty="0"/>
          </a:p>
        </p:txBody>
      </p:sp>
      <p:sp>
        <p:nvSpPr>
          <p:cNvPr id="3" name="Text 1"/>
          <p:cNvSpPr/>
          <p:nvPr/>
        </p:nvSpPr>
        <p:spPr>
          <a:xfrm>
            <a:off x="793790" y="429410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Tìm đồ vật trong nhà có âm "o" 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599521" y="4294108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Kể chuyện ngắn sử dụng từ chứa âm "o" để phát triển tư duy.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4146352"/>
            <a:ext cx="5954197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850"/>
              </a:lnSpc>
              <a:buNone/>
            </a:pPr>
            <a:r>
              <a:rPr lang="en-US" sz="46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Củng Cố và Dặn Dò</a:t>
            </a:r>
            <a:endParaRPr lang="en-US" sz="4650" dirty="0"/>
          </a:p>
        </p:txBody>
      </p:sp>
      <p:sp>
        <p:nvSpPr>
          <p:cNvPr id="4" name="Shape 1"/>
          <p:cNvSpPr/>
          <p:nvPr/>
        </p:nvSpPr>
        <p:spPr>
          <a:xfrm>
            <a:off x="793790" y="5230773"/>
            <a:ext cx="4196358" cy="1687592"/>
          </a:xfrm>
          <a:prstGeom prst="roundRect">
            <a:avLst>
              <a:gd name="adj" fmla="val 2016"/>
            </a:avLst>
          </a:prstGeom>
          <a:solidFill>
            <a:srgbClr val="F2EEEE"/>
          </a:solidFill>
          <a:ln/>
        </p:spPr>
      </p:sp>
      <p:sp>
        <p:nvSpPr>
          <p:cNvPr id="5" name="Text 2"/>
          <p:cNvSpPr/>
          <p:nvPr/>
        </p:nvSpPr>
        <p:spPr>
          <a:xfrm>
            <a:off x="1020604" y="5457587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Ôn lại kiến thức</a:t>
            </a:r>
            <a:endParaRPr lang="en-US" sz="2300" dirty="0"/>
          </a:p>
        </p:txBody>
      </p:sp>
      <p:sp>
        <p:nvSpPr>
          <p:cNvPr id="6" name="Text 3"/>
          <p:cNvSpPr/>
          <p:nvPr/>
        </p:nvSpPr>
        <p:spPr>
          <a:xfrm>
            <a:off x="1020604" y="5965746"/>
            <a:ext cx="374273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Nhắc lại âm, chữ, từ đã học trong bài.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216962" y="5230773"/>
            <a:ext cx="4196358" cy="1687592"/>
          </a:xfrm>
          <a:prstGeom prst="roundRect">
            <a:avLst>
              <a:gd name="adj" fmla="val 2016"/>
            </a:avLst>
          </a:prstGeom>
          <a:solidFill>
            <a:srgbClr val="F2EEEE"/>
          </a:solidFill>
          <a:ln/>
        </p:spPr>
      </p:sp>
      <p:sp>
        <p:nvSpPr>
          <p:cNvPr id="8" name="Text 5"/>
          <p:cNvSpPr/>
          <p:nvPr/>
        </p:nvSpPr>
        <p:spPr>
          <a:xfrm>
            <a:off x="5443776" y="5457587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Dặn dò học sinh</a:t>
            </a:r>
            <a:endParaRPr lang="en-US" sz="2300" dirty="0"/>
          </a:p>
        </p:txBody>
      </p:sp>
      <p:sp>
        <p:nvSpPr>
          <p:cNvPr id="9" name="Text 6"/>
          <p:cNvSpPr/>
          <p:nvPr/>
        </p:nvSpPr>
        <p:spPr>
          <a:xfrm>
            <a:off x="5443776" y="5965746"/>
            <a:ext cx="374273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Luyện phát âm và viết ở nhà.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9640133" y="5230773"/>
            <a:ext cx="4196358" cy="1687592"/>
          </a:xfrm>
          <a:prstGeom prst="roundRect">
            <a:avLst>
              <a:gd name="adj" fmla="val 2016"/>
            </a:avLst>
          </a:prstGeom>
          <a:solidFill>
            <a:srgbClr val="F2EEEE"/>
          </a:solidFill>
          <a:ln/>
        </p:spPr>
      </p:sp>
      <p:sp>
        <p:nvSpPr>
          <p:cNvPr id="11" name="Text 8"/>
          <p:cNvSpPr/>
          <p:nvPr/>
        </p:nvSpPr>
        <p:spPr>
          <a:xfrm>
            <a:off x="9866948" y="5457587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Chuẩn bị bài sau</a:t>
            </a:r>
            <a:endParaRPr lang="en-US" sz="2300" dirty="0"/>
          </a:p>
        </p:txBody>
      </p:sp>
      <p:sp>
        <p:nvSpPr>
          <p:cNvPr id="12" name="Text 9"/>
          <p:cNvSpPr/>
          <p:nvPr/>
        </p:nvSpPr>
        <p:spPr>
          <a:xfrm>
            <a:off x="9866948" y="5965746"/>
            <a:ext cx="374273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Sẵn sàng cho bài học kết nối tri thức tiếp theo.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2025-05-05T09:39:45Z</dcterms:created>
  <dcterms:modified xsi:type="dcterms:W3CDTF">2025-05-05T09:39:45Z</dcterms:modified>
</cp:coreProperties>
</file>