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Lst>
  <p:notesMasterIdLst>
    <p:notesMasterId r:id="rId12"/>
  </p:notesMasterIdLst>
  <p:sldSz cx="14630400" cy="8229600"/>
  <p:notesSz cx="8229600" cy="14630400"/>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notesMaster" Target="notesMasters/notesMaster1.xml"/><Relationship Id="rId13" Type="http://schemas.openxmlformats.org/officeDocument/2006/relationships/presProps" Target="presProps.xml"/><Relationship Id="rId14" Type="http://schemas.openxmlformats.org/officeDocument/2006/relationships/viewProps" Target="viewProps.xml"/><Relationship Id="rId15" Type="http://schemas.openxmlformats.org/officeDocument/2006/relationships/theme" Target="theme/theme1.xml"/><Relationship Id="rId16"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10-1.png"/><Relationship Id="rId2" Type="http://schemas.openxmlformats.org/officeDocument/2006/relationships/image" Target="../media/image-1010-2.png"/><Relationship Id="rId4"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11-1.png"/><Relationship Id="rId2" Type="http://schemas.openxmlformats.org/officeDocument/2006/relationships/image" Target="../media/image-1011-2.png"/><Relationship Id="rId4"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2-1.png"/><Relationship Id="rId2" Type="http://schemas.openxmlformats.org/officeDocument/2006/relationships/image" Target="../media/image-1002-2.png"/><Relationship Id="rId4"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3-1.png"/><Relationship Id="rId2" Type="http://schemas.openxmlformats.org/officeDocument/2006/relationships/image" Target="../media/image-1003-2.png"/><Relationship Id="rId4"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4-1.png"/><Relationship Id="rId2" Type="http://schemas.openxmlformats.org/officeDocument/2006/relationships/image" Target="../media/image-1004-2.png"/><Relationship Id="rId4"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5-1.png"/><Relationship Id="rId2" Type="http://schemas.openxmlformats.org/officeDocument/2006/relationships/image" Target="../media/image-1005-2.png"/><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6-1.png"/><Relationship Id="rId2" Type="http://schemas.openxmlformats.org/officeDocument/2006/relationships/image" Target="../media/image-1006-2.png"/><Relationship Id="rId4"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7-1.png"/><Relationship Id="rId2" Type="http://schemas.openxmlformats.org/officeDocument/2006/relationships/image" Target="../media/image-1007-2.png"/><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8-1.png"/><Relationship Id="rId2" Type="http://schemas.openxmlformats.org/officeDocument/2006/relationships/image" Target="../media/image-1008-2.png"/><Relationship Id="rId4"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9-1.png"/><Relationship Id="rId2" Type="http://schemas.openxmlformats.org/officeDocument/2006/relationships/image" Target="../media/image-1009-2.png"/><Relationship Id="rId4"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slideLayout" Target="../slideLayouts/slideLayout2.xm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png"/><Relationship Id="rId3" Type="http://schemas.openxmlformats.org/officeDocument/2006/relationships/image" Target="../media/image-10-3.png"/><Relationship Id="rId4" Type="http://schemas.openxmlformats.org/officeDocument/2006/relationships/slideLayout" Target="../slideLayouts/slideLayout11.xml"/><Relationship Id="rId5"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3.xml"/><Relationship Id="rId3"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4.xml"/><Relationship Id="rId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slideLayout" Target="../slideLayouts/slideLayout5.xml"/><Relationship Id="rId6"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slideLayout" Target="../slideLayouts/slideLayout6.xml"/><Relationship Id="rId6"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slideLayout" Target="../slideLayouts/slideLayout7.xml"/><Relationship Id="rId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slideLayout" Target="../slideLayouts/slideLayout8.xml"/><Relationship Id="rId3"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slideLayout" Target="../slideLayouts/slideLayout9.xml"/><Relationship Id="rId3"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png"/><Relationship Id="rId3" Type="http://schemas.openxmlformats.org/officeDocument/2006/relationships/image" Target="../media/image-9-3.png"/><Relationship Id="rId4" Type="http://schemas.openxmlformats.org/officeDocument/2006/relationships/slideLayout" Target="../slideLayouts/slideLayout10.xml"/><Relationship Id="rId5"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324124" y="2312670"/>
            <a:ext cx="7468553" cy="1408033"/>
          </a:xfrm>
          <a:prstGeom prst="rect">
            <a:avLst/>
          </a:prstGeom>
          <a:noFill/>
          <a:ln/>
        </p:spPr>
        <p:txBody>
          <a:bodyPr wrap="square" lIns="0" tIns="0" rIns="0" bIns="0" rtlCol="0" anchor="t"/>
          <a:lstStyle/>
          <a:p>
            <a:pPr algn="l" indent="0" marL="0">
              <a:lnSpc>
                <a:spcPts val="5500"/>
              </a:lnSpc>
              <a:buNone/>
            </a:pPr>
            <a:r>
              <a:rPr lang="en-US" sz="4400" spc="-89" kern="0" dirty="0">
                <a:solidFill>
                  <a:srgbClr val="000000"/>
                </a:solidFill>
                <a:latin typeface="Source Serif Pro Semi Bold" pitchFamily="34" charset="0"/>
                <a:ea typeface="Source Serif Pro Semi Bold" pitchFamily="34" charset="-122"/>
                <a:cs typeface="Source Serif Pro Semi Bold" pitchFamily="34" charset="-120"/>
              </a:rPr>
              <a:t>Chữ C, c - Khám Phá Thế Giới Tiếng Việt</a:t>
            </a:r>
            <a:endParaRPr lang="en-US" sz="4400" dirty="0"/>
          </a:p>
        </p:txBody>
      </p:sp>
      <p:sp>
        <p:nvSpPr>
          <p:cNvPr id="4" name="Text 1"/>
          <p:cNvSpPr/>
          <p:nvPr/>
        </p:nvSpPr>
        <p:spPr>
          <a:xfrm>
            <a:off x="6324124" y="4079677"/>
            <a:ext cx="7468553" cy="1149072"/>
          </a:xfrm>
          <a:prstGeom prst="rect">
            <a:avLst/>
          </a:prstGeom>
          <a:noFill/>
          <a:ln/>
        </p:spPr>
        <p:txBody>
          <a:bodyPr wrap="square" lIns="0" tIns="0" rIns="0" bIns="0" rtlCol="0" anchor="t"/>
          <a:lstStyle/>
          <a:p>
            <a:pPr algn="l" indent="0" marL="0">
              <a:lnSpc>
                <a:spcPts val="3000"/>
              </a:lnSpc>
              <a:buNone/>
            </a:pPr>
            <a:r>
              <a:rPr lang="en-US" sz="1850" spc="-38" kern="0" dirty="0">
                <a:solidFill>
                  <a:srgbClr val="272525"/>
                </a:solidFill>
                <a:latin typeface="Source Sans Pro" pitchFamily="34" charset="0"/>
                <a:ea typeface="Source Sans Pro" pitchFamily="34" charset="-122"/>
                <a:cs typeface="Source Sans Pro" pitchFamily="34" charset="-120"/>
              </a:rPr>
              <a:t>Chào mừng đến với bài học thú vị về chữ C, c! Hôm nay, chúng ta sẽ cùng nhau khám phá những điều kỳ diệu và vui nhộn xung quanh chữ cái này. Hãy cùng nhau bắt đầu hành trình học tập đầy hứng khởi!</a:t>
            </a:r>
            <a:endParaRPr lang="en-US" sz="1850" dirty="0"/>
          </a:p>
        </p:txBody>
      </p:sp>
      <p:sp>
        <p:nvSpPr>
          <p:cNvPr id="5" name="Shape 2"/>
          <p:cNvSpPr/>
          <p:nvPr/>
        </p:nvSpPr>
        <p:spPr>
          <a:xfrm>
            <a:off x="6324124" y="5515808"/>
            <a:ext cx="382905" cy="382905"/>
          </a:xfrm>
          <a:prstGeom prst="roundRect">
            <a:avLst>
              <a:gd name="adj" fmla="val 23878209"/>
            </a:avLst>
          </a:prstGeom>
          <a:noFill/>
          <a:ln w="7620">
            <a:solidFill>
              <a:srgbClr val="FFFFFF"/>
            </a:solidFill>
            <a:prstDash val="solid"/>
          </a:ln>
        </p:spPr>
      </p:sp>
      <p:pic>
        <p:nvPicPr>
          <p:cNvPr id="6" name="Image 1" descr="preencoded.png">    </p:cNvPr>
          <p:cNvPicPr>
            <a:picLocks noChangeAspect="1"/>
          </p:cNvPicPr>
          <p:nvPr/>
        </p:nvPicPr>
        <p:blipFill>
          <a:blip r:embed="rId2"/>
          <a:stretch>
            <a:fillRect/>
          </a:stretch>
        </p:blipFill>
        <p:spPr>
          <a:xfrm>
            <a:off x="6331744" y="5523428"/>
            <a:ext cx="367665" cy="367665"/>
          </a:xfrm>
          <a:prstGeom prst="rect">
            <a:avLst/>
          </a:prstGeom>
        </p:spPr>
      </p:pic>
      <p:sp>
        <p:nvSpPr>
          <p:cNvPr id="7" name="Text 3"/>
          <p:cNvSpPr/>
          <p:nvPr/>
        </p:nvSpPr>
        <p:spPr>
          <a:xfrm>
            <a:off x="6826687" y="5497949"/>
            <a:ext cx="1900714" cy="418862"/>
          </a:xfrm>
          <a:prstGeom prst="rect">
            <a:avLst/>
          </a:prstGeom>
          <a:noFill/>
          <a:ln/>
        </p:spPr>
        <p:txBody>
          <a:bodyPr wrap="none" lIns="0" tIns="0" rIns="0" bIns="0" rtlCol="0" anchor="t"/>
          <a:lstStyle/>
          <a:p>
            <a:pPr algn="l" indent="0" marL="0">
              <a:lnSpc>
                <a:spcPts val="3250"/>
              </a:lnSpc>
              <a:buNone/>
            </a:pPr>
            <a:r>
              <a:rPr lang="en-US" sz="2350" b="1" spc="-38" kern="0" dirty="0">
                <a:solidFill>
                  <a:srgbClr val="272525"/>
                </a:solidFill>
                <a:latin typeface="Source Sans Pro Bold" pitchFamily="34" charset="0"/>
                <a:ea typeface="Source Sans Pro Bold" pitchFamily="34" charset="-122"/>
                <a:cs typeface="Source Sans Pro Bold" pitchFamily="34" charset="-120"/>
              </a:rPr>
              <a:t>by Nga Nguyễn</a:t>
            </a:r>
            <a:endParaRPr lang="en-US" sz="23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837724" y="1101685"/>
            <a:ext cx="5632490" cy="704017"/>
          </a:xfrm>
          <a:prstGeom prst="rect">
            <a:avLst/>
          </a:prstGeom>
          <a:noFill/>
          <a:ln/>
        </p:spPr>
        <p:txBody>
          <a:bodyPr wrap="none" lIns="0" tIns="0" rIns="0" bIns="0" rtlCol="0" anchor="t"/>
          <a:lstStyle/>
          <a:p>
            <a:pPr algn="l" indent="0" marL="0">
              <a:lnSpc>
                <a:spcPts val="5500"/>
              </a:lnSpc>
              <a:buNone/>
            </a:pPr>
            <a:r>
              <a:rPr lang="en-US" sz="4400" spc="-89" kern="0" dirty="0">
                <a:solidFill>
                  <a:srgbClr val="000000"/>
                </a:solidFill>
                <a:latin typeface="Source Serif Pro Semi Bold" pitchFamily="34" charset="0"/>
                <a:ea typeface="Source Serif Pro Semi Bold" pitchFamily="34" charset="-122"/>
                <a:cs typeface="Source Serif Pro Semi Bold" pitchFamily="34" charset="-120"/>
              </a:rPr>
              <a:t>Tổng Kết Bài Học</a:t>
            </a:r>
            <a:endParaRPr lang="en-US" sz="4400" dirty="0"/>
          </a:p>
        </p:txBody>
      </p:sp>
      <p:pic>
        <p:nvPicPr>
          <p:cNvPr id="3" name="Image 0" descr="preencoded.png">    </p:cNvPr>
          <p:cNvPicPr>
            <a:picLocks noChangeAspect="1"/>
          </p:cNvPicPr>
          <p:nvPr/>
        </p:nvPicPr>
        <p:blipFill>
          <a:blip r:embed="rId1"/>
          <a:stretch>
            <a:fillRect/>
          </a:stretch>
        </p:blipFill>
        <p:spPr>
          <a:xfrm>
            <a:off x="3007638" y="2284452"/>
            <a:ext cx="2137529" cy="1357193"/>
          </a:xfrm>
          <a:prstGeom prst="rect">
            <a:avLst/>
          </a:prstGeom>
        </p:spPr>
      </p:pic>
      <p:sp>
        <p:nvSpPr>
          <p:cNvPr id="4" name="Text 1"/>
          <p:cNvSpPr/>
          <p:nvPr/>
        </p:nvSpPr>
        <p:spPr>
          <a:xfrm>
            <a:off x="3907988" y="2920246"/>
            <a:ext cx="336590" cy="420767"/>
          </a:xfrm>
          <a:prstGeom prst="rect">
            <a:avLst/>
          </a:prstGeom>
          <a:noFill/>
          <a:ln/>
        </p:spPr>
        <p:txBody>
          <a:bodyPr wrap="none" lIns="0" tIns="0" rIns="0" bIns="0" rtlCol="0" anchor="t"/>
          <a:lstStyle/>
          <a:p>
            <a:pPr algn="ctr" indent="0" marL="0">
              <a:lnSpc>
                <a:spcPts val="4200"/>
              </a:lnSpc>
              <a:buNone/>
            </a:pPr>
            <a:r>
              <a:rPr lang="en-US" sz="2650" spc="-47" kern="0" dirty="0">
                <a:solidFill>
                  <a:srgbClr val="272525"/>
                </a:solidFill>
                <a:latin typeface="Source Serif Pro Semi Bold" pitchFamily="34" charset="0"/>
                <a:ea typeface="Source Serif Pro Semi Bold" pitchFamily="34" charset="-122"/>
                <a:cs typeface="Source Serif Pro Semi Bold" pitchFamily="34" charset="-120"/>
              </a:rPr>
              <a:t>1</a:t>
            </a:r>
            <a:endParaRPr lang="en-US" sz="2650" dirty="0"/>
          </a:p>
        </p:txBody>
      </p:sp>
      <p:sp>
        <p:nvSpPr>
          <p:cNvPr id="5" name="Text 2"/>
          <p:cNvSpPr/>
          <p:nvPr/>
        </p:nvSpPr>
        <p:spPr>
          <a:xfrm>
            <a:off x="5384482" y="2523768"/>
            <a:ext cx="1213366" cy="351949"/>
          </a:xfrm>
          <a:prstGeom prst="rect">
            <a:avLst/>
          </a:prstGeom>
          <a:noFill/>
          <a:ln/>
        </p:spPr>
        <p:txBody>
          <a:bodyPr wrap="none" lIns="0" tIns="0" rIns="0" bIns="0" rtlCol="0" anchor="t"/>
          <a:lstStyle/>
          <a:p>
            <a:pPr algn="l" indent="0" marL="0">
              <a:lnSpc>
                <a:spcPts val="2750"/>
              </a:lnSpc>
              <a:buNone/>
            </a:pPr>
            <a:r>
              <a:rPr lang="en-US" sz="2200" spc="-44" kern="0" dirty="0">
                <a:solidFill>
                  <a:srgbClr val="272525"/>
                </a:solidFill>
                <a:latin typeface="Source Serif Pro Semi Bold" pitchFamily="34" charset="0"/>
                <a:ea typeface="Source Serif Pro Semi Bold" pitchFamily="34" charset="-122"/>
                <a:cs typeface="Source Serif Pro Semi Bold" pitchFamily="34" charset="-120"/>
              </a:rPr>
              <a:t>Nhận Biết</a:t>
            </a:r>
            <a:endParaRPr lang="en-US" sz="2200" dirty="0"/>
          </a:p>
        </p:txBody>
      </p:sp>
      <p:sp>
        <p:nvSpPr>
          <p:cNvPr id="6" name="Text 3"/>
          <p:cNvSpPr/>
          <p:nvPr/>
        </p:nvSpPr>
        <p:spPr>
          <a:xfrm>
            <a:off x="5384482" y="3019306"/>
            <a:ext cx="1213366" cy="383024"/>
          </a:xfrm>
          <a:prstGeom prst="rect">
            <a:avLst/>
          </a:prstGeom>
          <a:noFill/>
          <a:ln/>
        </p:spPr>
        <p:txBody>
          <a:bodyPr wrap="none" lIns="0" tIns="0" rIns="0" bIns="0" rtlCol="0" anchor="t"/>
          <a:lstStyle/>
          <a:p>
            <a:pPr algn="l" indent="0" marL="0">
              <a:lnSpc>
                <a:spcPts val="3000"/>
              </a:lnSpc>
              <a:buNone/>
            </a:pPr>
            <a:r>
              <a:rPr lang="en-US" sz="1850" spc="-38" kern="0" dirty="0">
                <a:solidFill>
                  <a:srgbClr val="272525"/>
                </a:solidFill>
                <a:latin typeface="Source Sans Pro" pitchFamily="34" charset="0"/>
                <a:ea typeface="Source Sans Pro" pitchFamily="34" charset="-122"/>
                <a:cs typeface="Source Sans Pro" pitchFamily="34" charset="-120"/>
              </a:rPr>
              <a:t>Chữ C, c.</a:t>
            </a:r>
            <a:endParaRPr lang="en-US" sz="1850" dirty="0"/>
          </a:p>
        </p:txBody>
      </p:sp>
      <p:sp>
        <p:nvSpPr>
          <p:cNvPr id="7" name="Shape 4"/>
          <p:cNvSpPr/>
          <p:nvPr/>
        </p:nvSpPr>
        <p:spPr>
          <a:xfrm>
            <a:off x="5204936" y="3656290"/>
            <a:ext cx="8527971" cy="15240"/>
          </a:xfrm>
          <a:prstGeom prst="roundRect">
            <a:avLst>
              <a:gd name="adj" fmla="val 659712"/>
            </a:avLst>
          </a:prstGeom>
          <a:solidFill>
            <a:srgbClr val="D6BADD"/>
          </a:solidFill>
          <a:ln/>
        </p:spPr>
      </p:sp>
      <p:pic>
        <p:nvPicPr>
          <p:cNvPr id="8" name="Image 1" descr="preencoded.png">    </p:cNvPr>
          <p:cNvPicPr>
            <a:picLocks noChangeAspect="1"/>
          </p:cNvPicPr>
          <p:nvPr/>
        </p:nvPicPr>
        <p:blipFill>
          <a:blip r:embed="rId2"/>
          <a:stretch>
            <a:fillRect/>
          </a:stretch>
        </p:blipFill>
        <p:spPr>
          <a:xfrm>
            <a:off x="1938814" y="3701415"/>
            <a:ext cx="4275058" cy="1357193"/>
          </a:xfrm>
          <a:prstGeom prst="rect">
            <a:avLst/>
          </a:prstGeom>
        </p:spPr>
      </p:pic>
      <p:sp>
        <p:nvSpPr>
          <p:cNvPr id="9" name="Text 5"/>
          <p:cNvSpPr/>
          <p:nvPr/>
        </p:nvSpPr>
        <p:spPr>
          <a:xfrm>
            <a:off x="3907988" y="4169569"/>
            <a:ext cx="336590" cy="420767"/>
          </a:xfrm>
          <a:prstGeom prst="rect">
            <a:avLst/>
          </a:prstGeom>
          <a:noFill/>
          <a:ln/>
        </p:spPr>
        <p:txBody>
          <a:bodyPr wrap="none" lIns="0" tIns="0" rIns="0" bIns="0" rtlCol="0" anchor="t"/>
          <a:lstStyle/>
          <a:p>
            <a:pPr algn="ctr" indent="0" marL="0">
              <a:lnSpc>
                <a:spcPts val="4200"/>
              </a:lnSpc>
              <a:buNone/>
            </a:pPr>
            <a:r>
              <a:rPr lang="en-US" sz="2650" spc="-47" kern="0" dirty="0">
                <a:solidFill>
                  <a:srgbClr val="272525"/>
                </a:solidFill>
                <a:latin typeface="Source Serif Pro Semi Bold" pitchFamily="34" charset="0"/>
                <a:ea typeface="Source Serif Pro Semi Bold" pitchFamily="34" charset="-122"/>
                <a:cs typeface="Source Serif Pro Semi Bold" pitchFamily="34" charset="-120"/>
              </a:rPr>
              <a:t>2</a:t>
            </a:r>
            <a:endParaRPr lang="en-US" sz="2650" dirty="0"/>
          </a:p>
        </p:txBody>
      </p:sp>
      <p:sp>
        <p:nvSpPr>
          <p:cNvPr id="10" name="Text 6"/>
          <p:cNvSpPr/>
          <p:nvPr/>
        </p:nvSpPr>
        <p:spPr>
          <a:xfrm>
            <a:off x="6453187" y="3940731"/>
            <a:ext cx="1141095" cy="351949"/>
          </a:xfrm>
          <a:prstGeom prst="rect">
            <a:avLst/>
          </a:prstGeom>
          <a:noFill/>
          <a:ln/>
        </p:spPr>
        <p:txBody>
          <a:bodyPr wrap="none" lIns="0" tIns="0" rIns="0" bIns="0" rtlCol="0" anchor="t"/>
          <a:lstStyle/>
          <a:p>
            <a:pPr algn="l" indent="0" marL="0">
              <a:lnSpc>
                <a:spcPts val="2750"/>
              </a:lnSpc>
              <a:buNone/>
            </a:pPr>
            <a:r>
              <a:rPr lang="en-US" sz="2200" spc="-44" kern="0" dirty="0">
                <a:solidFill>
                  <a:srgbClr val="272525"/>
                </a:solidFill>
                <a:latin typeface="Source Serif Pro Semi Bold" pitchFamily="34" charset="0"/>
                <a:ea typeface="Source Serif Pro Semi Bold" pitchFamily="34" charset="-122"/>
                <a:cs typeface="Source Serif Pro Semi Bold" pitchFamily="34" charset="-120"/>
              </a:rPr>
              <a:t>Cách Viết</a:t>
            </a:r>
            <a:endParaRPr lang="en-US" sz="2200" dirty="0"/>
          </a:p>
        </p:txBody>
      </p:sp>
      <p:sp>
        <p:nvSpPr>
          <p:cNvPr id="11" name="Text 7"/>
          <p:cNvSpPr/>
          <p:nvPr/>
        </p:nvSpPr>
        <p:spPr>
          <a:xfrm>
            <a:off x="6453187" y="4436269"/>
            <a:ext cx="1141095" cy="383024"/>
          </a:xfrm>
          <a:prstGeom prst="rect">
            <a:avLst/>
          </a:prstGeom>
          <a:noFill/>
          <a:ln/>
        </p:spPr>
        <p:txBody>
          <a:bodyPr wrap="none" lIns="0" tIns="0" rIns="0" bIns="0" rtlCol="0" anchor="t"/>
          <a:lstStyle/>
          <a:p>
            <a:pPr algn="l" indent="0" marL="0">
              <a:lnSpc>
                <a:spcPts val="3000"/>
              </a:lnSpc>
              <a:buNone/>
            </a:pPr>
            <a:r>
              <a:rPr lang="en-US" sz="1850" spc="-38" kern="0" dirty="0">
                <a:solidFill>
                  <a:srgbClr val="272525"/>
                </a:solidFill>
                <a:latin typeface="Source Sans Pro" pitchFamily="34" charset="0"/>
                <a:ea typeface="Source Sans Pro" pitchFamily="34" charset="-122"/>
                <a:cs typeface="Source Sans Pro" pitchFamily="34" charset="-120"/>
              </a:rPr>
              <a:t>Đúng nét.</a:t>
            </a:r>
            <a:endParaRPr lang="en-US" sz="1850" dirty="0"/>
          </a:p>
        </p:txBody>
      </p:sp>
      <p:sp>
        <p:nvSpPr>
          <p:cNvPr id="12" name="Shape 8"/>
          <p:cNvSpPr/>
          <p:nvPr/>
        </p:nvSpPr>
        <p:spPr>
          <a:xfrm>
            <a:off x="6273641" y="5073253"/>
            <a:ext cx="7459266" cy="15240"/>
          </a:xfrm>
          <a:prstGeom prst="roundRect">
            <a:avLst>
              <a:gd name="adj" fmla="val 659712"/>
            </a:avLst>
          </a:prstGeom>
          <a:solidFill>
            <a:srgbClr val="D6BADD"/>
          </a:solidFill>
          <a:ln/>
        </p:spPr>
      </p:sp>
      <p:pic>
        <p:nvPicPr>
          <p:cNvPr id="13" name="Image 2" descr="preencoded.png">    </p:cNvPr>
          <p:cNvPicPr>
            <a:picLocks noChangeAspect="1"/>
          </p:cNvPicPr>
          <p:nvPr/>
        </p:nvPicPr>
        <p:blipFill>
          <a:blip r:embed="rId3"/>
          <a:stretch>
            <a:fillRect/>
          </a:stretch>
        </p:blipFill>
        <p:spPr>
          <a:xfrm>
            <a:off x="870109" y="5118378"/>
            <a:ext cx="6412587" cy="1357193"/>
          </a:xfrm>
          <a:prstGeom prst="rect">
            <a:avLst/>
          </a:prstGeom>
        </p:spPr>
      </p:pic>
      <p:sp>
        <p:nvSpPr>
          <p:cNvPr id="14" name="Text 9"/>
          <p:cNvSpPr/>
          <p:nvPr/>
        </p:nvSpPr>
        <p:spPr>
          <a:xfrm>
            <a:off x="3908107" y="5586532"/>
            <a:ext cx="336590" cy="420767"/>
          </a:xfrm>
          <a:prstGeom prst="rect">
            <a:avLst/>
          </a:prstGeom>
          <a:noFill/>
          <a:ln/>
        </p:spPr>
        <p:txBody>
          <a:bodyPr wrap="none" lIns="0" tIns="0" rIns="0" bIns="0" rtlCol="0" anchor="t"/>
          <a:lstStyle/>
          <a:p>
            <a:pPr algn="ctr" indent="0" marL="0">
              <a:lnSpc>
                <a:spcPts val="4200"/>
              </a:lnSpc>
              <a:buNone/>
            </a:pPr>
            <a:r>
              <a:rPr lang="en-US" sz="2650" spc="-47" kern="0" dirty="0">
                <a:solidFill>
                  <a:srgbClr val="272525"/>
                </a:solidFill>
                <a:latin typeface="Source Serif Pro Semi Bold" pitchFamily="34" charset="0"/>
                <a:ea typeface="Source Serif Pro Semi Bold" pitchFamily="34" charset="-122"/>
                <a:cs typeface="Source Serif Pro Semi Bold" pitchFamily="34" charset="-120"/>
              </a:rPr>
              <a:t>3</a:t>
            </a:r>
            <a:endParaRPr lang="en-US" sz="2650" dirty="0"/>
          </a:p>
        </p:txBody>
      </p:sp>
      <p:sp>
        <p:nvSpPr>
          <p:cNvPr id="15" name="Text 10"/>
          <p:cNvSpPr/>
          <p:nvPr/>
        </p:nvSpPr>
        <p:spPr>
          <a:xfrm>
            <a:off x="7522012" y="5357693"/>
            <a:ext cx="1223605" cy="351949"/>
          </a:xfrm>
          <a:prstGeom prst="rect">
            <a:avLst/>
          </a:prstGeom>
          <a:noFill/>
          <a:ln/>
        </p:spPr>
        <p:txBody>
          <a:bodyPr wrap="none" lIns="0" tIns="0" rIns="0" bIns="0" rtlCol="0" anchor="t"/>
          <a:lstStyle/>
          <a:p>
            <a:pPr algn="l" indent="0" marL="0">
              <a:lnSpc>
                <a:spcPts val="2750"/>
              </a:lnSpc>
              <a:buNone/>
            </a:pPr>
            <a:r>
              <a:rPr lang="en-US" sz="2200" spc="-44" kern="0" dirty="0">
                <a:solidFill>
                  <a:srgbClr val="272525"/>
                </a:solidFill>
                <a:latin typeface="Source Serif Pro Semi Bold" pitchFamily="34" charset="0"/>
                <a:ea typeface="Source Serif Pro Semi Bold" pitchFamily="34" charset="-122"/>
                <a:cs typeface="Source Serif Pro Semi Bold" pitchFamily="34" charset="-120"/>
              </a:rPr>
              <a:t>Ứng Dụng</a:t>
            </a:r>
            <a:endParaRPr lang="en-US" sz="2200" dirty="0"/>
          </a:p>
        </p:txBody>
      </p:sp>
      <p:sp>
        <p:nvSpPr>
          <p:cNvPr id="16" name="Text 11"/>
          <p:cNvSpPr/>
          <p:nvPr/>
        </p:nvSpPr>
        <p:spPr>
          <a:xfrm>
            <a:off x="7522012" y="5853232"/>
            <a:ext cx="1223605" cy="383024"/>
          </a:xfrm>
          <a:prstGeom prst="rect">
            <a:avLst/>
          </a:prstGeom>
          <a:noFill/>
          <a:ln/>
        </p:spPr>
        <p:txBody>
          <a:bodyPr wrap="none" lIns="0" tIns="0" rIns="0" bIns="0" rtlCol="0" anchor="t"/>
          <a:lstStyle/>
          <a:p>
            <a:pPr algn="l" indent="0" marL="0">
              <a:lnSpc>
                <a:spcPts val="3000"/>
              </a:lnSpc>
              <a:buNone/>
            </a:pPr>
            <a:r>
              <a:rPr lang="en-US" sz="1850" spc="-38" kern="0" dirty="0">
                <a:solidFill>
                  <a:srgbClr val="272525"/>
                </a:solidFill>
                <a:latin typeface="Source Sans Pro" pitchFamily="34" charset="0"/>
                <a:ea typeface="Source Sans Pro" pitchFamily="34" charset="-122"/>
                <a:cs typeface="Source Sans Pro" pitchFamily="34" charset="-120"/>
              </a:rPr>
              <a:t>Trong từ.</a:t>
            </a:r>
            <a:endParaRPr lang="en-US" sz="1850" dirty="0"/>
          </a:p>
        </p:txBody>
      </p:sp>
      <p:sp>
        <p:nvSpPr>
          <p:cNvPr id="17" name="Text 12"/>
          <p:cNvSpPr/>
          <p:nvPr/>
        </p:nvSpPr>
        <p:spPr>
          <a:xfrm>
            <a:off x="837724" y="6744772"/>
            <a:ext cx="12954952" cy="383024"/>
          </a:xfrm>
          <a:prstGeom prst="rect">
            <a:avLst/>
          </a:prstGeom>
          <a:noFill/>
          <a:ln/>
        </p:spPr>
        <p:txBody>
          <a:bodyPr wrap="none" lIns="0" tIns="0" rIns="0" bIns="0" rtlCol="0" anchor="t"/>
          <a:lstStyle/>
          <a:p>
            <a:pPr algn="l" indent="0" marL="0">
              <a:lnSpc>
                <a:spcPts val="3000"/>
              </a:lnSpc>
              <a:buNone/>
            </a:pPr>
            <a:r>
              <a:rPr lang="en-US" sz="1850" spc="-38" kern="0" dirty="0">
                <a:solidFill>
                  <a:srgbClr val="272525"/>
                </a:solidFill>
                <a:latin typeface="Source Sans Pro" pitchFamily="34" charset="0"/>
                <a:ea typeface="Source Sans Pro" pitchFamily="34" charset="-122"/>
                <a:cs typeface="Source Sans Pro" pitchFamily="34" charset="-120"/>
              </a:rPr>
              <a:t>Chúng ta đã cùng nhau khám phá những điều thú vị về chữ C. Chúc các em học tập thật tốt và luôn yêu thích môn tiếng Việt!</a:t>
            </a:r>
            <a:endParaRPr lang="en-US" sz="18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837724" y="871895"/>
            <a:ext cx="5632490" cy="704017"/>
          </a:xfrm>
          <a:prstGeom prst="rect">
            <a:avLst/>
          </a:prstGeom>
          <a:noFill/>
          <a:ln/>
        </p:spPr>
        <p:txBody>
          <a:bodyPr wrap="none" lIns="0" tIns="0" rIns="0" bIns="0" rtlCol="0" anchor="t"/>
          <a:lstStyle/>
          <a:p>
            <a:pPr algn="l" indent="0" marL="0">
              <a:lnSpc>
                <a:spcPts val="5500"/>
              </a:lnSpc>
              <a:buNone/>
            </a:pPr>
            <a:r>
              <a:rPr lang="en-US" sz="4400" spc="-89" kern="0" dirty="0">
                <a:solidFill>
                  <a:srgbClr val="000000"/>
                </a:solidFill>
                <a:latin typeface="Source Serif Pro Semi Bold" pitchFamily="34" charset="0"/>
                <a:ea typeface="Source Serif Pro Semi Bold" pitchFamily="34" charset="-122"/>
                <a:cs typeface="Source Serif Pro Semi Bold" pitchFamily="34" charset="-120"/>
              </a:rPr>
              <a:t>Chữ C Là Gì?</a:t>
            </a:r>
            <a:endParaRPr lang="en-US" sz="4400" dirty="0"/>
          </a:p>
        </p:txBody>
      </p:sp>
      <p:sp>
        <p:nvSpPr>
          <p:cNvPr id="3" name="Text 1"/>
          <p:cNvSpPr/>
          <p:nvPr/>
        </p:nvSpPr>
        <p:spPr>
          <a:xfrm>
            <a:off x="837724" y="2174200"/>
            <a:ext cx="2816185" cy="351949"/>
          </a:xfrm>
          <a:prstGeom prst="rect">
            <a:avLst/>
          </a:prstGeom>
          <a:noFill/>
          <a:ln/>
        </p:spPr>
        <p:txBody>
          <a:bodyPr wrap="none" lIns="0" tIns="0" rIns="0" bIns="0" rtlCol="0" anchor="t"/>
          <a:lstStyle/>
          <a:p>
            <a:pPr algn="l" indent="0" marL="0">
              <a:lnSpc>
                <a:spcPts val="2750"/>
              </a:lnSpc>
              <a:buNone/>
            </a:pPr>
            <a:r>
              <a:rPr lang="en-US" sz="2200" spc="-44" kern="0" dirty="0">
                <a:solidFill>
                  <a:srgbClr val="000000"/>
                </a:solidFill>
                <a:latin typeface="Source Serif Pro Semi Bold" pitchFamily="34" charset="0"/>
                <a:ea typeface="Source Serif Pro Semi Bold" pitchFamily="34" charset="-122"/>
                <a:cs typeface="Source Serif Pro Semi Bold" pitchFamily="34" charset="-120"/>
              </a:rPr>
              <a:t>Định Nghĩa</a:t>
            </a:r>
            <a:endParaRPr lang="en-US" sz="2200" dirty="0"/>
          </a:p>
        </p:txBody>
      </p:sp>
      <p:sp>
        <p:nvSpPr>
          <p:cNvPr id="4" name="Text 2"/>
          <p:cNvSpPr/>
          <p:nvPr/>
        </p:nvSpPr>
        <p:spPr>
          <a:xfrm>
            <a:off x="837724" y="2765465"/>
            <a:ext cx="6185535" cy="383024"/>
          </a:xfrm>
          <a:prstGeom prst="rect">
            <a:avLst/>
          </a:prstGeom>
          <a:noFill/>
          <a:ln/>
        </p:spPr>
        <p:txBody>
          <a:bodyPr wrap="none" lIns="0" tIns="0" rIns="0" bIns="0" rtlCol="0" anchor="t"/>
          <a:lstStyle/>
          <a:p>
            <a:pPr algn="l" marL="342900" indent="-342900">
              <a:lnSpc>
                <a:spcPts val="3000"/>
              </a:lnSpc>
              <a:buSzPct val="100000"/>
              <a:buChar char="•"/>
            </a:pPr>
            <a:r>
              <a:rPr lang="en-US" sz="1850" spc="-38" kern="0" dirty="0">
                <a:solidFill>
                  <a:srgbClr val="272525"/>
                </a:solidFill>
                <a:latin typeface="Source Sans Pro" pitchFamily="34" charset="0"/>
                <a:ea typeface="Source Sans Pro" pitchFamily="34" charset="-122"/>
                <a:cs typeface="Source Sans Pro" pitchFamily="34" charset="-120"/>
              </a:rPr>
              <a:t>Chữ cái thứ 3 trong bảng chữ cái tiếng Việt.</a:t>
            </a:r>
            <a:endParaRPr lang="en-US" sz="1850" dirty="0"/>
          </a:p>
        </p:txBody>
      </p:sp>
      <p:sp>
        <p:nvSpPr>
          <p:cNvPr id="5" name="Text 3"/>
          <p:cNvSpPr/>
          <p:nvPr/>
        </p:nvSpPr>
        <p:spPr>
          <a:xfrm>
            <a:off x="837724" y="3232190"/>
            <a:ext cx="6185535" cy="383024"/>
          </a:xfrm>
          <a:prstGeom prst="rect">
            <a:avLst/>
          </a:prstGeom>
          <a:noFill/>
          <a:ln/>
        </p:spPr>
        <p:txBody>
          <a:bodyPr wrap="none" lIns="0" tIns="0" rIns="0" bIns="0" rtlCol="0" anchor="t"/>
          <a:lstStyle/>
          <a:p>
            <a:pPr algn="l" marL="342900" indent="-342900">
              <a:lnSpc>
                <a:spcPts val="3000"/>
              </a:lnSpc>
              <a:buSzPct val="100000"/>
              <a:buChar char="•"/>
            </a:pPr>
            <a:r>
              <a:rPr lang="en-US" sz="1850" spc="-38" kern="0" dirty="0">
                <a:solidFill>
                  <a:srgbClr val="272525"/>
                </a:solidFill>
                <a:latin typeface="Source Sans Pro" pitchFamily="34" charset="0"/>
                <a:ea typeface="Source Sans Pro" pitchFamily="34" charset="-122"/>
                <a:cs typeface="Source Sans Pro" pitchFamily="34" charset="-120"/>
              </a:rPr>
              <a:t>Có 2 dạng: C in hoa và c in thường.</a:t>
            </a:r>
            <a:endParaRPr lang="en-US" sz="1850" dirty="0"/>
          </a:p>
        </p:txBody>
      </p:sp>
      <p:sp>
        <p:nvSpPr>
          <p:cNvPr id="6" name="Text 4"/>
          <p:cNvSpPr/>
          <p:nvPr/>
        </p:nvSpPr>
        <p:spPr>
          <a:xfrm>
            <a:off x="837724" y="3698915"/>
            <a:ext cx="6185535" cy="383024"/>
          </a:xfrm>
          <a:prstGeom prst="rect">
            <a:avLst/>
          </a:prstGeom>
          <a:noFill/>
          <a:ln/>
        </p:spPr>
        <p:txBody>
          <a:bodyPr wrap="none" lIns="0" tIns="0" rIns="0" bIns="0" rtlCol="0" anchor="t"/>
          <a:lstStyle/>
          <a:p>
            <a:pPr algn="l" marL="342900" indent="-342900">
              <a:lnSpc>
                <a:spcPts val="3000"/>
              </a:lnSpc>
              <a:buSzPct val="100000"/>
              <a:buChar char="•"/>
            </a:pPr>
            <a:r>
              <a:rPr lang="en-US" sz="1850" spc="-38" kern="0" dirty="0">
                <a:solidFill>
                  <a:srgbClr val="272525"/>
                </a:solidFill>
                <a:latin typeface="Source Sans Pro" pitchFamily="34" charset="0"/>
                <a:ea typeface="Source Sans Pro" pitchFamily="34" charset="-122"/>
                <a:cs typeface="Source Sans Pro" pitchFamily="34" charset="-120"/>
              </a:rPr>
              <a:t>Âm phát âm: /k/ hoặc /s/ tùy theo vị trí.</a:t>
            </a:r>
            <a:endParaRPr lang="en-US" sz="1850" dirty="0"/>
          </a:p>
        </p:txBody>
      </p:sp>
      <p:pic>
        <p:nvPicPr>
          <p:cNvPr id="7" name="Image 0" descr="preencoded.png">    </p:cNvPr>
          <p:cNvPicPr>
            <a:picLocks noChangeAspect="1"/>
          </p:cNvPicPr>
          <p:nvPr/>
        </p:nvPicPr>
        <p:blipFill>
          <a:blip r:embed="rId1"/>
          <a:stretch>
            <a:fillRect/>
          </a:stretch>
        </p:blipFill>
        <p:spPr>
          <a:xfrm>
            <a:off x="7614761" y="2204085"/>
            <a:ext cx="6185535" cy="4232196"/>
          </a:xfrm>
          <a:prstGeom prst="rect">
            <a:avLst/>
          </a:prstGeom>
        </p:spPr>
      </p:pic>
      <p:sp>
        <p:nvSpPr>
          <p:cNvPr id="8" name="Text 5"/>
          <p:cNvSpPr/>
          <p:nvPr/>
        </p:nvSpPr>
        <p:spPr>
          <a:xfrm>
            <a:off x="837724" y="6974681"/>
            <a:ext cx="12954952" cy="383024"/>
          </a:xfrm>
          <a:prstGeom prst="rect">
            <a:avLst/>
          </a:prstGeom>
          <a:noFill/>
          <a:ln/>
        </p:spPr>
        <p:txBody>
          <a:bodyPr wrap="none" lIns="0" tIns="0" rIns="0" bIns="0" rtlCol="0" anchor="t"/>
          <a:lstStyle/>
          <a:p>
            <a:pPr algn="l" indent="0" marL="0">
              <a:lnSpc>
                <a:spcPts val="3000"/>
              </a:lnSpc>
              <a:buNone/>
            </a:pPr>
            <a:r>
              <a:rPr lang="en-US" sz="1850" spc="-38" kern="0" dirty="0">
                <a:solidFill>
                  <a:srgbClr val="272525"/>
                </a:solidFill>
                <a:latin typeface="Source Sans Pro" pitchFamily="34" charset="0"/>
                <a:ea typeface="Source Sans Pro" pitchFamily="34" charset="-122"/>
                <a:cs typeface="Source Sans Pro" pitchFamily="34" charset="-120"/>
              </a:rPr>
              <a:t>Chữ C là một trong những chữ cái quan trọng. Nó xuất hiện trong nhiều từ ngữ quen thuộc của chúng ta.</a:t>
            </a:r>
            <a:endParaRPr lang="en-US" sz="18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837724" y="1906429"/>
            <a:ext cx="5632490" cy="704017"/>
          </a:xfrm>
          <a:prstGeom prst="rect">
            <a:avLst/>
          </a:prstGeom>
          <a:noFill/>
          <a:ln/>
        </p:spPr>
        <p:txBody>
          <a:bodyPr wrap="none" lIns="0" tIns="0" rIns="0" bIns="0" rtlCol="0" anchor="t"/>
          <a:lstStyle/>
          <a:p>
            <a:pPr algn="l" indent="0" marL="0">
              <a:lnSpc>
                <a:spcPts val="5500"/>
              </a:lnSpc>
              <a:buNone/>
            </a:pPr>
            <a:r>
              <a:rPr lang="en-US" sz="4400" spc="-89" kern="0" dirty="0">
                <a:solidFill>
                  <a:srgbClr val="000000"/>
                </a:solidFill>
                <a:latin typeface="Source Serif Pro Semi Bold" pitchFamily="34" charset="0"/>
                <a:ea typeface="Source Serif Pro Semi Bold" pitchFamily="34" charset="-122"/>
                <a:cs typeface="Source Serif Pro Semi Bold" pitchFamily="34" charset="-120"/>
              </a:rPr>
              <a:t>Cách Viết Chữ C</a:t>
            </a:r>
            <a:endParaRPr lang="en-US" sz="4400" dirty="0"/>
          </a:p>
        </p:txBody>
      </p:sp>
      <p:sp>
        <p:nvSpPr>
          <p:cNvPr id="4" name="Shape 1"/>
          <p:cNvSpPr/>
          <p:nvPr/>
        </p:nvSpPr>
        <p:spPr>
          <a:xfrm>
            <a:off x="837724" y="2969419"/>
            <a:ext cx="179427" cy="878562"/>
          </a:xfrm>
          <a:prstGeom prst="roundRect">
            <a:avLst>
              <a:gd name="adj" fmla="val 56034"/>
            </a:avLst>
          </a:prstGeom>
          <a:solidFill>
            <a:srgbClr val="F0D4F7"/>
          </a:solidFill>
          <a:ln w="7620">
            <a:solidFill>
              <a:srgbClr val="D6BADD"/>
            </a:solidFill>
            <a:prstDash val="solid"/>
          </a:ln>
        </p:spPr>
      </p:sp>
      <p:sp>
        <p:nvSpPr>
          <p:cNvPr id="5" name="Text 2"/>
          <p:cNvSpPr/>
          <p:nvPr/>
        </p:nvSpPr>
        <p:spPr>
          <a:xfrm>
            <a:off x="1376124" y="2969419"/>
            <a:ext cx="2816185" cy="351949"/>
          </a:xfrm>
          <a:prstGeom prst="rect">
            <a:avLst/>
          </a:prstGeom>
          <a:noFill/>
          <a:ln/>
        </p:spPr>
        <p:txBody>
          <a:bodyPr wrap="none" lIns="0" tIns="0" rIns="0" bIns="0" rtlCol="0" anchor="t"/>
          <a:lstStyle/>
          <a:p>
            <a:pPr algn="l" indent="0" marL="0">
              <a:lnSpc>
                <a:spcPts val="2750"/>
              </a:lnSpc>
              <a:buNone/>
            </a:pPr>
            <a:r>
              <a:rPr lang="en-US" sz="2200" spc="-44" kern="0" dirty="0">
                <a:solidFill>
                  <a:srgbClr val="272525"/>
                </a:solidFill>
                <a:latin typeface="Source Serif Pro Semi Bold" pitchFamily="34" charset="0"/>
                <a:ea typeface="Source Serif Pro Semi Bold" pitchFamily="34" charset="-122"/>
                <a:cs typeface="Source Serif Pro Semi Bold" pitchFamily="34" charset="-120"/>
              </a:rPr>
              <a:t>Nét Cong Cơ Bản</a:t>
            </a:r>
            <a:endParaRPr lang="en-US" sz="2200" dirty="0"/>
          </a:p>
        </p:txBody>
      </p:sp>
      <p:sp>
        <p:nvSpPr>
          <p:cNvPr id="6" name="Text 3"/>
          <p:cNvSpPr/>
          <p:nvPr/>
        </p:nvSpPr>
        <p:spPr>
          <a:xfrm>
            <a:off x="1376124" y="3464957"/>
            <a:ext cx="6930152" cy="383024"/>
          </a:xfrm>
          <a:prstGeom prst="rect">
            <a:avLst/>
          </a:prstGeom>
          <a:noFill/>
          <a:ln/>
        </p:spPr>
        <p:txBody>
          <a:bodyPr wrap="none" lIns="0" tIns="0" rIns="0" bIns="0" rtlCol="0" anchor="t"/>
          <a:lstStyle/>
          <a:p>
            <a:pPr algn="l" indent="0" marL="0">
              <a:lnSpc>
                <a:spcPts val="3000"/>
              </a:lnSpc>
              <a:buNone/>
            </a:pPr>
            <a:r>
              <a:rPr lang="en-US" sz="1850" spc="-38" kern="0" dirty="0">
                <a:solidFill>
                  <a:srgbClr val="272525"/>
                </a:solidFill>
                <a:latin typeface="Source Sans Pro" pitchFamily="34" charset="0"/>
                <a:ea typeface="Source Sans Pro" pitchFamily="34" charset="-122"/>
                <a:cs typeface="Source Sans Pro" pitchFamily="34" charset="-120"/>
              </a:rPr>
              <a:t>Bắt đầu từ điểm trên cùng, vẽ một đường cong xuống dưới.</a:t>
            </a:r>
            <a:endParaRPr lang="en-US" sz="1850" dirty="0"/>
          </a:p>
        </p:txBody>
      </p:sp>
      <p:sp>
        <p:nvSpPr>
          <p:cNvPr id="7" name="Shape 4"/>
          <p:cNvSpPr/>
          <p:nvPr/>
        </p:nvSpPr>
        <p:spPr>
          <a:xfrm>
            <a:off x="1196697" y="4087297"/>
            <a:ext cx="179427" cy="878562"/>
          </a:xfrm>
          <a:prstGeom prst="roundRect">
            <a:avLst>
              <a:gd name="adj" fmla="val 56034"/>
            </a:avLst>
          </a:prstGeom>
          <a:solidFill>
            <a:srgbClr val="F0D4F7"/>
          </a:solidFill>
          <a:ln w="7620">
            <a:solidFill>
              <a:srgbClr val="D6BADD"/>
            </a:solidFill>
            <a:prstDash val="solid"/>
          </a:ln>
        </p:spPr>
      </p:sp>
      <p:sp>
        <p:nvSpPr>
          <p:cNvPr id="8" name="Text 5"/>
          <p:cNvSpPr/>
          <p:nvPr/>
        </p:nvSpPr>
        <p:spPr>
          <a:xfrm>
            <a:off x="1735098" y="4087297"/>
            <a:ext cx="2816185" cy="351949"/>
          </a:xfrm>
          <a:prstGeom prst="rect">
            <a:avLst/>
          </a:prstGeom>
          <a:noFill/>
          <a:ln/>
        </p:spPr>
        <p:txBody>
          <a:bodyPr wrap="none" lIns="0" tIns="0" rIns="0" bIns="0" rtlCol="0" anchor="t"/>
          <a:lstStyle/>
          <a:p>
            <a:pPr algn="l" indent="0" marL="0">
              <a:lnSpc>
                <a:spcPts val="2750"/>
              </a:lnSpc>
              <a:buNone/>
            </a:pPr>
            <a:r>
              <a:rPr lang="en-US" sz="2200" spc="-44" kern="0" dirty="0">
                <a:solidFill>
                  <a:srgbClr val="272525"/>
                </a:solidFill>
                <a:latin typeface="Source Serif Pro Semi Bold" pitchFamily="34" charset="0"/>
                <a:ea typeface="Source Serif Pro Semi Bold" pitchFamily="34" charset="-122"/>
                <a:cs typeface="Source Serif Pro Semi Bold" pitchFamily="34" charset="-120"/>
              </a:rPr>
              <a:t>Luyện Tập</a:t>
            </a:r>
            <a:endParaRPr lang="en-US" sz="2200" dirty="0"/>
          </a:p>
        </p:txBody>
      </p:sp>
      <p:sp>
        <p:nvSpPr>
          <p:cNvPr id="9" name="Text 6"/>
          <p:cNvSpPr/>
          <p:nvPr/>
        </p:nvSpPr>
        <p:spPr>
          <a:xfrm>
            <a:off x="1735098" y="4582835"/>
            <a:ext cx="6571178" cy="383024"/>
          </a:xfrm>
          <a:prstGeom prst="rect">
            <a:avLst/>
          </a:prstGeom>
          <a:noFill/>
          <a:ln/>
        </p:spPr>
        <p:txBody>
          <a:bodyPr wrap="none" lIns="0" tIns="0" rIns="0" bIns="0" rtlCol="0" anchor="t"/>
          <a:lstStyle/>
          <a:p>
            <a:pPr algn="l" indent="0" marL="0">
              <a:lnSpc>
                <a:spcPts val="3000"/>
              </a:lnSpc>
              <a:buNone/>
            </a:pPr>
            <a:r>
              <a:rPr lang="en-US" sz="1850" spc="-38" kern="0" dirty="0">
                <a:solidFill>
                  <a:srgbClr val="272525"/>
                </a:solidFill>
                <a:latin typeface="Source Sans Pro" pitchFamily="34" charset="0"/>
                <a:ea typeface="Source Sans Pro" pitchFamily="34" charset="-122"/>
                <a:cs typeface="Source Sans Pro" pitchFamily="34" charset="-120"/>
              </a:rPr>
              <a:t>Viết chữ C nhiều lần để làm quen với hình dạng.</a:t>
            </a:r>
            <a:endParaRPr lang="en-US" sz="1850" dirty="0"/>
          </a:p>
        </p:txBody>
      </p:sp>
      <p:sp>
        <p:nvSpPr>
          <p:cNvPr id="10" name="Shape 7"/>
          <p:cNvSpPr/>
          <p:nvPr/>
        </p:nvSpPr>
        <p:spPr>
          <a:xfrm>
            <a:off x="1555790" y="5205174"/>
            <a:ext cx="179427" cy="878562"/>
          </a:xfrm>
          <a:prstGeom prst="roundRect">
            <a:avLst>
              <a:gd name="adj" fmla="val 56034"/>
            </a:avLst>
          </a:prstGeom>
          <a:solidFill>
            <a:srgbClr val="F0D4F7"/>
          </a:solidFill>
          <a:ln w="7620">
            <a:solidFill>
              <a:srgbClr val="D6BADD"/>
            </a:solidFill>
            <a:prstDash val="solid"/>
          </a:ln>
        </p:spPr>
      </p:sp>
      <p:sp>
        <p:nvSpPr>
          <p:cNvPr id="11" name="Text 8"/>
          <p:cNvSpPr/>
          <p:nvPr/>
        </p:nvSpPr>
        <p:spPr>
          <a:xfrm>
            <a:off x="2094190" y="5205174"/>
            <a:ext cx="2816185" cy="351949"/>
          </a:xfrm>
          <a:prstGeom prst="rect">
            <a:avLst/>
          </a:prstGeom>
          <a:noFill/>
          <a:ln/>
        </p:spPr>
        <p:txBody>
          <a:bodyPr wrap="none" lIns="0" tIns="0" rIns="0" bIns="0" rtlCol="0" anchor="t"/>
          <a:lstStyle/>
          <a:p>
            <a:pPr algn="l" indent="0" marL="0">
              <a:lnSpc>
                <a:spcPts val="2750"/>
              </a:lnSpc>
              <a:buNone/>
            </a:pPr>
            <a:r>
              <a:rPr lang="en-US" sz="2200" spc="-44" kern="0" dirty="0">
                <a:solidFill>
                  <a:srgbClr val="272525"/>
                </a:solidFill>
                <a:latin typeface="Source Serif Pro Semi Bold" pitchFamily="34" charset="0"/>
                <a:ea typeface="Source Serif Pro Semi Bold" pitchFamily="34" charset="-122"/>
                <a:cs typeface="Source Serif Pro Semi Bold" pitchFamily="34" charset="-120"/>
              </a:rPr>
              <a:t>Kiểm Tra</a:t>
            </a:r>
            <a:endParaRPr lang="en-US" sz="2200" dirty="0"/>
          </a:p>
        </p:txBody>
      </p:sp>
      <p:sp>
        <p:nvSpPr>
          <p:cNvPr id="12" name="Text 9"/>
          <p:cNvSpPr/>
          <p:nvPr/>
        </p:nvSpPr>
        <p:spPr>
          <a:xfrm>
            <a:off x="2094190" y="5700712"/>
            <a:ext cx="6212086" cy="383024"/>
          </a:xfrm>
          <a:prstGeom prst="rect">
            <a:avLst/>
          </a:prstGeom>
          <a:noFill/>
          <a:ln/>
        </p:spPr>
        <p:txBody>
          <a:bodyPr wrap="none" lIns="0" tIns="0" rIns="0" bIns="0" rtlCol="0" anchor="t"/>
          <a:lstStyle/>
          <a:p>
            <a:pPr algn="l" indent="0" marL="0">
              <a:lnSpc>
                <a:spcPts val="3000"/>
              </a:lnSpc>
              <a:buNone/>
            </a:pPr>
            <a:r>
              <a:rPr lang="en-US" sz="1850" spc="-38" kern="0" dirty="0">
                <a:solidFill>
                  <a:srgbClr val="272525"/>
                </a:solidFill>
                <a:latin typeface="Source Sans Pro" pitchFamily="34" charset="0"/>
                <a:ea typeface="Source Sans Pro" pitchFamily="34" charset="-122"/>
                <a:cs typeface="Source Sans Pro" pitchFamily="34" charset="-120"/>
              </a:rPr>
              <a:t>So sánh chữ C của bạn với mẫu để cải thiện.</a:t>
            </a:r>
            <a:endParaRPr lang="en-US" sz="18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837724" y="1029772"/>
            <a:ext cx="5632490" cy="704017"/>
          </a:xfrm>
          <a:prstGeom prst="rect">
            <a:avLst/>
          </a:prstGeom>
          <a:noFill/>
          <a:ln/>
        </p:spPr>
        <p:txBody>
          <a:bodyPr wrap="none" lIns="0" tIns="0" rIns="0" bIns="0" rtlCol="0" anchor="t"/>
          <a:lstStyle/>
          <a:p>
            <a:pPr algn="l" indent="0" marL="0">
              <a:lnSpc>
                <a:spcPts val="5500"/>
              </a:lnSpc>
              <a:buNone/>
            </a:pPr>
            <a:r>
              <a:rPr lang="en-US" sz="4400" spc="-89" kern="0" dirty="0">
                <a:solidFill>
                  <a:srgbClr val="000000"/>
                </a:solidFill>
                <a:latin typeface="Source Serif Pro Semi Bold" pitchFamily="34" charset="0"/>
                <a:ea typeface="Source Serif Pro Semi Bold" pitchFamily="34" charset="-122"/>
                <a:cs typeface="Source Serif Pro Semi Bold" pitchFamily="34" charset="-120"/>
              </a:rPr>
              <a:t>Các Từ Bắt Đầu Bằng C</a:t>
            </a:r>
            <a:endParaRPr lang="en-US" sz="4400" dirty="0"/>
          </a:p>
        </p:txBody>
      </p:sp>
      <p:pic>
        <p:nvPicPr>
          <p:cNvPr id="4" name="Image 1" descr="preencoded.png">    </p:cNvPr>
          <p:cNvPicPr>
            <a:picLocks noChangeAspect="1"/>
          </p:cNvPicPr>
          <p:nvPr/>
        </p:nvPicPr>
        <p:blipFill>
          <a:blip r:embed="rId2"/>
          <a:stretch>
            <a:fillRect/>
          </a:stretch>
        </p:blipFill>
        <p:spPr>
          <a:xfrm>
            <a:off x="837724" y="2134553"/>
            <a:ext cx="598408" cy="598408"/>
          </a:xfrm>
          <a:prstGeom prst="rect">
            <a:avLst/>
          </a:prstGeom>
        </p:spPr>
      </p:pic>
      <p:sp>
        <p:nvSpPr>
          <p:cNvPr id="5" name="Text 1"/>
          <p:cNvSpPr/>
          <p:nvPr/>
        </p:nvSpPr>
        <p:spPr>
          <a:xfrm>
            <a:off x="1675448" y="2092762"/>
            <a:ext cx="2816185" cy="351949"/>
          </a:xfrm>
          <a:prstGeom prst="rect">
            <a:avLst/>
          </a:prstGeom>
          <a:noFill/>
          <a:ln/>
        </p:spPr>
        <p:txBody>
          <a:bodyPr wrap="none" lIns="0" tIns="0" rIns="0" bIns="0" rtlCol="0" anchor="t"/>
          <a:lstStyle/>
          <a:p>
            <a:pPr algn="l" indent="0" marL="0">
              <a:lnSpc>
                <a:spcPts val="2750"/>
              </a:lnSpc>
              <a:buNone/>
            </a:pPr>
            <a:r>
              <a:rPr lang="en-US" sz="2200" spc="-44" kern="0" dirty="0">
                <a:solidFill>
                  <a:srgbClr val="272525"/>
                </a:solidFill>
                <a:latin typeface="Source Serif Pro Semi Bold" pitchFamily="34" charset="0"/>
                <a:ea typeface="Source Serif Pro Semi Bold" pitchFamily="34" charset="-122"/>
                <a:cs typeface="Source Serif Pro Semi Bold" pitchFamily="34" charset="-120"/>
              </a:rPr>
              <a:t>Cá</a:t>
            </a:r>
            <a:endParaRPr lang="en-US" sz="2200" dirty="0"/>
          </a:p>
        </p:txBody>
      </p:sp>
      <p:sp>
        <p:nvSpPr>
          <p:cNvPr id="6" name="Text 2"/>
          <p:cNvSpPr/>
          <p:nvPr/>
        </p:nvSpPr>
        <p:spPr>
          <a:xfrm>
            <a:off x="1675448" y="2588300"/>
            <a:ext cx="6630829" cy="383024"/>
          </a:xfrm>
          <a:prstGeom prst="rect">
            <a:avLst/>
          </a:prstGeom>
          <a:noFill/>
          <a:ln/>
        </p:spPr>
        <p:txBody>
          <a:bodyPr wrap="none" lIns="0" tIns="0" rIns="0" bIns="0" rtlCol="0" anchor="t"/>
          <a:lstStyle/>
          <a:p>
            <a:pPr algn="l" indent="0" marL="0">
              <a:lnSpc>
                <a:spcPts val="3000"/>
              </a:lnSpc>
              <a:buNone/>
            </a:pPr>
            <a:r>
              <a:rPr lang="en-US" sz="1850" spc="-38" kern="0" dirty="0">
                <a:solidFill>
                  <a:srgbClr val="272525"/>
                </a:solidFill>
                <a:latin typeface="Source Sans Pro" pitchFamily="34" charset="0"/>
                <a:ea typeface="Source Sans Pro" pitchFamily="34" charset="-122"/>
                <a:cs typeface="Source Sans Pro" pitchFamily="34" charset="-120"/>
              </a:rPr>
              <a:t>Động vật sống dưới nước.</a:t>
            </a:r>
            <a:endParaRPr lang="en-US" sz="1850" dirty="0"/>
          </a:p>
        </p:txBody>
      </p:sp>
      <p:pic>
        <p:nvPicPr>
          <p:cNvPr id="7" name="Image 2" descr="preencoded.png">    </p:cNvPr>
          <p:cNvPicPr>
            <a:picLocks noChangeAspect="1"/>
          </p:cNvPicPr>
          <p:nvPr/>
        </p:nvPicPr>
        <p:blipFill>
          <a:blip r:embed="rId3"/>
          <a:stretch>
            <a:fillRect/>
          </a:stretch>
        </p:blipFill>
        <p:spPr>
          <a:xfrm>
            <a:off x="837724" y="3731181"/>
            <a:ext cx="598408" cy="598408"/>
          </a:xfrm>
          <a:prstGeom prst="rect">
            <a:avLst/>
          </a:prstGeom>
        </p:spPr>
      </p:pic>
      <p:sp>
        <p:nvSpPr>
          <p:cNvPr id="8" name="Text 3"/>
          <p:cNvSpPr/>
          <p:nvPr/>
        </p:nvSpPr>
        <p:spPr>
          <a:xfrm>
            <a:off x="1675448" y="3689390"/>
            <a:ext cx="2816185" cy="351949"/>
          </a:xfrm>
          <a:prstGeom prst="rect">
            <a:avLst/>
          </a:prstGeom>
          <a:noFill/>
          <a:ln/>
        </p:spPr>
        <p:txBody>
          <a:bodyPr wrap="none" lIns="0" tIns="0" rIns="0" bIns="0" rtlCol="0" anchor="t"/>
          <a:lstStyle/>
          <a:p>
            <a:pPr algn="l" indent="0" marL="0">
              <a:lnSpc>
                <a:spcPts val="2750"/>
              </a:lnSpc>
              <a:buNone/>
            </a:pPr>
            <a:r>
              <a:rPr lang="en-US" sz="2200" spc="-44" kern="0" dirty="0">
                <a:solidFill>
                  <a:srgbClr val="272525"/>
                </a:solidFill>
                <a:latin typeface="Source Serif Pro Semi Bold" pitchFamily="34" charset="0"/>
                <a:ea typeface="Source Serif Pro Semi Bold" pitchFamily="34" charset="-122"/>
                <a:cs typeface="Source Serif Pro Semi Bold" pitchFamily="34" charset="-120"/>
              </a:rPr>
              <a:t>Cây</a:t>
            </a:r>
            <a:endParaRPr lang="en-US" sz="2200" dirty="0"/>
          </a:p>
        </p:txBody>
      </p:sp>
      <p:sp>
        <p:nvSpPr>
          <p:cNvPr id="9" name="Text 4"/>
          <p:cNvSpPr/>
          <p:nvPr/>
        </p:nvSpPr>
        <p:spPr>
          <a:xfrm>
            <a:off x="1675448" y="4184928"/>
            <a:ext cx="6630829" cy="383024"/>
          </a:xfrm>
          <a:prstGeom prst="rect">
            <a:avLst/>
          </a:prstGeom>
          <a:noFill/>
          <a:ln/>
        </p:spPr>
        <p:txBody>
          <a:bodyPr wrap="none" lIns="0" tIns="0" rIns="0" bIns="0" rtlCol="0" anchor="t"/>
          <a:lstStyle/>
          <a:p>
            <a:pPr algn="l" indent="0" marL="0">
              <a:lnSpc>
                <a:spcPts val="3000"/>
              </a:lnSpc>
              <a:buNone/>
            </a:pPr>
            <a:r>
              <a:rPr lang="en-US" sz="1850" spc="-38" kern="0" dirty="0">
                <a:solidFill>
                  <a:srgbClr val="272525"/>
                </a:solidFill>
                <a:latin typeface="Source Sans Pro" pitchFamily="34" charset="0"/>
                <a:ea typeface="Source Sans Pro" pitchFamily="34" charset="-122"/>
                <a:cs typeface="Source Sans Pro" pitchFamily="34" charset="-120"/>
              </a:rPr>
              <a:t>Thực vật thân gỗ.</a:t>
            </a:r>
            <a:endParaRPr lang="en-US" sz="1850" dirty="0"/>
          </a:p>
        </p:txBody>
      </p:sp>
      <p:pic>
        <p:nvPicPr>
          <p:cNvPr id="10" name="Image 3" descr="preencoded.png">    </p:cNvPr>
          <p:cNvPicPr>
            <a:picLocks noChangeAspect="1"/>
          </p:cNvPicPr>
          <p:nvPr/>
        </p:nvPicPr>
        <p:blipFill>
          <a:blip r:embed="rId4"/>
          <a:stretch>
            <a:fillRect/>
          </a:stretch>
        </p:blipFill>
        <p:spPr>
          <a:xfrm>
            <a:off x="837724" y="5327809"/>
            <a:ext cx="598408" cy="598408"/>
          </a:xfrm>
          <a:prstGeom prst="rect">
            <a:avLst/>
          </a:prstGeom>
        </p:spPr>
      </p:pic>
      <p:sp>
        <p:nvSpPr>
          <p:cNvPr id="11" name="Text 5"/>
          <p:cNvSpPr/>
          <p:nvPr/>
        </p:nvSpPr>
        <p:spPr>
          <a:xfrm>
            <a:off x="1675448" y="5286018"/>
            <a:ext cx="2816185" cy="351949"/>
          </a:xfrm>
          <a:prstGeom prst="rect">
            <a:avLst/>
          </a:prstGeom>
          <a:noFill/>
          <a:ln/>
        </p:spPr>
        <p:txBody>
          <a:bodyPr wrap="none" lIns="0" tIns="0" rIns="0" bIns="0" rtlCol="0" anchor="t"/>
          <a:lstStyle/>
          <a:p>
            <a:pPr algn="l" indent="0" marL="0">
              <a:lnSpc>
                <a:spcPts val="2750"/>
              </a:lnSpc>
              <a:buNone/>
            </a:pPr>
            <a:r>
              <a:rPr lang="en-US" sz="2200" spc="-44" kern="0" dirty="0">
                <a:solidFill>
                  <a:srgbClr val="272525"/>
                </a:solidFill>
                <a:latin typeface="Source Serif Pro Semi Bold" pitchFamily="34" charset="0"/>
                <a:ea typeface="Source Serif Pro Semi Bold" pitchFamily="34" charset="-122"/>
                <a:cs typeface="Source Serif Pro Semi Bold" pitchFamily="34" charset="-120"/>
              </a:rPr>
              <a:t>Cối</a:t>
            </a:r>
            <a:endParaRPr lang="en-US" sz="2200" dirty="0"/>
          </a:p>
        </p:txBody>
      </p:sp>
      <p:sp>
        <p:nvSpPr>
          <p:cNvPr id="12" name="Text 6"/>
          <p:cNvSpPr/>
          <p:nvPr/>
        </p:nvSpPr>
        <p:spPr>
          <a:xfrm>
            <a:off x="1675448" y="5781556"/>
            <a:ext cx="6630829" cy="383024"/>
          </a:xfrm>
          <a:prstGeom prst="rect">
            <a:avLst/>
          </a:prstGeom>
          <a:noFill/>
          <a:ln/>
        </p:spPr>
        <p:txBody>
          <a:bodyPr wrap="none" lIns="0" tIns="0" rIns="0" bIns="0" rtlCol="0" anchor="t"/>
          <a:lstStyle/>
          <a:p>
            <a:pPr algn="l" indent="0" marL="0">
              <a:lnSpc>
                <a:spcPts val="3000"/>
              </a:lnSpc>
              <a:buNone/>
            </a:pPr>
            <a:r>
              <a:rPr lang="en-US" sz="1850" spc="-38" kern="0" dirty="0">
                <a:solidFill>
                  <a:srgbClr val="272525"/>
                </a:solidFill>
                <a:latin typeface="Source Sans Pro" pitchFamily="34" charset="0"/>
                <a:ea typeface="Source Sans Pro" pitchFamily="34" charset="-122"/>
                <a:cs typeface="Source Sans Pro" pitchFamily="34" charset="-120"/>
              </a:rPr>
              <a:t>Dụng cụ xay giã.</a:t>
            </a:r>
            <a:endParaRPr lang="en-US" sz="1850" dirty="0"/>
          </a:p>
        </p:txBody>
      </p:sp>
      <p:sp>
        <p:nvSpPr>
          <p:cNvPr id="13" name="Text 7"/>
          <p:cNvSpPr/>
          <p:nvPr/>
        </p:nvSpPr>
        <p:spPr>
          <a:xfrm>
            <a:off x="837724" y="6433780"/>
            <a:ext cx="7468553" cy="766048"/>
          </a:xfrm>
          <a:prstGeom prst="rect">
            <a:avLst/>
          </a:prstGeom>
          <a:noFill/>
          <a:ln/>
        </p:spPr>
        <p:txBody>
          <a:bodyPr wrap="square" lIns="0" tIns="0" rIns="0" bIns="0" rtlCol="0" anchor="t"/>
          <a:lstStyle/>
          <a:p>
            <a:pPr algn="l" indent="0" marL="0">
              <a:lnSpc>
                <a:spcPts val="3000"/>
              </a:lnSpc>
              <a:buNone/>
            </a:pPr>
            <a:r>
              <a:rPr lang="en-US" sz="1850" spc="-38" kern="0" dirty="0">
                <a:solidFill>
                  <a:srgbClr val="272525"/>
                </a:solidFill>
                <a:latin typeface="Source Sans Pro" pitchFamily="34" charset="0"/>
                <a:ea typeface="Source Sans Pro" pitchFamily="34" charset="-122"/>
                <a:cs typeface="Source Sans Pro" pitchFamily="34" charset="-120"/>
              </a:rPr>
              <a:t>Có rất nhiều từ quen thuộc bắt đầu bằng chữ C. Chúng ta hãy cùng nhau khám phá thêm nhé!</a:t>
            </a:r>
            <a:endParaRPr lang="en-US" sz="18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324124" y="911304"/>
            <a:ext cx="5632490" cy="704017"/>
          </a:xfrm>
          <a:prstGeom prst="rect">
            <a:avLst/>
          </a:prstGeom>
          <a:noFill/>
          <a:ln/>
        </p:spPr>
        <p:txBody>
          <a:bodyPr wrap="none" lIns="0" tIns="0" rIns="0" bIns="0" rtlCol="0" anchor="t"/>
          <a:lstStyle/>
          <a:p>
            <a:pPr algn="l" indent="0" marL="0">
              <a:lnSpc>
                <a:spcPts val="5500"/>
              </a:lnSpc>
              <a:buNone/>
            </a:pPr>
            <a:r>
              <a:rPr lang="en-US" sz="4400" spc="-89" kern="0" dirty="0">
                <a:solidFill>
                  <a:srgbClr val="000000"/>
                </a:solidFill>
                <a:latin typeface="Source Serif Pro Semi Bold" pitchFamily="34" charset="0"/>
                <a:ea typeface="Source Serif Pro Semi Bold" pitchFamily="34" charset="-122"/>
                <a:cs typeface="Source Serif Pro Semi Bold" pitchFamily="34" charset="-120"/>
              </a:rPr>
              <a:t>Từ Ghép Có Chữ C</a:t>
            </a:r>
            <a:endParaRPr lang="en-US" sz="4400" dirty="0"/>
          </a:p>
        </p:txBody>
      </p:sp>
      <p:pic>
        <p:nvPicPr>
          <p:cNvPr id="4" name="Image 1" descr="preencoded.png">    </p:cNvPr>
          <p:cNvPicPr>
            <a:picLocks noChangeAspect="1"/>
          </p:cNvPicPr>
          <p:nvPr/>
        </p:nvPicPr>
        <p:blipFill>
          <a:blip r:embed="rId2"/>
          <a:stretch>
            <a:fillRect/>
          </a:stretch>
        </p:blipFill>
        <p:spPr>
          <a:xfrm>
            <a:off x="6324124" y="1974294"/>
            <a:ext cx="1196816" cy="1436251"/>
          </a:xfrm>
          <a:prstGeom prst="rect">
            <a:avLst/>
          </a:prstGeom>
        </p:spPr>
      </p:pic>
      <p:sp>
        <p:nvSpPr>
          <p:cNvPr id="5" name="Text 1"/>
          <p:cNvSpPr/>
          <p:nvPr/>
        </p:nvSpPr>
        <p:spPr>
          <a:xfrm>
            <a:off x="7879913" y="2213610"/>
            <a:ext cx="2816185" cy="351949"/>
          </a:xfrm>
          <a:prstGeom prst="rect">
            <a:avLst/>
          </a:prstGeom>
          <a:noFill/>
          <a:ln/>
        </p:spPr>
        <p:txBody>
          <a:bodyPr wrap="none" lIns="0" tIns="0" rIns="0" bIns="0" rtlCol="0" anchor="t"/>
          <a:lstStyle/>
          <a:p>
            <a:pPr algn="l" indent="0" marL="0">
              <a:lnSpc>
                <a:spcPts val="2750"/>
              </a:lnSpc>
              <a:buNone/>
            </a:pPr>
            <a:r>
              <a:rPr lang="en-US" sz="2200" spc="-44" kern="0" dirty="0">
                <a:solidFill>
                  <a:srgbClr val="272525"/>
                </a:solidFill>
                <a:latin typeface="Source Serif Pro Semi Bold" pitchFamily="34" charset="0"/>
                <a:ea typeface="Source Serif Pro Semi Bold" pitchFamily="34" charset="-122"/>
                <a:cs typeface="Source Serif Pro Semi Bold" pitchFamily="34" charset="-120"/>
              </a:rPr>
              <a:t>Cá Chép</a:t>
            </a:r>
            <a:endParaRPr lang="en-US" sz="2200" dirty="0"/>
          </a:p>
        </p:txBody>
      </p:sp>
      <p:sp>
        <p:nvSpPr>
          <p:cNvPr id="6" name="Text 2"/>
          <p:cNvSpPr/>
          <p:nvPr/>
        </p:nvSpPr>
        <p:spPr>
          <a:xfrm>
            <a:off x="7879913" y="2709148"/>
            <a:ext cx="5912763" cy="383024"/>
          </a:xfrm>
          <a:prstGeom prst="rect">
            <a:avLst/>
          </a:prstGeom>
          <a:noFill/>
          <a:ln/>
        </p:spPr>
        <p:txBody>
          <a:bodyPr wrap="none" lIns="0" tIns="0" rIns="0" bIns="0" rtlCol="0" anchor="t"/>
          <a:lstStyle/>
          <a:p>
            <a:pPr algn="l" indent="0" marL="0">
              <a:lnSpc>
                <a:spcPts val="3000"/>
              </a:lnSpc>
              <a:buNone/>
            </a:pPr>
            <a:r>
              <a:rPr lang="en-US" sz="1850" spc="-38" kern="0" dirty="0">
                <a:solidFill>
                  <a:srgbClr val="272525"/>
                </a:solidFill>
                <a:latin typeface="Source Sans Pro" pitchFamily="34" charset="0"/>
                <a:ea typeface="Source Sans Pro" pitchFamily="34" charset="-122"/>
                <a:cs typeface="Source Sans Pro" pitchFamily="34" charset="-120"/>
              </a:rPr>
              <a:t>Một loài cá phổ biến.</a:t>
            </a:r>
            <a:endParaRPr lang="en-US" sz="1850" dirty="0"/>
          </a:p>
        </p:txBody>
      </p:sp>
      <p:pic>
        <p:nvPicPr>
          <p:cNvPr id="7" name="Image 2" descr="preencoded.png">    </p:cNvPr>
          <p:cNvPicPr>
            <a:picLocks noChangeAspect="1"/>
          </p:cNvPicPr>
          <p:nvPr/>
        </p:nvPicPr>
        <p:blipFill>
          <a:blip r:embed="rId3"/>
          <a:stretch>
            <a:fillRect/>
          </a:stretch>
        </p:blipFill>
        <p:spPr>
          <a:xfrm>
            <a:off x="6324124" y="3410545"/>
            <a:ext cx="1196816" cy="1436251"/>
          </a:xfrm>
          <a:prstGeom prst="rect">
            <a:avLst/>
          </a:prstGeom>
        </p:spPr>
      </p:pic>
      <p:sp>
        <p:nvSpPr>
          <p:cNvPr id="8" name="Text 3"/>
          <p:cNvSpPr/>
          <p:nvPr/>
        </p:nvSpPr>
        <p:spPr>
          <a:xfrm>
            <a:off x="7879913" y="3649861"/>
            <a:ext cx="2816185" cy="351949"/>
          </a:xfrm>
          <a:prstGeom prst="rect">
            <a:avLst/>
          </a:prstGeom>
          <a:noFill/>
          <a:ln/>
        </p:spPr>
        <p:txBody>
          <a:bodyPr wrap="none" lIns="0" tIns="0" rIns="0" bIns="0" rtlCol="0" anchor="t"/>
          <a:lstStyle/>
          <a:p>
            <a:pPr algn="l" indent="0" marL="0">
              <a:lnSpc>
                <a:spcPts val="2750"/>
              </a:lnSpc>
              <a:buNone/>
            </a:pPr>
            <a:r>
              <a:rPr lang="en-US" sz="2200" spc="-44" kern="0" dirty="0">
                <a:solidFill>
                  <a:srgbClr val="272525"/>
                </a:solidFill>
                <a:latin typeface="Source Serif Pro Semi Bold" pitchFamily="34" charset="0"/>
                <a:ea typeface="Source Serif Pro Semi Bold" pitchFamily="34" charset="-122"/>
                <a:cs typeface="Source Serif Pro Semi Bold" pitchFamily="34" charset="-120"/>
              </a:rPr>
              <a:t>Cánh Cửa</a:t>
            </a:r>
            <a:endParaRPr lang="en-US" sz="2200" dirty="0"/>
          </a:p>
        </p:txBody>
      </p:sp>
      <p:sp>
        <p:nvSpPr>
          <p:cNvPr id="9" name="Text 4"/>
          <p:cNvSpPr/>
          <p:nvPr/>
        </p:nvSpPr>
        <p:spPr>
          <a:xfrm>
            <a:off x="7879913" y="4145399"/>
            <a:ext cx="5912763" cy="383024"/>
          </a:xfrm>
          <a:prstGeom prst="rect">
            <a:avLst/>
          </a:prstGeom>
          <a:noFill/>
          <a:ln/>
        </p:spPr>
        <p:txBody>
          <a:bodyPr wrap="none" lIns="0" tIns="0" rIns="0" bIns="0" rtlCol="0" anchor="t"/>
          <a:lstStyle/>
          <a:p>
            <a:pPr algn="l" indent="0" marL="0">
              <a:lnSpc>
                <a:spcPts val="3000"/>
              </a:lnSpc>
              <a:buNone/>
            </a:pPr>
            <a:r>
              <a:rPr lang="en-US" sz="1850" spc="-38" kern="0" dirty="0">
                <a:solidFill>
                  <a:srgbClr val="272525"/>
                </a:solidFill>
                <a:latin typeface="Source Sans Pro" pitchFamily="34" charset="0"/>
                <a:ea typeface="Source Sans Pro" pitchFamily="34" charset="-122"/>
                <a:cs typeface="Source Sans Pro" pitchFamily="34" charset="-120"/>
              </a:rPr>
              <a:t>Vật dụng để đóng mở.</a:t>
            </a:r>
            <a:endParaRPr lang="en-US" sz="1850" dirty="0"/>
          </a:p>
        </p:txBody>
      </p:sp>
      <p:pic>
        <p:nvPicPr>
          <p:cNvPr id="10" name="Image 3" descr="preencoded.png">    </p:cNvPr>
          <p:cNvPicPr>
            <a:picLocks noChangeAspect="1"/>
          </p:cNvPicPr>
          <p:nvPr/>
        </p:nvPicPr>
        <p:blipFill>
          <a:blip r:embed="rId4"/>
          <a:stretch>
            <a:fillRect/>
          </a:stretch>
        </p:blipFill>
        <p:spPr>
          <a:xfrm>
            <a:off x="6324124" y="4846796"/>
            <a:ext cx="1196816" cy="1436251"/>
          </a:xfrm>
          <a:prstGeom prst="rect">
            <a:avLst/>
          </a:prstGeom>
        </p:spPr>
      </p:pic>
      <p:sp>
        <p:nvSpPr>
          <p:cNvPr id="11" name="Text 5"/>
          <p:cNvSpPr/>
          <p:nvPr/>
        </p:nvSpPr>
        <p:spPr>
          <a:xfrm>
            <a:off x="7879913" y="5086112"/>
            <a:ext cx="2816185" cy="351949"/>
          </a:xfrm>
          <a:prstGeom prst="rect">
            <a:avLst/>
          </a:prstGeom>
          <a:noFill/>
          <a:ln/>
        </p:spPr>
        <p:txBody>
          <a:bodyPr wrap="none" lIns="0" tIns="0" rIns="0" bIns="0" rtlCol="0" anchor="t"/>
          <a:lstStyle/>
          <a:p>
            <a:pPr algn="l" indent="0" marL="0">
              <a:lnSpc>
                <a:spcPts val="2750"/>
              </a:lnSpc>
              <a:buNone/>
            </a:pPr>
            <a:r>
              <a:rPr lang="en-US" sz="2200" spc="-44" kern="0" dirty="0">
                <a:solidFill>
                  <a:srgbClr val="272525"/>
                </a:solidFill>
                <a:latin typeface="Source Serif Pro Semi Bold" pitchFamily="34" charset="0"/>
                <a:ea typeface="Source Serif Pro Semi Bold" pitchFamily="34" charset="-122"/>
                <a:cs typeface="Source Serif Pro Semi Bold" pitchFamily="34" charset="-120"/>
              </a:rPr>
              <a:t>Cây Cối</a:t>
            </a:r>
            <a:endParaRPr lang="en-US" sz="2200" dirty="0"/>
          </a:p>
        </p:txBody>
      </p:sp>
      <p:sp>
        <p:nvSpPr>
          <p:cNvPr id="12" name="Text 6"/>
          <p:cNvSpPr/>
          <p:nvPr/>
        </p:nvSpPr>
        <p:spPr>
          <a:xfrm>
            <a:off x="7879913" y="5581650"/>
            <a:ext cx="5912763" cy="383024"/>
          </a:xfrm>
          <a:prstGeom prst="rect">
            <a:avLst/>
          </a:prstGeom>
          <a:noFill/>
          <a:ln/>
        </p:spPr>
        <p:txBody>
          <a:bodyPr wrap="none" lIns="0" tIns="0" rIns="0" bIns="0" rtlCol="0" anchor="t"/>
          <a:lstStyle/>
          <a:p>
            <a:pPr algn="l" indent="0" marL="0">
              <a:lnSpc>
                <a:spcPts val="3000"/>
              </a:lnSpc>
              <a:buNone/>
            </a:pPr>
            <a:r>
              <a:rPr lang="en-US" sz="1850" spc="-38" kern="0" dirty="0">
                <a:solidFill>
                  <a:srgbClr val="272525"/>
                </a:solidFill>
                <a:latin typeface="Source Sans Pro" pitchFamily="34" charset="0"/>
                <a:ea typeface="Source Sans Pro" pitchFamily="34" charset="-122"/>
                <a:cs typeface="Source Sans Pro" pitchFamily="34" charset="-120"/>
              </a:rPr>
              <a:t>Các loại cây trồng.</a:t>
            </a:r>
            <a:endParaRPr lang="en-US" sz="1850" dirty="0"/>
          </a:p>
        </p:txBody>
      </p:sp>
      <p:sp>
        <p:nvSpPr>
          <p:cNvPr id="13" name="Text 7"/>
          <p:cNvSpPr/>
          <p:nvPr/>
        </p:nvSpPr>
        <p:spPr>
          <a:xfrm>
            <a:off x="6324124" y="6552248"/>
            <a:ext cx="7468553" cy="766048"/>
          </a:xfrm>
          <a:prstGeom prst="rect">
            <a:avLst/>
          </a:prstGeom>
          <a:noFill/>
          <a:ln/>
        </p:spPr>
        <p:txBody>
          <a:bodyPr wrap="square" lIns="0" tIns="0" rIns="0" bIns="0" rtlCol="0" anchor="t"/>
          <a:lstStyle/>
          <a:p>
            <a:pPr algn="l" indent="0" marL="0">
              <a:lnSpc>
                <a:spcPts val="3000"/>
              </a:lnSpc>
              <a:buNone/>
            </a:pPr>
            <a:r>
              <a:rPr lang="en-US" sz="1850" spc="-38" kern="0" dirty="0">
                <a:solidFill>
                  <a:srgbClr val="272525"/>
                </a:solidFill>
                <a:latin typeface="Source Sans Pro" pitchFamily="34" charset="0"/>
                <a:ea typeface="Source Sans Pro" pitchFamily="34" charset="-122"/>
                <a:cs typeface="Source Sans Pro" pitchFamily="34" charset="-120"/>
              </a:rPr>
              <a:t>Từ ghép làm phong phú thêm vốn từ vựng của chúng ta. Hãy cùng nhau tìm hiểu thêm về các từ ghép chứa chữ C!</a:t>
            </a:r>
            <a:endParaRPr lang="en-US" sz="18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324124" y="1573530"/>
            <a:ext cx="5632490" cy="704017"/>
          </a:xfrm>
          <a:prstGeom prst="rect">
            <a:avLst/>
          </a:prstGeom>
          <a:noFill/>
          <a:ln/>
        </p:spPr>
        <p:txBody>
          <a:bodyPr wrap="none" lIns="0" tIns="0" rIns="0" bIns="0" rtlCol="0" anchor="t"/>
          <a:lstStyle/>
          <a:p>
            <a:pPr algn="l" indent="0" marL="0">
              <a:lnSpc>
                <a:spcPts val="5500"/>
              </a:lnSpc>
              <a:buNone/>
            </a:pPr>
            <a:r>
              <a:rPr lang="en-US" sz="4400" spc="-89" kern="0" dirty="0">
                <a:solidFill>
                  <a:srgbClr val="000000"/>
                </a:solidFill>
                <a:latin typeface="Source Serif Pro Semi Bold" pitchFamily="34" charset="0"/>
                <a:ea typeface="Source Serif Pro Semi Bold" pitchFamily="34" charset="-122"/>
                <a:cs typeface="Source Serif Pro Semi Bold" pitchFamily="34" charset="-120"/>
              </a:rPr>
              <a:t>Trò Chơi Học Chữ C</a:t>
            </a:r>
            <a:endParaRPr lang="en-US" sz="4400" dirty="0"/>
          </a:p>
        </p:txBody>
      </p:sp>
      <p:sp>
        <p:nvSpPr>
          <p:cNvPr id="4" name="Shape 1"/>
          <p:cNvSpPr/>
          <p:nvPr/>
        </p:nvSpPr>
        <p:spPr>
          <a:xfrm>
            <a:off x="6324124" y="2636520"/>
            <a:ext cx="3614618" cy="1372433"/>
          </a:xfrm>
          <a:prstGeom prst="roundRect">
            <a:avLst>
              <a:gd name="adj" fmla="val 7326"/>
            </a:avLst>
          </a:prstGeom>
          <a:solidFill>
            <a:srgbClr val="F0D4F7"/>
          </a:solidFill>
          <a:ln w="7620">
            <a:solidFill>
              <a:srgbClr val="D6BADD"/>
            </a:solidFill>
            <a:prstDash val="solid"/>
          </a:ln>
        </p:spPr>
      </p:sp>
      <p:sp>
        <p:nvSpPr>
          <p:cNvPr id="5" name="Text 2"/>
          <p:cNvSpPr/>
          <p:nvPr/>
        </p:nvSpPr>
        <p:spPr>
          <a:xfrm>
            <a:off x="6571059" y="2883456"/>
            <a:ext cx="2816185" cy="351949"/>
          </a:xfrm>
          <a:prstGeom prst="rect">
            <a:avLst/>
          </a:prstGeom>
          <a:noFill/>
          <a:ln/>
        </p:spPr>
        <p:txBody>
          <a:bodyPr wrap="none" lIns="0" tIns="0" rIns="0" bIns="0" rtlCol="0" anchor="t"/>
          <a:lstStyle/>
          <a:p>
            <a:pPr algn="l" indent="0" marL="0">
              <a:lnSpc>
                <a:spcPts val="2750"/>
              </a:lnSpc>
              <a:buNone/>
            </a:pPr>
            <a:r>
              <a:rPr lang="en-US" sz="2200" spc="-44" kern="0" dirty="0">
                <a:solidFill>
                  <a:srgbClr val="272525"/>
                </a:solidFill>
                <a:latin typeface="Source Serif Pro Semi Bold" pitchFamily="34" charset="0"/>
                <a:ea typeface="Source Serif Pro Semi Bold" pitchFamily="34" charset="-122"/>
                <a:cs typeface="Source Serif Pro Semi Bold" pitchFamily="34" charset="-120"/>
              </a:rPr>
              <a:t>Tìm Chữ C</a:t>
            </a:r>
            <a:endParaRPr lang="en-US" sz="2200" dirty="0"/>
          </a:p>
        </p:txBody>
      </p:sp>
      <p:sp>
        <p:nvSpPr>
          <p:cNvPr id="6" name="Text 3"/>
          <p:cNvSpPr/>
          <p:nvPr/>
        </p:nvSpPr>
        <p:spPr>
          <a:xfrm>
            <a:off x="6571059" y="3378994"/>
            <a:ext cx="3120747" cy="383024"/>
          </a:xfrm>
          <a:prstGeom prst="rect">
            <a:avLst/>
          </a:prstGeom>
          <a:noFill/>
          <a:ln/>
        </p:spPr>
        <p:txBody>
          <a:bodyPr wrap="none" lIns="0" tIns="0" rIns="0" bIns="0" rtlCol="0" anchor="t"/>
          <a:lstStyle/>
          <a:p>
            <a:pPr algn="l" indent="0" marL="0">
              <a:lnSpc>
                <a:spcPts val="3000"/>
              </a:lnSpc>
              <a:buNone/>
            </a:pPr>
            <a:r>
              <a:rPr lang="en-US" sz="1850" spc="-38" kern="0" dirty="0">
                <a:solidFill>
                  <a:srgbClr val="272525"/>
                </a:solidFill>
                <a:latin typeface="Source Sans Pro" pitchFamily="34" charset="0"/>
                <a:ea typeface="Source Sans Pro" pitchFamily="34" charset="-122"/>
                <a:cs typeface="Source Sans Pro" pitchFamily="34" charset="-120"/>
              </a:rPr>
              <a:t>Tìm chữ C trong đoạn văn.</a:t>
            </a:r>
            <a:endParaRPr lang="en-US" sz="1850" dirty="0"/>
          </a:p>
        </p:txBody>
      </p:sp>
      <p:sp>
        <p:nvSpPr>
          <p:cNvPr id="7" name="Shape 4"/>
          <p:cNvSpPr/>
          <p:nvPr/>
        </p:nvSpPr>
        <p:spPr>
          <a:xfrm>
            <a:off x="10178058" y="2636520"/>
            <a:ext cx="3614618" cy="1372433"/>
          </a:xfrm>
          <a:prstGeom prst="roundRect">
            <a:avLst>
              <a:gd name="adj" fmla="val 7326"/>
            </a:avLst>
          </a:prstGeom>
          <a:solidFill>
            <a:srgbClr val="F0D4F7"/>
          </a:solidFill>
          <a:ln w="7620">
            <a:solidFill>
              <a:srgbClr val="D6BADD"/>
            </a:solidFill>
            <a:prstDash val="solid"/>
          </a:ln>
        </p:spPr>
      </p:sp>
      <p:sp>
        <p:nvSpPr>
          <p:cNvPr id="8" name="Text 5"/>
          <p:cNvSpPr/>
          <p:nvPr/>
        </p:nvSpPr>
        <p:spPr>
          <a:xfrm>
            <a:off x="10424993" y="2883456"/>
            <a:ext cx="2816185" cy="351949"/>
          </a:xfrm>
          <a:prstGeom prst="rect">
            <a:avLst/>
          </a:prstGeom>
          <a:noFill/>
          <a:ln/>
        </p:spPr>
        <p:txBody>
          <a:bodyPr wrap="none" lIns="0" tIns="0" rIns="0" bIns="0" rtlCol="0" anchor="t"/>
          <a:lstStyle/>
          <a:p>
            <a:pPr algn="l" indent="0" marL="0">
              <a:lnSpc>
                <a:spcPts val="2750"/>
              </a:lnSpc>
              <a:buNone/>
            </a:pPr>
            <a:r>
              <a:rPr lang="en-US" sz="2200" spc="-44" kern="0" dirty="0">
                <a:solidFill>
                  <a:srgbClr val="272525"/>
                </a:solidFill>
                <a:latin typeface="Source Serif Pro Semi Bold" pitchFamily="34" charset="0"/>
                <a:ea typeface="Source Serif Pro Semi Bold" pitchFamily="34" charset="-122"/>
                <a:cs typeface="Source Serif Pro Semi Bold" pitchFamily="34" charset="-120"/>
              </a:rPr>
              <a:t>Ghép Hình</a:t>
            </a:r>
            <a:endParaRPr lang="en-US" sz="2200" dirty="0"/>
          </a:p>
        </p:txBody>
      </p:sp>
      <p:sp>
        <p:nvSpPr>
          <p:cNvPr id="9" name="Text 6"/>
          <p:cNvSpPr/>
          <p:nvPr/>
        </p:nvSpPr>
        <p:spPr>
          <a:xfrm>
            <a:off x="10424993" y="3378994"/>
            <a:ext cx="3120747" cy="383024"/>
          </a:xfrm>
          <a:prstGeom prst="rect">
            <a:avLst/>
          </a:prstGeom>
          <a:noFill/>
          <a:ln/>
        </p:spPr>
        <p:txBody>
          <a:bodyPr wrap="none" lIns="0" tIns="0" rIns="0" bIns="0" rtlCol="0" anchor="t"/>
          <a:lstStyle/>
          <a:p>
            <a:pPr algn="l" indent="0" marL="0">
              <a:lnSpc>
                <a:spcPts val="3000"/>
              </a:lnSpc>
              <a:buNone/>
            </a:pPr>
            <a:r>
              <a:rPr lang="en-US" sz="1850" spc="-38" kern="0" dirty="0">
                <a:solidFill>
                  <a:srgbClr val="272525"/>
                </a:solidFill>
                <a:latin typeface="Source Sans Pro" pitchFamily="34" charset="0"/>
                <a:ea typeface="Source Sans Pro" pitchFamily="34" charset="-122"/>
                <a:cs typeface="Source Sans Pro" pitchFamily="34" charset="-120"/>
              </a:rPr>
              <a:t>Nối chữ C với hình ảnh.</a:t>
            </a:r>
            <a:endParaRPr lang="en-US" sz="1850" dirty="0"/>
          </a:p>
        </p:txBody>
      </p:sp>
      <p:sp>
        <p:nvSpPr>
          <p:cNvPr id="10" name="Shape 7"/>
          <p:cNvSpPr/>
          <p:nvPr/>
        </p:nvSpPr>
        <p:spPr>
          <a:xfrm>
            <a:off x="6324124" y="4248269"/>
            <a:ext cx="7468553" cy="1372433"/>
          </a:xfrm>
          <a:prstGeom prst="roundRect">
            <a:avLst>
              <a:gd name="adj" fmla="val 7326"/>
            </a:avLst>
          </a:prstGeom>
          <a:solidFill>
            <a:srgbClr val="F0D4F7"/>
          </a:solidFill>
          <a:ln w="7620">
            <a:solidFill>
              <a:srgbClr val="D6BADD"/>
            </a:solidFill>
            <a:prstDash val="solid"/>
          </a:ln>
        </p:spPr>
      </p:sp>
      <p:sp>
        <p:nvSpPr>
          <p:cNvPr id="11" name="Text 8"/>
          <p:cNvSpPr/>
          <p:nvPr/>
        </p:nvSpPr>
        <p:spPr>
          <a:xfrm>
            <a:off x="6571059" y="4495205"/>
            <a:ext cx="2816185" cy="351949"/>
          </a:xfrm>
          <a:prstGeom prst="rect">
            <a:avLst/>
          </a:prstGeom>
          <a:noFill/>
          <a:ln/>
        </p:spPr>
        <p:txBody>
          <a:bodyPr wrap="none" lIns="0" tIns="0" rIns="0" bIns="0" rtlCol="0" anchor="t"/>
          <a:lstStyle/>
          <a:p>
            <a:pPr algn="l" indent="0" marL="0">
              <a:lnSpc>
                <a:spcPts val="2750"/>
              </a:lnSpc>
              <a:buNone/>
            </a:pPr>
            <a:r>
              <a:rPr lang="en-US" sz="2200" spc="-44" kern="0" dirty="0">
                <a:solidFill>
                  <a:srgbClr val="272525"/>
                </a:solidFill>
                <a:latin typeface="Source Serif Pro Semi Bold" pitchFamily="34" charset="0"/>
                <a:ea typeface="Source Serif Pro Semi Bold" pitchFamily="34" charset="-122"/>
                <a:cs typeface="Source Serif Pro Semi Bold" pitchFamily="34" charset="-120"/>
              </a:rPr>
              <a:t>Điền Chữ</a:t>
            </a:r>
            <a:endParaRPr lang="en-US" sz="2200" dirty="0"/>
          </a:p>
        </p:txBody>
      </p:sp>
      <p:sp>
        <p:nvSpPr>
          <p:cNvPr id="12" name="Text 9"/>
          <p:cNvSpPr/>
          <p:nvPr/>
        </p:nvSpPr>
        <p:spPr>
          <a:xfrm>
            <a:off x="6571059" y="4990743"/>
            <a:ext cx="6974681" cy="383024"/>
          </a:xfrm>
          <a:prstGeom prst="rect">
            <a:avLst/>
          </a:prstGeom>
          <a:noFill/>
          <a:ln/>
        </p:spPr>
        <p:txBody>
          <a:bodyPr wrap="none" lIns="0" tIns="0" rIns="0" bIns="0" rtlCol="0" anchor="t"/>
          <a:lstStyle/>
          <a:p>
            <a:pPr algn="l" indent="0" marL="0">
              <a:lnSpc>
                <a:spcPts val="3000"/>
              </a:lnSpc>
              <a:buNone/>
            </a:pPr>
            <a:r>
              <a:rPr lang="en-US" sz="1850" spc="-38" kern="0" dirty="0">
                <a:solidFill>
                  <a:srgbClr val="272525"/>
                </a:solidFill>
                <a:latin typeface="Source Sans Pro" pitchFamily="34" charset="0"/>
                <a:ea typeface="Source Sans Pro" pitchFamily="34" charset="-122"/>
                <a:cs typeface="Source Sans Pro" pitchFamily="34" charset="-120"/>
              </a:rPr>
              <a:t>Điền chữ C vào chỗ trống.</a:t>
            </a:r>
            <a:endParaRPr lang="en-US" sz="1850" dirty="0"/>
          </a:p>
        </p:txBody>
      </p:sp>
      <p:sp>
        <p:nvSpPr>
          <p:cNvPr id="13" name="Text 10"/>
          <p:cNvSpPr/>
          <p:nvPr/>
        </p:nvSpPr>
        <p:spPr>
          <a:xfrm>
            <a:off x="6324124" y="5889903"/>
            <a:ext cx="7468553" cy="766048"/>
          </a:xfrm>
          <a:prstGeom prst="rect">
            <a:avLst/>
          </a:prstGeom>
          <a:noFill/>
          <a:ln/>
        </p:spPr>
        <p:txBody>
          <a:bodyPr wrap="square" lIns="0" tIns="0" rIns="0" bIns="0" rtlCol="0" anchor="t"/>
          <a:lstStyle/>
          <a:p>
            <a:pPr algn="l" indent="0" marL="0">
              <a:lnSpc>
                <a:spcPts val="3000"/>
              </a:lnSpc>
              <a:buNone/>
            </a:pPr>
            <a:r>
              <a:rPr lang="en-US" sz="1850" spc="-38" kern="0" dirty="0">
                <a:solidFill>
                  <a:srgbClr val="272525"/>
                </a:solidFill>
                <a:latin typeface="Source Sans Pro" pitchFamily="34" charset="0"/>
                <a:ea typeface="Source Sans Pro" pitchFamily="34" charset="-122"/>
                <a:cs typeface="Source Sans Pro" pitchFamily="34" charset="-120"/>
              </a:rPr>
              <a:t>Học tập sẽ trở nên thú vị hơn khi kết hợp với trò chơi. Cùng tham gia các trò chơi để nắm vững kiến thức về chữ C!</a:t>
            </a:r>
            <a:endParaRPr lang="en-US" sz="18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837724" y="790575"/>
            <a:ext cx="5632490" cy="704017"/>
          </a:xfrm>
          <a:prstGeom prst="rect">
            <a:avLst/>
          </a:prstGeom>
          <a:noFill/>
          <a:ln/>
        </p:spPr>
        <p:txBody>
          <a:bodyPr wrap="none" lIns="0" tIns="0" rIns="0" bIns="0" rtlCol="0" anchor="t"/>
          <a:lstStyle/>
          <a:p>
            <a:pPr algn="l" indent="0" marL="0">
              <a:lnSpc>
                <a:spcPts val="5500"/>
              </a:lnSpc>
              <a:buNone/>
            </a:pPr>
            <a:r>
              <a:rPr lang="en-US" sz="4400" spc="-89" kern="0" dirty="0">
                <a:solidFill>
                  <a:srgbClr val="000000"/>
                </a:solidFill>
                <a:latin typeface="Source Serif Pro Semi Bold" pitchFamily="34" charset="0"/>
                <a:ea typeface="Source Serif Pro Semi Bold" pitchFamily="34" charset="-122"/>
                <a:cs typeface="Source Serif Pro Semi Bold" pitchFamily="34" charset="-120"/>
              </a:rPr>
              <a:t>Vần Và Điệu Với Chữ C</a:t>
            </a:r>
            <a:endParaRPr lang="en-US" sz="4400" dirty="0"/>
          </a:p>
        </p:txBody>
      </p:sp>
      <p:sp>
        <p:nvSpPr>
          <p:cNvPr id="4" name="Shape 1"/>
          <p:cNvSpPr/>
          <p:nvPr/>
        </p:nvSpPr>
        <p:spPr>
          <a:xfrm>
            <a:off x="1106924" y="1853565"/>
            <a:ext cx="30480" cy="4550212"/>
          </a:xfrm>
          <a:prstGeom prst="roundRect">
            <a:avLst>
              <a:gd name="adj" fmla="val 329856"/>
            </a:avLst>
          </a:prstGeom>
          <a:solidFill>
            <a:srgbClr val="D6BADD"/>
          </a:solidFill>
          <a:ln/>
        </p:spPr>
      </p:sp>
      <p:sp>
        <p:nvSpPr>
          <p:cNvPr id="5" name="Shape 2"/>
          <p:cNvSpPr/>
          <p:nvPr/>
        </p:nvSpPr>
        <p:spPr>
          <a:xfrm>
            <a:off x="1345704" y="2376726"/>
            <a:ext cx="718066" cy="30480"/>
          </a:xfrm>
          <a:prstGeom prst="roundRect">
            <a:avLst>
              <a:gd name="adj" fmla="val 329856"/>
            </a:avLst>
          </a:prstGeom>
          <a:solidFill>
            <a:srgbClr val="D6BADD"/>
          </a:solidFill>
          <a:ln/>
        </p:spPr>
      </p:sp>
      <p:sp>
        <p:nvSpPr>
          <p:cNvPr id="6" name="Shape 3"/>
          <p:cNvSpPr/>
          <p:nvPr/>
        </p:nvSpPr>
        <p:spPr>
          <a:xfrm>
            <a:off x="837664" y="2122765"/>
            <a:ext cx="538520" cy="538520"/>
          </a:xfrm>
          <a:prstGeom prst="roundRect">
            <a:avLst>
              <a:gd name="adj" fmla="val 18670"/>
            </a:avLst>
          </a:prstGeom>
          <a:solidFill>
            <a:srgbClr val="F0D4F7"/>
          </a:solidFill>
          <a:ln w="7620">
            <a:solidFill>
              <a:srgbClr val="D6BADD"/>
            </a:solidFill>
            <a:prstDash val="solid"/>
          </a:ln>
        </p:spPr>
      </p:sp>
      <p:sp>
        <p:nvSpPr>
          <p:cNvPr id="7" name="Text 4"/>
          <p:cNvSpPr/>
          <p:nvPr/>
        </p:nvSpPr>
        <p:spPr>
          <a:xfrm>
            <a:off x="937915" y="2180749"/>
            <a:ext cx="337899" cy="422434"/>
          </a:xfrm>
          <a:prstGeom prst="rect">
            <a:avLst/>
          </a:prstGeom>
          <a:noFill/>
          <a:ln/>
        </p:spPr>
        <p:txBody>
          <a:bodyPr wrap="none" lIns="0" tIns="0" rIns="0" bIns="0" rtlCol="0" anchor="t"/>
          <a:lstStyle/>
          <a:p>
            <a:pPr algn="ctr" indent="0" marL="0">
              <a:lnSpc>
                <a:spcPts val="2650"/>
              </a:lnSpc>
              <a:buNone/>
            </a:pPr>
            <a:r>
              <a:rPr lang="en-US" sz="2650" spc="-53" kern="0" dirty="0">
                <a:solidFill>
                  <a:srgbClr val="272525"/>
                </a:solidFill>
                <a:latin typeface="Source Serif Pro Semi Bold" pitchFamily="34" charset="0"/>
                <a:ea typeface="Source Serif Pro Semi Bold" pitchFamily="34" charset="-122"/>
                <a:cs typeface="Source Serif Pro Semi Bold" pitchFamily="34" charset="-120"/>
              </a:rPr>
              <a:t>1</a:t>
            </a:r>
            <a:endParaRPr lang="en-US" sz="2650" dirty="0"/>
          </a:p>
        </p:txBody>
      </p:sp>
      <p:sp>
        <p:nvSpPr>
          <p:cNvPr id="8" name="Text 5"/>
          <p:cNvSpPr/>
          <p:nvPr/>
        </p:nvSpPr>
        <p:spPr>
          <a:xfrm>
            <a:off x="2303859" y="2092881"/>
            <a:ext cx="2816185" cy="351949"/>
          </a:xfrm>
          <a:prstGeom prst="rect">
            <a:avLst/>
          </a:prstGeom>
          <a:noFill/>
          <a:ln/>
        </p:spPr>
        <p:txBody>
          <a:bodyPr wrap="none" lIns="0" tIns="0" rIns="0" bIns="0" rtlCol="0" anchor="t"/>
          <a:lstStyle/>
          <a:p>
            <a:pPr algn="l" indent="0" marL="0">
              <a:lnSpc>
                <a:spcPts val="2750"/>
              </a:lnSpc>
              <a:buNone/>
            </a:pPr>
            <a:r>
              <a:rPr lang="en-US" sz="2200" spc="-44" kern="0" dirty="0">
                <a:solidFill>
                  <a:srgbClr val="272525"/>
                </a:solidFill>
                <a:latin typeface="Source Serif Pro Semi Bold" pitchFamily="34" charset="0"/>
                <a:ea typeface="Source Serif Pro Semi Bold" pitchFamily="34" charset="-122"/>
                <a:cs typeface="Source Serif Pro Semi Bold" pitchFamily="34" charset="-120"/>
              </a:rPr>
              <a:t>Ca</a:t>
            </a:r>
            <a:endParaRPr lang="en-US" sz="2200" dirty="0"/>
          </a:p>
        </p:txBody>
      </p:sp>
      <p:sp>
        <p:nvSpPr>
          <p:cNvPr id="9" name="Text 6"/>
          <p:cNvSpPr/>
          <p:nvPr/>
        </p:nvSpPr>
        <p:spPr>
          <a:xfrm>
            <a:off x="2303859" y="2588419"/>
            <a:ext cx="6002417" cy="383024"/>
          </a:xfrm>
          <a:prstGeom prst="rect">
            <a:avLst/>
          </a:prstGeom>
          <a:noFill/>
          <a:ln/>
        </p:spPr>
        <p:txBody>
          <a:bodyPr wrap="none" lIns="0" tIns="0" rIns="0" bIns="0" rtlCol="0" anchor="t"/>
          <a:lstStyle/>
          <a:p>
            <a:pPr algn="l" indent="0" marL="0">
              <a:lnSpc>
                <a:spcPts val="3000"/>
              </a:lnSpc>
              <a:buNone/>
            </a:pPr>
            <a:r>
              <a:rPr lang="en-US" sz="1850" spc="-38" kern="0" dirty="0">
                <a:solidFill>
                  <a:srgbClr val="272525"/>
                </a:solidFill>
                <a:latin typeface="Source Sans Pro" pitchFamily="34" charset="0"/>
                <a:ea typeface="Source Sans Pro" pitchFamily="34" charset="-122"/>
                <a:cs typeface="Source Sans Pro" pitchFamily="34" charset="-120"/>
              </a:rPr>
              <a:t>Hát một bài ca.</a:t>
            </a:r>
            <a:endParaRPr lang="en-US" sz="1850" dirty="0"/>
          </a:p>
        </p:txBody>
      </p:sp>
      <p:sp>
        <p:nvSpPr>
          <p:cNvPr id="10" name="Shape 7"/>
          <p:cNvSpPr/>
          <p:nvPr/>
        </p:nvSpPr>
        <p:spPr>
          <a:xfrm>
            <a:off x="1345704" y="3973235"/>
            <a:ext cx="718066" cy="30480"/>
          </a:xfrm>
          <a:prstGeom prst="roundRect">
            <a:avLst>
              <a:gd name="adj" fmla="val 329856"/>
            </a:avLst>
          </a:prstGeom>
          <a:solidFill>
            <a:srgbClr val="D6BADD"/>
          </a:solidFill>
          <a:ln/>
        </p:spPr>
      </p:sp>
      <p:sp>
        <p:nvSpPr>
          <p:cNvPr id="11" name="Shape 8"/>
          <p:cNvSpPr/>
          <p:nvPr/>
        </p:nvSpPr>
        <p:spPr>
          <a:xfrm>
            <a:off x="837664" y="3719274"/>
            <a:ext cx="538520" cy="538520"/>
          </a:xfrm>
          <a:prstGeom prst="roundRect">
            <a:avLst>
              <a:gd name="adj" fmla="val 18670"/>
            </a:avLst>
          </a:prstGeom>
          <a:solidFill>
            <a:srgbClr val="F0D4F7"/>
          </a:solidFill>
          <a:ln w="7620">
            <a:solidFill>
              <a:srgbClr val="D6BADD"/>
            </a:solidFill>
            <a:prstDash val="solid"/>
          </a:ln>
        </p:spPr>
      </p:sp>
      <p:sp>
        <p:nvSpPr>
          <p:cNvPr id="12" name="Text 9"/>
          <p:cNvSpPr/>
          <p:nvPr/>
        </p:nvSpPr>
        <p:spPr>
          <a:xfrm>
            <a:off x="937915" y="3777258"/>
            <a:ext cx="337899" cy="422434"/>
          </a:xfrm>
          <a:prstGeom prst="rect">
            <a:avLst/>
          </a:prstGeom>
          <a:noFill/>
          <a:ln/>
        </p:spPr>
        <p:txBody>
          <a:bodyPr wrap="none" lIns="0" tIns="0" rIns="0" bIns="0" rtlCol="0" anchor="t"/>
          <a:lstStyle/>
          <a:p>
            <a:pPr algn="ctr" indent="0" marL="0">
              <a:lnSpc>
                <a:spcPts val="2650"/>
              </a:lnSpc>
              <a:buNone/>
            </a:pPr>
            <a:r>
              <a:rPr lang="en-US" sz="2650" spc="-53" kern="0" dirty="0">
                <a:solidFill>
                  <a:srgbClr val="272525"/>
                </a:solidFill>
                <a:latin typeface="Source Serif Pro Semi Bold" pitchFamily="34" charset="0"/>
                <a:ea typeface="Source Serif Pro Semi Bold" pitchFamily="34" charset="-122"/>
                <a:cs typeface="Source Serif Pro Semi Bold" pitchFamily="34" charset="-120"/>
              </a:rPr>
              <a:t>2</a:t>
            </a:r>
            <a:endParaRPr lang="en-US" sz="2650" dirty="0"/>
          </a:p>
        </p:txBody>
      </p:sp>
      <p:sp>
        <p:nvSpPr>
          <p:cNvPr id="13" name="Text 10"/>
          <p:cNvSpPr/>
          <p:nvPr/>
        </p:nvSpPr>
        <p:spPr>
          <a:xfrm>
            <a:off x="2303859" y="3689390"/>
            <a:ext cx="2816185" cy="351949"/>
          </a:xfrm>
          <a:prstGeom prst="rect">
            <a:avLst/>
          </a:prstGeom>
          <a:noFill/>
          <a:ln/>
        </p:spPr>
        <p:txBody>
          <a:bodyPr wrap="none" lIns="0" tIns="0" rIns="0" bIns="0" rtlCol="0" anchor="t"/>
          <a:lstStyle/>
          <a:p>
            <a:pPr algn="l" indent="0" marL="0">
              <a:lnSpc>
                <a:spcPts val="2750"/>
              </a:lnSpc>
              <a:buNone/>
            </a:pPr>
            <a:r>
              <a:rPr lang="en-US" sz="2200" spc="-44" kern="0" dirty="0">
                <a:solidFill>
                  <a:srgbClr val="272525"/>
                </a:solidFill>
                <a:latin typeface="Source Serif Pro Semi Bold" pitchFamily="34" charset="0"/>
                <a:ea typeface="Source Serif Pro Semi Bold" pitchFamily="34" charset="-122"/>
                <a:cs typeface="Source Serif Pro Semi Bold" pitchFamily="34" charset="-120"/>
              </a:rPr>
              <a:t>Cả</a:t>
            </a:r>
            <a:endParaRPr lang="en-US" sz="2200" dirty="0"/>
          </a:p>
        </p:txBody>
      </p:sp>
      <p:sp>
        <p:nvSpPr>
          <p:cNvPr id="14" name="Text 11"/>
          <p:cNvSpPr/>
          <p:nvPr/>
        </p:nvSpPr>
        <p:spPr>
          <a:xfrm>
            <a:off x="2303859" y="4184928"/>
            <a:ext cx="6002417" cy="383024"/>
          </a:xfrm>
          <a:prstGeom prst="rect">
            <a:avLst/>
          </a:prstGeom>
          <a:noFill/>
          <a:ln/>
        </p:spPr>
        <p:txBody>
          <a:bodyPr wrap="none" lIns="0" tIns="0" rIns="0" bIns="0" rtlCol="0" anchor="t"/>
          <a:lstStyle/>
          <a:p>
            <a:pPr algn="l" indent="0" marL="0">
              <a:lnSpc>
                <a:spcPts val="3000"/>
              </a:lnSpc>
              <a:buNone/>
            </a:pPr>
            <a:r>
              <a:rPr lang="en-US" sz="1850" spc="-38" kern="0" dirty="0">
                <a:solidFill>
                  <a:srgbClr val="272525"/>
                </a:solidFill>
                <a:latin typeface="Source Sans Pro" pitchFamily="34" charset="0"/>
                <a:ea typeface="Source Sans Pro" pitchFamily="34" charset="-122"/>
                <a:cs typeface="Source Sans Pro" pitchFamily="34" charset="-120"/>
              </a:rPr>
              <a:t>Cả nhà thương nhau.</a:t>
            </a:r>
            <a:endParaRPr lang="en-US" sz="1850" dirty="0"/>
          </a:p>
        </p:txBody>
      </p:sp>
      <p:sp>
        <p:nvSpPr>
          <p:cNvPr id="15" name="Shape 12"/>
          <p:cNvSpPr/>
          <p:nvPr/>
        </p:nvSpPr>
        <p:spPr>
          <a:xfrm>
            <a:off x="1345704" y="5569744"/>
            <a:ext cx="718066" cy="30480"/>
          </a:xfrm>
          <a:prstGeom prst="roundRect">
            <a:avLst>
              <a:gd name="adj" fmla="val 329856"/>
            </a:avLst>
          </a:prstGeom>
          <a:solidFill>
            <a:srgbClr val="D6BADD"/>
          </a:solidFill>
          <a:ln/>
        </p:spPr>
      </p:sp>
      <p:sp>
        <p:nvSpPr>
          <p:cNvPr id="16" name="Shape 13"/>
          <p:cNvSpPr/>
          <p:nvPr/>
        </p:nvSpPr>
        <p:spPr>
          <a:xfrm>
            <a:off x="837664" y="5315783"/>
            <a:ext cx="538520" cy="538520"/>
          </a:xfrm>
          <a:prstGeom prst="roundRect">
            <a:avLst>
              <a:gd name="adj" fmla="val 18670"/>
            </a:avLst>
          </a:prstGeom>
          <a:solidFill>
            <a:srgbClr val="F0D4F7"/>
          </a:solidFill>
          <a:ln w="7620">
            <a:solidFill>
              <a:srgbClr val="D6BADD"/>
            </a:solidFill>
            <a:prstDash val="solid"/>
          </a:ln>
        </p:spPr>
      </p:sp>
      <p:sp>
        <p:nvSpPr>
          <p:cNvPr id="17" name="Text 14"/>
          <p:cNvSpPr/>
          <p:nvPr/>
        </p:nvSpPr>
        <p:spPr>
          <a:xfrm>
            <a:off x="937915" y="5373767"/>
            <a:ext cx="337899" cy="422434"/>
          </a:xfrm>
          <a:prstGeom prst="rect">
            <a:avLst/>
          </a:prstGeom>
          <a:noFill/>
          <a:ln/>
        </p:spPr>
        <p:txBody>
          <a:bodyPr wrap="none" lIns="0" tIns="0" rIns="0" bIns="0" rtlCol="0" anchor="t"/>
          <a:lstStyle/>
          <a:p>
            <a:pPr algn="ctr" indent="0" marL="0">
              <a:lnSpc>
                <a:spcPts val="2650"/>
              </a:lnSpc>
              <a:buNone/>
            </a:pPr>
            <a:r>
              <a:rPr lang="en-US" sz="2650" spc="-53" kern="0" dirty="0">
                <a:solidFill>
                  <a:srgbClr val="272525"/>
                </a:solidFill>
                <a:latin typeface="Source Serif Pro Semi Bold" pitchFamily="34" charset="0"/>
                <a:ea typeface="Source Serif Pro Semi Bold" pitchFamily="34" charset="-122"/>
                <a:cs typeface="Source Serif Pro Semi Bold" pitchFamily="34" charset="-120"/>
              </a:rPr>
              <a:t>3</a:t>
            </a:r>
            <a:endParaRPr lang="en-US" sz="2650" dirty="0"/>
          </a:p>
        </p:txBody>
      </p:sp>
      <p:sp>
        <p:nvSpPr>
          <p:cNvPr id="18" name="Text 15"/>
          <p:cNvSpPr/>
          <p:nvPr/>
        </p:nvSpPr>
        <p:spPr>
          <a:xfrm>
            <a:off x="2303859" y="5285899"/>
            <a:ext cx="2816185" cy="351949"/>
          </a:xfrm>
          <a:prstGeom prst="rect">
            <a:avLst/>
          </a:prstGeom>
          <a:noFill/>
          <a:ln/>
        </p:spPr>
        <p:txBody>
          <a:bodyPr wrap="none" lIns="0" tIns="0" rIns="0" bIns="0" rtlCol="0" anchor="t"/>
          <a:lstStyle/>
          <a:p>
            <a:pPr algn="l" indent="0" marL="0">
              <a:lnSpc>
                <a:spcPts val="2750"/>
              </a:lnSpc>
              <a:buNone/>
            </a:pPr>
            <a:r>
              <a:rPr lang="en-US" sz="2200" spc="-44" kern="0" dirty="0">
                <a:solidFill>
                  <a:srgbClr val="272525"/>
                </a:solidFill>
                <a:latin typeface="Source Serif Pro Semi Bold" pitchFamily="34" charset="0"/>
                <a:ea typeface="Source Serif Pro Semi Bold" pitchFamily="34" charset="-122"/>
                <a:cs typeface="Source Serif Pro Semi Bold" pitchFamily="34" charset="-120"/>
              </a:rPr>
              <a:t>Cọ</a:t>
            </a:r>
            <a:endParaRPr lang="en-US" sz="2200" dirty="0"/>
          </a:p>
        </p:txBody>
      </p:sp>
      <p:sp>
        <p:nvSpPr>
          <p:cNvPr id="19" name="Text 16"/>
          <p:cNvSpPr/>
          <p:nvPr/>
        </p:nvSpPr>
        <p:spPr>
          <a:xfrm>
            <a:off x="2303859" y="5781437"/>
            <a:ext cx="6002417" cy="383024"/>
          </a:xfrm>
          <a:prstGeom prst="rect">
            <a:avLst/>
          </a:prstGeom>
          <a:noFill/>
          <a:ln/>
        </p:spPr>
        <p:txBody>
          <a:bodyPr wrap="none" lIns="0" tIns="0" rIns="0" bIns="0" rtlCol="0" anchor="t"/>
          <a:lstStyle/>
          <a:p>
            <a:pPr algn="l" indent="0" marL="0">
              <a:lnSpc>
                <a:spcPts val="3000"/>
              </a:lnSpc>
              <a:buNone/>
            </a:pPr>
            <a:r>
              <a:rPr lang="en-US" sz="1850" spc="-38" kern="0" dirty="0">
                <a:solidFill>
                  <a:srgbClr val="272525"/>
                </a:solidFill>
                <a:latin typeface="Source Sans Pro" pitchFamily="34" charset="0"/>
                <a:ea typeface="Source Sans Pro" pitchFamily="34" charset="-122"/>
                <a:cs typeface="Source Sans Pro" pitchFamily="34" charset="-120"/>
              </a:rPr>
              <a:t>Cây cọ xanh mát.</a:t>
            </a:r>
            <a:endParaRPr lang="en-US" sz="1850" dirty="0"/>
          </a:p>
        </p:txBody>
      </p:sp>
      <p:sp>
        <p:nvSpPr>
          <p:cNvPr id="20" name="Text 17"/>
          <p:cNvSpPr/>
          <p:nvPr/>
        </p:nvSpPr>
        <p:spPr>
          <a:xfrm>
            <a:off x="837724" y="6672977"/>
            <a:ext cx="7468553" cy="766048"/>
          </a:xfrm>
          <a:prstGeom prst="rect">
            <a:avLst/>
          </a:prstGeom>
          <a:noFill/>
          <a:ln/>
        </p:spPr>
        <p:txBody>
          <a:bodyPr wrap="square" lIns="0" tIns="0" rIns="0" bIns="0" rtlCol="0" anchor="t"/>
          <a:lstStyle/>
          <a:p>
            <a:pPr algn="l" indent="0" marL="0">
              <a:lnSpc>
                <a:spcPts val="3000"/>
              </a:lnSpc>
              <a:buNone/>
            </a:pPr>
            <a:r>
              <a:rPr lang="en-US" sz="1850" spc="-38" kern="0" dirty="0">
                <a:solidFill>
                  <a:srgbClr val="272525"/>
                </a:solidFill>
                <a:latin typeface="Source Sans Pro" pitchFamily="34" charset="0"/>
                <a:ea typeface="Source Sans Pro" pitchFamily="34" charset="-122"/>
                <a:cs typeface="Source Sans Pro" pitchFamily="34" charset="-120"/>
              </a:rPr>
              <a:t>Vần và điệu giúp chúng ta dễ dàng ghi nhớ và yêu thích tiếng Việt hơn. Hãy cùng nhau tạo ra những câu vần điệu vui nhộn với chữ C!</a:t>
            </a:r>
            <a:endParaRPr lang="en-US" sz="18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992160"/>
          </a:xfrm>
          <a:prstGeom prst="rect">
            <a:avLst/>
          </a:prstGeom>
        </p:spPr>
      </p:pic>
      <p:sp>
        <p:nvSpPr>
          <p:cNvPr id="3" name="Text 0"/>
          <p:cNvSpPr/>
          <p:nvPr/>
        </p:nvSpPr>
        <p:spPr>
          <a:xfrm>
            <a:off x="837724" y="4179332"/>
            <a:ext cx="5632490" cy="704017"/>
          </a:xfrm>
          <a:prstGeom prst="rect">
            <a:avLst/>
          </a:prstGeom>
          <a:noFill/>
          <a:ln/>
        </p:spPr>
        <p:txBody>
          <a:bodyPr wrap="none" lIns="0" tIns="0" rIns="0" bIns="0" rtlCol="0" anchor="t"/>
          <a:lstStyle/>
          <a:p>
            <a:pPr algn="l" indent="0" marL="0">
              <a:lnSpc>
                <a:spcPts val="5500"/>
              </a:lnSpc>
              <a:buNone/>
            </a:pPr>
            <a:r>
              <a:rPr lang="en-US" sz="4400" spc="-89" kern="0" dirty="0">
                <a:solidFill>
                  <a:srgbClr val="000000"/>
                </a:solidFill>
                <a:latin typeface="Source Serif Pro Semi Bold" pitchFamily="34" charset="0"/>
                <a:ea typeface="Source Serif Pro Semi Bold" pitchFamily="34" charset="-122"/>
                <a:cs typeface="Source Serif Pro Semi Bold" pitchFamily="34" charset="-120"/>
              </a:rPr>
              <a:t>Thực Hành Viết Chữ C</a:t>
            </a:r>
            <a:endParaRPr lang="en-US" sz="4400" dirty="0"/>
          </a:p>
        </p:txBody>
      </p:sp>
      <p:sp>
        <p:nvSpPr>
          <p:cNvPr id="4" name="Shape 1"/>
          <p:cNvSpPr/>
          <p:nvPr/>
        </p:nvSpPr>
        <p:spPr>
          <a:xfrm>
            <a:off x="837724" y="5511522"/>
            <a:ext cx="538520" cy="538520"/>
          </a:xfrm>
          <a:prstGeom prst="roundRect">
            <a:avLst>
              <a:gd name="adj" fmla="val 18670"/>
            </a:avLst>
          </a:prstGeom>
          <a:solidFill>
            <a:srgbClr val="F0D4F7"/>
          </a:solidFill>
          <a:ln w="7620">
            <a:solidFill>
              <a:srgbClr val="D6BADD"/>
            </a:solidFill>
            <a:prstDash val="solid"/>
          </a:ln>
        </p:spPr>
      </p:sp>
      <p:sp>
        <p:nvSpPr>
          <p:cNvPr id="5" name="Text 2"/>
          <p:cNvSpPr/>
          <p:nvPr/>
        </p:nvSpPr>
        <p:spPr>
          <a:xfrm>
            <a:off x="937974" y="5569506"/>
            <a:ext cx="337899" cy="422434"/>
          </a:xfrm>
          <a:prstGeom prst="rect">
            <a:avLst/>
          </a:prstGeom>
          <a:noFill/>
          <a:ln/>
        </p:spPr>
        <p:txBody>
          <a:bodyPr wrap="none" lIns="0" tIns="0" rIns="0" bIns="0" rtlCol="0" anchor="t"/>
          <a:lstStyle/>
          <a:p>
            <a:pPr algn="ctr" indent="0" marL="0">
              <a:lnSpc>
                <a:spcPts val="2650"/>
              </a:lnSpc>
              <a:buNone/>
            </a:pPr>
            <a:r>
              <a:rPr lang="en-US" sz="2650" spc="-53" kern="0" dirty="0">
                <a:solidFill>
                  <a:srgbClr val="272525"/>
                </a:solidFill>
                <a:latin typeface="Source Serif Pro Semi Bold" pitchFamily="34" charset="0"/>
                <a:ea typeface="Source Serif Pro Semi Bold" pitchFamily="34" charset="-122"/>
                <a:cs typeface="Source Serif Pro Semi Bold" pitchFamily="34" charset="-120"/>
              </a:rPr>
              <a:t>1</a:t>
            </a:r>
            <a:endParaRPr lang="en-US" sz="2650" dirty="0"/>
          </a:p>
        </p:txBody>
      </p:sp>
      <p:sp>
        <p:nvSpPr>
          <p:cNvPr id="6" name="Text 3"/>
          <p:cNvSpPr/>
          <p:nvPr/>
        </p:nvSpPr>
        <p:spPr>
          <a:xfrm>
            <a:off x="1615559" y="5511522"/>
            <a:ext cx="2816185" cy="351949"/>
          </a:xfrm>
          <a:prstGeom prst="rect">
            <a:avLst/>
          </a:prstGeom>
          <a:noFill/>
          <a:ln/>
        </p:spPr>
        <p:txBody>
          <a:bodyPr wrap="none" lIns="0" tIns="0" rIns="0" bIns="0" rtlCol="0" anchor="t"/>
          <a:lstStyle/>
          <a:p>
            <a:pPr algn="l" indent="0" marL="0">
              <a:lnSpc>
                <a:spcPts val="2750"/>
              </a:lnSpc>
              <a:buNone/>
            </a:pPr>
            <a:r>
              <a:rPr lang="en-US" sz="2200" spc="-44" kern="0" dirty="0">
                <a:solidFill>
                  <a:srgbClr val="272525"/>
                </a:solidFill>
                <a:latin typeface="Source Serif Pro Semi Bold" pitchFamily="34" charset="0"/>
                <a:ea typeface="Source Serif Pro Semi Bold" pitchFamily="34" charset="-122"/>
                <a:cs typeface="Source Serif Pro Semi Bold" pitchFamily="34" charset="-120"/>
              </a:rPr>
              <a:t>Chuẩn Bị</a:t>
            </a:r>
            <a:endParaRPr lang="en-US" sz="2200" dirty="0"/>
          </a:p>
        </p:txBody>
      </p:sp>
      <p:sp>
        <p:nvSpPr>
          <p:cNvPr id="7" name="Text 4"/>
          <p:cNvSpPr/>
          <p:nvPr/>
        </p:nvSpPr>
        <p:spPr>
          <a:xfrm>
            <a:off x="1615559" y="6007060"/>
            <a:ext cx="3380899" cy="383024"/>
          </a:xfrm>
          <a:prstGeom prst="rect">
            <a:avLst/>
          </a:prstGeom>
          <a:noFill/>
          <a:ln/>
        </p:spPr>
        <p:txBody>
          <a:bodyPr wrap="none" lIns="0" tIns="0" rIns="0" bIns="0" rtlCol="0" anchor="t"/>
          <a:lstStyle/>
          <a:p>
            <a:pPr algn="l" indent="0" marL="0">
              <a:lnSpc>
                <a:spcPts val="3000"/>
              </a:lnSpc>
              <a:buNone/>
            </a:pPr>
            <a:r>
              <a:rPr lang="en-US" sz="1850" spc="-38" kern="0" dirty="0">
                <a:solidFill>
                  <a:srgbClr val="272525"/>
                </a:solidFill>
                <a:latin typeface="Source Sans Pro" pitchFamily="34" charset="0"/>
                <a:ea typeface="Source Sans Pro" pitchFamily="34" charset="-122"/>
                <a:cs typeface="Source Sans Pro" pitchFamily="34" charset="-120"/>
              </a:rPr>
              <a:t>Giấy và bút chì.</a:t>
            </a:r>
            <a:endParaRPr lang="en-US" sz="1850" dirty="0"/>
          </a:p>
        </p:txBody>
      </p:sp>
      <p:sp>
        <p:nvSpPr>
          <p:cNvPr id="8" name="Shape 5"/>
          <p:cNvSpPr/>
          <p:nvPr/>
        </p:nvSpPr>
        <p:spPr>
          <a:xfrm>
            <a:off x="5235773" y="5511522"/>
            <a:ext cx="538520" cy="538520"/>
          </a:xfrm>
          <a:prstGeom prst="roundRect">
            <a:avLst>
              <a:gd name="adj" fmla="val 18670"/>
            </a:avLst>
          </a:prstGeom>
          <a:solidFill>
            <a:srgbClr val="F0D4F7"/>
          </a:solidFill>
          <a:ln w="7620">
            <a:solidFill>
              <a:srgbClr val="D6BADD"/>
            </a:solidFill>
            <a:prstDash val="solid"/>
          </a:ln>
        </p:spPr>
      </p:sp>
      <p:sp>
        <p:nvSpPr>
          <p:cNvPr id="9" name="Text 6"/>
          <p:cNvSpPr/>
          <p:nvPr/>
        </p:nvSpPr>
        <p:spPr>
          <a:xfrm>
            <a:off x="5336024" y="5569506"/>
            <a:ext cx="337899" cy="422434"/>
          </a:xfrm>
          <a:prstGeom prst="rect">
            <a:avLst/>
          </a:prstGeom>
          <a:noFill/>
          <a:ln/>
        </p:spPr>
        <p:txBody>
          <a:bodyPr wrap="none" lIns="0" tIns="0" rIns="0" bIns="0" rtlCol="0" anchor="t"/>
          <a:lstStyle/>
          <a:p>
            <a:pPr algn="ctr" indent="0" marL="0">
              <a:lnSpc>
                <a:spcPts val="2650"/>
              </a:lnSpc>
              <a:buNone/>
            </a:pPr>
            <a:r>
              <a:rPr lang="en-US" sz="2650" spc="-53" kern="0" dirty="0">
                <a:solidFill>
                  <a:srgbClr val="272525"/>
                </a:solidFill>
                <a:latin typeface="Source Serif Pro Semi Bold" pitchFamily="34" charset="0"/>
                <a:ea typeface="Source Serif Pro Semi Bold" pitchFamily="34" charset="-122"/>
                <a:cs typeface="Source Serif Pro Semi Bold" pitchFamily="34" charset="-120"/>
              </a:rPr>
              <a:t>2</a:t>
            </a:r>
            <a:endParaRPr lang="en-US" sz="2650" dirty="0"/>
          </a:p>
        </p:txBody>
      </p:sp>
      <p:sp>
        <p:nvSpPr>
          <p:cNvPr id="10" name="Text 7"/>
          <p:cNvSpPr/>
          <p:nvPr/>
        </p:nvSpPr>
        <p:spPr>
          <a:xfrm>
            <a:off x="6013609" y="5511522"/>
            <a:ext cx="2816185" cy="351949"/>
          </a:xfrm>
          <a:prstGeom prst="rect">
            <a:avLst/>
          </a:prstGeom>
          <a:noFill/>
          <a:ln/>
        </p:spPr>
        <p:txBody>
          <a:bodyPr wrap="none" lIns="0" tIns="0" rIns="0" bIns="0" rtlCol="0" anchor="t"/>
          <a:lstStyle/>
          <a:p>
            <a:pPr algn="l" indent="0" marL="0">
              <a:lnSpc>
                <a:spcPts val="2750"/>
              </a:lnSpc>
              <a:buNone/>
            </a:pPr>
            <a:r>
              <a:rPr lang="en-US" sz="2200" spc="-44" kern="0" dirty="0">
                <a:solidFill>
                  <a:srgbClr val="272525"/>
                </a:solidFill>
                <a:latin typeface="Source Serif Pro Semi Bold" pitchFamily="34" charset="0"/>
                <a:ea typeface="Source Serif Pro Semi Bold" pitchFamily="34" charset="-122"/>
                <a:cs typeface="Source Serif Pro Semi Bold" pitchFamily="34" charset="-120"/>
              </a:rPr>
              <a:t>Viết</a:t>
            </a:r>
            <a:endParaRPr lang="en-US" sz="2200" dirty="0"/>
          </a:p>
        </p:txBody>
      </p:sp>
      <p:sp>
        <p:nvSpPr>
          <p:cNvPr id="11" name="Text 8"/>
          <p:cNvSpPr/>
          <p:nvPr/>
        </p:nvSpPr>
        <p:spPr>
          <a:xfrm>
            <a:off x="6013609" y="6007060"/>
            <a:ext cx="3380899" cy="383024"/>
          </a:xfrm>
          <a:prstGeom prst="rect">
            <a:avLst/>
          </a:prstGeom>
          <a:noFill/>
          <a:ln/>
        </p:spPr>
        <p:txBody>
          <a:bodyPr wrap="none" lIns="0" tIns="0" rIns="0" bIns="0" rtlCol="0" anchor="t"/>
          <a:lstStyle/>
          <a:p>
            <a:pPr algn="l" indent="0" marL="0">
              <a:lnSpc>
                <a:spcPts val="3000"/>
              </a:lnSpc>
              <a:buNone/>
            </a:pPr>
            <a:r>
              <a:rPr lang="en-US" sz="1850" spc="-38" kern="0" dirty="0">
                <a:solidFill>
                  <a:srgbClr val="272525"/>
                </a:solidFill>
                <a:latin typeface="Source Sans Pro" pitchFamily="34" charset="0"/>
                <a:ea typeface="Source Sans Pro" pitchFamily="34" charset="-122"/>
                <a:cs typeface="Source Sans Pro" pitchFamily="34" charset="-120"/>
              </a:rPr>
              <a:t>Viết chữ C theo mẫu.</a:t>
            </a:r>
            <a:endParaRPr lang="en-US" sz="1850" dirty="0"/>
          </a:p>
        </p:txBody>
      </p:sp>
      <p:sp>
        <p:nvSpPr>
          <p:cNvPr id="12" name="Shape 9"/>
          <p:cNvSpPr/>
          <p:nvPr/>
        </p:nvSpPr>
        <p:spPr>
          <a:xfrm>
            <a:off x="9633823" y="5511522"/>
            <a:ext cx="538520" cy="538520"/>
          </a:xfrm>
          <a:prstGeom prst="roundRect">
            <a:avLst>
              <a:gd name="adj" fmla="val 18670"/>
            </a:avLst>
          </a:prstGeom>
          <a:solidFill>
            <a:srgbClr val="F0D4F7"/>
          </a:solidFill>
          <a:ln w="7620">
            <a:solidFill>
              <a:srgbClr val="D6BADD"/>
            </a:solidFill>
            <a:prstDash val="solid"/>
          </a:ln>
        </p:spPr>
      </p:sp>
      <p:sp>
        <p:nvSpPr>
          <p:cNvPr id="13" name="Text 10"/>
          <p:cNvSpPr/>
          <p:nvPr/>
        </p:nvSpPr>
        <p:spPr>
          <a:xfrm>
            <a:off x="9734074" y="5569506"/>
            <a:ext cx="337899" cy="422434"/>
          </a:xfrm>
          <a:prstGeom prst="rect">
            <a:avLst/>
          </a:prstGeom>
          <a:noFill/>
          <a:ln/>
        </p:spPr>
        <p:txBody>
          <a:bodyPr wrap="none" lIns="0" tIns="0" rIns="0" bIns="0" rtlCol="0" anchor="t"/>
          <a:lstStyle/>
          <a:p>
            <a:pPr algn="ctr" indent="0" marL="0">
              <a:lnSpc>
                <a:spcPts val="2650"/>
              </a:lnSpc>
              <a:buNone/>
            </a:pPr>
            <a:r>
              <a:rPr lang="en-US" sz="2650" spc="-53" kern="0" dirty="0">
                <a:solidFill>
                  <a:srgbClr val="272525"/>
                </a:solidFill>
                <a:latin typeface="Source Serif Pro Semi Bold" pitchFamily="34" charset="0"/>
                <a:ea typeface="Source Serif Pro Semi Bold" pitchFamily="34" charset="-122"/>
                <a:cs typeface="Source Serif Pro Semi Bold" pitchFamily="34" charset="-120"/>
              </a:rPr>
              <a:t>3</a:t>
            </a:r>
            <a:endParaRPr lang="en-US" sz="2650" dirty="0"/>
          </a:p>
        </p:txBody>
      </p:sp>
      <p:sp>
        <p:nvSpPr>
          <p:cNvPr id="14" name="Text 11"/>
          <p:cNvSpPr/>
          <p:nvPr/>
        </p:nvSpPr>
        <p:spPr>
          <a:xfrm>
            <a:off x="10411658" y="5511522"/>
            <a:ext cx="2816185" cy="351949"/>
          </a:xfrm>
          <a:prstGeom prst="rect">
            <a:avLst/>
          </a:prstGeom>
          <a:noFill/>
          <a:ln/>
        </p:spPr>
        <p:txBody>
          <a:bodyPr wrap="none" lIns="0" tIns="0" rIns="0" bIns="0" rtlCol="0" anchor="t"/>
          <a:lstStyle/>
          <a:p>
            <a:pPr algn="l" indent="0" marL="0">
              <a:lnSpc>
                <a:spcPts val="2750"/>
              </a:lnSpc>
              <a:buNone/>
            </a:pPr>
            <a:r>
              <a:rPr lang="en-US" sz="2200" spc="-44" kern="0" dirty="0">
                <a:solidFill>
                  <a:srgbClr val="272525"/>
                </a:solidFill>
                <a:latin typeface="Source Serif Pro Semi Bold" pitchFamily="34" charset="0"/>
                <a:ea typeface="Source Serif Pro Semi Bold" pitchFamily="34" charset="-122"/>
                <a:cs typeface="Source Serif Pro Semi Bold" pitchFamily="34" charset="-120"/>
              </a:rPr>
              <a:t>So Sánh</a:t>
            </a:r>
            <a:endParaRPr lang="en-US" sz="2200" dirty="0"/>
          </a:p>
        </p:txBody>
      </p:sp>
      <p:sp>
        <p:nvSpPr>
          <p:cNvPr id="15" name="Text 12"/>
          <p:cNvSpPr/>
          <p:nvPr/>
        </p:nvSpPr>
        <p:spPr>
          <a:xfrm>
            <a:off x="10411658" y="6007060"/>
            <a:ext cx="3380899" cy="383024"/>
          </a:xfrm>
          <a:prstGeom prst="rect">
            <a:avLst/>
          </a:prstGeom>
          <a:noFill/>
          <a:ln/>
        </p:spPr>
        <p:txBody>
          <a:bodyPr wrap="none" lIns="0" tIns="0" rIns="0" bIns="0" rtlCol="0" anchor="t"/>
          <a:lstStyle/>
          <a:p>
            <a:pPr algn="l" indent="0" marL="0">
              <a:lnSpc>
                <a:spcPts val="3000"/>
              </a:lnSpc>
              <a:buNone/>
            </a:pPr>
            <a:r>
              <a:rPr lang="en-US" sz="1850" spc="-38" kern="0" dirty="0">
                <a:solidFill>
                  <a:srgbClr val="272525"/>
                </a:solidFill>
                <a:latin typeface="Source Sans Pro" pitchFamily="34" charset="0"/>
                <a:ea typeface="Source Sans Pro" pitchFamily="34" charset="-122"/>
                <a:cs typeface="Source Sans Pro" pitchFamily="34" charset="-120"/>
              </a:rPr>
              <a:t>Kiểm tra và sửa lỗi.</a:t>
            </a:r>
            <a:endParaRPr lang="en-US" sz="1850" dirty="0"/>
          </a:p>
        </p:txBody>
      </p:sp>
      <p:sp>
        <p:nvSpPr>
          <p:cNvPr id="16" name="Text 13"/>
          <p:cNvSpPr/>
          <p:nvPr/>
        </p:nvSpPr>
        <p:spPr>
          <a:xfrm>
            <a:off x="837724" y="6659285"/>
            <a:ext cx="12954952" cy="383024"/>
          </a:xfrm>
          <a:prstGeom prst="rect">
            <a:avLst/>
          </a:prstGeom>
          <a:noFill/>
          <a:ln/>
        </p:spPr>
        <p:txBody>
          <a:bodyPr wrap="none" lIns="0" tIns="0" rIns="0" bIns="0" rtlCol="0" anchor="t"/>
          <a:lstStyle/>
          <a:p>
            <a:pPr algn="l" indent="0" marL="0">
              <a:lnSpc>
                <a:spcPts val="3000"/>
              </a:lnSpc>
              <a:buNone/>
            </a:pPr>
            <a:r>
              <a:rPr lang="en-US" sz="1850" spc="-38" kern="0" dirty="0">
                <a:solidFill>
                  <a:srgbClr val="272525"/>
                </a:solidFill>
                <a:latin typeface="Source Sans Pro" pitchFamily="34" charset="0"/>
                <a:ea typeface="Source Sans Pro" pitchFamily="34" charset="-122"/>
                <a:cs typeface="Source Sans Pro" pitchFamily="34" charset="-120"/>
              </a:rPr>
              <a:t>Thực hành thường xuyên giúp chúng ta viết chữ C đẹp và chuẩn hơn. Hãy dành thời gian luyện tập mỗi ngày!</a:t>
            </a:r>
            <a:endParaRPr lang="en-US" sz="18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837724" y="930235"/>
            <a:ext cx="5632490" cy="704017"/>
          </a:xfrm>
          <a:prstGeom prst="rect">
            <a:avLst/>
          </a:prstGeom>
          <a:noFill/>
          <a:ln/>
        </p:spPr>
        <p:txBody>
          <a:bodyPr wrap="none" lIns="0" tIns="0" rIns="0" bIns="0" rtlCol="0" anchor="t"/>
          <a:lstStyle/>
          <a:p>
            <a:pPr algn="l" indent="0" marL="0">
              <a:lnSpc>
                <a:spcPts val="5500"/>
              </a:lnSpc>
              <a:buNone/>
            </a:pPr>
            <a:r>
              <a:rPr lang="en-US" sz="4400" spc="-89" kern="0" dirty="0">
                <a:solidFill>
                  <a:srgbClr val="000000"/>
                </a:solidFill>
                <a:latin typeface="Source Serif Pro Semi Bold" pitchFamily="34" charset="0"/>
                <a:ea typeface="Source Serif Pro Semi Bold" pitchFamily="34" charset="-122"/>
                <a:cs typeface="Source Serif Pro Semi Bold" pitchFamily="34" charset="-120"/>
              </a:rPr>
              <a:t>Câu Đố Về Chữ C</a:t>
            </a:r>
            <a:endParaRPr lang="en-US" sz="4400" dirty="0"/>
          </a:p>
        </p:txBody>
      </p:sp>
      <p:sp>
        <p:nvSpPr>
          <p:cNvPr id="3" name="Text 1"/>
          <p:cNvSpPr/>
          <p:nvPr/>
        </p:nvSpPr>
        <p:spPr>
          <a:xfrm>
            <a:off x="1753195" y="3940731"/>
            <a:ext cx="2816185" cy="351949"/>
          </a:xfrm>
          <a:prstGeom prst="rect">
            <a:avLst/>
          </a:prstGeom>
          <a:noFill/>
          <a:ln/>
        </p:spPr>
        <p:txBody>
          <a:bodyPr wrap="none" lIns="0" tIns="0" rIns="0" bIns="0" rtlCol="0" anchor="t"/>
          <a:lstStyle/>
          <a:p>
            <a:pPr algn="r" indent="0" marL="0">
              <a:lnSpc>
                <a:spcPts val="2750"/>
              </a:lnSpc>
              <a:buNone/>
            </a:pPr>
            <a:r>
              <a:rPr lang="en-US" sz="2200" spc="-44" kern="0" dirty="0">
                <a:solidFill>
                  <a:srgbClr val="272525"/>
                </a:solidFill>
                <a:latin typeface="Source Serif Pro Semi Bold" pitchFamily="34" charset="0"/>
                <a:ea typeface="Source Serif Pro Semi Bold" pitchFamily="34" charset="-122"/>
                <a:cs typeface="Source Serif Pro Semi Bold" pitchFamily="34" charset="-120"/>
              </a:rPr>
              <a:t>Con gì có vú?</a:t>
            </a:r>
            <a:endParaRPr lang="en-US" sz="2200" dirty="0"/>
          </a:p>
        </p:txBody>
      </p:sp>
      <p:sp>
        <p:nvSpPr>
          <p:cNvPr id="4" name="Text 2"/>
          <p:cNvSpPr/>
          <p:nvPr/>
        </p:nvSpPr>
        <p:spPr>
          <a:xfrm>
            <a:off x="837724" y="4436269"/>
            <a:ext cx="3731657" cy="383024"/>
          </a:xfrm>
          <a:prstGeom prst="rect">
            <a:avLst/>
          </a:prstGeom>
          <a:noFill/>
          <a:ln/>
        </p:spPr>
        <p:txBody>
          <a:bodyPr wrap="none" lIns="0" tIns="0" rIns="0" bIns="0" rtlCol="0" anchor="t"/>
          <a:lstStyle/>
          <a:p>
            <a:pPr algn="r" indent="0" marL="0">
              <a:lnSpc>
                <a:spcPts val="3000"/>
              </a:lnSpc>
              <a:buNone/>
            </a:pPr>
            <a:r>
              <a:rPr lang="en-US" sz="1850" spc="-38" kern="0" dirty="0">
                <a:solidFill>
                  <a:srgbClr val="272525"/>
                </a:solidFill>
                <a:latin typeface="Source Sans Pro" pitchFamily="34" charset="0"/>
                <a:ea typeface="Source Sans Pro" pitchFamily="34" charset="-122"/>
                <a:cs typeface="Source Sans Pro" pitchFamily="34" charset="-120"/>
              </a:rPr>
              <a:t>Đáp án: Con cá.</a:t>
            </a:r>
            <a:endParaRPr lang="en-US" sz="1850" dirty="0"/>
          </a:p>
        </p:txBody>
      </p:sp>
      <p:pic>
        <p:nvPicPr>
          <p:cNvPr id="5" name="Image 0" descr="preencoded.png">    </p:cNvPr>
          <p:cNvPicPr>
            <a:picLocks noChangeAspect="1"/>
          </p:cNvPicPr>
          <p:nvPr/>
        </p:nvPicPr>
        <p:blipFill>
          <a:blip r:embed="rId1"/>
          <a:stretch>
            <a:fillRect/>
          </a:stretch>
        </p:blipFill>
        <p:spPr>
          <a:xfrm>
            <a:off x="5048131" y="2113002"/>
            <a:ext cx="4534138" cy="4534138"/>
          </a:xfrm>
          <a:prstGeom prst="rect">
            <a:avLst/>
          </a:prstGeom>
        </p:spPr>
      </p:pic>
      <p:sp>
        <p:nvSpPr>
          <p:cNvPr id="6" name="Text 3"/>
          <p:cNvSpPr/>
          <p:nvPr/>
        </p:nvSpPr>
        <p:spPr>
          <a:xfrm>
            <a:off x="5979200" y="4169688"/>
            <a:ext cx="336590" cy="420767"/>
          </a:xfrm>
          <a:prstGeom prst="rect">
            <a:avLst/>
          </a:prstGeom>
          <a:noFill/>
          <a:ln/>
        </p:spPr>
        <p:txBody>
          <a:bodyPr wrap="none" lIns="0" tIns="0" rIns="0" bIns="0" rtlCol="0" anchor="t"/>
          <a:lstStyle/>
          <a:p>
            <a:pPr algn="l" indent="0" marL="0">
              <a:lnSpc>
                <a:spcPts val="4200"/>
              </a:lnSpc>
              <a:buNone/>
            </a:pPr>
            <a:r>
              <a:rPr lang="en-US" sz="2650" spc="-38" kern="0" dirty="0">
                <a:solidFill>
                  <a:srgbClr val="272525"/>
                </a:solidFill>
                <a:latin typeface="Source Serif Pro Semi Bold" pitchFamily="34" charset="0"/>
                <a:ea typeface="Source Serif Pro Semi Bold" pitchFamily="34" charset="-122"/>
                <a:cs typeface="Source Serif Pro Semi Bold" pitchFamily="34" charset="-120"/>
              </a:rPr>
              <a:t>1</a:t>
            </a:r>
            <a:endParaRPr lang="en-US" sz="2650" dirty="0"/>
          </a:p>
        </p:txBody>
      </p:sp>
      <p:sp>
        <p:nvSpPr>
          <p:cNvPr id="7" name="Text 4"/>
          <p:cNvSpPr/>
          <p:nvPr/>
        </p:nvSpPr>
        <p:spPr>
          <a:xfrm>
            <a:off x="9582269" y="2717483"/>
            <a:ext cx="2816185" cy="351949"/>
          </a:xfrm>
          <a:prstGeom prst="rect">
            <a:avLst/>
          </a:prstGeom>
          <a:noFill/>
          <a:ln/>
        </p:spPr>
        <p:txBody>
          <a:bodyPr wrap="none" lIns="0" tIns="0" rIns="0" bIns="0" rtlCol="0" anchor="t"/>
          <a:lstStyle/>
          <a:p>
            <a:pPr algn="l" indent="0" marL="0">
              <a:lnSpc>
                <a:spcPts val="2750"/>
              </a:lnSpc>
              <a:buNone/>
            </a:pPr>
            <a:r>
              <a:rPr lang="en-US" sz="2200" spc="-44" kern="0" dirty="0">
                <a:solidFill>
                  <a:srgbClr val="272525"/>
                </a:solidFill>
                <a:latin typeface="Source Serif Pro Semi Bold" pitchFamily="34" charset="0"/>
                <a:ea typeface="Source Serif Pro Semi Bold" pitchFamily="34" charset="-122"/>
                <a:cs typeface="Source Serif Pro Semi Bold" pitchFamily="34" charset="-120"/>
              </a:rPr>
              <a:t>Cây gì cao nhất?</a:t>
            </a:r>
            <a:endParaRPr lang="en-US" sz="2200" dirty="0"/>
          </a:p>
        </p:txBody>
      </p:sp>
      <p:sp>
        <p:nvSpPr>
          <p:cNvPr id="8" name="Text 5"/>
          <p:cNvSpPr/>
          <p:nvPr/>
        </p:nvSpPr>
        <p:spPr>
          <a:xfrm>
            <a:off x="9582269" y="3213021"/>
            <a:ext cx="4210407" cy="383024"/>
          </a:xfrm>
          <a:prstGeom prst="rect">
            <a:avLst/>
          </a:prstGeom>
          <a:noFill/>
          <a:ln/>
        </p:spPr>
        <p:txBody>
          <a:bodyPr wrap="none" lIns="0" tIns="0" rIns="0" bIns="0" rtlCol="0" anchor="t"/>
          <a:lstStyle/>
          <a:p>
            <a:pPr algn="l" indent="0" marL="0">
              <a:lnSpc>
                <a:spcPts val="3000"/>
              </a:lnSpc>
              <a:buNone/>
            </a:pPr>
            <a:r>
              <a:rPr lang="en-US" sz="1850" spc="-38" kern="0" dirty="0">
                <a:solidFill>
                  <a:srgbClr val="272525"/>
                </a:solidFill>
                <a:latin typeface="Source Sans Pro" pitchFamily="34" charset="0"/>
                <a:ea typeface="Source Sans Pro" pitchFamily="34" charset="-122"/>
                <a:cs typeface="Source Sans Pro" pitchFamily="34" charset="-120"/>
              </a:rPr>
              <a:t>Đáp án: Cây cau.</a:t>
            </a:r>
            <a:endParaRPr lang="en-US" sz="1850" dirty="0"/>
          </a:p>
        </p:txBody>
      </p:sp>
      <p:pic>
        <p:nvPicPr>
          <p:cNvPr id="9" name="Image 1" descr="preencoded.png">    </p:cNvPr>
          <p:cNvPicPr>
            <a:picLocks noChangeAspect="1"/>
          </p:cNvPicPr>
          <p:nvPr/>
        </p:nvPicPr>
        <p:blipFill>
          <a:blip r:embed="rId2"/>
          <a:stretch>
            <a:fillRect/>
          </a:stretch>
        </p:blipFill>
        <p:spPr>
          <a:xfrm>
            <a:off x="5048131" y="2113002"/>
            <a:ext cx="4534138" cy="4534138"/>
          </a:xfrm>
          <a:prstGeom prst="rect">
            <a:avLst/>
          </a:prstGeom>
        </p:spPr>
      </p:pic>
      <p:sp>
        <p:nvSpPr>
          <p:cNvPr id="10" name="Text 6"/>
          <p:cNvSpPr/>
          <p:nvPr/>
        </p:nvSpPr>
        <p:spPr>
          <a:xfrm>
            <a:off x="7730609" y="3158490"/>
            <a:ext cx="336590" cy="420767"/>
          </a:xfrm>
          <a:prstGeom prst="rect">
            <a:avLst/>
          </a:prstGeom>
          <a:noFill/>
          <a:ln/>
        </p:spPr>
        <p:txBody>
          <a:bodyPr wrap="none" lIns="0" tIns="0" rIns="0" bIns="0" rtlCol="0" anchor="t"/>
          <a:lstStyle/>
          <a:p>
            <a:pPr algn="l" indent="0" marL="0">
              <a:lnSpc>
                <a:spcPts val="4200"/>
              </a:lnSpc>
              <a:buNone/>
            </a:pPr>
            <a:r>
              <a:rPr lang="en-US" sz="2650" spc="-38" kern="0" dirty="0">
                <a:solidFill>
                  <a:srgbClr val="272525"/>
                </a:solidFill>
                <a:latin typeface="Source Serif Pro Semi Bold" pitchFamily="34" charset="0"/>
                <a:ea typeface="Source Serif Pro Semi Bold" pitchFamily="34" charset="-122"/>
                <a:cs typeface="Source Serif Pro Semi Bold" pitchFamily="34" charset="-120"/>
              </a:rPr>
              <a:t>2</a:t>
            </a:r>
            <a:endParaRPr lang="en-US" sz="2650" dirty="0"/>
          </a:p>
        </p:txBody>
      </p:sp>
      <p:sp>
        <p:nvSpPr>
          <p:cNvPr id="11" name="Text 7"/>
          <p:cNvSpPr/>
          <p:nvPr/>
        </p:nvSpPr>
        <p:spPr>
          <a:xfrm>
            <a:off x="9582269" y="5163979"/>
            <a:ext cx="2816185" cy="351949"/>
          </a:xfrm>
          <a:prstGeom prst="rect">
            <a:avLst/>
          </a:prstGeom>
          <a:noFill/>
          <a:ln/>
        </p:spPr>
        <p:txBody>
          <a:bodyPr wrap="none" lIns="0" tIns="0" rIns="0" bIns="0" rtlCol="0" anchor="t"/>
          <a:lstStyle/>
          <a:p>
            <a:pPr algn="l" indent="0" marL="0">
              <a:lnSpc>
                <a:spcPts val="2750"/>
              </a:lnSpc>
              <a:buNone/>
            </a:pPr>
            <a:r>
              <a:rPr lang="en-US" sz="2200" spc="-44" kern="0" dirty="0">
                <a:solidFill>
                  <a:srgbClr val="272525"/>
                </a:solidFill>
                <a:latin typeface="Source Serif Pro Semi Bold" pitchFamily="34" charset="0"/>
                <a:ea typeface="Source Serif Pro Semi Bold" pitchFamily="34" charset="-122"/>
                <a:cs typeface="Source Serif Pro Semi Bold" pitchFamily="34" charset="-120"/>
              </a:rPr>
              <a:t>Cái gì có cánh?</a:t>
            </a:r>
            <a:endParaRPr lang="en-US" sz="2200" dirty="0"/>
          </a:p>
        </p:txBody>
      </p:sp>
      <p:sp>
        <p:nvSpPr>
          <p:cNvPr id="12" name="Text 8"/>
          <p:cNvSpPr/>
          <p:nvPr/>
        </p:nvSpPr>
        <p:spPr>
          <a:xfrm>
            <a:off x="9582269" y="5659517"/>
            <a:ext cx="4210407" cy="383024"/>
          </a:xfrm>
          <a:prstGeom prst="rect">
            <a:avLst/>
          </a:prstGeom>
          <a:noFill/>
          <a:ln/>
        </p:spPr>
        <p:txBody>
          <a:bodyPr wrap="none" lIns="0" tIns="0" rIns="0" bIns="0" rtlCol="0" anchor="t"/>
          <a:lstStyle/>
          <a:p>
            <a:pPr algn="l" indent="0" marL="0">
              <a:lnSpc>
                <a:spcPts val="3000"/>
              </a:lnSpc>
              <a:buNone/>
            </a:pPr>
            <a:r>
              <a:rPr lang="en-US" sz="1850" spc="-38" kern="0" dirty="0">
                <a:solidFill>
                  <a:srgbClr val="272525"/>
                </a:solidFill>
                <a:latin typeface="Source Sans Pro" pitchFamily="34" charset="0"/>
                <a:ea typeface="Source Sans Pro" pitchFamily="34" charset="-122"/>
                <a:cs typeface="Source Sans Pro" pitchFamily="34" charset="-120"/>
              </a:rPr>
              <a:t>Đáp án: Cánh cửa.</a:t>
            </a:r>
            <a:endParaRPr lang="en-US" sz="1850" dirty="0"/>
          </a:p>
        </p:txBody>
      </p:sp>
      <p:pic>
        <p:nvPicPr>
          <p:cNvPr id="13" name="Image 2" descr="preencoded.png">    </p:cNvPr>
          <p:cNvPicPr>
            <a:picLocks noChangeAspect="1"/>
          </p:cNvPicPr>
          <p:nvPr/>
        </p:nvPicPr>
        <p:blipFill>
          <a:blip r:embed="rId3"/>
          <a:stretch>
            <a:fillRect/>
          </a:stretch>
        </p:blipFill>
        <p:spPr>
          <a:xfrm>
            <a:off x="5048131" y="2113002"/>
            <a:ext cx="4534138" cy="4534138"/>
          </a:xfrm>
          <a:prstGeom prst="rect">
            <a:avLst/>
          </a:prstGeom>
        </p:spPr>
      </p:pic>
      <p:sp>
        <p:nvSpPr>
          <p:cNvPr id="14" name="Text 9"/>
          <p:cNvSpPr/>
          <p:nvPr/>
        </p:nvSpPr>
        <p:spPr>
          <a:xfrm>
            <a:off x="7730609" y="5180767"/>
            <a:ext cx="336590" cy="420767"/>
          </a:xfrm>
          <a:prstGeom prst="rect">
            <a:avLst/>
          </a:prstGeom>
          <a:noFill/>
          <a:ln/>
        </p:spPr>
        <p:txBody>
          <a:bodyPr wrap="none" lIns="0" tIns="0" rIns="0" bIns="0" rtlCol="0" anchor="t"/>
          <a:lstStyle/>
          <a:p>
            <a:pPr algn="l" indent="0" marL="0">
              <a:lnSpc>
                <a:spcPts val="4200"/>
              </a:lnSpc>
              <a:buNone/>
            </a:pPr>
            <a:r>
              <a:rPr lang="en-US" sz="2650" spc="-38" kern="0" dirty="0">
                <a:solidFill>
                  <a:srgbClr val="272525"/>
                </a:solidFill>
                <a:latin typeface="Source Serif Pro Semi Bold" pitchFamily="34" charset="0"/>
                <a:ea typeface="Source Serif Pro Semi Bold" pitchFamily="34" charset="-122"/>
                <a:cs typeface="Source Serif Pro Semi Bold" pitchFamily="34" charset="-120"/>
              </a:rPr>
              <a:t>3</a:t>
            </a:r>
            <a:endParaRPr lang="en-US" sz="2650" dirty="0"/>
          </a:p>
        </p:txBody>
      </p:sp>
      <p:sp>
        <p:nvSpPr>
          <p:cNvPr id="15" name="Text 10"/>
          <p:cNvSpPr/>
          <p:nvPr/>
        </p:nvSpPr>
        <p:spPr>
          <a:xfrm>
            <a:off x="837724" y="6916341"/>
            <a:ext cx="12954952" cy="383024"/>
          </a:xfrm>
          <a:prstGeom prst="rect">
            <a:avLst/>
          </a:prstGeom>
          <a:noFill/>
          <a:ln/>
        </p:spPr>
        <p:txBody>
          <a:bodyPr wrap="none" lIns="0" tIns="0" rIns="0" bIns="0" rtlCol="0" anchor="t"/>
          <a:lstStyle/>
          <a:p>
            <a:pPr algn="l" indent="0" marL="0">
              <a:lnSpc>
                <a:spcPts val="3000"/>
              </a:lnSpc>
              <a:buNone/>
            </a:pPr>
            <a:r>
              <a:rPr lang="en-US" sz="1850" spc="-38" kern="0" dirty="0">
                <a:solidFill>
                  <a:srgbClr val="272525"/>
                </a:solidFill>
                <a:latin typeface="Source Sans Pro" pitchFamily="34" charset="0"/>
                <a:ea typeface="Source Sans Pro" pitchFamily="34" charset="-122"/>
                <a:cs typeface="Source Sans Pro" pitchFamily="34" charset="-120"/>
              </a:rPr>
              <a:t>Câu đố giúp chúng ta tư duy và mở rộng kiến thức về thế giới xung quanh. Hãy cùng nhau giải những câu đố thú vị về chữ C!</a:t>
            </a:r>
            <a:endParaRPr lang="en-US" sz="18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10</Slides>
  <Notes>10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2025-04-11T07:08:39Z</dcterms:created>
  <dcterms:modified xsi:type="dcterms:W3CDTF">2025-04-11T07:08:39Z</dcterms:modified>
</cp:coreProperties>
</file>