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257" r:id="rId3"/>
    <p:sldId id="301" r:id="rId4"/>
    <p:sldId id="300" r:id="rId5"/>
    <p:sldId id="264" r:id="rId6"/>
    <p:sldId id="258" r:id="rId7"/>
    <p:sldId id="293" r:id="rId8"/>
    <p:sldId id="260" r:id="rId9"/>
    <p:sldId id="296" r:id="rId10"/>
    <p:sldId id="261" r:id="rId11"/>
    <p:sldId id="294" r:id="rId12"/>
    <p:sldId id="262" r:id="rId13"/>
    <p:sldId id="295" r:id="rId14"/>
    <p:sldId id="30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16649"/>
    <a:srgbClr val="00A1DA"/>
    <a:srgbClr val="00B0F0"/>
    <a:srgbClr val="B7ECFF"/>
    <a:srgbClr val="97E4FF"/>
    <a:srgbClr val="61D6FF"/>
    <a:srgbClr val="1DC4FF"/>
    <a:srgbClr val="FFFFFF"/>
    <a:srgbClr val="FDE1D8"/>
    <a:srgbClr val="F9B6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1386" y="-96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187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9291" y="199003"/>
            <a:ext cx="8336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a, any, some, much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2225" y="1825398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              books are there in your bag?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10119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395" y="35997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2225" y="3591057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How                 sugar do you need for your tea, Mum?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092177" y="392733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7395" y="44532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22225" y="4444644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need to buy                 new furniture for the house.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7395" y="53960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22225" y="5396083"/>
            <a:ext cx="132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516252" y="57323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22225" y="2538128"/>
            <a:ext cx="6658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isn’t               milk in the fridge.</a:t>
            </a:r>
          </a:p>
          <a:p>
            <a:r>
              <a:rPr lang="en-US" sz="2400" dirty="0"/>
              <a:t>It’s empty.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2860973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89483" y="480685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F51030-2FC8-4F90-8EF3-B73A00214518}"/>
              </a:ext>
            </a:extLst>
          </p:cNvPr>
          <p:cNvSpPr txBox="1"/>
          <p:nvPr/>
        </p:nvSpPr>
        <p:spPr>
          <a:xfrm>
            <a:off x="2155127" y="1825398"/>
            <a:ext cx="87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many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81431BD-D8F4-4512-A190-EE967EF11EDE}"/>
              </a:ext>
            </a:extLst>
          </p:cNvPr>
          <p:cNvSpPr txBox="1"/>
          <p:nvPr/>
        </p:nvSpPr>
        <p:spPr>
          <a:xfrm>
            <a:off x="3037050" y="2538041"/>
            <a:ext cx="62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CD115C9-EFCF-41F5-A3CC-FB591104F010}"/>
              </a:ext>
            </a:extLst>
          </p:cNvPr>
          <p:cNvSpPr txBox="1"/>
          <p:nvPr/>
        </p:nvSpPr>
        <p:spPr>
          <a:xfrm>
            <a:off x="2199029" y="358863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97CD973-0800-4264-8745-34475FE13625}"/>
              </a:ext>
            </a:extLst>
          </p:cNvPr>
          <p:cNvSpPr txBox="1"/>
          <p:nvPr/>
        </p:nvSpPr>
        <p:spPr>
          <a:xfrm>
            <a:off x="3605151" y="4453297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A8E7794-C127-43BB-A101-FCF4C27FAC48}"/>
              </a:ext>
            </a:extLst>
          </p:cNvPr>
          <p:cNvSpPr txBox="1"/>
          <p:nvPr/>
        </p:nvSpPr>
        <p:spPr>
          <a:xfrm>
            <a:off x="2543985" y="5396328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2817D70-17DA-49EF-8E95-E0BB6C1ED77A}"/>
              </a:ext>
            </a:extLst>
          </p:cNvPr>
          <p:cNvSpPr txBox="1"/>
          <p:nvPr/>
        </p:nvSpPr>
        <p:spPr>
          <a:xfrm>
            <a:off x="3339519" y="5403737"/>
            <a:ext cx="280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big cave in this area.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8994BF9-9B61-4480-A144-721B2A95343D}"/>
              </a:ext>
            </a:extLst>
          </p:cNvPr>
          <p:cNvSpPr txBox="1"/>
          <p:nvPr/>
        </p:nvSpPr>
        <p:spPr>
          <a:xfrm>
            <a:off x="2841309" y="5405915"/>
            <a:ext cx="280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big cave in this area.</a:t>
            </a:r>
          </a:p>
        </p:txBody>
      </p:sp>
    </p:spTree>
    <p:extLst>
      <p:ext uri="{BB962C8B-B14F-4D97-AF65-F5344CB8AC3E}">
        <p14:creationId xmlns=""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81156"/>
            <a:ext cx="8629936" cy="2876843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2" y="0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0687" y="0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5141" y="445030"/>
            <a:ext cx="4286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Modal verb: </a:t>
            </a:r>
            <a:r>
              <a:rPr lang="en-US" sz="2800" b="1" i="1" dirty="0"/>
              <a:t>must / mustn’t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41266"/>
            <a:ext cx="884857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 dirty="0"/>
              <a:t>We use </a:t>
            </a:r>
            <a:r>
              <a:rPr lang="en-US" sz="2400" b="1" i="1" dirty="0"/>
              <a:t>must</a:t>
            </a:r>
            <a:r>
              <a:rPr lang="en-US" sz="2400" dirty="0"/>
              <a:t> to say that something is very necessary or very important. 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 dirty="0"/>
              <a:t>We use </a:t>
            </a:r>
            <a:r>
              <a:rPr lang="en-US" sz="2400" b="1" i="1" dirty="0"/>
              <a:t>mustn’t</a:t>
            </a:r>
            <a:r>
              <a:rPr lang="en-US" sz="2400" dirty="0"/>
              <a:t> to say that doing something is not allowed.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8220308"/>
              </p:ext>
            </p:extLst>
          </p:nvPr>
        </p:nvGraphicFramePr>
        <p:xfrm>
          <a:off x="1413831" y="3957900"/>
          <a:ext cx="6096000" cy="2743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61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344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I / you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must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He /</a:t>
                      </a:r>
                      <a:r>
                        <a:rPr lang="en-US" sz="2400" b="0" baseline="0"/>
                        <a:t> she / it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You / we / they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I / you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mustn’t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He /</a:t>
                      </a:r>
                      <a:r>
                        <a:rPr lang="en-US" sz="2400" b="0" baseline="0"/>
                        <a:t> she / it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031">
                <a:tc>
                  <a:txBody>
                    <a:bodyPr/>
                    <a:lstStyle/>
                    <a:p>
                      <a:r>
                        <a:rPr lang="en-US" sz="2400" b="0"/>
                        <a:t>You / we / they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2473826"/>
            <a:ext cx="893298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Chúng</a:t>
            </a:r>
            <a:r>
              <a:rPr lang="en-US" sz="2400" dirty="0" smtClean="0"/>
              <a:t> </a:t>
            </a:r>
            <a:r>
              <a:rPr lang="en-US" sz="2400" dirty="0" err="1" smtClean="0"/>
              <a:t>ta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 Must ( </a:t>
            </a:r>
            <a:r>
              <a:rPr lang="en-US" sz="2400" dirty="0" err="1" smtClean="0"/>
              <a:t>phải</a:t>
            </a:r>
            <a:r>
              <a:rPr lang="en-US" sz="2400" dirty="0" smtClean="0"/>
              <a:t>)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diển</a:t>
            </a:r>
            <a:r>
              <a:rPr lang="en-US" sz="2400" dirty="0" smtClean="0"/>
              <a:t> </a:t>
            </a:r>
            <a:r>
              <a:rPr lang="en-US" sz="2400" dirty="0" err="1" smtClean="0"/>
              <a:t>tả</a:t>
            </a:r>
            <a:r>
              <a:rPr lang="en-US" sz="2400" dirty="0" smtClean="0"/>
              <a:t> 1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bắt</a:t>
            </a:r>
            <a:r>
              <a:rPr lang="en-US" sz="2400" dirty="0" smtClean="0"/>
              <a:t> </a:t>
            </a:r>
            <a:r>
              <a:rPr lang="en-US" sz="2400" dirty="0" err="1" smtClean="0"/>
              <a:t>buộc</a:t>
            </a:r>
            <a:r>
              <a:rPr lang="en-US" sz="2400" dirty="0" smtClean="0"/>
              <a:t>.,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thiết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endParaRPr lang="en-US" sz="2400" dirty="0" smtClean="0"/>
          </a:p>
          <a:p>
            <a:pPr marL="457200" indent="-457200" algn="just">
              <a:lnSpc>
                <a:spcPct val="120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Chúng</a:t>
            </a:r>
            <a:r>
              <a:rPr lang="en-US" sz="2400" dirty="0" smtClean="0"/>
              <a:t> </a:t>
            </a:r>
            <a:r>
              <a:rPr lang="en-US" sz="2400" dirty="0" err="1" smtClean="0"/>
              <a:t>ta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 Mustn’t </a:t>
            </a:r>
            <a:r>
              <a:rPr lang="en-US" sz="2400" dirty="0" smtClean="0"/>
              <a:t>(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)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diễn</a:t>
            </a:r>
            <a:r>
              <a:rPr lang="en-US" sz="2400" dirty="0" smtClean="0"/>
              <a:t> </a:t>
            </a:r>
            <a:r>
              <a:rPr lang="en-US" sz="2400" dirty="0" err="1" smtClean="0"/>
              <a:t>tả</a:t>
            </a:r>
            <a:r>
              <a:rPr lang="en-US" sz="2400" dirty="0" smtClean="0"/>
              <a:t> 1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cấm</a:t>
            </a:r>
            <a:r>
              <a:rPr lang="en-US" sz="2400" dirty="0" smtClean="0"/>
              <a:t>, </a:t>
            </a:r>
            <a:r>
              <a:rPr lang="en-US" sz="2400" dirty="0" err="1" smtClean="0"/>
              <a:t>ta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6854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must or mustn’t.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225" y="1825398"/>
            <a:ext cx="69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leave the hotel room before 12 o’clock.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9102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395" y="34124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2225" y="3403768"/>
            <a:ext cx="245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mum says you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4709" y="374004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7395" y="41999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2225" y="4191254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You know you                 go to bed with your shoes on.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7395" y="5023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2226" y="5023779"/>
            <a:ext cx="396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want to speak English better.</a:t>
            </a:r>
          </a:p>
          <a:p>
            <a:r>
              <a:rPr lang="en-US" sz="2400" dirty="0"/>
              <a:t>I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620473" y="5734633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2225" y="2538128"/>
            <a:ext cx="66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 make lots of noise in the museum.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049632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47110" y="455346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1DD255-A652-4A7E-A792-F61CFCE52F3E}"/>
              </a:ext>
            </a:extLst>
          </p:cNvPr>
          <p:cNvSpPr txBox="1"/>
          <p:nvPr/>
        </p:nvSpPr>
        <p:spPr>
          <a:xfrm>
            <a:off x="2042248" y="1825398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98677B0-A0B9-40C8-B924-C46ACC7B8F0F}"/>
              </a:ext>
            </a:extLst>
          </p:cNvPr>
          <p:cNvSpPr txBox="1"/>
          <p:nvPr/>
        </p:nvSpPr>
        <p:spPr>
          <a:xfrm>
            <a:off x="1930520" y="2536252"/>
            <a:ext cx="11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mustn’t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2EF09A1-7C96-4F5F-B078-D2538396FAD7}"/>
              </a:ext>
            </a:extLst>
          </p:cNvPr>
          <p:cNvSpPr txBox="1"/>
          <p:nvPr/>
        </p:nvSpPr>
        <p:spPr>
          <a:xfrm>
            <a:off x="3740331" y="3412420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DAA5493-4380-49BA-8C69-17299062C065}"/>
              </a:ext>
            </a:extLst>
          </p:cNvPr>
          <p:cNvSpPr txBox="1"/>
          <p:nvPr/>
        </p:nvSpPr>
        <p:spPr>
          <a:xfrm>
            <a:off x="3217614" y="4191253"/>
            <a:ext cx="11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mustn’t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DF0094D-F674-41A0-8BBE-A913DA39D318}"/>
              </a:ext>
            </a:extLst>
          </p:cNvPr>
          <p:cNvSpPr txBox="1"/>
          <p:nvPr/>
        </p:nvSpPr>
        <p:spPr>
          <a:xfrm>
            <a:off x="1625869" y="5393111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62C3AA3-655A-41AB-817E-760A0E98F215}"/>
              </a:ext>
            </a:extLst>
          </p:cNvPr>
          <p:cNvSpPr txBox="1"/>
          <p:nvPr/>
        </p:nvSpPr>
        <p:spPr>
          <a:xfrm>
            <a:off x="4845788" y="3414115"/>
            <a:ext cx="2875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always tell the truth.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EAB86F4-E114-49E7-A22A-AF7EA41EDEE9}"/>
              </a:ext>
            </a:extLst>
          </p:cNvPr>
          <p:cNvSpPr txBox="1"/>
          <p:nvPr/>
        </p:nvSpPr>
        <p:spPr>
          <a:xfrm>
            <a:off x="4482691" y="3412420"/>
            <a:ext cx="2875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always tell the truth.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B5C4A47-BF16-4499-9FDD-194F9E0B42E5}"/>
              </a:ext>
            </a:extLst>
          </p:cNvPr>
          <p:cNvSpPr txBox="1"/>
          <p:nvPr/>
        </p:nvSpPr>
        <p:spPr>
          <a:xfrm>
            <a:off x="2633679" y="5382714"/>
            <a:ext cx="206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practice more.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BE81759-BF5F-43C8-9120-7B49EF4AF7D5}"/>
              </a:ext>
            </a:extLst>
          </p:cNvPr>
          <p:cNvSpPr txBox="1"/>
          <p:nvPr/>
        </p:nvSpPr>
        <p:spPr>
          <a:xfrm>
            <a:off x="2371774" y="5383279"/>
            <a:ext cx="206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practice more.</a:t>
            </a:r>
          </a:p>
        </p:txBody>
      </p:sp>
    </p:spTree>
    <p:extLst>
      <p:ext uri="{BB962C8B-B14F-4D97-AF65-F5344CB8AC3E}">
        <p14:creationId xmlns=""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42229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classroom rules below. Write some more rules for you and your classmates.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225" y="1825398"/>
            <a:ext cx="69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must arrive on time.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395" y="34124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22225" y="3403768"/>
            <a:ext cx="7437780" cy="461665"/>
            <a:chOff x="1421133" y="3312253"/>
            <a:chExt cx="7437780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1421133" y="3312253"/>
              <a:ext cx="743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must                                                      .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674981" y="3648534"/>
              <a:ext cx="3566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47395" y="41999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395" y="5023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22225" y="5023779"/>
            <a:ext cx="7786751" cy="461665"/>
            <a:chOff x="1421133" y="4878488"/>
            <a:chExt cx="7786751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1421133" y="4878488"/>
              <a:ext cx="7786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                                                                      .</a:t>
              </a:r>
              <a:endParaRPr lang="en-US" sz="24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577701" y="5192734"/>
              <a:ext cx="47548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422225" y="2538128"/>
            <a:ext cx="66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mustn’t pick flowers in the school garden.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22225" y="4227640"/>
            <a:ext cx="7437780" cy="461665"/>
            <a:chOff x="1421133" y="3312253"/>
            <a:chExt cx="7437780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421133" y="3312253"/>
              <a:ext cx="743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mustn’t                                                  .                                       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016503" y="3648534"/>
              <a:ext cx="32918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06" y="519871"/>
            <a:ext cx="7886700" cy="1956043"/>
          </a:xfrm>
        </p:spPr>
        <p:txBody>
          <a:bodyPr>
            <a:noAutofit/>
          </a:bodyPr>
          <a:lstStyle/>
          <a:p>
            <a:r>
              <a:rPr lang="en-US" sz="4000" dirty="0" smtClean="0"/>
              <a:t>Homework:</a:t>
            </a:r>
            <a:br>
              <a:rPr lang="en-US" sz="4000" dirty="0" smtClean="0"/>
            </a:br>
            <a:r>
              <a:rPr lang="en-US" sz="2800" dirty="0" smtClean="0"/>
              <a:t>https</a:t>
            </a:r>
            <a:r>
              <a:rPr lang="en-US" sz="2800" dirty="0" smtClean="0"/>
              <a:t>://www.liveworksheets.com/bf1398939ge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3200" dirty="0" smtClean="0"/>
              <a:t>https://www.liveworksheets.com/kx176rx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=""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1" y="4185705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29623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6014615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064" y="4176934"/>
            <a:ext cx="4117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Is the underlined noun countable or uncountable? Write C (countable) or U (uncountable).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2785" y="5242834"/>
            <a:ext cx="38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option for each sentence.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865" y="6014615"/>
            <a:ext cx="431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each blank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each blank with must or mustn’t.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121" y="3475921"/>
            <a:ext cx="4568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Countable and uncountable nouns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933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classroom rules below. Write some more rules for you and your classmates.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37695" y="3489339"/>
            <a:ext cx="3715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Modal verb: </a:t>
            </a:r>
            <a:r>
              <a:rPr lang="en-US" sz="2400" b="1" i="1"/>
              <a:t>must / mustn’t</a:t>
            </a:r>
          </a:p>
        </p:txBody>
      </p:sp>
    </p:spTree>
    <p:extLst>
      <p:ext uri="{BB962C8B-B14F-4D97-AF65-F5344CB8AC3E}">
        <p14:creationId xmlns=""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66"/>
                </a:solidFill>
              </a:rPr>
              <a:t>Countable or uncountable?</a:t>
            </a:r>
          </a:p>
        </p:txBody>
      </p:sp>
      <p:pic>
        <p:nvPicPr>
          <p:cNvPr id="13315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27146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6_23_1306171127_88_110522cl3xaphong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990600"/>
            <a:ext cx="300037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tải xuống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990600"/>
            <a:ext cx="2819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images (7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895600"/>
            <a:ext cx="28956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tải xuống (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895600"/>
            <a:ext cx="25908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images (6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2895600"/>
            <a:ext cx="27146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1" descr="cu-nghe-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4876800"/>
            <a:ext cx="25908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2" descr="images (2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4800600"/>
            <a:ext cx="26193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3" descr="tải xuống (3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4876800"/>
            <a:ext cx="26670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66"/>
                </a:solidFill>
              </a:rPr>
              <a:t>Countable                    uncountable</a:t>
            </a:r>
          </a:p>
        </p:txBody>
      </p:sp>
      <p:pic>
        <p:nvPicPr>
          <p:cNvPr id="14339" name="Picture 3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648200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6_23_1306171127_88_110522cl3xaphong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71800"/>
            <a:ext cx="300037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tải xuống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990600"/>
            <a:ext cx="2819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images (7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971800"/>
            <a:ext cx="28956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tải xuống (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1066800"/>
            <a:ext cx="25908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images (6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838200"/>
            <a:ext cx="22574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cu-nghe-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2971800"/>
            <a:ext cx="25146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images (2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1400" y="4648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3276600" y="0"/>
            <a:ext cx="0" cy="670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8" name="Picture 12" descr="tải xuống (3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4953000"/>
            <a:ext cx="28194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538016"/>
            <a:ext cx="8629936" cy="2757269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8" y="0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3733" y="172540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722902" y="636416"/>
            <a:ext cx="5298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Countable and uncountable nouns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938" y="1053513"/>
            <a:ext cx="8548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- Countable nouns are for the people and things we can count using numbers. Countable nouns can be singular: </a:t>
            </a:r>
            <a:r>
              <a:rPr lang="en-US" sz="2600" i="1" dirty="0"/>
              <a:t>a rock, an island</a:t>
            </a:r>
            <a:r>
              <a:rPr lang="en-US" sz="2600" dirty="0"/>
              <a:t> ..., or plural: </a:t>
            </a:r>
            <a:r>
              <a:rPr lang="en-US" sz="2600" i="1" dirty="0"/>
              <a:t>rocks, islands 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532" y="2226609"/>
            <a:ext cx="8548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- Uncountable nouns are for the things that we cannot count with numbers. They usually do not have a plural form: </a:t>
            </a:r>
            <a:r>
              <a:rPr lang="en-US" sz="2600" i="1" dirty="0"/>
              <a:t>cream, chocolate 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524" y="3428608"/>
            <a:ext cx="89064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- </a:t>
            </a:r>
            <a:r>
              <a:rPr lang="en-US" sz="2600" dirty="0" smtClean="0"/>
              <a:t>Countable nouns( </a:t>
            </a:r>
            <a:r>
              <a:rPr lang="en-US" sz="2600" dirty="0" err="1" smtClean="0"/>
              <a:t>danh</a:t>
            </a:r>
            <a:r>
              <a:rPr lang="en-US" sz="2600" dirty="0" smtClean="0"/>
              <a:t> </a:t>
            </a:r>
            <a:r>
              <a:rPr lang="en-US" sz="2600" dirty="0" err="1" smtClean="0"/>
              <a:t>từ</a:t>
            </a:r>
            <a:r>
              <a:rPr lang="en-US" sz="2600" dirty="0" smtClean="0"/>
              <a:t> </a:t>
            </a:r>
            <a:r>
              <a:rPr lang="en-US" sz="2600" dirty="0" err="1" smtClean="0"/>
              <a:t>đếm</a:t>
            </a:r>
            <a:r>
              <a:rPr lang="en-US" sz="2600" dirty="0" smtClean="0"/>
              <a:t> </a:t>
            </a:r>
            <a:r>
              <a:rPr lang="en-US" sz="2600" dirty="0" err="1" smtClean="0"/>
              <a:t>được</a:t>
            </a:r>
            <a:r>
              <a:rPr lang="en-US" sz="2600" dirty="0" smtClean="0"/>
              <a:t>) </a:t>
            </a:r>
            <a:r>
              <a:rPr lang="en-US" sz="2600" dirty="0" err="1" smtClean="0"/>
              <a:t>là</a:t>
            </a:r>
            <a:r>
              <a:rPr lang="en-US" sz="2600" dirty="0" smtClean="0"/>
              <a:t> </a:t>
            </a:r>
            <a:r>
              <a:rPr lang="en-US" sz="2600" dirty="0" err="1" smtClean="0"/>
              <a:t>những</a:t>
            </a:r>
            <a:r>
              <a:rPr lang="en-US" sz="2600" dirty="0" smtClean="0"/>
              <a:t> </a:t>
            </a:r>
            <a:r>
              <a:rPr lang="en-US" sz="2600" dirty="0" err="1" smtClean="0"/>
              <a:t>danh</a:t>
            </a:r>
            <a:r>
              <a:rPr lang="en-US" sz="2600" dirty="0" smtClean="0"/>
              <a:t> </a:t>
            </a:r>
            <a:r>
              <a:rPr lang="en-US" sz="2600" dirty="0" err="1" smtClean="0"/>
              <a:t>từ</a:t>
            </a:r>
            <a:r>
              <a:rPr lang="en-US" sz="2600" dirty="0" smtClean="0"/>
              <a:t> </a:t>
            </a:r>
            <a:r>
              <a:rPr lang="en-US" sz="2600" dirty="0" err="1" smtClean="0"/>
              <a:t>chỉ</a:t>
            </a:r>
            <a:r>
              <a:rPr lang="en-US" sz="2600" dirty="0" smtClean="0"/>
              <a:t> </a:t>
            </a:r>
            <a:r>
              <a:rPr lang="en-US" sz="2600" dirty="0" err="1" smtClean="0"/>
              <a:t>người</a:t>
            </a:r>
            <a:r>
              <a:rPr lang="en-US" sz="2600" dirty="0" smtClean="0"/>
              <a:t>, </a:t>
            </a:r>
            <a:r>
              <a:rPr lang="en-US" sz="2600" dirty="0" err="1" smtClean="0"/>
              <a:t>vật</a:t>
            </a:r>
            <a:r>
              <a:rPr lang="en-US" sz="2600" dirty="0" smtClean="0"/>
              <a:t> </a:t>
            </a:r>
            <a:r>
              <a:rPr lang="en-US" sz="2600" dirty="0" err="1" smtClean="0"/>
              <a:t>mà</a:t>
            </a:r>
            <a:r>
              <a:rPr lang="en-US" sz="2600" dirty="0" smtClean="0"/>
              <a:t> </a:t>
            </a:r>
            <a:r>
              <a:rPr lang="en-US" sz="2600" dirty="0" err="1" smtClean="0"/>
              <a:t>ta</a:t>
            </a:r>
            <a:r>
              <a:rPr lang="en-US" sz="2600" dirty="0" smtClean="0"/>
              <a:t>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thể</a:t>
            </a:r>
            <a:r>
              <a:rPr lang="en-US" sz="2600" dirty="0" smtClean="0"/>
              <a:t> </a:t>
            </a:r>
            <a:r>
              <a:rPr lang="en-US" sz="2600" dirty="0" err="1" smtClean="0"/>
              <a:t>đếm</a:t>
            </a:r>
            <a:r>
              <a:rPr lang="en-US" sz="2600" dirty="0" smtClean="0"/>
              <a:t> </a:t>
            </a:r>
            <a:r>
              <a:rPr lang="en-US" sz="2600" dirty="0" err="1" smtClean="0"/>
              <a:t>bằng</a:t>
            </a:r>
            <a:r>
              <a:rPr lang="en-US" sz="2600" dirty="0" smtClean="0"/>
              <a:t> </a:t>
            </a:r>
            <a:r>
              <a:rPr lang="en-US" sz="2600" dirty="0" err="1" smtClean="0"/>
              <a:t>số</a:t>
            </a:r>
            <a:r>
              <a:rPr lang="en-US" sz="2600" dirty="0" smtClean="0"/>
              <a:t>. </a:t>
            </a:r>
            <a:r>
              <a:rPr lang="en-US" sz="2600" dirty="0" err="1" smtClean="0"/>
              <a:t>Danh</a:t>
            </a:r>
            <a:r>
              <a:rPr lang="en-US" sz="2600" dirty="0" smtClean="0"/>
              <a:t> </a:t>
            </a:r>
            <a:r>
              <a:rPr lang="en-US" sz="2600" dirty="0" err="1" smtClean="0"/>
              <a:t>từ</a:t>
            </a:r>
            <a:r>
              <a:rPr lang="en-US" sz="2600" dirty="0" smtClean="0"/>
              <a:t> </a:t>
            </a:r>
            <a:r>
              <a:rPr lang="en-US" sz="2600" dirty="0" err="1" smtClean="0"/>
              <a:t>đếm</a:t>
            </a:r>
            <a:r>
              <a:rPr lang="en-US" sz="2600" dirty="0" smtClean="0"/>
              <a:t> </a:t>
            </a:r>
            <a:r>
              <a:rPr lang="en-US" sz="2600" dirty="0" err="1" smtClean="0"/>
              <a:t>được</a:t>
            </a:r>
            <a:r>
              <a:rPr lang="en-US" sz="2600" dirty="0" smtClean="0"/>
              <a:t>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thể</a:t>
            </a:r>
            <a:r>
              <a:rPr lang="en-US" sz="2600" dirty="0" smtClean="0"/>
              <a:t> ở </a:t>
            </a:r>
            <a:r>
              <a:rPr lang="en-US" sz="2600" dirty="0" err="1" smtClean="0"/>
              <a:t>dạng</a:t>
            </a:r>
            <a:r>
              <a:rPr lang="en-US" sz="2600" dirty="0" smtClean="0"/>
              <a:t> </a:t>
            </a:r>
            <a:r>
              <a:rPr lang="en-US" sz="2600" dirty="0" err="1" smtClean="0"/>
              <a:t>số</a:t>
            </a:r>
            <a:r>
              <a:rPr lang="en-US" sz="2600" dirty="0" smtClean="0"/>
              <a:t> </a:t>
            </a:r>
            <a:r>
              <a:rPr lang="en-US" sz="2600" dirty="0" err="1" smtClean="0"/>
              <a:t>ít</a:t>
            </a:r>
            <a:r>
              <a:rPr lang="en-US" sz="2600" dirty="0" smtClean="0"/>
              <a:t> ( a rock, an apple..) </a:t>
            </a:r>
            <a:r>
              <a:rPr lang="en-US" sz="2600" dirty="0" err="1" smtClean="0"/>
              <a:t>hoặc</a:t>
            </a:r>
            <a:r>
              <a:rPr lang="en-US" sz="2600" dirty="0" smtClean="0"/>
              <a:t> ở </a:t>
            </a:r>
            <a:r>
              <a:rPr lang="en-US" sz="2600" dirty="0" err="1" smtClean="0"/>
              <a:t>dạng</a:t>
            </a:r>
            <a:r>
              <a:rPr lang="en-US" sz="2600" dirty="0" smtClean="0"/>
              <a:t> </a:t>
            </a:r>
            <a:r>
              <a:rPr lang="en-US" sz="2600" dirty="0" err="1" smtClean="0"/>
              <a:t>số</a:t>
            </a:r>
            <a:r>
              <a:rPr lang="en-US" sz="2600" dirty="0" smtClean="0"/>
              <a:t> </a:t>
            </a:r>
            <a:r>
              <a:rPr lang="en-US" sz="2600" dirty="0" err="1" smtClean="0"/>
              <a:t>nhiều</a:t>
            </a:r>
            <a:r>
              <a:rPr lang="en-US" sz="2600" dirty="0" smtClean="0"/>
              <a:t>(  rocks, apples)</a:t>
            </a:r>
            <a:endParaRPr lang="en-US" sz="2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0209" y="5006535"/>
            <a:ext cx="8548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- </a:t>
            </a:r>
            <a:r>
              <a:rPr lang="en-US" sz="2600" dirty="0" smtClean="0"/>
              <a:t>Uncountable </a:t>
            </a:r>
            <a:r>
              <a:rPr lang="en-US" sz="2600" dirty="0"/>
              <a:t>nouns </a:t>
            </a:r>
            <a:r>
              <a:rPr lang="en-US" sz="2600" dirty="0" smtClean="0"/>
              <a:t>( </a:t>
            </a:r>
            <a:r>
              <a:rPr lang="en-US" sz="2600" dirty="0" err="1" smtClean="0"/>
              <a:t>danh</a:t>
            </a:r>
            <a:r>
              <a:rPr lang="en-US" sz="2600" dirty="0" smtClean="0"/>
              <a:t> </a:t>
            </a:r>
            <a:r>
              <a:rPr lang="en-US" sz="2600" dirty="0" err="1" smtClean="0"/>
              <a:t>từ</a:t>
            </a:r>
            <a:r>
              <a:rPr lang="en-US" sz="2600" dirty="0" smtClean="0"/>
              <a:t> </a:t>
            </a:r>
            <a:r>
              <a:rPr lang="en-US" sz="2600" dirty="0" err="1" smtClean="0"/>
              <a:t>không</a:t>
            </a:r>
            <a:r>
              <a:rPr lang="en-US" sz="2600" dirty="0" smtClean="0"/>
              <a:t> </a:t>
            </a:r>
            <a:r>
              <a:rPr lang="en-US" sz="2600" dirty="0" err="1" smtClean="0"/>
              <a:t>đếm</a:t>
            </a:r>
            <a:r>
              <a:rPr lang="en-US" sz="2600" dirty="0" smtClean="0"/>
              <a:t> </a:t>
            </a:r>
            <a:r>
              <a:rPr lang="en-US" sz="2600" dirty="0" err="1" smtClean="0"/>
              <a:t>được</a:t>
            </a:r>
            <a:r>
              <a:rPr lang="en-US" sz="2600" dirty="0" smtClean="0"/>
              <a:t> ) </a:t>
            </a:r>
            <a:r>
              <a:rPr lang="en-US" sz="2600" dirty="0" err="1" smtClean="0"/>
              <a:t>là</a:t>
            </a:r>
            <a:r>
              <a:rPr lang="en-US" sz="2600" dirty="0" smtClean="0"/>
              <a:t> </a:t>
            </a:r>
            <a:r>
              <a:rPr lang="en-US" sz="2600" dirty="0" err="1" smtClean="0"/>
              <a:t>những</a:t>
            </a:r>
            <a:r>
              <a:rPr lang="en-US" sz="2600" dirty="0" smtClean="0"/>
              <a:t> </a:t>
            </a:r>
            <a:r>
              <a:rPr lang="en-US" sz="2600" dirty="0" err="1" smtClean="0"/>
              <a:t>danh</a:t>
            </a:r>
            <a:r>
              <a:rPr lang="en-US" sz="2600" dirty="0" smtClean="0"/>
              <a:t> </a:t>
            </a:r>
            <a:r>
              <a:rPr lang="en-US" sz="2600" dirty="0" err="1" smtClean="0"/>
              <a:t>từ</a:t>
            </a:r>
            <a:r>
              <a:rPr lang="en-US" sz="2600" dirty="0" smtClean="0"/>
              <a:t> </a:t>
            </a:r>
            <a:r>
              <a:rPr lang="en-US" sz="2600" dirty="0" err="1" smtClean="0"/>
              <a:t>chỉ</a:t>
            </a:r>
            <a:r>
              <a:rPr lang="en-US" sz="2600" dirty="0" smtClean="0"/>
              <a:t> </a:t>
            </a:r>
            <a:r>
              <a:rPr lang="en-US" sz="2600" dirty="0" err="1" smtClean="0"/>
              <a:t>vật</a:t>
            </a:r>
            <a:r>
              <a:rPr lang="en-US" sz="2600" dirty="0" smtClean="0"/>
              <a:t> </a:t>
            </a:r>
            <a:r>
              <a:rPr lang="en-US" sz="2600" dirty="0" err="1" smtClean="0"/>
              <a:t>mà</a:t>
            </a:r>
            <a:r>
              <a:rPr lang="en-US" sz="2600" dirty="0" smtClean="0"/>
              <a:t> </a:t>
            </a:r>
            <a:r>
              <a:rPr lang="en-US" sz="2600" dirty="0" err="1" smtClean="0"/>
              <a:t>ta</a:t>
            </a:r>
            <a:r>
              <a:rPr lang="en-US" sz="2600" dirty="0" smtClean="0"/>
              <a:t> </a:t>
            </a:r>
            <a:r>
              <a:rPr lang="en-US" sz="2600" dirty="0" err="1" smtClean="0"/>
              <a:t>không</a:t>
            </a:r>
            <a:r>
              <a:rPr lang="en-US" sz="2600" dirty="0" smtClean="0"/>
              <a:t> </a:t>
            </a:r>
            <a:r>
              <a:rPr lang="en-US" sz="2600" dirty="0" err="1" smtClean="0"/>
              <a:t>thể</a:t>
            </a:r>
            <a:r>
              <a:rPr lang="en-US" sz="2600" dirty="0" smtClean="0"/>
              <a:t> </a:t>
            </a:r>
            <a:r>
              <a:rPr lang="en-US" sz="2600" dirty="0" err="1" smtClean="0"/>
              <a:t>đếm</a:t>
            </a:r>
            <a:r>
              <a:rPr lang="en-US" sz="2600" dirty="0" smtClean="0"/>
              <a:t> </a:t>
            </a:r>
            <a:r>
              <a:rPr lang="en-US" sz="2600" dirty="0" err="1" smtClean="0"/>
              <a:t>bằng</a:t>
            </a:r>
            <a:r>
              <a:rPr lang="en-US" sz="2600" dirty="0" smtClean="0"/>
              <a:t> </a:t>
            </a:r>
            <a:r>
              <a:rPr lang="en-US" sz="2600" dirty="0" err="1" smtClean="0"/>
              <a:t>số</a:t>
            </a:r>
            <a:r>
              <a:rPr lang="en-US" sz="2600" dirty="0" smtClean="0"/>
              <a:t>. </a:t>
            </a:r>
            <a:r>
              <a:rPr lang="en-US" sz="2600" dirty="0" err="1" smtClean="0"/>
              <a:t>Danh</a:t>
            </a:r>
            <a:r>
              <a:rPr lang="en-US" sz="2600" dirty="0" smtClean="0"/>
              <a:t> </a:t>
            </a:r>
            <a:r>
              <a:rPr lang="en-US" sz="2600" dirty="0" err="1" smtClean="0"/>
              <a:t>từ</a:t>
            </a:r>
            <a:r>
              <a:rPr lang="en-US" sz="2600" dirty="0" smtClean="0"/>
              <a:t> </a:t>
            </a:r>
            <a:r>
              <a:rPr lang="en-US" sz="2600" dirty="0" err="1" smtClean="0"/>
              <a:t>không</a:t>
            </a:r>
            <a:r>
              <a:rPr lang="en-US" sz="2600" dirty="0" smtClean="0"/>
              <a:t> </a:t>
            </a:r>
            <a:r>
              <a:rPr lang="en-US" sz="2600" dirty="0" err="1" smtClean="0"/>
              <a:t>đếm</a:t>
            </a:r>
            <a:r>
              <a:rPr lang="en-US" sz="2600" dirty="0" smtClean="0"/>
              <a:t> </a:t>
            </a:r>
            <a:r>
              <a:rPr lang="en-US" sz="2600" dirty="0" err="1" smtClean="0"/>
              <a:t>được</a:t>
            </a:r>
            <a:r>
              <a:rPr lang="en-US" sz="2600" dirty="0" smtClean="0"/>
              <a:t> </a:t>
            </a:r>
            <a:r>
              <a:rPr lang="en-US" sz="2600" dirty="0" err="1" smtClean="0"/>
              <a:t>chỉ</a:t>
            </a:r>
            <a:r>
              <a:rPr lang="en-US" sz="2600" dirty="0" smtClean="0"/>
              <a:t> ở </a:t>
            </a:r>
            <a:r>
              <a:rPr lang="en-US" sz="2600" dirty="0" err="1" smtClean="0"/>
              <a:t>dạng</a:t>
            </a:r>
            <a:r>
              <a:rPr lang="en-US" sz="2600" dirty="0" smtClean="0"/>
              <a:t> </a:t>
            </a:r>
            <a:r>
              <a:rPr lang="en-US" sz="2600" dirty="0" err="1" smtClean="0"/>
              <a:t>số</a:t>
            </a:r>
            <a:r>
              <a:rPr lang="en-US" sz="2600" dirty="0" smtClean="0"/>
              <a:t> </a:t>
            </a:r>
            <a:r>
              <a:rPr lang="en-US" sz="2600" dirty="0" err="1" smtClean="0"/>
              <a:t>ít</a:t>
            </a:r>
            <a:r>
              <a:rPr lang="en-US" sz="2600" dirty="0" smtClean="0"/>
              <a:t> ( milk, rice,…)</a:t>
            </a:r>
            <a:endParaRPr lang="en-US" sz="2600" i="1" dirty="0"/>
          </a:p>
        </p:txBody>
      </p:sp>
    </p:spTree>
    <p:extLst>
      <p:ext uri="{BB962C8B-B14F-4D97-AF65-F5344CB8AC3E}">
        <p14:creationId xmlns=""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DB242E93-1CE0-41AB-8AE1-F4FCE9295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7328985"/>
              </p:ext>
            </p:extLst>
          </p:nvPr>
        </p:nvGraphicFramePr>
        <p:xfrm>
          <a:off x="294968" y="1961961"/>
          <a:ext cx="8632722" cy="3967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7716">
                  <a:extLst>
                    <a:ext uri="{9D8B030D-6E8A-4147-A177-3AD203B41FA5}">
                      <a16:colId xmlns="" xmlns:a16="http://schemas.microsoft.com/office/drawing/2014/main" val="3298838803"/>
                    </a:ext>
                  </a:extLst>
                </a:gridCol>
                <a:gridCol w="1465006">
                  <a:extLst>
                    <a:ext uri="{9D8B030D-6E8A-4147-A177-3AD203B41FA5}">
                      <a16:colId xmlns="" xmlns:a16="http://schemas.microsoft.com/office/drawing/2014/main" val="188790567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1183917"/>
                  </a:ext>
                </a:extLst>
              </a:tr>
              <a:tr h="7177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5682941"/>
                  </a:ext>
                </a:extLst>
              </a:tr>
              <a:tr h="6980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6097290"/>
                  </a:ext>
                </a:extLst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195070"/>
                  </a:ext>
                </a:extLst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950916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291" y="74839"/>
            <a:ext cx="82547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the underlined noun countable or uncountable? Write C (countable) or U (uncountable).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960" y="21431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790" y="2134345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children are very tired after a </a:t>
            </a:r>
            <a:r>
              <a:rPr lang="en-US" sz="2400" u="sng"/>
              <a:t>day</a:t>
            </a:r>
            <a:r>
              <a:rPr lang="en-US" sz="2400"/>
              <a:t> of fun.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960" y="29330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4960" y="36318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9789" y="3623188"/>
            <a:ext cx="655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mother uses real </a:t>
            </a:r>
            <a:r>
              <a:rPr lang="en-US" sz="2400" u="sng" dirty="0"/>
              <a:t>butter</a:t>
            </a:r>
            <a:r>
              <a:rPr lang="en-US" sz="2400" dirty="0"/>
              <a:t> in the cakes she bakes.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4960" y="44018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9790" y="4393184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Remember to bring the necessary travel </a:t>
            </a:r>
            <a:r>
              <a:rPr lang="en-US" sz="2400" u="sng"/>
              <a:t>items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960" y="50858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9791" y="5085820"/>
            <a:ext cx="666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How about meeting in the canteen for some </a:t>
            </a:r>
            <a:r>
              <a:rPr lang="en-US" sz="2400" u="sng" dirty="0"/>
              <a:t>tea</a:t>
            </a:r>
            <a:r>
              <a:rPr lang="en-US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Sue. What time?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9790" y="2912000"/>
            <a:ext cx="390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 careful! The </a:t>
            </a:r>
            <a:r>
              <a:rPr lang="en-US" sz="2400" u="sng" dirty="0"/>
              <a:t>water</a:t>
            </a:r>
            <a:r>
              <a:rPr lang="en-US" sz="2400" dirty="0"/>
              <a:t> is deep.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708535" y="2578062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08535" y="3269717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08535" y="3991921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8535" y="485484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08535" y="565172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DAF9D6-E414-4A39-B2AB-0074B44736C3}"/>
              </a:ext>
            </a:extLst>
          </p:cNvPr>
          <p:cNvSpPr txBox="1"/>
          <p:nvPr/>
        </p:nvSpPr>
        <p:spPr>
          <a:xfrm>
            <a:off x="7960035" y="210438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8326AF7-D5DA-4C65-925A-2665A40CF1BD}"/>
              </a:ext>
            </a:extLst>
          </p:cNvPr>
          <p:cNvSpPr txBox="1"/>
          <p:nvPr/>
        </p:nvSpPr>
        <p:spPr>
          <a:xfrm>
            <a:off x="7938395" y="2885742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83FBAF2-F2B7-42E6-AF0A-075A4135E6C6}"/>
              </a:ext>
            </a:extLst>
          </p:cNvPr>
          <p:cNvSpPr txBox="1"/>
          <p:nvPr/>
        </p:nvSpPr>
        <p:spPr>
          <a:xfrm>
            <a:off x="7938395" y="3592759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A169413-E55D-427B-A5AF-BC0EC2CAEE51}"/>
              </a:ext>
            </a:extLst>
          </p:cNvPr>
          <p:cNvSpPr txBox="1"/>
          <p:nvPr/>
        </p:nvSpPr>
        <p:spPr>
          <a:xfrm>
            <a:off x="7938395" y="436063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138DC69-E463-48F9-93DC-A9C9BEA5F3BA}"/>
              </a:ext>
            </a:extLst>
          </p:cNvPr>
          <p:cNvSpPr txBox="1"/>
          <p:nvPr/>
        </p:nvSpPr>
        <p:spPr>
          <a:xfrm>
            <a:off x="7938395" y="5171621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</p:spTree>
    <p:extLst>
      <p:ext uri="{BB962C8B-B14F-4D97-AF65-F5344CB8AC3E}">
        <p14:creationId xmlns=""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964" y="2199250"/>
            <a:ext cx="8629936" cy="1641382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0414" y="1017585"/>
            <a:ext cx="5298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Countable and uncountable nouns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276" y="2348373"/>
            <a:ext cx="8548624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 dirty="0"/>
              <a:t>We use </a:t>
            </a:r>
            <a:r>
              <a:rPr lang="en-US" sz="2600" i="1" dirty="0"/>
              <a:t>some</a:t>
            </a:r>
            <a:r>
              <a:rPr lang="en-US" sz="2600" dirty="0"/>
              <a:t>, </a:t>
            </a:r>
            <a:r>
              <a:rPr lang="en-US" sz="2600" i="1" dirty="0"/>
              <a:t>many</a:t>
            </a:r>
            <a:r>
              <a:rPr lang="en-US" sz="2600" dirty="0"/>
              <a:t>, </a:t>
            </a:r>
            <a:r>
              <a:rPr lang="en-US" sz="2600" i="1" dirty="0"/>
              <a:t>a few </a:t>
            </a:r>
            <a:r>
              <a:rPr lang="en-US" sz="2600" dirty="0"/>
              <a:t>with countable nouns.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 i="1" dirty="0"/>
              <a:t>We use some, much, a little with uncountable nouns.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307"/>
            <a:ext cx="3703791" cy="9477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484" y="3941299"/>
            <a:ext cx="8629936" cy="1641382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0067" y="3851271"/>
            <a:ext cx="854862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 dirty="0" err="1" smtClean="0"/>
              <a:t>Chúng</a:t>
            </a:r>
            <a:r>
              <a:rPr lang="en-US" sz="2600" dirty="0" smtClean="0"/>
              <a:t> </a:t>
            </a:r>
            <a:r>
              <a:rPr lang="en-US" sz="2600" dirty="0" err="1" smtClean="0"/>
              <a:t>ta</a:t>
            </a:r>
            <a:r>
              <a:rPr lang="en-US" sz="2600" dirty="0" smtClean="0"/>
              <a:t> </a:t>
            </a:r>
            <a:r>
              <a:rPr lang="en-US" sz="2600" dirty="0" err="1" smtClean="0"/>
              <a:t>dùng</a:t>
            </a:r>
            <a:r>
              <a:rPr lang="en-US" sz="2600" dirty="0" smtClean="0"/>
              <a:t> some, many, a few </a:t>
            </a:r>
            <a:r>
              <a:rPr lang="en-US" sz="2600" dirty="0" err="1" smtClean="0"/>
              <a:t>với</a:t>
            </a:r>
            <a:r>
              <a:rPr lang="en-US" sz="2600" dirty="0" smtClean="0"/>
              <a:t> </a:t>
            </a:r>
            <a:r>
              <a:rPr lang="en-US" sz="2600" dirty="0" err="1" smtClean="0"/>
              <a:t>danh</a:t>
            </a:r>
            <a:r>
              <a:rPr lang="en-US" sz="2600" dirty="0" smtClean="0"/>
              <a:t> </a:t>
            </a:r>
            <a:r>
              <a:rPr lang="en-US" sz="2600" dirty="0" err="1" smtClean="0"/>
              <a:t>từ</a:t>
            </a:r>
            <a:r>
              <a:rPr lang="en-US" sz="2600" dirty="0" smtClean="0"/>
              <a:t> </a:t>
            </a:r>
            <a:r>
              <a:rPr lang="en-US" sz="2600" dirty="0" err="1" smtClean="0"/>
              <a:t>đếm</a:t>
            </a:r>
            <a:r>
              <a:rPr lang="en-US" sz="2600" dirty="0" smtClean="0"/>
              <a:t> </a:t>
            </a:r>
            <a:r>
              <a:rPr lang="en-US" sz="2600" dirty="0" err="1" smtClean="0"/>
              <a:t>được</a:t>
            </a:r>
            <a:r>
              <a:rPr lang="en-US" sz="2600" dirty="0" smtClean="0"/>
              <a:t>.</a:t>
            </a:r>
            <a:endParaRPr lang="en-US" sz="2600" dirty="0"/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 dirty="0" err="1" smtClean="0"/>
              <a:t>Chúng</a:t>
            </a:r>
            <a:r>
              <a:rPr lang="en-US" sz="2600" dirty="0" smtClean="0"/>
              <a:t> </a:t>
            </a:r>
            <a:r>
              <a:rPr lang="en-US" sz="2600" dirty="0" err="1" smtClean="0"/>
              <a:t>ta</a:t>
            </a:r>
            <a:r>
              <a:rPr lang="en-US" sz="2600" dirty="0" smtClean="0"/>
              <a:t> </a:t>
            </a:r>
            <a:r>
              <a:rPr lang="en-US" sz="2600" dirty="0" err="1" smtClean="0"/>
              <a:t>dùng</a:t>
            </a:r>
            <a:r>
              <a:rPr lang="en-US" sz="2600" dirty="0" smtClean="0"/>
              <a:t> </a:t>
            </a:r>
            <a:r>
              <a:rPr lang="en-US" sz="2600" dirty="0" smtClean="0"/>
              <a:t>some, much, </a:t>
            </a:r>
            <a:r>
              <a:rPr lang="en-US" sz="2600" dirty="0" smtClean="0"/>
              <a:t>a </a:t>
            </a:r>
            <a:r>
              <a:rPr lang="en-US" sz="2600" dirty="0" smtClean="0"/>
              <a:t>little </a:t>
            </a:r>
            <a:r>
              <a:rPr lang="en-US" sz="2600" dirty="0" err="1" smtClean="0"/>
              <a:t>với</a:t>
            </a:r>
            <a:r>
              <a:rPr lang="en-US" sz="2600" dirty="0" smtClean="0"/>
              <a:t> </a:t>
            </a:r>
            <a:r>
              <a:rPr lang="en-US" sz="2600" dirty="0" err="1" smtClean="0"/>
              <a:t>danh</a:t>
            </a:r>
            <a:r>
              <a:rPr lang="en-US" sz="2600" dirty="0" smtClean="0"/>
              <a:t> </a:t>
            </a:r>
            <a:r>
              <a:rPr lang="en-US" sz="2600" dirty="0" err="1" smtClean="0"/>
              <a:t>từ</a:t>
            </a:r>
            <a:r>
              <a:rPr lang="en-US" sz="2600" dirty="0" smtClean="0"/>
              <a:t> </a:t>
            </a:r>
            <a:r>
              <a:rPr lang="en-US" sz="2600" dirty="0" err="1" smtClean="0"/>
              <a:t>không</a:t>
            </a:r>
            <a:r>
              <a:rPr lang="en-US" sz="2600" dirty="0" smtClean="0"/>
              <a:t> </a:t>
            </a:r>
            <a:r>
              <a:rPr lang="en-US" sz="2600" dirty="0" err="1" smtClean="0"/>
              <a:t>đếm</a:t>
            </a:r>
            <a:r>
              <a:rPr lang="en-US" sz="2600" dirty="0" smtClean="0"/>
              <a:t> </a:t>
            </a:r>
            <a:r>
              <a:rPr lang="en-US" sz="2600" dirty="0" err="1" smtClean="0"/>
              <a:t>được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24883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69371"/>
            <a:ext cx="8120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for each sentence.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0527" y="1664817"/>
            <a:ext cx="2111832" cy="461665"/>
            <a:chOff x="1230086" y="1785257"/>
            <a:chExt cx="2111832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few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86539" y="1658479"/>
            <a:ext cx="2049781" cy="461665"/>
            <a:chOff x="1230086" y="1785257"/>
            <a:chExt cx="2049781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4068" y="2209540"/>
            <a:ext cx="7840449" cy="461665"/>
            <a:chOff x="369902" y="2142097"/>
            <a:chExt cx="7840449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4732" y="2142097"/>
              <a:ext cx="7365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Australia is very nice. It has                 natural wonders.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1587" y="2736766"/>
            <a:ext cx="1796143" cy="461665"/>
            <a:chOff x="1230086" y="1785257"/>
            <a:chExt cx="1796143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much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91576" y="2681260"/>
            <a:ext cx="2349641" cy="461665"/>
            <a:chOff x="1230086" y="1785257"/>
            <a:chExt cx="2349641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4068" y="3221433"/>
            <a:ext cx="8809932" cy="470318"/>
            <a:chOff x="363373" y="4026312"/>
            <a:chExt cx="9801452" cy="470318"/>
          </a:xfrm>
        </p:grpSpPr>
        <p:sp>
          <p:nvSpPr>
            <p:cNvPr id="27" name="TextBox 2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2" y="4026312"/>
              <a:ext cx="9326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This is a difficult lesson, so only              students can understand it.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8928" y="3814959"/>
            <a:ext cx="3374583" cy="461665"/>
            <a:chOff x="1230086" y="1785257"/>
            <a:chExt cx="3374583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few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6333" y="3759453"/>
            <a:ext cx="3002378" cy="461665"/>
            <a:chOff x="1230086" y="1785257"/>
            <a:chExt cx="3002378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4954" y="4307623"/>
            <a:ext cx="8523624" cy="470318"/>
            <a:chOff x="363373" y="3312302"/>
            <a:chExt cx="8523624" cy="470318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3" y="3312302"/>
              <a:ext cx="8048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 is a very dry area. There isn’t                 rain in summer.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5671" y="4857411"/>
            <a:ext cx="2688784" cy="461665"/>
            <a:chOff x="1230086" y="1785257"/>
            <a:chExt cx="2688784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78678" y="4791281"/>
            <a:ext cx="2057642" cy="461665"/>
            <a:chOff x="1230086" y="1785257"/>
            <a:chExt cx="205764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676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0738" y="1207548"/>
            <a:ext cx="6973597" cy="470318"/>
            <a:chOff x="363373" y="1262747"/>
            <a:chExt cx="6973597" cy="470318"/>
          </a:xfrm>
        </p:grpSpPr>
        <p:sp>
          <p:nvSpPr>
            <p:cNvPr id="45" name="TextBox 4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 have                   questions to ask you.</a:t>
              </a:r>
              <a:endParaRPr lang="en-US" sz="2400" i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5840" y="5319076"/>
            <a:ext cx="8591584" cy="830997"/>
            <a:chOff x="363373" y="3312302"/>
            <a:chExt cx="8591584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8202" y="3312302"/>
              <a:ext cx="8116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We’ve got very             time before our train leaves. </a:t>
              </a:r>
            </a:p>
            <a:p>
              <a:r>
                <a:rPr lang="en-US" sz="2400"/>
                <a:t>We must hurry up!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6557" y="6084104"/>
            <a:ext cx="3356954" cy="461665"/>
            <a:chOff x="1230086" y="1785257"/>
            <a:chExt cx="3356954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little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89564" y="6067142"/>
            <a:ext cx="2975954" cy="461665"/>
            <a:chOff x="1230086" y="1785257"/>
            <a:chExt cx="2975954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1672974" y="1553854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71118" y="2554553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68226" y="3588303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46192" y="4634904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70254" y="5662701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="" xmlns:a16="http://schemas.microsoft.com/office/drawing/2014/main" id="{B94B0EE2-AC4B-402E-AB6D-C8DA8352A5C4}"/>
              </a:ext>
            </a:extLst>
          </p:cNvPr>
          <p:cNvSpPr/>
          <p:nvPr/>
        </p:nvSpPr>
        <p:spPr>
          <a:xfrm>
            <a:off x="736557" y="166970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BCA7740B-23B2-4630-998A-9A1D30C94D2C}"/>
              </a:ext>
            </a:extLst>
          </p:cNvPr>
          <p:cNvSpPr/>
          <p:nvPr/>
        </p:nvSpPr>
        <p:spPr>
          <a:xfrm>
            <a:off x="4027112" y="268349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942CE280-6569-412C-96C9-F9FCB1BB741E}"/>
              </a:ext>
            </a:extLst>
          </p:cNvPr>
          <p:cNvSpPr/>
          <p:nvPr/>
        </p:nvSpPr>
        <p:spPr>
          <a:xfrm>
            <a:off x="730977" y="383638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A799A1D5-5947-4FA3-9B21-3FA2F4E9DF07}"/>
              </a:ext>
            </a:extLst>
          </p:cNvPr>
          <p:cNvSpPr/>
          <p:nvPr/>
        </p:nvSpPr>
        <p:spPr>
          <a:xfrm>
            <a:off x="3989739" y="481097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8FE7F974-3FAD-40F5-ABF2-10F640179645}"/>
              </a:ext>
            </a:extLst>
          </p:cNvPr>
          <p:cNvSpPr/>
          <p:nvPr/>
        </p:nvSpPr>
        <p:spPr>
          <a:xfrm>
            <a:off x="725671" y="609722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EN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4163" cy="6858000"/>
          </a:xfrm>
          <a:noFill/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758460" y="-168812"/>
            <a:ext cx="6189785" cy="95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rgbClr val="FF0066"/>
                </a:solidFill>
              </a:rPr>
              <a:t>       a</a:t>
            </a:r>
            <a:r>
              <a:rPr lang="en-US" sz="4400" dirty="0">
                <a:solidFill>
                  <a:srgbClr val="FF0066"/>
                </a:solidFill>
              </a:rPr>
              <a:t>/ an/ some/ any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68812" y="770205"/>
            <a:ext cx="9326880" cy="579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/>
              <a:t>a/ an + </a:t>
            </a:r>
            <a:r>
              <a:rPr lang="en-US" sz="3000" dirty="0" err="1"/>
              <a:t>danh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đếm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,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 smtClean="0"/>
              <a:t>ít</a:t>
            </a:r>
            <a:endParaRPr lang="en-US" sz="3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000" dirty="0" smtClean="0"/>
              <a:t>a+ </a:t>
            </a:r>
            <a:r>
              <a:rPr lang="en-US" sz="3000" dirty="0" err="1" smtClean="0"/>
              <a:t>danh</a:t>
            </a:r>
            <a:r>
              <a:rPr lang="en-US" sz="3000" dirty="0" smtClean="0"/>
              <a:t> </a:t>
            </a:r>
            <a:r>
              <a:rPr lang="en-US" sz="3000" dirty="0" err="1" smtClean="0"/>
              <a:t>từ</a:t>
            </a:r>
            <a:r>
              <a:rPr lang="en-US" sz="3000" dirty="0" smtClean="0"/>
              <a:t> </a:t>
            </a:r>
            <a:r>
              <a:rPr lang="en-US" sz="3000" dirty="0" err="1" smtClean="0"/>
              <a:t>đếm</a:t>
            </a:r>
            <a:r>
              <a:rPr lang="en-US" sz="3000" dirty="0" smtClean="0"/>
              <a:t> </a:t>
            </a:r>
            <a:r>
              <a:rPr lang="en-US" sz="3000" dirty="0" err="1" smtClean="0"/>
              <a:t>được</a:t>
            </a:r>
            <a:r>
              <a:rPr lang="en-US" sz="3000" dirty="0" smtClean="0"/>
              <a:t> </a:t>
            </a:r>
            <a:r>
              <a:rPr lang="en-US" sz="3000" dirty="0" err="1" smtClean="0"/>
              <a:t>số</a:t>
            </a:r>
            <a:r>
              <a:rPr lang="en-US" sz="3000" dirty="0" smtClean="0"/>
              <a:t> </a:t>
            </a:r>
            <a:r>
              <a:rPr lang="en-US" sz="3000" dirty="0" err="1" smtClean="0"/>
              <a:t>ít</a:t>
            </a:r>
            <a:r>
              <a:rPr lang="en-US" sz="3000" dirty="0" smtClean="0"/>
              <a:t>, </a:t>
            </a:r>
            <a:r>
              <a:rPr lang="en-US" sz="3000" dirty="0" err="1" smtClean="0"/>
              <a:t>bắt</a:t>
            </a:r>
            <a:r>
              <a:rPr lang="en-US" sz="3000" dirty="0" smtClean="0"/>
              <a:t> </a:t>
            </a:r>
            <a:r>
              <a:rPr lang="en-US" sz="3000" dirty="0" err="1" smtClean="0"/>
              <a:t>đầu</a:t>
            </a:r>
            <a:r>
              <a:rPr lang="en-US" sz="3000" dirty="0" smtClean="0"/>
              <a:t> </a:t>
            </a:r>
            <a:r>
              <a:rPr lang="en-US" sz="3000" dirty="0" err="1" smtClean="0"/>
              <a:t>bằng</a:t>
            </a:r>
            <a:r>
              <a:rPr lang="en-US" sz="3000" dirty="0" smtClean="0"/>
              <a:t> </a:t>
            </a:r>
            <a:r>
              <a:rPr lang="en-US" sz="3000" dirty="0" err="1" smtClean="0"/>
              <a:t>phụ</a:t>
            </a:r>
            <a:r>
              <a:rPr lang="en-US" sz="3000" dirty="0" smtClean="0"/>
              <a:t> </a:t>
            </a:r>
            <a:r>
              <a:rPr lang="en-US" sz="3000" dirty="0" err="1" smtClean="0"/>
              <a:t>âm</a:t>
            </a:r>
            <a:r>
              <a:rPr lang="en-US" sz="3000" dirty="0" smtClean="0"/>
              <a:t> ( a student, a book,….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000" dirty="0" smtClean="0"/>
              <a:t>a</a:t>
            </a:r>
            <a:r>
              <a:rPr lang="en-US" sz="3000" dirty="0" smtClean="0"/>
              <a:t>n</a:t>
            </a:r>
            <a:r>
              <a:rPr lang="en-US" sz="3000" dirty="0" smtClean="0"/>
              <a:t>+ </a:t>
            </a:r>
            <a:r>
              <a:rPr lang="en-US" sz="3000" dirty="0" err="1" smtClean="0"/>
              <a:t>danh</a:t>
            </a:r>
            <a:r>
              <a:rPr lang="en-US" sz="3000" dirty="0" smtClean="0"/>
              <a:t> </a:t>
            </a:r>
            <a:r>
              <a:rPr lang="en-US" sz="3000" dirty="0" err="1" smtClean="0"/>
              <a:t>từ</a:t>
            </a:r>
            <a:r>
              <a:rPr lang="en-US" sz="3000" dirty="0" smtClean="0"/>
              <a:t> </a:t>
            </a:r>
            <a:r>
              <a:rPr lang="en-US" sz="3000" dirty="0" err="1" smtClean="0"/>
              <a:t>đếm</a:t>
            </a:r>
            <a:r>
              <a:rPr lang="en-US" sz="3000" dirty="0" smtClean="0"/>
              <a:t> </a:t>
            </a:r>
            <a:r>
              <a:rPr lang="en-US" sz="3000" dirty="0" err="1" smtClean="0"/>
              <a:t>được</a:t>
            </a:r>
            <a:r>
              <a:rPr lang="en-US" sz="3000" dirty="0" smtClean="0"/>
              <a:t> </a:t>
            </a:r>
            <a:r>
              <a:rPr lang="en-US" sz="3000" dirty="0" err="1" smtClean="0"/>
              <a:t>số</a:t>
            </a:r>
            <a:r>
              <a:rPr lang="en-US" sz="3000" dirty="0" smtClean="0"/>
              <a:t> </a:t>
            </a:r>
            <a:r>
              <a:rPr lang="en-US" sz="3000" dirty="0" err="1" smtClean="0"/>
              <a:t>ít</a:t>
            </a:r>
            <a:r>
              <a:rPr lang="en-US" sz="3000" dirty="0" smtClean="0"/>
              <a:t>, </a:t>
            </a:r>
            <a:r>
              <a:rPr lang="en-US" sz="3000" dirty="0" err="1" smtClean="0"/>
              <a:t>bắt</a:t>
            </a:r>
            <a:r>
              <a:rPr lang="en-US" sz="3000" dirty="0" smtClean="0"/>
              <a:t> </a:t>
            </a:r>
            <a:r>
              <a:rPr lang="en-US" sz="3000" dirty="0" err="1" smtClean="0"/>
              <a:t>đầu</a:t>
            </a:r>
            <a:r>
              <a:rPr lang="en-US" sz="3000" dirty="0" smtClean="0"/>
              <a:t> </a:t>
            </a:r>
            <a:r>
              <a:rPr lang="en-US" sz="3000" dirty="0" err="1" smtClean="0"/>
              <a:t>bằng</a:t>
            </a:r>
            <a:r>
              <a:rPr lang="en-US" sz="3000" dirty="0" smtClean="0"/>
              <a:t> </a:t>
            </a:r>
            <a:r>
              <a:rPr lang="en-US" sz="3000" dirty="0" err="1" smtClean="0"/>
              <a:t>nguyên</a:t>
            </a:r>
            <a:r>
              <a:rPr lang="en-US" sz="3000" dirty="0" smtClean="0"/>
              <a:t> </a:t>
            </a:r>
            <a:r>
              <a:rPr lang="en-US" sz="3000" dirty="0" err="1" smtClean="0"/>
              <a:t>âm</a:t>
            </a:r>
            <a:r>
              <a:rPr lang="en-US" sz="3000" dirty="0" smtClean="0"/>
              <a:t> ( an apple, an orange…)</a:t>
            </a:r>
            <a:endParaRPr lang="en-US" sz="3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/>
              <a:t>Some, any: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ít</a:t>
            </a:r>
            <a:r>
              <a:rPr lang="en-US" sz="3000" dirty="0"/>
              <a:t>,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vài</a:t>
            </a:r>
            <a:endParaRPr lang="en-US" sz="3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/>
              <a:t>Some: </a:t>
            </a:r>
            <a:r>
              <a:rPr lang="en-US" sz="3000" dirty="0" err="1"/>
              <a:t>dùng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câu</a:t>
            </a:r>
            <a:r>
              <a:rPr lang="en-US" sz="3000" dirty="0"/>
              <a:t> </a:t>
            </a:r>
            <a:r>
              <a:rPr lang="en-US" sz="3000" dirty="0" err="1"/>
              <a:t>khẳng</a:t>
            </a:r>
            <a:r>
              <a:rPr lang="en-US" sz="3000" dirty="0"/>
              <a:t> </a:t>
            </a:r>
            <a:r>
              <a:rPr lang="en-US" sz="3000" dirty="0" err="1" smtClean="0"/>
              <a:t>định</a:t>
            </a:r>
            <a:r>
              <a:rPr lang="en-US" sz="3000" dirty="0"/>
              <a:t>,</a:t>
            </a:r>
            <a:r>
              <a:rPr lang="en-US" sz="3000" dirty="0" smtClean="0"/>
              <a:t> </a:t>
            </a:r>
            <a:r>
              <a:rPr lang="en-US" sz="3000" dirty="0" err="1"/>
              <a:t>câu</a:t>
            </a:r>
            <a:r>
              <a:rPr lang="en-US" sz="3000" dirty="0"/>
              <a:t> </a:t>
            </a:r>
            <a:r>
              <a:rPr lang="en-US" sz="3000" dirty="0" err="1"/>
              <a:t>yêu</a:t>
            </a:r>
            <a:r>
              <a:rPr lang="en-US" sz="3000" dirty="0"/>
              <a:t> </a:t>
            </a:r>
            <a:r>
              <a:rPr lang="en-US" sz="3000" dirty="0" err="1"/>
              <a:t>cầu</a:t>
            </a:r>
            <a:r>
              <a:rPr lang="en-US" sz="3000" dirty="0"/>
              <a:t>, </a:t>
            </a:r>
            <a:r>
              <a:rPr lang="en-US" sz="3000" dirty="0" err="1"/>
              <a:t>lời</a:t>
            </a:r>
            <a:r>
              <a:rPr lang="en-US" sz="3000" dirty="0"/>
              <a:t> </a:t>
            </a:r>
            <a:r>
              <a:rPr lang="en-US" sz="3000" dirty="0" err="1"/>
              <a:t>mời</a:t>
            </a:r>
            <a:r>
              <a:rPr lang="en-US" sz="3000" dirty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000" dirty="0"/>
              <a:t>    Some + </a:t>
            </a:r>
            <a:r>
              <a:rPr lang="en-US" sz="3000" dirty="0" err="1"/>
              <a:t>danh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đếm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,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 smtClean="0"/>
              <a:t>nhiều</a:t>
            </a:r>
            <a:endParaRPr lang="en-US" sz="3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000" dirty="0"/>
              <a:t>                </a:t>
            </a:r>
            <a:r>
              <a:rPr lang="en-US" sz="3000" dirty="0" err="1"/>
              <a:t>danh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không</a:t>
            </a:r>
            <a:r>
              <a:rPr lang="en-US" sz="3000" dirty="0"/>
              <a:t> </a:t>
            </a:r>
            <a:r>
              <a:rPr lang="en-US" sz="3000" dirty="0" err="1"/>
              <a:t>đếm</a:t>
            </a:r>
            <a:r>
              <a:rPr lang="en-US" sz="3000" dirty="0"/>
              <a:t> </a:t>
            </a:r>
            <a:r>
              <a:rPr lang="en-US" sz="3000" dirty="0" err="1" smtClean="0"/>
              <a:t>được</a:t>
            </a:r>
            <a:endParaRPr lang="en-US" sz="3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/>
              <a:t>Any: </a:t>
            </a:r>
            <a:r>
              <a:rPr lang="en-US" sz="3000" dirty="0" err="1"/>
              <a:t>dùng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câu</a:t>
            </a:r>
            <a:r>
              <a:rPr lang="en-US" sz="3000" dirty="0"/>
              <a:t> </a:t>
            </a:r>
            <a:r>
              <a:rPr lang="en-US" sz="3000" dirty="0" err="1"/>
              <a:t>phủ</a:t>
            </a:r>
            <a:r>
              <a:rPr lang="en-US" sz="3000" dirty="0"/>
              <a:t> </a:t>
            </a:r>
            <a:r>
              <a:rPr lang="en-US" sz="3000" dirty="0" err="1"/>
              <a:t>định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nghi</a:t>
            </a:r>
            <a:r>
              <a:rPr lang="en-US" sz="3000" dirty="0"/>
              <a:t> </a:t>
            </a:r>
            <a:r>
              <a:rPr lang="en-US" sz="3000" dirty="0" err="1"/>
              <a:t>vấn</a:t>
            </a:r>
            <a:endParaRPr lang="en-US" sz="3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000" dirty="0"/>
              <a:t>   Any+ </a:t>
            </a:r>
            <a:r>
              <a:rPr lang="en-US" sz="3000" dirty="0" err="1"/>
              <a:t>danh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đếm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,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nhiều</a:t>
            </a:r>
            <a:endParaRPr lang="en-US" sz="3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000" dirty="0"/>
              <a:t>             </a:t>
            </a:r>
            <a:r>
              <a:rPr lang="en-US" sz="3000" dirty="0" err="1"/>
              <a:t>danh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không</a:t>
            </a:r>
            <a:r>
              <a:rPr lang="en-US" sz="3000" dirty="0"/>
              <a:t> </a:t>
            </a:r>
            <a:r>
              <a:rPr lang="en-US" sz="3000" dirty="0" err="1"/>
              <a:t>đếm</a:t>
            </a:r>
            <a:r>
              <a:rPr lang="en-US" sz="3000" dirty="0"/>
              <a:t> </a:t>
            </a:r>
            <a:r>
              <a:rPr lang="en-US" sz="3000" dirty="0" err="1" smtClean="0"/>
              <a:t>được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5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5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75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75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75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1585</TotalTime>
  <Words>937</Words>
  <Application>Microsoft Office PowerPoint</Application>
  <PresentationFormat>On-screen Show (4:3)</PresentationFormat>
  <Paragraphs>151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Countable or uncountable?</vt:lpstr>
      <vt:lpstr>Countable                    uncountable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Homework: https://www.liveworksheets.com/bf1398939ge   https://www.liveworksheets.com/kx176rx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107</cp:revision>
  <dcterms:created xsi:type="dcterms:W3CDTF">2020-12-09T02:04:09Z</dcterms:created>
  <dcterms:modified xsi:type="dcterms:W3CDTF">2021-11-07T12:58:32Z</dcterms:modified>
</cp:coreProperties>
</file>