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77" r:id="rId3"/>
    <p:sldId id="278" r:id="rId4"/>
    <p:sldId id="257" r:id="rId5"/>
    <p:sldId id="268" r:id="rId6"/>
    <p:sldId id="258" r:id="rId7"/>
    <p:sldId id="272" r:id="rId8"/>
    <p:sldId id="273" r:id="rId9"/>
    <p:sldId id="274" r:id="rId10"/>
    <p:sldId id="261" r:id="rId11"/>
    <p:sldId id="270" r:id="rId12"/>
    <p:sldId id="262" r:id="rId13"/>
    <p:sldId id="275" r:id="rId14"/>
    <p:sldId id="266" r:id="rId15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3FF"/>
    <a:srgbClr val="AFDDFF"/>
    <a:srgbClr val="EAF2FA"/>
    <a:srgbClr val="1D9EFF"/>
    <a:srgbClr val="9CDDE0"/>
    <a:srgbClr val="79D1D5"/>
    <a:srgbClr val="A3E7FF"/>
    <a:srgbClr val="F16649"/>
    <a:srgbClr val="0D9FA3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36" y="78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17/10/24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6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09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689401"/>
            <a:ext cx="759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Write two personality adjectives for each group member.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2287" y="170286"/>
            <a:ext cx="3658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Friendship ﬂower.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34" y="2039513"/>
            <a:ext cx="5143052" cy="4936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657" y="2641829"/>
            <a:ext cx="1148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Minh: kind funny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/b/ and /p/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circle the words you hear. Then repeat.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446397"/>
              </p:ext>
            </p:extLst>
          </p:nvPr>
        </p:nvGraphicFramePr>
        <p:xfrm>
          <a:off x="1466070" y="1831826"/>
          <a:ext cx="6211861" cy="3911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83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232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/b/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/p/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big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pig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bear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pear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buy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pie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robe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rope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Bản sao của B1_17">
            <a:hlinkClick r:id="" action="ppaction://media"/>
            <a:extLst>
              <a:ext uri="{FF2B5EF4-FFF2-40B4-BE49-F238E27FC236}">
                <a16:creationId xmlns:a16="http://schemas.microsoft.com/office/drawing/2014/main" id="{F63E9953-DAD7-498B-B378-2077C8B84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0455" y="180581"/>
            <a:ext cx="487363" cy="48736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6D4362B-201F-421A-A4E2-B12E42DFC016}"/>
              </a:ext>
            </a:extLst>
          </p:cNvPr>
          <p:cNvSpPr/>
          <p:nvPr/>
        </p:nvSpPr>
        <p:spPr>
          <a:xfrm>
            <a:off x="5872480" y="348282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B1730A-BA9C-4F5D-84AC-5F33C1196E11}"/>
              </a:ext>
            </a:extLst>
          </p:cNvPr>
          <p:cNvSpPr/>
          <p:nvPr/>
        </p:nvSpPr>
        <p:spPr>
          <a:xfrm>
            <a:off x="3180080" y="426514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EDE24F-8BB5-48A7-8772-3DB28A55C085}"/>
              </a:ext>
            </a:extLst>
          </p:cNvPr>
          <p:cNvSpPr/>
          <p:nvPr/>
        </p:nvSpPr>
        <p:spPr>
          <a:xfrm>
            <a:off x="5872480" y="505762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0F1DAB-C59C-431D-800C-E1E132D83382}"/>
              </a:ext>
            </a:extLst>
          </p:cNvPr>
          <p:cNvSpPr/>
          <p:nvPr/>
        </p:nvSpPr>
        <p:spPr>
          <a:xfrm>
            <a:off x="5872480" y="271574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Listen. Then practise the chant. Notice the rhyme.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03308" y="1294372"/>
            <a:ext cx="6537384" cy="5563628"/>
            <a:chOff x="1082785" y="1066800"/>
            <a:chExt cx="6673968" cy="58093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785" y="1066800"/>
              <a:ext cx="6673968" cy="580936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372216" y="1614123"/>
              <a:ext cx="4234543" cy="4381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600" b="1" dirty="0"/>
                <a:t>We’re having a picnic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having a picnic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Fun! Fun! Fun!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bringing some biscuits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bringing some biscuits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Yum! Yum! Yum!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playing together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playing together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Hurrah! Hurrah! Hurrah!</a:t>
              </a:r>
            </a:p>
          </p:txBody>
        </p:sp>
      </p:grpSp>
      <p:pic>
        <p:nvPicPr>
          <p:cNvPr id="5" name="Bản sao của B1_18">
            <a:hlinkClick r:id="" action="ppaction://media"/>
            <a:extLst>
              <a:ext uri="{FF2B5EF4-FFF2-40B4-BE49-F238E27FC236}">
                <a16:creationId xmlns:a16="http://schemas.microsoft.com/office/drawing/2014/main" id="{FD9B06EC-12B6-48EE-BCFB-90097DE89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349" y="211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152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10"/>
          <p:cNvSpPr>
            <a:spLocks noChangeArrowheads="1" noChangeShapeType="1" noTextEdit="1"/>
          </p:cNvSpPr>
          <p:nvPr/>
        </p:nvSpPr>
        <p:spPr bwMode="auto">
          <a:xfrm>
            <a:off x="2819402" y="5699125"/>
            <a:ext cx="3228975" cy="4762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5181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C00000">
                    <a:alpha val="38823"/>
                  </a:srgbClr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35921" dir="2700000" sx="999" sy="999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76" name="Picture 12" descr="1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4884737"/>
            <a:ext cx="16764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1858" y="1799573"/>
            <a:ext cx="7424661" cy="17543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vi-VN" sz="5400" b="1" kern="10" dirty="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Unit 3: My  friends</a:t>
            </a:r>
          </a:p>
          <a:p>
            <a:pPr algn="ctr">
              <a:defRPr/>
            </a:pPr>
            <a:r>
              <a:rPr lang="vi-VN" sz="5400" b="1" kern="10" dirty="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Lesson 2: A closer look 1</a:t>
            </a:r>
            <a:endParaRPr lang="en-US" sz="5400" b="1" dirty="0">
              <a:ln w="3155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8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7357" y="152400"/>
            <a:ext cx="5391443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*Vocabulary:</a:t>
            </a:r>
          </a:p>
          <a:p>
            <a:r>
              <a:rPr lang="vi-VN" sz="3200" dirty="0" smtClean="0">
                <a:latin typeface="+mj-lt"/>
              </a:rPr>
              <a:t>-hard-working: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chăm chỉ, vất vả</a:t>
            </a:r>
          </a:p>
          <a:p>
            <a:r>
              <a:rPr lang="vi-VN" sz="3200" dirty="0" smtClean="0">
                <a:latin typeface="+mj-lt"/>
                <a:sym typeface="Wingdings" panose="05000000000000000000" pitchFamily="2" charset="2"/>
              </a:rPr>
              <a:t>-confident:tự tin</a:t>
            </a:r>
            <a:endParaRPr lang="vi-VN" sz="3200" dirty="0">
              <a:solidFill>
                <a:srgbClr val="C00000"/>
              </a:solidFill>
              <a:latin typeface="+mj-lt"/>
              <a:sym typeface="Wingdings" panose="05000000000000000000" pitchFamily="2" charset="2"/>
            </a:endParaRPr>
          </a:p>
          <a:p>
            <a:r>
              <a:rPr lang="vi-VN" sz="3200" dirty="0" smtClean="0">
                <a:latin typeface="+mj-lt"/>
              </a:rPr>
              <a:t>-funny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: vui vẻ</a:t>
            </a:r>
            <a:endParaRPr lang="vi-VN" sz="3200" dirty="0">
              <a:solidFill>
                <a:srgbClr val="C00000"/>
              </a:solidFill>
              <a:latin typeface="+mj-lt"/>
            </a:endParaRPr>
          </a:p>
          <a:p>
            <a:r>
              <a:rPr lang="vi-VN" sz="3200" dirty="0" smtClean="0">
                <a:latin typeface="+mj-lt"/>
              </a:rPr>
              <a:t>-caring: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chu đáo,biết quan tâm</a:t>
            </a:r>
          </a:p>
          <a:p>
            <a:r>
              <a:rPr lang="vi-VN" sz="3200" dirty="0" smtClean="0">
                <a:latin typeface="+mj-lt"/>
              </a:rPr>
              <a:t>-active: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 hăng hái, năng động</a:t>
            </a:r>
            <a:endParaRPr lang="vi-VN" sz="3200" dirty="0">
              <a:solidFill>
                <a:srgbClr val="C00000"/>
              </a:solidFill>
              <a:latin typeface="+mj-lt"/>
            </a:endParaRPr>
          </a:p>
          <a:p>
            <a:r>
              <a:rPr lang="vi-VN" sz="3200" dirty="0" smtClean="0">
                <a:latin typeface="+mj-lt"/>
              </a:rPr>
              <a:t>-careful: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cẩn thận</a:t>
            </a:r>
            <a:endParaRPr lang="vi-VN" sz="3200" dirty="0">
              <a:solidFill>
                <a:srgbClr val="C00000"/>
              </a:solidFill>
              <a:latin typeface="+mj-lt"/>
            </a:endParaRPr>
          </a:p>
          <a:p>
            <a:r>
              <a:rPr lang="vi-VN" sz="3200" dirty="0" smtClean="0">
                <a:latin typeface="+mj-lt"/>
              </a:rPr>
              <a:t>-clever: 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thông minh,khéo léo</a:t>
            </a:r>
            <a:endParaRPr lang="vi-VN" sz="3200" dirty="0">
              <a:solidFill>
                <a:srgbClr val="C00000"/>
              </a:solidFill>
              <a:latin typeface="+mj-lt"/>
            </a:endParaRPr>
          </a:p>
          <a:p>
            <a:r>
              <a:rPr lang="vi-VN" sz="3200" dirty="0" smtClean="0">
                <a:latin typeface="+mj-lt"/>
              </a:rPr>
              <a:t>-shy: 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mắc cở</a:t>
            </a:r>
            <a:endParaRPr lang="vi-VN" sz="3200" dirty="0">
              <a:solidFill>
                <a:srgbClr val="C00000"/>
              </a:solidFill>
              <a:latin typeface="+mj-lt"/>
            </a:endParaRPr>
          </a:p>
          <a:p>
            <a:r>
              <a:rPr lang="vi-VN" sz="3200" dirty="0" smtClean="0">
                <a:latin typeface="+mj-lt"/>
              </a:rPr>
              <a:t>-kind: 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tử tế</a:t>
            </a:r>
            <a:endParaRPr lang="vi-VN" sz="3200" dirty="0">
              <a:solidFill>
                <a:srgbClr val="C00000"/>
              </a:solidFill>
              <a:latin typeface="+mj-lt"/>
            </a:endParaRPr>
          </a:p>
          <a:p>
            <a:r>
              <a:rPr lang="vi-VN" sz="3200" dirty="0" smtClean="0">
                <a:latin typeface="+mj-lt"/>
              </a:rPr>
              <a:t>-creative: 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sáng tạo</a:t>
            </a:r>
            <a:endParaRPr lang="vi-VN" sz="3200" dirty="0">
              <a:solidFill>
                <a:srgbClr val="C00000"/>
              </a:solidFill>
              <a:latin typeface="+mj-lt"/>
            </a:endParaRPr>
          </a:p>
          <a:p>
            <a:r>
              <a:rPr lang="vi-VN" sz="3200" dirty="0" smtClean="0">
                <a:latin typeface="+mj-lt"/>
              </a:rPr>
              <a:t>-friendly: 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thân thiện</a:t>
            </a:r>
            <a:endParaRPr lang="vi-VN" sz="3200" dirty="0">
              <a:solidFill>
                <a:srgbClr val="C00000"/>
              </a:solidFill>
              <a:latin typeface="+mj-lt"/>
            </a:endParaRPr>
          </a:p>
          <a:p>
            <a:r>
              <a:rPr lang="vi-VN" sz="3200" dirty="0" smtClean="0">
                <a:latin typeface="+mj-lt"/>
              </a:rPr>
              <a:t>-drawing picture: </a:t>
            </a:r>
            <a:r>
              <a:rPr lang="vi-VN" sz="3200" dirty="0" smtClean="0">
                <a:solidFill>
                  <a:srgbClr val="C00000"/>
                </a:solidFill>
                <a:latin typeface="+mj-lt"/>
              </a:rPr>
              <a:t>vẽ tranh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  <a:p>
            <a:endParaRPr lang="vi-VN" sz="3200" dirty="0" smtClean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2600" y="1412051"/>
            <a:ext cx="381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  <a:sym typeface="Wingdings" panose="05000000000000000000" pitchFamily="2" charset="2"/>
              </a:rPr>
              <a:t>-idea: </a:t>
            </a:r>
            <a:r>
              <a:rPr lang="vi-VN" sz="3200" dirty="0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ý tưởng</a:t>
            </a:r>
            <a:endParaRPr lang="vi-VN" sz="3200" dirty="0">
              <a:solidFill>
                <a:srgbClr val="C00000"/>
              </a:solidFill>
              <a:latin typeface="+mj-lt"/>
              <a:sym typeface="Wingdings" panose="05000000000000000000" pitchFamily="2" charset="2"/>
            </a:endParaRPr>
          </a:p>
          <a:p>
            <a:r>
              <a:rPr lang="vi-VN" sz="3200" dirty="0" smtClean="0">
                <a:latin typeface="+mj-lt"/>
                <a:sym typeface="Wingdings" panose="05000000000000000000" pitchFamily="2" charset="2"/>
              </a:rPr>
              <a:t>-pay attention: </a:t>
            </a:r>
            <a:r>
              <a:rPr lang="vi-VN" sz="3200" dirty="0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chú ý</a:t>
            </a:r>
          </a:p>
          <a:p>
            <a:r>
              <a:rPr lang="vi-VN" sz="3200" dirty="0" smtClean="0">
                <a:latin typeface="+mj-lt"/>
                <a:sym typeface="Wingdings" panose="05000000000000000000" pitchFamily="2" charset="2"/>
              </a:rPr>
              <a:t>-quickly: </a:t>
            </a:r>
            <a:r>
              <a:rPr lang="vi-VN" sz="3200" dirty="0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nhanh</a:t>
            </a:r>
            <a:endParaRPr lang="vi-VN" sz="3200" dirty="0">
              <a:solidFill>
                <a:srgbClr val="C00000"/>
              </a:solidFill>
              <a:latin typeface="+mj-lt"/>
              <a:sym typeface="Wingdings" panose="05000000000000000000" pitchFamily="2" charset="2"/>
            </a:endParaRPr>
          </a:p>
          <a:p>
            <a:r>
              <a:rPr lang="vi-VN" sz="3200" dirty="0" smtClean="0">
                <a:latin typeface="+mj-lt"/>
                <a:sym typeface="Wingdings" panose="05000000000000000000" pitchFamily="2" charset="2"/>
              </a:rPr>
              <a:t>-easily: </a:t>
            </a:r>
            <a:r>
              <a:rPr lang="vi-VN" sz="3200" dirty="0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dễ dàng</a:t>
            </a:r>
          </a:p>
        </p:txBody>
      </p:sp>
    </p:spTree>
    <p:extLst>
      <p:ext uri="{BB962C8B-B14F-4D97-AF65-F5344CB8AC3E}">
        <p14:creationId xmlns:p14="http://schemas.microsoft.com/office/powerpoint/2010/main" val="41496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433115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905701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6267840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4356675"/>
            <a:ext cx="414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adjectives to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567" y="4893966"/>
            <a:ext cx="387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46807" y="6296352"/>
            <a:ext cx="218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Friendship ﬂower.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circle the words you hear. Then repeat.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5424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/b/ and /p/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3" y="6280218"/>
            <a:ext cx="1276350" cy="37308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43785" y="3788014"/>
            <a:ext cx="2734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Personality adjectives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167202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62992" y="5137443"/>
            <a:ext cx="38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Listen. Then practise the chant. Notice the rhyme.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27870"/>
            <a:chOff x="2315573" y="1811975"/>
            <a:chExt cx="440312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33392" y="3685847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Personality adjectives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755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adjectives to the pictures.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8990" y="1241497"/>
            <a:ext cx="2321490" cy="2013332"/>
            <a:chOff x="98989" y="1241497"/>
            <a:chExt cx="2698047" cy="2339904"/>
          </a:xfrm>
        </p:grpSpPr>
        <p:grpSp>
          <p:nvGrpSpPr>
            <p:cNvPr id="5" name="Group 4"/>
            <p:cNvGrpSpPr/>
            <p:nvPr/>
          </p:nvGrpSpPr>
          <p:grpSpPr>
            <a:xfrm>
              <a:off x="200084" y="1360715"/>
              <a:ext cx="2596952" cy="2220686"/>
              <a:chOff x="1462289" y="1774371"/>
              <a:chExt cx="2113206" cy="1807029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rgbClr val="A3E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89" y="2111830"/>
                <a:ext cx="2113205" cy="1469570"/>
              </a:xfrm>
              <a:prstGeom prst="roundRect">
                <a:avLst/>
              </a:prstGeom>
            </p:spPr>
          </p:pic>
        </p:grpSp>
        <p:sp>
          <p:nvSpPr>
            <p:cNvPr id="6" name="Oval 5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90817" y="4100247"/>
            <a:ext cx="2372710" cy="2031189"/>
            <a:chOff x="98989" y="1241497"/>
            <a:chExt cx="2757575" cy="2360658"/>
          </a:xfrm>
        </p:grpSpPr>
        <p:grpSp>
          <p:nvGrpSpPr>
            <p:cNvPr id="29" name="Group 28"/>
            <p:cNvGrpSpPr/>
            <p:nvPr/>
          </p:nvGrpSpPr>
          <p:grpSpPr>
            <a:xfrm>
              <a:off x="200084" y="1360715"/>
              <a:ext cx="2656480" cy="2241440"/>
              <a:chOff x="1462289" y="1774371"/>
              <a:chExt cx="2161645" cy="1823917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89" y="1791259"/>
                <a:ext cx="2161645" cy="1807029"/>
              </a:xfrm>
              <a:prstGeom prst="roundRect">
                <a:avLst/>
              </a:prstGeom>
            </p:spPr>
          </p:pic>
        </p:grpSp>
        <p:sp>
          <p:nvSpPr>
            <p:cNvPr id="30" name="Oval 2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07735" y="4117435"/>
            <a:ext cx="2321490" cy="2081534"/>
            <a:chOff x="98989" y="1241497"/>
            <a:chExt cx="2698047" cy="2419169"/>
          </a:xfrm>
        </p:grpSpPr>
        <p:grpSp>
          <p:nvGrpSpPr>
            <p:cNvPr id="34" name="Group 33"/>
            <p:cNvGrpSpPr/>
            <p:nvPr/>
          </p:nvGrpSpPr>
          <p:grpSpPr>
            <a:xfrm>
              <a:off x="200084" y="1360715"/>
              <a:ext cx="2596952" cy="2299951"/>
              <a:chOff x="1462289" y="1774371"/>
              <a:chExt cx="2113206" cy="1871529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5759" y="1825847"/>
                <a:ext cx="1344002" cy="1820053"/>
              </a:xfrm>
              <a:prstGeom prst="roundRect">
                <a:avLst/>
              </a:prstGeom>
            </p:spPr>
          </p:pic>
        </p:grpSp>
        <p:sp>
          <p:nvSpPr>
            <p:cNvPr id="35" name="Oval 34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d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86876" y="1241497"/>
            <a:ext cx="2321490" cy="2013332"/>
            <a:chOff x="98989" y="1241497"/>
            <a:chExt cx="2698047" cy="2339904"/>
          </a:xfrm>
        </p:grpSpPr>
        <p:grpSp>
          <p:nvGrpSpPr>
            <p:cNvPr id="39" name="Group 38"/>
            <p:cNvGrpSpPr/>
            <p:nvPr/>
          </p:nvGrpSpPr>
          <p:grpSpPr>
            <a:xfrm>
              <a:off x="200084" y="1360715"/>
              <a:ext cx="2596952" cy="2220686"/>
              <a:chOff x="1462289" y="1774371"/>
              <a:chExt cx="2113206" cy="1807029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7846" y="1774371"/>
                <a:ext cx="1601091" cy="1807029"/>
              </a:xfrm>
              <a:prstGeom prst="roundRect">
                <a:avLst/>
              </a:prstGeom>
            </p:spPr>
          </p:pic>
        </p:grpSp>
        <p:sp>
          <p:nvSpPr>
            <p:cNvPr id="40" name="Oval 3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77405" y="4176653"/>
            <a:ext cx="2455723" cy="1894397"/>
            <a:chOff x="-2106" y="1241497"/>
            <a:chExt cx="2854053" cy="2201677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6" y="1360715"/>
              <a:ext cx="2854053" cy="2082459"/>
            </a:xfrm>
            <a:prstGeom prst="round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059B435-0DCD-49B4-9C7E-DC4230F9097A}"/>
              </a:ext>
            </a:extLst>
          </p:cNvPr>
          <p:cNvGrpSpPr/>
          <p:nvPr/>
        </p:nvGrpSpPr>
        <p:grpSpPr>
          <a:xfrm>
            <a:off x="3939777" y="6217906"/>
            <a:ext cx="1344392" cy="430887"/>
            <a:chOff x="3233058" y="1658813"/>
            <a:chExt cx="1344392" cy="430887"/>
          </a:xfrm>
        </p:grpSpPr>
        <p:sp>
          <p:nvSpPr>
            <p:cNvPr id="46" name="Rounded Rectangle 52">
              <a:extLst>
                <a:ext uri="{FF2B5EF4-FFF2-40B4-BE49-F238E27FC236}">
                  <a16:creationId xmlns:a16="http://schemas.microsoft.com/office/drawing/2014/main" id="{8B7CC6B2-13D2-4385-9CBB-2B92C66FB119}"/>
                </a:ext>
              </a:extLst>
            </p:cNvPr>
            <p:cNvSpPr/>
            <p:nvPr/>
          </p:nvSpPr>
          <p:spPr>
            <a:xfrm>
              <a:off x="3233058" y="168058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B3F047B-8877-47AB-BAE2-02547F4CF917}"/>
                </a:ext>
              </a:extLst>
            </p:cNvPr>
            <p:cNvSpPr txBox="1"/>
            <p:nvPr/>
          </p:nvSpPr>
          <p:spPr>
            <a:xfrm>
              <a:off x="3303812" y="165881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/>
                <a:t>funny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B80A391-2E34-4217-B501-4D2BF3B231F1}"/>
              </a:ext>
            </a:extLst>
          </p:cNvPr>
          <p:cNvGrpSpPr/>
          <p:nvPr/>
        </p:nvGrpSpPr>
        <p:grpSpPr>
          <a:xfrm>
            <a:off x="631031" y="3322724"/>
            <a:ext cx="1344392" cy="430887"/>
            <a:chOff x="3233058" y="1679133"/>
            <a:chExt cx="1344392" cy="430887"/>
          </a:xfrm>
        </p:grpSpPr>
        <p:sp>
          <p:nvSpPr>
            <p:cNvPr id="63" name="Rounded Rectangle 55">
              <a:extLst>
                <a:ext uri="{FF2B5EF4-FFF2-40B4-BE49-F238E27FC236}">
                  <a16:creationId xmlns:a16="http://schemas.microsoft.com/office/drawing/2014/main" id="{8217FDAB-3E27-4D16-9501-6593935F298E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F70F5CA-8B9A-4C4A-81D8-99A27C4CFE4F}"/>
                </a:ext>
              </a:extLst>
            </p:cNvPr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caring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048E22A-842F-4CE9-BC09-6AAE10CB19DC}"/>
              </a:ext>
            </a:extLst>
          </p:cNvPr>
          <p:cNvGrpSpPr/>
          <p:nvPr/>
        </p:nvGrpSpPr>
        <p:grpSpPr>
          <a:xfrm>
            <a:off x="7168577" y="3304918"/>
            <a:ext cx="1344392" cy="430887"/>
            <a:chOff x="3233058" y="1679133"/>
            <a:chExt cx="1344392" cy="430887"/>
          </a:xfrm>
        </p:grpSpPr>
        <p:sp>
          <p:nvSpPr>
            <p:cNvPr id="66" name="Rounded Rectangle 58">
              <a:extLst>
                <a:ext uri="{FF2B5EF4-FFF2-40B4-BE49-F238E27FC236}">
                  <a16:creationId xmlns:a16="http://schemas.microsoft.com/office/drawing/2014/main" id="{0D5B37AA-2C1D-4037-BF3D-BD166F563ACD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88E20B0-9F74-4DC3-98FA-FA6990085863}"/>
                </a:ext>
              </a:extLst>
            </p:cNvPr>
            <p:cNvSpPr txBox="1"/>
            <p:nvPr/>
          </p:nvSpPr>
          <p:spPr>
            <a:xfrm>
              <a:off x="3303811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active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0118139-7239-477C-B203-53CD5E0B2ED1}"/>
              </a:ext>
            </a:extLst>
          </p:cNvPr>
          <p:cNvGrpSpPr/>
          <p:nvPr/>
        </p:nvGrpSpPr>
        <p:grpSpPr>
          <a:xfrm>
            <a:off x="6802423" y="6216158"/>
            <a:ext cx="1785263" cy="430887"/>
            <a:chOff x="3233057" y="1679133"/>
            <a:chExt cx="1785263" cy="430887"/>
          </a:xfrm>
        </p:grpSpPr>
        <p:sp>
          <p:nvSpPr>
            <p:cNvPr id="69" name="Rounded Rectangle 49">
              <a:extLst>
                <a:ext uri="{FF2B5EF4-FFF2-40B4-BE49-F238E27FC236}">
                  <a16:creationId xmlns:a16="http://schemas.microsoft.com/office/drawing/2014/main" id="{97CBE0BC-2A8B-45EB-BCEE-52423039FE8B}"/>
                </a:ext>
              </a:extLst>
            </p:cNvPr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0290842-7CB6-4410-B788-474357CC67EB}"/>
                </a:ext>
              </a:extLst>
            </p:cNvPr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confident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35999D5-7D49-4ACA-ACBB-FBA130959FEA}"/>
              </a:ext>
            </a:extLst>
          </p:cNvPr>
          <p:cNvGrpSpPr/>
          <p:nvPr/>
        </p:nvGrpSpPr>
        <p:grpSpPr>
          <a:xfrm rot="21600000">
            <a:off x="420864" y="6216921"/>
            <a:ext cx="2168803" cy="430887"/>
            <a:chOff x="3233057" y="1679133"/>
            <a:chExt cx="2168803" cy="430887"/>
          </a:xfrm>
        </p:grpSpPr>
        <p:sp>
          <p:nvSpPr>
            <p:cNvPr id="72" name="Rounded Rectangle 7">
              <a:extLst>
                <a:ext uri="{FF2B5EF4-FFF2-40B4-BE49-F238E27FC236}">
                  <a16:creationId xmlns:a16="http://schemas.microsoft.com/office/drawing/2014/main" id="{40524C78-77DA-46D6-8093-0CB66414CCEE}"/>
                </a:ext>
              </a:extLst>
            </p:cNvPr>
            <p:cNvSpPr/>
            <p:nvPr/>
          </p:nvSpPr>
          <p:spPr>
            <a:xfrm>
              <a:off x="3233057" y="1700905"/>
              <a:ext cx="216880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41D669E-C8BF-48BC-A087-98AEBE722426}"/>
                </a:ext>
              </a:extLst>
            </p:cNvPr>
            <p:cNvSpPr txBox="1"/>
            <p:nvPr/>
          </p:nvSpPr>
          <p:spPr>
            <a:xfrm>
              <a:off x="3265708" y="1679133"/>
              <a:ext cx="21100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hard - working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 rot="21000000">
            <a:off x="4243303" y="3607973"/>
            <a:ext cx="1344392" cy="430887"/>
            <a:chOff x="3233058" y="1679133"/>
            <a:chExt cx="1344392" cy="430887"/>
          </a:xfrm>
        </p:grpSpPr>
        <p:sp>
          <p:nvSpPr>
            <p:cNvPr id="59" name="Rounded Rectangle 58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03811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active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 rot="660000">
            <a:off x="4794732" y="2494911"/>
            <a:ext cx="1344392" cy="430887"/>
            <a:chOff x="3233058" y="1679133"/>
            <a:chExt cx="1344392" cy="430887"/>
          </a:xfrm>
        </p:grpSpPr>
        <p:sp>
          <p:nvSpPr>
            <p:cNvPr id="56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70C0"/>
                  </a:solidFill>
                </a:rPr>
                <a:t>4. </a:t>
              </a:r>
              <a:r>
                <a:rPr lang="en-US" sz="2200"/>
                <a:t>caring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 rot="21060000">
            <a:off x="3035685" y="2849014"/>
            <a:ext cx="1344392" cy="430887"/>
            <a:chOff x="3233058" y="1679133"/>
            <a:chExt cx="1344392" cy="430887"/>
          </a:xfrm>
        </p:grpSpPr>
        <p:sp>
          <p:nvSpPr>
            <p:cNvPr id="53" name="Rounded Rectangle 52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/>
                <a:t>funny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 rot="360000">
            <a:off x="2816325" y="1953423"/>
            <a:ext cx="1785263" cy="430887"/>
            <a:chOff x="3233057" y="1679133"/>
            <a:chExt cx="1785263" cy="430887"/>
          </a:xfrm>
        </p:grpSpPr>
        <p:sp>
          <p:nvSpPr>
            <p:cNvPr id="50" name="Rounded Rectangle 49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 rot="21571355"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confident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 rot="21240000">
            <a:off x="3454763" y="1118441"/>
            <a:ext cx="2168803" cy="430887"/>
            <a:chOff x="3233058" y="1679133"/>
            <a:chExt cx="2168803" cy="430887"/>
          </a:xfrm>
        </p:grpSpPr>
        <p:sp>
          <p:nvSpPr>
            <p:cNvPr id="8" name="Rounded Rectangle 7"/>
            <p:cNvSpPr/>
            <p:nvPr/>
          </p:nvSpPr>
          <p:spPr>
            <a:xfrm>
              <a:off x="3233058" y="1700904"/>
              <a:ext cx="216880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65708" y="1679133"/>
              <a:ext cx="21100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hard - working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120E4D-30FE-421E-9BC8-C228690226D0}"/>
              </a:ext>
            </a:extLst>
          </p:cNvPr>
          <p:cNvGrpSpPr/>
          <p:nvPr/>
        </p:nvGrpSpPr>
        <p:grpSpPr>
          <a:xfrm>
            <a:off x="1840060" y="1238833"/>
            <a:ext cx="2321490" cy="2512115"/>
            <a:chOff x="-2406286" y="1036768"/>
            <a:chExt cx="2321490" cy="2512115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200CE2B-656E-4259-A1DD-ED90312E64A3}"/>
                </a:ext>
              </a:extLst>
            </p:cNvPr>
            <p:cNvGrpSpPr/>
            <p:nvPr/>
          </p:nvGrpSpPr>
          <p:grpSpPr>
            <a:xfrm>
              <a:off x="-2406286" y="1036768"/>
              <a:ext cx="2321490" cy="2013333"/>
              <a:chOff x="98989" y="1241497"/>
              <a:chExt cx="2698050" cy="2339908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BD2D226-1142-41DB-AB59-9DFAA65FC9CA}"/>
                  </a:ext>
                </a:extLst>
              </p:cNvPr>
              <p:cNvGrpSpPr/>
              <p:nvPr/>
            </p:nvGrpSpPr>
            <p:grpSpPr>
              <a:xfrm>
                <a:off x="200085" y="1360716"/>
                <a:ext cx="2596954" cy="2220689"/>
                <a:chOff x="1462289" y="1774371"/>
                <a:chExt cx="2113206" cy="1807029"/>
              </a:xfrm>
            </p:grpSpPr>
            <p:sp>
              <p:nvSpPr>
                <p:cNvPr id="77" name="Rounded Rectangle 3">
                  <a:extLst>
                    <a:ext uri="{FF2B5EF4-FFF2-40B4-BE49-F238E27FC236}">
                      <a16:creationId xmlns:a16="http://schemas.microsoft.com/office/drawing/2014/main" id="{BD1139F5-4592-4EA5-B97D-CDD621967857}"/>
                    </a:ext>
                  </a:extLst>
                </p:cNvPr>
                <p:cNvSpPr/>
                <p:nvPr/>
              </p:nvSpPr>
              <p:spPr>
                <a:xfrm>
                  <a:off x="1462289" y="1774371"/>
                  <a:ext cx="2113206" cy="1807029"/>
                </a:xfrm>
                <a:prstGeom prst="roundRect">
                  <a:avLst>
                    <a:gd name="adj" fmla="val 13655"/>
                  </a:avLst>
                </a:prstGeom>
                <a:solidFill>
                  <a:srgbClr val="A3E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67A2757B-7577-42F0-975E-336700E95E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2289" y="2111830"/>
                  <a:ext cx="2113205" cy="1469570"/>
                </a:xfrm>
                <a:prstGeom prst="roundRect">
                  <a:avLst/>
                </a:prstGeom>
              </p:spPr>
            </p:pic>
          </p:grp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55708D0-2CF7-48C6-A33D-CF193F0093C9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10" cy="41471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a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CD327F9-7593-46E0-8119-AFB96CF259C6}"/>
                </a:ext>
              </a:extLst>
            </p:cNvPr>
            <p:cNvGrpSpPr/>
            <p:nvPr/>
          </p:nvGrpSpPr>
          <p:grpSpPr>
            <a:xfrm>
              <a:off x="-1874245" y="3117996"/>
              <a:ext cx="1344392" cy="430887"/>
              <a:chOff x="3233058" y="1679133"/>
              <a:chExt cx="1344392" cy="430887"/>
            </a:xfrm>
          </p:grpSpPr>
          <p:sp>
            <p:nvSpPr>
              <p:cNvPr id="80" name="Rounded Rectangle 55">
                <a:extLst>
                  <a:ext uri="{FF2B5EF4-FFF2-40B4-BE49-F238E27FC236}">
                    <a16:creationId xmlns:a16="http://schemas.microsoft.com/office/drawing/2014/main" id="{D6B7187D-235C-4BCA-9592-4C8046C76427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4BEA5A5-888D-497C-93F9-97D4495987A9}"/>
                  </a:ext>
                </a:extLst>
              </p:cNvPr>
              <p:cNvSpPr txBox="1"/>
              <p:nvPr/>
            </p:nvSpPr>
            <p:spPr>
              <a:xfrm>
                <a:off x="3303812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4. </a:t>
                </a:r>
                <a:r>
                  <a:rPr lang="en-US" sz="2200" dirty="0"/>
                  <a:t>caring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969420-DE9F-48B7-A9BF-4076340191CE}"/>
              </a:ext>
            </a:extLst>
          </p:cNvPr>
          <p:cNvGrpSpPr/>
          <p:nvPr/>
        </p:nvGrpSpPr>
        <p:grpSpPr>
          <a:xfrm>
            <a:off x="4888645" y="1242057"/>
            <a:ext cx="2321490" cy="2494308"/>
            <a:chOff x="7217907" y="1192400"/>
            <a:chExt cx="2321490" cy="249430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557E1F0-9B48-4643-BCDC-062D26FA22C0}"/>
                </a:ext>
              </a:extLst>
            </p:cNvPr>
            <p:cNvGrpSpPr/>
            <p:nvPr/>
          </p:nvGrpSpPr>
          <p:grpSpPr>
            <a:xfrm>
              <a:off x="7217907" y="1192400"/>
              <a:ext cx="2321490" cy="2013332"/>
              <a:chOff x="98989" y="1241497"/>
              <a:chExt cx="2698047" cy="2339904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78151FC0-3DEF-42CC-8B01-E9EB567F3F19}"/>
                  </a:ext>
                </a:extLst>
              </p:cNvPr>
              <p:cNvGrpSpPr/>
              <p:nvPr/>
            </p:nvGrpSpPr>
            <p:grpSpPr>
              <a:xfrm>
                <a:off x="200084" y="1360715"/>
                <a:ext cx="2596952" cy="2220686"/>
                <a:chOff x="1462289" y="1774371"/>
                <a:chExt cx="2113206" cy="1807029"/>
              </a:xfrm>
            </p:grpSpPr>
            <p:sp>
              <p:nvSpPr>
                <p:cNvPr id="85" name="Rounded Rectangle 40">
                  <a:extLst>
                    <a:ext uri="{FF2B5EF4-FFF2-40B4-BE49-F238E27FC236}">
                      <a16:creationId xmlns:a16="http://schemas.microsoft.com/office/drawing/2014/main" id="{9A147561-4AA3-47FB-8F39-EDD38DCFEF49}"/>
                    </a:ext>
                  </a:extLst>
                </p:cNvPr>
                <p:cNvSpPr/>
                <p:nvPr/>
              </p:nvSpPr>
              <p:spPr>
                <a:xfrm>
                  <a:off x="1462289" y="1774371"/>
                  <a:ext cx="2113206" cy="1807029"/>
                </a:xfrm>
                <a:prstGeom prst="roundRect">
                  <a:avLst>
                    <a:gd name="adj" fmla="val 13655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96820134-594E-4EE1-B044-C5DF8C0C34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67846" y="1774371"/>
                  <a:ext cx="1601091" cy="1807029"/>
                </a:xfrm>
                <a:prstGeom prst="roundRect">
                  <a:avLst/>
                </a:prstGeom>
              </p:spPr>
            </p:pic>
          </p:grp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6D36FD2-321C-4582-AA7E-5409EBA1284B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09" cy="4147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b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176F0DE0-899B-462A-99F4-8514147A10E3}"/>
                </a:ext>
              </a:extLst>
            </p:cNvPr>
            <p:cNvGrpSpPr/>
            <p:nvPr/>
          </p:nvGrpSpPr>
          <p:grpSpPr>
            <a:xfrm>
              <a:off x="7799608" y="3255821"/>
              <a:ext cx="1344392" cy="430887"/>
              <a:chOff x="3233058" y="1679133"/>
              <a:chExt cx="1344392" cy="430887"/>
            </a:xfrm>
          </p:grpSpPr>
          <p:sp>
            <p:nvSpPr>
              <p:cNvPr id="88" name="Rounded Rectangle 58">
                <a:extLst>
                  <a:ext uri="{FF2B5EF4-FFF2-40B4-BE49-F238E27FC236}">
                    <a16:creationId xmlns:a16="http://schemas.microsoft.com/office/drawing/2014/main" id="{5E6C45D0-6100-43BA-A1E8-4EF3C09905ED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06B8235-3FBA-4F51-A6F4-D3FF34B0C532}"/>
                  </a:ext>
                </a:extLst>
              </p:cNvPr>
              <p:cNvSpPr txBox="1"/>
              <p:nvPr/>
            </p:nvSpPr>
            <p:spPr>
              <a:xfrm>
                <a:off x="3303811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5. </a:t>
                </a:r>
                <a:r>
                  <a:rPr lang="en-US" sz="2200" dirty="0"/>
                  <a:t>active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33211 0.74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3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0.43559 0.6208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3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60000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0.09913 0.4909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7 L -0.45538 0.121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60000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278 L 0.32031 -0.044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7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7.40741E-7 L 0.18906 -0.0009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-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2.22222E-6 L 0.1908 -0.0011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6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092 L -0.18577 0.0016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11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463 L -0.18576 -0.0002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00084" y="4406590"/>
            <a:ext cx="8899071" cy="2375209"/>
          </a:xfrm>
          <a:prstGeom prst="roundRect">
            <a:avLst/>
          </a:prstGeom>
          <a:solidFill>
            <a:srgbClr val="BD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F8AC67-3E2E-40CA-B6C9-07AF390A9D13}"/>
              </a:ext>
            </a:extLst>
          </p:cNvPr>
          <p:cNvSpPr/>
          <p:nvPr/>
        </p:nvSpPr>
        <p:spPr>
          <a:xfrm>
            <a:off x="4312920" y="5599278"/>
            <a:ext cx="2280920" cy="384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4929" y="188110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278C07-7617-4DD7-A5BD-66BF632DF56C}"/>
              </a:ext>
            </a:extLst>
          </p:cNvPr>
          <p:cNvSpPr/>
          <p:nvPr/>
        </p:nvSpPr>
        <p:spPr>
          <a:xfrm>
            <a:off x="3557045" y="3231839"/>
            <a:ext cx="1280160" cy="384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19A8AB-129C-44A5-9DC5-2FCA743F347B}"/>
              </a:ext>
            </a:extLst>
          </p:cNvPr>
          <p:cNvSpPr/>
          <p:nvPr/>
        </p:nvSpPr>
        <p:spPr>
          <a:xfrm>
            <a:off x="4815840" y="2773680"/>
            <a:ext cx="2103120" cy="3803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carefull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clever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kind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creative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friendly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9671" y="26618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4500" y="2653211"/>
            <a:ext cx="6433560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Mina is very                  . She likes drawing pictures. She always has lots of new ideas.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375050" y="3093041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01" y="1955887"/>
            <a:ext cx="2221599" cy="227714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724800" y="51873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99630" y="5178696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Nam is              . </a:t>
            </a:r>
          </a:p>
          <a:p>
            <a:r>
              <a:rPr lang="en-US" sz="2400" dirty="0"/>
              <a:t>He likes helping his friends.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4156021" y="550988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3"/>
          <a:stretch/>
        </p:blipFill>
        <p:spPr>
          <a:xfrm>
            <a:off x="209841" y="4397419"/>
            <a:ext cx="2642216" cy="2375209"/>
          </a:xfrm>
          <a:prstGeom prst="round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C74B8E6-429B-445D-92A3-D27D42D96EF7}"/>
              </a:ext>
            </a:extLst>
          </p:cNvPr>
          <p:cNvSpPr txBox="1"/>
          <p:nvPr/>
        </p:nvSpPr>
        <p:spPr>
          <a:xfrm>
            <a:off x="2305700" y="2739366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creative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E9AA3C-5E21-4073-BC78-D7026978261E}"/>
              </a:ext>
            </a:extLst>
          </p:cNvPr>
          <p:cNvSpPr txBox="1"/>
          <p:nvPr/>
        </p:nvSpPr>
        <p:spPr>
          <a:xfrm>
            <a:off x="3915485" y="518215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kind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00084" y="4406590"/>
            <a:ext cx="8899071" cy="2375209"/>
          </a:xfrm>
          <a:prstGeom prst="roundRect">
            <a:avLst/>
          </a:prstGeom>
          <a:solidFill>
            <a:srgbClr val="BD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CFE7F44-E530-4993-820A-BC5D2D2C7D34}"/>
              </a:ext>
            </a:extLst>
          </p:cNvPr>
          <p:cNvSpPr/>
          <p:nvPr/>
        </p:nvSpPr>
        <p:spPr>
          <a:xfrm>
            <a:off x="3801148" y="5587803"/>
            <a:ext cx="4235411" cy="4154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4929" y="188110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8DF391-E5D9-4865-9FB4-2CB93EF07E3C}"/>
              </a:ext>
            </a:extLst>
          </p:cNvPr>
          <p:cNvSpPr/>
          <p:nvPr/>
        </p:nvSpPr>
        <p:spPr>
          <a:xfrm>
            <a:off x="2551655" y="3068709"/>
            <a:ext cx="2560320" cy="4154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7080" y="26618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61910" y="2653211"/>
            <a:ext cx="393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Minh Duc is</a:t>
            </a:r>
          </a:p>
          <a:p>
            <a:r>
              <a:rPr lang="en-US" sz="2400" dirty="0"/>
              <a:t>He likes meeting new people.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038792" y="2984401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28" y="1931909"/>
            <a:ext cx="2025232" cy="227588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724800" y="51873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99630" y="5178696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Kim is very               . </a:t>
            </a:r>
          </a:p>
          <a:p>
            <a:r>
              <a:rPr lang="en-US" sz="2400" dirty="0"/>
              <a:t>She pays attention to what she’s doing.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4639349" y="5509886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107" y="4406590"/>
            <a:ext cx="1862262" cy="2375209"/>
          </a:xfrm>
          <a:prstGeom prst="roundRect">
            <a:avLst/>
          </a:prstGeom>
        </p:spPr>
      </p:pic>
      <p:sp>
        <p:nvSpPr>
          <p:cNvPr id="29" name="Rounded Rectangle 1">
            <a:extLst>
              <a:ext uri="{FF2B5EF4-FFF2-40B4-BE49-F238E27FC236}">
                <a16:creationId xmlns:a16="http://schemas.microsoft.com/office/drawing/2014/main" id="{5EA77BE9-1EA0-4ADA-84CF-BEAE2513D45D}"/>
              </a:ext>
            </a:extLst>
          </p:cNvPr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F76A95-79D4-4C2B-8B5E-BCCC81FFA6B2}"/>
              </a:ext>
            </a:extLst>
          </p:cNvPr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carefull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D9C795-54F7-4F22-906A-E95FF9A0955E}"/>
              </a:ext>
            </a:extLst>
          </p:cNvPr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clever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4835C7-C7B4-407B-BB3D-0E8C11DFDABA}"/>
              </a:ext>
            </a:extLst>
          </p:cNvPr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1D54CA-A796-48DB-B9B4-69FBD3E6E322}"/>
              </a:ext>
            </a:extLst>
          </p:cNvPr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kind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11DAC1-2D1B-4172-8331-C81EE99CA734}"/>
              </a:ext>
            </a:extLst>
          </p:cNvPr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creative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2AB448-1EFC-42C9-ACA1-A666D5AA7BE9}"/>
              </a:ext>
            </a:extLst>
          </p:cNvPr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friendly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8FD879-6C90-4012-8432-B1B50AA9E728}"/>
              </a:ext>
            </a:extLst>
          </p:cNvPr>
          <p:cNvSpPr txBox="1"/>
          <p:nvPr/>
        </p:nvSpPr>
        <p:spPr>
          <a:xfrm>
            <a:off x="2910577" y="2657261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friendly</a:t>
            </a:r>
            <a:r>
              <a:rPr lang="en-US" sz="2400" dirty="0"/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FA31E1-3B7C-4AFE-8B70-6561619EFA1D}"/>
              </a:ext>
            </a:extLst>
          </p:cNvPr>
          <p:cNvSpPr txBox="1"/>
          <p:nvPr/>
        </p:nvSpPr>
        <p:spPr>
          <a:xfrm>
            <a:off x="3891550" y="2672023"/>
            <a:ext cx="265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8E591A-F265-44D0-8561-AB78392BD077}"/>
              </a:ext>
            </a:extLst>
          </p:cNvPr>
          <p:cNvSpPr txBox="1"/>
          <p:nvPr/>
        </p:nvSpPr>
        <p:spPr>
          <a:xfrm>
            <a:off x="4512459" y="5178696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B050"/>
                </a:solidFill>
              </a:rPr>
              <a:t>carefull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8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43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4929" y="277373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36709" y="35762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11539" y="3567608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is              .</a:t>
            </a:r>
          </a:p>
          <a:p>
            <a:r>
              <a:rPr lang="en-US" sz="2400" dirty="0"/>
              <a:t>She learns things quickly and easily.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091733" y="3898798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30" y="2899104"/>
            <a:ext cx="3140619" cy="2124470"/>
          </a:xfrm>
          <a:prstGeom prst="rect">
            <a:avLst/>
          </a:prstGeom>
        </p:spPr>
      </p:pic>
      <p:sp>
        <p:nvSpPr>
          <p:cNvPr id="20" name="Rounded Rectangle 1">
            <a:extLst>
              <a:ext uri="{FF2B5EF4-FFF2-40B4-BE49-F238E27FC236}">
                <a16:creationId xmlns:a16="http://schemas.microsoft.com/office/drawing/2014/main" id="{A80E450E-91D6-49E8-9173-81D93206F875}"/>
              </a:ext>
            </a:extLst>
          </p:cNvPr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BDBDE6-845A-476A-9320-CCC901B099D5}"/>
              </a:ext>
            </a:extLst>
          </p:cNvPr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>
                    <a:alpha val="25000"/>
                  </a:schemeClr>
                </a:solidFill>
              </a:rPr>
              <a:t>carefull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FE1E7D-C731-45D5-BA50-D6C5A2874716}"/>
              </a:ext>
            </a:extLst>
          </p:cNvPr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clever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826E36-605A-4398-B7F1-16A62A1247AA}"/>
              </a:ext>
            </a:extLst>
          </p:cNvPr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345448-9AA0-4A05-B761-12C985468C42}"/>
              </a:ext>
            </a:extLst>
          </p:cNvPr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kind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DE7508-C863-48BD-BEE4-828DE6AA8AA2}"/>
              </a:ext>
            </a:extLst>
          </p:cNvPr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creative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267E77-DF1E-40C3-8EC6-AEDBA0F65543}"/>
              </a:ext>
            </a:extLst>
          </p:cNvPr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friendly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CCCEF2-61E5-4327-A0E3-6A7B4DC5193A}"/>
              </a:ext>
            </a:extLst>
          </p:cNvPr>
          <p:cNvSpPr txBox="1"/>
          <p:nvPr/>
        </p:nvSpPr>
        <p:spPr>
          <a:xfrm>
            <a:off x="1892418" y="3576261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clever</a:t>
            </a:r>
          </a:p>
        </p:txBody>
      </p:sp>
    </p:spTree>
    <p:extLst>
      <p:ext uri="{BB962C8B-B14F-4D97-AF65-F5344CB8AC3E}">
        <p14:creationId xmlns:p14="http://schemas.microsoft.com/office/powerpoint/2010/main" val="152526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170&quot;&gt;&lt;object type=&quot;3&quot; unique_id=&quot;10173&quot;&gt;&lt;property id=&quot;20148&quot; value=&quot;5&quot;/&gt;&lt;property id=&quot;20300&quot; value=&quot;Slide 4&quot;/&gt;&lt;property id=&quot;20307&quot; value=&quot;257&quot;/&gt;&lt;/object&gt;&lt;object type=&quot;3&quot; unique_id=&quot;10174&quot;&gt;&lt;property id=&quot;20148&quot; value=&quot;5&quot;/&gt;&lt;property id=&quot;20300&quot; value=&quot;Slide 5&quot;/&gt;&lt;property id=&quot;20307&quot; value=&quot;268&quot;/&gt;&lt;/object&gt;&lt;object type=&quot;3&quot; unique_id=&quot;10175&quot;&gt;&lt;property id=&quot;20148&quot; value=&quot;5&quot;/&gt;&lt;property id=&quot;20300&quot; value=&quot;Slide 6&quot;/&gt;&lt;property id=&quot;20307&quot; value=&quot;258&quot;/&gt;&lt;/object&gt;&lt;object type=&quot;3&quot; unique_id=&quot;10176&quot;&gt;&lt;property id=&quot;20148&quot; value=&quot;5&quot;/&gt;&lt;property id=&quot;20300&quot; value=&quot;Slide 7&quot;/&gt;&lt;property id=&quot;20307&quot; value=&quot;272&quot;/&gt;&lt;/object&gt;&lt;object type=&quot;3&quot; unique_id=&quot;10177&quot;&gt;&lt;property id=&quot;20148&quot; value=&quot;5&quot;/&gt;&lt;property id=&quot;20300&quot; value=&quot;Slide 8&quot;/&gt;&lt;property id=&quot;20307&quot; value=&quot;273&quot;/&gt;&lt;/object&gt;&lt;object type=&quot;3&quot; unique_id=&quot;10178&quot;&gt;&lt;property id=&quot;20148&quot; value=&quot;5&quot;/&gt;&lt;property id=&quot;20300&quot; value=&quot;Slide 9&quot;/&gt;&lt;property id=&quot;20307&quot; value=&quot;274&quot;/&gt;&lt;/object&gt;&lt;object type=&quot;3&quot; unique_id=&quot;10179&quot;&gt;&lt;property id=&quot;20148&quot; value=&quot;5&quot;/&gt;&lt;property id=&quot;20300&quot; value=&quot;Slide 10&quot;/&gt;&lt;property id=&quot;20307&quot; value=&quot;261&quot;/&gt;&lt;/object&gt;&lt;object type=&quot;3&quot; unique_id=&quot;10180&quot;&gt;&lt;property id=&quot;20148&quot; value=&quot;5&quot;/&gt;&lt;property id=&quot;20300&quot; value=&quot;Slide 11&quot;/&gt;&lt;property id=&quot;20307&quot; value=&quot;270&quot;/&gt;&lt;/object&gt;&lt;object type=&quot;3&quot; unique_id=&quot;10181&quot;&gt;&lt;property id=&quot;20148&quot; value=&quot;5&quot;/&gt;&lt;property id=&quot;20300&quot; value=&quot;Slide 12&quot;/&gt;&lt;property id=&quot;20307&quot; value=&quot;262&quot;/&gt;&lt;/object&gt;&lt;object type=&quot;3&quot; unique_id=&quot;10182&quot;&gt;&lt;property id=&quot;20148&quot; value=&quot;5&quot;/&gt;&lt;property id=&quot;20300&quot; value=&quot;Slide 13&quot;/&gt;&lt;property id=&quot;20307&quot; value=&quot;275&quot;/&gt;&lt;/object&gt;&lt;object type=&quot;3&quot; unique_id=&quot;10183&quot;&gt;&lt;property id=&quot;20148&quot; value=&quot;5&quot;/&gt;&lt;property id=&quot;20300&quot; value=&quot;Slide 14&quot;/&gt;&lt;property id=&quot;20307&quot; value=&quot;266&quot;/&gt;&lt;/object&gt;&lt;object type=&quot;3&quot; unique_id=&quot;10259&quot;&gt;&lt;property id=&quot;20148&quot; value=&quot;5&quot;/&gt;&lt;property id=&quot;20300&quot; value=&quot;Slide 1&quot;/&gt;&lt;property id=&quot;20307&quot; value=&quot;276&quot;/&gt;&lt;/object&gt;&lt;object type=&quot;3&quot; unique_id=&quot;10260&quot;&gt;&lt;property id=&quot;20148&quot; value=&quot;5&quot;/&gt;&lt;property id=&quot;20300&quot; value=&quot;Slide 2&quot;/&gt;&lt;property id=&quot;20307&quot; value=&quot;277&quot;/&gt;&lt;/object&gt;&lt;object type=&quot;3&quot; unique_id=&quot;10261&quot;&gt;&lt;property id=&quot;20148&quot; value=&quot;5&quot;/&gt;&lt;property id=&quot;20300&quot; value=&quot;Slide 3&quot;/&gt;&lt;property id=&quot;20307&quot; value=&quot;278&quot;/&gt;&lt;/object&gt;&lt;/object&gt;&lt;object type=&quot;8&quot; unique_id=&quot;1019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550</TotalTime>
  <Words>481</Words>
  <Application>Microsoft Office PowerPoint</Application>
  <PresentationFormat>On-screen Show (4:3)</PresentationFormat>
  <Paragraphs>125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TDG</cp:lastModifiedBy>
  <cp:revision>58</cp:revision>
  <dcterms:created xsi:type="dcterms:W3CDTF">2020-12-09T02:04:09Z</dcterms:created>
  <dcterms:modified xsi:type="dcterms:W3CDTF">2024-10-17T07:40:17Z</dcterms:modified>
</cp:coreProperties>
</file>