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94" r:id="rId3"/>
    <p:sldId id="264" r:id="rId4"/>
    <p:sldId id="295" r:id="rId5"/>
    <p:sldId id="267" r:id="rId6"/>
    <p:sldId id="298" r:id="rId7"/>
    <p:sldId id="263" r:id="rId8"/>
    <p:sldId id="268" r:id="rId9"/>
    <p:sldId id="290" r:id="rId10"/>
    <p:sldId id="299" r:id="rId11"/>
    <p:sldId id="286" r:id="rId12"/>
    <p:sldId id="293" r:id="rId13"/>
    <p:sldId id="284" r:id="rId14"/>
    <p:sldId id="292" r:id="rId15"/>
    <p:sldId id="272" r:id="rId16"/>
    <p:sldId id="291" r:id="rId17"/>
    <p:sldId id="271" r:id="rId18"/>
    <p:sldId id="300" r:id="rId19"/>
    <p:sldId id="270" r:id="rId20"/>
    <p:sldId id="259" r:id="rId21"/>
    <p:sldId id="265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serrat Black" panose="00000A00000000000000" pitchFamily="2" charset="0"/>
      <p:bold r:id="rId28"/>
      <p:boldItalic r:id="rId29"/>
    </p:embeddedFont>
    <p:embeddedFont>
      <p:font typeface="Montserrat ExtraBold" panose="00000900000000000000" pitchFamily="2" charset="0"/>
      <p:bold r:id="rId30"/>
      <p:boldItalic r:id="rId31"/>
    </p:embeddedFont>
    <p:embeddedFont>
      <p:font typeface="Montserrat SemiBold" panose="00000700000000000000" pitchFamily="2" charset="0"/>
      <p:bold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6A7"/>
    <a:srgbClr val="FFFFFF"/>
    <a:srgbClr val="3C8ABE"/>
    <a:srgbClr val="C4A668"/>
    <a:srgbClr val="FBC0D6"/>
    <a:srgbClr val="FFA096"/>
    <a:srgbClr val="5AA37F"/>
    <a:srgbClr val="DDCBA9"/>
    <a:srgbClr val="FC9B75"/>
    <a:srgbClr val="59A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42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C9B1A-263E-4D44-B627-7A7901859896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D134C-7DAD-4147-92E1-857347782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12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243" y="-1272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45160" y="1012857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35499" y="-3798627"/>
            <a:ext cx="6484239" cy="82296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86312" y="901423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799011" y="7329512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843067" y="7329512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55605" y="7182071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83054" y="6707281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843067" y="-3959459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85679" y="-1351886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485981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07152" y="7997811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48136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5570423" y="8006107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870581" y="5918418"/>
            <a:ext cx="14503791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0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</a:t>
            </a:r>
            <a:r>
              <a:rPr lang="en-US" sz="60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NHỮNG SẮC MÀU THIÊN NHIÊN</a:t>
            </a:r>
            <a:endParaRPr lang="vi-VN" sz="60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60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Tiết </a:t>
            </a:r>
            <a:endParaRPr lang="en-US" sz="60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13679364" y="836055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48929CE-9ED6-EC6B-C47E-388A154BFED7}"/>
              </a:ext>
            </a:extLst>
          </p:cNvPr>
          <p:cNvSpPr txBox="1"/>
          <p:nvPr/>
        </p:nvSpPr>
        <p:spPr>
          <a:xfrm>
            <a:off x="1143000" y="4480165"/>
            <a:ext cx="15958952" cy="1250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80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Chủ đề</a:t>
            </a:r>
            <a:r>
              <a:rPr lang="en-US" sz="80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THIÊN NHIÊN TƯƠI ĐẸP</a:t>
            </a:r>
            <a:endParaRPr lang="en-US" sz="8000" dirty="0">
              <a:solidFill>
                <a:srgbClr val="F45293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86A75E-A826-A1C7-E6AE-F7FEA39C749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173" t="13551" r="9235" b="6048"/>
          <a:stretch/>
        </p:blipFill>
        <p:spPr>
          <a:xfrm>
            <a:off x="7845398" y="1259884"/>
            <a:ext cx="2554156" cy="2585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lake with trees and mountains&#10;&#10;Description automatically generated">
            <a:extLst>
              <a:ext uri="{FF2B5EF4-FFF2-40B4-BE49-F238E27FC236}">
                <a16:creationId xmlns:a16="http://schemas.microsoft.com/office/drawing/2014/main" id="{B44B9292-7A7A-8CD9-B946-05E973BCA7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012"/>
          <a:stretch/>
        </p:blipFill>
        <p:spPr>
          <a:xfrm>
            <a:off x="10330567" y="10"/>
            <a:ext cx="6992232" cy="4656302"/>
          </a:xfrm>
          <a:prstGeom prst="rect">
            <a:avLst/>
          </a:prstGeom>
        </p:spPr>
      </p:pic>
      <p:pic>
        <p:nvPicPr>
          <p:cNvPr id="6" name="Picture 5" descr="A painting of a person standing on a bridge&#10;&#10;Description automatically generated">
            <a:extLst>
              <a:ext uri="{FF2B5EF4-FFF2-40B4-BE49-F238E27FC236}">
                <a16:creationId xmlns:a16="http://schemas.microsoft.com/office/drawing/2014/main" id="{A9D77B2B-4968-FDA7-670A-3757A61E63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" r="1" b="12779"/>
          <a:stretch/>
        </p:blipFill>
        <p:spPr>
          <a:xfrm>
            <a:off x="8128896" y="4897620"/>
            <a:ext cx="9193903" cy="5389387"/>
          </a:xfrm>
          <a:prstGeom prst="rect">
            <a:avLst/>
          </a:prstGeom>
        </p:spPr>
      </p:pic>
      <p:pic>
        <p:nvPicPr>
          <p:cNvPr id="8" name="Picture 7" descr="A child's drawing of a tent and a waterfall&#10;&#10;Description automatically generated">
            <a:extLst>
              <a:ext uri="{FF2B5EF4-FFF2-40B4-BE49-F238E27FC236}">
                <a16:creationId xmlns:a16="http://schemas.microsoft.com/office/drawing/2014/main" id="{0F6AAF24-0F17-503A-F9D6-F8D8FC8A6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5" r="-1" b="-1"/>
          <a:stretch/>
        </p:blipFill>
        <p:spPr>
          <a:xfrm>
            <a:off x="965200" y="-7"/>
            <a:ext cx="9124067" cy="5880065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202" y="6120094"/>
            <a:ext cx="6922395" cy="3234218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465A6-0632-82F6-10BE-304CDB8313CC}"/>
              </a:ext>
            </a:extLst>
          </p:cNvPr>
          <p:cNvSpPr txBox="1"/>
          <p:nvPr/>
        </p:nvSpPr>
        <p:spPr>
          <a:xfrm>
            <a:off x="1219200" y="7275538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Tranh vẽ tham khảo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7A16ED-6F70-1BB1-DB16-03E9B31356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942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8651" y="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779069" y="102870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2635824" y="7456789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62848" y="7309348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635824" y="-3832182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150994" y="-505495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693224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99909" y="8125088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349136">
            <a:off x="1855379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073190" y="828082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553868" y="9116543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843993" y="8818338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3"/>
                </a:lnTo>
                <a:lnTo>
                  <a:pt x="0" y="50803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0507BCA1-491C-77AA-23F1-5B22BC809B62}"/>
              </a:ext>
            </a:extLst>
          </p:cNvPr>
          <p:cNvSpPr txBox="1"/>
          <p:nvPr/>
        </p:nvSpPr>
        <p:spPr>
          <a:xfrm>
            <a:off x="2377006" y="4597479"/>
            <a:ext cx="1353398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9600" b="1" dirty="0">
                <a:solidFill>
                  <a:srgbClr val="FF7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Nhận xét tiết học</a:t>
            </a:r>
            <a:endParaRPr lang="en-US" sz="9600" b="1" dirty="0">
              <a:solidFill>
                <a:srgbClr val="FF706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0E38B1-9A06-517E-9118-B7E781F346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243" y="-1272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45160" y="1012857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35499" y="-3798627"/>
            <a:ext cx="6484239" cy="82296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86312" y="901423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799011" y="7329512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843067" y="7329512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55605" y="7182071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83054" y="6707281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843067" y="-3959459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85679" y="-1351886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485981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07152" y="7997811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48136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5570423" y="8006107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597938" y="5829300"/>
            <a:ext cx="14861262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7200" b="1" dirty="0">
                <a:solidFill>
                  <a:srgbClr val="FF7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7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solidFill>
                  <a:srgbClr val="FF7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solidFill>
                  <a:srgbClr val="FF7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2:</a:t>
            </a:r>
            <a:r>
              <a:rPr lang="en-US" sz="7200" b="1" dirty="0">
                <a:solidFill>
                  <a:srgbClr val="FF7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NHỮNG SẮC MÀU THIÊN NHIÊN</a:t>
            </a:r>
            <a:endParaRPr lang="vi-VN" sz="7200" b="1" dirty="0">
              <a:solidFill>
                <a:srgbClr val="FF706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7200" b="1" dirty="0">
                <a:solidFill>
                  <a:srgbClr val="FF7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Tiết 2</a:t>
            </a:r>
            <a:endParaRPr lang="en-US" sz="7200" b="1" dirty="0">
              <a:solidFill>
                <a:srgbClr val="FF706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13679364" y="836055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48929CE-9ED6-EC6B-C47E-388A154BFED7}"/>
              </a:ext>
            </a:extLst>
          </p:cNvPr>
          <p:cNvSpPr txBox="1"/>
          <p:nvPr/>
        </p:nvSpPr>
        <p:spPr>
          <a:xfrm>
            <a:off x="1143000" y="4381500"/>
            <a:ext cx="15958952" cy="1117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7200" b="1" dirty="0">
                <a:solidFill>
                  <a:srgbClr val="F4529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 đề</a:t>
            </a:r>
            <a:r>
              <a:rPr lang="en-US" sz="7200" b="1" dirty="0">
                <a:solidFill>
                  <a:srgbClr val="F4529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THIÊN NHIÊN TƯƠI ĐẸP</a:t>
            </a:r>
            <a:endParaRPr lang="en-US" sz="7200" dirty="0">
              <a:solidFill>
                <a:srgbClr val="F45293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5B0C80-0E52-05C6-9F17-9FF6389193D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0128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05769" y="3888416"/>
            <a:ext cx="14548631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039106" y="4492340"/>
            <a:ext cx="11774876" cy="199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40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3: LUYỆN TẬP- SÁNG TẠO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Vẽ tranh thể hiện thời gian của thiên nhiên (tiếp theo)</a:t>
            </a:r>
            <a:endParaRPr 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18658" y="2676497"/>
            <a:ext cx="2275903" cy="3495381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F65BD3-4DAE-DD79-C56D-F3155451674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953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5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56142" y="2373330"/>
            <a:ext cx="16999813" cy="1484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48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Vẽ tranh thể hiện thời gian của thiên nhiên(tiếp theo)</a:t>
            </a:r>
            <a:endParaRPr lang="en-US" sz="4800" b="1" dirty="0">
              <a:latin typeface="Montserrat SemiBold" panose="000007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8AD9B68-9CD4-2FDB-8D75-7C719DDF8385}"/>
              </a:ext>
            </a:extLst>
          </p:cNvPr>
          <p:cNvSpPr txBox="1"/>
          <p:nvPr/>
        </p:nvSpPr>
        <p:spPr>
          <a:xfrm>
            <a:off x="228600" y="4686300"/>
            <a:ext cx="20345400" cy="4565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ea typeface="Calibri" panose="020F0502020204030204" pitchFamily="34" charset="0"/>
                <a:cs typeface="Times New Roman" panose="02020603050405020304" pitchFamily="18" charset="0"/>
              </a:rPr>
              <a:t>- Em nêu lại các bước vẽ tranh thể hiện thời gian của thiên nhiên.</a:t>
            </a:r>
          </a:p>
          <a:p>
            <a:pPr>
              <a:lnSpc>
                <a:spcPct val="150000"/>
              </a:lnSpc>
            </a:pPr>
            <a:r>
              <a:rPr lang="vi-VN" sz="4800" dirty="0">
                <a:ea typeface="Calibri" panose="020F0502020204030204" pitchFamily="34" charset="0"/>
                <a:cs typeface="Times New Roman" panose="02020603050405020304" pitchFamily="18" charset="0"/>
              </a:rPr>
              <a:t>- Em hoàn thiện bức tranh ở tiết trước.</a:t>
            </a:r>
            <a:endParaRPr lang="en-US" sz="4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4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6000" b="1" dirty="0"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B4B8B-859D-0D60-4BC9-628924D60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0853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02048" y="3801100"/>
            <a:ext cx="15612088" cy="285780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789144" y="4193623"/>
            <a:ext cx="15237898" cy="2038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ea typeface="Calibri" panose="020F0502020204030204" pitchFamily="34" charset="0"/>
                <a:cs typeface="Times New Roman" panose="02020603050405020304" pitchFamily="18" charset="0"/>
              </a:rPr>
              <a:t>HĐ4.  Phân tích - đánh giá</a:t>
            </a:r>
            <a:endParaRPr lang="en-US" sz="5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Trưng bày sản phẩm và chia sẻ</a:t>
            </a:r>
            <a:endParaRPr lang="en-US" sz="4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26740" y="2269150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5D9E34-33EB-8106-7276-6966BB9C57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6807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27" y="-8016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905000" y="1866900"/>
            <a:ext cx="15237898" cy="1445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Trưng bày sản phẩm và chia sẻ</a:t>
            </a:r>
            <a:endParaRPr lang="en-US" sz="4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8AD9B68-9CD4-2FDB-8D75-7C719DDF8385}"/>
              </a:ext>
            </a:extLst>
          </p:cNvPr>
          <p:cNvSpPr txBox="1"/>
          <p:nvPr/>
        </p:nvSpPr>
        <p:spPr>
          <a:xfrm>
            <a:off x="1752600" y="4397557"/>
            <a:ext cx="17297400" cy="5809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6000" b="1" dirty="0">
              <a:ea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C52DE6-9281-E206-79D5-010F3FA6F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31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57400" y="3856052"/>
            <a:ext cx="14204087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472198" y="4713096"/>
            <a:ext cx="15237898" cy="1092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6600" b="1" dirty="0">
                <a:ea typeface="Calibri" panose="020F0502020204030204" pitchFamily="34" charset="0"/>
                <a:cs typeface="Times New Roman" panose="02020603050405020304" pitchFamily="18" charset="0"/>
              </a:rPr>
              <a:t>HĐ5. MỞ RỘNG- PHÁT TRIỂN</a:t>
            </a:r>
            <a:endParaRPr lang="en-US" sz="5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98142" y="2300505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2D2C9F-F736-81DE-AC34-68F75ED644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8603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haystacks in a field&#10;&#10;Description automatically generated">
            <a:extLst>
              <a:ext uri="{FF2B5EF4-FFF2-40B4-BE49-F238E27FC236}">
                <a16:creationId xmlns:a16="http://schemas.microsoft.com/office/drawing/2014/main" id="{B4B40217-2BA3-950C-CFDE-23BA84D2B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r="1" b="1"/>
          <a:stretch/>
        </p:blipFill>
        <p:spPr>
          <a:xfrm>
            <a:off x="857144" y="482601"/>
            <a:ext cx="7797464" cy="4357755"/>
          </a:xfrm>
          <a:prstGeom prst="rect">
            <a:avLst/>
          </a:prstGeom>
        </p:spPr>
      </p:pic>
      <p:pic>
        <p:nvPicPr>
          <p:cNvPr id="7" name="Picture 6" descr="A painting of haystacks in a field&#10;&#10;Description automatically generated">
            <a:extLst>
              <a:ext uri="{FF2B5EF4-FFF2-40B4-BE49-F238E27FC236}">
                <a16:creationId xmlns:a16="http://schemas.microsoft.com/office/drawing/2014/main" id="{B5515161-8303-DB92-FCAB-68D745BBD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r="201"/>
          <a:stretch/>
        </p:blipFill>
        <p:spPr>
          <a:xfrm>
            <a:off x="1051189" y="5446644"/>
            <a:ext cx="7409369" cy="414084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5420" y="0"/>
            <a:ext cx="137160" cy="10287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4920"/>
            <a:ext cx="9189720" cy="1371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nting of haystacks in a snowy field&#10;&#10;Description automatically generated">
            <a:extLst>
              <a:ext uri="{FF2B5EF4-FFF2-40B4-BE49-F238E27FC236}">
                <a16:creationId xmlns:a16="http://schemas.microsoft.com/office/drawing/2014/main" id="{10F36410-E909-BDA2-D2CB-96F50FDD6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8" r="1" b="2646"/>
          <a:stretch/>
        </p:blipFill>
        <p:spPr>
          <a:xfrm>
            <a:off x="9462051" y="3773617"/>
            <a:ext cx="8140146" cy="4570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C00C77-8090-4A11-8C7E-282C3BBC1E78}"/>
              </a:ext>
            </a:extLst>
          </p:cNvPr>
          <p:cNvSpPr txBox="1"/>
          <p:nvPr/>
        </p:nvSpPr>
        <p:spPr>
          <a:xfrm>
            <a:off x="9462051" y="2052416"/>
            <a:ext cx="8267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Em quan sát tranh để ìm hiểu thêm về cách diễn tả không gian, thời gian trong tranh của họa sĩ Clốt Mô- nê (Claude Monet)</a:t>
            </a:r>
            <a:endParaRPr 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60E27C-6DE8-7C5D-EEAA-0F6CFF3E39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5404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95400" y="2705360"/>
            <a:ext cx="15925800" cy="5264107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02556" y="3540143"/>
            <a:ext cx="14882888" cy="3311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Màu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sắc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của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thiên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nhiên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rất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phong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phú</a:t>
            </a:r>
            <a:r>
              <a:rPr lang="en-US" sz="4400" b="1" dirty="0">
                <a:ea typeface="Calibri" panose="020F0502020204030204" pitchFamily="34" charset="0"/>
              </a:rPr>
              <a:t>, </a:t>
            </a:r>
            <a:r>
              <a:rPr lang="en-US" sz="4400" b="1" dirty="0" err="1">
                <a:ea typeface="Calibri" panose="020F0502020204030204" pitchFamily="34" charset="0"/>
              </a:rPr>
              <a:t>đa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dạng</a:t>
            </a:r>
            <a:r>
              <a:rPr lang="en-US" sz="4400" b="1" dirty="0">
                <a:ea typeface="Calibri" panose="020F0502020204030204" pitchFamily="34" charset="0"/>
              </a:rPr>
              <a:t>, </a:t>
            </a:r>
            <a:r>
              <a:rPr lang="en-US" sz="4400" b="1" dirty="0" err="1">
                <a:ea typeface="Calibri" panose="020F0502020204030204" pitchFamily="34" charset="0"/>
              </a:rPr>
              <a:t>thay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đổi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theo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thời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gian</a:t>
            </a:r>
            <a:r>
              <a:rPr lang="en-US" sz="4400" b="1" dirty="0">
                <a:ea typeface="Calibri" panose="020F0502020204030204" pitchFamily="34" charset="0"/>
              </a:rPr>
              <a:t>, </a:t>
            </a:r>
            <a:r>
              <a:rPr lang="en-US" sz="4400" b="1" dirty="0" err="1">
                <a:ea typeface="Calibri" panose="020F0502020204030204" pitchFamily="34" charset="0"/>
              </a:rPr>
              <a:t>gợi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cảm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hứng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cho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các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hoạ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sĩ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tạo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nên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những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tác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phẩm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hội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hoạ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ấn</a:t>
            </a:r>
            <a:r>
              <a:rPr lang="en-US" sz="4400" b="1" dirty="0">
                <a:ea typeface="Calibri" panose="020F0502020204030204" pitchFamily="34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</a:rPr>
              <a:t>tượng</a:t>
            </a:r>
            <a:r>
              <a:rPr lang="en-US" sz="4400" b="1" dirty="0">
                <a:ea typeface="Calibri" panose="020F0502020204030204" pitchFamily="34" charset="0"/>
              </a:rPr>
              <a:t>.</a:t>
            </a:r>
            <a:endParaRPr lang="en-US" sz="4000" b="1" dirty="0">
              <a:ea typeface="Calibri" panose="020F050202020403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29000" y="1014208"/>
            <a:ext cx="10770680" cy="1556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vi-VN" sz="9600" dirty="0">
                <a:solidFill>
                  <a:srgbClr val="000000"/>
                </a:solidFill>
              </a:rPr>
              <a:t>Em nhớ nhé</a:t>
            </a:r>
            <a:endParaRPr lang="en-US" sz="9600" dirty="0">
              <a:solidFill>
                <a:srgbClr val="000000"/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DC1151-7658-A738-842E-A83ABF5127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05511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243" y="-1272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45160" y="1012857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35499" y="-3798627"/>
            <a:ext cx="6484239" cy="82296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86312" y="901423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799011" y="7329512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843067" y="7329512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55605" y="7182071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83054" y="6707281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843067" y="-3959459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85679" y="-1351886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485981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07152" y="7997811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48136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5570423" y="8006107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870581" y="5918418"/>
            <a:ext cx="14503791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0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</a:t>
            </a:r>
            <a:r>
              <a:rPr lang="en-US" sz="60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NHỮNG SẮC MÀU THIÊN NHIÊN</a:t>
            </a:r>
            <a:endParaRPr lang="vi-VN" sz="60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60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Tiết 1</a:t>
            </a:r>
            <a:endParaRPr lang="en-US" sz="60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13679364" y="836055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48929CE-9ED6-EC6B-C47E-388A154BFED7}"/>
              </a:ext>
            </a:extLst>
          </p:cNvPr>
          <p:cNvSpPr txBox="1"/>
          <p:nvPr/>
        </p:nvSpPr>
        <p:spPr>
          <a:xfrm>
            <a:off x="1143000" y="4480165"/>
            <a:ext cx="15958952" cy="1250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80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Chủ đề</a:t>
            </a:r>
            <a:r>
              <a:rPr lang="en-US" sz="80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THIÊN NHIÊN TƯƠI ĐẸP</a:t>
            </a:r>
            <a:endParaRPr lang="en-US" sz="8000" dirty="0">
              <a:solidFill>
                <a:srgbClr val="F45293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5B0C80-0E52-05C6-9F17-9FF6389193D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2900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4672" y="4605622"/>
            <a:ext cx="4189683" cy="6322232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088710" y="8419248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4"/>
                </a:lnTo>
                <a:lnTo>
                  <a:pt x="0" y="3735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96628" y="9258300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903874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59C8BC97-616F-5D63-A866-7265C9EDEABF}"/>
              </a:ext>
            </a:extLst>
          </p:cNvPr>
          <p:cNvSpPr txBox="1"/>
          <p:nvPr/>
        </p:nvSpPr>
        <p:spPr>
          <a:xfrm>
            <a:off x="2370421" y="3454048"/>
            <a:ext cx="13547159" cy="240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96"/>
              </a:lnSpc>
            </a:pPr>
            <a:r>
              <a:rPr lang="vi-VN" sz="14068" b="1" dirty="0">
                <a:solidFill>
                  <a:srgbClr val="FE9F95"/>
                </a:solidFill>
              </a:rPr>
              <a:t>Dặn dò</a:t>
            </a:r>
            <a:endParaRPr lang="en-US" sz="14068" b="1" dirty="0">
              <a:solidFill>
                <a:srgbClr val="FE9F9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E617E-7E7A-83C5-BC7D-6F85FB7AE6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8651" y="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779069" y="1028700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2635824" y="7456789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62848" y="7309348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635824" y="-3832182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09450" y="-282618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693224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99909" y="8125088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349136">
            <a:off x="1855379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073190" y="828082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370421" y="3454048"/>
            <a:ext cx="13547159" cy="240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96"/>
              </a:lnSpc>
            </a:pPr>
            <a:r>
              <a:rPr lang="vi-VN" sz="14068" b="1" dirty="0">
                <a:solidFill>
                  <a:srgbClr val="FE9F95"/>
                </a:solidFill>
              </a:rPr>
              <a:t>MẾN CHÀO</a:t>
            </a:r>
            <a:endParaRPr lang="en-US" sz="14068" b="1" dirty="0">
              <a:solidFill>
                <a:srgbClr val="FE9F95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553868" y="9116543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843993" y="8818338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3"/>
                </a:lnTo>
                <a:lnTo>
                  <a:pt x="0" y="50803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D9A16E-6A51-4D1F-678F-FEDC17FD28B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846" y="2368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-8161920" y="-610802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78093" y="5167184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53281" y="1594864"/>
            <a:ext cx="10709101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91481" y="2128264"/>
            <a:ext cx="8873127" cy="2094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I: KHÁM PHÁ</a:t>
            </a:r>
            <a:endParaRPr lang="vi-VN" sz="4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endParaRPr lang="en-US" sz="4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33638" y="1653898"/>
            <a:ext cx="2534686" cy="3986821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63D0135-9486-8A85-5547-AE7C5DC2FDE6}"/>
              </a:ext>
            </a:extLst>
          </p:cNvPr>
          <p:cNvSpPr txBox="1"/>
          <p:nvPr/>
        </p:nvSpPr>
        <p:spPr>
          <a:xfrm>
            <a:off x="2806907" y="5097855"/>
            <a:ext cx="15476974" cy="68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Em quan sát các hình ảnh và chia sẻ về:</a:t>
            </a:r>
            <a:endParaRPr lang="en-US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23BA3-8D5F-5FC4-0E85-E1F9C49C3C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1000"/>
          </a:blip>
          <a:srcRect l="11173" t="13551" r="9235" b="6048"/>
          <a:stretch/>
        </p:blipFill>
        <p:spPr>
          <a:xfrm>
            <a:off x="28608" y="375664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C77F7C59-A9DD-7142-3024-44EB5C6D6A0E}"/>
              </a:ext>
            </a:extLst>
          </p:cNvPr>
          <p:cNvSpPr txBox="1"/>
          <p:nvPr/>
        </p:nvSpPr>
        <p:spPr>
          <a:xfrm>
            <a:off x="2806907" y="5839579"/>
            <a:ext cx="15476974" cy="2326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Màu sắc có trong mỗi bức ảnh.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Hòa sắc chủ đạo.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Thời gian, thời tiết trong ảnh.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E1CC7D3D-275D-C0B6-C6C0-2FDBB62BA668}"/>
              </a:ext>
            </a:extLst>
          </p:cNvPr>
          <p:cNvSpPr txBox="1"/>
          <p:nvPr/>
        </p:nvSpPr>
        <p:spPr>
          <a:xfrm>
            <a:off x="2806907" y="8603055"/>
            <a:ext cx="15476974" cy="68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Sự tương phản về màu sắc giữa các bức ảnh như thế nào?</a:t>
            </a:r>
            <a:endParaRPr lang="en-US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9490EF5-4619-709D-4335-C33E8CA91302}"/>
              </a:ext>
            </a:extLst>
          </p:cNvPr>
          <p:cNvGrpSpPr/>
          <p:nvPr/>
        </p:nvGrpSpPr>
        <p:grpSpPr>
          <a:xfrm>
            <a:off x="1222888" y="457201"/>
            <a:ext cx="7463912" cy="4762499"/>
            <a:chOff x="1222888" y="457201"/>
            <a:chExt cx="7463912" cy="4762499"/>
          </a:xfrm>
        </p:grpSpPr>
        <p:pic>
          <p:nvPicPr>
            <p:cNvPr id="2" name="Picture 1" descr="A rocky beach with a body of water and a sunset&#10;&#10;Description automatically generated">
              <a:extLst>
                <a:ext uri="{FF2B5EF4-FFF2-40B4-BE49-F238E27FC236}">
                  <a16:creationId xmlns:a16="http://schemas.microsoft.com/office/drawing/2014/main" id="{C24217C5-FE51-F1B7-5CE0-7AED42487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06" r="-2" b="9029"/>
            <a:stretch/>
          </p:blipFill>
          <p:spPr>
            <a:xfrm>
              <a:off x="1222888" y="457201"/>
              <a:ext cx="7463912" cy="4092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1BBF22A-972C-6E5D-B1F2-95E7613B2CEB}"/>
                </a:ext>
              </a:extLst>
            </p:cNvPr>
            <p:cNvGrpSpPr/>
            <p:nvPr/>
          </p:nvGrpSpPr>
          <p:grpSpPr>
            <a:xfrm>
              <a:off x="3638527" y="4655873"/>
              <a:ext cx="2632633" cy="563827"/>
              <a:chOff x="1905000" y="5035240"/>
              <a:chExt cx="2743200" cy="58477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FB47A44-4578-C1B1-6E1D-2833D6571267}"/>
                  </a:ext>
                </a:extLst>
              </p:cNvPr>
              <p:cNvSpPr/>
              <p:nvPr/>
            </p:nvSpPr>
            <p:spPr>
              <a:xfrm>
                <a:off x="1905000" y="5035240"/>
                <a:ext cx="457200" cy="472677"/>
              </a:xfrm>
              <a:prstGeom prst="roundRect">
                <a:avLst/>
              </a:prstGeom>
              <a:solidFill>
                <a:srgbClr val="C3A4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Montserrat Black" panose="00000A00000000000000" pitchFamily="2" charset="0"/>
                  </a:rPr>
                  <a:t>1</a:t>
                </a:r>
                <a:endParaRPr lang="en-US" sz="3600" dirty="0">
                  <a:latin typeface="Montserrat Black" panose="00000A00000000000000" pitchFamily="2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D49D68-BC1C-7605-DB33-C92065978FF5}"/>
                  </a:ext>
                </a:extLst>
              </p:cNvPr>
              <p:cNvSpPr txBox="1"/>
              <p:nvPr/>
            </p:nvSpPr>
            <p:spPr>
              <a:xfrm>
                <a:off x="2362200" y="5035240"/>
                <a:ext cx="2286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/>
                  <a:t>Phú Yên </a:t>
                </a:r>
                <a:endParaRPr lang="en-US" sz="3200" b="1" dirty="0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E991C4-9A8E-02FC-B8AD-63167C71829D}"/>
              </a:ext>
            </a:extLst>
          </p:cNvPr>
          <p:cNvGrpSpPr/>
          <p:nvPr/>
        </p:nvGrpSpPr>
        <p:grpSpPr>
          <a:xfrm>
            <a:off x="9989888" y="5628261"/>
            <a:ext cx="7463912" cy="4476114"/>
            <a:chOff x="9833151" y="5686643"/>
            <a:chExt cx="7777386" cy="4590988"/>
          </a:xfrm>
        </p:grpSpPr>
        <p:pic>
          <p:nvPicPr>
            <p:cNvPr id="5" name="Picture 4" descr="A person walking with horses in a field&#10;&#10;Description automatically generated">
              <a:extLst>
                <a:ext uri="{FF2B5EF4-FFF2-40B4-BE49-F238E27FC236}">
                  <a16:creationId xmlns:a16="http://schemas.microsoft.com/office/drawing/2014/main" id="{ECCA5149-F527-C1FD-6502-21436EF80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88" r="-2" b="4301"/>
            <a:stretch/>
          </p:blipFill>
          <p:spPr>
            <a:xfrm>
              <a:off x="9833151" y="5686643"/>
              <a:ext cx="7777386" cy="37384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7A69F0-5E18-7346-65C1-05C651D691EC}"/>
                </a:ext>
              </a:extLst>
            </p:cNvPr>
            <p:cNvGrpSpPr/>
            <p:nvPr/>
          </p:nvGrpSpPr>
          <p:grpSpPr>
            <a:xfrm>
              <a:off x="12350244" y="9692856"/>
              <a:ext cx="2743200" cy="584775"/>
              <a:chOff x="1905000" y="5058244"/>
              <a:chExt cx="2743200" cy="58477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3D58DB6-5071-EA5F-EB3A-FBCF8AF51436}"/>
                  </a:ext>
                </a:extLst>
              </p:cNvPr>
              <p:cNvSpPr/>
              <p:nvPr/>
            </p:nvSpPr>
            <p:spPr>
              <a:xfrm>
                <a:off x="1905000" y="5058244"/>
                <a:ext cx="457200" cy="472678"/>
              </a:xfrm>
              <a:prstGeom prst="roundRect">
                <a:avLst/>
              </a:prstGeom>
              <a:solidFill>
                <a:srgbClr val="C3A4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Montserrat Black" panose="00000A00000000000000" pitchFamily="2" charset="0"/>
                  </a:rPr>
                  <a:t>4</a:t>
                </a:r>
                <a:endParaRPr lang="en-US" sz="3600" dirty="0">
                  <a:latin typeface="Montserrat Black" panose="00000A00000000000000" pitchFamily="2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A635F3-8A3E-2B65-608A-0C0694C92CAC}"/>
                  </a:ext>
                </a:extLst>
              </p:cNvPr>
              <p:cNvSpPr txBox="1"/>
              <p:nvPr/>
            </p:nvSpPr>
            <p:spPr>
              <a:xfrm>
                <a:off x="2362200" y="5058244"/>
                <a:ext cx="2286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/>
                  <a:t>Thái Bình </a:t>
                </a:r>
                <a:endParaRPr lang="en-US" sz="3200" b="1" dirty="0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1D6BBFF-820F-B27C-C57C-B32B54B7348A}"/>
              </a:ext>
            </a:extLst>
          </p:cNvPr>
          <p:cNvGrpSpPr/>
          <p:nvPr/>
        </p:nvGrpSpPr>
        <p:grpSpPr>
          <a:xfrm>
            <a:off x="1226889" y="5628261"/>
            <a:ext cx="7455910" cy="4468239"/>
            <a:chOff x="914975" y="5748425"/>
            <a:chExt cx="7769048" cy="4521268"/>
          </a:xfrm>
        </p:grpSpPr>
        <p:pic>
          <p:nvPicPr>
            <p:cNvPr id="4" name="Picture 3" descr="A green field with mountains in the background&#10;&#10;Description automatically generated">
              <a:extLst>
                <a:ext uri="{FF2B5EF4-FFF2-40B4-BE49-F238E27FC236}">
                  <a16:creationId xmlns:a16="http://schemas.microsoft.com/office/drawing/2014/main" id="{10CF2735-2EC1-41BB-4E7E-609AAD714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5" b="8825"/>
            <a:stretch/>
          </p:blipFill>
          <p:spPr>
            <a:xfrm>
              <a:off x="914975" y="5748425"/>
              <a:ext cx="7769048" cy="37384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931F07-98E0-EE03-D92E-0CC8D743839C}"/>
                </a:ext>
              </a:extLst>
            </p:cNvPr>
            <p:cNvGrpSpPr/>
            <p:nvPr/>
          </p:nvGrpSpPr>
          <p:grpSpPr>
            <a:xfrm>
              <a:off x="3427899" y="9684918"/>
              <a:ext cx="2743200" cy="584775"/>
              <a:chOff x="1905000" y="5126241"/>
              <a:chExt cx="2743200" cy="58477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EE4C18A1-0ABA-3521-5FF2-01D05A0F5689}"/>
                  </a:ext>
                </a:extLst>
              </p:cNvPr>
              <p:cNvSpPr/>
              <p:nvPr/>
            </p:nvSpPr>
            <p:spPr>
              <a:xfrm>
                <a:off x="1905000" y="5126241"/>
                <a:ext cx="457200" cy="472678"/>
              </a:xfrm>
              <a:prstGeom prst="roundRect">
                <a:avLst/>
              </a:prstGeom>
              <a:solidFill>
                <a:srgbClr val="C3A4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Montserrat Black" panose="00000A00000000000000" pitchFamily="2" charset="0"/>
                  </a:rPr>
                  <a:t>3</a:t>
                </a:r>
                <a:endParaRPr lang="en-US" sz="3600" dirty="0">
                  <a:latin typeface="Montserrat Black" panose="00000A00000000000000" pitchFamily="2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366E1B0-3C80-4BC3-DE95-99C4ADC6B09B}"/>
                  </a:ext>
                </a:extLst>
              </p:cNvPr>
              <p:cNvSpPr txBox="1"/>
              <p:nvPr/>
            </p:nvSpPr>
            <p:spPr>
              <a:xfrm>
                <a:off x="2362200" y="5126241"/>
                <a:ext cx="2286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/>
                  <a:t>Ninh Bình </a:t>
                </a:r>
                <a:endParaRPr lang="en-US" sz="3200" b="1" dirty="0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EE1006E-900A-B8BC-BBDA-F5B2F36C7ED9}"/>
              </a:ext>
            </a:extLst>
          </p:cNvPr>
          <p:cNvGrpSpPr/>
          <p:nvPr/>
        </p:nvGrpSpPr>
        <p:grpSpPr>
          <a:xfrm>
            <a:off x="9993889" y="457201"/>
            <a:ext cx="7455912" cy="4838699"/>
            <a:chOff x="9837320" y="540585"/>
            <a:chExt cx="7769049" cy="5020429"/>
          </a:xfrm>
        </p:grpSpPr>
        <p:pic>
          <p:nvPicPr>
            <p:cNvPr id="3" name="Picture 2" descr="A boat in a river surrounded by mountains&#10;&#10;Description automatically generated">
              <a:extLst>
                <a:ext uri="{FF2B5EF4-FFF2-40B4-BE49-F238E27FC236}">
                  <a16:creationId xmlns:a16="http://schemas.microsoft.com/office/drawing/2014/main" id="{64948E8C-FEFC-6DE3-1136-0F5BDD822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9"/>
            <a:stretch/>
          </p:blipFill>
          <p:spPr>
            <a:xfrm>
              <a:off x="9837320" y="540585"/>
              <a:ext cx="7769049" cy="42442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21C48A6-4D74-0F1D-99C7-3065F32C8540}"/>
                </a:ext>
              </a:extLst>
            </p:cNvPr>
            <p:cNvGrpSpPr/>
            <p:nvPr/>
          </p:nvGrpSpPr>
          <p:grpSpPr>
            <a:xfrm>
              <a:off x="12350244" y="4976239"/>
              <a:ext cx="2743200" cy="584775"/>
              <a:chOff x="1905000" y="5082987"/>
              <a:chExt cx="2743200" cy="58477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1CC9F41-0838-4821-ACDE-44C36E93A1C8}"/>
                  </a:ext>
                </a:extLst>
              </p:cNvPr>
              <p:cNvSpPr/>
              <p:nvPr/>
            </p:nvSpPr>
            <p:spPr>
              <a:xfrm>
                <a:off x="1905000" y="5082987"/>
                <a:ext cx="457200" cy="472678"/>
              </a:xfrm>
              <a:prstGeom prst="roundRect">
                <a:avLst/>
              </a:prstGeom>
              <a:solidFill>
                <a:srgbClr val="C3A4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Montserrat Black" panose="00000A00000000000000" pitchFamily="2" charset="0"/>
                  </a:rPr>
                  <a:t>2</a:t>
                </a:r>
                <a:endParaRPr lang="en-US" sz="3600" dirty="0">
                  <a:latin typeface="Montserrat Black" panose="00000A00000000000000" pitchFamily="2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F2A6049-936B-AB90-92B3-A3125AF2FD33}"/>
                  </a:ext>
                </a:extLst>
              </p:cNvPr>
              <p:cNvSpPr txBox="1"/>
              <p:nvPr/>
            </p:nvSpPr>
            <p:spPr>
              <a:xfrm>
                <a:off x="2362200" y="5082987"/>
                <a:ext cx="2286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/>
                  <a:t>Hà Giang </a:t>
                </a:r>
                <a:endParaRPr lang="en-US" sz="3200" b="1" dirty="0"/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1736AF5-9C94-CE0C-F2E1-CE83C3A6C6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34718E-4BD8-9F4E-4422-881D77B5A49B}"/>
              </a:ext>
            </a:extLst>
          </p:cNvPr>
          <p:cNvCxnSpPr>
            <a:cxnSpLocks/>
          </p:cNvCxnSpPr>
          <p:nvPr/>
        </p:nvCxnSpPr>
        <p:spPr>
          <a:xfrm>
            <a:off x="9296400" y="723900"/>
            <a:ext cx="0" cy="8591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5A1843-25E1-E589-3641-464C490B01F3}"/>
              </a:ext>
            </a:extLst>
          </p:cNvPr>
          <p:cNvCxnSpPr>
            <a:cxnSpLocks/>
          </p:cNvCxnSpPr>
          <p:nvPr/>
        </p:nvCxnSpPr>
        <p:spPr>
          <a:xfrm>
            <a:off x="1295400" y="5372100"/>
            <a:ext cx="16154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213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10600" y="1331136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399016" y="4065720"/>
            <a:ext cx="14356155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743927" y="4831669"/>
            <a:ext cx="15237898" cy="1773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2: KIẾN TẠO KIẾN THỨC - KỸ NĂNG</a:t>
            </a:r>
            <a:endParaRPr 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 bước vẽ tranh thể hiện thời gian của thiên nhiên</a:t>
            </a:r>
            <a:endParaRPr lang="en-US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23931" y="2110324"/>
            <a:ext cx="3037453" cy="466518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1391C9-697A-DC61-EF6E-216FFC744D6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95436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727" y="-5181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EF5DAA-1D8D-755D-2891-FE6E9399B9B8}"/>
              </a:ext>
            </a:extLst>
          </p:cNvPr>
          <p:cNvSpPr txBox="1"/>
          <p:nvPr/>
        </p:nvSpPr>
        <p:spPr>
          <a:xfrm>
            <a:off x="14165334" y="3300603"/>
            <a:ext cx="3657601" cy="4269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Các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bước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vẽ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tranh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thể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hiện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thời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gian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của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thiên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nhiên</a:t>
            </a:r>
            <a:endParaRPr lang="en-US" sz="4400" b="1" u="sng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u="sng" dirty="0">
              <a:latin typeface="+mj-lt"/>
              <a:ea typeface="+mj-ea"/>
              <a:cs typeface="+mj-cs"/>
            </a:endParaRPr>
          </a:p>
        </p:txBody>
      </p:sp>
      <p:pic>
        <p:nvPicPr>
          <p:cNvPr id="29" name="Picture 28" descr="A drawing of a boat and a rock&#10;&#10;Description automatically generated">
            <a:extLst>
              <a:ext uri="{FF2B5EF4-FFF2-40B4-BE49-F238E27FC236}">
                <a16:creationId xmlns:a16="http://schemas.microsoft.com/office/drawing/2014/main" id="{C29957D8-F905-0A54-716C-505E8A025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8"/>
          <a:stretch/>
        </p:blipFill>
        <p:spPr>
          <a:xfrm>
            <a:off x="862146" y="367284"/>
            <a:ext cx="5538654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 descr="A painting of a boat in the water&#10;&#10;Description automatically generated">
            <a:extLst>
              <a:ext uri="{FF2B5EF4-FFF2-40B4-BE49-F238E27FC236}">
                <a16:creationId xmlns:a16="http://schemas.microsoft.com/office/drawing/2014/main" id="{7B9C0EE8-A1F1-1894-498D-060C7C9817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6"/>
          <a:stretch/>
        </p:blipFill>
        <p:spPr>
          <a:xfrm>
            <a:off x="862146" y="5091684"/>
            <a:ext cx="5538654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75489A-6A38-4A97-D1E5-409E79E188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100B0A4-6E6B-F092-5BC9-FBDE71CA56F3}"/>
              </a:ext>
            </a:extLst>
          </p:cNvPr>
          <p:cNvGrpSpPr/>
          <p:nvPr/>
        </p:nvGrpSpPr>
        <p:grpSpPr>
          <a:xfrm>
            <a:off x="464991" y="4229100"/>
            <a:ext cx="5859609" cy="535268"/>
            <a:chOff x="1786299" y="4958902"/>
            <a:chExt cx="6105704" cy="55515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5FB2496-4F52-E000-5DDE-B51E73289E11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1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CAF579-B573-C28E-2B54-30E2B9A4FE11}"/>
                </a:ext>
              </a:extLst>
            </p:cNvPr>
            <p:cNvSpPr txBox="1"/>
            <p:nvPr/>
          </p:nvSpPr>
          <p:spPr>
            <a:xfrm>
              <a:off x="2243498" y="5035240"/>
              <a:ext cx="5648505" cy="47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phác hình để xác định bố cục tranh</a:t>
              </a:r>
              <a:endParaRPr lang="en-US" sz="2400" dirty="0"/>
            </a:p>
          </p:txBody>
        </p:sp>
      </p:grpSp>
      <p:pic>
        <p:nvPicPr>
          <p:cNvPr id="35" name="Picture 34" descr="A drawing of a boat in the water&#10;&#10;Description automatically generated">
            <a:extLst>
              <a:ext uri="{FF2B5EF4-FFF2-40B4-BE49-F238E27FC236}">
                <a16:creationId xmlns:a16="http://schemas.microsoft.com/office/drawing/2014/main" id="{4C9A0BD4-963B-FD0F-F344-2F7A5D453A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3168"/>
          <a:stretch/>
        </p:blipFill>
        <p:spPr>
          <a:xfrm>
            <a:off x="8402340" y="367284"/>
            <a:ext cx="5542260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A painting of a boat in the water&#10;&#10;Description automatically generated">
            <a:extLst>
              <a:ext uri="{FF2B5EF4-FFF2-40B4-BE49-F238E27FC236}">
                <a16:creationId xmlns:a16="http://schemas.microsoft.com/office/drawing/2014/main" id="{377765CA-B026-C15B-841F-A29F6EE60D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/>
        </p:blipFill>
        <p:spPr>
          <a:xfrm>
            <a:off x="8402340" y="5091684"/>
            <a:ext cx="5542251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07CAACA-570C-40FB-00D8-736B07443153}"/>
              </a:ext>
            </a:extLst>
          </p:cNvPr>
          <p:cNvGrpSpPr/>
          <p:nvPr/>
        </p:nvGrpSpPr>
        <p:grpSpPr>
          <a:xfrm>
            <a:off x="7924800" y="4229100"/>
            <a:ext cx="5859609" cy="535268"/>
            <a:chOff x="1786299" y="4958902"/>
            <a:chExt cx="6105704" cy="55515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53EDA26-E2F1-474E-A90C-1B6B110C1934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2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9026463-6953-9EF0-F0E9-918C2FD6E145}"/>
                </a:ext>
              </a:extLst>
            </p:cNvPr>
            <p:cNvSpPr txBox="1"/>
            <p:nvPr/>
          </p:nvSpPr>
          <p:spPr>
            <a:xfrm>
              <a:off x="2243498" y="5035240"/>
              <a:ext cx="5648505" cy="47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chi tiết cho bức tranh</a:t>
              </a:r>
              <a:endParaRPr lang="en-US" sz="24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16FE810-F099-6078-BDF7-44C7D7E225DA}"/>
              </a:ext>
            </a:extLst>
          </p:cNvPr>
          <p:cNvGrpSpPr/>
          <p:nvPr/>
        </p:nvGrpSpPr>
        <p:grpSpPr>
          <a:xfrm>
            <a:off x="7924800" y="8953500"/>
            <a:ext cx="7048614" cy="535268"/>
            <a:chOff x="1786299" y="4958902"/>
            <a:chExt cx="7344645" cy="5551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B951D7F-4756-4FCC-312E-151F6DF797D6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4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183EB69-1683-7D85-71CE-E29E518C12EC}"/>
                </a:ext>
              </a:extLst>
            </p:cNvPr>
            <p:cNvSpPr txBox="1"/>
            <p:nvPr/>
          </p:nvSpPr>
          <p:spPr>
            <a:xfrm>
              <a:off x="2243498" y="5035240"/>
              <a:ext cx="6887446" cy="47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Điều chỉnh hình, màu, hoàn thiện tranh</a:t>
              </a:r>
              <a:endParaRPr lang="en-US" sz="24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CDD8EB9-7BE3-24F3-6F50-9FA83E991084}"/>
              </a:ext>
            </a:extLst>
          </p:cNvPr>
          <p:cNvGrpSpPr/>
          <p:nvPr/>
        </p:nvGrpSpPr>
        <p:grpSpPr>
          <a:xfrm>
            <a:off x="464991" y="8953500"/>
            <a:ext cx="6393010" cy="1200329"/>
            <a:chOff x="1786299" y="4791185"/>
            <a:chExt cx="6244167" cy="124492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ED8059A8-0E76-4232-19A3-A5F4DB0242BE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3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592BFD0-4A2C-5482-196A-2CEAF0DB236C}"/>
                </a:ext>
              </a:extLst>
            </p:cNvPr>
            <p:cNvSpPr txBox="1"/>
            <p:nvPr/>
          </p:nvSpPr>
          <p:spPr>
            <a:xfrm>
              <a:off x="2243498" y="4791185"/>
              <a:ext cx="5786968" cy="124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màu khái quát tạo hòa sắc thể hiện buổi sáng(hoặc buổi trưa, buổi tối) cho bức tranh</a:t>
              </a:r>
              <a:endParaRPr lang="en-US" sz="2400" dirty="0"/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318EE6B-3D2D-9F9E-019B-3A8A396F1916}"/>
              </a:ext>
            </a:extLst>
          </p:cNvPr>
          <p:cNvCxnSpPr>
            <a:cxnSpLocks/>
          </p:cNvCxnSpPr>
          <p:nvPr/>
        </p:nvCxnSpPr>
        <p:spPr>
          <a:xfrm>
            <a:off x="856628" y="4874147"/>
            <a:ext cx="13087963" cy="0"/>
          </a:xfrm>
          <a:prstGeom prst="line">
            <a:avLst/>
          </a:prstGeom>
          <a:ln w="57150">
            <a:solidFill>
              <a:srgbClr val="3C8AB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772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47800" y="2705361"/>
            <a:ext cx="15697199" cy="4038340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943099" y="3598461"/>
            <a:ext cx="14706600" cy="1922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ea typeface="Calibri" panose="020F0502020204030204" pitchFamily="34" charset="0"/>
              </a:rPr>
              <a:t>Hoà sắc của một bức tranh phong cảnh có thể diễn tả được không gian, thời gian của thiên nhiên. </a:t>
            </a:r>
            <a:endParaRPr lang="en-US" sz="4400" b="1" dirty="0">
              <a:ea typeface="Calibri" panose="020F050202020403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758660" y="1122216"/>
            <a:ext cx="10770680" cy="1566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vi-VN" sz="9600" dirty="0">
                <a:solidFill>
                  <a:srgbClr val="000000"/>
                </a:solidFill>
              </a:rPr>
              <a:t>Em nhớ nhé</a:t>
            </a:r>
            <a:endParaRPr lang="en-US" sz="9600" dirty="0">
              <a:solidFill>
                <a:srgbClr val="000000"/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077AE8-BFB3-BFAB-1718-477EA75ADC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0200" y="8141921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845" y="3888416"/>
            <a:ext cx="16990498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621046" y="4300521"/>
            <a:ext cx="15237898" cy="2237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54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3: LUYỆN TẬP- SÁNG TẠO</a:t>
            </a:r>
          </a:p>
          <a:p>
            <a:r>
              <a:rPr lang="vi-VN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Vẽ tranh thể hiện thời gian của thiên nhiên</a:t>
            </a:r>
            <a:endParaRPr lang="en-US" sz="4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710606" y="-522636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05CFEB-9E40-6089-045B-182A9BA3D8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552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71797" y="4709293"/>
            <a:ext cx="14325600" cy="1407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b="1" dirty="0">
                <a:ea typeface="Calibri" panose="020F0502020204030204" pitchFamily="34" charset="0"/>
              </a:rPr>
              <a:t>Em lựa chọn hình ảnh thiên nhiên mà em ấn tượng và thực hiện bài tập theo gợi ý.</a:t>
            </a:r>
            <a:endParaRPr lang="en-US" sz="4400" b="1" dirty="0">
              <a:ea typeface="Calibri" panose="020F050202020403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0F3F20DE-2458-4E98-553B-5DBBAD281490}"/>
              </a:ext>
            </a:extLst>
          </p:cNvPr>
          <p:cNvSpPr txBox="1"/>
          <p:nvPr/>
        </p:nvSpPr>
        <p:spPr>
          <a:xfrm>
            <a:off x="2057400" y="2347537"/>
            <a:ext cx="15237898" cy="1498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54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Vẽ tranh thể hiện thời gian của thiên nhiên</a:t>
            </a:r>
            <a:endParaRPr lang="en-US" sz="4800" dirty="0">
              <a:solidFill>
                <a:srgbClr val="000000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1C35BE-D564-FE88-07C2-8178017F9A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212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531</Words>
  <Application>Microsoft Office PowerPoint</Application>
  <PresentationFormat>Custom</PresentationFormat>
  <Paragraphs>65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Times New Roman</vt:lpstr>
      <vt:lpstr>Montserrat ExtraBold</vt:lpstr>
      <vt:lpstr>Montserrat SemiBold</vt:lpstr>
      <vt:lpstr>Arial</vt:lpstr>
      <vt:lpstr>Montserrat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pham hang</cp:lastModifiedBy>
  <cp:revision>33</cp:revision>
  <dcterms:created xsi:type="dcterms:W3CDTF">2006-08-16T00:00:00Z</dcterms:created>
  <dcterms:modified xsi:type="dcterms:W3CDTF">2024-01-07T16:00:51Z</dcterms:modified>
  <dc:identifier>DAF4j5_yhQ8</dc:identifier>
</cp:coreProperties>
</file>