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5"/>
  </p:notesMasterIdLst>
  <p:sldIdLst>
    <p:sldId id="266" r:id="rId3"/>
    <p:sldId id="256" r:id="rId4"/>
    <p:sldId id="268" r:id="rId5"/>
    <p:sldId id="258" r:id="rId6"/>
    <p:sldId id="269" r:id="rId7"/>
    <p:sldId id="276" r:id="rId8"/>
    <p:sldId id="277" r:id="rId9"/>
    <p:sldId id="278" r:id="rId10"/>
    <p:sldId id="279" r:id="rId11"/>
    <p:sldId id="280" r:id="rId12"/>
    <p:sldId id="281" r:id="rId13"/>
    <p:sldId id="285" r:id="rId14"/>
    <p:sldId id="282" r:id="rId15"/>
    <p:sldId id="286" r:id="rId16"/>
    <p:sldId id="283" r:id="rId17"/>
    <p:sldId id="284" r:id="rId18"/>
    <p:sldId id="260" r:id="rId19"/>
    <p:sldId id="271" r:id="rId20"/>
    <p:sldId id="263" r:id="rId21"/>
    <p:sldId id="272" r:id="rId22"/>
    <p:sldId id="267" r:id="rId23"/>
    <p:sldId id="275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100" d="100"/>
          <a:sy n="100" d="100"/>
        </p:scale>
        <p:origin x="8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8T16:32:41.5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youtu.be/Q0leaXLD6uY?list=PLC241y2KW0ZfY5zbl8jjLfUgUo8YeluUj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youtu.be/Q0leaXLD6uY?list=PLC241y2KW0ZfY5zbl8jjLfUgUo8YeluUj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80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76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7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7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youtu.be/iLH-ArA2KdU?list=PLC241y2KW0ZfY5zbl8jjLfUgUo8YeluUj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youtu.be/iLH-ArA2KdU?list=PLC241y2KW0ZfY5zbl8jjLfUgUo8YeluUj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2EBF7EF4-B0E0-3A01-445B-51BC3D26F435}"/>
              </a:ext>
            </a:extLst>
          </p:cNvPr>
          <p:cNvSpPr txBox="1">
            <a:spLocks/>
          </p:cNvSpPr>
          <p:nvPr/>
        </p:nvSpPr>
        <p:spPr>
          <a:xfrm>
            <a:off x="727107" y="1732188"/>
            <a:ext cx="10737785" cy="10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III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6C642-0F63-98FE-6E7A-BF86017C6810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22F70-4970-B2A9-12A7-C4FBCF1B9C9C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C5A7D-FA39-9AD3-AA3C-EC5D2EC9F3CF}"/>
              </a:ext>
            </a:extLst>
          </p:cNvPr>
          <p:cNvSpPr txBox="1"/>
          <p:nvPr/>
        </p:nvSpPr>
        <p:spPr>
          <a:xfrm>
            <a:off x="907499" y="2842517"/>
            <a:ext cx="10377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buClr>
                <a:srgbClr val="000000"/>
              </a:buClr>
              <a:buSzPts val="4400"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1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lang="vi-VN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Hình hộp chữ nhật. </a:t>
            </a:r>
          </a:p>
          <a:p>
            <a:pPr lvl="0" algn="ctr" defTabSz="914377">
              <a:buClr>
                <a:srgbClr val="000000"/>
              </a:buClr>
              <a:buSzPts val="4400"/>
              <a:defRPr/>
            </a:pPr>
            <a:r>
              <a:rPr lang="vi-VN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Hình lập phương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lvl="0" algn="ctr" defTabSz="914377"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5">
            <a:extLst>
              <a:ext uri="{FF2B5EF4-FFF2-40B4-BE49-F238E27FC236}">
                <a16:creationId xmlns:a16="http://schemas.microsoft.com/office/drawing/2014/main" id="{A5ADAD80-D165-3474-D9CB-08DF83B7DE4D}"/>
              </a:ext>
            </a:extLst>
          </p:cNvPr>
          <p:cNvSpPr txBox="1"/>
          <p:nvPr/>
        </p:nvSpPr>
        <p:spPr>
          <a:xfrm>
            <a:off x="2354223" y="1881819"/>
            <a:ext cx="52867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UTM Avo" panose="02040603050506020204" pitchFamily="18"/>
              </a:rPr>
              <a:t>Quan </a:t>
            </a:r>
            <a:r>
              <a:rPr lang="en-US" sz="2300" dirty="0" err="1">
                <a:latin typeface="UTM Avo" panose="02040603050506020204" pitchFamily="18"/>
              </a:rPr>
              <a:t>sát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i="1" dirty="0" err="1">
                <a:latin typeface="UTM Avo" panose="02040603050506020204" pitchFamily="18"/>
              </a:rPr>
              <a:t>Hình</a:t>
            </a:r>
            <a:r>
              <a:rPr lang="en-US" sz="2300" i="1" dirty="0">
                <a:latin typeface="UTM Avo" panose="02040603050506020204" pitchFamily="18"/>
              </a:rPr>
              <a:t> 5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cho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biết</a:t>
            </a:r>
            <a:endParaRPr lang="en-US" sz="23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6">
                <a:extLst>
                  <a:ext uri="{FF2B5EF4-FFF2-40B4-BE49-F238E27FC236}">
                    <a16:creationId xmlns:a16="http://schemas.microsoft.com/office/drawing/2014/main" id="{7F7A86A5-A3ED-CC41-21EA-D7F8E8DB56B4}"/>
                  </a:ext>
                </a:extLst>
              </p:cNvPr>
              <p:cNvSpPr txBox="1"/>
              <p:nvPr/>
            </p:nvSpPr>
            <p:spPr>
              <a:xfrm>
                <a:off x="999854" y="2452848"/>
                <a:ext cx="5286729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UTM Avo" panose="02040603050506020204" pitchFamily="18"/>
                  </a:rPr>
                  <a:t>a) </a:t>
                </a:r>
                <a:r>
                  <a:rPr lang="en-US" sz="2300" dirty="0" err="1">
                    <a:latin typeface="UTM Avo" panose="02040603050506020204" pitchFamily="18"/>
                  </a:rPr>
                  <a:t>Mặt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dirty="0" smtClean="0">
                        <a:latin typeface="UTM Avo" panose="02040603050506020204" pitchFamily="18"/>
                      </a:rPr>
                      <m:t>AA</m:t>
                    </m:r>
                    <m:r>
                      <m:rPr>
                        <m:nor/>
                      </m:rPr>
                      <a:rPr lang="en-US" sz="23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300" i="0" dirty="0" smtClean="0">
                        <a:latin typeface="UTM Avo" panose="02040603050506020204" pitchFamily="18"/>
                      </a:rPr>
                      <m:t>D</m:t>
                    </m:r>
                    <m:r>
                      <m:rPr>
                        <m:nor/>
                      </m:rPr>
                      <a:rPr lang="en-US" sz="23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300" i="0" dirty="0" smtClean="0">
                        <a:latin typeface="UTM Avo" panose="02040603050506020204" pitchFamily="18"/>
                      </a:rPr>
                      <m:t>D</m:t>
                    </m:r>
                  </m:oMath>
                </a14:m>
                <a:r>
                  <a:rPr lang="en-US" sz="2300" dirty="0">
                    <a:latin typeface="UTM Avo" panose="02040603050506020204" pitchFamily="18"/>
                  </a:rPr>
                  <a:t> </a:t>
                </a:r>
                <a:r>
                  <a:rPr lang="en-US" sz="2300" dirty="0" err="1">
                    <a:latin typeface="UTM Avo" panose="02040603050506020204" pitchFamily="18"/>
                  </a:rPr>
                  <a:t>là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:r>
                  <a:rPr lang="en-US" sz="2300" dirty="0" err="1">
                    <a:latin typeface="UTM Avo" panose="02040603050506020204" pitchFamily="18"/>
                  </a:rPr>
                  <a:t>hình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:r>
                  <a:rPr lang="en-US" sz="2300" dirty="0" err="1">
                    <a:latin typeface="UTM Avo" panose="02040603050506020204" pitchFamily="18"/>
                  </a:rPr>
                  <a:t>gì</a:t>
                </a:r>
                <a:r>
                  <a:rPr lang="en-US" sz="2300" dirty="0">
                    <a:latin typeface="UTM Avo" panose="02040603050506020204" pitchFamily="18"/>
                  </a:rPr>
                  <a:t>?</a:t>
                </a:r>
              </a:p>
            </p:txBody>
          </p:sp>
        </mc:Choice>
        <mc:Fallback xmlns="">
          <p:sp>
            <p:nvSpPr>
              <p:cNvPr id="3" name="Hộp Văn bản 16">
                <a:extLst>
                  <a:ext uri="{FF2B5EF4-FFF2-40B4-BE49-F238E27FC236}">
                    <a16:creationId xmlns:a16="http://schemas.microsoft.com/office/drawing/2014/main" id="{7F7A86A5-A3ED-CC41-21EA-D7F8E8DB5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54" y="2452848"/>
                <a:ext cx="5286729" cy="446276"/>
              </a:xfrm>
              <a:prstGeom prst="rect">
                <a:avLst/>
              </a:prstGeom>
              <a:blipFill>
                <a:blip r:embed="rId3"/>
                <a:stretch>
                  <a:fillRect l="-1679" t="-8108" b="-270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9">
                <a:extLst>
                  <a:ext uri="{FF2B5EF4-FFF2-40B4-BE49-F238E27FC236}">
                    <a16:creationId xmlns:a16="http://schemas.microsoft.com/office/drawing/2014/main" id="{DBBF8AF7-8024-6011-E275-E8160ECD20A1}"/>
                  </a:ext>
                </a:extLst>
              </p:cNvPr>
              <p:cNvSpPr txBox="1"/>
              <p:nvPr/>
            </p:nvSpPr>
            <p:spPr>
              <a:xfrm>
                <a:off x="1388796" y="2967308"/>
                <a:ext cx="4959191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Mặt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AA</m:t>
                    </m:r>
                    <m:r>
                      <m:rPr>
                        <m:nor/>
                      </m:rPr>
                      <a:rPr lang="en-US" sz="23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3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3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3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hình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chữ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nhật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endParaRPr lang="en-US" sz="2300" b="1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19">
                <a:extLst>
                  <a:ext uri="{FF2B5EF4-FFF2-40B4-BE49-F238E27FC236}">
                    <a16:creationId xmlns:a16="http://schemas.microsoft.com/office/drawing/2014/main" id="{DBBF8AF7-8024-6011-E275-E8160ECD2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796" y="2967308"/>
                <a:ext cx="4959191" cy="446276"/>
              </a:xfrm>
              <a:prstGeom prst="rect">
                <a:avLst/>
              </a:prstGeom>
              <a:blipFill>
                <a:blip r:embed="rId4"/>
                <a:stretch>
                  <a:fillRect l="-1790" t="-11111" b="-30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22">
                <a:extLst>
                  <a:ext uri="{FF2B5EF4-FFF2-40B4-BE49-F238E27FC236}">
                    <a16:creationId xmlns:a16="http://schemas.microsoft.com/office/drawing/2014/main" id="{8BE62663-59F9-5444-12C0-D472D604EAE9}"/>
                  </a:ext>
                </a:extLst>
              </p:cNvPr>
              <p:cNvSpPr txBox="1"/>
              <p:nvPr/>
            </p:nvSpPr>
            <p:spPr>
              <a:xfrm>
                <a:off x="1388796" y="3963254"/>
                <a:ext cx="5789244" cy="1078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Hai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cạnh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bên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AA</m:t>
                    </m:r>
                    <m:r>
                      <m:rPr>
                        <m:nor/>
                      </m:rPr>
                      <a:rPr lang="en-US" sz="23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và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DD</m:t>
                    </m:r>
                    <m:r>
                      <m:rPr>
                        <m:nor/>
                      </m:rPr>
                      <a:rPr lang="en-US" sz="23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có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độ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dài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bằng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nhau</a:t>
                </a:r>
                <a:r>
                  <a:rPr lang="en-US" sz="23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endParaRPr lang="en-US" sz="2300" b="1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5" name="Hộp Văn bản 22">
                <a:extLst>
                  <a:ext uri="{FF2B5EF4-FFF2-40B4-BE49-F238E27FC236}">
                    <a16:creationId xmlns:a16="http://schemas.microsoft.com/office/drawing/2014/main" id="{8BE62663-59F9-5444-12C0-D472D604E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796" y="3963254"/>
                <a:ext cx="5789244" cy="1078950"/>
              </a:xfrm>
              <a:prstGeom prst="rect">
                <a:avLst/>
              </a:prstGeom>
              <a:blipFill>
                <a:blip r:embed="rId5"/>
                <a:stretch>
                  <a:fillRect l="-1532" b="-1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23">
                <a:extLst>
                  <a:ext uri="{FF2B5EF4-FFF2-40B4-BE49-F238E27FC236}">
                    <a16:creationId xmlns:a16="http://schemas.microsoft.com/office/drawing/2014/main" id="{38538D4D-B348-D515-DB29-A8E1BEB7A666}"/>
                  </a:ext>
                </a:extLst>
              </p:cNvPr>
              <p:cNvSpPr txBox="1"/>
              <p:nvPr/>
            </p:nvSpPr>
            <p:spPr>
              <a:xfrm>
                <a:off x="999853" y="3448794"/>
                <a:ext cx="6985191" cy="554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>
                    <a:latin typeface="UTM Avo" panose="02040603050506020204" pitchFamily="18"/>
                  </a:rPr>
                  <a:t>b) So </a:t>
                </a:r>
                <a:r>
                  <a:rPr lang="en-US" sz="2300" dirty="0" err="1">
                    <a:latin typeface="UTM Avo" panose="02040603050506020204" pitchFamily="18"/>
                  </a:rPr>
                  <a:t>sánh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:r>
                  <a:rPr lang="en-US" sz="2300" dirty="0" err="1">
                    <a:latin typeface="UTM Avo" panose="02040603050506020204" pitchFamily="18"/>
                  </a:rPr>
                  <a:t>độ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:r>
                  <a:rPr lang="en-US" sz="2300" dirty="0" err="1">
                    <a:latin typeface="UTM Avo" panose="02040603050506020204" pitchFamily="18"/>
                  </a:rPr>
                  <a:t>dài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:r>
                  <a:rPr lang="en-US" sz="2300" dirty="0" err="1">
                    <a:latin typeface="UTM Avo" panose="02040603050506020204" pitchFamily="18"/>
                  </a:rPr>
                  <a:t>hai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:r>
                  <a:rPr lang="en-US" sz="2300" dirty="0" err="1">
                    <a:latin typeface="UTM Avo" panose="02040603050506020204" pitchFamily="18"/>
                  </a:rPr>
                  <a:t>cạnh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:r>
                  <a:rPr lang="en-US" sz="2300" dirty="0" err="1">
                    <a:latin typeface="UTM Avo" panose="02040603050506020204" pitchFamily="18"/>
                  </a:rPr>
                  <a:t>bên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dirty="0" smtClean="0">
                        <a:latin typeface="UTM Avo" panose="02040603050506020204" pitchFamily="18"/>
                      </a:rPr>
                      <m:t>AA</m:t>
                    </m:r>
                    <m:r>
                      <m:rPr>
                        <m:nor/>
                      </m:rPr>
                      <a:rPr lang="en-US" sz="2300" i="0" dirty="0" smtClean="0">
                        <a:latin typeface="UTM Avo" panose="02040603050506020204" pitchFamily="18"/>
                      </a:rPr>
                      <m:t>’</m:t>
                    </m:r>
                  </m:oMath>
                </a14:m>
                <a:r>
                  <a:rPr lang="en-US" sz="2300" dirty="0">
                    <a:latin typeface="UTM Avo" panose="02040603050506020204" pitchFamily="18"/>
                  </a:rPr>
                  <a:t> </a:t>
                </a:r>
                <a:r>
                  <a:rPr lang="en-US" sz="2300" dirty="0" err="1">
                    <a:latin typeface="UTM Avo" panose="02040603050506020204" pitchFamily="18"/>
                  </a:rPr>
                  <a:t>và</a:t>
                </a:r>
                <a:r>
                  <a:rPr lang="en-US" sz="23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dirty="0" smtClean="0">
                        <a:latin typeface="UTM Avo" panose="02040603050506020204" pitchFamily="18"/>
                      </a:rPr>
                      <m:t>DD</m:t>
                    </m:r>
                    <m:r>
                      <m:rPr>
                        <m:nor/>
                      </m:rPr>
                      <a:rPr lang="en-US" sz="2300" i="0" dirty="0" smtClean="0">
                        <a:latin typeface="UTM Avo" panose="02040603050506020204" pitchFamily="18"/>
                      </a:rPr>
                      <m:t>’</m:t>
                    </m:r>
                  </m:oMath>
                </a14:m>
                <a:endParaRPr lang="en-US" sz="23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23">
                <a:extLst>
                  <a:ext uri="{FF2B5EF4-FFF2-40B4-BE49-F238E27FC236}">
                    <a16:creationId xmlns:a16="http://schemas.microsoft.com/office/drawing/2014/main" id="{38538D4D-B348-D515-DB29-A8E1BEB7A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53" y="3448794"/>
                <a:ext cx="6985191" cy="554575"/>
              </a:xfrm>
              <a:prstGeom prst="rect">
                <a:avLst/>
              </a:prstGeom>
              <a:blipFill>
                <a:blip r:embed="rId6"/>
                <a:stretch>
                  <a:fillRect l="-1270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ình chữ nhật: Góc Tròn 16">
            <a:extLst>
              <a:ext uri="{FF2B5EF4-FFF2-40B4-BE49-F238E27FC236}">
                <a16:creationId xmlns:a16="http://schemas.microsoft.com/office/drawing/2014/main" id="{2CF9AED5-A129-C414-7671-CD062F6E59EE}"/>
              </a:ext>
            </a:extLst>
          </p:cNvPr>
          <p:cNvSpPr/>
          <p:nvPr/>
        </p:nvSpPr>
        <p:spPr>
          <a:xfrm>
            <a:off x="947603" y="1812030"/>
            <a:ext cx="1260198" cy="538948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3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HĐ3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274A9-524B-D0D7-ABE8-3DE33F246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179" y="2348789"/>
            <a:ext cx="3732304" cy="2871002"/>
          </a:xfrm>
          <a:prstGeom prst="rect">
            <a:avLst/>
          </a:prstGeom>
        </p:spPr>
      </p:pic>
      <p:sp>
        <p:nvSpPr>
          <p:cNvPr id="9" name="Hộp Văn bản 9">
            <a:extLst>
              <a:ext uri="{FF2B5EF4-FFF2-40B4-BE49-F238E27FC236}">
                <a16:creationId xmlns:a16="http://schemas.microsoft.com/office/drawing/2014/main" id="{E4DAE1C6-580B-0163-8580-F54B2F4215EC}"/>
              </a:ext>
            </a:extLst>
          </p:cNvPr>
          <p:cNvSpPr txBox="1"/>
          <p:nvPr/>
        </p:nvSpPr>
        <p:spPr>
          <a:xfrm>
            <a:off x="1388797" y="5245257"/>
            <a:ext cx="5606364" cy="13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</a:pPr>
            <a:r>
              <a:rPr lang="en-US" sz="2300" b="1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Nhận</a:t>
            </a:r>
            <a:r>
              <a:rPr lang="en-US" sz="2300" b="1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xét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hộp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:</a:t>
            </a:r>
            <a:endParaRPr lang="en-US" sz="23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đều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;</a:t>
            </a:r>
            <a:endParaRPr lang="en-US" sz="23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bên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</p:txBody>
      </p:sp>
      <p:sp>
        <p:nvSpPr>
          <p:cNvPr id="10" name="Arrow: Right 5">
            <a:extLst>
              <a:ext uri="{FF2B5EF4-FFF2-40B4-BE49-F238E27FC236}">
                <a16:creationId xmlns:a16="http://schemas.microsoft.com/office/drawing/2014/main" id="{45511330-FBF2-DBD2-6500-39AD75237D9F}"/>
              </a:ext>
            </a:extLst>
          </p:cNvPr>
          <p:cNvSpPr/>
          <p:nvPr/>
        </p:nvSpPr>
        <p:spPr>
          <a:xfrm>
            <a:off x="725534" y="5245257"/>
            <a:ext cx="444138" cy="4324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140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uiExpand="1" build="allAtOnce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7">
                <a:extLst>
                  <a:ext uri="{FF2B5EF4-FFF2-40B4-BE49-F238E27FC236}">
                    <a16:creationId xmlns:a16="http://schemas.microsoft.com/office/drawing/2014/main" id="{4373B681-C03F-6563-73C4-D974976C4017}"/>
                  </a:ext>
                </a:extLst>
              </p:cNvPr>
              <p:cNvSpPr txBox="1"/>
              <p:nvPr/>
            </p:nvSpPr>
            <p:spPr>
              <a:xfrm>
                <a:off x="968652" y="2473458"/>
                <a:ext cx="6266538" cy="168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/>
                  </a:rPr>
                  <a:t>Mỗi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đoạn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thẳng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A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C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, 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B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D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, 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C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A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, 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D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B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UTM Avo" panose="02040603050506020204" pitchFamily="18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một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đường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chéo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của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hình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hộp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chữ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nhật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ABCD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.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A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B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C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D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’.</m:t>
                    </m:r>
                  </m:oMath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2" name="Hộp Văn bản 7">
                <a:extLst>
                  <a:ext uri="{FF2B5EF4-FFF2-40B4-BE49-F238E27FC236}">
                    <a16:creationId xmlns:a16="http://schemas.microsoft.com/office/drawing/2014/main" id="{4373B681-C03F-6563-73C4-D974976C4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52" y="2473458"/>
                <a:ext cx="6266538" cy="1682640"/>
              </a:xfrm>
              <a:prstGeom prst="rect">
                <a:avLst/>
              </a:prstGeom>
              <a:blipFill>
                <a:blip r:embed="rId3"/>
                <a:stretch>
                  <a:fillRect l="-1619" r="-2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9">
            <a:extLst>
              <a:ext uri="{FF2B5EF4-FFF2-40B4-BE49-F238E27FC236}">
                <a16:creationId xmlns:a16="http://schemas.microsoft.com/office/drawing/2014/main" id="{96B3296D-67CB-8499-EFD0-5D6C55F5EAC0}"/>
              </a:ext>
            </a:extLst>
          </p:cNvPr>
          <p:cNvSpPr txBox="1"/>
          <p:nvPr/>
        </p:nvSpPr>
        <p:spPr>
          <a:xfrm>
            <a:off x="1501336" y="4383117"/>
            <a:ext cx="5322374" cy="1121846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/>
              </a:rPr>
              <a:t>Nhận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xét</a:t>
            </a:r>
            <a:r>
              <a:rPr lang="en-US" sz="2400" b="1" dirty="0">
                <a:latin typeface="UTM Avo" panose="02040603050506020204" pitchFamily="18"/>
              </a:rPr>
              <a:t>: </a:t>
            </a:r>
            <a:r>
              <a:rPr lang="en-US" sz="2400" dirty="0" err="1">
                <a:latin typeface="UTM Avo" panose="02040603050506020204" pitchFamily="18"/>
              </a:rPr>
              <a:t>Hình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hộp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chữ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nhật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có</a:t>
            </a:r>
            <a:r>
              <a:rPr lang="en-US" sz="2400" dirty="0">
                <a:latin typeface="UTM Avo" panose="02040603050506020204" pitchFamily="18"/>
              </a:rPr>
              <a:t> 4 </a:t>
            </a:r>
            <a:r>
              <a:rPr lang="en-US" sz="2400" dirty="0" err="1">
                <a:latin typeface="UTM Avo" panose="02040603050506020204" pitchFamily="18"/>
              </a:rPr>
              <a:t>đường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chéo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B9AD3546-5778-0BA1-F37C-EB16D4C05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807" y="5231697"/>
            <a:ext cx="1143294" cy="1477050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F9C32CE4-8BEB-B090-C5DD-EACCA2C2F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87" y="6206541"/>
            <a:ext cx="883757" cy="553998"/>
          </a:xfrm>
          <a:prstGeom prst="rect">
            <a:avLst/>
          </a:prstGeom>
        </p:spPr>
      </p:pic>
      <p:sp>
        <p:nvSpPr>
          <p:cNvPr id="6" name="Hình chữ nhật: Góc Tròn 16">
            <a:extLst>
              <a:ext uri="{FF2B5EF4-FFF2-40B4-BE49-F238E27FC236}">
                <a16:creationId xmlns:a16="http://schemas.microsoft.com/office/drawing/2014/main" id="{8FBE62C8-2B5E-3320-CDC3-95F7A047DC71}"/>
              </a:ext>
            </a:extLst>
          </p:cNvPr>
          <p:cNvSpPr/>
          <p:nvPr/>
        </p:nvSpPr>
        <p:spPr>
          <a:xfrm>
            <a:off x="968652" y="1861662"/>
            <a:ext cx="1418585" cy="485256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7F257-9523-8096-64A8-8ABA376BE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066" y="2262244"/>
            <a:ext cx="4043821" cy="3235057"/>
          </a:xfrm>
          <a:prstGeom prst="rect">
            <a:avLst/>
          </a:prstGeom>
        </p:spPr>
      </p:pic>
      <p:sp>
        <p:nvSpPr>
          <p:cNvPr id="8" name="Arrow: Right 11">
            <a:extLst>
              <a:ext uri="{FF2B5EF4-FFF2-40B4-BE49-F238E27FC236}">
                <a16:creationId xmlns:a16="http://schemas.microsoft.com/office/drawing/2014/main" id="{98CA461B-EC55-271E-6EFA-3716E57C1981}"/>
              </a:ext>
            </a:extLst>
          </p:cNvPr>
          <p:cNvSpPr/>
          <p:nvPr/>
        </p:nvSpPr>
        <p:spPr>
          <a:xfrm>
            <a:off x="668113" y="4452732"/>
            <a:ext cx="687060" cy="653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339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7438F5-C7B8-35D8-B447-AE668F894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5786" y="1786164"/>
            <a:ext cx="8337549" cy="397147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86E2BF6-B651-384D-DE25-E512A59DF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80095" y="3496762"/>
            <a:ext cx="1324320" cy="326626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47207E1-F58E-9814-73F3-96C958BC9776}"/>
              </a:ext>
            </a:extLst>
          </p:cNvPr>
          <p:cNvSpPr txBox="1"/>
          <p:nvPr/>
        </p:nvSpPr>
        <p:spPr>
          <a:xfrm>
            <a:off x="2505075" y="3105084"/>
            <a:ext cx="7181849" cy="783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II. HÌNH LẬP PHƯƠNG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AE6F315-1B07-A195-FD0E-96462A5A19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9827" y="2880360"/>
            <a:ext cx="1423809" cy="38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8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50636864-96DE-AE94-49CE-BE1DEB938A96}"/>
              </a:ext>
            </a:extLst>
          </p:cNvPr>
          <p:cNvSpPr/>
          <p:nvPr/>
        </p:nvSpPr>
        <p:spPr>
          <a:xfrm>
            <a:off x="857250" y="1895952"/>
            <a:ext cx="1104353" cy="481488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3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1C339-5D33-6007-42D4-F3A6C448D7A1}"/>
              </a:ext>
            </a:extLst>
          </p:cNvPr>
          <p:cNvSpPr txBox="1"/>
          <p:nvPr/>
        </p:nvSpPr>
        <p:spPr>
          <a:xfrm>
            <a:off x="2097222" y="1737970"/>
            <a:ext cx="8483692" cy="2140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300" dirty="0" err="1">
                <a:latin typeface="UTM Avo" panose="02040603050506020204" pitchFamily="18"/>
              </a:rPr>
              <a:t>Vẽ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trên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giấy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kẻ</a:t>
            </a:r>
            <a:r>
              <a:rPr lang="en-US" sz="2300" dirty="0">
                <a:latin typeface="UTM Avo" panose="02040603050506020204" pitchFamily="18"/>
              </a:rPr>
              <a:t> ô </a:t>
            </a:r>
            <a:r>
              <a:rPr lang="en-US" sz="2300" dirty="0" err="1">
                <a:latin typeface="UTM Avo" panose="02040603050506020204" pitchFamily="18"/>
              </a:rPr>
              <a:t>vuông</a:t>
            </a:r>
            <a:r>
              <a:rPr lang="en-US" sz="2300" dirty="0">
                <a:latin typeface="UTM Avo" panose="02040603050506020204" pitchFamily="18"/>
              </a:rPr>
              <a:t> 6 </a:t>
            </a:r>
            <a:r>
              <a:rPr lang="en-US" sz="2300" dirty="0" err="1">
                <a:latin typeface="UTM Avo" panose="02040603050506020204" pitchFamily="18"/>
              </a:rPr>
              <a:t>hình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vuông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với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kích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thước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như</a:t>
            </a:r>
            <a:r>
              <a:rPr lang="en-US" sz="2300" dirty="0">
                <a:latin typeface="UTM Avo" panose="02040603050506020204" pitchFamily="18"/>
              </a:rPr>
              <a:t> ở </a:t>
            </a:r>
            <a:r>
              <a:rPr lang="en-US" sz="2300" i="1" dirty="0" err="1">
                <a:latin typeface="UTM Avo" panose="02040603050506020204" pitchFamily="18"/>
              </a:rPr>
              <a:t>Hình</a:t>
            </a:r>
            <a:r>
              <a:rPr lang="en-US" sz="2300" i="1" dirty="0">
                <a:latin typeface="UTM Avo" panose="02040603050506020204" pitchFamily="18"/>
              </a:rPr>
              <a:t> 7</a:t>
            </a:r>
            <a:r>
              <a:rPr lang="en-US" sz="2300" dirty="0">
                <a:latin typeface="UTM Avo" panose="02040603050506020204" pitchFamily="18"/>
              </a:rPr>
              <a:t>;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2300" dirty="0">
                <a:latin typeface="UTM Avo" panose="02040603050506020204" pitchFamily="18"/>
              </a:rPr>
              <a:t>Cắt rời theo đường viền của hình vừa vẽ (phần tô màu) và gấp lại để được Hình lập phương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vi-VN" sz="2300" dirty="0">
                <a:latin typeface="UTM Avo" panose="02040603050506020204" pitchFamily="18"/>
              </a:rPr>
              <a:t>như ở Hình 8;</a:t>
            </a:r>
            <a:endParaRPr lang="en-US" sz="2300" dirty="0">
              <a:latin typeface="UTM Avo" panose="02040603050506020204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C7896-3A02-749B-65B1-CC85F056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22" y="4049640"/>
            <a:ext cx="3276243" cy="2626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7EECE7-4A17-6E32-9662-686DF523D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360" y="4049640"/>
            <a:ext cx="1768382" cy="24997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73D9E8-E698-A233-2113-7C8770A075B9}"/>
              </a:ext>
            </a:extLst>
          </p:cNvPr>
          <p:cNvGrpSpPr/>
          <p:nvPr/>
        </p:nvGrpSpPr>
        <p:grpSpPr>
          <a:xfrm>
            <a:off x="10142489" y="817815"/>
            <a:ext cx="2201911" cy="1262139"/>
            <a:chOff x="9772054" y="889125"/>
            <a:chExt cx="2374289" cy="1360947"/>
          </a:xfrm>
        </p:grpSpPr>
        <p:pic>
          <p:nvPicPr>
            <p:cNvPr id="9" name="Picture 2">
              <a:hlinkClick r:id="rId5"/>
              <a:extLst>
                <a:ext uri="{FF2B5EF4-FFF2-40B4-BE49-F238E27FC236}">
                  <a16:creationId xmlns:a16="http://schemas.microsoft.com/office/drawing/2014/main" id="{04FB3D25-18F2-FF41-9589-BF6BF66A8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751310-9654-67C4-54A1-82802FCD36AB}"/>
                </a:ext>
              </a:extLst>
            </p:cNvPr>
            <p:cNvSpPr txBox="1"/>
            <p:nvPr/>
          </p:nvSpPr>
          <p:spPr>
            <a:xfrm>
              <a:off x="9772054" y="1713746"/>
              <a:ext cx="2374289" cy="536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endParaRPr lang="en-US" sz="1600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vi-VN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xem </a:t>
              </a:r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video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04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50636864-96DE-AE94-49CE-BE1DEB938A96}"/>
              </a:ext>
            </a:extLst>
          </p:cNvPr>
          <p:cNvSpPr/>
          <p:nvPr/>
        </p:nvSpPr>
        <p:spPr>
          <a:xfrm>
            <a:off x="451338" y="2037360"/>
            <a:ext cx="1104353" cy="481488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3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F1F4E483-ED16-5389-C87F-A809D0B7F99A}"/>
              </a:ext>
            </a:extLst>
          </p:cNvPr>
          <p:cNvSpPr txBox="1"/>
          <p:nvPr/>
        </p:nvSpPr>
        <p:spPr>
          <a:xfrm>
            <a:off x="1765550" y="2924335"/>
            <a:ext cx="4016420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12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8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A562A0C8-FC6D-1606-6893-08415D4BC1EF}"/>
              </a:ext>
            </a:extLst>
          </p:cNvPr>
          <p:cNvSpPr txBox="1"/>
          <p:nvPr/>
        </p:nvSpPr>
        <p:spPr>
          <a:xfrm>
            <a:off x="1744300" y="1994180"/>
            <a:ext cx="10178568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Times New Roman" panose="02020603050405020304" pitchFamily="18" charset="0"/>
              </a:rPr>
              <a:t>lập</a:t>
            </a:r>
            <a:r>
              <a:rPr lang="en-US" sz="2400" dirty="0"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8.</a:t>
            </a:r>
            <a:endParaRPr lang="en-US" sz="24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</p:txBody>
      </p:sp>
      <p:sp>
        <p:nvSpPr>
          <p:cNvPr id="8" name="Mũi tên: Phải 6">
            <a:extLst>
              <a:ext uri="{FF2B5EF4-FFF2-40B4-BE49-F238E27FC236}">
                <a16:creationId xmlns:a16="http://schemas.microsoft.com/office/drawing/2014/main" id="{DD517210-AC35-D011-275F-B13805AD3A0D}"/>
              </a:ext>
            </a:extLst>
          </p:cNvPr>
          <p:cNvSpPr/>
          <p:nvPr/>
        </p:nvSpPr>
        <p:spPr>
          <a:xfrm>
            <a:off x="962760" y="3105787"/>
            <a:ext cx="592931" cy="48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9" name="Hình chữ nhật: Góc Tròn 7">
            <a:extLst>
              <a:ext uri="{FF2B5EF4-FFF2-40B4-BE49-F238E27FC236}">
                <a16:creationId xmlns:a16="http://schemas.microsoft.com/office/drawing/2014/main" id="{549628BF-CB8E-DAE1-7D10-8D2899862866}"/>
              </a:ext>
            </a:extLst>
          </p:cNvPr>
          <p:cNvSpPr/>
          <p:nvPr/>
        </p:nvSpPr>
        <p:spPr>
          <a:xfrm>
            <a:off x="1298597" y="4643358"/>
            <a:ext cx="6122042" cy="1402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6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12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8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đỉnh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4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chéo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26FB2B-544C-C9F7-154E-226F69FE4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826" y="2903236"/>
            <a:ext cx="2400913" cy="33938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A6A1AD-F7A8-B418-A0E8-DCBF00A43B2D}"/>
              </a:ext>
            </a:extLst>
          </p:cNvPr>
          <p:cNvGrpSpPr/>
          <p:nvPr/>
        </p:nvGrpSpPr>
        <p:grpSpPr>
          <a:xfrm>
            <a:off x="10142489" y="817815"/>
            <a:ext cx="2201911" cy="1262139"/>
            <a:chOff x="9772054" y="889125"/>
            <a:chExt cx="2374289" cy="1360947"/>
          </a:xfrm>
        </p:grpSpPr>
        <p:pic>
          <p:nvPicPr>
            <p:cNvPr id="4" name="Picture 2">
              <a:hlinkClick r:id="rId4"/>
              <a:extLst>
                <a:ext uri="{FF2B5EF4-FFF2-40B4-BE49-F238E27FC236}">
                  <a16:creationId xmlns:a16="http://schemas.microsoft.com/office/drawing/2014/main" id="{4EEFBCAB-6932-ADE2-EE55-4CB98E37E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9A1622-7FF3-83F8-C11C-B1D92C961894}"/>
                </a:ext>
              </a:extLst>
            </p:cNvPr>
            <p:cNvSpPr txBox="1"/>
            <p:nvPr/>
          </p:nvSpPr>
          <p:spPr>
            <a:xfrm>
              <a:off x="9772054" y="1713746"/>
              <a:ext cx="2374289" cy="536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endParaRPr lang="en-US" sz="1600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vi-VN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xem </a:t>
              </a:r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video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3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A091790C-BC44-7531-12F2-D54D1FC04CAE}"/>
              </a:ext>
            </a:extLst>
          </p:cNvPr>
          <p:cNvSpPr txBox="1"/>
          <p:nvPr/>
        </p:nvSpPr>
        <p:spPr>
          <a:xfrm>
            <a:off x="2511876" y="1651740"/>
            <a:ext cx="8449494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/>
              </a:rPr>
              <a:t>Đọc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tên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các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mặt</a:t>
            </a:r>
            <a:r>
              <a:rPr lang="en-US" sz="2200" dirty="0">
                <a:latin typeface="UTM Avo" panose="02040603050506020204" pitchFamily="18"/>
              </a:rPr>
              <a:t>, </a:t>
            </a:r>
            <a:r>
              <a:rPr lang="en-US" sz="2200" dirty="0" err="1">
                <a:latin typeface="UTM Avo" panose="02040603050506020204" pitchFamily="18"/>
              </a:rPr>
              <a:t>các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cạnh</a:t>
            </a:r>
            <a:r>
              <a:rPr lang="en-US" sz="2200" dirty="0">
                <a:latin typeface="UTM Avo" panose="02040603050506020204" pitchFamily="18"/>
              </a:rPr>
              <a:t>, </a:t>
            </a:r>
            <a:r>
              <a:rPr lang="en-US" sz="2200" dirty="0" err="1">
                <a:latin typeface="UTM Avo" panose="02040603050506020204" pitchFamily="18"/>
              </a:rPr>
              <a:t>các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đỉnh</a:t>
            </a:r>
            <a:r>
              <a:rPr lang="en-US" sz="2200" dirty="0">
                <a:latin typeface="UTM Avo" panose="02040603050506020204" pitchFamily="18"/>
              </a:rPr>
              <a:t>, </a:t>
            </a:r>
            <a:r>
              <a:rPr lang="en-US" sz="2200" dirty="0" err="1">
                <a:latin typeface="UTM Avo" panose="02040603050506020204" pitchFamily="18"/>
              </a:rPr>
              <a:t>các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đường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chéo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phương</a:t>
            </a:r>
            <a:r>
              <a:rPr lang="en-US" sz="2200" dirty="0">
                <a:latin typeface="UTM Avo" panose="02040603050506020204" pitchFamily="18"/>
              </a:rPr>
              <a:t> ở </a:t>
            </a:r>
            <a:r>
              <a:rPr lang="en-US" sz="2200" i="1" dirty="0" err="1">
                <a:latin typeface="UTM Avo" panose="02040603050506020204" pitchFamily="18"/>
              </a:rPr>
              <a:t>Hình</a:t>
            </a:r>
            <a:r>
              <a:rPr lang="en-US" sz="2200" i="1" dirty="0">
                <a:latin typeface="UTM Avo" panose="02040603050506020204" pitchFamily="18"/>
              </a:rPr>
              <a:t> 9</a:t>
            </a:r>
            <a:r>
              <a:rPr lang="en-US" sz="2200" dirty="0">
                <a:latin typeface="UTM Avo" panose="02040603050506020204" pitchFamily="18"/>
              </a:rPr>
              <a:t>.</a:t>
            </a:r>
          </a:p>
        </p:txBody>
      </p:sp>
      <p:pic>
        <p:nvPicPr>
          <p:cNvPr id="3" name="Hình ảnh 7">
            <a:extLst>
              <a:ext uri="{FF2B5EF4-FFF2-40B4-BE49-F238E27FC236}">
                <a16:creationId xmlns:a16="http://schemas.microsoft.com/office/drawing/2014/main" id="{1ADFB3DC-56D8-BE32-3B4D-EAB45AAF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65" y="2734315"/>
            <a:ext cx="3110915" cy="35715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10">
                <a:extLst>
                  <a:ext uri="{FF2B5EF4-FFF2-40B4-BE49-F238E27FC236}">
                    <a16:creationId xmlns:a16="http://schemas.microsoft.com/office/drawing/2014/main" id="{EE87264B-3F81-AC83-587A-82EE65DC4B5E}"/>
                  </a:ext>
                </a:extLst>
              </p:cNvPr>
              <p:cNvSpPr txBox="1"/>
              <p:nvPr/>
            </p:nvSpPr>
            <p:spPr>
              <a:xfrm>
                <a:off x="514025" y="2687857"/>
                <a:ext cx="8003455" cy="4043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lập</a:t>
                </a:r>
                <a:r>
                  <a:rPr lang="en-US" sz="2200" dirty="0">
                    <a:latin typeface="UTM Avo" panose="02040603050506020204" pitchFamily="18"/>
                    <a:ea typeface="Times New Roman" panose="02020603050405020304" pitchFamily="18" charset="0"/>
                  </a:rPr>
                  <a:t> phương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ABCD</m:t>
                    </m:r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200" dirty="0"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endParaRPr lang="en-US" sz="2200" b="0" i="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Noto Sans Symbols"/>
                  <a:cs typeface="Noto Sans Symbols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/>
                    <a:ea typeface="Noto Sans Symbols"/>
                    <a:cs typeface="Noto Sans Symbols"/>
                  </a:rPr>
                  <a:t>Đáy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/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ABCD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đá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y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tr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ê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n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 </m:t>
                    </m:r>
                  </m:oMath>
                </a14:m>
                <a:endParaRPr lang="en-US" sz="2200" b="0" i="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Noto Sans Symbols"/>
                  <a:cs typeface="Noto Sans Symbols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/>
                    <a:ea typeface="Noto Sans Symbols"/>
                    <a:cs typeface="Noto Sans Symbols"/>
                  </a:rPr>
                  <a:t>   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/>
                    <a:ea typeface="Noto Sans Symbols"/>
                    <a:cs typeface="Noto Sans Symbols"/>
                  </a:rPr>
                  <a:t> mặt bên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AA</m:t>
                    </m:r>
                    <m: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'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AA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'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'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'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2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'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2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2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'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.</a:t>
                </a:r>
                <a:endParaRPr lang="en-US" sz="22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BC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CD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DA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UTM Avo" panose="02040603050506020204" pitchFamily="18"/>
                    <a:ea typeface="Noto Sans Symbols"/>
                    <a:cs typeface="Noto Sans Symbols"/>
                  </a:rPr>
                  <a:t>    </a:t>
                </a:r>
                <a:r>
                  <a:rPr lang="en-US" sz="2200" dirty="0" err="1"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Noto Sans Symbols"/>
                    <a:cs typeface="Noto Sans Symbols"/>
                  </a:rPr>
                  <a:t>bên</a:t>
                </a:r>
                <a:r>
                  <a:rPr lang="en-US" sz="2200" dirty="0"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AA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BB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CC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 ;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DD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/>
                    <a:ea typeface="Noto Sans Symbols"/>
                    <a:cs typeface="Noto Sans Symbols"/>
                  </a:rPr>
                  <a:t>.</a:t>
                </a:r>
                <a:endParaRPr lang="en-US" sz="22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AC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BD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’;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’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.</a:t>
                </a:r>
                <a:endParaRPr lang="en-US" sz="22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4" name="Hộp Văn bản 10">
                <a:extLst>
                  <a:ext uri="{FF2B5EF4-FFF2-40B4-BE49-F238E27FC236}">
                    <a16:creationId xmlns:a16="http://schemas.microsoft.com/office/drawing/2014/main" id="{EE87264B-3F81-AC83-587A-82EE65DC4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25" y="2687857"/>
                <a:ext cx="8003455" cy="4043158"/>
              </a:xfrm>
              <a:prstGeom prst="rect">
                <a:avLst/>
              </a:prstGeom>
              <a:blipFill>
                <a:blip r:embed="rId4"/>
                <a:stretch>
                  <a:fillRect l="-83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B48630AB-1BDC-E1E7-DC08-54594A1C94D5}"/>
              </a:ext>
            </a:extLst>
          </p:cNvPr>
          <p:cNvSpPr/>
          <p:nvPr/>
        </p:nvSpPr>
        <p:spPr>
          <a:xfrm>
            <a:off x="997671" y="1859032"/>
            <a:ext cx="1277436" cy="543447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HĐ6</a:t>
            </a:r>
          </a:p>
        </p:txBody>
      </p:sp>
    </p:spTree>
    <p:extLst>
      <p:ext uri="{BB962C8B-B14F-4D97-AF65-F5344CB8AC3E}">
        <p14:creationId xmlns:p14="http://schemas.microsoft.com/office/powerpoint/2010/main" val="27115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5">
            <a:extLst>
              <a:ext uri="{FF2B5EF4-FFF2-40B4-BE49-F238E27FC236}">
                <a16:creationId xmlns:a16="http://schemas.microsoft.com/office/drawing/2014/main" id="{A1208920-97B4-363E-13C5-23C96B0D5179}"/>
              </a:ext>
            </a:extLst>
          </p:cNvPr>
          <p:cNvSpPr txBox="1"/>
          <p:nvPr/>
        </p:nvSpPr>
        <p:spPr>
          <a:xfrm>
            <a:off x="2337175" y="1784026"/>
            <a:ext cx="6072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UTM Avo" panose="02040603050506020204" pitchFamily="18"/>
              </a:rPr>
              <a:t>Quan </a:t>
            </a:r>
            <a:r>
              <a:rPr lang="en-US" sz="2200" dirty="0" err="1">
                <a:latin typeface="UTM Avo" panose="02040603050506020204" pitchFamily="18"/>
              </a:rPr>
              <a:t>sát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10 </a:t>
            </a:r>
            <a:r>
              <a:rPr lang="en-US" sz="2200" dirty="0" err="1">
                <a:latin typeface="UTM Avo" panose="02040603050506020204" pitchFamily="18"/>
              </a:rPr>
              <a:t>và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cho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biết</a:t>
            </a:r>
            <a:r>
              <a:rPr lang="en-US" sz="22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6">
                <a:extLst>
                  <a:ext uri="{FF2B5EF4-FFF2-40B4-BE49-F238E27FC236}">
                    <a16:creationId xmlns:a16="http://schemas.microsoft.com/office/drawing/2014/main" id="{8CBF7758-3AD9-2DED-7044-F8107590E630}"/>
                  </a:ext>
                </a:extLst>
              </p:cNvPr>
              <p:cNvSpPr txBox="1"/>
              <p:nvPr/>
            </p:nvSpPr>
            <p:spPr>
              <a:xfrm>
                <a:off x="720090" y="2275845"/>
                <a:ext cx="460809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UTM Avo" panose="02040603050506020204" pitchFamily="18"/>
                  </a:rPr>
                  <a:t>a) </a:t>
                </a:r>
                <a:r>
                  <a:rPr lang="en-US" sz="2200" dirty="0" err="1">
                    <a:latin typeface="UTM Avo" panose="02040603050506020204" pitchFamily="18"/>
                  </a:rPr>
                  <a:t>Mặt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/>
                      </a:rPr>
                      <m:t>AA</m:t>
                    </m:r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/>
                      </a:rPr>
                      <m:t>D</m:t>
                    </m:r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/>
                      </a:rPr>
                      <m:t>’</m:t>
                    </m:r>
                    <m:r>
                      <m:rPr>
                        <m:nor/>
                      </m:rPr>
                      <a:rPr lang="en-US" sz="2200" i="0" dirty="0" smtClean="0">
                        <a:latin typeface="UTM Avo" panose="02040603050506020204" pitchFamily="18"/>
                      </a:rPr>
                      <m:t>D</m:t>
                    </m:r>
                  </m:oMath>
                </a14:m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là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hình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gì</a:t>
                </a:r>
                <a:r>
                  <a:rPr lang="en-US" sz="2200" dirty="0">
                    <a:latin typeface="UTM Avo" panose="02040603050506020204" pitchFamily="18"/>
                  </a:rPr>
                  <a:t>?</a:t>
                </a:r>
              </a:p>
            </p:txBody>
          </p:sp>
        </mc:Choice>
        <mc:Fallback xmlns="">
          <p:sp>
            <p:nvSpPr>
              <p:cNvPr id="3" name="Hộp Văn bản 16">
                <a:extLst>
                  <a:ext uri="{FF2B5EF4-FFF2-40B4-BE49-F238E27FC236}">
                    <a16:creationId xmlns:a16="http://schemas.microsoft.com/office/drawing/2014/main" id="{8CBF7758-3AD9-2DED-7044-F8107590E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" y="2275845"/>
                <a:ext cx="4608091" cy="430887"/>
              </a:xfrm>
              <a:prstGeom prst="rect">
                <a:avLst/>
              </a:prstGeom>
              <a:blipFill>
                <a:blip r:embed="rId3"/>
                <a:stretch>
                  <a:fillRect l="-1648" t="-8571" b="-2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9">
                <a:extLst>
                  <a:ext uri="{FF2B5EF4-FFF2-40B4-BE49-F238E27FC236}">
                    <a16:creationId xmlns:a16="http://schemas.microsoft.com/office/drawing/2014/main" id="{3B11A279-39FD-69A4-2B57-5975D50BF5B7}"/>
                  </a:ext>
                </a:extLst>
              </p:cNvPr>
              <p:cNvSpPr txBox="1"/>
              <p:nvPr/>
            </p:nvSpPr>
            <p:spPr>
              <a:xfrm>
                <a:off x="1036288" y="2745744"/>
                <a:ext cx="520449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Mặt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AA</m:t>
                    </m:r>
                    <m:r>
                      <m:rPr>
                        <m:nor/>
                      </m:rPr>
                      <a:rPr lang="en-US" sz="22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2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2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sz="2200" b="1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19">
                <a:extLst>
                  <a:ext uri="{FF2B5EF4-FFF2-40B4-BE49-F238E27FC236}">
                    <a16:creationId xmlns:a16="http://schemas.microsoft.com/office/drawing/2014/main" id="{3B11A279-39FD-69A4-2B57-5975D50B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88" y="2745744"/>
                <a:ext cx="5204492" cy="430887"/>
              </a:xfrm>
              <a:prstGeom prst="rect">
                <a:avLst/>
              </a:prstGeom>
              <a:blipFill>
                <a:blip r:embed="rId4"/>
                <a:stretch>
                  <a:fillRect l="-1460" t="-8571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22">
            <a:extLst>
              <a:ext uri="{FF2B5EF4-FFF2-40B4-BE49-F238E27FC236}">
                <a16:creationId xmlns:a16="http://schemas.microsoft.com/office/drawing/2014/main" id="{955C6B36-C0EB-9A63-5AF3-CDD258C09AA8}"/>
              </a:ext>
            </a:extLst>
          </p:cNvPr>
          <p:cNvSpPr txBox="1"/>
          <p:nvPr/>
        </p:nvSpPr>
        <p:spPr>
          <a:xfrm>
            <a:off x="1036288" y="4027848"/>
            <a:ext cx="5524532" cy="1036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lập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phương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đó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có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độ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dài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bằng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nhau</a:t>
            </a:r>
            <a:r>
              <a:rPr lang="en-US" sz="2200" b="1" dirty="0">
                <a:effectLst/>
                <a:latin typeface="UTM Avo" panose="02040603050506020204" pitchFamily="18"/>
                <a:ea typeface="Times New Roman" panose="02020603050405020304" pitchFamily="18" charset="0"/>
              </a:rPr>
              <a:t>.</a:t>
            </a:r>
            <a:endParaRPr lang="en-US" sz="2200" b="1" dirty="0">
              <a:latin typeface="UTM Avo" panose="02040603050506020204" pitchFamily="18"/>
            </a:endParaRPr>
          </a:p>
        </p:txBody>
      </p:sp>
      <p:sp>
        <p:nvSpPr>
          <p:cNvPr id="6" name="Hộp Văn bản 23">
            <a:extLst>
              <a:ext uri="{FF2B5EF4-FFF2-40B4-BE49-F238E27FC236}">
                <a16:creationId xmlns:a16="http://schemas.microsoft.com/office/drawing/2014/main" id="{AC2885CB-3730-4262-409A-E1BE34A7A582}"/>
              </a:ext>
            </a:extLst>
          </p:cNvPr>
          <p:cNvSpPr txBox="1"/>
          <p:nvPr/>
        </p:nvSpPr>
        <p:spPr>
          <a:xfrm>
            <a:off x="720090" y="3127783"/>
            <a:ext cx="6446520" cy="103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UTM Avo" panose="02040603050506020204" pitchFamily="18"/>
              </a:rPr>
              <a:t>b) So </a:t>
            </a:r>
            <a:r>
              <a:rPr lang="en-US" sz="2200" dirty="0" err="1">
                <a:latin typeface="UTM Avo" panose="02040603050506020204" pitchFamily="18"/>
              </a:rPr>
              <a:t>sánh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độ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dài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các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cạnh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phương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đó</a:t>
            </a:r>
            <a:r>
              <a:rPr lang="en-US" sz="2200" dirty="0">
                <a:latin typeface="UTM Avo" panose="02040603050506020204" pitchFamily="18"/>
              </a:rPr>
              <a:t>?</a:t>
            </a:r>
          </a:p>
        </p:txBody>
      </p:sp>
      <p:sp>
        <p:nvSpPr>
          <p:cNvPr id="7" name="Hình chữ nhật: Góc Tròn 16">
            <a:extLst>
              <a:ext uri="{FF2B5EF4-FFF2-40B4-BE49-F238E27FC236}">
                <a16:creationId xmlns:a16="http://schemas.microsoft.com/office/drawing/2014/main" id="{FE6762D2-9028-6C63-7088-28B9ED8FA081}"/>
              </a:ext>
            </a:extLst>
          </p:cNvPr>
          <p:cNvSpPr/>
          <p:nvPr/>
        </p:nvSpPr>
        <p:spPr>
          <a:xfrm>
            <a:off x="833125" y="1732763"/>
            <a:ext cx="1292855" cy="489127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HĐ7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3D221-416E-6EC4-06BD-FBF9087A7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441" y="2022329"/>
            <a:ext cx="3263271" cy="3685171"/>
          </a:xfrm>
          <a:prstGeom prst="rect">
            <a:avLst/>
          </a:prstGeom>
        </p:spPr>
      </p:pic>
      <p:sp>
        <p:nvSpPr>
          <p:cNvPr id="9" name="Hộp Văn bản 9">
            <a:extLst>
              <a:ext uri="{FF2B5EF4-FFF2-40B4-BE49-F238E27FC236}">
                <a16:creationId xmlns:a16="http://schemas.microsoft.com/office/drawing/2014/main" id="{5C836FAC-A0DD-2033-160B-168EEFE80B28}"/>
              </a:ext>
            </a:extLst>
          </p:cNvPr>
          <p:cNvSpPr txBox="1"/>
          <p:nvPr/>
        </p:nvSpPr>
        <p:spPr>
          <a:xfrm>
            <a:off x="1638130" y="5279367"/>
            <a:ext cx="5144388" cy="1261884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Nhận</a:t>
            </a:r>
            <a:r>
              <a:rPr lang="en-US" sz="2200" b="1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xét</a:t>
            </a:r>
            <a:r>
              <a:rPr lang="en-US" sz="2200" b="1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phương</a:t>
            </a:r>
            <a:r>
              <a:rPr lang="en-US" sz="2200" dirty="0"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vuông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</p:txBody>
      </p:sp>
      <p:sp>
        <p:nvSpPr>
          <p:cNvPr id="10" name="Arrow: Right 6">
            <a:extLst>
              <a:ext uri="{FF2B5EF4-FFF2-40B4-BE49-F238E27FC236}">
                <a16:creationId xmlns:a16="http://schemas.microsoft.com/office/drawing/2014/main" id="{475DF2BC-B889-9E5D-DF25-A10926C1E8F9}"/>
              </a:ext>
            </a:extLst>
          </p:cNvPr>
          <p:cNvSpPr/>
          <p:nvPr/>
        </p:nvSpPr>
        <p:spPr>
          <a:xfrm>
            <a:off x="720090" y="5219388"/>
            <a:ext cx="662940" cy="608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492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uiExpand="1" build="allAtOnce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535" y="2920440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4F27B48-5DFA-CA9D-F899-768559425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5096" r="13088" b="6205"/>
          <a:stretch/>
        </p:blipFill>
        <p:spPr>
          <a:xfrm>
            <a:off x="2297430" y="2286349"/>
            <a:ext cx="8353425" cy="4287750"/>
          </a:xfrm>
          <a:prstGeom prst="rect">
            <a:avLst/>
          </a:prstGeom>
        </p:spPr>
      </p:pic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10EF711E-97CB-5C3E-A08E-3A00CD2FDEA7}"/>
              </a:ext>
            </a:extLst>
          </p:cNvPr>
          <p:cNvSpPr txBox="1"/>
          <p:nvPr/>
        </p:nvSpPr>
        <p:spPr>
          <a:xfrm>
            <a:off x="2159552" y="1692512"/>
            <a:ext cx="477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Điền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thích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hợp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vào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25" name="Hình chữ nhật: Góc Tròn 10">
            <a:extLst>
              <a:ext uri="{FF2B5EF4-FFF2-40B4-BE49-F238E27FC236}">
                <a16:creationId xmlns:a16="http://schemas.microsoft.com/office/drawing/2014/main" id="{2D6CA64A-0D05-669F-ECE7-2EE44FD5EBCD}"/>
              </a:ext>
            </a:extLst>
          </p:cNvPr>
          <p:cNvSpPr/>
          <p:nvPr/>
        </p:nvSpPr>
        <p:spPr>
          <a:xfrm>
            <a:off x="5691232" y="1692511"/>
            <a:ext cx="515257" cy="461665"/>
          </a:xfrm>
          <a:prstGeom prst="roundRect">
            <a:avLst/>
          </a:prstGeom>
          <a:ln w="63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/>
              </a:rPr>
              <a:t>?</a:t>
            </a:r>
          </a:p>
        </p:txBody>
      </p:sp>
      <p:sp>
        <p:nvSpPr>
          <p:cNvPr id="26" name="Hình chữ nhật: Góc Tròn 11">
            <a:extLst>
              <a:ext uri="{FF2B5EF4-FFF2-40B4-BE49-F238E27FC236}">
                <a16:creationId xmlns:a16="http://schemas.microsoft.com/office/drawing/2014/main" id="{3DFD9432-A842-7874-FACB-A6390F136831}"/>
              </a:ext>
            </a:extLst>
          </p:cNvPr>
          <p:cNvSpPr/>
          <p:nvPr/>
        </p:nvSpPr>
        <p:spPr>
          <a:xfrm>
            <a:off x="5866484" y="3029299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6</a:t>
            </a:r>
          </a:p>
        </p:txBody>
      </p:sp>
      <p:sp>
        <p:nvSpPr>
          <p:cNvPr id="27" name="Hình chữ nhật: Góc Tròn 12">
            <a:extLst>
              <a:ext uri="{FF2B5EF4-FFF2-40B4-BE49-F238E27FC236}">
                <a16:creationId xmlns:a16="http://schemas.microsoft.com/office/drawing/2014/main" id="{EEA7F540-A451-C1F8-7AFC-F76948CD21AC}"/>
              </a:ext>
            </a:extLst>
          </p:cNvPr>
          <p:cNvSpPr/>
          <p:nvPr/>
        </p:nvSpPr>
        <p:spPr>
          <a:xfrm>
            <a:off x="5866482" y="3614037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8</a:t>
            </a:r>
          </a:p>
        </p:txBody>
      </p:sp>
      <p:sp>
        <p:nvSpPr>
          <p:cNvPr id="28" name="Hình chữ nhật: Góc Tròn 13">
            <a:extLst>
              <a:ext uri="{FF2B5EF4-FFF2-40B4-BE49-F238E27FC236}">
                <a16:creationId xmlns:a16="http://schemas.microsoft.com/office/drawing/2014/main" id="{0B8BBD90-1924-979B-5C53-105DE3898A3A}"/>
              </a:ext>
            </a:extLst>
          </p:cNvPr>
          <p:cNvSpPr/>
          <p:nvPr/>
        </p:nvSpPr>
        <p:spPr>
          <a:xfrm>
            <a:off x="5866482" y="4212555"/>
            <a:ext cx="517656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12</a:t>
            </a:r>
          </a:p>
        </p:txBody>
      </p:sp>
      <p:sp>
        <p:nvSpPr>
          <p:cNvPr id="29" name="Hình chữ nhật: Góc Tròn 14">
            <a:extLst>
              <a:ext uri="{FF2B5EF4-FFF2-40B4-BE49-F238E27FC236}">
                <a16:creationId xmlns:a16="http://schemas.microsoft.com/office/drawing/2014/main" id="{402FB756-BD60-0E9C-3E3A-BECDD9DB577D}"/>
              </a:ext>
            </a:extLst>
          </p:cNvPr>
          <p:cNvSpPr/>
          <p:nvPr/>
        </p:nvSpPr>
        <p:spPr>
          <a:xfrm>
            <a:off x="5870090" y="4843681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2</a:t>
            </a:r>
          </a:p>
        </p:txBody>
      </p:sp>
      <p:sp>
        <p:nvSpPr>
          <p:cNvPr id="30" name="Hình chữ nhật: Góc Tròn 15">
            <a:extLst>
              <a:ext uri="{FF2B5EF4-FFF2-40B4-BE49-F238E27FC236}">
                <a16:creationId xmlns:a16="http://schemas.microsoft.com/office/drawing/2014/main" id="{9CDC47B2-74C6-53B8-DCE9-0C6C45DB5AB3}"/>
              </a:ext>
            </a:extLst>
          </p:cNvPr>
          <p:cNvSpPr/>
          <p:nvPr/>
        </p:nvSpPr>
        <p:spPr>
          <a:xfrm>
            <a:off x="5866482" y="5442199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4</a:t>
            </a:r>
          </a:p>
        </p:txBody>
      </p:sp>
      <p:sp>
        <p:nvSpPr>
          <p:cNvPr id="31" name="Hình chữ nhật: Góc Tròn 16">
            <a:extLst>
              <a:ext uri="{FF2B5EF4-FFF2-40B4-BE49-F238E27FC236}">
                <a16:creationId xmlns:a16="http://schemas.microsoft.com/office/drawing/2014/main" id="{9EBF4FFE-4826-2239-A610-C50DDED639F5}"/>
              </a:ext>
            </a:extLst>
          </p:cNvPr>
          <p:cNvSpPr/>
          <p:nvPr/>
        </p:nvSpPr>
        <p:spPr>
          <a:xfrm>
            <a:off x="5866482" y="6040717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4</a:t>
            </a:r>
          </a:p>
        </p:txBody>
      </p:sp>
      <p:sp>
        <p:nvSpPr>
          <p:cNvPr id="32" name="Hình chữ nhật: Góc Tròn 23">
            <a:extLst>
              <a:ext uri="{FF2B5EF4-FFF2-40B4-BE49-F238E27FC236}">
                <a16:creationId xmlns:a16="http://schemas.microsoft.com/office/drawing/2014/main" id="{91DECF1E-AC62-1590-9958-B884F419D311}"/>
              </a:ext>
            </a:extLst>
          </p:cNvPr>
          <p:cNvSpPr/>
          <p:nvPr/>
        </p:nvSpPr>
        <p:spPr>
          <a:xfrm>
            <a:off x="8827398" y="3029299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6</a:t>
            </a:r>
          </a:p>
        </p:txBody>
      </p:sp>
      <p:sp>
        <p:nvSpPr>
          <p:cNvPr id="33" name="Hình chữ nhật: Góc Tròn 24">
            <a:extLst>
              <a:ext uri="{FF2B5EF4-FFF2-40B4-BE49-F238E27FC236}">
                <a16:creationId xmlns:a16="http://schemas.microsoft.com/office/drawing/2014/main" id="{DC967940-3985-C0C7-1E53-E77AE73905F6}"/>
              </a:ext>
            </a:extLst>
          </p:cNvPr>
          <p:cNvSpPr/>
          <p:nvPr/>
        </p:nvSpPr>
        <p:spPr>
          <a:xfrm>
            <a:off x="8827397" y="3623201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8</a:t>
            </a:r>
          </a:p>
        </p:txBody>
      </p:sp>
      <p:sp>
        <p:nvSpPr>
          <p:cNvPr id="34" name="Hình chữ nhật: Góc Tròn 25">
            <a:extLst>
              <a:ext uri="{FF2B5EF4-FFF2-40B4-BE49-F238E27FC236}">
                <a16:creationId xmlns:a16="http://schemas.microsoft.com/office/drawing/2014/main" id="{BBDE358A-FF99-36FC-DA74-ADB1AE81B360}"/>
              </a:ext>
            </a:extLst>
          </p:cNvPr>
          <p:cNvSpPr/>
          <p:nvPr/>
        </p:nvSpPr>
        <p:spPr>
          <a:xfrm>
            <a:off x="8827396" y="4207939"/>
            <a:ext cx="517656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12</a:t>
            </a:r>
          </a:p>
        </p:txBody>
      </p:sp>
      <p:sp>
        <p:nvSpPr>
          <p:cNvPr id="35" name="Hình chữ nhật: Góc Tròn 26">
            <a:extLst>
              <a:ext uri="{FF2B5EF4-FFF2-40B4-BE49-F238E27FC236}">
                <a16:creationId xmlns:a16="http://schemas.microsoft.com/office/drawing/2014/main" id="{167C732C-EF16-E523-D8B8-1E4533B9B06A}"/>
              </a:ext>
            </a:extLst>
          </p:cNvPr>
          <p:cNvSpPr/>
          <p:nvPr/>
        </p:nvSpPr>
        <p:spPr>
          <a:xfrm>
            <a:off x="8831004" y="4843681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2</a:t>
            </a:r>
          </a:p>
        </p:txBody>
      </p:sp>
      <p:sp>
        <p:nvSpPr>
          <p:cNvPr id="36" name="Hình chữ nhật: Góc Tròn 27">
            <a:extLst>
              <a:ext uri="{FF2B5EF4-FFF2-40B4-BE49-F238E27FC236}">
                <a16:creationId xmlns:a16="http://schemas.microsoft.com/office/drawing/2014/main" id="{1E60D516-44D8-FDEE-1C7F-BFC623BCB165}"/>
              </a:ext>
            </a:extLst>
          </p:cNvPr>
          <p:cNvSpPr/>
          <p:nvPr/>
        </p:nvSpPr>
        <p:spPr>
          <a:xfrm>
            <a:off x="8827396" y="5442199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4</a:t>
            </a:r>
          </a:p>
        </p:txBody>
      </p:sp>
      <p:sp>
        <p:nvSpPr>
          <p:cNvPr id="37" name="Hình chữ nhật: Góc Tròn 28">
            <a:extLst>
              <a:ext uri="{FF2B5EF4-FFF2-40B4-BE49-F238E27FC236}">
                <a16:creationId xmlns:a16="http://schemas.microsoft.com/office/drawing/2014/main" id="{806F9A8D-0726-AECB-8F9A-8BC86EC0BA97}"/>
              </a:ext>
            </a:extLst>
          </p:cNvPr>
          <p:cNvSpPr/>
          <p:nvPr/>
        </p:nvSpPr>
        <p:spPr>
          <a:xfrm>
            <a:off x="8827396" y="6040717"/>
            <a:ext cx="500028" cy="417233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UTM Avo" panose="02040603050506020204" pitchFamily="18"/>
              </a:rPr>
              <a:t>4</a:t>
            </a:r>
          </a:p>
        </p:txBody>
      </p:sp>
      <p:sp>
        <p:nvSpPr>
          <p:cNvPr id="38" name="Hình chữ nhật: Góc Tròn 16">
            <a:extLst>
              <a:ext uri="{FF2B5EF4-FFF2-40B4-BE49-F238E27FC236}">
                <a16:creationId xmlns:a16="http://schemas.microsoft.com/office/drawing/2014/main" id="{E5B1E638-CB3F-0A8B-E60A-F317EA427573}"/>
              </a:ext>
            </a:extLst>
          </p:cNvPr>
          <p:cNvSpPr/>
          <p:nvPr/>
        </p:nvSpPr>
        <p:spPr>
          <a:xfrm>
            <a:off x="1081320" y="1760710"/>
            <a:ext cx="608144" cy="461665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3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99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808826"/>
            <a:chOff x="309542" y="967667"/>
            <a:chExt cx="2878585" cy="180882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471476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22032" y="3011092"/>
            <a:ext cx="2736543" cy="1771502"/>
            <a:chOff x="309542" y="967667"/>
            <a:chExt cx="2878585" cy="1771502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434152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2D93DF66-1E86-B762-0540-F4D6B01A9933}"/>
              </a:ext>
            </a:extLst>
          </p:cNvPr>
          <p:cNvSpPr txBox="1"/>
          <p:nvPr/>
        </p:nvSpPr>
        <p:spPr>
          <a:xfrm>
            <a:off x="972497" y="3721642"/>
            <a:ext cx="28932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Ghi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9F4B3073-2623-E049-10DE-8523BDEDA218}"/>
              </a:ext>
            </a:extLst>
          </p:cNvPr>
          <p:cNvSpPr txBox="1"/>
          <p:nvPr/>
        </p:nvSpPr>
        <p:spPr>
          <a:xfrm>
            <a:off x="4439763" y="3721641"/>
            <a:ext cx="29948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Hoàn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tập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ách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81F6FF41-A84E-BC6F-1AD9-51F0941CA482}"/>
              </a:ext>
            </a:extLst>
          </p:cNvPr>
          <p:cNvSpPr txBox="1"/>
          <p:nvPr/>
        </p:nvSpPr>
        <p:spPr>
          <a:xfrm>
            <a:off x="7545117" y="3726539"/>
            <a:ext cx="3937787" cy="185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46">
              <a:lnSpc>
                <a:spcPct val="150000"/>
              </a:lnSpc>
              <a:defRPr/>
            </a:pPr>
            <a:r>
              <a:rPr lang="vi-VN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Chuẩn bị </a:t>
            </a:r>
          </a:p>
          <a:p>
            <a:pPr lvl="0" algn="ctr" defTabSz="914446">
              <a:lnSpc>
                <a:spcPct val="150000"/>
              </a:lnSpc>
              <a:defRPr/>
            </a:pP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 defTabSz="914446">
              <a:lnSpc>
                <a:spcPct val="150000"/>
              </a:lnSpc>
              <a:defRPr/>
            </a:pP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vi-VN" sz="2667" b="1" dirty="0">
              <a:solidFill>
                <a:prstClr val="black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864016D-3934-E43B-D8A6-865A77359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0B048024-54F1-16FE-2D9D-027796C7A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31861DCB-6FF8-8520-7376-99E4EE01A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0C9657-E2C7-5371-A453-576E73069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61531">
            <a:off x="10586532" y="1315417"/>
            <a:ext cx="1016437" cy="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Like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fanpage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Hoc10 -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10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liệu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lang="en-US" sz="2400" b="1" u="sng" dirty="0">
              <a:solidFill>
                <a:srgbClr val="843C0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tất cả các loại Rubik trên thế giới H2 Rubik Shop">
            <a:extLst>
              <a:ext uri="{FF2B5EF4-FFF2-40B4-BE49-F238E27FC236}">
                <a16:creationId xmlns:a16="http://schemas.microsoft.com/office/drawing/2014/main" id="{9F8A13FC-B34F-CA60-EBF5-A6A6BEC8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69" y="1567689"/>
            <a:ext cx="2233613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ữa nguyên kem Devondale 200ml thùng 24 hộp">
            <a:extLst>
              <a:ext uri="{FF2B5EF4-FFF2-40B4-BE49-F238E27FC236}">
                <a16:creationId xmlns:a16="http://schemas.microsoft.com/office/drawing/2014/main" id="{5A112CB6-FEC4-ECE2-0CB3-3429422F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58" y="4370619"/>
            <a:ext cx="1699824" cy="16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22 Bể cá cảnh đẹp giá rẻ nhất định phải có trong nhà">
            <a:extLst>
              <a:ext uri="{FF2B5EF4-FFF2-40B4-BE49-F238E27FC236}">
                <a16:creationId xmlns:a16="http://schemas.microsoft.com/office/drawing/2014/main" id="{57A0DAFC-9827-AEE1-6579-23A3E12C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61" y="4370619"/>
            <a:ext cx="2140908" cy="16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mbo 6 Xúc Xắc Xí Ngầu Chất Lượng 14mm">
            <a:extLst>
              <a:ext uri="{FF2B5EF4-FFF2-40B4-BE49-F238E27FC236}">
                <a16:creationId xmlns:a16="http://schemas.microsoft.com/office/drawing/2014/main" id="{F54FA2AD-34F5-5C98-B32E-439AE54A2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61" y="1567689"/>
            <a:ext cx="2174822" cy="21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7">
            <a:extLst>
              <a:ext uri="{FF2B5EF4-FFF2-40B4-BE49-F238E27FC236}">
                <a16:creationId xmlns:a16="http://schemas.microsoft.com/office/drawing/2014/main" id="{74862142-58D6-51F5-28A1-78695283865C}"/>
              </a:ext>
            </a:extLst>
          </p:cNvPr>
          <p:cNvSpPr txBox="1"/>
          <p:nvPr/>
        </p:nvSpPr>
        <p:spPr>
          <a:xfrm>
            <a:off x="6547697" y="3782012"/>
            <a:ext cx="2462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phương</a:t>
            </a:r>
            <a:endParaRPr lang="en-US" sz="2200" dirty="0">
              <a:latin typeface="UTM Avo" panose="02040603050506020204" pitchFamily="18"/>
            </a:endParaRP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123FB425-D653-E10B-A549-16C68AD63259}"/>
              </a:ext>
            </a:extLst>
          </p:cNvPr>
          <p:cNvSpPr txBox="1"/>
          <p:nvPr/>
        </p:nvSpPr>
        <p:spPr>
          <a:xfrm>
            <a:off x="6634070" y="6162444"/>
            <a:ext cx="2752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hộp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chữ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nhật</a:t>
            </a:r>
            <a:endParaRPr lang="en-US" sz="2200" dirty="0">
              <a:latin typeface="UTM Avo" panose="02040603050506020204" pitchFamily="18"/>
            </a:endParaRPr>
          </a:p>
        </p:txBody>
      </p:sp>
      <p:sp>
        <p:nvSpPr>
          <p:cNvPr id="8" name="Bong bóng Ý nghĩ: Hình đám mây 5">
            <a:extLst>
              <a:ext uri="{FF2B5EF4-FFF2-40B4-BE49-F238E27FC236}">
                <a16:creationId xmlns:a16="http://schemas.microsoft.com/office/drawing/2014/main" id="{30219307-37BA-D7E0-447B-51FE7F121672}"/>
              </a:ext>
            </a:extLst>
          </p:cNvPr>
          <p:cNvSpPr/>
          <p:nvPr/>
        </p:nvSpPr>
        <p:spPr>
          <a:xfrm flipH="1">
            <a:off x="628650" y="2063209"/>
            <a:ext cx="3741049" cy="2428352"/>
          </a:xfrm>
          <a:prstGeom prst="cloudCallout">
            <a:avLst>
              <a:gd name="adj1" fmla="val -52630"/>
              <a:gd name="adj2" fmla="val 6296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3019100"/>
            <a:ext cx="2736543" cy="1755486"/>
            <a:chOff x="309542" y="967667"/>
            <a:chExt cx="2878585" cy="175548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418136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7438F5-C7B8-35D8-B447-AE668F894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5786" y="1786164"/>
            <a:ext cx="8337549" cy="397147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86E2BF6-B651-384D-DE25-E512A59DF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80095" y="3496762"/>
            <a:ext cx="1324320" cy="326626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47207E1-F58E-9814-73F3-96C958BC9776}"/>
              </a:ext>
            </a:extLst>
          </p:cNvPr>
          <p:cNvSpPr txBox="1"/>
          <p:nvPr/>
        </p:nvSpPr>
        <p:spPr>
          <a:xfrm>
            <a:off x="2505075" y="2654961"/>
            <a:ext cx="7181849" cy="168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I. </a:t>
            </a:r>
          </a:p>
          <a:p>
            <a:pPr algn="ctr">
              <a:lnSpc>
                <a:spcPct val="150000"/>
              </a:lnSpc>
            </a:pPr>
            <a:r>
              <a:rPr lang="en-US" sz="39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HÌNH HỘP CHỮ NHẬT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AE6F315-1B07-A195-FD0E-96462A5A19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9827" y="2880360"/>
            <a:ext cx="1423809" cy="38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6A7608A-42C1-0761-8371-78B2F2273CF3}"/>
              </a:ext>
            </a:extLst>
          </p:cNvPr>
          <p:cNvSpPr/>
          <p:nvPr/>
        </p:nvSpPr>
        <p:spPr>
          <a:xfrm>
            <a:off x="594361" y="1820226"/>
            <a:ext cx="914400" cy="557213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D703-DB5C-9CE8-90EF-8147E06C9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3943631"/>
            <a:ext cx="3888829" cy="2522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CF1BA-7D1C-F825-D031-0E8A7099B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250" y="4019392"/>
            <a:ext cx="2929450" cy="2447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10D97-BCFA-63CC-D945-6CACCF0AC626}"/>
              </a:ext>
            </a:extLst>
          </p:cNvPr>
          <p:cNvSpPr txBox="1"/>
          <p:nvPr/>
        </p:nvSpPr>
        <p:spPr>
          <a:xfrm>
            <a:off x="1646867" y="1705122"/>
            <a:ext cx="8495622" cy="2051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UTM Avo" panose="02040603050506020204" pitchFamily="18"/>
              </a:rPr>
              <a:t>a) </a:t>
            </a:r>
            <a:r>
              <a:rPr lang="en-US" sz="2200" dirty="0" err="1">
                <a:latin typeface="UTM Avo" panose="02040603050506020204" pitchFamily="18"/>
              </a:rPr>
              <a:t>Vẽ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trên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giấy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kẻ</a:t>
            </a:r>
            <a:r>
              <a:rPr lang="en-US" sz="2200" dirty="0">
                <a:latin typeface="UTM Avo" panose="02040603050506020204" pitchFamily="18"/>
              </a:rPr>
              <a:t> ô </a:t>
            </a:r>
            <a:r>
              <a:rPr lang="en-US" sz="2200" dirty="0" err="1">
                <a:latin typeface="UTM Avo" panose="02040603050506020204" pitchFamily="18"/>
              </a:rPr>
              <a:t>vuông</a:t>
            </a:r>
            <a:r>
              <a:rPr lang="en-US" sz="2200" dirty="0">
                <a:latin typeface="UTM Avo" panose="02040603050506020204" pitchFamily="18"/>
              </a:rPr>
              <a:t> 6 </a:t>
            </a:r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chữ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nhật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với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vị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trí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và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các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kích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thước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như</a:t>
            </a:r>
            <a:r>
              <a:rPr lang="en-US" sz="2200" dirty="0">
                <a:latin typeface="UTM Avo" panose="02040603050506020204" pitchFamily="18"/>
              </a:rPr>
              <a:t> ở </a:t>
            </a:r>
            <a:r>
              <a:rPr lang="en-US" sz="2200" i="1" dirty="0" err="1">
                <a:latin typeface="UTM Avo" panose="02040603050506020204" pitchFamily="18"/>
              </a:rPr>
              <a:t>Hình</a:t>
            </a:r>
            <a:r>
              <a:rPr lang="en-US" sz="2200" i="1" dirty="0">
                <a:latin typeface="UTM Avo" panose="02040603050506020204" pitchFamily="18"/>
              </a:rPr>
              <a:t> 1</a:t>
            </a:r>
            <a:r>
              <a:rPr lang="en-US" sz="2200" dirty="0">
                <a:latin typeface="UTM Avo" panose="02040603050506020204" pitchFamily="18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UTM Avo" panose="02040603050506020204" pitchFamily="18"/>
              </a:rPr>
              <a:t>b) </a:t>
            </a:r>
            <a:r>
              <a:rPr lang="en-US" sz="2200" dirty="0" err="1">
                <a:latin typeface="UTM Avo" panose="02040603050506020204" pitchFamily="18"/>
              </a:rPr>
              <a:t>Cắt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rời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theo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đường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viền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vừa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vẽ</a:t>
            </a:r>
            <a:r>
              <a:rPr lang="en-US" sz="2200" dirty="0">
                <a:latin typeface="UTM Avo" panose="02040603050506020204" pitchFamily="18"/>
              </a:rPr>
              <a:t> (</a:t>
            </a:r>
            <a:r>
              <a:rPr lang="en-US" sz="2200" dirty="0" err="1">
                <a:latin typeface="UTM Avo" panose="02040603050506020204" pitchFamily="18"/>
              </a:rPr>
              <a:t>phần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tô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màu</a:t>
            </a:r>
            <a:r>
              <a:rPr lang="en-US" sz="2200" dirty="0">
                <a:latin typeface="UTM Avo" panose="02040603050506020204" pitchFamily="18"/>
              </a:rPr>
              <a:t>) </a:t>
            </a:r>
            <a:r>
              <a:rPr lang="en-US" sz="2200" dirty="0" err="1">
                <a:latin typeface="UTM Avo" panose="02040603050506020204" pitchFamily="18"/>
              </a:rPr>
              <a:t>và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gấp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lại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để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được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hộp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chữ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nhật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như</a:t>
            </a:r>
            <a:r>
              <a:rPr lang="en-US" sz="2200" dirty="0">
                <a:latin typeface="UTM Avo" panose="02040603050506020204" pitchFamily="18"/>
              </a:rPr>
              <a:t> ở </a:t>
            </a:r>
            <a:r>
              <a:rPr lang="en-US" sz="2200" i="1" dirty="0" err="1">
                <a:latin typeface="UTM Avo" panose="02040603050506020204" pitchFamily="18"/>
              </a:rPr>
              <a:t>Hình</a:t>
            </a:r>
            <a:r>
              <a:rPr lang="en-US" sz="2200" i="1" dirty="0">
                <a:latin typeface="UTM Avo" panose="02040603050506020204" pitchFamily="18"/>
              </a:rPr>
              <a:t> 2</a:t>
            </a:r>
            <a:r>
              <a:rPr lang="en-US" sz="2200" dirty="0">
                <a:latin typeface="UTM Avo" panose="02040603050506020204" pitchFamily="18"/>
              </a:rPr>
              <a:t>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2204B6-2A7C-2BCA-2963-80FF49184C99}"/>
              </a:ext>
            </a:extLst>
          </p:cNvPr>
          <p:cNvGrpSpPr/>
          <p:nvPr/>
        </p:nvGrpSpPr>
        <p:grpSpPr>
          <a:xfrm>
            <a:off x="10142489" y="817815"/>
            <a:ext cx="2201911" cy="1262139"/>
            <a:chOff x="9772054" y="889125"/>
            <a:chExt cx="2374289" cy="1360947"/>
          </a:xfrm>
        </p:grpSpPr>
        <p:pic>
          <p:nvPicPr>
            <p:cNvPr id="7" name="Picture 2">
              <a:hlinkClick r:id="rId5"/>
              <a:extLst>
                <a:ext uri="{FF2B5EF4-FFF2-40B4-BE49-F238E27FC236}">
                  <a16:creationId xmlns:a16="http://schemas.microsoft.com/office/drawing/2014/main" id="{E3181F0C-E8CC-DBE9-1808-8FC7FB7C5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06C0C5-A38B-AD8C-9AB5-C80B1E36EF6F}"/>
                </a:ext>
              </a:extLst>
            </p:cNvPr>
            <p:cNvSpPr txBox="1"/>
            <p:nvPr/>
          </p:nvSpPr>
          <p:spPr>
            <a:xfrm>
              <a:off x="9772054" y="1713746"/>
              <a:ext cx="2374289" cy="536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endParaRPr lang="en-US" sz="1600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vi-VN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xem </a:t>
              </a:r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video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33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6C1E19F2-2F28-319A-9ED4-FEF69B6C7038}"/>
              </a:ext>
            </a:extLst>
          </p:cNvPr>
          <p:cNvSpPr txBox="1"/>
          <p:nvPr/>
        </p:nvSpPr>
        <p:spPr>
          <a:xfrm>
            <a:off x="2211117" y="3025273"/>
            <a:ext cx="4461987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12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582EB4ED-BF17-1D28-9849-BA375B76E9FC}"/>
              </a:ext>
            </a:extLst>
          </p:cNvPr>
          <p:cNvSpPr txBox="1"/>
          <p:nvPr/>
        </p:nvSpPr>
        <p:spPr>
          <a:xfrm>
            <a:off x="2098833" y="1687204"/>
            <a:ext cx="8043656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</p:txBody>
      </p:sp>
      <p:sp>
        <p:nvSpPr>
          <p:cNvPr id="4" name="Mũi tên: Phải 6">
            <a:extLst>
              <a:ext uri="{FF2B5EF4-FFF2-40B4-BE49-F238E27FC236}">
                <a16:creationId xmlns:a16="http://schemas.microsoft.com/office/drawing/2014/main" id="{09AC2AF5-6A2D-74A0-AD2F-1494999D446D}"/>
              </a:ext>
            </a:extLst>
          </p:cNvPr>
          <p:cNvSpPr/>
          <p:nvPr/>
        </p:nvSpPr>
        <p:spPr>
          <a:xfrm>
            <a:off x="1224501" y="3195303"/>
            <a:ext cx="751396" cy="517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UTM Avo" panose="02040603050506020204" pitchFamily="18"/>
            </a:endParaRPr>
          </a:p>
        </p:txBody>
      </p:sp>
      <p:sp>
        <p:nvSpPr>
          <p:cNvPr id="5" name="Hình chữ nhật: Góc Tròn 7">
            <a:extLst>
              <a:ext uri="{FF2B5EF4-FFF2-40B4-BE49-F238E27FC236}">
                <a16:creationId xmlns:a16="http://schemas.microsoft.com/office/drawing/2014/main" id="{3F97497A-BB0C-A6D5-CCF4-EC90F33B43DA}"/>
              </a:ext>
            </a:extLst>
          </p:cNvPr>
          <p:cNvSpPr/>
          <p:nvPr/>
        </p:nvSpPr>
        <p:spPr>
          <a:xfrm>
            <a:off x="1735454" y="5260852"/>
            <a:ext cx="8721091" cy="10686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6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12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8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đỉnh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53628-2158-97DB-F517-892058C1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890" y="2537452"/>
            <a:ext cx="2881847" cy="2407468"/>
          </a:xfrm>
          <a:prstGeom prst="rect">
            <a:avLst/>
          </a:prstGeom>
        </p:spPr>
      </p:pic>
      <p:sp>
        <p:nvSpPr>
          <p:cNvPr id="7" name="Hình chữ nhật: Góc Tròn 16">
            <a:extLst>
              <a:ext uri="{FF2B5EF4-FFF2-40B4-BE49-F238E27FC236}">
                <a16:creationId xmlns:a16="http://schemas.microsoft.com/office/drawing/2014/main" id="{2E145A98-7D74-F30B-F871-70A6142FC852}"/>
              </a:ext>
            </a:extLst>
          </p:cNvPr>
          <p:cNvSpPr/>
          <p:nvPr/>
        </p:nvSpPr>
        <p:spPr>
          <a:xfrm>
            <a:off x="874218" y="1837371"/>
            <a:ext cx="1060485" cy="517209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6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HĐ1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18CCD8-44C7-4B7F-CF3F-9A8A3E0ED8DE}"/>
              </a:ext>
            </a:extLst>
          </p:cNvPr>
          <p:cNvGrpSpPr/>
          <p:nvPr/>
        </p:nvGrpSpPr>
        <p:grpSpPr>
          <a:xfrm>
            <a:off x="10142489" y="817815"/>
            <a:ext cx="2201911" cy="1262139"/>
            <a:chOff x="9772054" y="889125"/>
            <a:chExt cx="2374289" cy="1360947"/>
          </a:xfrm>
        </p:grpSpPr>
        <p:pic>
          <p:nvPicPr>
            <p:cNvPr id="9" name="Picture 2">
              <a:hlinkClick r:id="rId4"/>
              <a:extLst>
                <a:ext uri="{FF2B5EF4-FFF2-40B4-BE49-F238E27FC236}">
                  <a16:creationId xmlns:a16="http://schemas.microsoft.com/office/drawing/2014/main" id="{1F740766-09D2-E905-5850-8A2F43513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843709-4ECD-3079-CAC6-46F2207A41A2}"/>
                </a:ext>
              </a:extLst>
            </p:cNvPr>
            <p:cNvSpPr txBox="1"/>
            <p:nvPr/>
          </p:nvSpPr>
          <p:spPr>
            <a:xfrm>
              <a:off x="9772054" y="1713746"/>
              <a:ext cx="2374289" cy="536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endParaRPr lang="en-US" sz="1600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vi-VN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xem </a:t>
              </a:r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video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6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9">
            <a:extLst>
              <a:ext uri="{FF2B5EF4-FFF2-40B4-BE49-F238E27FC236}">
                <a16:creationId xmlns:a16="http://schemas.microsoft.com/office/drawing/2014/main" id="{9E7B547B-85A3-A557-9FAC-723BFF3EBC0C}"/>
              </a:ext>
            </a:extLst>
          </p:cNvPr>
          <p:cNvSpPr txBox="1"/>
          <p:nvPr/>
        </p:nvSpPr>
        <p:spPr>
          <a:xfrm>
            <a:off x="1820299" y="1803024"/>
            <a:ext cx="10158341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/>
              </a:rPr>
              <a:t>Đọc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tên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các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mặt</a:t>
            </a:r>
            <a:r>
              <a:rPr lang="en-US" sz="2200" dirty="0">
                <a:latin typeface="UTM Avo" panose="02040603050506020204" pitchFamily="18"/>
              </a:rPr>
              <a:t>, </a:t>
            </a:r>
            <a:r>
              <a:rPr lang="en-US" sz="2200" dirty="0" err="1">
                <a:latin typeface="UTM Avo" panose="02040603050506020204" pitchFamily="18"/>
              </a:rPr>
              <a:t>các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cạnh</a:t>
            </a:r>
            <a:r>
              <a:rPr lang="en-US" sz="2200" dirty="0">
                <a:latin typeface="UTM Avo" panose="02040603050506020204" pitchFamily="18"/>
              </a:rPr>
              <a:t>, </a:t>
            </a:r>
            <a:r>
              <a:rPr lang="en-US" sz="2200" dirty="0" err="1">
                <a:latin typeface="UTM Avo" panose="02040603050506020204" pitchFamily="18"/>
              </a:rPr>
              <a:t>các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đỉnh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hình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hộp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chữ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nhật</a:t>
            </a:r>
            <a:r>
              <a:rPr lang="en-US" sz="2200" dirty="0">
                <a:latin typeface="UTM Avo" panose="02040603050506020204" pitchFamily="18"/>
              </a:rPr>
              <a:t> ở </a:t>
            </a:r>
            <a:r>
              <a:rPr lang="en-US" sz="2200" i="1" dirty="0" err="1">
                <a:latin typeface="UTM Avo" panose="02040603050506020204" pitchFamily="18"/>
              </a:rPr>
              <a:t>Hình</a:t>
            </a:r>
            <a:r>
              <a:rPr lang="en-US" sz="2200" i="1" dirty="0">
                <a:latin typeface="UTM Avo" panose="02040603050506020204" pitchFamily="18"/>
              </a:rPr>
              <a:t> 3</a:t>
            </a:r>
            <a:r>
              <a:rPr lang="en-US" sz="2200" dirty="0">
                <a:latin typeface="UTM Avo" panose="02040603050506020204" pitchFamily="18"/>
              </a:rPr>
              <a:t>.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B57D8CE1-A012-E26E-314B-359BE698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10218121" y="5489464"/>
            <a:ext cx="1290354" cy="1311032"/>
          </a:xfrm>
          <a:prstGeom prst="rect">
            <a:avLst/>
          </a:prstGeom>
        </p:spPr>
      </p:pic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B364DF15-0FF9-3DAB-E71F-CC8A808561F5}"/>
              </a:ext>
            </a:extLst>
          </p:cNvPr>
          <p:cNvSpPr/>
          <p:nvPr/>
        </p:nvSpPr>
        <p:spPr>
          <a:xfrm>
            <a:off x="491490" y="1780028"/>
            <a:ext cx="1248799" cy="574279"/>
          </a:xfrm>
          <a:prstGeom prst="roundRect">
            <a:avLst/>
          </a:prstGeom>
          <a:solidFill>
            <a:srgbClr val="F5822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E8699-F495-4ABC-78D5-BDA605409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1" y="2607143"/>
            <a:ext cx="3821516" cy="2942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2">
                <a:extLst>
                  <a:ext uri="{FF2B5EF4-FFF2-40B4-BE49-F238E27FC236}">
                    <a16:creationId xmlns:a16="http://schemas.microsoft.com/office/drawing/2014/main" id="{F18D610A-2215-7B09-4EC9-8C55D014ADAC}"/>
                  </a:ext>
                </a:extLst>
              </p:cNvPr>
              <p:cNvSpPr txBox="1"/>
              <p:nvPr/>
            </p:nvSpPr>
            <p:spPr>
              <a:xfrm>
                <a:off x="780963" y="2549857"/>
                <a:ext cx="6574835" cy="3907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Ở </a:t>
                </a:r>
                <a:r>
                  <a:rPr lang="en-US" sz="2100" i="1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Hình</a:t>
                </a:r>
                <a:r>
                  <a:rPr lang="en-US" sz="2100" i="1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3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ta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có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Hình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hộp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chữ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nhật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ABCD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.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</a:t>
                </a: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dưới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ABCD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,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trên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;</a:t>
                </a: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mặt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bên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AA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CC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DD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;</a:t>
                </a: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cạnh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đáy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AB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BC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CD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DA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′;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cạnh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bên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AA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CC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DD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′;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đỉnh</a:t>
                </a:r>
                <a:r>
                  <a:rPr lang="en-US" sz="210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A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B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C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′, 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D</m:t>
                    </m:r>
                    <m:r>
                      <m:rPr>
                        <m:nor/>
                      </m:rPr>
                      <a:rPr lang="en-US" sz="2100" i="0" dirty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  <a:ea typeface="Noto Sans Symbols"/>
                        <a:cs typeface="Noto Sans Symbols"/>
                      </a:rPr>
                      <m:t>′.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12">
                <a:extLst>
                  <a:ext uri="{FF2B5EF4-FFF2-40B4-BE49-F238E27FC236}">
                    <a16:creationId xmlns:a16="http://schemas.microsoft.com/office/drawing/2014/main" id="{F18D610A-2215-7B09-4EC9-8C55D014A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63" y="2549857"/>
                <a:ext cx="6574835" cy="3907673"/>
              </a:xfrm>
              <a:prstGeom prst="rect">
                <a:avLst/>
              </a:prstGeom>
              <a:blipFill>
                <a:blip r:embed="rId5"/>
                <a:stretch>
                  <a:fillRect l="-963" b="-19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2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CAF1AA29-80CA-E62F-7010-CD96557F95A2}"/>
              </a:ext>
            </a:extLst>
          </p:cNvPr>
          <p:cNvSpPr txBox="1"/>
          <p:nvPr/>
        </p:nvSpPr>
        <p:spPr>
          <a:xfrm>
            <a:off x="634519" y="2422232"/>
            <a:ext cx="6165139" cy="3733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Khi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ngồi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trước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hộp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ở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300" i="1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4a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ta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nhìn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ba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tô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màu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còn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nhìn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Tuy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nhiên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nhận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dạng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tốt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hộp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nhật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ta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vẫn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vẽ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cạnh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nhìn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đó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nhưng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nét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đứt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(</a:t>
            </a:r>
            <a:r>
              <a:rPr lang="en-US" sz="23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Hình</a:t>
            </a:r>
            <a:r>
              <a:rPr lang="en-US" sz="2300" i="1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4b</a:t>
            </a:r>
            <a:r>
              <a:rPr lang="en-US" sz="23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).</a:t>
            </a:r>
            <a:endParaRPr lang="en-US" sz="23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</p:txBody>
      </p:sp>
      <p:sp>
        <p:nvSpPr>
          <p:cNvPr id="3" name="Hình Bầu dục 8">
            <a:extLst>
              <a:ext uri="{FF2B5EF4-FFF2-40B4-BE49-F238E27FC236}">
                <a16:creationId xmlns:a16="http://schemas.microsoft.com/office/drawing/2014/main" id="{60561779-B859-B165-7EDD-BA23697D6028}"/>
              </a:ext>
            </a:extLst>
          </p:cNvPr>
          <p:cNvSpPr/>
          <p:nvPr/>
        </p:nvSpPr>
        <p:spPr>
          <a:xfrm>
            <a:off x="4992290" y="1579022"/>
            <a:ext cx="2207419" cy="64504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/>
              </a:rPr>
              <a:t>Chú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/>
              </a:rPr>
              <a:t> 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E2006-D15D-C96F-14CE-5BCF80723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09" y="2600160"/>
            <a:ext cx="4550947" cy="33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66</TotalTime>
  <Words>876</Words>
  <Application>Microsoft Office PowerPoint</Application>
  <PresentationFormat>Widescreen</PresentationFormat>
  <Paragraphs>106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Cambria Math</vt:lpstr>
      <vt:lpstr>Calibri Light</vt:lpstr>
      <vt:lpstr>UTM Avo</vt:lpstr>
      <vt:lpstr>Arial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 Nguyễn</cp:lastModifiedBy>
  <cp:revision>8</cp:revision>
  <dcterms:created xsi:type="dcterms:W3CDTF">2023-11-28T09:31:40Z</dcterms:created>
  <dcterms:modified xsi:type="dcterms:W3CDTF">2024-08-27T02:05:15Z</dcterms:modified>
</cp:coreProperties>
</file>