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4"/>
  </p:notesMasterIdLst>
  <p:sldIdLst>
    <p:sldId id="266" r:id="rId3"/>
    <p:sldId id="256" r:id="rId4"/>
    <p:sldId id="268" r:id="rId5"/>
    <p:sldId id="276" r:id="rId6"/>
    <p:sldId id="278" r:id="rId7"/>
    <p:sldId id="277" r:id="rId8"/>
    <p:sldId id="258" r:id="rId9"/>
    <p:sldId id="269" r:id="rId10"/>
    <p:sldId id="280" r:id="rId11"/>
    <p:sldId id="282" r:id="rId12"/>
    <p:sldId id="281" r:id="rId13"/>
    <p:sldId id="279" r:id="rId14"/>
    <p:sldId id="283" r:id="rId15"/>
    <p:sldId id="284" r:id="rId16"/>
    <p:sldId id="260" r:id="rId17"/>
    <p:sldId id="271" r:id="rId18"/>
    <p:sldId id="285" r:id="rId19"/>
    <p:sldId id="263" r:id="rId20"/>
    <p:sldId id="272" r:id="rId21"/>
    <p:sldId id="267" r:id="rId22"/>
    <p:sldId id="275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6:32:41.5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80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79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7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7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9FA780CF-0A18-8197-B578-804E6DA3C86E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III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19925-4506-1EE0-1195-75E221D4030F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A968A-CBDE-CADE-0D5E-266A6AA214BE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598BB-5CF7-E6C8-1A8D-FBE3677BA450}"/>
              </a:ext>
            </a:extLst>
          </p:cNvPr>
          <p:cNvSpPr txBox="1"/>
          <p:nvPr/>
        </p:nvSpPr>
        <p:spPr>
          <a:xfrm>
            <a:off x="907499" y="2842517"/>
            <a:ext cx="10377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buClr>
                <a:srgbClr val="000000"/>
              </a:buClr>
              <a:buSzPts val="4400"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1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lang="vi-VN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Hình hộp chữ nhật. </a:t>
            </a:r>
          </a:p>
          <a:p>
            <a:pPr lvl="0" algn="ctr" defTabSz="914377">
              <a:buClr>
                <a:srgbClr val="000000"/>
              </a:buClr>
              <a:buSzPts val="4400"/>
              <a:defRPr/>
            </a:pPr>
            <a:r>
              <a:rPr lang="vi-VN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Hình lập phương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lvl="0" algn="ctr" defTabSz="914377"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051BA867-8D7A-0CB4-ACD6-F5D5A82616D6}"/>
              </a:ext>
            </a:extLst>
          </p:cNvPr>
          <p:cNvSpPr/>
          <p:nvPr/>
        </p:nvSpPr>
        <p:spPr>
          <a:xfrm>
            <a:off x="6595537" y="3616747"/>
            <a:ext cx="3223260" cy="1809206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D8BCDB6B-8F77-29DF-55BE-6AA4EA1EE9ED}"/>
              </a:ext>
            </a:extLst>
          </p:cNvPr>
          <p:cNvSpPr txBox="1"/>
          <p:nvPr/>
        </p:nvSpPr>
        <p:spPr>
          <a:xfrm>
            <a:off x="4429518" y="1844414"/>
            <a:ext cx="3033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UTM Avo" panose="02040603050506020204" pitchFamily="18"/>
              </a:rPr>
              <a:t>Hình</a:t>
            </a:r>
            <a:r>
              <a:rPr lang="en-US" sz="2600" b="1" dirty="0">
                <a:latin typeface="UTM Avo" panose="02040603050506020204" pitchFamily="18"/>
              </a:rPr>
              <a:t> </a:t>
            </a:r>
            <a:r>
              <a:rPr lang="en-US" sz="2600" b="1" dirty="0" err="1">
                <a:latin typeface="UTM Avo" panose="02040603050506020204" pitchFamily="18"/>
              </a:rPr>
              <a:t>lập</a:t>
            </a:r>
            <a:r>
              <a:rPr lang="en-US" sz="2600" b="1" dirty="0">
                <a:latin typeface="UTM Avo" panose="02040603050506020204" pitchFamily="18"/>
              </a:rPr>
              <a:t> </a:t>
            </a:r>
            <a:r>
              <a:rPr lang="en-US" sz="2600" b="1" dirty="0" err="1">
                <a:latin typeface="UTM Avo" panose="02040603050506020204" pitchFamily="18"/>
              </a:rPr>
              <a:t>phương</a:t>
            </a:r>
            <a:endParaRPr lang="en-US" sz="2600" b="1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E9CB6A5C-2927-3DF4-A639-96C8CD4FFF95}"/>
                  </a:ext>
                </a:extLst>
              </p:cNvPr>
              <p:cNvSpPr txBox="1"/>
              <p:nvPr/>
            </p:nvSpPr>
            <p:spPr>
              <a:xfrm>
                <a:off x="7366310" y="3918296"/>
                <a:ext cx="1503617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xq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5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a:rPr lang="vi-VN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i="0">
                          <a:latin typeface="UTM Avo" panose="02040603050506020204" pitchFamily="18"/>
                        </a:rPr>
                        <m:t>4</m:t>
                      </m:r>
                      <m:sSup>
                        <m:sSup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5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E9CB6A5C-2927-3DF4-A639-96C8CD4FF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310" y="3918296"/>
                <a:ext cx="1503617" cy="449162"/>
              </a:xfrm>
              <a:prstGeom prst="rect">
                <a:avLst/>
              </a:prstGeom>
              <a:blipFill>
                <a:blip r:embed="rId3"/>
                <a:stretch>
                  <a:fillRect l="-4167" t="-27778" r="-833" b="-2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6">
                <a:extLst>
                  <a:ext uri="{FF2B5EF4-FFF2-40B4-BE49-F238E27FC236}">
                    <a16:creationId xmlns:a16="http://schemas.microsoft.com/office/drawing/2014/main" id="{CD82DDD6-1E80-0D1B-027C-73AC390E5AFA}"/>
                  </a:ext>
                </a:extLst>
              </p:cNvPr>
              <p:cNvSpPr txBox="1"/>
              <p:nvPr/>
            </p:nvSpPr>
            <p:spPr>
              <a:xfrm>
                <a:off x="7366310" y="4672756"/>
                <a:ext cx="10622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5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6">
                <a:extLst>
                  <a:ext uri="{FF2B5EF4-FFF2-40B4-BE49-F238E27FC236}">
                    <a16:creationId xmlns:a16="http://schemas.microsoft.com/office/drawing/2014/main" id="{CD82DDD6-1E80-0D1B-027C-73AC390E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310" y="4672756"/>
                <a:ext cx="1062278" cy="430887"/>
              </a:xfrm>
              <a:prstGeom prst="rect">
                <a:avLst/>
              </a:prstGeom>
              <a:blipFill>
                <a:blip r:embed="rId4"/>
                <a:stretch>
                  <a:fillRect l="-5882" t="-23529" r="-2353" b="-4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8">
                <a:extLst>
                  <a:ext uri="{FF2B5EF4-FFF2-40B4-BE49-F238E27FC236}">
                    <a16:creationId xmlns:a16="http://schemas.microsoft.com/office/drawing/2014/main" id="{29D68BA3-44D0-C92A-D640-4043C3B57595}"/>
                  </a:ext>
                </a:extLst>
              </p:cNvPr>
              <p:cNvSpPr txBox="1"/>
              <p:nvPr/>
            </p:nvSpPr>
            <p:spPr>
              <a:xfrm>
                <a:off x="5533948" y="2623156"/>
                <a:ext cx="4969591" cy="594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5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là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độ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dài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cạnh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hình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vuông</a:t>
                </a:r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8">
                <a:extLst>
                  <a:ext uri="{FF2B5EF4-FFF2-40B4-BE49-F238E27FC236}">
                    <a16:creationId xmlns:a16="http://schemas.microsoft.com/office/drawing/2014/main" id="{29D68BA3-44D0-C92A-D640-4043C3B5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48" y="2623156"/>
                <a:ext cx="4969591" cy="594778"/>
              </a:xfrm>
              <a:prstGeom prst="rect">
                <a:avLst/>
              </a:prstGeom>
              <a:blipFill>
                <a:blip r:embed="rId5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8A69A13-3928-F8D4-C071-1122F845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453" y="2623156"/>
            <a:ext cx="2723519" cy="3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8">
            <a:extLst>
              <a:ext uri="{FF2B5EF4-FFF2-40B4-BE49-F238E27FC236}">
                <a16:creationId xmlns:a16="http://schemas.microsoft.com/office/drawing/2014/main" id="{A0F256FD-CACE-37BD-0631-70107207C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0315"/>
              </p:ext>
            </p:extLst>
          </p:nvPr>
        </p:nvGraphicFramePr>
        <p:xfrm>
          <a:off x="1285150" y="2552354"/>
          <a:ext cx="10031501" cy="316074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206518">
                  <a:extLst>
                    <a:ext uri="{9D8B030D-6E8A-4147-A177-3AD203B41FA5}">
                      <a16:colId xmlns:a16="http://schemas.microsoft.com/office/drawing/2014/main" val="3435844008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3059342402"/>
                    </a:ext>
                  </a:extLst>
                </a:gridCol>
                <a:gridCol w="3187703">
                  <a:extLst>
                    <a:ext uri="{9D8B030D-6E8A-4147-A177-3AD203B41FA5}">
                      <a16:colId xmlns:a16="http://schemas.microsoft.com/office/drawing/2014/main" val="1816637750"/>
                    </a:ext>
                  </a:extLst>
                </a:gridCol>
              </a:tblGrid>
              <a:tr h="1053583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Diện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tích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quanh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Thể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tích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452219"/>
                  </a:ext>
                </a:extLst>
              </a:tr>
              <a:tr h="10535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UTM Avo" panose="02040603050506020204" pitchFamily="18"/>
                        </a:rPr>
                        <a:t>Hình</a:t>
                      </a:r>
                      <a:r>
                        <a:rPr lang="en-US" sz="2400" b="1" dirty="0"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latin typeface="UTM Avo" panose="02040603050506020204" pitchFamily="18"/>
                        </a:rPr>
                        <a:t>hộp</a:t>
                      </a:r>
                      <a:r>
                        <a:rPr lang="en-US" sz="2400" b="1" dirty="0"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latin typeface="UTM Avo" panose="02040603050506020204" pitchFamily="18"/>
                        </a:rPr>
                        <a:t>chữ</a:t>
                      </a:r>
                      <a:r>
                        <a:rPr lang="en-US" sz="2400" b="1" dirty="0"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latin typeface="UTM Avo" panose="02040603050506020204" pitchFamily="18"/>
                        </a:rPr>
                        <a:t>nhật</a:t>
                      </a:r>
                      <a:endParaRPr lang="en-US" sz="2400" b="1" dirty="0">
                        <a:latin typeface="UTM Avo" panose="02040603050506020204" pitchFamily="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728234"/>
                  </a:ext>
                </a:extLst>
              </a:tr>
              <a:tr h="10535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UTM Avo" panose="02040603050506020204" pitchFamily="18"/>
                        </a:rPr>
                        <a:t>Hình</a:t>
                      </a:r>
                      <a:r>
                        <a:rPr lang="en-US" sz="2400" b="1" dirty="0"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400" b="1" dirty="0" err="1">
                          <a:latin typeface="UTM Avo" panose="02040603050506020204" pitchFamily="18"/>
                        </a:rPr>
                        <a:t>lập</a:t>
                      </a:r>
                      <a:r>
                        <a:rPr lang="en-US" sz="2400" b="1" dirty="0">
                          <a:latin typeface="UTM Avo" panose="02040603050506020204" pitchFamily="18"/>
                        </a:rPr>
                        <a:t> phương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4720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2">
                <a:extLst>
                  <a:ext uri="{FF2B5EF4-FFF2-40B4-BE49-F238E27FC236}">
                    <a16:creationId xmlns:a16="http://schemas.microsoft.com/office/drawing/2014/main" id="{9ACF75E5-92EB-5001-0E74-256AD13F8D00}"/>
                  </a:ext>
                </a:extLst>
              </p:cNvPr>
              <p:cNvSpPr txBox="1"/>
              <p:nvPr/>
            </p:nvSpPr>
            <p:spPr>
              <a:xfrm>
                <a:off x="5030552" y="3940367"/>
                <a:ext cx="2540696" cy="485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xq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500" dirty="0"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2</m:t>
                      </m:r>
                      <m:r>
                        <a:rPr lang="vi-VN" sz="2500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12">
                <a:extLst>
                  <a:ext uri="{FF2B5EF4-FFF2-40B4-BE49-F238E27FC236}">
                    <a16:creationId xmlns:a16="http://schemas.microsoft.com/office/drawing/2014/main" id="{9ACF75E5-92EB-5001-0E74-256AD13F8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552" y="3940367"/>
                <a:ext cx="2540696" cy="485774"/>
              </a:xfrm>
              <a:prstGeom prst="rect">
                <a:avLst/>
              </a:prstGeom>
              <a:blipFill>
                <a:blip r:embed="rId3"/>
                <a:stretch>
                  <a:fillRect l="-3118" r="-71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3">
                <a:extLst>
                  <a:ext uri="{FF2B5EF4-FFF2-40B4-BE49-F238E27FC236}">
                    <a16:creationId xmlns:a16="http://schemas.microsoft.com/office/drawing/2014/main" id="{F26E43C4-C36A-687B-9BEF-6068A8759784}"/>
                  </a:ext>
                </a:extLst>
              </p:cNvPr>
              <p:cNvSpPr txBox="1"/>
              <p:nvPr/>
            </p:nvSpPr>
            <p:spPr>
              <a:xfrm>
                <a:off x="5292895" y="4996661"/>
                <a:ext cx="1606209" cy="485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xq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5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500" dirty="0"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4</m:t>
                      </m:r>
                      <m:r>
                        <a:rPr lang="vi-VN" sz="2500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13">
                <a:extLst>
                  <a:ext uri="{FF2B5EF4-FFF2-40B4-BE49-F238E27FC236}">
                    <a16:creationId xmlns:a16="http://schemas.microsoft.com/office/drawing/2014/main" id="{F26E43C4-C36A-687B-9BEF-6068A875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95" y="4996661"/>
                <a:ext cx="1606209" cy="485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DB085D26-3126-C57C-F9F2-D62E9F8E0AC5}"/>
                  </a:ext>
                </a:extLst>
              </p:cNvPr>
              <p:cNvSpPr txBox="1"/>
              <p:nvPr/>
            </p:nvSpPr>
            <p:spPr>
              <a:xfrm>
                <a:off x="9074968" y="3940367"/>
                <a:ext cx="123828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V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DB085D26-3126-C57C-F9F2-D62E9F8E0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968" y="3940367"/>
                <a:ext cx="1238288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5">
                <a:extLst>
                  <a:ext uri="{FF2B5EF4-FFF2-40B4-BE49-F238E27FC236}">
                    <a16:creationId xmlns:a16="http://schemas.microsoft.com/office/drawing/2014/main" id="{AC615296-6216-28C8-F1B9-D8224A4F79A5}"/>
                  </a:ext>
                </a:extLst>
              </p:cNvPr>
              <p:cNvSpPr txBox="1"/>
              <p:nvPr/>
            </p:nvSpPr>
            <p:spPr>
              <a:xfrm>
                <a:off x="9159671" y="4996661"/>
                <a:ext cx="1068882" cy="39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V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15">
                <a:extLst>
                  <a:ext uri="{FF2B5EF4-FFF2-40B4-BE49-F238E27FC236}">
                    <a16:creationId xmlns:a16="http://schemas.microsoft.com/office/drawing/2014/main" id="{AC615296-6216-28C8-F1B9-D8224A4F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71" y="4996661"/>
                <a:ext cx="1068882" cy="393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6">
            <a:extLst>
              <a:ext uri="{FF2B5EF4-FFF2-40B4-BE49-F238E27FC236}">
                <a16:creationId xmlns:a16="http://schemas.microsoft.com/office/drawing/2014/main" id="{86BAC6F0-7F35-737E-EE9C-05E49EBBE024}"/>
              </a:ext>
            </a:extLst>
          </p:cNvPr>
          <p:cNvSpPr txBox="1"/>
          <p:nvPr/>
        </p:nvSpPr>
        <p:spPr>
          <a:xfrm>
            <a:off x="4136825" y="1766667"/>
            <a:ext cx="370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/>
              </a:rPr>
              <a:t>BẢNG CÔNG THỨC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F9294C26-2AD9-440F-A79C-432CE4A476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01685" y="5666150"/>
            <a:ext cx="889471" cy="90531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E146075-DD9B-36E3-EF79-9F495DD2A7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0842" y="1880781"/>
            <a:ext cx="1278692" cy="12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id="{3438EC9C-0B1C-34E6-3C33-9538997A1635}"/>
              </a:ext>
            </a:extLst>
          </p:cNvPr>
          <p:cNvSpPr txBox="1"/>
          <p:nvPr/>
        </p:nvSpPr>
        <p:spPr>
          <a:xfrm>
            <a:off x="2249895" y="1684989"/>
            <a:ext cx="8768061" cy="16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dirty="0" err="1">
                <a:latin typeface="UTM Avo" panose="02040603050506020204" pitchFamily="18"/>
              </a:rPr>
              <a:t>Một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hộp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sữa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có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dạng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hình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hộp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chữ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nhật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kích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thước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đáy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dưới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 4 cm, 5 cm </a:t>
            </a:r>
            <a:r>
              <a:rPr lang="en-US" sz="2300" dirty="0" err="1">
                <a:latin typeface="UTM Avo" panose="02040603050506020204" pitchFamily="18"/>
              </a:rPr>
              <a:t>và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chiều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cao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 12 cm. </a:t>
            </a:r>
            <a:r>
              <a:rPr lang="en-US" sz="2300" dirty="0" err="1">
                <a:latin typeface="UTM Avo" panose="02040603050506020204" pitchFamily="18"/>
              </a:rPr>
              <a:t>Tính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diện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xung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quanh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thể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hộp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sữa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đó</a:t>
            </a:r>
            <a:r>
              <a:rPr lang="en-US" sz="2300" dirty="0">
                <a:latin typeface="UTM Avo" panose="02040603050506020204" pitchFamily="18"/>
              </a:rPr>
              <a:t>.</a:t>
            </a:r>
          </a:p>
        </p:txBody>
      </p:sp>
      <p:sp>
        <p:nvSpPr>
          <p:cNvPr id="3" name="Hộp Văn bản 17">
            <a:extLst>
              <a:ext uri="{FF2B5EF4-FFF2-40B4-BE49-F238E27FC236}">
                <a16:creationId xmlns:a16="http://schemas.microsoft.com/office/drawing/2014/main" id="{39A53210-4266-13BC-8EB3-7CD43DCDB7E7}"/>
              </a:ext>
            </a:extLst>
          </p:cNvPr>
          <p:cNvSpPr txBox="1"/>
          <p:nvPr/>
        </p:nvSpPr>
        <p:spPr>
          <a:xfrm>
            <a:off x="3204473" y="3900119"/>
            <a:ext cx="57765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UTM Avo" panose="02040603050506020204" pitchFamily="18"/>
              </a:rPr>
              <a:t>Diện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xung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quanh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hộp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sữa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A8006E1A-5581-58B6-D1B3-245535384EF8}"/>
                  </a:ext>
                </a:extLst>
              </p:cNvPr>
              <p:cNvSpPr txBox="1"/>
              <p:nvPr/>
            </p:nvSpPr>
            <p:spPr>
              <a:xfrm>
                <a:off x="4041436" y="4409165"/>
                <a:ext cx="4269310" cy="397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xq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2.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4 + 5</m:t>
                          </m:r>
                        </m:e>
                      </m:d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.12</m:t>
                      </m:r>
                      <m:r>
                        <m:rPr>
                          <m:nor/>
                        </m:rPr>
                        <a:rPr lang="vi-VN" sz="23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3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216 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2300" b="0" i="0" smtClean="0">
                              <a:latin typeface="UTM Avo" panose="02040603050506020204" pitchFamily="18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300" baseline="30000" dirty="0"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A8006E1A-5581-58B6-D1B3-245535384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436" y="4409165"/>
                <a:ext cx="4269310" cy="397032"/>
              </a:xfrm>
              <a:prstGeom prst="rect">
                <a:avLst/>
              </a:prstGeom>
              <a:blipFill>
                <a:blip r:embed="rId3"/>
                <a:stretch>
                  <a:fillRect l="-1429" t="-153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19">
            <a:extLst>
              <a:ext uri="{FF2B5EF4-FFF2-40B4-BE49-F238E27FC236}">
                <a16:creationId xmlns:a16="http://schemas.microsoft.com/office/drawing/2014/main" id="{CE14D983-56C6-EF9D-EEBA-182C38822C6D}"/>
              </a:ext>
            </a:extLst>
          </p:cNvPr>
          <p:cNvSpPr txBox="1"/>
          <p:nvPr/>
        </p:nvSpPr>
        <p:spPr>
          <a:xfrm>
            <a:off x="4160851" y="5010161"/>
            <a:ext cx="46300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UTM Avo" panose="02040603050506020204" pitchFamily="18"/>
              </a:rPr>
              <a:t>Thể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hộp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sữa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20">
                <a:extLst>
                  <a:ext uri="{FF2B5EF4-FFF2-40B4-BE49-F238E27FC236}">
                    <a16:creationId xmlns:a16="http://schemas.microsoft.com/office/drawing/2014/main" id="{B92DEAA3-63E7-9E15-669C-3F01FF9EBE0A}"/>
                  </a:ext>
                </a:extLst>
              </p:cNvPr>
              <p:cNvSpPr txBox="1"/>
              <p:nvPr/>
            </p:nvSpPr>
            <p:spPr>
              <a:xfrm>
                <a:off x="4364049" y="5525108"/>
                <a:ext cx="3401572" cy="3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 smtClean="0">
                        <a:latin typeface="UTM Avo" panose="02040603050506020204" pitchFamily="18"/>
                      </a:rPr>
                      <m:t>V</m:t>
                    </m:r>
                    <m:r>
                      <m:rPr>
                        <m:nor/>
                      </m:rPr>
                      <a:rPr lang="vi-VN" sz="2300" b="0" i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300" b="0" i="0" smtClean="0">
                        <a:latin typeface="UTM Avo" panose="02040603050506020204" pitchFamily="18"/>
                      </a:rPr>
                      <m:t>=</m:t>
                    </m:r>
                    <m:r>
                      <m:rPr>
                        <m:nor/>
                      </m:rPr>
                      <a:rPr lang="vi-VN" sz="2300" b="0" i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300" b="0" i="0" smtClean="0">
                        <a:latin typeface="UTM Avo" panose="02040603050506020204" pitchFamily="18"/>
                      </a:rPr>
                      <m:t>4 . 5 . 12</m:t>
                    </m:r>
                    <m:r>
                      <m:rPr>
                        <m:nor/>
                      </m:rPr>
                      <a:rPr lang="vi-VN" sz="2300" b="0" i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300" b="0" i="0" smtClean="0">
                        <a:latin typeface="UTM Avo" panose="02040603050506020204" pitchFamily="18"/>
                      </a:rPr>
                      <m:t>=</m:t>
                    </m:r>
                    <m:r>
                      <m:rPr>
                        <m:nor/>
                      </m:rPr>
                      <a:rPr lang="vi-VN" sz="2300" b="0" i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300" b="0" i="0" smtClean="0">
                        <a:latin typeface="UTM Avo" panose="02040603050506020204" pitchFamily="18"/>
                      </a:rPr>
                      <m:t>240 (</m:t>
                    </m:r>
                    <m:r>
                      <m:rPr>
                        <m:nor/>
                      </m:rPr>
                      <a:rPr lang="en-US" sz="23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300" baseline="300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300" dirty="0">
                    <a:latin typeface="UTM Avo" panose="02040603050506020204" pitchFamily="18"/>
                  </a:rPr>
                  <a:t>)</a:t>
                </a:r>
              </a:p>
            </p:txBody>
          </p:sp>
        </mc:Choice>
        <mc:Fallback xmlns="">
          <p:sp>
            <p:nvSpPr>
              <p:cNvPr id="6" name="Hộp Văn bản 20">
                <a:extLst>
                  <a:ext uri="{FF2B5EF4-FFF2-40B4-BE49-F238E27FC236}">
                    <a16:creationId xmlns:a16="http://schemas.microsoft.com/office/drawing/2014/main" id="{B92DEAA3-63E7-9E15-669C-3F01FF9EB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49" y="5525108"/>
                <a:ext cx="3401572" cy="353943"/>
              </a:xfrm>
              <a:prstGeom prst="rect">
                <a:avLst/>
              </a:prstGeom>
              <a:blipFill>
                <a:blip r:embed="rId4"/>
                <a:stretch>
                  <a:fillRect l="-3405" t="-27586" r="-430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>
            <a:extLst>
              <a:ext uri="{FF2B5EF4-FFF2-40B4-BE49-F238E27FC236}">
                <a16:creationId xmlns:a16="http://schemas.microsoft.com/office/drawing/2014/main" id="{CBD2F70D-89DE-FFFC-11F2-AEF5DD335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089744" y="3381241"/>
            <a:ext cx="1385627" cy="3215590"/>
          </a:xfrm>
          <a:prstGeom prst="rect">
            <a:avLst/>
          </a:prstGeom>
        </p:spPr>
      </p:pic>
      <p:sp>
        <p:nvSpPr>
          <p:cNvPr id="8" name="Hình chữ nhật: Góc Tròn 16">
            <a:extLst>
              <a:ext uri="{FF2B5EF4-FFF2-40B4-BE49-F238E27FC236}">
                <a16:creationId xmlns:a16="http://schemas.microsoft.com/office/drawing/2014/main" id="{5DC4EF8A-12EC-70A3-78B2-76FE9F7278E3}"/>
              </a:ext>
            </a:extLst>
          </p:cNvPr>
          <p:cNvSpPr/>
          <p:nvPr/>
        </p:nvSpPr>
        <p:spPr>
          <a:xfrm>
            <a:off x="793717" y="1826337"/>
            <a:ext cx="1438095" cy="536590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0082FF-97D4-325E-AF75-7A74CF839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41" y="3331339"/>
            <a:ext cx="1438095" cy="3057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10B892-7E2F-3467-1200-BFE0C60A116E}"/>
              </a:ext>
            </a:extLst>
          </p:cNvPr>
          <p:cNvSpPr txBox="1"/>
          <p:nvPr/>
        </p:nvSpPr>
        <p:spPr>
          <a:xfrm>
            <a:off x="5455176" y="3438454"/>
            <a:ext cx="128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69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9F8D81B3-93A5-D24E-1B87-267F8A9EE5FE}"/>
              </a:ext>
            </a:extLst>
          </p:cNvPr>
          <p:cNvSpPr txBox="1"/>
          <p:nvPr/>
        </p:nvSpPr>
        <p:spPr>
          <a:xfrm>
            <a:off x="905600" y="1779155"/>
            <a:ext cx="10380799" cy="16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dirty="0">
                <a:latin typeface="UTM Avo" panose="02040603050506020204" pitchFamily="18"/>
              </a:rPr>
              <a:t>		   </a:t>
            </a:r>
            <a:r>
              <a:rPr lang="en-US" sz="2300" dirty="0" err="1">
                <a:latin typeface="UTM Avo" panose="02040603050506020204" pitchFamily="18"/>
              </a:rPr>
              <a:t>Một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viên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gạch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đất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sét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nung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đặc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có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dạng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hình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hộp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chữ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nhật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kích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thước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đáy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dưới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 220 mm, 105 mm </a:t>
            </a:r>
            <a:r>
              <a:rPr lang="en-US" sz="2300" dirty="0" err="1">
                <a:latin typeface="UTM Avo" panose="02040603050506020204" pitchFamily="18"/>
              </a:rPr>
              <a:t>và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chiều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cao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 65 mm. </a:t>
            </a:r>
            <a:r>
              <a:rPr lang="en-US" sz="2300" dirty="0" err="1">
                <a:latin typeface="UTM Avo" panose="02040603050506020204" pitchFamily="18"/>
              </a:rPr>
              <a:t>Tính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diện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xung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quanh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thể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viên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gạch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đó</a:t>
            </a:r>
            <a:r>
              <a:rPr lang="en-US" sz="2300" dirty="0">
                <a:latin typeface="UTM Avo" panose="02040603050506020204" pitchFamily="18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9">
                <a:extLst>
                  <a:ext uri="{FF2B5EF4-FFF2-40B4-BE49-F238E27FC236}">
                    <a16:creationId xmlns:a16="http://schemas.microsoft.com/office/drawing/2014/main" id="{977B74E5-831F-0A5F-0DD3-7AE224DC938C}"/>
                  </a:ext>
                </a:extLst>
              </p:cNvPr>
              <p:cNvSpPr txBox="1"/>
              <p:nvPr/>
            </p:nvSpPr>
            <p:spPr>
              <a:xfrm>
                <a:off x="1887369" y="3930647"/>
                <a:ext cx="8334943" cy="2148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Diện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tích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xung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quanh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của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viên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gạch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2. </m:t>
                    </m:r>
                    <m:d>
                      <m:dPr>
                        <m:ctrlPr>
                          <a:rPr lang="en-US" sz="23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300" i="0" dirty="0" smtClean="0">
                            <a:effectLst/>
                            <a:latin typeface="UTM Avo" panose="02040603050506020204" pitchFamily="18"/>
                            <a:ea typeface="Times New Roman" panose="02020603050405020304" pitchFamily="18" charset="0"/>
                          </a:rPr>
                          <m:t>220 + 105</m:t>
                        </m:r>
                      </m:e>
                    </m:d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. 65 = 42 250</m:t>
                    </m:r>
                    <m:r>
                      <m:rPr>
                        <m:nor/>
                      </m:rPr>
                      <a:rPr lang="en-US" sz="23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mm</m:t>
                    </m:r>
                    <m:r>
                      <m:rPr>
                        <m:nor/>
                      </m:rPr>
                      <a:rPr lang="en-US" sz="2300" i="0" baseline="3000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300" i="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3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Thể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tích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của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viên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gạch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220</m:t>
                    </m:r>
                    <m:r>
                      <m:rPr>
                        <m:nor/>
                      </m:rPr>
                      <a:rPr lang="en-US" sz="23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3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105</m:t>
                    </m:r>
                    <m:r>
                      <m:rPr>
                        <m:nor/>
                      </m:rPr>
                      <a:rPr lang="en-US" sz="23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. 65 = 1 501 500 (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mm</m:t>
                    </m:r>
                    <m:r>
                      <m:rPr>
                        <m:nor/>
                      </m:rPr>
                      <a:rPr lang="en-US" sz="2300" i="0" baseline="3000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300" i="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vi-VN" sz="23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 15 015 </m:t>
                    </m:r>
                    <m:r>
                      <m:rPr>
                        <m:nor/>
                      </m:rPr>
                      <a:rPr lang="en-US" sz="23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300" i="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300" i="0" baseline="3000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Hộp Văn bản 9">
                <a:extLst>
                  <a:ext uri="{FF2B5EF4-FFF2-40B4-BE49-F238E27FC236}">
                    <a16:creationId xmlns:a16="http://schemas.microsoft.com/office/drawing/2014/main" id="{977B74E5-831F-0A5F-0DD3-7AE224DC9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69" y="3930647"/>
                <a:ext cx="8334943" cy="2148602"/>
              </a:xfrm>
              <a:prstGeom prst="rect">
                <a:avLst/>
              </a:prstGeom>
              <a:blipFill>
                <a:blip r:embed="rId3"/>
                <a:stretch>
                  <a:fillRect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̀nh chữ nhật: Góc Tròn 16">
            <a:extLst>
              <a:ext uri="{FF2B5EF4-FFF2-40B4-BE49-F238E27FC236}">
                <a16:creationId xmlns:a16="http://schemas.microsoft.com/office/drawing/2014/main" id="{F9C583B8-3000-794F-51F7-D0F30AD5DBE8}"/>
              </a:ext>
            </a:extLst>
          </p:cNvPr>
          <p:cNvSpPr/>
          <p:nvPr/>
        </p:nvSpPr>
        <p:spPr>
          <a:xfrm>
            <a:off x="708660" y="1842126"/>
            <a:ext cx="2112077" cy="466703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0205E81-9C6B-DEE1-C1D9-07EC3921F990}"/>
              </a:ext>
            </a:extLst>
          </p:cNvPr>
          <p:cNvSpPr txBox="1"/>
          <p:nvPr/>
        </p:nvSpPr>
        <p:spPr>
          <a:xfrm>
            <a:off x="5623041" y="3468982"/>
            <a:ext cx="8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B1491819-5ABB-C7D1-D468-B3A595CFC34A}"/>
              </a:ext>
            </a:extLst>
          </p:cNvPr>
          <p:cNvSpPr txBox="1"/>
          <p:nvPr/>
        </p:nvSpPr>
        <p:spPr>
          <a:xfrm>
            <a:off x="2490288" y="1702111"/>
            <a:ext cx="8802552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Bể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cảnh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có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dạng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hình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phương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với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độ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dài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cạnh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là</a:t>
            </a:r>
            <a:r>
              <a:rPr lang="en-US" sz="2400" dirty="0">
                <a:latin typeface="UTM Avo" panose="02040603050506020204" pitchFamily="18"/>
              </a:rPr>
              <a:t> 30 cm. </a:t>
            </a:r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thể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tích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bể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cảnh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đó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8">
                <a:extLst>
                  <a:ext uri="{FF2B5EF4-FFF2-40B4-BE49-F238E27FC236}">
                    <a16:creationId xmlns:a16="http://schemas.microsoft.com/office/drawing/2014/main" id="{978ECDCB-613A-B774-09EE-889EA835CDA4}"/>
                  </a:ext>
                </a:extLst>
              </p:cNvPr>
              <p:cNvSpPr txBox="1"/>
              <p:nvPr/>
            </p:nvSpPr>
            <p:spPr>
              <a:xfrm>
                <a:off x="4537892" y="3572510"/>
                <a:ext cx="5442857" cy="1217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</a:rPr>
                  <a:t>Thể </a:t>
                </a:r>
                <a:r>
                  <a:rPr lang="en-US" sz="2400" dirty="0" err="1">
                    <a:latin typeface="UTM Avo" panose="02040603050506020204" pitchFamily="18"/>
                  </a:rPr>
                  <a:t>tích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bể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cá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cảnh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baseline="30000" dirty="0"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27 000 (</m:t>
                      </m:r>
                      <m:r>
                        <m:rPr>
                          <m:nor/>
                        </m:rPr>
                        <a:rPr lang="en-US" sz="2400" dirty="0"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2400" baseline="30000" dirty="0"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8">
                <a:extLst>
                  <a:ext uri="{FF2B5EF4-FFF2-40B4-BE49-F238E27FC236}">
                    <a16:creationId xmlns:a16="http://schemas.microsoft.com/office/drawing/2014/main" id="{978ECDCB-613A-B774-09EE-889EA835C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892" y="3572510"/>
                <a:ext cx="5442857" cy="1217256"/>
              </a:xfrm>
              <a:prstGeom prst="rect">
                <a:avLst/>
              </a:prstGeom>
              <a:blipFill>
                <a:blip r:embed="rId3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>
            <a:extLst>
              <a:ext uri="{FF2B5EF4-FFF2-40B4-BE49-F238E27FC236}">
                <a16:creationId xmlns:a16="http://schemas.microsoft.com/office/drawing/2014/main" id="{611DB155-8E22-3670-EA37-88F332596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33074" y="4801827"/>
            <a:ext cx="3158926" cy="2056173"/>
          </a:xfrm>
          <a:prstGeom prst="rect">
            <a:avLst/>
          </a:prstGeom>
        </p:spPr>
      </p:pic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2E33B852-99BA-F52D-F33D-D4C5418F59E9}"/>
              </a:ext>
            </a:extLst>
          </p:cNvPr>
          <p:cNvSpPr/>
          <p:nvPr/>
        </p:nvSpPr>
        <p:spPr>
          <a:xfrm>
            <a:off x="777240" y="1833992"/>
            <a:ext cx="1511301" cy="589168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5A94CE7-EC77-6959-7923-FC89ED3E9D76}"/>
              </a:ext>
            </a:extLst>
          </p:cNvPr>
          <p:cNvSpPr txBox="1"/>
          <p:nvPr/>
        </p:nvSpPr>
        <p:spPr>
          <a:xfrm>
            <a:off x="6725920" y="3044651"/>
            <a:ext cx="1227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6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DE0FE-2DC6-D9B6-2015-DD67A4DCD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06" y="3275484"/>
            <a:ext cx="3158926" cy="30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25" y="2920440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28517013-FEEA-7083-F2ED-CF0FF61BA142}"/>
              </a:ext>
            </a:extLst>
          </p:cNvPr>
          <p:cNvSpPr txBox="1"/>
          <p:nvPr/>
        </p:nvSpPr>
        <p:spPr>
          <a:xfrm>
            <a:off x="1256158" y="1582774"/>
            <a:ext cx="9679683" cy="154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UTM Avo" panose="02040603050506020204" pitchFamily="18"/>
              </a:rPr>
              <a:t>	</a:t>
            </a:r>
            <a:r>
              <a:rPr lang="en-US" sz="2200" dirty="0" err="1">
                <a:latin typeface="UTM Avo" panose="02040603050506020204" pitchFamily="18"/>
              </a:rPr>
              <a:t>Đố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em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chỉ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với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một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thước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thẳng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có</a:t>
            </a:r>
            <a:r>
              <a:rPr lang="en-US" sz="2200" dirty="0">
                <a:latin typeface="UTM Avo" panose="02040603050506020204" pitchFamily="18"/>
              </a:rPr>
              <a:t> chia </a:t>
            </a:r>
            <a:r>
              <a:rPr lang="en-US" sz="2200" dirty="0" err="1">
                <a:latin typeface="UTM Avo" panose="02040603050506020204" pitchFamily="18"/>
              </a:rPr>
              <a:t>đơn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vị</a:t>
            </a:r>
            <a:r>
              <a:rPr lang="en-US" sz="2200" dirty="0">
                <a:latin typeface="UTM Avo" panose="02040603050506020204" pitchFamily="18"/>
              </a:rPr>
              <a:t> mi-li-</a:t>
            </a:r>
            <a:r>
              <a:rPr lang="en-US" sz="2200" dirty="0" err="1">
                <a:latin typeface="UTM Avo" panose="02040603050506020204" pitchFamily="18"/>
              </a:rPr>
              <a:t>mét</a:t>
            </a:r>
            <a:r>
              <a:rPr lang="en-US" sz="2200" dirty="0">
                <a:latin typeface="UTM Avo" panose="02040603050506020204" pitchFamily="18"/>
              </a:rPr>
              <a:t> (mm) </a:t>
            </a:r>
            <a:r>
              <a:rPr lang="en-US" sz="2200" dirty="0" err="1">
                <a:latin typeface="UTM Avo" panose="02040603050506020204" pitchFamily="18"/>
              </a:rPr>
              <a:t>mà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đo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được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độ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dài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đường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chéo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một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viên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gạch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có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dạng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hộp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nhật</a:t>
            </a:r>
            <a:r>
              <a:rPr lang="en-US" sz="2200" dirty="0">
                <a:latin typeface="UTM Avo" panose="02040603050506020204" pitchFamily="18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7">
                <a:extLst>
                  <a:ext uri="{FF2B5EF4-FFF2-40B4-BE49-F238E27FC236}">
                    <a16:creationId xmlns:a16="http://schemas.microsoft.com/office/drawing/2014/main" id="{C852642E-3862-924F-6B60-A8C60064647C}"/>
                  </a:ext>
                </a:extLst>
              </p:cNvPr>
              <p:cNvSpPr txBox="1"/>
              <p:nvPr/>
            </p:nvSpPr>
            <p:spPr>
              <a:xfrm>
                <a:off x="1092081" y="4986471"/>
                <a:ext cx="10007835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Hướng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dẫn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3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như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16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cũng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7">
                <a:extLst>
                  <a:ext uri="{FF2B5EF4-FFF2-40B4-BE49-F238E27FC236}">
                    <a16:creationId xmlns:a16="http://schemas.microsoft.com/office/drawing/2014/main" id="{C852642E-3862-924F-6B60-A8C60064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81" y="4986471"/>
                <a:ext cx="10007835" cy="1550168"/>
              </a:xfrm>
              <a:prstGeom prst="rect">
                <a:avLst/>
              </a:prstGeom>
              <a:blipFill>
                <a:blip r:embed="rId3"/>
                <a:stretch>
                  <a:fillRect l="-633" b="-6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̀nh chữ nhật: Góc Tròn 16">
            <a:extLst>
              <a:ext uri="{FF2B5EF4-FFF2-40B4-BE49-F238E27FC236}">
                <a16:creationId xmlns:a16="http://schemas.microsoft.com/office/drawing/2014/main" id="{720174AA-B3E4-5E56-7045-320D5E3CF94C}"/>
              </a:ext>
            </a:extLst>
          </p:cNvPr>
          <p:cNvSpPr/>
          <p:nvPr/>
        </p:nvSpPr>
        <p:spPr>
          <a:xfrm>
            <a:off x="1256158" y="1747988"/>
            <a:ext cx="807432" cy="446572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5BB30-2DA4-6C3F-307B-0D855C3C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756" y="3033499"/>
            <a:ext cx="5592488" cy="17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8E902B6D-4F20-63F1-14CD-5262ABEB7358}"/>
              </a:ext>
            </a:extLst>
          </p:cNvPr>
          <p:cNvSpPr txBox="1"/>
          <p:nvPr/>
        </p:nvSpPr>
        <p:spPr>
          <a:xfrm>
            <a:off x="2149014" y="1679480"/>
            <a:ext cx="7893972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Sưu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tầm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hình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ảnh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những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đồ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vật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thực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tiễn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có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dạng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hình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hộp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chữ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nhật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hình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phương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p:pic>
        <p:nvPicPr>
          <p:cNvPr id="3" name="Hình ảnh 4">
            <a:extLst>
              <a:ext uri="{FF2B5EF4-FFF2-40B4-BE49-F238E27FC236}">
                <a16:creationId xmlns:a16="http://schemas.microsoft.com/office/drawing/2014/main" id="{3B0103AE-5C7E-98AA-89DD-20BE42F9B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30" y="3268195"/>
            <a:ext cx="3567502" cy="2988703"/>
          </a:xfrm>
          <a:prstGeom prst="rect">
            <a:avLst/>
          </a:prstGeom>
        </p:spPr>
      </p:pic>
      <p:pic>
        <p:nvPicPr>
          <p:cNvPr id="4" name="Hình ảnh 5">
            <a:extLst>
              <a:ext uri="{FF2B5EF4-FFF2-40B4-BE49-F238E27FC236}">
                <a16:creationId xmlns:a16="http://schemas.microsoft.com/office/drawing/2014/main" id="{A4F15CDC-2862-E22C-D6D4-3B630BE20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4314721" cy="2667095"/>
          </a:xfrm>
          <a:prstGeom prst="rect">
            <a:avLst/>
          </a:prstGeom>
        </p:spPr>
      </p:pic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044033D4-0F1C-AF7A-4EF3-C226F07D7CAD}"/>
              </a:ext>
            </a:extLst>
          </p:cNvPr>
          <p:cNvSpPr/>
          <p:nvPr/>
        </p:nvSpPr>
        <p:spPr>
          <a:xfrm>
            <a:off x="1062990" y="1838836"/>
            <a:ext cx="908421" cy="590661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4470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808826"/>
            <a:chOff x="309542" y="967667"/>
            <a:chExt cx="2878585" cy="180882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471476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A3B66F7-1244-14C9-1531-1758E2246C00}"/>
              </a:ext>
            </a:extLst>
          </p:cNvPr>
          <p:cNvSpPr txBox="1"/>
          <p:nvPr/>
        </p:nvSpPr>
        <p:spPr>
          <a:xfrm>
            <a:off x="926649" y="3569136"/>
            <a:ext cx="28932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BFE4C293-6F51-1062-1ECD-94A5AD7F122A}"/>
              </a:ext>
            </a:extLst>
          </p:cNvPr>
          <p:cNvSpPr txBox="1"/>
          <p:nvPr/>
        </p:nvSpPr>
        <p:spPr>
          <a:xfrm>
            <a:off x="4114550" y="3561621"/>
            <a:ext cx="29948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tập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ách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20257AD9-22F1-87F9-F873-AD99DE0184A5}"/>
              </a:ext>
            </a:extLst>
          </p:cNvPr>
          <p:cNvSpPr txBox="1"/>
          <p:nvPr/>
        </p:nvSpPr>
        <p:spPr>
          <a:xfrm>
            <a:off x="7556547" y="3566519"/>
            <a:ext cx="3937787" cy="2467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46">
              <a:lnSpc>
                <a:spcPct val="150000"/>
              </a:lnSpc>
              <a:defRPr/>
            </a:pPr>
            <a:r>
              <a:rPr lang="vi-VN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Chuẩn bị </a:t>
            </a:r>
            <a:r>
              <a:rPr lang="vi-VN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 2.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vi-VN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Hình lăng trụ đứng tam giác. Hình lăng trụ đứng tứ giác.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C7A762D2-015C-FB6C-5746-E3145B34C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5859" y="2005871"/>
            <a:ext cx="1574800" cy="15748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38CAE38C-2F1B-2188-07B0-BCE8BC165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2141" y="2048405"/>
            <a:ext cx="1574800" cy="1574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7E21EF76-5CF4-5851-4F74-C79237299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1955" y="2048405"/>
            <a:ext cx="1574800" cy="15748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55AD8-9CD5-5268-7C35-0F4C3CC07F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10586532" y="1315417"/>
            <a:ext cx="1016437" cy="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22032" y="3011092"/>
            <a:ext cx="2736543" cy="1722925"/>
            <a:chOff x="309542" y="967667"/>
            <a:chExt cx="2878585" cy="1722925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85575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7346C25C-5202-D84F-9944-9D5065CE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38" y="4341103"/>
            <a:ext cx="2483808" cy="19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EAC55AB0-6C07-FF3D-EF96-6D81E854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51" y="4341103"/>
            <a:ext cx="2816371" cy="197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7">
            <a:extLst>
              <a:ext uri="{FF2B5EF4-FFF2-40B4-BE49-F238E27FC236}">
                <a16:creationId xmlns:a16="http://schemas.microsoft.com/office/drawing/2014/main" id="{C2E41A89-38A1-1BF1-F1DE-EE4B8ED2B8D9}"/>
              </a:ext>
            </a:extLst>
          </p:cNvPr>
          <p:cNvSpPr txBox="1"/>
          <p:nvPr/>
        </p:nvSpPr>
        <p:spPr>
          <a:xfrm>
            <a:off x="2320746" y="1758950"/>
            <a:ext cx="788048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1. a)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D1C39ACB-0B9A-C249-49AD-B28718EE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" y="2651330"/>
            <a:ext cx="1714067" cy="20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ăng trụ tam giác - uMatrix">
            <a:extLst>
              <a:ext uri="{FF2B5EF4-FFF2-40B4-BE49-F238E27FC236}">
                <a16:creationId xmlns:a16="http://schemas.microsoft.com/office/drawing/2014/main" id="{6FCC4A65-B0BE-A7BD-2CCF-CD0BF601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22" y="2536144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044F658B-974D-765F-6434-7882D8F2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46" y="2457011"/>
            <a:ext cx="1786254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4">
            <a:extLst>
              <a:ext uri="{FF2B5EF4-FFF2-40B4-BE49-F238E27FC236}">
                <a16:creationId xmlns:a16="http://schemas.microsoft.com/office/drawing/2014/main" id="{4036AB23-29DB-50CB-231B-739B15734393}"/>
              </a:ext>
            </a:extLst>
          </p:cNvPr>
          <p:cNvSpPr txBox="1"/>
          <p:nvPr/>
        </p:nvSpPr>
        <p:spPr>
          <a:xfrm>
            <a:off x="1085850" y="1637066"/>
            <a:ext cx="10020300" cy="1477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05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b)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Em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hãy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chỉ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rõ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đỉnh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đường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chéo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của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hộp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đó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;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chỉ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rõ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những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nào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;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những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bên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nào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bằng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5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nhau</a:t>
            </a:r>
            <a:r>
              <a:rPr lang="en-US" sz="205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2A96B279-7685-A9FA-E559-21DB3E37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55" y="3429000"/>
            <a:ext cx="2979800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6">
                <a:extLst>
                  <a:ext uri="{FF2B5EF4-FFF2-40B4-BE49-F238E27FC236}">
                    <a16:creationId xmlns:a16="http://schemas.microsoft.com/office/drawing/2014/main" id="{103BFD57-F83A-98D1-2111-1840360A8DA9}"/>
                  </a:ext>
                </a:extLst>
              </p:cNvPr>
              <p:cNvSpPr txBox="1"/>
              <p:nvPr/>
            </p:nvSpPr>
            <p:spPr>
              <a:xfrm>
                <a:off x="834390" y="3109680"/>
                <a:ext cx="7703820" cy="342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Hình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hộp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chữ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nhật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ABCD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.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MNPQ</m:t>
                    </m:r>
                  </m:oMath>
                </a14:m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</a:t>
                </a:r>
                <a:endParaRPr lang="en-US" sz="205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dưới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MNPQ</m:t>
                    </m:r>
                  </m:oMath>
                </a14:m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,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trên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ABCD</m:t>
                    </m:r>
                  </m:oMath>
                </a14:m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đều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là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hình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chữ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nhật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</a:t>
                </a:r>
                <a:endParaRPr lang="en-US" sz="205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mặt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bên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AMQD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BNPC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CPQD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AMNB</m:t>
                    </m:r>
                  </m:oMath>
                </a14:m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đều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chữ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nhật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;</a:t>
                </a:r>
                <a:endParaRPr lang="en-US" sz="205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cạnh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CD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PQ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MN</m:t>
                    </m:r>
                  </m:oMath>
                </a14:m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BC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AD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MQ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NP</m:t>
                    </m:r>
                  </m:oMath>
                </a14:m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</a:t>
                </a:r>
                <a:endParaRPr lang="en-US" sz="205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cạnh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bên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BN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CP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05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DQ</m:t>
                    </m:r>
                  </m:oMath>
                </a14:m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;</a:t>
                </a:r>
                <a:endParaRPr lang="en-US" sz="205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5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đỉnh</a:t>
                </a:r>
                <a:r>
                  <a:rPr lang="en-US" sz="205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M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N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P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5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Q</m:t>
                    </m:r>
                  </m:oMath>
                </a14:m>
                <a:r>
                  <a:rPr lang="en-US" sz="2050" dirty="0"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6">
                <a:extLst>
                  <a:ext uri="{FF2B5EF4-FFF2-40B4-BE49-F238E27FC236}">
                    <a16:creationId xmlns:a16="http://schemas.microsoft.com/office/drawing/2014/main" id="{103BFD57-F83A-98D1-2111-1840360A8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3109680"/>
                <a:ext cx="7703820" cy="3422925"/>
              </a:xfrm>
              <a:prstGeom prst="rect">
                <a:avLst/>
              </a:prstGeom>
              <a:blipFill>
                <a:blip r:embed="rId4"/>
                <a:stretch>
                  <a:fillRect l="-791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7346C25C-5202-D84F-9944-9D5065CE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38" y="4645625"/>
            <a:ext cx="2483808" cy="19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EAC55AB0-6C07-FF3D-EF96-6D81E854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51" y="4645624"/>
            <a:ext cx="2816371" cy="197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7">
            <a:extLst>
              <a:ext uri="{FF2B5EF4-FFF2-40B4-BE49-F238E27FC236}">
                <a16:creationId xmlns:a16="http://schemas.microsoft.com/office/drawing/2014/main" id="{C2E41A89-38A1-1BF1-F1DE-EE4B8ED2B8D9}"/>
              </a:ext>
            </a:extLst>
          </p:cNvPr>
          <p:cNvSpPr txBox="1"/>
          <p:nvPr/>
        </p:nvSpPr>
        <p:spPr>
          <a:xfrm>
            <a:off x="3145337" y="1758951"/>
            <a:ext cx="788048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UTM Avo" panose="02040603050506020204" pitchFamily="18"/>
                <a:ea typeface="Times New Roman" panose="02020603050405020304" pitchFamily="18" charset="0"/>
              </a:rPr>
              <a:t>2. a</a:t>
            </a:r>
            <a:r>
              <a:rPr lang="en-US" sz="24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phương?</a:t>
            </a:r>
          </a:p>
        </p:txBody>
      </p:sp>
      <p:pic>
        <p:nvPicPr>
          <p:cNvPr id="6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D1C39ACB-0B9A-C249-49AD-B28718EE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" y="2651330"/>
            <a:ext cx="1714067" cy="20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ăng trụ tam giác - uMatrix">
            <a:extLst>
              <a:ext uri="{FF2B5EF4-FFF2-40B4-BE49-F238E27FC236}">
                <a16:creationId xmlns:a16="http://schemas.microsoft.com/office/drawing/2014/main" id="{6FCC4A65-B0BE-A7BD-2CCF-CD0BF601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22" y="2536144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044F658B-974D-765F-6434-7882D8F2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46" y="2457011"/>
            <a:ext cx="1786254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B479DF84-4A61-2380-E9B3-8C0B6918E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t="1210" r="16801" b="-1210"/>
          <a:stretch/>
        </p:blipFill>
        <p:spPr bwMode="auto">
          <a:xfrm>
            <a:off x="8711565" y="3120390"/>
            <a:ext cx="2777490" cy="28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4FAD3948-76CD-B713-91EB-43BD5C79259F}"/>
              </a:ext>
            </a:extLst>
          </p:cNvPr>
          <p:cNvSpPr txBox="1"/>
          <p:nvPr/>
        </p:nvSpPr>
        <p:spPr>
          <a:xfrm>
            <a:off x="702945" y="1620847"/>
            <a:ext cx="10786110" cy="95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rõ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chéo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rõ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bên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BCDB0EED-A0FE-CDA8-5805-4F063BF225ED}"/>
                  </a:ext>
                </a:extLst>
              </p:cNvPr>
              <p:cNvSpPr txBox="1"/>
              <p:nvPr/>
            </p:nvSpPr>
            <p:spPr>
              <a:xfrm>
                <a:off x="525780" y="2775594"/>
                <a:ext cx="8366760" cy="3264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Hình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lập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phương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ABCD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.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0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dưới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ABCD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đều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vuông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ADD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’,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BCC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’,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CDD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ABB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BC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CD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DA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=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CC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0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DD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’, 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’, 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’, 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000" i="0" dirty="0"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0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BCDB0EED-A0FE-CDA8-5805-4F063BF22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775594"/>
                <a:ext cx="8366760" cy="3264292"/>
              </a:xfrm>
              <a:prstGeom prst="rect">
                <a:avLst/>
              </a:prstGeom>
              <a:blipFill>
                <a:blip r:embed="rId4"/>
                <a:stretch>
                  <a:fillRect l="-655" b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73380"/>
            <a:ext cx="2736543" cy="1760637"/>
            <a:chOff x="309542" y="967667"/>
            <a:chExt cx="2878585" cy="1760637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423287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802BF0-B8DB-4DCF-0F3B-7DB665B95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5786" y="1786164"/>
            <a:ext cx="8337549" cy="397147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D3F579F-202D-ED58-268E-88334D694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11175" y="3496762"/>
            <a:ext cx="1324320" cy="326626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16DB39D-202B-41AC-988A-EE9DF56624EC}"/>
              </a:ext>
            </a:extLst>
          </p:cNvPr>
          <p:cNvSpPr txBox="1"/>
          <p:nvPr/>
        </p:nvSpPr>
        <p:spPr>
          <a:xfrm>
            <a:off x="3056694" y="2539118"/>
            <a:ext cx="6031502" cy="2590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III. </a:t>
            </a:r>
            <a:r>
              <a:rPr lang="vi-VN" sz="29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DIỆN TÍCH XUNG QUANH VÀ </a:t>
            </a:r>
          </a:p>
          <a:p>
            <a:pPr algn="ctr">
              <a:lnSpc>
                <a:spcPct val="150000"/>
              </a:lnSpc>
            </a:pPr>
            <a:r>
              <a:rPr lang="vi-VN" sz="29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THỂ TÍCH CỦA HÌNH HỘP </a:t>
            </a:r>
          </a:p>
          <a:p>
            <a:pPr algn="ctr">
              <a:lnSpc>
                <a:spcPct val="150000"/>
              </a:lnSpc>
            </a:pPr>
            <a:r>
              <a:rPr lang="vi-VN" sz="29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CHỮ NHẬT, HÌNH LẬP PHƯƠNG</a:t>
            </a:r>
          </a:p>
          <a:p>
            <a:pPr algn="ctr">
              <a:lnSpc>
                <a:spcPct val="150000"/>
              </a:lnSpc>
            </a:pPr>
            <a:endParaRPr lang="en-US" sz="29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0A4F1C-8704-89FA-479B-FCA30F7A3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827" y="2880360"/>
            <a:ext cx="1423809" cy="38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051BA867-8D7A-0CB4-ACD6-F5D5A82616D6}"/>
              </a:ext>
            </a:extLst>
          </p:cNvPr>
          <p:cNvSpPr/>
          <p:nvPr/>
        </p:nvSpPr>
        <p:spPr>
          <a:xfrm>
            <a:off x="6767621" y="4178386"/>
            <a:ext cx="3223260" cy="1544923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D8BCDB6B-8F77-29DF-55BE-6AA4EA1EE9ED}"/>
              </a:ext>
            </a:extLst>
          </p:cNvPr>
          <p:cNvSpPr txBox="1"/>
          <p:nvPr/>
        </p:nvSpPr>
        <p:spPr>
          <a:xfrm>
            <a:off x="4429518" y="1861831"/>
            <a:ext cx="33329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>
                <a:latin typeface="UTM Avo" panose="02040603050506020204" pitchFamily="18"/>
              </a:rPr>
              <a:t>Hình</a:t>
            </a:r>
            <a:r>
              <a:rPr lang="en-US" sz="2600" b="1" dirty="0">
                <a:latin typeface="UTM Avo" panose="02040603050506020204" pitchFamily="18"/>
              </a:rPr>
              <a:t> </a:t>
            </a:r>
            <a:r>
              <a:rPr lang="en-US" sz="2600" b="1" dirty="0" err="1">
                <a:latin typeface="UTM Avo" panose="02040603050506020204" pitchFamily="18"/>
              </a:rPr>
              <a:t>hộp</a:t>
            </a:r>
            <a:r>
              <a:rPr lang="en-US" sz="2600" b="1" dirty="0">
                <a:latin typeface="UTM Avo" panose="02040603050506020204" pitchFamily="18"/>
              </a:rPr>
              <a:t> </a:t>
            </a:r>
            <a:r>
              <a:rPr lang="en-US" sz="2600" b="1" dirty="0" err="1">
                <a:latin typeface="UTM Avo" panose="02040603050506020204" pitchFamily="18"/>
              </a:rPr>
              <a:t>chữ</a:t>
            </a:r>
            <a:r>
              <a:rPr lang="en-US" sz="2600" b="1" dirty="0">
                <a:latin typeface="UTM Avo" panose="02040603050506020204" pitchFamily="18"/>
              </a:rPr>
              <a:t> </a:t>
            </a:r>
            <a:r>
              <a:rPr lang="en-US" sz="2600" b="1" dirty="0" err="1">
                <a:latin typeface="UTM Avo" panose="02040603050506020204" pitchFamily="18"/>
              </a:rPr>
              <a:t>nhật</a:t>
            </a:r>
            <a:endParaRPr lang="en-US" sz="2600" b="1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E9CB6A5C-2927-3DF4-A639-96C8CD4FFF95}"/>
                  </a:ext>
                </a:extLst>
              </p:cNvPr>
              <p:cNvSpPr txBox="1"/>
              <p:nvPr/>
            </p:nvSpPr>
            <p:spPr>
              <a:xfrm>
                <a:off x="7216498" y="4459342"/>
                <a:ext cx="2352952" cy="431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500" b="0" i="0" smtClean="0">
                              <a:latin typeface="UTM Avo" panose="02040603050506020204" pitchFamily="18"/>
                            </a:rPr>
                            <m:t>xq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5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5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2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E9CB6A5C-2927-3DF4-A639-96C8CD4FF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498" y="4459342"/>
                <a:ext cx="2352952" cy="431657"/>
              </a:xfrm>
              <a:prstGeom prst="rect">
                <a:avLst/>
              </a:prstGeom>
              <a:blipFill>
                <a:blip r:embed="rId3"/>
                <a:stretch>
                  <a:fillRect l="-3109" t="-1429" r="-51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6">
                <a:extLst>
                  <a:ext uri="{FF2B5EF4-FFF2-40B4-BE49-F238E27FC236}">
                    <a16:creationId xmlns:a16="http://schemas.microsoft.com/office/drawing/2014/main" id="{CD82DDD6-1E80-0D1B-027C-73AC390E5AFA}"/>
                  </a:ext>
                </a:extLst>
              </p:cNvPr>
              <p:cNvSpPr txBox="1"/>
              <p:nvPr/>
            </p:nvSpPr>
            <p:spPr>
              <a:xfrm>
                <a:off x="7216498" y="5213802"/>
                <a:ext cx="119160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5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5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9" name="Hộp Văn bản 6">
                <a:extLst>
                  <a:ext uri="{FF2B5EF4-FFF2-40B4-BE49-F238E27FC236}">
                    <a16:creationId xmlns:a16="http://schemas.microsoft.com/office/drawing/2014/main" id="{CD82DDD6-1E80-0D1B-027C-73AC390E5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498" y="5213802"/>
                <a:ext cx="1191608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5E0C064-A828-A3BA-B56D-29472033D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103" y="2877772"/>
            <a:ext cx="3343335" cy="30847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8">
                <a:extLst>
                  <a:ext uri="{FF2B5EF4-FFF2-40B4-BE49-F238E27FC236}">
                    <a16:creationId xmlns:a16="http://schemas.microsoft.com/office/drawing/2014/main" id="{29D68BA3-44D0-C92A-D640-4043C3B57595}"/>
                  </a:ext>
                </a:extLst>
              </p:cNvPr>
              <p:cNvSpPr txBox="1"/>
              <p:nvPr/>
            </p:nvSpPr>
            <p:spPr>
              <a:xfrm>
                <a:off x="5797794" y="2743210"/>
                <a:ext cx="4969591" cy="120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là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chiều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dài</a:t>
                </a:r>
                <a:r>
                  <a:rPr lang="en-US" sz="2500" dirty="0">
                    <a:latin typeface="UTM Avo" panose="02040603050506020204" pitchFamily="1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là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chiều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rộng</a:t>
                </a:r>
                <a:r>
                  <a:rPr lang="en-US" sz="2500" dirty="0">
                    <a:latin typeface="UTM Avo" panose="02040603050506020204" pitchFamily="1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là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chiều</a:t>
                </a:r>
                <a:r>
                  <a:rPr lang="en-US" sz="2500" dirty="0">
                    <a:latin typeface="UTM Avo" panose="02040603050506020204" pitchFamily="18"/>
                  </a:rPr>
                  <a:t> </a:t>
                </a:r>
                <a:r>
                  <a:rPr lang="en-US" sz="2500" dirty="0" err="1">
                    <a:latin typeface="UTM Avo" panose="02040603050506020204" pitchFamily="18"/>
                  </a:rPr>
                  <a:t>cao</a:t>
                </a:r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1" name="Hộp Văn bản 8">
                <a:extLst>
                  <a:ext uri="{FF2B5EF4-FFF2-40B4-BE49-F238E27FC236}">
                    <a16:creationId xmlns:a16="http://schemas.microsoft.com/office/drawing/2014/main" id="{29D68BA3-44D0-C92A-D640-4043C3B5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4" y="2743210"/>
                <a:ext cx="4969591" cy="1205731"/>
              </a:xfrm>
              <a:prstGeom prst="rect">
                <a:avLst/>
              </a:prstGeom>
              <a:blipFill>
                <a:blip r:embed="rId6"/>
                <a:stretch>
                  <a:fillRect r="-2454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81</TotalTime>
  <Words>803</Words>
  <Application>Microsoft Office PowerPoint</Application>
  <PresentationFormat>Widescreen</PresentationFormat>
  <Paragraphs>85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Cambria Math</vt:lpstr>
      <vt:lpstr>Calibri Light</vt:lpstr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Nguyễn</cp:lastModifiedBy>
  <cp:revision>8</cp:revision>
  <dcterms:created xsi:type="dcterms:W3CDTF">2023-11-28T09:31:40Z</dcterms:created>
  <dcterms:modified xsi:type="dcterms:W3CDTF">2024-08-27T02:11:24Z</dcterms:modified>
</cp:coreProperties>
</file>