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302" r:id="rId8"/>
    <p:sldId id="304" r:id="rId9"/>
    <p:sldId id="305" r:id="rId10"/>
    <p:sldId id="306" r:id="rId11"/>
    <p:sldId id="307" r:id="rId12"/>
    <p:sldId id="309" r:id="rId13"/>
    <p:sldId id="310" r:id="rId14"/>
    <p:sldId id="308" r:id="rId1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showGuides="1">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32.wmf"/><Relationship Id="rId7" Type="http://schemas.openxmlformats.org/officeDocument/2006/relationships/image" Target="../media/image46.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5.wmf"/><Relationship Id="rId5" Type="http://schemas.openxmlformats.org/officeDocument/2006/relationships/image" Target="../media/image44.wmf"/><Relationship Id="rId10" Type="http://schemas.openxmlformats.org/officeDocument/2006/relationships/image" Target="../media/image49.wmf"/><Relationship Id="rId4" Type="http://schemas.openxmlformats.org/officeDocument/2006/relationships/image" Target="../media/image43.wmf"/><Relationship Id="rId9" Type="http://schemas.openxmlformats.org/officeDocument/2006/relationships/image" Target="../media/image4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4" Type="http://schemas.openxmlformats.org/officeDocument/2006/relationships/image" Target="../media/image5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emf"/><Relationship Id="rId1" Type="http://schemas.openxmlformats.org/officeDocument/2006/relationships/image" Target="../media/image54.wmf"/><Relationship Id="rId5" Type="http://schemas.openxmlformats.org/officeDocument/2006/relationships/image" Target="../media/image58.wmf"/><Relationship Id="rId4"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7" Type="http://schemas.openxmlformats.org/officeDocument/2006/relationships/image" Target="../media/image26.emf"/><Relationship Id="rId2" Type="http://schemas.openxmlformats.org/officeDocument/2006/relationships/image" Target="../media/image21.emf"/><Relationship Id="rId1" Type="http://schemas.openxmlformats.org/officeDocument/2006/relationships/image" Target="../media/image20.emf"/><Relationship Id="rId6" Type="http://schemas.openxmlformats.org/officeDocument/2006/relationships/image" Target="../media/image25.emf"/><Relationship Id="rId5" Type="http://schemas.openxmlformats.org/officeDocument/2006/relationships/image" Target="../media/image24.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4A572B5F-4C36-41C2-82D7-8907D7F9BFB2}" type="datetimeFigureOut">
              <a:rPr lang="vi-VN" smtClean="0"/>
              <a:t>01/10/2024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357592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A572B5F-4C36-41C2-82D7-8907D7F9BFB2}" type="datetimeFigureOut">
              <a:rPr lang="vi-VN" smtClean="0"/>
              <a:t>01/10/2024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8534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A572B5F-4C36-41C2-82D7-8907D7F9BFB2}" type="datetimeFigureOut">
              <a:rPr lang="vi-VN" smtClean="0"/>
              <a:t>01/10/2024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258488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4A572B5F-4C36-41C2-82D7-8907D7F9BFB2}" type="datetimeFigureOut">
              <a:rPr lang="vi-VN" smtClean="0"/>
              <a:t>01/10/2024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278125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72B5F-4C36-41C2-82D7-8907D7F9BFB2}" type="datetimeFigureOut">
              <a:rPr lang="vi-VN" smtClean="0"/>
              <a:t>01/10/2024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2073564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4A572B5F-4C36-41C2-82D7-8907D7F9BFB2}" type="datetimeFigureOut">
              <a:rPr lang="vi-VN" smtClean="0"/>
              <a:t>01/10/2024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113273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4A572B5F-4C36-41C2-82D7-8907D7F9BFB2}" type="datetimeFigureOut">
              <a:rPr lang="vi-VN" smtClean="0"/>
              <a:t>01/10/2024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108514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4A572B5F-4C36-41C2-82D7-8907D7F9BFB2}" type="datetimeFigureOut">
              <a:rPr lang="vi-VN" smtClean="0"/>
              <a:t>01/10/2024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2435266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72B5F-4C36-41C2-82D7-8907D7F9BFB2}" type="datetimeFigureOut">
              <a:rPr lang="vi-VN" smtClean="0"/>
              <a:t>01/10/2024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185496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72B5F-4C36-41C2-82D7-8907D7F9BFB2}" type="datetimeFigureOut">
              <a:rPr lang="vi-VN" smtClean="0"/>
              <a:t>01/10/2024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866017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72B5F-4C36-41C2-82D7-8907D7F9BFB2}" type="datetimeFigureOut">
              <a:rPr lang="vi-VN" smtClean="0"/>
              <a:t>01/10/2024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F4232A7-7148-498D-B48F-DE75CF9DF097}" type="slidenum">
              <a:rPr lang="vi-VN" smtClean="0"/>
              <a:t>‹#›</a:t>
            </a:fld>
            <a:endParaRPr lang="vi-VN"/>
          </a:p>
        </p:txBody>
      </p:sp>
    </p:spTree>
    <p:extLst>
      <p:ext uri="{BB962C8B-B14F-4D97-AF65-F5344CB8AC3E}">
        <p14:creationId xmlns:p14="http://schemas.microsoft.com/office/powerpoint/2010/main" val="187640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72B5F-4C36-41C2-82D7-8907D7F9BFB2}" type="datetimeFigureOut">
              <a:rPr lang="vi-VN" smtClean="0"/>
              <a:t>01/10/2024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232A7-7148-498D-B48F-DE75CF9DF097}" type="slidenum">
              <a:rPr lang="vi-VN" smtClean="0"/>
              <a:t>‹#›</a:t>
            </a:fld>
            <a:endParaRPr lang="vi-VN"/>
          </a:p>
        </p:txBody>
      </p:sp>
    </p:spTree>
    <p:extLst>
      <p:ext uri="{BB962C8B-B14F-4D97-AF65-F5344CB8AC3E}">
        <p14:creationId xmlns:p14="http://schemas.microsoft.com/office/powerpoint/2010/main" val="1324623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8.wmf"/><Relationship Id="rId5" Type="http://schemas.openxmlformats.org/officeDocument/2006/relationships/oleObject" Target="../embeddings/oleObject25.bin"/><Relationship Id="rId4" Type="http://schemas.openxmlformats.org/officeDocument/2006/relationships/image" Target="../media/image27.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4.wmf"/><Relationship Id="rId18" Type="http://schemas.openxmlformats.org/officeDocument/2006/relationships/oleObject" Target="../embeddings/oleObject34.bin"/><Relationship Id="rId3" Type="http://schemas.openxmlformats.org/officeDocument/2006/relationships/image" Target="../media/image40.png"/><Relationship Id="rId21" Type="http://schemas.openxmlformats.org/officeDocument/2006/relationships/image" Target="../media/image38.wmf"/><Relationship Id="rId7" Type="http://schemas.openxmlformats.org/officeDocument/2006/relationships/image" Target="../media/image31.wmf"/><Relationship Id="rId12" Type="http://schemas.openxmlformats.org/officeDocument/2006/relationships/oleObject" Target="../embeddings/oleObject31.bin"/><Relationship Id="rId17" Type="http://schemas.openxmlformats.org/officeDocument/2006/relationships/image" Target="../media/image36.wmf"/><Relationship Id="rId2" Type="http://schemas.openxmlformats.org/officeDocument/2006/relationships/slideLayout" Target="../slideLayouts/slideLayout7.xml"/><Relationship Id="rId16" Type="http://schemas.openxmlformats.org/officeDocument/2006/relationships/oleObject" Target="../embeddings/oleObject33.bin"/><Relationship Id="rId20" Type="http://schemas.openxmlformats.org/officeDocument/2006/relationships/oleObject" Target="../embeddings/oleObject35.bin"/><Relationship Id="rId1" Type="http://schemas.openxmlformats.org/officeDocument/2006/relationships/vmlDrawing" Target="../drawings/vmlDrawing9.vml"/><Relationship Id="rId6" Type="http://schemas.openxmlformats.org/officeDocument/2006/relationships/oleObject" Target="../embeddings/oleObject28.bin"/><Relationship Id="rId11" Type="http://schemas.openxmlformats.org/officeDocument/2006/relationships/image" Target="../media/image33.wmf"/><Relationship Id="rId5" Type="http://schemas.openxmlformats.org/officeDocument/2006/relationships/image" Target="../media/image30.wmf"/><Relationship Id="rId15" Type="http://schemas.openxmlformats.org/officeDocument/2006/relationships/image" Target="../media/image35.wmf"/><Relationship Id="rId23" Type="http://schemas.openxmlformats.org/officeDocument/2006/relationships/image" Target="../media/image39.wmf"/><Relationship Id="rId10" Type="http://schemas.openxmlformats.org/officeDocument/2006/relationships/oleObject" Target="../embeddings/oleObject30.bin"/><Relationship Id="rId19" Type="http://schemas.openxmlformats.org/officeDocument/2006/relationships/image" Target="../media/image37.wmf"/><Relationship Id="rId4" Type="http://schemas.openxmlformats.org/officeDocument/2006/relationships/oleObject" Target="../embeddings/oleObject27.bin"/><Relationship Id="rId9" Type="http://schemas.openxmlformats.org/officeDocument/2006/relationships/image" Target="../media/image32.wmf"/><Relationship Id="rId14" Type="http://schemas.openxmlformats.org/officeDocument/2006/relationships/oleObject" Target="../embeddings/oleObject32.bin"/><Relationship Id="rId22" Type="http://schemas.openxmlformats.org/officeDocument/2006/relationships/oleObject" Target="../embeddings/oleObject3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image" Target="../media/image44.wmf"/><Relationship Id="rId18" Type="http://schemas.openxmlformats.org/officeDocument/2006/relationships/oleObject" Target="../embeddings/oleObject44.bin"/><Relationship Id="rId3" Type="http://schemas.openxmlformats.org/officeDocument/2006/relationships/image" Target="../media/image40.png"/><Relationship Id="rId21" Type="http://schemas.openxmlformats.org/officeDocument/2006/relationships/image" Target="../media/image48.wmf"/><Relationship Id="rId7" Type="http://schemas.openxmlformats.org/officeDocument/2006/relationships/image" Target="../media/image42.wmf"/><Relationship Id="rId12" Type="http://schemas.openxmlformats.org/officeDocument/2006/relationships/oleObject" Target="../embeddings/oleObject41.bin"/><Relationship Id="rId17" Type="http://schemas.openxmlformats.org/officeDocument/2006/relationships/image" Target="../media/image46.wmf"/><Relationship Id="rId2" Type="http://schemas.openxmlformats.org/officeDocument/2006/relationships/slideLayout" Target="../slideLayouts/slideLayout7.xml"/><Relationship Id="rId16" Type="http://schemas.openxmlformats.org/officeDocument/2006/relationships/oleObject" Target="../embeddings/oleObject43.bin"/><Relationship Id="rId20" Type="http://schemas.openxmlformats.org/officeDocument/2006/relationships/oleObject" Target="../embeddings/oleObject45.bin"/><Relationship Id="rId1" Type="http://schemas.openxmlformats.org/officeDocument/2006/relationships/vmlDrawing" Target="../drawings/vmlDrawing10.vml"/><Relationship Id="rId6" Type="http://schemas.openxmlformats.org/officeDocument/2006/relationships/oleObject" Target="../embeddings/oleObject38.bin"/><Relationship Id="rId11" Type="http://schemas.openxmlformats.org/officeDocument/2006/relationships/image" Target="../media/image43.wmf"/><Relationship Id="rId5" Type="http://schemas.openxmlformats.org/officeDocument/2006/relationships/image" Target="../media/image41.wmf"/><Relationship Id="rId15" Type="http://schemas.openxmlformats.org/officeDocument/2006/relationships/image" Target="../media/image45.wmf"/><Relationship Id="rId23" Type="http://schemas.openxmlformats.org/officeDocument/2006/relationships/image" Target="../media/image49.wmf"/><Relationship Id="rId10" Type="http://schemas.openxmlformats.org/officeDocument/2006/relationships/oleObject" Target="../embeddings/oleObject40.bin"/><Relationship Id="rId19" Type="http://schemas.openxmlformats.org/officeDocument/2006/relationships/image" Target="../media/image47.wmf"/><Relationship Id="rId4" Type="http://schemas.openxmlformats.org/officeDocument/2006/relationships/oleObject" Target="../embeddings/oleObject37.bin"/><Relationship Id="rId9" Type="http://schemas.openxmlformats.org/officeDocument/2006/relationships/image" Target="../media/image32.wmf"/><Relationship Id="rId14" Type="http://schemas.openxmlformats.org/officeDocument/2006/relationships/oleObject" Target="../embeddings/oleObject42.bin"/><Relationship Id="rId22" Type="http://schemas.openxmlformats.org/officeDocument/2006/relationships/oleObject" Target="../embeddings/oleObject46.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7.bin"/><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8.bin"/><Relationship Id="rId11" Type="http://schemas.openxmlformats.org/officeDocument/2006/relationships/image" Target="../media/image53.wmf"/><Relationship Id="rId5" Type="http://schemas.openxmlformats.org/officeDocument/2006/relationships/image" Target="../media/image40.png"/><Relationship Id="rId10" Type="http://schemas.openxmlformats.org/officeDocument/2006/relationships/oleObject" Target="../embeddings/oleObject50.bin"/><Relationship Id="rId4" Type="http://schemas.openxmlformats.org/officeDocument/2006/relationships/image" Target="../media/image50.wmf"/><Relationship Id="rId9" Type="http://schemas.openxmlformats.org/officeDocument/2006/relationships/image" Target="../media/image52.wmf"/></Relationships>
</file>

<file path=ppt/slides/_rels/slide14.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1.bin"/><Relationship Id="rId7" Type="http://schemas.openxmlformats.org/officeDocument/2006/relationships/oleObject" Target="../embeddings/oleObject53.bin"/><Relationship Id="rId12" Type="http://schemas.openxmlformats.org/officeDocument/2006/relationships/image" Target="../media/image58.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55.emf"/><Relationship Id="rId11" Type="http://schemas.openxmlformats.org/officeDocument/2006/relationships/oleObject" Target="../embeddings/oleObject55.bin"/><Relationship Id="rId5" Type="http://schemas.openxmlformats.org/officeDocument/2006/relationships/oleObject" Target="../embeddings/oleObject52.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54.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5.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6.png"/><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13.wmf"/><Relationship Id="rId4" Type="http://schemas.openxmlformats.org/officeDocument/2006/relationships/oleObject" Target="../embeddings/oleObject10.bin"/><Relationship Id="rId9" Type="http://schemas.openxmlformats.org/officeDocument/2006/relationships/image" Target="../media/image15.wmf"/></Relationships>
</file>

<file path=ppt/slides/_rels/slide8.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4.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24.wmf"/><Relationship Id="rId2" Type="http://schemas.openxmlformats.org/officeDocument/2006/relationships/slideLayout" Target="../slideLayouts/slideLayout2.xml"/><Relationship Id="rId16" Type="http://schemas.openxmlformats.org/officeDocument/2006/relationships/image" Target="../media/image26.emf"/><Relationship Id="rId1" Type="http://schemas.openxmlformats.org/officeDocument/2006/relationships/vmlDrawing" Target="../drawings/vmlDrawing7.vml"/><Relationship Id="rId6" Type="http://schemas.openxmlformats.org/officeDocument/2006/relationships/image" Target="../media/image21.emf"/><Relationship Id="rId11" Type="http://schemas.openxmlformats.org/officeDocument/2006/relationships/oleObject" Target="../embeddings/oleObject21.bin"/><Relationship Id="rId5" Type="http://schemas.openxmlformats.org/officeDocument/2006/relationships/oleObject" Target="../embeddings/oleObject18.bin"/><Relationship Id="rId15" Type="http://schemas.openxmlformats.org/officeDocument/2006/relationships/oleObject" Target="../embeddings/oleObject23.bin"/><Relationship Id="rId10" Type="http://schemas.openxmlformats.org/officeDocument/2006/relationships/image" Target="../media/image23.wmf"/><Relationship Id="rId4" Type="http://schemas.openxmlformats.org/officeDocument/2006/relationships/image" Target="../media/image20.emf"/><Relationship Id="rId9" Type="http://schemas.openxmlformats.org/officeDocument/2006/relationships/oleObject" Target="../embeddings/oleObject20.bin"/><Relationship Id="rId14" Type="http://schemas.openxmlformats.org/officeDocument/2006/relationships/image" Target="../media/image25.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1443" y="2305236"/>
            <a:ext cx="11827915" cy="1053784"/>
          </a:xfrm>
          <a:noFill/>
        </p:spPr>
        <p:txBody>
          <a:bodyPr>
            <a:noAutofit/>
          </a:bodyPr>
          <a:lstStyle/>
          <a:p>
            <a:r>
              <a:rPr lang="vi-VN" sz="4800" b="1" dirty="0" smtClean="0">
                <a:solidFill>
                  <a:srgbClr val="C00000"/>
                </a:solidFill>
                <a:latin typeface="Times New Roman" panose="02020603050405020304" pitchFamily="18" charset="0"/>
                <a:cs typeface="Times New Roman" panose="02020603050405020304" pitchFamily="18" charset="0"/>
              </a:rPr>
              <a:t>BÀI 2. CÁC PHÉP TÍNH VỚI SỐ HỮU TỈ</a:t>
            </a:r>
            <a:endParaRPr lang="vi-VN" sz="4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71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75" y="1484734"/>
            <a:ext cx="11114642" cy="1792798"/>
          </a:xfrm>
          <a:prstGeom prst="rect">
            <a:avLst/>
          </a:prstGeom>
          <a:solidFill>
            <a:schemeClr val="accent6">
              <a:lumMod val="20000"/>
              <a:lumOff val="80000"/>
            </a:schemeClr>
          </a:solidFill>
        </p:spPr>
        <p:txBody>
          <a:bodyPr wrap="square">
            <a:spAutoFit/>
          </a:bodyPr>
          <a:lstStyle/>
          <a:p>
            <a:pPr>
              <a:spcBef>
                <a:spcPts val="100"/>
              </a:spcBef>
              <a:spcAft>
                <a:spcPts val="240"/>
              </a:spcAft>
              <a:tabLst>
                <a:tab pos="630555" algn="l"/>
              </a:tabLst>
            </a:pPr>
            <a:r>
              <a:rPr lang="vi-VN" sz="3600" dirty="0" smtClean="0">
                <a:effectLst/>
                <a:latin typeface="+mj-lt"/>
              </a:rPr>
              <a:t>Một căn phòng hình chữ nhật có chiều rộng là        , chiều </a:t>
            </a:r>
          </a:p>
          <a:p>
            <a:pPr>
              <a:spcBef>
                <a:spcPts val="100"/>
              </a:spcBef>
              <a:spcAft>
                <a:spcPts val="240"/>
              </a:spcAft>
              <a:tabLst>
                <a:tab pos="630555" algn="l"/>
              </a:tabLst>
            </a:pPr>
            <a:r>
              <a:rPr lang="vi-VN" sz="3600" dirty="0" smtClean="0">
                <a:effectLst/>
                <a:latin typeface="+mj-lt"/>
              </a:rPr>
              <a:t>dài là       . Tính tỉ số giữa chiều dài và chiều rộng của căn phòng đó.</a:t>
            </a:r>
          </a:p>
        </p:txBody>
      </p:sp>
      <p:sp>
        <p:nvSpPr>
          <p:cNvPr id="6" name="Rectangle 3"/>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sz="3600"/>
          </a:p>
        </p:txBody>
      </p:sp>
      <p:sp>
        <p:nvSpPr>
          <p:cNvPr id="9" name="Title 1"/>
          <p:cNvSpPr txBox="1">
            <a:spLocks/>
          </p:cNvSpPr>
          <p:nvPr/>
        </p:nvSpPr>
        <p:spPr>
          <a:xfrm>
            <a:off x="-1" y="-10551"/>
            <a:ext cx="5262465" cy="72900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u="sng" dirty="0" smtClean="0">
                <a:solidFill>
                  <a:srgbClr val="FF0000"/>
                </a:solidFill>
                <a:latin typeface="Times New Roman" panose="02020603050405020304" pitchFamily="18" charset="0"/>
                <a:cs typeface="Times New Roman" panose="02020603050405020304" pitchFamily="18" charset="0"/>
              </a:rPr>
              <a:t>5. Chia hai số hữu tỉ</a:t>
            </a:r>
            <a:endParaRPr lang="vi-VN" b="1" u="sng"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739951" y="3617079"/>
            <a:ext cx="1137892" cy="646331"/>
          </a:xfrm>
          <a:prstGeom prst="rect">
            <a:avLst/>
          </a:prstGeom>
          <a:noFill/>
        </p:spPr>
        <p:txBody>
          <a:bodyPr wrap="square" rtlCol="0">
            <a:spAutoFit/>
          </a:bodyPr>
          <a:lstStyle/>
          <a:p>
            <a:r>
              <a:rPr lang="vi-VN" sz="3600" b="1" u="sng" dirty="0" smtClean="0">
                <a:solidFill>
                  <a:srgbClr val="FF0000"/>
                </a:solidFill>
                <a:latin typeface="Times New Roman" pitchFamily="18" charset="0"/>
                <a:cs typeface="Times New Roman" pitchFamily="18" charset="0"/>
              </a:rPr>
              <a:t>Giải</a:t>
            </a:r>
            <a:endParaRPr lang="en-US" sz="3600" b="1" u="sng" dirty="0">
              <a:solidFill>
                <a:srgbClr val="FF0000"/>
              </a:solidFill>
              <a:latin typeface="Times New Roman" pitchFamily="18" charset="0"/>
              <a:cs typeface="Times New Roman" pitchFamily="18" charset="0"/>
            </a:endParaRPr>
          </a:p>
        </p:txBody>
      </p:sp>
      <p:sp>
        <p:nvSpPr>
          <p:cNvPr id="11" name="TextBox 10"/>
          <p:cNvSpPr txBox="1"/>
          <p:nvPr/>
        </p:nvSpPr>
        <p:spPr>
          <a:xfrm>
            <a:off x="4973216" y="4982547"/>
            <a:ext cx="6531429" cy="369332"/>
          </a:xfrm>
          <a:prstGeom prst="rect">
            <a:avLst/>
          </a:prstGeom>
          <a:noFill/>
        </p:spPr>
        <p:txBody>
          <a:bodyPr wrap="square" rtlCol="0">
            <a:spAutoFit/>
          </a:bodyPr>
          <a:lstStyle/>
          <a:p>
            <a:endParaRPr lang="en-US" dirty="0"/>
          </a:p>
        </p:txBody>
      </p:sp>
      <p:sp>
        <p:nvSpPr>
          <p:cNvPr id="17" name="TextBox 16"/>
          <p:cNvSpPr txBox="1"/>
          <p:nvPr/>
        </p:nvSpPr>
        <p:spPr>
          <a:xfrm>
            <a:off x="1138335" y="4366727"/>
            <a:ext cx="9451910" cy="1754326"/>
          </a:xfrm>
          <a:prstGeom prst="rect">
            <a:avLst/>
          </a:prstGeom>
          <a:noFill/>
        </p:spPr>
        <p:txBody>
          <a:bodyPr wrap="square" rtlCol="0">
            <a:spAutoFit/>
          </a:bodyPr>
          <a:lstStyle/>
          <a:p>
            <a:r>
              <a:rPr lang="en-US" sz="3600" dirty="0" err="1">
                <a:latin typeface="Times New Roman" pitchFamily="18" charset="0"/>
                <a:cs typeface="Times New Roman" pitchFamily="18" charset="0"/>
              </a:rPr>
              <a:t>Tỉ</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giữa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chiều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dài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chiều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phòng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 </a:t>
            </a:r>
            <a:r>
              <a:rPr lang="vi-VN" sz="3600" dirty="0" smtClean="0">
                <a:latin typeface="Times New Roman" pitchFamily="18" charset="0"/>
                <a:cs typeface="Times New Roman" pitchFamily="18" charset="0"/>
              </a:rPr>
              <a:t>                                     </a:t>
            </a:r>
          </a:p>
          <a:p>
            <a:endParaRPr lang="en-US" sz="3600" dirty="0">
              <a:latin typeface="Times New Roman" pitchFamily="18" charset="0"/>
              <a:cs typeface="Times New Roman" pitchFamily="18" charset="0"/>
            </a:endParaRPr>
          </a:p>
        </p:txBody>
      </p:sp>
      <p:sp>
        <p:nvSpPr>
          <p:cNvPr id="12" name="Rectangle 14"/>
          <p:cNvSpPr>
            <a:spLocks noChangeArrowheads="1"/>
          </p:cNvSpPr>
          <p:nvPr/>
        </p:nvSpPr>
        <p:spPr bwMode="auto">
          <a:xfrm>
            <a:off x="292103" y="756894"/>
            <a:ext cx="392805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3600" b="1" i="1" u="none" strike="noStrike" cap="none" normalizeH="0" baseline="0" dirty="0" smtClean="0">
                <a:ln>
                  <a:noFill/>
                </a:ln>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Thực hành 7: Tính  </a:t>
            </a:r>
            <a:endParaRPr kumimoji="0" lang="vi-VN" altLang="vi-VN" sz="3600" b="1" i="1" strike="noStrike" cap="none" normalizeH="0" baseline="0" dirty="0" smtClean="0">
              <a:ln>
                <a:noFill/>
              </a:ln>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015056554"/>
              </p:ext>
            </p:extLst>
          </p:nvPr>
        </p:nvGraphicFramePr>
        <p:xfrm>
          <a:off x="9093749" y="1451517"/>
          <a:ext cx="768707" cy="884130"/>
        </p:xfrm>
        <a:graphic>
          <a:graphicData uri="http://schemas.openxmlformats.org/presentationml/2006/ole">
            <mc:AlternateContent xmlns:mc="http://schemas.openxmlformats.org/markup-compatibility/2006">
              <mc:Choice xmlns:v="urn:schemas-microsoft-com:vml" Requires="v">
                <p:oleObj spid="_x0000_s16429" name="Equation" r:id="rId3" imgW="342720" imgH="393480" progId="Equation.DSMT4">
                  <p:embed/>
                </p:oleObj>
              </mc:Choice>
              <mc:Fallback>
                <p:oleObj name="Equation" r:id="rId3" imgW="342720" imgH="393480" progId="Equation.DSMT4">
                  <p:embed/>
                  <p:pic>
                    <p:nvPicPr>
                      <p:cNvPr id="0" name=""/>
                      <p:cNvPicPr/>
                      <p:nvPr/>
                    </p:nvPicPr>
                    <p:blipFill>
                      <a:blip r:embed="rId4"/>
                      <a:stretch>
                        <a:fillRect/>
                      </a:stretch>
                    </p:blipFill>
                    <p:spPr>
                      <a:xfrm>
                        <a:off x="9093749" y="1451517"/>
                        <a:ext cx="768707" cy="88413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188181871"/>
              </p:ext>
            </p:extLst>
          </p:nvPr>
        </p:nvGraphicFramePr>
        <p:xfrm>
          <a:off x="1535792" y="2033640"/>
          <a:ext cx="806191" cy="861790"/>
        </p:xfrm>
        <a:graphic>
          <a:graphicData uri="http://schemas.openxmlformats.org/presentationml/2006/ole">
            <mc:AlternateContent xmlns:mc="http://schemas.openxmlformats.org/markup-compatibility/2006">
              <mc:Choice xmlns:v="urn:schemas-microsoft-com:vml" Requires="v">
                <p:oleObj spid="_x0000_s16430" name="Equation" r:id="rId5" imgW="368280" imgH="393480" progId="Equation.DSMT4">
                  <p:embed/>
                </p:oleObj>
              </mc:Choice>
              <mc:Fallback>
                <p:oleObj name="Equation" r:id="rId5" imgW="368280" imgH="393480" progId="Equation.DSMT4">
                  <p:embed/>
                  <p:pic>
                    <p:nvPicPr>
                      <p:cNvPr id="0" name=""/>
                      <p:cNvPicPr/>
                      <p:nvPr/>
                    </p:nvPicPr>
                    <p:blipFill>
                      <a:blip r:embed="rId6"/>
                      <a:stretch>
                        <a:fillRect/>
                      </a:stretch>
                    </p:blipFill>
                    <p:spPr>
                      <a:xfrm>
                        <a:off x="1535792" y="2033640"/>
                        <a:ext cx="806191" cy="86179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23960877"/>
              </p:ext>
            </p:extLst>
          </p:nvPr>
        </p:nvGraphicFramePr>
        <p:xfrm>
          <a:off x="3487124" y="5449276"/>
          <a:ext cx="3643546" cy="1052010"/>
        </p:xfrm>
        <a:graphic>
          <a:graphicData uri="http://schemas.openxmlformats.org/presentationml/2006/ole">
            <mc:AlternateContent xmlns:mc="http://schemas.openxmlformats.org/markup-compatibility/2006">
              <mc:Choice xmlns:v="urn:schemas-microsoft-com:vml" Requires="v">
                <p:oleObj spid="_x0000_s16431" name="Equation" r:id="rId7" imgW="1351894" imgH="391160" progId="Equation.DSMT4">
                  <p:embed/>
                </p:oleObj>
              </mc:Choice>
              <mc:Fallback>
                <p:oleObj name="Equation" r:id="rId7" imgW="1351894" imgH="391160" progId="Equation.DSMT4">
                  <p:embed/>
                  <p:pic>
                    <p:nvPicPr>
                      <p:cNvPr id="0" name=""/>
                      <p:cNvPicPr/>
                      <p:nvPr/>
                    </p:nvPicPr>
                    <p:blipFill>
                      <a:blip r:embed="rId8"/>
                      <a:stretch>
                        <a:fillRect/>
                      </a:stretch>
                    </p:blipFill>
                    <p:spPr>
                      <a:xfrm>
                        <a:off x="3487124" y="5449276"/>
                        <a:ext cx="3643546" cy="1052010"/>
                      </a:xfrm>
                      <a:prstGeom prst="rect">
                        <a:avLst/>
                      </a:prstGeom>
                    </p:spPr>
                  </p:pic>
                </p:oleObj>
              </mc:Fallback>
            </mc:AlternateContent>
          </a:graphicData>
        </a:graphic>
      </p:graphicFrame>
    </p:spTree>
    <p:extLst>
      <p:ext uri="{BB962C8B-B14F-4D97-AF65-F5344CB8AC3E}">
        <p14:creationId xmlns:p14="http://schemas.microsoft.com/office/powerpoint/2010/main" val="61826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par>
                                <p:cTn id="23" presetID="16" presetClass="entr" presetSubtype="21"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ircle(in)">
                                      <p:cBhvr>
                                        <p:cTn id="30" dur="2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arn(inVertical)">
                                      <p:cBhvr>
                                        <p:cTn id="35" dur="500"/>
                                        <p:tgtEl>
                                          <p:spTgt spid="17"/>
                                        </p:tgtEl>
                                      </p:cBhvr>
                                    </p:animEffect>
                                  </p:childTnLst>
                                </p:cTn>
                              </p:par>
                              <p:par>
                                <p:cTn id="36" presetID="16" presetClass="entr" presetSubtype="21"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arn(inVertical)">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P spid="1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901" y="149290"/>
            <a:ext cx="1312118" cy="699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9" name="Object 18"/>
          <p:cNvGraphicFramePr>
            <a:graphicFrameLocks noChangeAspect="1"/>
          </p:cNvGraphicFramePr>
          <p:nvPr>
            <p:extLst>
              <p:ext uri="{D42A27DB-BD31-4B8C-83A1-F6EECF244321}">
                <p14:modId xmlns:p14="http://schemas.microsoft.com/office/powerpoint/2010/main" val="464954927"/>
              </p:ext>
            </p:extLst>
          </p:nvPr>
        </p:nvGraphicFramePr>
        <p:xfrm>
          <a:off x="569880" y="1578979"/>
          <a:ext cx="1989138" cy="855662"/>
        </p:xfrm>
        <a:graphic>
          <a:graphicData uri="http://schemas.openxmlformats.org/presentationml/2006/ole">
            <mc:AlternateContent xmlns:mc="http://schemas.openxmlformats.org/markup-compatibility/2006">
              <mc:Choice xmlns:v="urn:schemas-microsoft-com:vml" Requires="v">
                <p:oleObj spid="_x0000_s17532" name="Equation" r:id="rId4" imgW="1002960" imgH="431640" progId="Equation.DSMT4">
                  <p:embed/>
                </p:oleObj>
              </mc:Choice>
              <mc:Fallback>
                <p:oleObj name="Equation" r:id="rId4" imgW="1002960" imgH="431640" progId="Equation.DSMT4">
                  <p:embed/>
                  <p:pic>
                    <p:nvPicPr>
                      <p:cNvPr id="0" name=""/>
                      <p:cNvPicPr/>
                      <p:nvPr/>
                    </p:nvPicPr>
                    <p:blipFill>
                      <a:blip r:embed="rId5"/>
                      <a:stretch>
                        <a:fillRect/>
                      </a:stretch>
                    </p:blipFill>
                    <p:spPr>
                      <a:xfrm>
                        <a:off x="569880" y="1578979"/>
                        <a:ext cx="1989138" cy="855662"/>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82410617"/>
              </p:ext>
            </p:extLst>
          </p:nvPr>
        </p:nvGraphicFramePr>
        <p:xfrm>
          <a:off x="4097724" y="1656111"/>
          <a:ext cx="2284415" cy="835162"/>
        </p:xfrm>
        <a:graphic>
          <a:graphicData uri="http://schemas.openxmlformats.org/presentationml/2006/ole">
            <mc:AlternateContent xmlns:mc="http://schemas.openxmlformats.org/markup-compatibility/2006">
              <mc:Choice xmlns:v="urn:schemas-microsoft-com:vml" Requires="v">
                <p:oleObj spid="_x0000_s17533" name="Equation" r:id="rId6" imgW="1180800" imgH="431640" progId="Equation.DSMT4">
                  <p:embed/>
                </p:oleObj>
              </mc:Choice>
              <mc:Fallback>
                <p:oleObj name="Equation" r:id="rId6" imgW="1180800" imgH="431640" progId="Equation.DSMT4">
                  <p:embed/>
                  <p:pic>
                    <p:nvPicPr>
                      <p:cNvPr id="0" name=""/>
                      <p:cNvPicPr/>
                      <p:nvPr/>
                    </p:nvPicPr>
                    <p:blipFill>
                      <a:blip r:embed="rId7"/>
                      <a:stretch>
                        <a:fillRect/>
                      </a:stretch>
                    </p:blipFill>
                    <p:spPr>
                      <a:xfrm>
                        <a:off x="4097724" y="1656111"/>
                        <a:ext cx="2284415" cy="835162"/>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970187903"/>
              </p:ext>
            </p:extLst>
          </p:nvPr>
        </p:nvGraphicFramePr>
        <p:xfrm>
          <a:off x="4114800" y="2184400"/>
          <a:ext cx="914400" cy="198438"/>
        </p:xfrm>
        <a:graphic>
          <a:graphicData uri="http://schemas.openxmlformats.org/presentationml/2006/ole">
            <mc:AlternateContent xmlns:mc="http://schemas.openxmlformats.org/markup-compatibility/2006">
              <mc:Choice xmlns:v="urn:schemas-microsoft-com:vml" Requires="v">
                <p:oleObj spid="_x0000_s17534" name="Equation" r:id="rId8" imgW="914400" imgH="198720" progId="Equation.DSMT4">
                  <p:embed/>
                </p:oleObj>
              </mc:Choice>
              <mc:Fallback>
                <p:oleObj name="Equation" r:id="rId8" imgW="914400" imgH="198720" progId="Equation.DSMT4">
                  <p:embed/>
                  <p:pic>
                    <p:nvPicPr>
                      <p:cNvPr id="0" name=""/>
                      <p:cNvPicPr/>
                      <p:nvPr/>
                    </p:nvPicPr>
                    <p:blipFill>
                      <a:blip r:embed="rId9"/>
                      <a:stretch>
                        <a:fillRect/>
                      </a:stretch>
                    </p:blipFill>
                    <p:spPr>
                      <a:xfrm>
                        <a:off x="4114800" y="2184400"/>
                        <a:ext cx="914400" cy="198438"/>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635643510"/>
              </p:ext>
            </p:extLst>
          </p:nvPr>
        </p:nvGraphicFramePr>
        <p:xfrm>
          <a:off x="580280" y="2816722"/>
          <a:ext cx="1967010" cy="891711"/>
        </p:xfrm>
        <a:graphic>
          <a:graphicData uri="http://schemas.openxmlformats.org/presentationml/2006/ole">
            <mc:AlternateContent xmlns:mc="http://schemas.openxmlformats.org/markup-compatibility/2006">
              <mc:Choice xmlns:v="urn:schemas-microsoft-com:vml" Requires="v">
                <p:oleObj spid="_x0000_s17535" name="Equation" r:id="rId10" imgW="952200" imgH="431640" progId="Equation.DSMT4">
                  <p:embed/>
                </p:oleObj>
              </mc:Choice>
              <mc:Fallback>
                <p:oleObj name="Equation" r:id="rId10" imgW="952200" imgH="431640" progId="Equation.DSMT4">
                  <p:embed/>
                  <p:pic>
                    <p:nvPicPr>
                      <p:cNvPr id="0" name=""/>
                      <p:cNvPicPr/>
                      <p:nvPr/>
                    </p:nvPicPr>
                    <p:blipFill>
                      <a:blip r:embed="rId11"/>
                      <a:stretch>
                        <a:fillRect/>
                      </a:stretch>
                    </p:blipFill>
                    <p:spPr>
                      <a:xfrm>
                        <a:off x="580280" y="2816722"/>
                        <a:ext cx="1967010" cy="891711"/>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685522136"/>
              </p:ext>
            </p:extLst>
          </p:nvPr>
        </p:nvGraphicFramePr>
        <p:xfrm>
          <a:off x="8367159" y="1628931"/>
          <a:ext cx="1905844" cy="875658"/>
        </p:xfrm>
        <a:graphic>
          <a:graphicData uri="http://schemas.openxmlformats.org/presentationml/2006/ole">
            <mc:AlternateContent xmlns:mc="http://schemas.openxmlformats.org/markup-compatibility/2006">
              <mc:Choice xmlns:v="urn:schemas-microsoft-com:vml" Requires="v">
                <p:oleObj spid="_x0000_s17536" name="Equation" r:id="rId12" imgW="939600" imgH="431640" progId="Equation.DSMT4">
                  <p:embed/>
                </p:oleObj>
              </mc:Choice>
              <mc:Fallback>
                <p:oleObj name="Equation" r:id="rId12" imgW="939600" imgH="431640" progId="Equation.DSMT4">
                  <p:embed/>
                  <p:pic>
                    <p:nvPicPr>
                      <p:cNvPr id="0" name=""/>
                      <p:cNvPicPr/>
                      <p:nvPr/>
                    </p:nvPicPr>
                    <p:blipFill>
                      <a:blip r:embed="rId13"/>
                      <a:stretch>
                        <a:fillRect/>
                      </a:stretch>
                    </p:blipFill>
                    <p:spPr>
                      <a:xfrm>
                        <a:off x="8367159" y="1628931"/>
                        <a:ext cx="1905844" cy="875658"/>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3399011808"/>
              </p:ext>
            </p:extLst>
          </p:nvPr>
        </p:nvGraphicFramePr>
        <p:xfrm>
          <a:off x="8347076" y="2819692"/>
          <a:ext cx="1860390" cy="866483"/>
        </p:xfrm>
        <a:graphic>
          <a:graphicData uri="http://schemas.openxmlformats.org/presentationml/2006/ole">
            <mc:AlternateContent xmlns:mc="http://schemas.openxmlformats.org/markup-compatibility/2006">
              <mc:Choice xmlns:v="urn:schemas-microsoft-com:vml" Requires="v">
                <p:oleObj spid="_x0000_s17537" name="Equation" r:id="rId14" imgW="927000" imgH="431640" progId="Equation.DSMT4">
                  <p:embed/>
                </p:oleObj>
              </mc:Choice>
              <mc:Fallback>
                <p:oleObj name="Equation" r:id="rId14" imgW="927000" imgH="431640" progId="Equation.DSMT4">
                  <p:embed/>
                  <p:pic>
                    <p:nvPicPr>
                      <p:cNvPr id="0" name=""/>
                      <p:cNvPicPr/>
                      <p:nvPr/>
                    </p:nvPicPr>
                    <p:blipFill>
                      <a:blip r:embed="rId15"/>
                      <a:stretch>
                        <a:fillRect/>
                      </a:stretch>
                    </p:blipFill>
                    <p:spPr>
                      <a:xfrm>
                        <a:off x="8347076" y="2819692"/>
                        <a:ext cx="1860390" cy="866483"/>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83924815"/>
              </p:ext>
            </p:extLst>
          </p:nvPr>
        </p:nvGraphicFramePr>
        <p:xfrm>
          <a:off x="3976688" y="2867025"/>
          <a:ext cx="2116137" cy="866775"/>
        </p:xfrm>
        <a:graphic>
          <a:graphicData uri="http://schemas.openxmlformats.org/presentationml/2006/ole">
            <mc:AlternateContent xmlns:mc="http://schemas.openxmlformats.org/markup-compatibility/2006">
              <mc:Choice xmlns:v="urn:schemas-microsoft-com:vml" Requires="v">
                <p:oleObj spid="_x0000_s17538" name="Equation" r:id="rId16" imgW="1054080" imgH="431640" progId="Equation.DSMT4">
                  <p:embed/>
                </p:oleObj>
              </mc:Choice>
              <mc:Fallback>
                <p:oleObj name="Equation" r:id="rId16" imgW="1054080" imgH="431640" progId="Equation.DSMT4">
                  <p:embed/>
                  <p:pic>
                    <p:nvPicPr>
                      <p:cNvPr id="0" name=""/>
                      <p:cNvPicPr/>
                      <p:nvPr/>
                    </p:nvPicPr>
                    <p:blipFill>
                      <a:blip r:embed="rId17"/>
                      <a:stretch>
                        <a:fillRect/>
                      </a:stretch>
                    </p:blipFill>
                    <p:spPr>
                      <a:xfrm>
                        <a:off x="3976688" y="2867025"/>
                        <a:ext cx="2116137" cy="866775"/>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3278459112"/>
              </p:ext>
            </p:extLst>
          </p:nvPr>
        </p:nvGraphicFramePr>
        <p:xfrm>
          <a:off x="4052596" y="4172596"/>
          <a:ext cx="1834906" cy="790029"/>
        </p:xfrm>
        <a:graphic>
          <a:graphicData uri="http://schemas.openxmlformats.org/presentationml/2006/ole">
            <mc:AlternateContent xmlns:mc="http://schemas.openxmlformats.org/markup-compatibility/2006">
              <mc:Choice xmlns:v="urn:schemas-microsoft-com:vml" Requires="v">
                <p:oleObj spid="_x0000_s17539" name="Equation" r:id="rId18" imgW="914400" imgH="393480" progId="Equation.DSMT4">
                  <p:embed/>
                </p:oleObj>
              </mc:Choice>
              <mc:Fallback>
                <p:oleObj name="Equation" r:id="rId18" imgW="914400" imgH="393480" progId="Equation.DSMT4">
                  <p:embed/>
                  <p:pic>
                    <p:nvPicPr>
                      <p:cNvPr id="0" name=""/>
                      <p:cNvPicPr/>
                      <p:nvPr/>
                    </p:nvPicPr>
                    <p:blipFill>
                      <a:blip r:embed="rId19"/>
                      <a:stretch>
                        <a:fillRect/>
                      </a:stretch>
                    </p:blipFill>
                    <p:spPr>
                      <a:xfrm>
                        <a:off x="4052596" y="4172596"/>
                        <a:ext cx="1834906" cy="790029"/>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84563031"/>
              </p:ext>
            </p:extLst>
          </p:nvPr>
        </p:nvGraphicFramePr>
        <p:xfrm>
          <a:off x="552450" y="4069928"/>
          <a:ext cx="2064268" cy="866483"/>
        </p:xfrm>
        <a:graphic>
          <a:graphicData uri="http://schemas.openxmlformats.org/presentationml/2006/ole">
            <mc:AlternateContent xmlns:mc="http://schemas.openxmlformats.org/markup-compatibility/2006">
              <mc:Choice xmlns:v="urn:schemas-microsoft-com:vml" Requires="v">
                <p:oleObj spid="_x0000_s17540" name="Equation" r:id="rId20" imgW="1028880" imgH="431640" progId="Equation.DSMT4">
                  <p:embed/>
                </p:oleObj>
              </mc:Choice>
              <mc:Fallback>
                <p:oleObj name="Equation" r:id="rId20" imgW="1028880" imgH="431640" progId="Equation.DSMT4">
                  <p:embed/>
                  <p:pic>
                    <p:nvPicPr>
                      <p:cNvPr id="0" name=""/>
                      <p:cNvPicPr/>
                      <p:nvPr/>
                    </p:nvPicPr>
                    <p:blipFill>
                      <a:blip r:embed="rId21"/>
                      <a:stretch>
                        <a:fillRect/>
                      </a:stretch>
                    </p:blipFill>
                    <p:spPr>
                      <a:xfrm>
                        <a:off x="552450" y="4069928"/>
                        <a:ext cx="2064268" cy="866483"/>
                      </a:xfrm>
                      <a:prstGeom prst="rect">
                        <a:avLst/>
                      </a:prstGeom>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440259944"/>
              </p:ext>
            </p:extLst>
          </p:nvPr>
        </p:nvGraphicFramePr>
        <p:xfrm>
          <a:off x="8447768" y="4125393"/>
          <a:ext cx="2752358" cy="866483"/>
        </p:xfrm>
        <a:graphic>
          <a:graphicData uri="http://schemas.openxmlformats.org/presentationml/2006/ole">
            <mc:AlternateContent xmlns:mc="http://schemas.openxmlformats.org/markup-compatibility/2006">
              <mc:Choice xmlns:v="urn:schemas-microsoft-com:vml" Requires="v">
                <p:oleObj spid="_x0000_s17541" name="Equation" r:id="rId22" imgW="1371600" imgH="431640" progId="Equation.DSMT4">
                  <p:embed/>
                </p:oleObj>
              </mc:Choice>
              <mc:Fallback>
                <p:oleObj name="Equation" r:id="rId22" imgW="1371600" imgH="431640" progId="Equation.DSMT4">
                  <p:embed/>
                  <p:pic>
                    <p:nvPicPr>
                      <p:cNvPr id="0" name=""/>
                      <p:cNvPicPr/>
                      <p:nvPr/>
                    </p:nvPicPr>
                    <p:blipFill>
                      <a:blip r:embed="rId23"/>
                      <a:stretch>
                        <a:fillRect/>
                      </a:stretch>
                    </p:blipFill>
                    <p:spPr>
                      <a:xfrm>
                        <a:off x="8447768" y="4125393"/>
                        <a:ext cx="2752358" cy="866483"/>
                      </a:xfrm>
                      <a:prstGeom prst="rect">
                        <a:avLst/>
                      </a:prstGeom>
                    </p:spPr>
                  </p:pic>
                </p:oleObj>
              </mc:Fallback>
            </mc:AlternateContent>
          </a:graphicData>
        </a:graphic>
      </p:graphicFrame>
      <p:sp>
        <p:nvSpPr>
          <p:cNvPr id="31" name="TextBox 30"/>
          <p:cNvSpPr txBox="1"/>
          <p:nvPr/>
        </p:nvSpPr>
        <p:spPr>
          <a:xfrm>
            <a:off x="376789" y="849085"/>
            <a:ext cx="2469048" cy="646331"/>
          </a:xfrm>
          <a:prstGeom prst="rect">
            <a:avLst/>
          </a:prstGeom>
          <a:noFill/>
        </p:spPr>
        <p:txBody>
          <a:bodyPr wrap="square" rtlCol="0">
            <a:spAutoFit/>
          </a:bodyPr>
          <a:lstStyle/>
          <a:p>
            <a:r>
              <a:rPr lang="vi-VN" sz="3600" u="sng" dirty="0" smtClean="0">
                <a:latin typeface="Times New Roman" pitchFamily="18" charset="0"/>
                <a:cs typeface="Times New Roman" pitchFamily="18" charset="0"/>
              </a:rPr>
              <a:t>Bài 1: Tính</a:t>
            </a:r>
            <a:endParaRPr lang="en-US" sz="3600" u="sng" dirty="0">
              <a:latin typeface="Times New Roman" pitchFamily="18" charset="0"/>
              <a:cs typeface="Times New Roman" pitchFamily="18" charset="0"/>
            </a:endParaRPr>
          </a:p>
        </p:txBody>
      </p:sp>
    </p:spTree>
    <p:extLst>
      <p:ext uri="{BB962C8B-B14F-4D97-AF65-F5344CB8AC3E}">
        <p14:creationId xmlns:p14="http://schemas.microsoft.com/office/powerpoint/2010/main" val="2124243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901" y="149290"/>
            <a:ext cx="1312118" cy="699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9" name="Object 18"/>
          <p:cNvGraphicFramePr>
            <a:graphicFrameLocks noChangeAspect="1"/>
          </p:cNvGraphicFramePr>
          <p:nvPr>
            <p:extLst>
              <p:ext uri="{D42A27DB-BD31-4B8C-83A1-F6EECF244321}">
                <p14:modId xmlns:p14="http://schemas.microsoft.com/office/powerpoint/2010/main" val="2137934608"/>
              </p:ext>
            </p:extLst>
          </p:nvPr>
        </p:nvGraphicFramePr>
        <p:xfrm>
          <a:off x="238125" y="1644650"/>
          <a:ext cx="5060950" cy="855663"/>
        </p:xfrm>
        <a:graphic>
          <a:graphicData uri="http://schemas.openxmlformats.org/presentationml/2006/ole">
            <mc:AlternateContent xmlns:mc="http://schemas.openxmlformats.org/markup-compatibility/2006">
              <mc:Choice xmlns:v="urn:schemas-microsoft-com:vml" Requires="v">
                <p:oleObj spid="_x0000_s19548" name="Equation" r:id="rId4" imgW="2552400" imgH="431640" progId="Equation.DSMT4">
                  <p:embed/>
                </p:oleObj>
              </mc:Choice>
              <mc:Fallback>
                <p:oleObj name="Equation" r:id="rId4" imgW="2552400" imgH="431640" progId="Equation.DSMT4">
                  <p:embed/>
                  <p:pic>
                    <p:nvPicPr>
                      <p:cNvPr id="0" name=""/>
                      <p:cNvPicPr/>
                      <p:nvPr/>
                    </p:nvPicPr>
                    <p:blipFill>
                      <a:blip r:embed="rId5"/>
                      <a:stretch>
                        <a:fillRect/>
                      </a:stretch>
                    </p:blipFill>
                    <p:spPr>
                      <a:xfrm>
                        <a:off x="238125" y="1644650"/>
                        <a:ext cx="5060950" cy="855663"/>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292202924"/>
              </p:ext>
            </p:extLst>
          </p:nvPr>
        </p:nvGraphicFramePr>
        <p:xfrm>
          <a:off x="229637" y="2644548"/>
          <a:ext cx="5232400" cy="835025"/>
        </p:xfrm>
        <a:graphic>
          <a:graphicData uri="http://schemas.openxmlformats.org/presentationml/2006/ole">
            <mc:AlternateContent xmlns:mc="http://schemas.openxmlformats.org/markup-compatibility/2006">
              <mc:Choice xmlns:v="urn:schemas-microsoft-com:vml" Requires="v">
                <p:oleObj spid="_x0000_s19549" name="Equation" r:id="rId6" imgW="2705040" imgH="431640" progId="Equation.DSMT4">
                  <p:embed/>
                </p:oleObj>
              </mc:Choice>
              <mc:Fallback>
                <p:oleObj name="Equation" r:id="rId6" imgW="2705040" imgH="431640" progId="Equation.DSMT4">
                  <p:embed/>
                  <p:pic>
                    <p:nvPicPr>
                      <p:cNvPr id="0" name=""/>
                      <p:cNvPicPr/>
                      <p:nvPr/>
                    </p:nvPicPr>
                    <p:blipFill>
                      <a:blip r:embed="rId7"/>
                      <a:stretch>
                        <a:fillRect/>
                      </a:stretch>
                    </p:blipFill>
                    <p:spPr>
                      <a:xfrm>
                        <a:off x="229637" y="2644548"/>
                        <a:ext cx="5232400" cy="835025"/>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79320063"/>
              </p:ext>
            </p:extLst>
          </p:nvPr>
        </p:nvGraphicFramePr>
        <p:xfrm>
          <a:off x="4114800" y="2184400"/>
          <a:ext cx="914400" cy="198438"/>
        </p:xfrm>
        <a:graphic>
          <a:graphicData uri="http://schemas.openxmlformats.org/presentationml/2006/ole">
            <mc:AlternateContent xmlns:mc="http://schemas.openxmlformats.org/markup-compatibility/2006">
              <mc:Choice xmlns:v="urn:schemas-microsoft-com:vml" Requires="v">
                <p:oleObj spid="_x0000_s19550" name="Equation" r:id="rId8" imgW="914400" imgH="198720" progId="Equation.DSMT4">
                  <p:embed/>
                </p:oleObj>
              </mc:Choice>
              <mc:Fallback>
                <p:oleObj name="Equation" r:id="rId8" imgW="914400" imgH="198720" progId="Equation.DSMT4">
                  <p:embed/>
                  <p:pic>
                    <p:nvPicPr>
                      <p:cNvPr id="0" name=""/>
                      <p:cNvPicPr/>
                      <p:nvPr/>
                    </p:nvPicPr>
                    <p:blipFill>
                      <a:blip r:embed="rId9"/>
                      <a:stretch>
                        <a:fillRect/>
                      </a:stretch>
                    </p:blipFill>
                    <p:spPr>
                      <a:xfrm>
                        <a:off x="4114800" y="2184400"/>
                        <a:ext cx="914400" cy="198438"/>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116888528"/>
              </p:ext>
            </p:extLst>
          </p:nvPr>
        </p:nvGraphicFramePr>
        <p:xfrm>
          <a:off x="163901" y="4697464"/>
          <a:ext cx="5714385" cy="858535"/>
        </p:xfrm>
        <a:graphic>
          <a:graphicData uri="http://schemas.openxmlformats.org/presentationml/2006/ole">
            <mc:AlternateContent xmlns:mc="http://schemas.openxmlformats.org/markup-compatibility/2006">
              <mc:Choice xmlns:v="urn:schemas-microsoft-com:vml" Requires="v">
                <p:oleObj spid="_x0000_s19551" name="Equation" r:id="rId10" imgW="2869920" imgH="431640" progId="Equation.DSMT4">
                  <p:embed/>
                </p:oleObj>
              </mc:Choice>
              <mc:Fallback>
                <p:oleObj name="Equation" r:id="rId10" imgW="2869920" imgH="431640" progId="Equation.DSMT4">
                  <p:embed/>
                  <p:pic>
                    <p:nvPicPr>
                      <p:cNvPr id="0" name=""/>
                      <p:cNvPicPr/>
                      <p:nvPr/>
                    </p:nvPicPr>
                    <p:blipFill>
                      <a:blip r:embed="rId11"/>
                      <a:stretch>
                        <a:fillRect/>
                      </a:stretch>
                    </p:blipFill>
                    <p:spPr>
                      <a:xfrm>
                        <a:off x="163901" y="4697464"/>
                        <a:ext cx="5714385" cy="85853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026040253"/>
              </p:ext>
            </p:extLst>
          </p:nvPr>
        </p:nvGraphicFramePr>
        <p:xfrm>
          <a:off x="163901" y="3617437"/>
          <a:ext cx="5461000" cy="874712"/>
        </p:xfrm>
        <a:graphic>
          <a:graphicData uri="http://schemas.openxmlformats.org/presentationml/2006/ole">
            <mc:AlternateContent xmlns:mc="http://schemas.openxmlformats.org/markup-compatibility/2006">
              <mc:Choice xmlns:v="urn:schemas-microsoft-com:vml" Requires="v">
                <p:oleObj spid="_x0000_s19552" name="Equation" r:id="rId12" imgW="2692080" imgH="431640" progId="Equation.DSMT4">
                  <p:embed/>
                </p:oleObj>
              </mc:Choice>
              <mc:Fallback>
                <p:oleObj name="Equation" r:id="rId12" imgW="2692080" imgH="431640" progId="Equation.DSMT4">
                  <p:embed/>
                  <p:pic>
                    <p:nvPicPr>
                      <p:cNvPr id="0" name=""/>
                      <p:cNvPicPr/>
                      <p:nvPr/>
                    </p:nvPicPr>
                    <p:blipFill>
                      <a:blip r:embed="rId13"/>
                      <a:stretch>
                        <a:fillRect/>
                      </a:stretch>
                    </p:blipFill>
                    <p:spPr>
                      <a:xfrm>
                        <a:off x="163901" y="3617437"/>
                        <a:ext cx="5461000" cy="874712"/>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3981885913"/>
              </p:ext>
            </p:extLst>
          </p:nvPr>
        </p:nvGraphicFramePr>
        <p:xfrm>
          <a:off x="6173141" y="1726163"/>
          <a:ext cx="4027487" cy="865188"/>
        </p:xfrm>
        <a:graphic>
          <a:graphicData uri="http://schemas.openxmlformats.org/presentationml/2006/ole">
            <mc:AlternateContent xmlns:mc="http://schemas.openxmlformats.org/markup-compatibility/2006">
              <mc:Choice xmlns:v="urn:schemas-microsoft-com:vml" Requires="v">
                <p:oleObj spid="_x0000_s19553" name="Equation" r:id="rId14" imgW="2006280" imgH="431640" progId="Equation.DSMT4">
                  <p:embed/>
                </p:oleObj>
              </mc:Choice>
              <mc:Fallback>
                <p:oleObj name="Equation" r:id="rId14" imgW="2006280" imgH="431640" progId="Equation.DSMT4">
                  <p:embed/>
                  <p:pic>
                    <p:nvPicPr>
                      <p:cNvPr id="0" name=""/>
                      <p:cNvPicPr/>
                      <p:nvPr/>
                    </p:nvPicPr>
                    <p:blipFill>
                      <a:blip r:embed="rId15"/>
                      <a:stretch>
                        <a:fillRect/>
                      </a:stretch>
                    </p:blipFill>
                    <p:spPr>
                      <a:xfrm>
                        <a:off x="6173141" y="1726163"/>
                        <a:ext cx="4027487" cy="865188"/>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1929505829"/>
              </p:ext>
            </p:extLst>
          </p:nvPr>
        </p:nvGraphicFramePr>
        <p:xfrm>
          <a:off x="112713" y="5684838"/>
          <a:ext cx="4460875" cy="866775"/>
        </p:xfrm>
        <a:graphic>
          <a:graphicData uri="http://schemas.openxmlformats.org/presentationml/2006/ole">
            <mc:AlternateContent xmlns:mc="http://schemas.openxmlformats.org/markup-compatibility/2006">
              <mc:Choice xmlns:v="urn:schemas-microsoft-com:vml" Requires="v">
                <p:oleObj spid="_x0000_s19554" name="Equation" r:id="rId16" imgW="2222280" imgH="431640" progId="Equation.DSMT4">
                  <p:embed/>
                </p:oleObj>
              </mc:Choice>
              <mc:Fallback>
                <p:oleObj name="Equation" r:id="rId16" imgW="2222280" imgH="431640" progId="Equation.DSMT4">
                  <p:embed/>
                  <p:pic>
                    <p:nvPicPr>
                      <p:cNvPr id="0" name=""/>
                      <p:cNvPicPr/>
                      <p:nvPr/>
                    </p:nvPicPr>
                    <p:blipFill>
                      <a:blip r:embed="rId17"/>
                      <a:stretch>
                        <a:fillRect/>
                      </a:stretch>
                    </p:blipFill>
                    <p:spPr>
                      <a:xfrm>
                        <a:off x="112713" y="5684838"/>
                        <a:ext cx="4460875" cy="866775"/>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145274236"/>
              </p:ext>
            </p:extLst>
          </p:nvPr>
        </p:nvGraphicFramePr>
        <p:xfrm>
          <a:off x="6201682" y="3714863"/>
          <a:ext cx="3770313" cy="865187"/>
        </p:xfrm>
        <a:graphic>
          <a:graphicData uri="http://schemas.openxmlformats.org/presentationml/2006/ole">
            <mc:AlternateContent xmlns:mc="http://schemas.openxmlformats.org/markup-compatibility/2006">
              <mc:Choice xmlns:v="urn:schemas-microsoft-com:vml" Requires="v">
                <p:oleObj spid="_x0000_s19555" name="Equation" r:id="rId18" imgW="1879560" imgH="431640" progId="Equation.DSMT4">
                  <p:embed/>
                </p:oleObj>
              </mc:Choice>
              <mc:Fallback>
                <p:oleObj name="Equation" r:id="rId18" imgW="1879560" imgH="431640" progId="Equation.DSMT4">
                  <p:embed/>
                  <p:pic>
                    <p:nvPicPr>
                      <p:cNvPr id="0" name=""/>
                      <p:cNvPicPr/>
                      <p:nvPr/>
                    </p:nvPicPr>
                    <p:blipFill>
                      <a:blip r:embed="rId19"/>
                      <a:stretch>
                        <a:fillRect/>
                      </a:stretch>
                    </p:blipFill>
                    <p:spPr>
                      <a:xfrm>
                        <a:off x="6201682" y="3714863"/>
                        <a:ext cx="3770313" cy="865187"/>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4031084321"/>
              </p:ext>
            </p:extLst>
          </p:nvPr>
        </p:nvGraphicFramePr>
        <p:xfrm>
          <a:off x="6160505" y="2707077"/>
          <a:ext cx="4589462" cy="866775"/>
        </p:xfrm>
        <a:graphic>
          <a:graphicData uri="http://schemas.openxmlformats.org/presentationml/2006/ole">
            <mc:AlternateContent xmlns:mc="http://schemas.openxmlformats.org/markup-compatibility/2006">
              <mc:Choice xmlns:v="urn:schemas-microsoft-com:vml" Requires="v">
                <p:oleObj spid="_x0000_s19556" name="Equation" r:id="rId20" imgW="2286000" imgH="431640" progId="Equation.DSMT4">
                  <p:embed/>
                </p:oleObj>
              </mc:Choice>
              <mc:Fallback>
                <p:oleObj name="Equation" r:id="rId20" imgW="2286000" imgH="431640" progId="Equation.DSMT4">
                  <p:embed/>
                  <p:pic>
                    <p:nvPicPr>
                      <p:cNvPr id="0" name=""/>
                      <p:cNvPicPr/>
                      <p:nvPr/>
                    </p:nvPicPr>
                    <p:blipFill>
                      <a:blip r:embed="rId21"/>
                      <a:stretch>
                        <a:fillRect/>
                      </a:stretch>
                    </p:blipFill>
                    <p:spPr>
                      <a:xfrm>
                        <a:off x="6160505" y="2707077"/>
                        <a:ext cx="4589462" cy="866775"/>
                      </a:xfrm>
                      <a:prstGeom prst="rect">
                        <a:avLst/>
                      </a:prstGeom>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409376495"/>
              </p:ext>
            </p:extLst>
          </p:nvPr>
        </p:nvGraphicFramePr>
        <p:xfrm>
          <a:off x="6167697" y="4731398"/>
          <a:ext cx="5710237" cy="866775"/>
        </p:xfrm>
        <a:graphic>
          <a:graphicData uri="http://schemas.openxmlformats.org/presentationml/2006/ole">
            <mc:AlternateContent xmlns:mc="http://schemas.openxmlformats.org/markup-compatibility/2006">
              <mc:Choice xmlns:v="urn:schemas-microsoft-com:vml" Requires="v">
                <p:oleObj spid="_x0000_s19557" name="Equation" r:id="rId22" imgW="2844720" imgH="431640" progId="Equation.DSMT4">
                  <p:embed/>
                </p:oleObj>
              </mc:Choice>
              <mc:Fallback>
                <p:oleObj name="Equation" r:id="rId22" imgW="2844720" imgH="431640" progId="Equation.DSMT4">
                  <p:embed/>
                  <p:pic>
                    <p:nvPicPr>
                      <p:cNvPr id="0" name=""/>
                      <p:cNvPicPr/>
                      <p:nvPr/>
                    </p:nvPicPr>
                    <p:blipFill>
                      <a:blip r:embed="rId23"/>
                      <a:stretch>
                        <a:fillRect/>
                      </a:stretch>
                    </p:blipFill>
                    <p:spPr>
                      <a:xfrm>
                        <a:off x="6167697" y="4731398"/>
                        <a:ext cx="5710237" cy="866775"/>
                      </a:xfrm>
                      <a:prstGeom prst="rect">
                        <a:avLst/>
                      </a:prstGeom>
                    </p:spPr>
                  </p:pic>
                </p:oleObj>
              </mc:Fallback>
            </mc:AlternateContent>
          </a:graphicData>
        </a:graphic>
      </p:graphicFrame>
      <p:sp>
        <p:nvSpPr>
          <p:cNvPr id="31" name="TextBox 30"/>
          <p:cNvSpPr txBox="1"/>
          <p:nvPr/>
        </p:nvSpPr>
        <p:spPr>
          <a:xfrm>
            <a:off x="376789" y="849085"/>
            <a:ext cx="2469048" cy="646331"/>
          </a:xfrm>
          <a:prstGeom prst="rect">
            <a:avLst/>
          </a:prstGeom>
          <a:noFill/>
        </p:spPr>
        <p:txBody>
          <a:bodyPr wrap="square" rtlCol="0">
            <a:spAutoFit/>
          </a:bodyPr>
          <a:lstStyle/>
          <a:p>
            <a:r>
              <a:rPr lang="vi-VN" sz="3600" u="sng" dirty="0" smtClean="0">
                <a:solidFill>
                  <a:prstClr val="black"/>
                </a:solidFill>
                <a:latin typeface="Times New Roman" pitchFamily="18" charset="0"/>
                <a:cs typeface="Times New Roman" pitchFamily="18" charset="0"/>
              </a:rPr>
              <a:t>Bài 1: Tính</a:t>
            </a:r>
            <a:endParaRPr lang="en-US" sz="3600" u="sng" dirty="0">
              <a:solidFill>
                <a:prstClr val="black"/>
              </a:solidFill>
              <a:latin typeface="Times New Roman" pitchFamily="18" charset="0"/>
              <a:cs typeface="Times New Roman" pitchFamily="18" charset="0"/>
            </a:endParaRPr>
          </a:p>
        </p:txBody>
      </p:sp>
      <p:cxnSp>
        <p:nvCxnSpPr>
          <p:cNvPr id="3" name="Straight Connector 2"/>
          <p:cNvCxnSpPr/>
          <p:nvPr/>
        </p:nvCxnSpPr>
        <p:spPr>
          <a:xfrm>
            <a:off x="5887616" y="1726163"/>
            <a:ext cx="0" cy="4842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30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additive="base">
                                        <p:cTn id="47" dur="500" fill="hold"/>
                                        <p:tgtEl>
                                          <p:spTgt spid="29"/>
                                        </p:tgtEl>
                                        <p:attrNameLst>
                                          <p:attrName>ppt_x</p:attrName>
                                        </p:attrNameLst>
                                      </p:cBhvr>
                                      <p:tavLst>
                                        <p:tav tm="0">
                                          <p:val>
                                            <p:strVal val="#ppt_x"/>
                                          </p:val>
                                        </p:tav>
                                        <p:tav tm="100000">
                                          <p:val>
                                            <p:strVal val="#ppt_x"/>
                                          </p:val>
                                        </p:tav>
                                      </p:tavLst>
                                    </p:anim>
                                    <p:anim calcmode="lin" valueType="num">
                                      <p:cBhvr additive="base">
                                        <p:cTn id="4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500" fill="hold"/>
                                        <p:tgtEl>
                                          <p:spTgt spid="30"/>
                                        </p:tgtEl>
                                        <p:attrNameLst>
                                          <p:attrName>ppt_x</p:attrName>
                                        </p:attrNameLst>
                                      </p:cBhvr>
                                      <p:tavLst>
                                        <p:tav tm="0">
                                          <p:val>
                                            <p:strVal val="#ppt_x"/>
                                          </p:val>
                                        </p:tav>
                                        <p:tav tm="100000">
                                          <p:val>
                                            <p:strVal val="#ppt_x"/>
                                          </p:val>
                                        </p:tav>
                                      </p:tavLst>
                                    </p:anim>
                                    <p:anim calcmode="lin" valueType="num">
                                      <p:cBhvr additive="base">
                                        <p:cTn id="6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75" y="1484734"/>
            <a:ext cx="11114642" cy="2308324"/>
          </a:xfrm>
          <a:prstGeom prst="rect">
            <a:avLst/>
          </a:prstGeom>
          <a:solidFill>
            <a:schemeClr val="accent6">
              <a:lumMod val="20000"/>
              <a:lumOff val="80000"/>
            </a:schemeClr>
          </a:solidFill>
        </p:spPr>
        <p:txBody>
          <a:bodyPr wrap="square">
            <a:spAutoFit/>
          </a:bodyPr>
          <a:lstStyle/>
          <a:p>
            <a:pPr>
              <a:spcBef>
                <a:spcPts val="100"/>
              </a:spcBef>
              <a:spcAft>
                <a:spcPts val="240"/>
              </a:spcAft>
              <a:tabLst>
                <a:tab pos="630555" algn="l"/>
              </a:tabLst>
            </a:pPr>
            <a:r>
              <a:rPr lang="vi-VN" sz="3600" dirty="0" smtClean="0">
                <a:solidFill>
                  <a:prstClr val="black"/>
                </a:solidFill>
                <a:latin typeface="Times New Roman"/>
              </a:rPr>
              <a:t>Một tòa nhà cao tầng có hai tầng hầm. Tầng hầm B1 có chiều cao 2,7 m. Tầng hầm B2 có chiều cao bằng     tầng hầm B1. Tính chiều cao của tầng hầm của tòa nhà so với mặt đất.</a:t>
            </a:r>
          </a:p>
        </p:txBody>
      </p:sp>
      <p:sp>
        <p:nvSpPr>
          <p:cNvPr id="6" name="Rectangle 3"/>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sz="3600">
              <a:solidFill>
                <a:prstClr val="black"/>
              </a:solidFill>
            </a:endParaRPr>
          </a:p>
        </p:txBody>
      </p:sp>
      <p:sp>
        <p:nvSpPr>
          <p:cNvPr id="10" name="TextBox 9"/>
          <p:cNvSpPr txBox="1"/>
          <p:nvPr/>
        </p:nvSpPr>
        <p:spPr>
          <a:xfrm>
            <a:off x="4739951" y="3617079"/>
            <a:ext cx="1137892" cy="646331"/>
          </a:xfrm>
          <a:prstGeom prst="rect">
            <a:avLst/>
          </a:prstGeom>
          <a:noFill/>
        </p:spPr>
        <p:txBody>
          <a:bodyPr wrap="square" rtlCol="0">
            <a:spAutoFit/>
          </a:bodyPr>
          <a:lstStyle/>
          <a:p>
            <a:r>
              <a:rPr lang="vi-VN" sz="3600" b="1" u="sng" dirty="0" smtClean="0">
                <a:solidFill>
                  <a:srgbClr val="FF0000"/>
                </a:solidFill>
                <a:latin typeface="Times New Roman" pitchFamily="18" charset="0"/>
                <a:cs typeface="Times New Roman" pitchFamily="18" charset="0"/>
              </a:rPr>
              <a:t>Giải</a:t>
            </a:r>
            <a:endParaRPr lang="en-US" sz="3600" b="1" u="sng" dirty="0">
              <a:solidFill>
                <a:srgbClr val="FF0000"/>
              </a:solidFill>
              <a:latin typeface="Times New Roman" pitchFamily="18" charset="0"/>
              <a:cs typeface="Times New Roman" pitchFamily="18" charset="0"/>
            </a:endParaRPr>
          </a:p>
        </p:txBody>
      </p:sp>
      <p:sp>
        <p:nvSpPr>
          <p:cNvPr id="11" name="TextBox 10"/>
          <p:cNvSpPr txBox="1"/>
          <p:nvPr/>
        </p:nvSpPr>
        <p:spPr>
          <a:xfrm>
            <a:off x="4973216" y="4982547"/>
            <a:ext cx="6531429" cy="369332"/>
          </a:xfrm>
          <a:prstGeom prst="rect">
            <a:avLst/>
          </a:prstGeom>
          <a:noFill/>
        </p:spPr>
        <p:txBody>
          <a:bodyPr wrap="square" rtlCol="0">
            <a:spAutoFit/>
          </a:bodyPr>
          <a:lstStyle/>
          <a:p>
            <a:endParaRPr lang="en-US" dirty="0">
              <a:solidFill>
                <a:prstClr val="black"/>
              </a:solidFill>
            </a:endParaRPr>
          </a:p>
        </p:txBody>
      </p:sp>
      <p:sp>
        <p:nvSpPr>
          <p:cNvPr id="17" name="TextBox 16"/>
          <p:cNvSpPr txBox="1"/>
          <p:nvPr/>
        </p:nvSpPr>
        <p:spPr>
          <a:xfrm>
            <a:off x="1138335" y="4366727"/>
            <a:ext cx="9451910" cy="646331"/>
          </a:xfrm>
          <a:prstGeom prst="rect">
            <a:avLst/>
          </a:prstGeom>
          <a:noFill/>
        </p:spPr>
        <p:txBody>
          <a:bodyPr wrap="square" rtlCol="0">
            <a:spAutoFit/>
          </a:bodyPr>
          <a:lstStyle/>
          <a:p>
            <a:r>
              <a:rPr lang="en-US" sz="3600" dirty="0" err="1">
                <a:latin typeface="Times New Roman" pitchFamily="18" charset="0"/>
                <a:cs typeface="Times New Roman" pitchFamily="18" charset="0"/>
              </a:rPr>
              <a:t>Chiều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tầng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hầm</a:t>
            </a:r>
            <a:r>
              <a:rPr lang="en-US" sz="3600" dirty="0">
                <a:latin typeface="Times New Roman" pitchFamily="18" charset="0"/>
                <a:cs typeface="Times New Roman" pitchFamily="18" charset="0"/>
              </a:rPr>
              <a:t> B2 </a:t>
            </a:r>
            <a:r>
              <a:rPr lang="en-US" sz="3600" dirty="0" err="1">
                <a:latin typeface="Times New Roman" pitchFamily="18" charset="0"/>
                <a:cs typeface="Times New Roman" pitchFamily="18" charset="0"/>
              </a:rPr>
              <a:t>là</a:t>
            </a:r>
            <a:endParaRPr lang="en-US" sz="3600" dirty="0">
              <a:solidFill>
                <a:prstClr val="black"/>
              </a:solidFill>
              <a:latin typeface="Times New Roman" pitchFamily="18" charset="0"/>
              <a:cs typeface="Times New Roman" pitchFamily="18" charset="0"/>
            </a:endParaRPr>
          </a:p>
        </p:txBody>
      </p:sp>
      <p:sp>
        <p:nvSpPr>
          <p:cNvPr id="12" name="Rectangle 14"/>
          <p:cNvSpPr>
            <a:spLocks noChangeArrowheads="1"/>
          </p:cNvSpPr>
          <p:nvPr/>
        </p:nvSpPr>
        <p:spPr bwMode="auto">
          <a:xfrm>
            <a:off x="292104" y="756894"/>
            <a:ext cx="25630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vi-VN" altLang="vi-VN" sz="3600" b="1" i="1" dirty="0" smtClean="0">
                <a:solidFill>
                  <a:srgbClr val="FF0000"/>
                </a:solidFill>
                <a:latin typeface="Times New Roman" panose="02020603050405020304" pitchFamily="18" charset="0"/>
                <a:ea typeface="Arial" panose="020B0604020202020204" pitchFamily="34" charset="0"/>
                <a:cs typeface="Times New Roman" panose="02020603050405020304" pitchFamily="18" charset="0"/>
              </a:rPr>
              <a:t>Vận dụng 2:   </a:t>
            </a:r>
          </a:p>
        </p:txBody>
      </p:sp>
      <p:graphicFrame>
        <p:nvGraphicFramePr>
          <p:cNvPr id="13" name="Object 12"/>
          <p:cNvGraphicFramePr>
            <a:graphicFrameLocks noChangeAspect="1"/>
          </p:cNvGraphicFramePr>
          <p:nvPr>
            <p:extLst>
              <p:ext uri="{D42A27DB-BD31-4B8C-83A1-F6EECF244321}">
                <p14:modId xmlns:p14="http://schemas.microsoft.com/office/powerpoint/2010/main" val="949753417"/>
              </p:ext>
            </p:extLst>
          </p:nvPr>
        </p:nvGraphicFramePr>
        <p:xfrm>
          <a:off x="6946835" y="4160460"/>
          <a:ext cx="2430463" cy="1058863"/>
        </p:xfrm>
        <a:graphic>
          <a:graphicData uri="http://schemas.openxmlformats.org/presentationml/2006/ole">
            <mc:AlternateContent xmlns:mc="http://schemas.openxmlformats.org/markup-compatibility/2006">
              <mc:Choice xmlns:v="urn:schemas-microsoft-com:vml" Requires="v">
                <p:oleObj spid="_x0000_s20512" name="Equation" r:id="rId3" imgW="901440" imgH="393480" progId="Equation.DSMT4">
                  <p:embed/>
                </p:oleObj>
              </mc:Choice>
              <mc:Fallback>
                <p:oleObj name="Equation" r:id="rId3" imgW="901440" imgH="393480" progId="Equation.DSMT4">
                  <p:embed/>
                  <p:pic>
                    <p:nvPicPr>
                      <p:cNvPr id="0" name=""/>
                      <p:cNvPicPr/>
                      <p:nvPr/>
                    </p:nvPicPr>
                    <p:blipFill>
                      <a:blip r:embed="rId4"/>
                      <a:stretch>
                        <a:fillRect/>
                      </a:stretch>
                    </p:blipFill>
                    <p:spPr>
                      <a:xfrm>
                        <a:off x="6946835" y="4160460"/>
                        <a:ext cx="2430463" cy="1058863"/>
                      </a:xfrm>
                      <a:prstGeom prst="rect">
                        <a:avLst/>
                      </a:prstGeom>
                    </p:spPr>
                  </p:pic>
                </p:oleObj>
              </mc:Fallback>
            </mc:AlternateContent>
          </a:graphicData>
        </a:graphic>
      </p:graphicFrame>
      <p:pic>
        <p:nvPicPr>
          <p:cNvPr id="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901" y="149290"/>
            <a:ext cx="1312118" cy="699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Object 2"/>
          <p:cNvGraphicFramePr>
            <a:graphicFrameLocks noChangeAspect="1"/>
          </p:cNvGraphicFramePr>
          <p:nvPr>
            <p:extLst>
              <p:ext uri="{D42A27DB-BD31-4B8C-83A1-F6EECF244321}">
                <p14:modId xmlns:p14="http://schemas.microsoft.com/office/powerpoint/2010/main" val="226260791"/>
              </p:ext>
            </p:extLst>
          </p:nvPr>
        </p:nvGraphicFramePr>
        <p:xfrm>
          <a:off x="9685176" y="1952105"/>
          <a:ext cx="368268" cy="951359"/>
        </p:xfrm>
        <a:graphic>
          <a:graphicData uri="http://schemas.openxmlformats.org/presentationml/2006/ole">
            <mc:AlternateContent xmlns:mc="http://schemas.openxmlformats.org/markup-compatibility/2006">
              <mc:Choice xmlns:v="urn:schemas-microsoft-com:vml" Requires="v">
                <p:oleObj spid="_x0000_s20513" name="Equation" r:id="rId6" imgW="152280" imgH="393480" progId="Equation.DSMT4">
                  <p:embed/>
                </p:oleObj>
              </mc:Choice>
              <mc:Fallback>
                <p:oleObj name="Equation" r:id="rId6" imgW="152280" imgH="393480" progId="Equation.DSMT4">
                  <p:embed/>
                  <p:pic>
                    <p:nvPicPr>
                      <p:cNvPr id="0" name=""/>
                      <p:cNvPicPr/>
                      <p:nvPr/>
                    </p:nvPicPr>
                    <p:blipFill>
                      <a:blip r:embed="rId7"/>
                      <a:stretch>
                        <a:fillRect/>
                      </a:stretch>
                    </p:blipFill>
                    <p:spPr>
                      <a:xfrm>
                        <a:off x="9685176" y="1952105"/>
                        <a:ext cx="368268" cy="951359"/>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58258423"/>
              </p:ext>
            </p:extLst>
          </p:nvPr>
        </p:nvGraphicFramePr>
        <p:xfrm>
          <a:off x="4273550" y="2901950"/>
          <a:ext cx="3643313" cy="1050925"/>
        </p:xfrm>
        <a:graphic>
          <a:graphicData uri="http://schemas.openxmlformats.org/presentationml/2006/ole">
            <mc:AlternateContent xmlns:mc="http://schemas.openxmlformats.org/markup-compatibility/2006">
              <mc:Choice xmlns:v="urn:schemas-microsoft-com:vml" Requires="v">
                <p:oleObj spid="_x0000_s20514" name="Equation" r:id="rId8" imgW="3643200" imgH="1050840" progId="Equation.DSMT4">
                  <p:embed/>
                </p:oleObj>
              </mc:Choice>
              <mc:Fallback>
                <p:oleObj name="Equation" r:id="rId8" imgW="3643200" imgH="1050840" progId="Equation.DSMT4">
                  <p:embed/>
                  <p:pic>
                    <p:nvPicPr>
                      <p:cNvPr id="0" name=""/>
                      <p:cNvPicPr/>
                      <p:nvPr/>
                    </p:nvPicPr>
                    <p:blipFill>
                      <a:blip r:embed="rId9"/>
                      <a:stretch>
                        <a:fillRect/>
                      </a:stretch>
                    </p:blipFill>
                    <p:spPr>
                      <a:xfrm>
                        <a:off x="4273550" y="2901950"/>
                        <a:ext cx="3643313" cy="1050925"/>
                      </a:xfrm>
                      <a:prstGeom prst="rect">
                        <a:avLst/>
                      </a:prstGeom>
                    </p:spPr>
                  </p:pic>
                </p:oleObj>
              </mc:Fallback>
            </mc:AlternateContent>
          </a:graphicData>
        </a:graphic>
      </p:graphicFrame>
      <p:sp>
        <p:nvSpPr>
          <p:cNvPr id="18" name="TextBox 17"/>
          <p:cNvSpPr txBox="1"/>
          <p:nvPr/>
        </p:nvSpPr>
        <p:spPr>
          <a:xfrm>
            <a:off x="1181224" y="5167212"/>
            <a:ext cx="9451910" cy="646331"/>
          </a:xfrm>
          <a:prstGeom prst="rect">
            <a:avLst/>
          </a:prstGeom>
          <a:noFill/>
        </p:spPr>
        <p:txBody>
          <a:bodyPr wrap="square" rtlCol="0">
            <a:spAutoFit/>
          </a:bodyPr>
          <a:lstStyle/>
          <a:p>
            <a:r>
              <a:rPr lang="en-US" sz="3600" dirty="0" err="1">
                <a:latin typeface="Times New Roman" pitchFamily="18" charset="0"/>
                <a:cs typeface="Times New Roman" pitchFamily="18" charset="0"/>
              </a:rPr>
              <a:t>Chiều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cao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tầng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hầm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toà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nhà</a:t>
            </a:r>
            <a:r>
              <a:rPr lang="en-US" sz="3600" dirty="0">
                <a:latin typeface="Times New Roman" pitchFamily="18" charset="0"/>
                <a:cs typeface="Times New Roman" pitchFamily="18" charset="0"/>
              </a:rPr>
              <a:t> so </a:t>
            </a:r>
            <a:r>
              <a:rPr lang="en-US" sz="3600" dirty="0" err="1">
                <a:latin typeface="Times New Roman" pitchFamily="18" charset="0"/>
                <a:cs typeface="Times New Roman" pitchFamily="18" charset="0"/>
              </a:rPr>
              <a:t>với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mặt</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đất</a:t>
            </a:r>
            <a:r>
              <a:rPr lang="vi-VN" sz="3600" dirty="0" smtClean="0">
                <a:latin typeface="Times New Roman" pitchFamily="18" charset="0"/>
                <a:cs typeface="Times New Roman" pitchFamily="18" charset="0"/>
              </a:rPr>
              <a:t> là</a:t>
            </a:r>
            <a:r>
              <a:rPr lang="en-US" sz="3600" dirty="0" smtClean="0">
                <a:latin typeface="Times New Roman" pitchFamily="18" charset="0"/>
                <a:cs typeface="Times New Roman" pitchFamily="18" charset="0"/>
              </a:rPr>
              <a:t>: </a:t>
            </a:r>
            <a:endParaRPr lang="vi-VN" sz="3600" dirty="0" smtClean="0">
              <a:latin typeface="Times New Roman" pitchFamily="18" charset="0"/>
              <a:cs typeface="Times New Roman" pitchFamily="18"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2404877052"/>
              </p:ext>
            </p:extLst>
          </p:nvPr>
        </p:nvGraphicFramePr>
        <p:xfrm>
          <a:off x="4204995" y="5975172"/>
          <a:ext cx="2788776" cy="537596"/>
        </p:xfrm>
        <a:graphic>
          <a:graphicData uri="http://schemas.openxmlformats.org/presentationml/2006/ole">
            <mc:AlternateContent xmlns:mc="http://schemas.openxmlformats.org/markup-compatibility/2006">
              <mc:Choice xmlns:v="urn:schemas-microsoft-com:vml" Requires="v">
                <p:oleObj spid="_x0000_s20515" name="Equation" r:id="rId10" imgW="1054080" imgH="203040" progId="Equation.DSMT4">
                  <p:embed/>
                </p:oleObj>
              </mc:Choice>
              <mc:Fallback>
                <p:oleObj name="Equation" r:id="rId10" imgW="1054080" imgH="203040" progId="Equation.DSMT4">
                  <p:embed/>
                  <p:pic>
                    <p:nvPicPr>
                      <p:cNvPr id="0" name=""/>
                      <p:cNvPicPr/>
                      <p:nvPr/>
                    </p:nvPicPr>
                    <p:blipFill>
                      <a:blip r:embed="rId11"/>
                      <a:stretch>
                        <a:fillRect/>
                      </a:stretch>
                    </p:blipFill>
                    <p:spPr>
                      <a:xfrm>
                        <a:off x="4204995" y="5975172"/>
                        <a:ext cx="2788776" cy="537596"/>
                      </a:xfrm>
                      <a:prstGeom prst="rect">
                        <a:avLst/>
                      </a:prstGeom>
                    </p:spPr>
                  </p:pic>
                </p:oleObj>
              </mc:Fallback>
            </mc:AlternateContent>
          </a:graphicData>
        </a:graphic>
      </p:graphicFrame>
    </p:spTree>
    <p:extLst>
      <p:ext uri="{BB962C8B-B14F-4D97-AF65-F5344CB8AC3E}">
        <p14:creationId xmlns:p14="http://schemas.microsoft.com/office/powerpoint/2010/main" val="384218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arn(inVertical)">
                                      <p:cBhvr>
                                        <p:cTn id="29" dur="500"/>
                                        <p:tgtEl>
                                          <p:spTgt spid="17"/>
                                        </p:tgtEl>
                                      </p:cBhvr>
                                    </p:animEffect>
                                  </p:childTnLst>
                                </p:cTn>
                              </p:par>
                              <p:par>
                                <p:cTn id="30" presetID="16" presetClass="entr" presetSubtype="21"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par>
                                <p:cTn id="38" presetID="22" presetClass="entr" presetSubtype="4"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17" grpId="0"/>
      <p:bldP spid="12"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4"/>
          <p:cNvSpPr>
            <a:spLocks noChangeArrowheads="1"/>
          </p:cNvSpPr>
          <p:nvPr/>
        </p:nvSpPr>
        <p:spPr bwMode="auto">
          <a:xfrm>
            <a:off x="278864" y="110563"/>
            <a:ext cx="25630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vi-VN" altLang="vi-VN" sz="3600" b="1" i="1" dirty="0" smtClean="0">
                <a:solidFill>
                  <a:srgbClr val="FF0000"/>
                </a:solidFill>
                <a:latin typeface="Times New Roman" pitchFamily="18" charset="0"/>
                <a:ea typeface="Arial" panose="020B0604020202020204" pitchFamily="34" charset="0"/>
                <a:cs typeface="Times New Roman" panose="02020603050405020304" pitchFamily="18" charset="0"/>
              </a:rPr>
              <a:t>Vận dụng 3:   </a:t>
            </a:r>
          </a:p>
        </p:txBody>
      </p:sp>
      <p:sp>
        <p:nvSpPr>
          <p:cNvPr id="4" name="Rectangle 3"/>
          <p:cNvSpPr/>
          <p:nvPr/>
        </p:nvSpPr>
        <p:spPr>
          <a:xfrm>
            <a:off x="421535" y="838403"/>
            <a:ext cx="11114642" cy="2308324"/>
          </a:xfrm>
          <a:prstGeom prst="rect">
            <a:avLst/>
          </a:prstGeom>
          <a:solidFill>
            <a:schemeClr val="accent6">
              <a:lumMod val="20000"/>
              <a:lumOff val="80000"/>
            </a:schemeClr>
          </a:solidFill>
        </p:spPr>
        <p:txBody>
          <a:bodyPr wrap="square">
            <a:spAutoFit/>
          </a:bodyPr>
          <a:lstStyle/>
          <a:p>
            <a:pPr>
              <a:spcBef>
                <a:spcPts val="100"/>
              </a:spcBef>
              <a:spcAft>
                <a:spcPts val="240"/>
              </a:spcAft>
              <a:tabLst>
                <a:tab pos="630555" algn="l"/>
              </a:tabLst>
            </a:pPr>
            <a:r>
              <a:rPr lang="vi-VN" sz="3600" dirty="0" smtClean="0">
                <a:solidFill>
                  <a:prstClr val="black"/>
                </a:solidFill>
                <a:latin typeface="Times New Roman" pitchFamily="18" charset="0"/>
                <a:cs typeface="Times New Roman" pitchFamily="18" charset="0"/>
              </a:rPr>
              <a:t>Một kho có 45 tấn gạo. Người quản lí kho đã xuất đi      số gạo</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để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cứu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đồng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bào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bị</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lũ</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lụt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sau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đi</a:t>
            </a:r>
            <a:r>
              <a:rPr lang="en-US" sz="3600" dirty="0">
                <a:latin typeface="Times New Roman" pitchFamily="18" charset="0"/>
                <a:cs typeface="Times New Roman" pitchFamily="18" charset="0"/>
              </a:rPr>
              <a:t> </a:t>
            </a:r>
            <a:r>
              <a:rPr lang="vi-VN"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tấn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cuối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cùng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nhập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thêm</a:t>
            </a:r>
            <a:r>
              <a:rPr lang="en-US" sz="3600" dirty="0">
                <a:latin typeface="Times New Roman" pitchFamily="18" charset="0"/>
                <a:cs typeface="Times New Roman" pitchFamily="18" charset="0"/>
              </a:rPr>
              <a:t> 8 </a:t>
            </a:r>
            <a:r>
              <a:rPr lang="en-US" sz="3600" dirty="0" err="1">
                <a:latin typeface="Times New Roman" pitchFamily="18" charset="0"/>
                <a:cs typeface="Times New Roman" pitchFamily="18" charset="0"/>
              </a:rPr>
              <a:t>tấn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nữa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còn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kho</a:t>
            </a:r>
            <a:r>
              <a:rPr lang="en-US" sz="3600" dirty="0">
                <a:latin typeface="Times New Roman" pitchFamily="18" charset="0"/>
                <a:cs typeface="Times New Roman" pitchFamily="18" charset="0"/>
              </a:rPr>
              <a:t>.</a:t>
            </a:r>
            <a:endParaRPr lang="vi-VN" sz="3600" dirty="0" smtClean="0">
              <a:solidFill>
                <a:prstClr val="black"/>
              </a:solidFill>
              <a:latin typeface="Times New Roman" pitchFamily="18" charset="0"/>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011817048"/>
              </p:ext>
            </p:extLst>
          </p:nvPr>
        </p:nvGraphicFramePr>
        <p:xfrm>
          <a:off x="10343351" y="756894"/>
          <a:ext cx="339153" cy="858263"/>
        </p:xfrm>
        <a:graphic>
          <a:graphicData uri="http://schemas.openxmlformats.org/presentationml/2006/ole">
            <mc:AlternateContent xmlns:mc="http://schemas.openxmlformats.org/markup-compatibility/2006">
              <mc:Choice xmlns:v="urn:schemas-microsoft-com:vml" Requires="v">
                <p:oleObj spid="_x0000_s21539" name="Equation" r:id="rId3" imgW="139680" imgH="393480" progId="Equation.DSMT4">
                  <p:embed/>
                </p:oleObj>
              </mc:Choice>
              <mc:Fallback>
                <p:oleObj name="Equation" r:id="rId3" imgW="139680" imgH="393480" progId="Equation.DSMT4">
                  <p:embed/>
                  <p:pic>
                    <p:nvPicPr>
                      <p:cNvPr id="0" name=""/>
                      <p:cNvPicPr/>
                      <p:nvPr/>
                    </p:nvPicPr>
                    <p:blipFill>
                      <a:blip r:embed="rId4"/>
                      <a:stretch>
                        <a:fillRect/>
                      </a:stretch>
                    </p:blipFill>
                    <p:spPr>
                      <a:xfrm>
                        <a:off x="10343351" y="756894"/>
                        <a:ext cx="339153" cy="8582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28941141"/>
              </p:ext>
            </p:extLst>
          </p:nvPr>
        </p:nvGraphicFramePr>
        <p:xfrm>
          <a:off x="9298711" y="1348711"/>
          <a:ext cx="522513" cy="823963"/>
        </p:xfrm>
        <a:graphic>
          <a:graphicData uri="http://schemas.openxmlformats.org/presentationml/2006/ole">
            <mc:AlternateContent xmlns:mc="http://schemas.openxmlformats.org/markup-compatibility/2006">
              <mc:Choice xmlns:v="urn:schemas-microsoft-com:vml" Requires="v">
                <p:oleObj spid="_x0000_s21540" name="Equation" r:id="rId5" imgW="247565" imgH="391160" progId="Equation.DSMT4">
                  <p:embed/>
                </p:oleObj>
              </mc:Choice>
              <mc:Fallback>
                <p:oleObj name="Equation" r:id="rId5" imgW="247565" imgH="391160" progId="Equation.DSMT4">
                  <p:embed/>
                  <p:pic>
                    <p:nvPicPr>
                      <p:cNvPr id="0" name=""/>
                      <p:cNvPicPr/>
                      <p:nvPr/>
                    </p:nvPicPr>
                    <p:blipFill>
                      <a:blip r:embed="rId6"/>
                      <a:stretch>
                        <a:fillRect/>
                      </a:stretch>
                    </p:blipFill>
                    <p:spPr>
                      <a:xfrm>
                        <a:off x="9298711" y="1348711"/>
                        <a:ext cx="522513" cy="823963"/>
                      </a:xfrm>
                      <a:prstGeom prst="rect">
                        <a:avLst/>
                      </a:prstGeom>
                    </p:spPr>
                  </p:pic>
                </p:oleObj>
              </mc:Fallback>
            </mc:AlternateContent>
          </a:graphicData>
        </a:graphic>
      </p:graphicFrame>
      <p:sp>
        <p:nvSpPr>
          <p:cNvPr id="8" name="TextBox 7"/>
          <p:cNvSpPr txBox="1"/>
          <p:nvPr/>
        </p:nvSpPr>
        <p:spPr>
          <a:xfrm>
            <a:off x="4726711" y="2970748"/>
            <a:ext cx="1137892" cy="646331"/>
          </a:xfrm>
          <a:prstGeom prst="rect">
            <a:avLst/>
          </a:prstGeom>
          <a:noFill/>
        </p:spPr>
        <p:txBody>
          <a:bodyPr wrap="square" rtlCol="0">
            <a:spAutoFit/>
          </a:bodyPr>
          <a:lstStyle/>
          <a:p>
            <a:r>
              <a:rPr lang="vi-VN" sz="3600" b="1" u="sng" dirty="0" smtClean="0">
                <a:solidFill>
                  <a:srgbClr val="FF0000"/>
                </a:solidFill>
                <a:latin typeface="Times New Roman" pitchFamily="18" charset="0"/>
                <a:cs typeface="Times New Roman" pitchFamily="18" charset="0"/>
              </a:rPr>
              <a:t>Giải</a:t>
            </a:r>
            <a:endParaRPr lang="en-US" sz="3600" b="1" u="sng" dirty="0">
              <a:solidFill>
                <a:srgbClr val="FF0000"/>
              </a:solidFill>
              <a:latin typeface="Times New Roman" pitchFamily="18" charset="0"/>
              <a:cs typeface="Times New Roman" pitchFamily="18" charset="0"/>
            </a:endParaRPr>
          </a:p>
        </p:txBody>
      </p:sp>
      <p:sp>
        <p:nvSpPr>
          <p:cNvPr id="10" name="Rectangle 2"/>
          <p:cNvSpPr>
            <a:spLocks noChangeArrowheads="1"/>
          </p:cNvSpPr>
          <p:nvPr/>
        </p:nvSpPr>
        <p:spPr bwMode="auto">
          <a:xfrm>
            <a:off x="304002" y="3617079"/>
            <a:ext cx="69749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xuất</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cứu</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trợ</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đồng</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bào</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lũ</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lụt</a:t>
            </a:r>
            <a:r>
              <a:rPr kumimoji="0" lang="en-US"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a:t>
            </a:r>
            <a:r>
              <a:rPr kumimoji="0" lang="vi-VN" sz="360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60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886644618"/>
              </p:ext>
            </p:extLst>
          </p:nvPr>
        </p:nvGraphicFramePr>
        <p:xfrm>
          <a:off x="7399175" y="3459146"/>
          <a:ext cx="1520891" cy="962196"/>
        </p:xfrm>
        <a:graphic>
          <a:graphicData uri="http://schemas.openxmlformats.org/presentationml/2006/ole">
            <mc:AlternateContent xmlns:mc="http://schemas.openxmlformats.org/markup-compatibility/2006">
              <mc:Choice xmlns:v="urn:schemas-microsoft-com:vml" Requires="v">
                <p:oleObj spid="_x0000_s21541" name="Equation" r:id="rId7" imgW="622030" imgH="393529" progId="Equation.DSMT4">
                  <p:embed/>
                </p:oleObj>
              </mc:Choice>
              <mc:Fallback>
                <p:oleObj name="Equation" r:id="rId7" imgW="622030" imgH="393529" progId="Equation.DSMT4">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9175" y="3459146"/>
                        <a:ext cx="1520891" cy="962196"/>
                      </a:xfrm>
                      <a:prstGeom prst="rect">
                        <a:avLst/>
                      </a:prstGeom>
                      <a:noFill/>
                    </p:spPr>
                  </p:pic>
                </p:oleObj>
              </mc:Fallback>
            </mc:AlternateContent>
          </a:graphicData>
        </a:graphic>
      </p:graphicFrame>
      <p:sp>
        <p:nvSpPr>
          <p:cNvPr id="12" name="Rectangle 3"/>
          <p:cNvSpPr>
            <a:spLocks noChangeArrowheads="1"/>
          </p:cNvSpPr>
          <p:nvPr/>
        </p:nvSpPr>
        <p:spPr bwMode="auto">
          <a:xfrm>
            <a:off x="9190653" y="3579278"/>
            <a:ext cx="11721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tấn</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Rectangle 5"/>
          <p:cNvSpPr>
            <a:spLocks noChangeArrowheads="1"/>
          </p:cNvSpPr>
          <p:nvPr/>
        </p:nvSpPr>
        <p:spPr bwMode="auto">
          <a:xfrm>
            <a:off x="305026" y="4566077"/>
            <a:ext cx="52886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gạo</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còn</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611638515"/>
              </p:ext>
            </p:extLst>
          </p:nvPr>
        </p:nvGraphicFramePr>
        <p:xfrm>
          <a:off x="5684292" y="4435704"/>
          <a:ext cx="3189392" cy="907075"/>
        </p:xfrm>
        <a:graphic>
          <a:graphicData uri="http://schemas.openxmlformats.org/presentationml/2006/ole">
            <mc:AlternateContent xmlns:mc="http://schemas.openxmlformats.org/markup-compatibility/2006">
              <mc:Choice xmlns:v="urn:schemas-microsoft-com:vml" Requires="v">
                <p:oleObj spid="_x0000_s21542" name="Equation" r:id="rId9" imgW="1384300" imgH="393700" progId="Equation.DSMT4">
                  <p:embed/>
                </p:oleObj>
              </mc:Choice>
              <mc:Fallback>
                <p:oleObj name="Equation" r:id="rId9" imgW="1384300" imgH="393700"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84292" y="4435704"/>
                        <a:ext cx="3189392" cy="907075"/>
                      </a:xfrm>
                      <a:prstGeom prst="rect">
                        <a:avLst/>
                      </a:prstGeom>
                      <a:noFill/>
                    </p:spPr>
                  </p:pic>
                </p:oleObj>
              </mc:Fallback>
            </mc:AlternateContent>
          </a:graphicData>
        </a:graphic>
      </p:graphicFrame>
      <p:sp>
        <p:nvSpPr>
          <p:cNvPr id="16" name="Rectangle 6"/>
          <p:cNvSpPr>
            <a:spLocks noChangeArrowheads="1"/>
          </p:cNvSpPr>
          <p:nvPr/>
        </p:nvSpPr>
        <p:spPr bwMode="auto">
          <a:xfrm>
            <a:off x="9116008" y="4566076"/>
            <a:ext cx="11721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tấn</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 name="Rectangle 8"/>
          <p:cNvSpPr>
            <a:spLocks noChangeArrowheads="1"/>
          </p:cNvSpPr>
          <p:nvPr/>
        </p:nvSpPr>
        <p:spPr bwMode="auto">
          <a:xfrm>
            <a:off x="304002" y="5786726"/>
            <a:ext cx="432682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Vậy</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trong</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kho</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còn</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lại</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1377528691"/>
              </p:ext>
            </p:extLst>
          </p:nvPr>
        </p:nvGraphicFramePr>
        <p:xfrm>
          <a:off x="4636836" y="5645722"/>
          <a:ext cx="658821" cy="928338"/>
        </p:xfrm>
        <a:graphic>
          <a:graphicData uri="http://schemas.openxmlformats.org/presentationml/2006/ole">
            <mc:AlternateContent xmlns:mc="http://schemas.openxmlformats.org/markup-compatibility/2006">
              <mc:Choice xmlns:v="urn:schemas-microsoft-com:vml" Requires="v">
                <p:oleObj spid="_x0000_s21543" name="Equation" r:id="rId11" imgW="279279" imgH="393529" progId="Equation.DSMT4">
                  <p:embed/>
                </p:oleObj>
              </mc:Choice>
              <mc:Fallback>
                <p:oleObj name="Equation" r:id="rId11" imgW="279279" imgH="393529" progId="Equation.DSMT4">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6836" y="5645722"/>
                        <a:ext cx="658821" cy="928338"/>
                      </a:xfrm>
                      <a:prstGeom prst="rect">
                        <a:avLst/>
                      </a:prstGeom>
                      <a:noFill/>
                    </p:spPr>
                  </p:pic>
                </p:oleObj>
              </mc:Fallback>
            </mc:AlternateContent>
          </a:graphicData>
        </a:graphic>
      </p:graphicFrame>
      <p:sp>
        <p:nvSpPr>
          <p:cNvPr id="20" name="Rectangle 9"/>
          <p:cNvSpPr>
            <a:spLocks noChangeArrowheads="1"/>
          </p:cNvSpPr>
          <p:nvPr/>
        </p:nvSpPr>
        <p:spPr bwMode="auto">
          <a:xfrm>
            <a:off x="5638707" y="5786726"/>
            <a:ext cx="20697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tấn</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gạo</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21218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p:bldP spid="10" grpId="0"/>
      <p:bldP spid="12" grpId="0"/>
      <p:bldP spid="14" grpId="0"/>
      <p:bldP spid="16" grpId="0"/>
      <p:bldP spid="18"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64" y="206043"/>
            <a:ext cx="9540662" cy="541263"/>
          </a:xfrm>
        </p:spPr>
        <p:txBody>
          <a:bodyPr>
            <a:noAutofit/>
          </a:bodyPr>
          <a:lstStyle/>
          <a:p>
            <a:r>
              <a:rPr lang="vi-VN" b="1" u="sng" dirty="0" smtClean="0">
                <a:solidFill>
                  <a:srgbClr val="FF0000"/>
                </a:solidFill>
                <a:latin typeface="Times New Roman" panose="02020603050405020304" pitchFamily="18" charset="0"/>
                <a:cs typeface="Times New Roman" panose="02020603050405020304" pitchFamily="18" charset="0"/>
              </a:rPr>
              <a:t>4.Tính chất của phép nhân số hữu tỉ </a:t>
            </a:r>
            <a:endParaRPr lang="vi-VN" b="1" u="sng"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4438" y="1851073"/>
            <a:ext cx="11800044" cy="2888877"/>
          </a:xfrm>
        </p:spPr>
        <p:txBody>
          <a:bodyPr>
            <a:noAutofit/>
          </a:bodyPr>
          <a:lstStyle/>
          <a:p>
            <a:pPr marL="0" indent="0">
              <a:buNone/>
            </a:pPr>
            <a:r>
              <a:rPr lang="en-US" sz="3600" dirty="0">
                <a:latin typeface="Times New Roman" pitchFamily="18" charset="0"/>
                <a:cs typeface="Times New Roman" pitchFamily="18" charset="0"/>
              </a:rPr>
              <a:t>Cho </a:t>
            </a:r>
            <a:r>
              <a:rPr lang="en-US" sz="3600" dirty="0" err="1">
                <a:latin typeface="Times New Roman" pitchFamily="18" charset="0"/>
                <a:cs typeface="Times New Roman" pitchFamily="18" charset="0"/>
              </a:rPr>
              <a:t>biểu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thức</a:t>
            </a:r>
            <a:r>
              <a:rPr lang="en-US" sz="3600" dirty="0">
                <a:latin typeface="Times New Roman" pitchFamily="18" charset="0"/>
                <a:cs typeface="Times New Roman" pitchFamily="18" charset="0"/>
              </a:rPr>
              <a:t> </a:t>
            </a:r>
            <a:r>
              <a:rPr lang="vi-VN"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endParaRPr lang="vi-VN" sz="3600" dirty="0" smtClean="0">
              <a:latin typeface="Times New Roman" pitchFamily="18" charset="0"/>
              <a:cs typeface="Times New Roman" pitchFamily="18" charset="0"/>
            </a:endParaRPr>
          </a:p>
          <a:p>
            <a:pPr marL="0" indent="0">
              <a:buNone/>
            </a:pPr>
            <a:endParaRPr lang="vi-VN" sz="3600" dirty="0">
              <a:latin typeface="Times New Roman" pitchFamily="18" charset="0"/>
              <a:cs typeface="Times New Roman" pitchFamily="18" charset="0"/>
            </a:endParaRPr>
          </a:p>
          <a:p>
            <a:pPr marL="0" indent="0">
              <a:buNone/>
            </a:pPr>
            <a:r>
              <a:rPr lang="en-US" sz="3600" dirty="0" err="1" smtClean="0">
                <a:latin typeface="Times New Roman" pitchFamily="18" charset="0"/>
                <a:cs typeface="Times New Roman" pitchFamily="18" charset="0"/>
              </a:rPr>
              <a:t>Hãy</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trị</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M </a:t>
            </a:r>
            <a:r>
              <a:rPr lang="en-US" sz="3600" dirty="0" err="1">
                <a:latin typeface="Times New Roman" pitchFamily="18" charset="0"/>
                <a:cs typeface="Times New Roman" pitchFamily="18" charset="0"/>
              </a:rPr>
              <a:t>theo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cách</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pPr marL="0" indent="0">
              <a:buNone/>
            </a:pPr>
            <a:r>
              <a:rPr lang="en-US" sz="3600" dirty="0">
                <a:latin typeface="Times New Roman" pitchFamily="18" charset="0"/>
                <a:cs typeface="Times New Roman" pitchFamily="18" charset="0"/>
              </a:rPr>
              <a:t>a) </a:t>
            </a:r>
            <a:r>
              <a:rPr lang="en-US" sz="3600" dirty="0" err="1">
                <a:latin typeface="Times New Roman" pitchFamily="18" charset="0"/>
                <a:cs typeface="Times New Roman" pitchFamily="18" charset="0"/>
              </a:rPr>
              <a:t>Thực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rồi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cộng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quả</a:t>
            </a:r>
            <a:r>
              <a:rPr lang="en-US" sz="3600" dirty="0">
                <a:latin typeface="Times New Roman" pitchFamily="18" charset="0"/>
                <a:cs typeface="Times New Roman" pitchFamily="18" charset="0"/>
              </a:rPr>
              <a:t>.</a:t>
            </a:r>
          </a:p>
          <a:p>
            <a:pPr marL="0" indent="0">
              <a:buNone/>
            </a:pPr>
            <a:r>
              <a:rPr lang="en-US" sz="3600" dirty="0">
                <a:latin typeface="Times New Roman" pitchFamily="18" charset="0"/>
                <a:cs typeface="Times New Roman" pitchFamily="18" charset="0"/>
              </a:rPr>
              <a:t>b) </a:t>
            </a:r>
            <a:r>
              <a:rPr lang="en-US" sz="3600" dirty="0" err="1">
                <a:latin typeface="Times New Roman" pitchFamily="18" charset="0"/>
                <a:cs typeface="Times New Roman" pitchFamily="18" charset="0"/>
              </a:rPr>
              <a:t>Áp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chất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phép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đối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với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phép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cộng</a:t>
            </a:r>
            <a:r>
              <a:rPr lang="en-US" sz="3600" dirty="0" smtClean="0">
                <a:latin typeface="Times New Roman" pitchFamily="18" charset="0"/>
                <a:cs typeface="Times New Roman" pitchFamily="18" charset="0"/>
              </a:rPr>
              <a:t>.</a:t>
            </a:r>
            <a:endParaRPr lang="vi-VN" sz="4400" b="1" dirty="0" smtClean="0">
              <a:latin typeface="Times New Roman" pitchFamily="18" charset="0"/>
              <a:cs typeface="Times New Roman" pitchFamily="18" charset="0"/>
            </a:endParaRPr>
          </a:p>
          <a:p>
            <a:pPr marL="0" indent="0">
              <a:buNone/>
            </a:pPr>
            <a:endParaRPr lang="vi-VN" sz="3600" dirty="0">
              <a:latin typeface="Times New Roman" pitchFamily="18" charset="0"/>
              <a:cs typeface="Times New Roman" pitchFamily="18" charset="0"/>
            </a:endParaRPr>
          </a:p>
          <a:p>
            <a:pPr marL="0" indent="0">
              <a:buNone/>
            </a:pPr>
            <a:endParaRPr lang="vi-VN" sz="3600" dirty="0">
              <a:latin typeface="Times New Roman" pitchFamily="18" charset="0"/>
              <a:cs typeface="Times New Roman" pitchFamily="18" charset="0"/>
            </a:endParaRPr>
          </a:p>
        </p:txBody>
      </p:sp>
      <p:sp>
        <p:nvSpPr>
          <p:cNvPr id="9" name="Rectangle 7"/>
          <p:cNvSpPr>
            <a:spLocks noChangeArrowheads="1"/>
          </p:cNvSpPr>
          <p:nvPr/>
        </p:nvSpPr>
        <p:spPr bwMode="auto">
          <a:xfrm>
            <a:off x="-191573" y="169862"/>
            <a:ext cx="1021722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vi-VN"/>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477" y="770146"/>
            <a:ext cx="1894285" cy="924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3581297807"/>
              </p:ext>
            </p:extLst>
          </p:nvPr>
        </p:nvGraphicFramePr>
        <p:xfrm>
          <a:off x="3121025" y="1563688"/>
          <a:ext cx="4727575" cy="1328737"/>
        </p:xfrm>
        <a:graphic>
          <a:graphicData uri="http://schemas.openxmlformats.org/presentationml/2006/ole">
            <mc:AlternateContent xmlns:mc="http://schemas.openxmlformats.org/markup-compatibility/2006">
              <mc:Choice xmlns:v="urn:schemas-microsoft-com:vml" Requires="v">
                <p:oleObj spid="_x0000_s12313" name="Equation" r:id="rId4" imgW="1536480" imgH="431640" progId="Equation.DSMT4">
                  <p:embed/>
                </p:oleObj>
              </mc:Choice>
              <mc:Fallback>
                <p:oleObj name="Equation" r:id="rId4" imgW="1536480" imgH="431640" progId="Equation.DSMT4">
                  <p:embed/>
                  <p:pic>
                    <p:nvPicPr>
                      <p:cNvPr id="0" name=""/>
                      <p:cNvPicPr/>
                      <p:nvPr/>
                    </p:nvPicPr>
                    <p:blipFill>
                      <a:blip r:embed="rId5"/>
                      <a:stretch>
                        <a:fillRect/>
                      </a:stretch>
                    </p:blipFill>
                    <p:spPr>
                      <a:xfrm>
                        <a:off x="3121025" y="1563688"/>
                        <a:ext cx="4727575" cy="1328737"/>
                      </a:xfrm>
                      <a:prstGeom prst="rect">
                        <a:avLst/>
                      </a:prstGeom>
                    </p:spPr>
                  </p:pic>
                </p:oleObj>
              </mc:Fallback>
            </mc:AlternateContent>
          </a:graphicData>
        </a:graphic>
      </p:graphicFrame>
    </p:spTree>
    <p:extLst>
      <p:ext uri="{BB962C8B-B14F-4D97-AF65-F5344CB8AC3E}">
        <p14:creationId xmlns:p14="http://schemas.microsoft.com/office/powerpoint/2010/main" val="133217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Effect transition="in" filter="circle(in)">
                                      <p:cBhvr>
                                        <p:cTn id="14" dur="1000"/>
                                        <p:tgtEl>
                                          <p:spTgt spid="1229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974634508"/>
              </p:ext>
            </p:extLst>
          </p:nvPr>
        </p:nvGraphicFramePr>
        <p:xfrm>
          <a:off x="1141219" y="1773562"/>
          <a:ext cx="10515600" cy="484632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l"/>
                      <a:r>
                        <a:rPr lang="vi-VN" sz="2600" dirty="0" smtClean="0">
                          <a:solidFill>
                            <a:schemeClr val="tx1"/>
                          </a:solidFill>
                          <a:latin typeface="Times New Roman" pitchFamily="18" charset="0"/>
                          <a:cs typeface="Times New Roman" pitchFamily="18" charset="0"/>
                        </a:rPr>
                        <a:t>a)</a:t>
                      </a: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p>
                      <a:pPr algn="ctr"/>
                      <a:endParaRPr lang="vi-VN" sz="2600" dirty="0" smtClean="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a:r>
                        <a:rPr lang="vi-VN" sz="2600" dirty="0" smtClean="0">
                          <a:solidFill>
                            <a:schemeClr val="tx1"/>
                          </a:solidFill>
                          <a:latin typeface="Times New Roman" pitchFamily="18" charset="0"/>
                          <a:cs typeface="Times New Roman" pitchFamily="18" charset="0"/>
                        </a:rPr>
                        <a:t>b)</a:t>
                      </a:r>
                    </a:p>
                    <a:p>
                      <a:pPr algn="ctr"/>
                      <a:endParaRPr lang="en-US" sz="2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8" name="Rectangle 5"/>
          <p:cNvSpPr>
            <a:spLocks noChangeArrowheads="1"/>
          </p:cNvSpPr>
          <p:nvPr/>
        </p:nvSpPr>
        <p:spPr bwMode="auto">
          <a:xfrm>
            <a:off x="399245" y="14557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vi-VN" sz="1200" b="0" i="0" u="none" strike="noStrike" cap="none" normalizeH="0" baseline="0" smtClean="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endParaRPr kumimoji="0" lang="nl-NL" altLang="vi-VN" sz="1800" b="0" i="0" u="none" strike="noStrike" cap="none" normalizeH="0" baseline="0" smtClean="0">
              <a:ln>
                <a:noFill/>
              </a:ln>
              <a:solidFill>
                <a:schemeClr val="tx1"/>
              </a:solidFill>
              <a:effectLst/>
              <a:latin typeface="Arial" panose="020B0604020202020204" pitchFamily="34" charset="0"/>
            </a:endParaRPr>
          </a:p>
        </p:txBody>
      </p:sp>
      <p:sp>
        <p:nvSpPr>
          <p:cNvPr id="14" name="Rectangle 14"/>
          <p:cNvSpPr>
            <a:spLocks noChangeArrowheads="1"/>
          </p:cNvSpPr>
          <p:nvPr/>
        </p:nvSpPr>
        <p:spPr bwMode="auto">
          <a:xfrm>
            <a:off x="-11572" y="67466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graphicFrame>
        <p:nvGraphicFramePr>
          <p:cNvPr id="2" name="Object 1"/>
          <p:cNvGraphicFramePr>
            <a:graphicFrameLocks noChangeAspect="1"/>
          </p:cNvGraphicFramePr>
          <p:nvPr>
            <p:extLst>
              <p:ext uri="{D42A27DB-BD31-4B8C-83A1-F6EECF244321}">
                <p14:modId xmlns:p14="http://schemas.microsoft.com/office/powerpoint/2010/main" val="3226932798"/>
              </p:ext>
            </p:extLst>
          </p:nvPr>
        </p:nvGraphicFramePr>
        <p:xfrm>
          <a:off x="1728598" y="2205974"/>
          <a:ext cx="4093295" cy="4465413"/>
        </p:xfrm>
        <a:graphic>
          <a:graphicData uri="http://schemas.openxmlformats.org/presentationml/2006/ole">
            <mc:AlternateContent xmlns:mc="http://schemas.openxmlformats.org/markup-compatibility/2006">
              <mc:Choice xmlns:v="urn:schemas-microsoft-com:vml" Requires="v">
                <p:oleObj spid="_x0000_s3762" name="Equation" r:id="rId3" imgW="1536480" imgH="1676160" progId="Equation.DSMT4">
                  <p:embed/>
                </p:oleObj>
              </mc:Choice>
              <mc:Fallback>
                <p:oleObj name="Equation" r:id="rId3" imgW="1536480" imgH="1676160" progId="Equation.DSMT4">
                  <p:embed/>
                  <p:pic>
                    <p:nvPicPr>
                      <p:cNvPr id="0" name=""/>
                      <p:cNvPicPr/>
                      <p:nvPr/>
                    </p:nvPicPr>
                    <p:blipFill>
                      <a:blip r:embed="rId4"/>
                      <a:stretch>
                        <a:fillRect/>
                      </a:stretch>
                    </p:blipFill>
                    <p:spPr>
                      <a:xfrm>
                        <a:off x="1728598" y="2205974"/>
                        <a:ext cx="4093295" cy="446541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946888229"/>
              </p:ext>
            </p:extLst>
          </p:nvPr>
        </p:nvGraphicFramePr>
        <p:xfrm>
          <a:off x="6704466" y="2106750"/>
          <a:ext cx="4119044" cy="4487413"/>
        </p:xfrm>
        <a:graphic>
          <a:graphicData uri="http://schemas.openxmlformats.org/presentationml/2006/ole">
            <mc:AlternateContent xmlns:mc="http://schemas.openxmlformats.org/markup-compatibility/2006">
              <mc:Choice xmlns:v="urn:schemas-microsoft-com:vml" Requires="v">
                <p:oleObj spid="_x0000_s3763" name="Equation" r:id="rId5" imgW="1562040" imgH="1701720" progId="Equation.DSMT4">
                  <p:embed/>
                </p:oleObj>
              </mc:Choice>
              <mc:Fallback>
                <p:oleObj name="Equation" r:id="rId5" imgW="1562040" imgH="1701720" progId="Equation.DSMT4">
                  <p:embed/>
                  <p:pic>
                    <p:nvPicPr>
                      <p:cNvPr id="0" name=""/>
                      <p:cNvPicPr/>
                      <p:nvPr/>
                    </p:nvPicPr>
                    <p:blipFill>
                      <a:blip r:embed="rId6"/>
                      <a:stretch>
                        <a:fillRect/>
                      </a:stretch>
                    </p:blipFill>
                    <p:spPr>
                      <a:xfrm>
                        <a:off x="6704466" y="2106750"/>
                        <a:ext cx="4119044" cy="4487413"/>
                      </a:xfrm>
                      <a:prstGeom prst="rect">
                        <a:avLst/>
                      </a:prstGeom>
                    </p:spPr>
                  </p:pic>
                </p:oleObj>
              </mc:Fallback>
            </mc:AlternateContent>
          </a:graphicData>
        </a:graphic>
      </p:graphicFrame>
      <p:pic>
        <p:nvPicPr>
          <p:cNvPr id="1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477" y="770146"/>
            <a:ext cx="1894285" cy="924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itle 1"/>
          <p:cNvSpPr>
            <a:spLocks noGrp="1"/>
          </p:cNvSpPr>
          <p:nvPr>
            <p:ph type="title"/>
          </p:nvPr>
        </p:nvSpPr>
        <p:spPr>
          <a:xfrm>
            <a:off x="312464" y="206043"/>
            <a:ext cx="9540662" cy="541263"/>
          </a:xfrm>
        </p:spPr>
        <p:txBody>
          <a:bodyPr>
            <a:noAutofit/>
          </a:bodyPr>
          <a:lstStyle/>
          <a:p>
            <a:r>
              <a:rPr lang="vi-VN" b="1" u="sng" dirty="0" smtClean="0">
                <a:solidFill>
                  <a:srgbClr val="FF0000"/>
                </a:solidFill>
                <a:latin typeface="Times New Roman" panose="02020603050405020304" pitchFamily="18" charset="0"/>
                <a:cs typeface="Times New Roman" panose="02020603050405020304" pitchFamily="18" charset="0"/>
              </a:rPr>
              <a:t>4.Tính chất của phép nhân số hữu tỉ </a:t>
            </a:r>
            <a:endParaRPr lang="vi-VN"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7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1000" fill="hold"/>
                                        <p:tgtEl>
                                          <p:spTgt spid="2"/>
                                        </p:tgtEl>
                                        <p:attrNameLst>
                                          <p:attrName>ppt_x</p:attrName>
                                        </p:attrNameLst>
                                      </p:cBhvr>
                                      <p:tavLst>
                                        <p:tav tm="0">
                                          <p:val>
                                            <p:strVal val="#ppt_x"/>
                                          </p:val>
                                        </p:tav>
                                        <p:tav tm="100000">
                                          <p:val>
                                            <p:strVal val="#ppt_x"/>
                                          </p:val>
                                        </p:tav>
                                      </p:tavLst>
                                    </p:anim>
                                    <p:anim calcmode="lin" valueType="num">
                                      <p:cBhvr additive="base">
                                        <p:cTn id="15"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6904" y="1316875"/>
            <a:ext cx="10577006" cy="1727321"/>
          </a:xfrm>
          <a:solidFill>
            <a:schemeClr val="accent4">
              <a:lumMod val="20000"/>
              <a:lumOff val="80000"/>
            </a:schemeClr>
          </a:solidFill>
        </p:spPr>
        <p:txBody>
          <a:bodyPr/>
          <a:lstStyle/>
          <a:p>
            <a:pPr marL="0" indent="0">
              <a:spcAft>
                <a:spcPts val="0"/>
              </a:spcAft>
              <a:buNone/>
            </a:pPr>
            <a:r>
              <a:rPr lang="en-US" sz="3600" dirty="0" err="1">
                <a:latin typeface="Times New Roman"/>
                <a:ea typeface="Times New Roman"/>
              </a:rPr>
              <a:t>Phép</a:t>
            </a:r>
            <a:r>
              <a:rPr lang="en-US" sz="3600" dirty="0">
                <a:latin typeface="Times New Roman"/>
                <a:ea typeface="Times New Roman"/>
              </a:rPr>
              <a:t> </a:t>
            </a:r>
            <a:r>
              <a:rPr lang="en-US" sz="3600" dirty="0" err="1">
                <a:latin typeface="Times New Roman"/>
                <a:ea typeface="Times New Roman"/>
              </a:rPr>
              <a:t>nhân</a:t>
            </a:r>
            <a:r>
              <a:rPr lang="en-US" sz="3600" dirty="0">
                <a:latin typeface="Times New Roman"/>
                <a:ea typeface="Times New Roman"/>
              </a:rPr>
              <a:t> </a:t>
            </a:r>
            <a:r>
              <a:rPr lang="en-US" sz="3600" dirty="0" err="1">
                <a:latin typeface="Times New Roman"/>
                <a:ea typeface="Times New Roman"/>
              </a:rPr>
              <a:t>của</a:t>
            </a:r>
            <a:r>
              <a:rPr lang="en-US" sz="3600" dirty="0">
                <a:latin typeface="Times New Roman"/>
                <a:ea typeface="Times New Roman"/>
              </a:rPr>
              <a:t> </a:t>
            </a:r>
            <a:r>
              <a:rPr lang="en-US" sz="3600" dirty="0" err="1">
                <a:latin typeface="Times New Roman"/>
                <a:ea typeface="Times New Roman"/>
              </a:rPr>
              <a:t>số</a:t>
            </a:r>
            <a:r>
              <a:rPr lang="en-US" sz="3600" dirty="0">
                <a:latin typeface="Times New Roman"/>
                <a:ea typeface="Times New Roman"/>
              </a:rPr>
              <a:t> </a:t>
            </a:r>
            <a:r>
              <a:rPr lang="en-US" sz="3600" dirty="0" err="1">
                <a:latin typeface="Times New Roman"/>
                <a:ea typeface="Times New Roman"/>
              </a:rPr>
              <a:t>hữu</a:t>
            </a:r>
            <a:r>
              <a:rPr lang="en-US" sz="3600" dirty="0">
                <a:latin typeface="Times New Roman"/>
                <a:ea typeface="Times New Roman"/>
              </a:rPr>
              <a:t> </a:t>
            </a:r>
            <a:r>
              <a:rPr lang="en-US" sz="3600" dirty="0" err="1">
                <a:latin typeface="Times New Roman"/>
                <a:ea typeface="Times New Roman"/>
              </a:rPr>
              <a:t>tỉ</a:t>
            </a:r>
            <a:r>
              <a:rPr lang="en-US" sz="3600" dirty="0">
                <a:latin typeface="Times New Roman"/>
                <a:ea typeface="Times New Roman"/>
              </a:rPr>
              <a:t> </a:t>
            </a:r>
            <a:r>
              <a:rPr lang="en-US" sz="3600" dirty="0" err="1">
                <a:latin typeface="Times New Roman"/>
                <a:ea typeface="Times New Roman"/>
              </a:rPr>
              <a:t>cũng</a:t>
            </a:r>
            <a:r>
              <a:rPr lang="en-US" sz="3600" dirty="0">
                <a:latin typeface="Times New Roman"/>
                <a:ea typeface="Times New Roman"/>
              </a:rPr>
              <a:t> </a:t>
            </a:r>
            <a:r>
              <a:rPr lang="en-US" sz="3600" dirty="0" err="1">
                <a:latin typeface="Times New Roman"/>
                <a:ea typeface="Times New Roman"/>
              </a:rPr>
              <a:t>có</a:t>
            </a:r>
            <a:r>
              <a:rPr lang="en-US" sz="3600" dirty="0">
                <a:latin typeface="Times New Roman"/>
                <a:ea typeface="Times New Roman"/>
              </a:rPr>
              <a:t> </a:t>
            </a:r>
            <a:r>
              <a:rPr lang="en-US" sz="3600" dirty="0" err="1">
                <a:latin typeface="Times New Roman"/>
                <a:ea typeface="Times New Roman"/>
              </a:rPr>
              <a:t>các</a:t>
            </a:r>
            <a:r>
              <a:rPr lang="en-US" sz="3600" dirty="0">
                <a:latin typeface="Times New Roman"/>
                <a:ea typeface="Times New Roman"/>
              </a:rPr>
              <a:t> </a:t>
            </a:r>
            <a:r>
              <a:rPr lang="en-US" sz="3600" dirty="0" err="1">
                <a:latin typeface="Times New Roman"/>
                <a:ea typeface="Times New Roman"/>
              </a:rPr>
              <a:t>tính</a:t>
            </a:r>
            <a:r>
              <a:rPr lang="en-US" sz="3600" dirty="0">
                <a:latin typeface="Times New Roman"/>
                <a:ea typeface="Times New Roman"/>
              </a:rPr>
              <a:t> </a:t>
            </a:r>
            <a:r>
              <a:rPr lang="en-US" sz="3600" dirty="0" err="1">
                <a:latin typeface="Times New Roman"/>
                <a:ea typeface="Times New Roman"/>
              </a:rPr>
              <a:t>chất</a:t>
            </a:r>
            <a:r>
              <a:rPr lang="en-US" sz="3600" dirty="0">
                <a:latin typeface="Times New Roman"/>
                <a:ea typeface="Times New Roman"/>
              </a:rPr>
              <a:t> </a:t>
            </a:r>
            <a:r>
              <a:rPr lang="en-US" sz="3600" dirty="0" err="1">
                <a:latin typeface="Times New Roman"/>
                <a:ea typeface="Times New Roman"/>
              </a:rPr>
              <a:t>như</a:t>
            </a:r>
            <a:r>
              <a:rPr lang="en-US" sz="3600" dirty="0">
                <a:latin typeface="Times New Roman"/>
                <a:ea typeface="Times New Roman"/>
              </a:rPr>
              <a:t> </a:t>
            </a:r>
            <a:r>
              <a:rPr lang="en-US" sz="3600" dirty="0" err="1">
                <a:latin typeface="Times New Roman"/>
                <a:ea typeface="Times New Roman"/>
              </a:rPr>
              <a:t>phép</a:t>
            </a:r>
            <a:r>
              <a:rPr lang="en-US" sz="3600" dirty="0">
                <a:latin typeface="Times New Roman"/>
                <a:ea typeface="Times New Roman"/>
              </a:rPr>
              <a:t> </a:t>
            </a:r>
            <a:r>
              <a:rPr lang="en-US" sz="3600" dirty="0" err="1">
                <a:latin typeface="Times New Roman"/>
                <a:ea typeface="Times New Roman"/>
              </a:rPr>
              <a:t>nhân</a:t>
            </a:r>
            <a:r>
              <a:rPr lang="en-US" sz="3600" dirty="0">
                <a:latin typeface="Times New Roman"/>
                <a:ea typeface="Times New Roman"/>
              </a:rPr>
              <a:t> </a:t>
            </a:r>
            <a:r>
              <a:rPr lang="en-US" sz="3600" dirty="0" err="1">
                <a:latin typeface="Times New Roman"/>
                <a:ea typeface="Times New Roman"/>
              </a:rPr>
              <a:t>số</a:t>
            </a:r>
            <a:r>
              <a:rPr lang="en-US" sz="3600" dirty="0">
                <a:latin typeface="Times New Roman"/>
                <a:ea typeface="Times New Roman"/>
              </a:rPr>
              <a:t> </a:t>
            </a:r>
            <a:r>
              <a:rPr lang="en-US" sz="3600" dirty="0" err="1">
                <a:latin typeface="Times New Roman"/>
                <a:ea typeface="Times New Roman"/>
              </a:rPr>
              <a:t>nguyên</a:t>
            </a:r>
            <a:r>
              <a:rPr lang="en-US" sz="3600" dirty="0">
                <a:latin typeface="Times New Roman"/>
                <a:ea typeface="Times New Roman"/>
              </a:rPr>
              <a:t>: </a:t>
            </a:r>
            <a:r>
              <a:rPr lang="en-US" sz="3600" dirty="0" err="1">
                <a:latin typeface="Times New Roman"/>
                <a:ea typeface="Times New Roman"/>
              </a:rPr>
              <a:t>giao</a:t>
            </a:r>
            <a:r>
              <a:rPr lang="en-US" sz="3600" dirty="0">
                <a:latin typeface="Times New Roman"/>
                <a:ea typeface="Times New Roman"/>
              </a:rPr>
              <a:t> </a:t>
            </a:r>
            <a:r>
              <a:rPr lang="en-US" sz="3600" dirty="0" err="1">
                <a:latin typeface="Times New Roman"/>
                <a:ea typeface="Times New Roman"/>
              </a:rPr>
              <a:t>hoán</a:t>
            </a:r>
            <a:r>
              <a:rPr lang="en-US" sz="3600" dirty="0">
                <a:latin typeface="Times New Roman"/>
                <a:ea typeface="Times New Roman"/>
              </a:rPr>
              <a:t>, </a:t>
            </a:r>
            <a:r>
              <a:rPr lang="en-US" sz="3600" dirty="0" err="1">
                <a:latin typeface="Times New Roman"/>
                <a:ea typeface="Times New Roman"/>
              </a:rPr>
              <a:t>kết</a:t>
            </a:r>
            <a:r>
              <a:rPr lang="en-US" sz="3600" dirty="0">
                <a:latin typeface="Times New Roman"/>
                <a:ea typeface="Times New Roman"/>
              </a:rPr>
              <a:t> </a:t>
            </a:r>
            <a:r>
              <a:rPr lang="en-US" sz="3600" dirty="0" err="1">
                <a:latin typeface="Times New Roman"/>
                <a:ea typeface="Times New Roman"/>
              </a:rPr>
              <a:t>hợp</a:t>
            </a:r>
            <a:r>
              <a:rPr lang="en-US" sz="3600" dirty="0">
                <a:latin typeface="Times New Roman"/>
                <a:ea typeface="Times New Roman"/>
              </a:rPr>
              <a:t>, </a:t>
            </a:r>
            <a:r>
              <a:rPr lang="en-US" sz="3600" dirty="0" err="1">
                <a:latin typeface="Times New Roman"/>
                <a:ea typeface="Times New Roman"/>
              </a:rPr>
              <a:t>nhân</a:t>
            </a:r>
            <a:r>
              <a:rPr lang="en-US" sz="3600" dirty="0">
                <a:latin typeface="Times New Roman"/>
                <a:ea typeface="Times New Roman"/>
              </a:rPr>
              <a:t> </a:t>
            </a:r>
            <a:r>
              <a:rPr lang="en-US" sz="3600" dirty="0" err="1">
                <a:latin typeface="Times New Roman"/>
                <a:ea typeface="Times New Roman"/>
              </a:rPr>
              <a:t>với</a:t>
            </a:r>
            <a:r>
              <a:rPr lang="en-US" sz="3600" dirty="0">
                <a:latin typeface="Times New Roman"/>
                <a:ea typeface="Times New Roman"/>
              </a:rPr>
              <a:t> </a:t>
            </a:r>
            <a:r>
              <a:rPr lang="en-US" sz="3600" dirty="0" err="1">
                <a:latin typeface="Times New Roman"/>
                <a:ea typeface="Times New Roman"/>
              </a:rPr>
              <a:t>số</a:t>
            </a:r>
            <a:r>
              <a:rPr lang="en-US" sz="3600" dirty="0">
                <a:latin typeface="Times New Roman"/>
                <a:ea typeface="Times New Roman"/>
              </a:rPr>
              <a:t> 1, </a:t>
            </a:r>
            <a:r>
              <a:rPr lang="en-US" sz="3600" dirty="0" err="1">
                <a:latin typeface="Times New Roman"/>
                <a:ea typeface="Times New Roman"/>
              </a:rPr>
              <a:t>tính</a:t>
            </a:r>
            <a:r>
              <a:rPr lang="en-US" sz="3600" dirty="0">
                <a:latin typeface="Times New Roman"/>
                <a:ea typeface="Times New Roman"/>
              </a:rPr>
              <a:t> </a:t>
            </a:r>
            <a:r>
              <a:rPr lang="en-US" sz="3600" dirty="0" err="1">
                <a:latin typeface="Times New Roman"/>
                <a:ea typeface="Times New Roman"/>
              </a:rPr>
              <a:t>chất</a:t>
            </a:r>
            <a:r>
              <a:rPr lang="en-US" sz="3600" dirty="0">
                <a:latin typeface="Times New Roman"/>
                <a:ea typeface="Times New Roman"/>
              </a:rPr>
              <a:t> </a:t>
            </a:r>
            <a:r>
              <a:rPr lang="en-US" sz="3600" dirty="0" err="1">
                <a:latin typeface="Times New Roman"/>
                <a:ea typeface="Times New Roman"/>
              </a:rPr>
              <a:t>phân</a:t>
            </a:r>
            <a:r>
              <a:rPr lang="en-US" sz="3600" dirty="0">
                <a:latin typeface="Times New Roman"/>
                <a:ea typeface="Times New Roman"/>
              </a:rPr>
              <a:t> </a:t>
            </a:r>
            <a:r>
              <a:rPr lang="en-US" sz="3600" dirty="0" err="1">
                <a:latin typeface="Times New Roman"/>
                <a:ea typeface="Times New Roman"/>
              </a:rPr>
              <a:t>phối</a:t>
            </a:r>
            <a:r>
              <a:rPr lang="en-US" sz="3600" dirty="0">
                <a:latin typeface="Times New Roman"/>
                <a:ea typeface="Times New Roman"/>
              </a:rPr>
              <a:t> </a:t>
            </a:r>
            <a:r>
              <a:rPr lang="en-US" sz="3600" dirty="0" err="1">
                <a:latin typeface="Times New Roman"/>
                <a:ea typeface="Times New Roman"/>
              </a:rPr>
              <a:t>của</a:t>
            </a:r>
            <a:r>
              <a:rPr lang="en-US" sz="3600" dirty="0">
                <a:latin typeface="Times New Roman"/>
                <a:ea typeface="Times New Roman"/>
              </a:rPr>
              <a:t> </a:t>
            </a:r>
            <a:r>
              <a:rPr lang="en-US" sz="3600" dirty="0" err="1">
                <a:latin typeface="Times New Roman"/>
                <a:ea typeface="Times New Roman"/>
              </a:rPr>
              <a:t>phép</a:t>
            </a:r>
            <a:r>
              <a:rPr lang="en-US" sz="3600" dirty="0">
                <a:latin typeface="Times New Roman"/>
                <a:ea typeface="Times New Roman"/>
              </a:rPr>
              <a:t> </a:t>
            </a:r>
            <a:r>
              <a:rPr lang="en-US" sz="3600" dirty="0" err="1">
                <a:latin typeface="Times New Roman"/>
                <a:ea typeface="Times New Roman"/>
              </a:rPr>
              <a:t>nhân</a:t>
            </a:r>
            <a:r>
              <a:rPr lang="en-US" sz="3600" dirty="0">
                <a:latin typeface="Times New Roman"/>
                <a:ea typeface="Times New Roman"/>
              </a:rPr>
              <a:t> </a:t>
            </a:r>
            <a:r>
              <a:rPr lang="en-US" sz="3600" dirty="0" err="1">
                <a:latin typeface="Times New Roman"/>
                <a:ea typeface="Times New Roman"/>
              </a:rPr>
              <a:t>đối</a:t>
            </a:r>
            <a:r>
              <a:rPr lang="en-US" sz="3600" dirty="0">
                <a:latin typeface="Times New Roman"/>
                <a:ea typeface="Times New Roman"/>
              </a:rPr>
              <a:t> </a:t>
            </a:r>
            <a:r>
              <a:rPr lang="en-US" sz="3600" dirty="0" err="1">
                <a:latin typeface="Times New Roman"/>
                <a:ea typeface="Times New Roman"/>
              </a:rPr>
              <a:t>với</a:t>
            </a:r>
            <a:r>
              <a:rPr lang="en-US" sz="3600" dirty="0">
                <a:latin typeface="Times New Roman"/>
                <a:ea typeface="Times New Roman"/>
              </a:rPr>
              <a:t> </a:t>
            </a:r>
            <a:r>
              <a:rPr lang="en-US" sz="3600" dirty="0" err="1">
                <a:latin typeface="Times New Roman"/>
                <a:ea typeface="Times New Roman"/>
              </a:rPr>
              <a:t>phép</a:t>
            </a:r>
            <a:r>
              <a:rPr lang="en-US" sz="3600" dirty="0">
                <a:latin typeface="Times New Roman"/>
                <a:ea typeface="Times New Roman"/>
              </a:rPr>
              <a:t> </a:t>
            </a:r>
            <a:r>
              <a:rPr lang="en-US" sz="3600" dirty="0" err="1">
                <a:latin typeface="Times New Roman"/>
                <a:ea typeface="Times New Roman"/>
              </a:rPr>
              <a:t>cộng</a:t>
            </a:r>
            <a:endParaRPr lang="en-US" sz="3600" dirty="0">
              <a:effectLst/>
              <a:latin typeface="Times New Roman"/>
              <a:ea typeface="Times New Roman"/>
            </a:endParaRPr>
          </a:p>
        </p:txBody>
      </p:sp>
      <p:sp>
        <p:nvSpPr>
          <p:cNvPr id="9" name="Rectangle 5"/>
          <p:cNvSpPr>
            <a:spLocks noChangeArrowheads="1"/>
          </p:cNvSpPr>
          <p:nvPr/>
        </p:nvSpPr>
        <p:spPr bwMode="auto">
          <a:xfrm>
            <a:off x="0" y="139133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sz="3600">
              <a:latin typeface="+mj-lt"/>
            </a:endParaRPr>
          </a:p>
        </p:txBody>
      </p:sp>
      <p:sp>
        <p:nvSpPr>
          <p:cNvPr id="24" name="TextBox 23"/>
          <p:cNvSpPr txBox="1"/>
          <p:nvPr/>
        </p:nvSpPr>
        <p:spPr>
          <a:xfrm>
            <a:off x="2833946" y="9736706"/>
            <a:ext cx="18077169" cy="1183517"/>
          </a:xfrm>
          <a:prstGeom prst="rect">
            <a:avLst/>
          </a:prstGeom>
          <a:noFill/>
        </p:spPr>
        <p:txBody>
          <a:bodyPr wrap="square" rtlCol="0">
            <a:spAutoFit/>
          </a:bodyPr>
          <a:lstStyle/>
          <a:p>
            <a:endParaRPr lang="vi-VN"/>
          </a:p>
        </p:txBody>
      </p:sp>
      <p:sp>
        <p:nvSpPr>
          <p:cNvPr id="25" name="Rectangle 25"/>
          <p:cNvSpPr>
            <a:spLocks noChangeArrowheads="1"/>
          </p:cNvSpPr>
          <p:nvPr/>
        </p:nvSpPr>
        <p:spPr bwMode="auto">
          <a:xfrm>
            <a:off x="1862578" y="5016224"/>
            <a:ext cx="37776244" cy="552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vi-VN"/>
          </a:p>
        </p:txBody>
      </p:sp>
      <p:pic>
        <p:nvPicPr>
          <p:cNvPr id="5538" name="Picture 4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90613"/>
            <a:ext cx="1106905" cy="118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itle 1"/>
          <p:cNvSpPr>
            <a:spLocks noGrp="1"/>
          </p:cNvSpPr>
          <p:nvPr>
            <p:ph type="title"/>
          </p:nvPr>
        </p:nvSpPr>
        <p:spPr>
          <a:xfrm>
            <a:off x="184731" y="173445"/>
            <a:ext cx="10515600" cy="806563"/>
          </a:xfrm>
        </p:spPr>
        <p:txBody>
          <a:bodyPr>
            <a:noAutofit/>
          </a:bodyPr>
          <a:lstStyle/>
          <a:p>
            <a:r>
              <a:rPr lang="vi-VN" b="1" u="sng" dirty="0" smtClean="0">
                <a:solidFill>
                  <a:srgbClr val="FF0000"/>
                </a:solidFill>
                <a:latin typeface="Times New Roman" panose="02020603050405020304" pitchFamily="18" charset="0"/>
                <a:cs typeface="Times New Roman" panose="02020603050405020304" pitchFamily="18" charset="0"/>
              </a:rPr>
              <a:t>4.Tính chất của phép nhân số hữu tỉ </a:t>
            </a:r>
            <a:endParaRPr lang="vi-VN"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210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anim calcmode="lin" valueType="num">
                                      <p:cBhvr>
                                        <p:cTn id="8" dur="500" fill="hold"/>
                                        <p:tgtEl>
                                          <p:spTgt spid="22"/>
                                        </p:tgtEl>
                                        <p:attrNameLst>
                                          <p:attrName>ppt_x</p:attrName>
                                        </p:attrNameLst>
                                      </p:cBhvr>
                                      <p:tavLst>
                                        <p:tav tm="0">
                                          <p:val>
                                            <p:strVal val="#ppt_x"/>
                                          </p:val>
                                        </p:tav>
                                        <p:tav tm="100000">
                                          <p:val>
                                            <p:strVal val="#ppt_x"/>
                                          </p:val>
                                        </p:tav>
                                      </p:tavLst>
                                    </p:anim>
                                    <p:anim calcmode="lin" valueType="num">
                                      <p:cBhvr>
                                        <p:cTn id="9"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538"/>
                                        </p:tgtEl>
                                        <p:attrNameLst>
                                          <p:attrName>style.visibility</p:attrName>
                                        </p:attrNameLst>
                                      </p:cBhvr>
                                      <p:to>
                                        <p:strVal val="visible"/>
                                      </p:to>
                                    </p:set>
                                    <p:animEffect transition="in" filter="fade">
                                      <p:cBhvr>
                                        <p:cTn id="14" dur="1000"/>
                                        <p:tgtEl>
                                          <p:spTgt spid="5538"/>
                                        </p:tgtEl>
                                      </p:cBhvr>
                                    </p:animEffect>
                                    <p:anim calcmode="lin" valueType="num">
                                      <p:cBhvr>
                                        <p:cTn id="15" dur="1000" fill="hold"/>
                                        <p:tgtEl>
                                          <p:spTgt spid="5538"/>
                                        </p:tgtEl>
                                        <p:attrNameLst>
                                          <p:attrName>ppt_x</p:attrName>
                                        </p:attrNameLst>
                                      </p:cBhvr>
                                      <p:tavLst>
                                        <p:tav tm="0">
                                          <p:val>
                                            <p:strVal val="#ppt_x"/>
                                          </p:val>
                                        </p:tav>
                                        <p:tav tm="100000">
                                          <p:val>
                                            <p:strVal val="#ppt_x"/>
                                          </p:val>
                                        </p:tav>
                                      </p:tavLst>
                                    </p:anim>
                                    <p:anim calcmode="lin" valueType="num">
                                      <p:cBhvr>
                                        <p:cTn id="16" dur="1000" fill="hold"/>
                                        <p:tgtEl>
                                          <p:spTgt spid="553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animEffect transition="in" filter="fade">
                                      <p:cBhvr>
                                        <p:cTn id="21" dur="1000"/>
                                        <p:tgtEl>
                                          <p:spTgt spid="3">
                                            <p:bg/>
                                          </p:spTgt>
                                        </p:tgtEl>
                                      </p:cBhvr>
                                    </p:animEffect>
                                    <p:anim calcmode="lin" valueType="num">
                                      <p:cBhvr>
                                        <p:cTn id="22" dur="1000" fill="hold"/>
                                        <p:tgtEl>
                                          <p:spTgt spid="3">
                                            <p:bg/>
                                          </p:spTgt>
                                        </p:tgtEl>
                                        <p:attrNameLst>
                                          <p:attrName>ppt_x</p:attrName>
                                        </p:attrNameLst>
                                      </p:cBhvr>
                                      <p:tavLst>
                                        <p:tav tm="0">
                                          <p:val>
                                            <p:strVal val="#ppt_x"/>
                                          </p:val>
                                        </p:tav>
                                        <p:tav tm="100000">
                                          <p:val>
                                            <p:strVal val="#ppt_x"/>
                                          </p:val>
                                        </p:tav>
                                      </p:tavLst>
                                    </p:anim>
                                    <p:anim calcmode="lin" valueType="num">
                                      <p:cBhvr>
                                        <p:cTn id="23"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a:spLocks noChangeArrowheads="1"/>
          </p:cNvSpPr>
          <p:nvPr/>
        </p:nvSpPr>
        <p:spPr bwMode="auto">
          <a:xfrm>
            <a:off x="292103" y="756894"/>
            <a:ext cx="392805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3600" b="1" i="1" u="none" strike="noStrike" cap="none" normalizeH="0" baseline="0" dirty="0" smtClean="0">
                <a:ln>
                  <a:noFill/>
                </a:ln>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Thực hành 5: Tính  </a:t>
            </a:r>
            <a:endParaRPr kumimoji="0" lang="vi-VN" altLang="vi-VN" sz="3600" b="1" i="1" strike="noStrike" cap="none" normalizeH="0" baseline="0" dirty="0" smtClean="0">
              <a:ln>
                <a:noFill/>
              </a:ln>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endParaRPr>
          </a:p>
        </p:txBody>
      </p:sp>
      <p:sp>
        <p:nvSpPr>
          <p:cNvPr id="13" name="Rectangle 5"/>
          <p:cNvSpPr>
            <a:spLocks noChangeArrowheads="1"/>
          </p:cNvSpPr>
          <p:nvPr/>
        </p:nvSpPr>
        <p:spPr bwMode="auto">
          <a:xfrm>
            <a:off x="712178" y="2562720"/>
            <a:ext cx="125464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vi-VN" sz="3600">
              <a:latin typeface="Times New Roman" panose="02020603050405020304" pitchFamily="18" charset="0"/>
              <a:cs typeface="Times New Roman" panose="02020603050405020304" pitchFamily="18" charset="0"/>
            </a:endParaRPr>
          </a:p>
        </p:txBody>
      </p:sp>
      <p:sp>
        <p:nvSpPr>
          <p:cNvPr id="16" name="Rectangle 7"/>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sz="3600">
              <a:latin typeface="Times New Roman" panose="02020603050405020304" pitchFamily="18" charset="0"/>
              <a:cs typeface="Times New Roman" panose="02020603050405020304" pitchFamily="18" charset="0"/>
            </a:endParaRPr>
          </a:p>
        </p:txBody>
      </p:sp>
      <p:sp>
        <p:nvSpPr>
          <p:cNvPr id="19" name="Title 1"/>
          <p:cNvSpPr txBox="1">
            <a:spLocks/>
          </p:cNvSpPr>
          <p:nvPr/>
        </p:nvSpPr>
        <p:spPr>
          <a:xfrm>
            <a:off x="54103" y="33486"/>
            <a:ext cx="10515600" cy="806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u="sng" dirty="0" smtClean="0">
                <a:solidFill>
                  <a:srgbClr val="FF0000"/>
                </a:solidFill>
                <a:latin typeface="Times New Roman" panose="02020603050405020304" pitchFamily="18" charset="0"/>
                <a:cs typeface="Times New Roman" panose="02020603050405020304" pitchFamily="18" charset="0"/>
              </a:rPr>
              <a:t>4.Tính chất của phép nhân số hữu tỉ </a:t>
            </a:r>
            <a:endParaRPr lang="vi-VN" b="1" u="sng"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747376334"/>
              </p:ext>
            </p:extLst>
          </p:nvPr>
        </p:nvGraphicFramePr>
        <p:xfrm>
          <a:off x="249238" y="3194050"/>
          <a:ext cx="4443412" cy="2895600"/>
        </p:xfrm>
        <a:graphic>
          <a:graphicData uri="http://schemas.openxmlformats.org/presentationml/2006/ole">
            <mc:AlternateContent xmlns:mc="http://schemas.openxmlformats.org/markup-compatibility/2006">
              <mc:Choice xmlns:v="urn:schemas-microsoft-com:vml" Requires="v">
                <p:oleObj spid="_x0000_s6602" name="Equation" r:id="rId3" imgW="2006280" imgH="1307880" progId="Equation.DSMT4">
                  <p:embed/>
                </p:oleObj>
              </mc:Choice>
              <mc:Fallback>
                <p:oleObj name="Equation" r:id="rId3" imgW="2006280" imgH="1307880" progId="Equation.DSMT4">
                  <p:embed/>
                  <p:pic>
                    <p:nvPicPr>
                      <p:cNvPr id="0" name=""/>
                      <p:cNvPicPr/>
                      <p:nvPr/>
                    </p:nvPicPr>
                    <p:blipFill>
                      <a:blip r:embed="rId4"/>
                      <a:stretch>
                        <a:fillRect/>
                      </a:stretch>
                    </p:blipFill>
                    <p:spPr>
                      <a:xfrm>
                        <a:off x="249238" y="3194050"/>
                        <a:ext cx="4443412" cy="28956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00133369"/>
              </p:ext>
            </p:extLst>
          </p:nvPr>
        </p:nvGraphicFramePr>
        <p:xfrm>
          <a:off x="628005" y="1403225"/>
          <a:ext cx="3692068" cy="951470"/>
        </p:xfrm>
        <a:graphic>
          <a:graphicData uri="http://schemas.openxmlformats.org/presentationml/2006/ole">
            <mc:AlternateContent xmlns:mc="http://schemas.openxmlformats.org/markup-compatibility/2006">
              <mc:Choice xmlns:v="urn:schemas-microsoft-com:vml" Requires="v">
                <p:oleObj spid="_x0000_s6603" name="Equation" r:id="rId5" imgW="1676160" imgH="431640" progId="Equation.DSMT4">
                  <p:embed/>
                </p:oleObj>
              </mc:Choice>
              <mc:Fallback>
                <p:oleObj name="Equation" r:id="rId5" imgW="1676160" imgH="431640" progId="Equation.DSMT4">
                  <p:embed/>
                  <p:pic>
                    <p:nvPicPr>
                      <p:cNvPr id="0" name=""/>
                      <p:cNvPicPr/>
                      <p:nvPr/>
                    </p:nvPicPr>
                    <p:blipFill>
                      <a:blip r:embed="rId6"/>
                      <a:stretch>
                        <a:fillRect/>
                      </a:stretch>
                    </p:blipFill>
                    <p:spPr>
                      <a:xfrm>
                        <a:off x="628005" y="1403225"/>
                        <a:ext cx="3692068" cy="95147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065744476"/>
              </p:ext>
            </p:extLst>
          </p:nvPr>
        </p:nvGraphicFramePr>
        <p:xfrm>
          <a:off x="7291808" y="1403225"/>
          <a:ext cx="3471863" cy="998538"/>
        </p:xfrm>
        <a:graphic>
          <a:graphicData uri="http://schemas.openxmlformats.org/presentationml/2006/ole">
            <mc:AlternateContent xmlns:mc="http://schemas.openxmlformats.org/markup-compatibility/2006">
              <mc:Choice xmlns:v="urn:schemas-microsoft-com:vml" Requires="v">
                <p:oleObj spid="_x0000_s6604" name="Equation" r:id="rId7" imgW="1498320" imgH="431640" progId="Equation.DSMT4">
                  <p:embed/>
                </p:oleObj>
              </mc:Choice>
              <mc:Fallback>
                <p:oleObj name="Equation" r:id="rId7" imgW="1498320" imgH="431640" progId="Equation.DSMT4">
                  <p:embed/>
                  <p:pic>
                    <p:nvPicPr>
                      <p:cNvPr id="0" name=""/>
                      <p:cNvPicPr/>
                      <p:nvPr/>
                    </p:nvPicPr>
                    <p:blipFill>
                      <a:blip r:embed="rId8"/>
                      <a:stretch>
                        <a:fillRect/>
                      </a:stretch>
                    </p:blipFill>
                    <p:spPr>
                      <a:xfrm>
                        <a:off x="7291808" y="1403225"/>
                        <a:ext cx="3471863" cy="998538"/>
                      </a:xfrm>
                      <a:prstGeom prst="rect">
                        <a:avLst/>
                      </a:prstGeom>
                    </p:spPr>
                  </p:pic>
                </p:oleObj>
              </mc:Fallback>
            </mc:AlternateContent>
          </a:graphicData>
        </a:graphic>
      </p:graphicFrame>
      <p:sp>
        <p:nvSpPr>
          <p:cNvPr id="21" name="TextBox 20"/>
          <p:cNvSpPr txBox="1"/>
          <p:nvPr/>
        </p:nvSpPr>
        <p:spPr>
          <a:xfrm>
            <a:off x="5132279" y="2338785"/>
            <a:ext cx="1137892" cy="646331"/>
          </a:xfrm>
          <a:prstGeom prst="rect">
            <a:avLst/>
          </a:prstGeom>
          <a:noFill/>
        </p:spPr>
        <p:txBody>
          <a:bodyPr wrap="square" rtlCol="0">
            <a:spAutoFit/>
          </a:bodyPr>
          <a:lstStyle/>
          <a:p>
            <a:r>
              <a:rPr lang="vi-VN" sz="3600" b="1" u="sng" dirty="0" smtClean="0">
                <a:solidFill>
                  <a:srgbClr val="FF0000"/>
                </a:solidFill>
                <a:latin typeface="Times New Roman" pitchFamily="18" charset="0"/>
                <a:cs typeface="Times New Roman" pitchFamily="18" charset="0"/>
              </a:rPr>
              <a:t>Giải</a:t>
            </a:r>
            <a:endParaRPr lang="en-US" sz="3600" b="1" u="sng" dirty="0">
              <a:solidFill>
                <a:srgbClr val="FF0000"/>
              </a:solidFill>
              <a:latin typeface="Times New Roman" pitchFamily="18" charset="0"/>
              <a:cs typeface="Times New Roman" pitchFamily="18" charset="0"/>
            </a:endParaRPr>
          </a:p>
        </p:txBody>
      </p:sp>
      <p:graphicFrame>
        <p:nvGraphicFramePr>
          <p:cNvPr id="22" name="Object 21"/>
          <p:cNvGraphicFramePr>
            <a:graphicFrameLocks noChangeAspect="1"/>
          </p:cNvGraphicFramePr>
          <p:nvPr>
            <p:extLst>
              <p:ext uri="{D42A27DB-BD31-4B8C-83A1-F6EECF244321}">
                <p14:modId xmlns:p14="http://schemas.microsoft.com/office/powerpoint/2010/main" val="3543714279"/>
              </p:ext>
            </p:extLst>
          </p:nvPr>
        </p:nvGraphicFramePr>
        <p:xfrm>
          <a:off x="7289474" y="3111102"/>
          <a:ext cx="3280229" cy="3662922"/>
        </p:xfrm>
        <a:graphic>
          <a:graphicData uri="http://schemas.openxmlformats.org/presentationml/2006/ole">
            <mc:AlternateContent xmlns:mc="http://schemas.openxmlformats.org/markup-compatibility/2006">
              <mc:Choice xmlns:v="urn:schemas-microsoft-com:vml" Requires="v">
                <p:oleObj spid="_x0000_s6605" name="Equation" r:id="rId9" imgW="1523880" imgH="1701720" progId="Equation.DSMT4">
                  <p:embed/>
                </p:oleObj>
              </mc:Choice>
              <mc:Fallback>
                <p:oleObj name="Equation" r:id="rId9" imgW="1523880" imgH="1701720" progId="Equation.DSMT4">
                  <p:embed/>
                  <p:pic>
                    <p:nvPicPr>
                      <p:cNvPr id="0" name=""/>
                      <p:cNvPicPr/>
                      <p:nvPr/>
                    </p:nvPicPr>
                    <p:blipFill>
                      <a:blip r:embed="rId10"/>
                      <a:stretch>
                        <a:fillRect/>
                      </a:stretch>
                    </p:blipFill>
                    <p:spPr>
                      <a:xfrm>
                        <a:off x="7289474" y="3111102"/>
                        <a:ext cx="3280229" cy="3662922"/>
                      </a:xfrm>
                      <a:prstGeom prst="rect">
                        <a:avLst/>
                      </a:prstGeom>
                    </p:spPr>
                  </p:pic>
                </p:oleObj>
              </mc:Fallback>
            </mc:AlternateContent>
          </a:graphicData>
        </a:graphic>
      </p:graphicFrame>
      <p:cxnSp>
        <p:nvCxnSpPr>
          <p:cNvPr id="24" name="Straight Connector 23"/>
          <p:cNvCxnSpPr/>
          <p:nvPr/>
        </p:nvCxnSpPr>
        <p:spPr>
          <a:xfrm>
            <a:off x="6074229" y="3209051"/>
            <a:ext cx="46653" cy="36489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73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1000"/>
                                        <p:tgtEl>
                                          <p:spTgt spid="20"/>
                                        </p:tgtEl>
                                      </p:cBhvr>
                                    </p:animEffect>
                                    <p:anim calcmode="lin" valueType="num">
                                      <p:cBhvr>
                                        <p:cTn id="25" dur="1000" fill="hold"/>
                                        <p:tgtEl>
                                          <p:spTgt spid="20"/>
                                        </p:tgtEl>
                                        <p:attrNameLst>
                                          <p:attrName>ppt_x</p:attrName>
                                        </p:attrNameLst>
                                      </p:cBhvr>
                                      <p:tavLst>
                                        <p:tav tm="0">
                                          <p:val>
                                            <p:strVal val="#ppt_x"/>
                                          </p:val>
                                        </p:tav>
                                        <p:tav tm="100000">
                                          <p:val>
                                            <p:strVal val="#ppt_x"/>
                                          </p:val>
                                        </p:tav>
                                      </p:tavLst>
                                    </p:anim>
                                    <p:anim calcmode="lin" valueType="num">
                                      <p:cBhvr>
                                        <p:cTn id="2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circle(in)">
                                      <p:cBhvr>
                                        <p:cTn id="31" dur="2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arn(inVertical)">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arn(inVertical)">
                                      <p:cBhvr>
                                        <p:cTn id="41" dur="500"/>
                                        <p:tgtEl>
                                          <p:spTgt spid="22"/>
                                        </p:tgtEl>
                                      </p:cBhvr>
                                    </p:animEffect>
                                  </p:childTnLst>
                                </p:cTn>
                              </p:par>
                              <p:par>
                                <p:cTn id="42" presetID="16" presetClass="entr" presetSubtype="21"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barn(inVertical)">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02" y="1699338"/>
            <a:ext cx="11273262" cy="1831271"/>
          </a:xfrm>
          <a:prstGeom prst="rect">
            <a:avLst/>
          </a:prstGeom>
          <a:solidFill>
            <a:schemeClr val="accent6">
              <a:lumMod val="20000"/>
              <a:lumOff val="80000"/>
            </a:schemeClr>
          </a:solidFill>
        </p:spPr>
        <p:txBody>
          <a:bodyPr wrap="square">
            <a:spAutoFit/>
          </a:bodyPr>
          <a:lstStyle/>
          <a:p>
            <a:pPr>
              <a:spcBef>
                <a:spcPts val="100"/>
              </a:spcBef>
              <a:spcAft>
                <a:spcPts val="240"/>
              </a:spcAft>
              <a:tabLst>
                <a:tab pos="630555" algn="l"/>
              </a:tabLst>
            </a:pPr>
            <a:r>
              <a:rPr lang="vi-VN" sz="3600" dirty="0" smtClean="0">
                <a:effectLst/>
                <a:latin typeface="+mj-lt"/>
              </a:rPr>
              <a:t>Số xe máy của một cửa hàng bán đươc trong tháng 9 là 324 </a:t>
            </a:r>
          </a:p>
          <a:p>
            <a:pPr>
              <a:spcBef>
                <a:spcPts val="100"/>
              </a:spcBef>
              <a:spcAft>
                <a:spcPts val="240"/>
              </a:spcAft>
              <a:tabLst>
                <a:tab pos="630555" algn="l"/>
              </a:tabLst>
            </a:pPr>
            <a:r>
              <a:rPr lang="vi-VN" sz="3600" dirty="0" smtClean="0">
                <a:effectLst/>
                <a:latin typeface="+mj-lt"/>
              </a:rPr>
              <a:t>chiếc và bằng     số xe máy bán được trong tháng 8. Tính số</a:t>
            </a:r>
          </a:p>
          <a:p>
            <a:pPr>
              <a:spcBef>
                <a:spcPts val="100"/>
              </a:spcBef>
              <a:spcAft>
                <a:spcPts val="240"/>
              </a:spcAft>
              <a:tabLst>
                <a:tab pos="630555" algn="l"/>
              </a:tabLst>
            </a:pPr>
            <a:r>
              <a:rPr lang="vi-VN" sz="3600" dirty="0" smtClean="0">
                <a:effectLst/>
                <a:latin typeface="+mj-lt"/>
              </a:rPr>
              <a:t>xe máy của hàng đã bán được trong tháng 8?</a:t>
            </a:r>
            <a:r>
              <a:rPr lang="en-US" sz="3600" dirty="0" smtClean="0">
                <a:effectLst/>
                <a:latin typeface="+mj-lt"/>
              </a:rPr>
              <a:t>         </a:t>
            </a:r>
            <a:endParaRPr lang="vi-VN" sz="3600" dirty="0">
              <a:effectLst/>
              <a:latin typeface="+mj-lt"/>
            </a:endParaRPr>
          </a:p>
        </p:txBody>
      </p:sp>
      <p:sp>
        <p:nvSpPr>
          <p:cNvPr id="6" name="Rectangle 3"/>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sz="3600"/>
          </a:p>
        </p:txBody>
      </p:sp>
      <p:sp>
        <p:nvSpPr>
          <p:cNvPr id="9" name="Title 1"/>
          <p:cNvSpPr txBox="1">
            <a:spLocks/>
          </p:cNvSpPr>
          <p:nvPr/>
        </p:nvSpPr>
        <p:spPr>
          <a:xfrm>
            <a:off x="-1" y="-10551"/>
            <a:ext cx="5262465" cy="72900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u="sng" dirty="0" smtClean="0">
                <a:solidFill>
                  <a:srgbClr val="FF0000"/>
                </a:solidFill>
                <a:latin typeface="Times New Roman" panose="02020603050405020304" pitchFamily="18" charset="0"/>
                <a:cs typeface="Times New Roman" panose="02020603050405020304" pitchFamily="18" charset="0"/>
              </a:rPr>
              <a:t>5. Chia hai số hữu tỉ</a:t>
            </a:r>
            <a:endParaRPr lang="vi-VN" b="1" u="sng" dirty="0">
              <a:solidFill>
                <a:srgbClr val="FF0000"/>
              </a:solidFill>
              <a:latin typeface="Times New Roman" panose="02020603050405020304" pitchFamily="18" charset="0"/>
              <a:cs typeface="Times New Roman" panose="02020603050405020304" pitchFamily="18"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477" y="770146"/>
            <a:ext cx="1894285" cy="924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Object 2"/>
          <p:cNvGraphicFramePr>
            <a:graphicFrameLocks noChangeAspect="1"/>
          </p:cNvGraphicFramePr>
          <p:nvPr>
            <p:extLst>
              <p:ext uri="{D42A27DB-BD31-4B8C-83A1-F6EECF244321}">
                <p14:modId xmlns:p14="http://schemas.microsoft.com/office/powerpoint/2010/main" val="2485980123"/>
              </p:ext>
            </p:extLst>
          </p:nvPr>
        </p:nvGraphicFramePr>
        <p:xfrm>
          <a:off x="2724540" y="2188564"/>
          <a:ext cx="475860" cy="983447"/>
        </p:xfrm>
        <a:graphic>
          <a:graphicData uri="http://schemas.openxmlformats.org/presentationml/2006/ole">
            <mc:AlternateContent xmlns:mc="http://schemas.openxmlformats.org/markup-compatibility/2006">
              <mc:Choice xmlns:v="urn:schemas-microsoft-com:vml" Requires="v">
                <p:oleObj spid="_x0000_s7399" name="Equation" r:id="rId4" imgW="152280" imgH="393480" progId="Equation.DSMT4">
                  <p:embed/>
                </p:oleObj>
              </mc:Choice>
              <mc:Fallback>
                <p:oleObj name="Equation" r:id="rId4" imgW="152280" imgH="393480" progId="Equation.DSMT4">
                  <p:embed/>
                  <p:pic>
                    <p:nvPicPr>
                      <p:cNvPr id="0" name=""/>
                      <p:cNvPicPr/>
                      <p:nvPr/>
                    </p:nvPicPr>
                    <p:blipFill>
                      <a:blip r:embed="rId5"/>
                      <a:stretch>
                        <a:fillRect/>
                      </a:stretch>
                    </p:blipFill>
                    <p:spPr>
                      <a:xfrm>
                        <a:off x="2724540" y="2188564"/>
                        <a:ext cx="475860" cy="983447"/>
                      </a:xfrm>
                      <a:prstGeom prst="rect">
                        <a:avLst/>
                      </a:prstGeom>
                    </p:spPr>
                  </p:pic>
                </p:oleObj>
              </mc:Fallback>
            </mc:AlternateContent>
          </a:graphicData>
        </a:graphic>
      </p:graphicFrame>
      <p:sp>
        <p:nvSpPr>
          <p:cNvPr id="10" name="TextBox 9"/>
          <p:cNvSpPr txBox="1"/>
          <p:nvPr/>
        </p:nvSpPr>
        <p:spPr>
          <a:xfrm>
            <a:off x="4739951" y="3617079"/>
            <a:ext cx="1137892" cy="646331"/>
          </a:xfrm>
          <a:prstGeom prst="rect">
            <a:avLst/>
          </a:prstGeom>
          <a:noFill/>
        </p:spPr>
        <p:txBody>
          <a:bodyPr wrap="square" rtlCol="0">
            <a:spAutoFit/>
          </a:bodyPr>
          <a:lstStyle/>
          <a:p>
            <a:r>
              <a:rPr lang="vi-VN" sz="3600" b="1" u="sng" dirty="0" smtClean="0">
                <a:solidFill>
                  <a:srgbClr val="FF0000"/>
                </a:solidFill>
                <a:latin typeface="Times New Roman" pitchFamily="18" charset="0"/>
                <a:cs typeface="Times New Roman" pitchFamily="18" charset="0"/>
              </a:rPr>
              <a:t>Giải</a:t>
            </a:r>
            <a:endParaRPr lang="en-US" sz="3600" b="1" u="sng" dirty="0">
              <a:solidFill>
                <a:srgbClr val="FF0000"/>
              </a:solidFill>
              <a:latin typeface="Times New Roman" pitchFamily="18" charset="0"/>
              <a:cs typeface="Times New Roman" pitchFamily="18" charset="0"/>
            </a:endParaRPr>
          </a:p>
        </p:txBody>
      </p:sp>
      <p:sp>
        <p:nvSpPr>
          <p:cNvPr id="11" name="TextBox 10"/>
          <p:cNvSpPr txBox="1"/>
          <p:nvPr/>
        </p:nvSpPr>
        <p:spPr>
          <a:xfrm>
            <a:off x="4973216" y="4982547"/>
            <a:ext cx="6531429" cy="369332"/>
          </a:xfrm>
          <a:prstGeom prst="rect">
            <a:avLst/>
          </a:prstGeom>
          <a:noFill/>
        </p:spPr>
        <p:txBody>
          <a:bodyPr wrap="square" rtlCol="0">
            <a:spAutoFit/>
          </a:bodyPr>
          <a:lstStyle/>
          <a:p>
            <a:endParaRPr lang="en-US" dirty="0"/>
          </a:p>
        </p:txBody>
      </p:sp>
      <p:sp>
        <p:nvSpPr>
          <p:cNvPr id="17" name="TextBox 16"/>
          <p:cNvSpPr txBox="1"/>
          <p:nvPr/>
        </p:nvSpPr>
        <p:spPr>
          <a:xfrm>
            <a:off x="1138335" y="4366727"/>
            <a:ext cx="9451910" cy="2308324"/>
          </a:xfrm>
          <a:prstGeom prst="rect">
            <a:avLst/>
          </a:prstGeom>
          <a:noFill/>
        </p:spPr>
        <p:txBody>
          <a:bodyPr wrap="square" rtlCol="0">
            <a:spAutoFit/>
          </a:bodyPr>
          <a:lstStyle/>
          <a:p>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máy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cửa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hàng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đã</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tháng</a:t>
            </a:r>
            <a:r>
              <a:rPr lang="en-US" sz="3600" dirty="0">
                <a:latin typeface="Times New Roman" pitchFamily="18" charset="0"/>
                <a:cs typeface="Times New Roman" pitchFamily="18" charset="0"/>
              </a:rPr>
              <a:t> 8 </a:t>
            </a: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  </a:t>
            </a:r>
            <a:endParaRPr lang="vi-VN" sz="3600" dirty="0" smtClean="0">
              <a:latin typeface="Times New Roman" pitchFamily="18" charset="0"/>
              <a:cs typeface="Times New Roman" pitchFamily="18" charset="0"/>
            </a:endParaRPr>
          </a:p>
          <a:p>
            <a:r>
              <a:rPr lang="vi-VN" sz="3600" dirty="0" smtClean="0">
                <a:latin typeface="Times New Roman" pitchFamily="18" charset="0"/>
                <a:cs typeface="Times New Roman" pitchFamily="18" charset="0"/>
              </a:rPr>
              <a:t>                                     </a:t>
            </a:r>
          </a:p>
          <a:p>
            <a:r>
              <a:rPr lang="vi-VN" sz="3600" dirty="0">
                <a:latin typeface="Times New Roman" pitchFamily="18" charset="0"/>
                <a:cs typeface="Times New Roman" pitchFamily="18" charset="0"/>
              </a:rPr>
              <a:t> </a:t>
            </a:r>
            <a:r>
              <a:rPr lang="vi-VN"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t>
            </a:r>
            <a:r>
              <a:rPr lang="en-US" sz="3600" dirty="0" err="1">
                <a:latin typeface="Times New Roman" pitchFamily="18" charset="0"/>
                <a:cs typeface="Times New Roman" pitchFamily="18" charset="0"/>
              </a:rPr>
              <a:t>xe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máy</a:t>
            </a:r>
            <a:r>
              <a:rPr lang="en-US" sz="3600" dirty="0">
                <a:latin typeface="Times New Roman" pitchFamily="18" charset="0"/>
                <a:cs typeface="Times New Roman" pitchFamily="18" charset="0"/>
              </a:rPr>
              <a:t>).</a:t>
            </a:r>
          </a:p>
          <a:p>
            <a:endParaRPr lang="en-US" sz="3600" dirty="0">
              <a:latin typeface="Times New Roman" pitchFamily="18" charset="0"/>
              <a:cs typeface="Times New Roman" pitchFamily="18" charset="0"/>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1029476728"/>
              </p:ext>
            </p:extLst>
          </p:nvPr>
        </p:nvGraphicFramePr>
        <p:xfrm>
          <a:off x="3589732" y="5278756"/>
          <a:ext cx="2548475" cy="1187357"/>
        </p:xfrm>
        <a:graphic>
          <a:graphicData uri="http://schemas.openxmlformats.org/presentationml/2006/ole">
            <mc:AlternateContent xmlns:mc="http://schemas.openxmlformats.org/markup-compatibility/2006">
              <mc:Choice xmlns:v="urn:schemas-microsoft-com:vml" Requires="v">
                <p:oleObj spid="_x0000_s7400" name="Equation" r:id="rId6" imgW="837692" imgH="391160" progId="Equation.DSMT4">
                  <p:embed/>
                </p:oleObj>
              </mc:Choice>
              <mc:Fallback>
                <p:oleObj name="Equation" r:id="rId6" imgW="837692" imgH="391160" progId="Equation.DSMT4">
                  <p:embed/>
                  <p:pic>
                    <p:nvPicPr>
                      <p:cNvPr id="0" name=""/>
                      <p:cNvPicPr/>
                      <p:nvPr/>
                    </p:nvPicPr>
                    <p:blipFill>
                      <a:blip r:embed="rId7"/>
                      <a:stretch>
                        <a:fillRect/>
                      </a:stretch>
                    </p:blipFill>
                    <p:spPr>
                      <a:xfrm>
                        <a:off x="3589732" y="5278756"/>
                        <a:ext cx="2548475" cy="1187357"/>
                      </a:xfrm>
                      <a:prstGeom prst="rect">
                        <a:avLst/>
                      </a:prstGeom>
                    </p:spPr>
                  </p:pic>
                </p:oleObj>
              </mc:Fallback>
            </mc:AlternateContent>
          </a:graphicData>
        </a:graphic>
      </p:graphicFrame>
    </p:spTree>
    <p:extLst>
      <p:ext uri="{BB962C8B-B14F-4D97-AF65-F5344CB8AC3E}">
        <p14:creationId xmlns:p14="http://schemas.microsoft.com/office/powerpoint/2010/main" val="182360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ircle(in)">
                                      <p:cBhvr>
                                        <p:cTn id="32" dur="2000"/>
                                        <p:tgtEl>
                                          <p:spTgt spid="17"/>
                                        </p:tgtEl>
                                      </p:cBhvr>
                                    </p:animEffect>
                                  </p:childTnLst>
                                </p:cTn>
                              </p:par>
                              <p:par>
                                <p:cTn id="33" presetID="6" presetClass="entr" presetSubtype="16"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circle(in)">
                                      <p:cBhvr>
                                        <p:cTn id="3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58" y="785340"/>
            <a:ext cx="1106905" cy="118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a:xfrm>
            <a:off x="-1" y="-10551"/>
            <a:ext cx="5262465" cy="72900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u="sng" dirty="0" smtClean="0">
                <a:solidFill>
                  <a:srgbClr val="FF0000"/>
                </a:solidFill>
                <a:latin typeface="Times New Roman" panose="02020603050405020304" pitchFamily="18" charset="0"/>
                <a:cs typeface="Times New Roman" panose="02020603050405020304" pitchFamily="18" charset="0"/>
              </a:rPr>
              <a:t>5. Chia hai số hữu tỉ</a:t>
            </a:r>
            <a:endParaRPr lang="vi-VN" b="1" u="sng"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61194382"/>
              </p:ext>
            </p:extLst>
          </p:nvPr>
        </p:nvGraphicFramePr>
        <p:xfrm>
          <a:off x="2291896" y="1327775"/>
          <a:ext cx="900518" cy="508988"/>
        </p:xfrm>
        <a:graphic>
          <a:graphicData uri="http://schemas.openxmlformats.org/presentationml/2006/ole">
            <mc:AlternateContent xmlns:mc="http://schemas.openxmlformats.org/markup-compatibility/2006">
              <mc:Choice xmlns:v="urn:schemas-microsoft-com:vml" Requires="v">
                <p:oleObj spid="_x0000_s13363" name="Equation" r:id="rId4" imgW="291847" imgH="164957" progId="Equation.DSMT4">
                  <p:embed/>
                </p:oleObj>
              </mc:Choice>
              <mc:Fallback>
                <p:oleObj name="Equation" r:id="rId4" imgW="291847" imgH="164957"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1896" y="1327775"/>
                        <a:ext cx="900518" cy="508988"/>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95001994"/>
              </p:ext>
            </p:extLst>
          </p:nvPr>
        </p:nvGraphicFramePr>
        <p:xfrm>
          <a:off x="6542668" y="906725"/>
          <a:ext cx="4150213" cy="1213742"/>
        </p:xfrm>
        <a:graphic>
          <a:graphicData uri="http://schemas.openxmlformats.org/presentationml/2006/ole">
            <mc:AlternateContent xmlns:mc="http://schemas.openxmlformats.org/markup-compatibility/2006">
              <mc:Choice xmlns:v="urn:schemas-microsoft-com:vml" Requires="v">
                <p:oleObj spid="_x0000_s13364" name="Equation" r:id="rId6" imgW="1345616" imgH="393529" progId="Equation.DSMT4">
                  <p:embed/>
                </p:oleObj>
              </mc:Choice>
              <mc:Fallback>
                <p:oleObj name="Equation" r:id="rId6" imgW="1345616" imgH="393529"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42668" y="906725"/>
                        <a:ext cx="4150213" cy="1213742"/>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90238424"/>
              </p:ext>
            </p:extLst>
          </p:nvPr>
        </p:nvGraphicFramePr>
        <p:xfrm>
          <a:off x="1343608" y="2266576"/>
          <a:ext cx="4854967" cy="1213742"/>
        </p:xfrm>
        <a:graphic>
          <a:graphicData uri="http://schemas.openxmlformats.org/presentationml/2006/ole">
            <mc:AlternateContent xmlns:mc="http://schemas.openxmlformats.org/markup-compatibility/2006">
              <mc:Choice xmlns:v="urn:schemas-microsoft-com:vml" Requires="v">
                <p:oleObj spid="_x0000_s13365" name="Equation" r:id="rId8" imgW="1574800" imgH="393700" progId="Equation.DSMT4">
                  <p:embed/>
                </p:oleObj>
              </mc:Choice>
              <mc:Fallback>
                <p:oleObj name="Equation" r:id="rId8" imgW="1574800" imgH="393700" progId="Equation.DSMT4">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3608" y="2266576"/>
                        <a:ext cx="4854967" cy="1213742"/>
                      </a:xfrm>
                      <a:prstGeom prst="rect">
                        <a:avLst/>
                      </a:prstGeom>
                      <a:noFill/>
                    </p:spPr>
                  </p:pic>
                </p:oleObj>
              </mc:Fallback>
            </mc:AlternateContent>
          </a:graphicData>
        </a:graphic>
      </p:graphicFrame>
      <p:sp>
        <p:nvSpPr>
          <p:cNvPr id="9" name="Rectangle 4"/>
          <p:cNvSpPr>
            <a:spLocks noChangeArrowheads="1"/>
          </p:cNvSpPr>
          <p:nvPr/>
        </p:nvSpPr>
        <p:spPr bwMode="auto">
          <a:xfrm>
            <a:off x="1268473" y="1190432"/>
            <a:ext cx="10234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Cho </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ectangle 5"/>
          <p:cNvSpPr>
            <a:spLocks noChangeArrowheads="1"/>
          </p:cNvSpPr>
          <p:nvPr/>
        </p:nvSpPr>
        <p:spPr bwMode="auto">
          <a:xfrm>
            <a:off x="3275046" y="1190432"/>
            <a:ext cx="33970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là</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hai</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số</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hữu</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tỉ</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Rectangle 6"/>
          <p:cNvSpPr>
            <a:spLocks noChangeArrowheads="1"/>
          </p:cNvSpPr>
          <p:nvPr/>
        </p:nvSpPr>
        <p:spPr bwMode="auto">
          <a:xfrm>
            <a:off x="10692881" y="1190431"/>
            <a:ext cx="14157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ta </a:t>
            </a:r>
            <a:r>
              <a:rPr kumimoji="0" lang="en-US" sz="3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có</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Rectangle 11"/>
          <p:cNvSpPr/>
          <p:nvPr/>
        </p:nvSpPr>
        <p:spPr>
          <a:xfrm>
            <a:off x="1246863" y="979714"/>
            <a:ext cx="10861790" cy="268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15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ntr" presetSubtype="21"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par>
                                <p:cTn id="29" presetID="16" presetClass="entr" presetSubtype="21"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par>
                                <p:cTn id="35" presetID="16" presetClass="entr" presetSubtype="21" fill="hold"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4"/>
          <p:cNvSpPr>
            <a:spLocks noChangeArrowheads="1"/>
          </p:cNvSpPr>
          <p:nvPr/>
        </p:nvSpPr>
        <p:spPr bwMode="auto">
          <a:xfrm>
            <a:off x="292103" y="756894"/>
            <a:ext cx="392805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3600" b="1" i="1" u="none" strike="noStrike" cap="none" normalizeH="0" baseline="0" dirty="0" smtClean="0">
                <a:ln>
                  <a:noFill/>
                </a:ln>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Thực hành 6: Tính  </a:t>
            </a:r>
            <a:endParaRPr kumimoji="0" lang="vi-VN" altLang="vi-VN" sz="3600" b="1" i="1" strike="noStrike" cap="none" normalizeH="0" baseline="0" dirty="0" smtClean="0">
              <a:ln>
                <a:noFill/>
              </a:ln>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endParaRPr>
          </a:p>
        </p:txBody>
      </p:sp>
      <p:sp>
        <p:nvSpPr>
          <p:cNvPr id="13" name="Rectangle 5"/>
          <p:cNvSpPr>
            <a:spLocks noChangeArrowheads="1"/>
          </p:cNvSpPr>
          <p:nvPr/>
        </p:nvSpPr>
        <p:spPr bwMode="auto">
          <a:xfrm>
            <a:off x="712178" y="2562720"/>
            <a:ext cx="125464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vi-VN" sz="3600">
              <a:latin typeface="Times New Roman" panose="02020603050405020304" pitchFamily="18" charset="0"/>
              <a:cs typeface="Times New Roman" panose="02020603050405020304" pitchFamily="18" charset="0"/>
            </a:endParaRPr>
          </a:p>
        </p:txBody>
      </p:sp>
      <p:sp>
        <p:nvSpPr>
          <p:cNvPr id="16" name="Rectangle 7"/>
          <p:cNvSpPr>
            <a:spLocks noChangeArrowheads="1"/>
          </p:cNvSpPr>
          <p:nvPr/>
        </p:nvSpPr>
        <p:spPr bwMode="auto">
          <a:xfrm>
            <a:off x="0" y="-945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sz="3600">
              <a:latin typeface="Times New Roman" panose="02020603050405020304" pitchFamily="18" charset="0"/>
              <a:cs typeface="Times New Roman" panose="02020603050405020304" pitchFamily="18"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921347511"/>
              </p:ext>
            </p:extLst>
          </p:nvPr>
        </p:nvGraphicFramePr>
        <p:xfrm>
          <a:off x="1536700" y="1403350"/>
          <a:ext cx="1873250" cy="950913"/>
        </p:xfrm>
        <a:graphic>
          <a:graphicData uri="http://schemas.openxmlformats.org/presentationml/2006/ole">
            <mc:AlternateContent xmlns:mc="http://schemas.openxmlformats.org/markup-compatibility/2006">
              <mc:Choice xmlns:v="urn:schemas-microsoft-com:vml" Requires="v">
                <p:oleObj spid="_x0000_s14400" name="Equation" r:id="rId3" imgW="850680" imgH="431640" progId="Equation.DSMT4">
                  <p:embed/>
                </p:oleObj>
              </mc:Choice>
              <mc:Fallback>
                <p:oleObj name="Equation" r:id="rId3" imgW="850680" imgH="431640" progId="Equation.DSMT4">
                  <p:embed/>
                  <p:pic>
                    <p:nvPicPr>
                      <p:cNvPr id="0" name=""/>
                      <p:cNvPicPr/>
                      <p:nvPr/>
                    </p:nvPicPr>
                    <p:blipFill>
                      <a:blip r:embed="rId4"/>
                      <a:stretch>
                        <a:fillRect/>
                      </a:stretch>
                    </p:blipFill>
                    <p:spPr>
                      <a:xfrm>
                        <a:off x="1536700" y="1403350"/>
                        <a:ext cx="1873250" cy="950913"/>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995338007"/>
              </p:ext>
            </p:extLst>
          </p:nvPr>
        </p:nvGraphicFramePr>
        <p:xfrm>
          <a:off x="7600950" y="1403350"/>
          <a:ext cx="2852738" cy="998538"/>
        </p:xfrm>
        <a:graphic>
          <a:graphicData uri="http://schemas.openxmlformats.org/presentationml/2006/ole">
            <mc:AlternateContent xmlns:mc="http://schemas.openxmlformats.org/markup-compatibility/2006">
              <mc:Choice xmlns:v="urn:schemas-microsoft-com:vml" Requires="v">
                <p:oleObj spid="_x0000_s14401" name="Equation" r:id="rId5" imgW="1231560" imgH="431640" progId="Equation.DSMT4">
                  <p:embed/>
                </p:oleObj>
              </mc:Choice>
              <mc:Fallback>
                <p:oleObj name="Equation" r:id="rId5" imgW="1231560" imgH="431640" progId="Equation.DSMT4">
                  <p:embed/>
                  <p:pic>
                    <p:nvPicPr>
                      <p:cNvPr id="0" name=""/>
                      <p:cNvPicPr/>
                      <p:nvPr/>
                    </p:nvPicPr>
                    <p:blipFill>
                      <a:blip r:embed="rId6"/>
                      <a:stretch>
                        <a:fillRect/>
                      </a:stretch>
                    </p:blipFill>
                    <p:spPr>
                      <a:xfrm>
                        <a:off x="7600950" y="1403350"/>
                        <a:ext cx="2852738" cy="998538"/>
                      </a:xfrm>
                      <a:prstGeom prst="rect">
                        <a:avLst/>
                      </a:prstGeom>
                    </p:spPr>
                  </p:pic>
                </p:oleObj>
              </mc:Fallback>
            </mc:AlternateContent>
          </a:graphicData>
        </a:graphic>
      </p:graphicFrame>
      <p:sp>
        <p:nvSpPr>
          <p:cNvPr id="21" name="TextBox 20"/>
          <p:cNvSpPr txBox="1"/>
          <p:nvPr/>
        </p:nvSpPr>
        <p:spPr>
          <a:xfrm>
            <a:off x="5132279" y="2338785"/>
            <a:ext cx="1137892" cy="646331"/>
          </a:xfrm>
          <a:prstGeom prst="rect">
            <a:avLst/>
          </a:prstGeom>
          <a:noFill/>
        </p:spPr>
        <p:txBody>
          <a:bodyPr wrap="square" rtlCol="0">
            <a:spAutoFit/>
          </a:bodyPr>
          <a:lstStyle/>
          <a:p>
            <a:r>
              <a:rPr lang="vi-VN" sz="3600" b="1" u="sng" dirty="0" smtClean="0">
                <a:solidFill>
                  <a:srgbClr val="FF0000"/>
                </a:solidFill>
                <a:latin typeface="Times New Roman" pitchFamily="18" charset="0"/>
                <a:cs typeface="Times New Roman" pitchFamily="18" charset="0"/>
              </a:rPr>
              <a:t>Giải</a:t>
            </a:r>
            <a:endParaRPr lang="en-US" sz="3600" b="1" u="sng" dirty="0">
              <a:solidFill>
                <a:srgbClr val="FF0000"/>
              </a:solidFill>
              <a:latin typeface="Times New Roman" pitchFamily="18" charset="0"/>
              <a:cs typeface="Times New Roman" pitchFamily="18" charset="0"/>
            </a:endParaRPr>
          </a:p>
        </p:txBody>
      </p:sp>
      <p:sp>
        <p:nvSpPr>
          <p:cNvPr id="12" name="Title 1"/>
          <p:cNvSpPr txBox="1">
            <a:spLocks/>
          </p:cNvSpPr>
          <p:nvPr/>
        </p:nvSpPr>
        <p:spPr>
          <a:xfrm>
            <a:off x="-1" y="-10551"/>
            <a:ext cx="5262465" cy="72900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u="sng" dirty="0" smtClean="0">
                <a:solidFill>
                  <a:srgbClr val="FF0000"/>
                </a:solidFill>
                <a:latin typeface="Times New Roman" panose="02020603050405020304" pitchFamily="18" charset="0"/>
                <a:cs typeface="Times New Roman" panose="02020603050405020304" pitchFamily="18" charset="0"/>
              </a:rPr>
              <a:t>5. Chia hai số hữu tỉ</a:t>
            </a:r>
            <a:endParaRPr lang="vi-VN" b="1" u="sng" dirty="0">
              <a:solidFill>
                <a:srgbClr val="FF0000"/>
              </a:solidFill>
              <a:latin typeface="Times New Roman" panose="02020603050405020304" pitchFamily="18"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338115438"/>
              </p:ext>
            </p:extLst>
          </p:nvPr>
        </p:nvGraphicFramePr>
        <p:xfrm>
          <a:off x="747713" y="3271355"/>
          <a:ext cx="7901765" cy="1080319"/>
        </p:xfrm>
        <a:graphic>
          <a:graphicData uri="http://schemas.openxmlformats.org/presentationml/2006/ole">
            <mc:AlternateContent xmlns:mc="http://schemas.openxmlformats.org/markup-compatibility/2006">
              <mc:Choice xmlns:v="urn:schemas-microsoft-com:vml" Requires="v">
                <p:oleObj spid="_x0000_s14402" name="Equation" r:id="rId7" imgW="3251160" imgH="444240" progId="Equation.DSMT4">
                  <p:embed/>
                </p:oleObj>
              </mc:Choice>
              <mc:Fallback>
                <p:oleObj name="Equation" r:id="rId7" imgW="3251160" imgH="444240" progId="Equation.DSMT4">
                  <p:embed/>
                  <p:pic>
                    <p:nvPicPr>
                      <p:cNvPr id="0" name=""/>
                      <p:cNvPicPr/>
                      <p:nvPr/>
                    </p:nvPicPr>
                    <p:blipFill>
                      <a:blip r:embed="rId8"/>
                      <a:stretch>
                        <a:fillRect/>
                      </a:stretch>
                    </p:blipFill>
                    <p:spPr>
                      <a:xfrm>
                        <a:off x="747713" y="3271355"/>
                        <a:ext cx="7901765" cy="1080319"/>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55591378"/>
              </p:ext>
            </p:extLst>
          </p:nvPr>
        </p:nvGraphicFramePr>
        <p:xfrm>
          <a:off x="796153" y="5039891"/>
          <a:ext cx="7270781" cy="1034337"/>
        </p:xfrm>
        <a:graphic>
          <a:graphicData uri="http://schemas.openxmlformats.org/presentationml/2006/ole">
            <mc:AlternateContent xmlns:mc="http://schemas.openxmlformats.org/markup-compatibility/2006">
              <mc:Choice xmlns:v="urn:schemas-microsoft-com:vml" Requires="v">
                <p:oleObj spid="_x0000_s14403" name="Equation" r:id="rId9" imgW="3035160" imgH="431640" progId="Equation.DSMT4">
                  <p:embed/>
                </p:oleObj>
              </mc:Choice>
              <mc:Fallback>
                <p:oleObj name="Equation" r:id="rId9" imgW="3035160" imgH="431640" progId="Equation.DSMT4">
                  <p:embed/>
                  <p:pic>
                    <p:nvPicPr>
                      <p:cNvPr id="0" name=""/>
                      <p:cNvPicPr/>
                      <p:nvPr/>
                    </p:nvPicPr>
                    <p:blipFill>
                      <a:blip r:embed="rId10"/>
                      <a:stretch>
                        <a:fillRect/>
                      </a:stretch>
                    </p:blipFill>
                    <p:spPr>
                      <a:xfrm>
                        <a:off x="796153" y="5039891"/>
                        <a:ext cx="7270781" cy="1034337"/>
                      </a:xfrm>
                      <a:prstGeom prst="rect">
                        <a:avLst/>
                      </a:prstGeom>
                    </p:spPr>
                  </p:pic>
                </p:oleObj>
              </mc:Fallback>
            </mc:AlternateContent>
          </a:graphicData>
        </a:graphic>
      </p:graphicFrame>
    </p:spTree>
    <p:extLst>
      <p:ext uri="{BB962C8B-B14F-4D97-AF65-F5344CB8AC3E}">
        <p14:creationId xmlns:p14="http://schemas.microsoft.com/office/powerpoint/2010/main" val="311756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par>
                                <p:cTn id="16" presetID="16" presetClass="entr" presetSubtype="21"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arn(inVertical)">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circle(in)">
                                      <p:cBhvr>
                                        <p:cTn id="23" dur="20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500" fill="hold"/>
                                        <p:tgtEl>
                                          <p:spTgt spid="4"/>
                                        </p:tgtEl>
                                        <p:attrNameLst>
                                          <p:attrName>ppt_x</p:attrName>
                                        </p:attrNameLst>
                                      </p:cBhvr>
                                      <p:tavLst>
                                        <p:tav tm="0">
                                          <p:val>
                                            <p:strVal val="#ppt_x"/>
                                          </p:val>
                                        </p:tav>
                                        <p:tav tm="100000">
                                          <p:val>
                                            <p:strVal val="#ppt_x"/>
                                          </p:val>
                                        </p:tav>
                                      </p:tavLst>
                                    </p:anim>
                                    <p:anim calcmode="lin" valueType="num">
                                      <p:cBhvr additive="base">
                                        <p:cTn id="3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388" y="1125829"/>
            <a:ext cx="10515600" cy="1878628"/>
          </a:xfrm>
        </p:spPr>
        <p:txBody>
          <a:bodyPr>
            <a:normAutofit/>
          </a:bodyPr>
          <a:lstStyle/>
          <a:p>
            <a:pPr marL="0" indent="0">
              <a:buNone/>
            </a:pPr>
            <a:r>
              <a:rPr lang="en-US" sz="3600" b="1" i="1" dirty="0">
                <a:solidFill>
                  <a:schemeClr val="accent2">
                    <a:lumMod val="75000"/>
                  </a:schemeClr>
                </a:solidFill>
                <a:latin typeface="Times New Roman" pitchFamily="18" charset="0"/>
                <a:cs typeface="Times New Roman" pitchFamily="18" charset="0"/>
              </a:rPr>
              <a:t>* </a:t>
            </a:r>
            <a:r>
              <a:rPr lang="en-US" sz="3600" b="1" i="1" dirty="0" err="1">
                <a:solidFill>
                  <a:schemeClr val="accent2">
                    <a:lumMod val="75000"/>
                  </a:schemeClr>
                </a:solidFill>
                <a:latin typeface="Times New Roman" pitchFamily="18" charset="0"/>
                <a:cs typeface="Times New Roman" pitchFamily="18" charset="0"/>
              </a:rPr>
              <a:t>Chú</a:t>
            </a:r>
            <a:r>
              <a:rPr lang="en-US" sz="3600" b="1" i="1" dirty="0">
                <a:solidFill>
                  <a:schemeClr val="accent2">
                    <a:lumMod val="75000"/>
                  </a:schemeClr>
                </a:solidFill>
                <a:latin typeface="Times New Roman" pitchFamily="18" charset="0"/>
                <a:cs typeface="Times New Roman" pitchFamily="18" charset="0"/>
              </a:rPr>
              <a:t> ý:</a:t>
            </a:r>
            <a:r>
              <a:rPr lang="en-US" sz="3600" dirty="0">
                <a:solidFill>
                  <a:schemeClr val="accent2">
                    <a:lumMod val="75000"/>
                  </a:schemeClr>
                </a:solidFill>
                <a:latin typeface="Times New Roman" pitchFamily="18" charset="0"/>
                <a:cs typeface="Times New Roman" pitchFamily="18" charset="0"/>
              </a:rPr>
              <a:t> </a:t>
            </a:r>
            <a:r>
              <a:rPr lang="en-US" sz="3600" dirty="0" err="1">
                <a:latin typeface="Times New Roman" pitchFamily="18" charset="0"/>
                <a:cs typeface="Times New Roman" pitchFamily="18" charset="0"/>
              </a:rPr>
              <a:t>Thương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phép</a:t>
            </a:r>
            <a:r>
              <a:rPr lang="en-US" sz="3600" dirty="0">
                <a:latin typeface="Times New Roman" pitchFamily="18" charset="0"/>
                <a:cs typeface="Times New Roman" pitchFamily="18" charset="0"/>
              </a:rPr>
              <a:t> chia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hữu</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tỉ</a:t>
            </a:r>
            <a:r>
              <a:rPr lang="vi-VN"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 </a:t>
            </a:r>
            <a:r>
              <a:rPr lang="vi-VN"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hữu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tỉ</a:t>
            </a:r>
            <a:r>
              <a:rPr lang="en-US" sz="3600" dirty="0">
                <a:latin typeface="Times New Roman" pitchFamily="18" charset="0"/>
                <a:cs typeface="Times New Roman" pitchFamily="18" charset="0"/>
              </a:rPr>
              <a:t> </a:t>
            </a:r>
            <a:r>
              <a:rPr lang="vi-VN"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gọi</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tỉ</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vi-VN" sz="3600" dirty="0" smtClean="0">
                <a:latin typeface="Times New Roman" pitchFamily="18" charset="0"/>
                <a:cs typeface="Times New Roman" pitchFamily="18" charset="0"/>
              </a:rPr>
              <a:t>    và</a:t>
            </a:r>
            <a:r>
              <a:rPr lang="vi-VN" sz="3600" dirty="0">
                <a:latin typeface="Times New Roman" pitchFamily="18" charset="0"/>
                <a:cs typeface="Times New Roman" pitchFamily="18" charset="0"/>
              </a:rPr>
              <a:t> </a:t>
            </a:r>
            <a:r>
              <a:rPr lang="vi-VN"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kí</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hiệu</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a:t>
            </a:r>
            <a:r>
              <a:rPr lang="vi-VN"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hay </a:t>
            </a:r>
            <a:r>
              <a:rPr lang="vi-VN"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pPr marL="0" indent="0">
              <a:buNone/>
            </a:pPr>
            <a:endParaRPr lang="en-US" sz="3600" dirty="0">
              <a:latin typeface="Times New Roman" pitchFamily="18" charset="0"/>
              <a:cs typeface="Times New Roman" pitchFamily="18" charset="0"/>
            </a:endParaRPr>
          </a:p>
        </p:txBody>
      </p:sp>
      <p:sp>
        <p:nvSpPr>
          <p:cNvPr id="5" name="Title 1"/>
          <p:cNvSpPr txBox="1">
            <a:spLocks noGrp="1"/>
          </p:cNvSpPr>
          <p:nvPr>
            <p:ph type="title"/>
          </p:nvPr>
        </p:nvSpPr>
        <p:spPr>
          <a:xfrm>
            <a:off x="194388" y="169184"/>
            <a:ext cx="5506616" cy="68923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u="sng" dirty="0" smtClean="0">
                <a:solidFill>
                  <a:srgbClr val="FF0000"/>
                </a:solidFill>
                <a:latin typeface="Times New Roman" panose="02020603050405020304" pitchFamily="18" charset="0"/>
                <a:cs typeface="Times New Roman" panose="02020603050405020304" pitchFamily="18" charset="0"/>
              </a:rPr>
              <a:t>5. Chia hai số hữu tỉ</a:t>
            </a:r>
            <a:endParaRPr lang="vi-VN" b="1" u="sng"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61080446"/>
              </p:ext>
            </p:extLst>
          </p:nvPr>
        </p:nvGraphicFramePr>
        <p:xfrm>
          <a:off x="7893698" y="1263189"/>
          <a:ext cx="382555" cy="411982"/>
        </p:xfrm>
        <a:graphic>
          <a:graphicData uri="http://schemas.openxmlformats.org/presentationml/2006/ole">
            <mc:AlternateContent xmlns:mc="http://schemas.openxmlformats.org/markup-compatibility/2006">
              <mc:Choice xmlns:v="urn:schemas-microsoft-com:vml" Requires="v">
                <p:oleObj spid="_x0000_s15448" name="Equation" r:id="rId3" imgW="123783" imgH="133391" progId="Equation.DSMT4">
                  <p:embed/>
                </p:oleObj>
              </mc:Choice>
              <mc:Fallback>
                <p:oleObj name="Equation" r:id="rId3" imgW="123783" imgH="133391" progId="Equation.DSMT4">
                  <p:embed/>
                  <p:pic>
                    <p:nvPicPr>
                      <p:cNvPr id="0" name=""/>
                      <p:cNvPicPr/>
                      <p:nvPr/>
                    </p:nvPicPr>
                    <p:blipFill>
                      <a:blip r:embed="rId4"/>
                      <a:stretch>
                        <a:fillRect/>
                      </a:stretch>
                    </p:blipFill>
                    <p:spPr>
                      <a:xfrm>
                        <a:off x="7893698" y="1263189"/>
                        <a:ext cx="382555" cy="41198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10266272"/>
              </p:ext>
            </p:extLst>
          </p:nvPr>
        </p:nvGraphicFramePr>
        <p:xfrm>
          <a:off x="617277" y="1606795"/>
          <a:ext cx="1702507" cy="707195"/>
        </p:xfrm>
        <a:graphic>
          <a:graphicData uri="http://schemas.openxmlformats.org/presentationml/2006/ole">
            <mc:AlternateContent xmlns:mc="http://schemas.openxmlformats.org/markup-compatibility/2006">
              <mc:Choice xmlns:v="urn:schemas-microsoft-com:vml" Requires="v">
                <p:oleObj spid="_x0000_s15449" name="Equation" r:id="rId5" imgW="618913" imgH="257409" progId="Equation.DSMT4">
                  <p:embed/>
                </p:oleObj>
              </mc:Choice>
              <mc:Fallback>
                <p:oleObj name="Equation" r:id="rId5" imgW="618913" imgH="257409" progId="Equation.DSMT4">
                  <p:embed/>
                  <p:pic>
                    <p:nvPicPr>
                      <p:cNvPr id="0" name=""/>
                      <p:cNvPicPr/>
                      <p:nvPr/>
                    </p:nvPicPr>
                    <p:blipFill>
                      <a:blip r:embed="rId6"/>
                      <a:stretch>
                        <a:fillRect/>
                      </a:stretch>
                    </p:blipFill>
                    <p:spPr>
                      <a:xfrm>
                        <a:off x="617277" y="1606795"/>
                        <a:ext cx="1702507" cy="70719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02428185"/>
              </p:ext>
            </p:extLst>
          </p:nvPr>
        </p:nvGraphicFramePr>
        <p:xfrm>
          <a:off x="5931905" y="3222625"/>
          <a:ext cx="618185" cy="664358"/>
        </p:xfrm>
        <a:graphic>
          <a:graphicData uri="http://schemas.openxmlformats.org/presentationml/2006/ole">
            <mc:AlternateContent xmlns:mc="http://schemas.openxmlformats.org/markup-compatibility/2006">
              <mc:Choice xmlns:v="urn:schemas-microsoft-com:vml" Requires="v">
                <p:oleObj spid="_x0000_s15450" name="Equation" r:id="rId7" imgW="382680" imgH="411120" progId="Equation.DSMT4">
                  <p:embed/>
                </p:oleObj>
              </mc:Choice>
              <mc:Fallback>
                <p:oleObj name="Equation" r:id="rId7" imgW="382680" imgH="411120" progId="Equation.DSMT4">
                  <p:embed/>
                  <p:pic>
                    <p:nvPicPr>
                      <p:cNvPr id="0" name=""/>
                      <p:cNvPicPr/>
                      <p:nvPr/>
                    </p:nvPicPr>
                    <p:blipFill>
                      <a:blip r:embed="rId8"/>
                      <a:stretch>
                        <a:fillRect/>
                      </a:stretch>
                    </p:blipFill>
                    <p:spPr>
                      <a:xfrm>
                        <a:off x="5931905" y="3222625"/>
                        <a:ext cx="618185" cy="66435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103771322"/>
              </p:ext>
            </p:extLst>
          </p:nvPr>
        </p:nvGraphicFramePr>
        <p:xfrm>
          <a:off x="6352512" y="1751996"/>
          <a:ext cx="356198" cy="394045"/>
        </p:xfrm>
        <a:graphic>
          <a:graphicData uri="http://schemas.openxmlformats.org/presentationml/2006/ole">
            <mc:AlternateContent xmlns:mc="http://schemas.openxmlformats.org/markup-compatibility/2006">
              <mc:Choice xmlns:v="urn:schemas-microsoft-com:vml" Requires="v">
                <p:oleObj spid="_x0000_s15451" name="Equation" r:id="rId9" imgW="126720" imgH="139680" progId="Equation.DSMT4">
                  <p:embed/>
                </p:oleObj>
              </mc:Choice>
              <mc:Fallback>
                <p:oleObj name="Equation" r:id="rId9" imgW="126720" imgH="139680" progId="Equation.DSMT4">
                  <p:embed/>
                  <p:pic>
                    <p:nvPicPr>
                      <p:cNvPr id="0" name=""/>
                      <p:cNvPicPr/>
                      <p:nvPr/>
                    </p:nvPicPr>
                    <p:blipFill>
                      <a:blip r:embed="rId10"/>
                      <a:stretch>
                        <a:fillRect/>
                      </a:stretch>
                    </p:blipFill>
                    <p:spPr>
                      <a:xfrm>
                        <a:off x="6352512" y="1751996"/>
                        <a:ext cx="356198" cy="39404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00220926"/>
              </p:ext>
            </p:extLst>
          </p:nvPr>
        </p:nvGraphicFramePr>
        <p:xfrm>
          <a:off x="7352522" y="1805311"/>
          <a:ext cx="352879" cy="417039"/>
        </p:xfrm>
        <a:graphic>
          <a:graphicData uri="http://schemas.openxmlformats.org/presentationml/2006/ole">
            <mc:AlternateContent xmlns:mc="http://schemas.openxmlformats.org/markup-compatibility/2006">
              <mc:Choice xmlns:v="urn:schemas-microsoft-com:vml" Requires="v">
                <p:oleObj spid="_x0000_s15452" name="Equation" r:id="rId11" imgW="139680" imgH="164880" progId="Equation.DSMT4">
                  <p:embed/>
                </p:oleObj>
              </mc:Choice>
              <mc:Fallback>
                <p:oleObj name="Equation" r:id="rId11" imgW="139680" imgH="164880" progId="Equation.DSMT4">
                  <p:embed/>
                  <p:pic>
                    <p:nvPicPr>
                      <p:cNvPr id="0" name=""/>
                      <p:cNvPicPr/>
                      <p:nvPr/>
                    </p:nvPicPr>
                    <p:blipFill>
                      <a:blip r:embed="rId12"/>
                      <a:stretch>
                        <a:fillRect/>
                      </a:stretch>
                    </p:blipFill>
                    <p:spPr>
                      <a:xfrm>
                        <a:off x="7352522" y="1805311"/>
                        <a:ext cx="352879" cy="41703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643667892"/>
              </p:ext>
            </p:extLst>
          </p:nvPr>
        </p:nvGraphicFramePr>
        <p:xfrm>
          <a:off x="9775275" y="1467801"/>
          <a:ext cx="471137" cy="1219415"/>
        </p:xfrm>
        <a:graphic>
          <a:graphicData uri="http://schemas.openxmlformats.org/presentationml/2006/ole">
            <mc:AlternateContent xmlns:mc="http://schemas.openxmlformats.org/markup-compatibility/2006">
              <mc:Choice xmlns:v="urn:schemas-microsoft-com:vml" Requires="v">
                <p:oleObj spid="_x0000_s15453" name="Equation" r:id="rId13" imgW="161925" imgH="419641" progId="Equation.DSMT4">
                  <p:embed/>
                </p:oleObj>
              </mc:Choice>
              <mc:Fallback>
                <p:oleObj name="Equation" r:id="rId13" imgW="161925" imgH="419641" progId="Equation.DSMT4">
                  <p:embed/>
                  <p:pic>
                    <p:nvPicPr>
                      <p:cNvPr id="0" name=""/>
                      <p:cNvPicPr/>
                      <p:nvPr/>
                    </p:nvPicPr>
                    <p:blipFill>
                      <a:blip r:embed="rId14"/>
                      <a:stretch>
                        <a:fillRect/>
                      </a:stretch>
                    </p:blipFill>
                    <p:spPr>
                      <a:xfrm>
                        <a:off x="9775275" y="1467801"/>
                        <a:ext cx="471137" cy="1219415"/>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082850038"/>
              </p:ext>
            </p:extLst>
          </p:nvPr>
        </p:nvGraphicFramePr>
        <p:xfrm>
          <a:off x="1041858" y="2264098"/>
          <a:ext cx="849147" cy="451109"/>
        </p:xfrm>
        <a:graphic>
          <a:graphicData uri="http://schemas.openxmlformats.org/presentationml/2006/ole">
            <mc:AlternateContent xmlns:mc="http://schemas.openxmlformats.org/markup-compatibility/2006">
              <mc:Choice xmlns:v="urn:schemas-microsoft-com:vml" Requires="v">
                <p:oleObj spid="_x0000_s15454" name="Equation" r:id="rId15" imgW="304779" imgH="162232" progId="Equation.DSMT4">
                  <p:embed/>
                </p:oleObj>
              </mc:Choice>
              <mc:Fallback>
                <p:oleObj name="Equation" r:id="rId15" imgW="304779" imgH="162232" progId="Equation.DSMT4">
                  <p:embed/>
                  <p:pic>
                    <p:nvPicPr>
                      <p:cNvPr id="0" name=""/>
                      <p:cNvPicPr/>
                      <p:nvPr/>
                    </p:nvPicPr>
                    <p:blipFill>
                      <a:blip r:embed="rId16"/>
                      <a:stretch>
                        <a:fillRect/>
                      </a:stretch>
                    </p:blipFill>
                    <p:spPr>
                      <a:xfrm>
                        <a:off x="1041858" y="2264098"/>
                        <a:ext cx="849147" cy="451109"/>
                      </a:xfrm>
                      <a:prstGeom prst="rect">
                        <a:avLst/>
                      </a:prstGeom>
                    </p:spPr>
                  </p:pic>
                </p:oleObj>
              </mc:Fallback>
            </mc:AlternateContent>
          </a:graphicData>
        </a:graphic>
      </p:graphicFrame>
    </p:spTree>
    <p:extLst>
      <p:ext uri="{BB962C8B-B14F-4D97-AF65-F5344CB8AC3E}">
        <p14:creationId xmlns:p14="http://schemas.microsoft.com/office/powerpoint/2010/main" val="182279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6712</TotalTime>
  <Words>485</Words>
  <Application>Microsoft Office PowerPoint</Application>
  <PresentationFormat>Custom</PresentationFormat>
  <Paragraphs>64</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PowerPoint Presentation</vt:lpstr>
      <vt:lpstr>4.Tính chất của phép nhân số hữu tỉ </vt:lpstr>
      <vt:lpstr>4.Tính chất của phép nhân số hữu tỉ </vt:lpstr>
      <vt:lpstr>4.Tính chất của phép nhân số hữu tỉ </vt:lpstr>
      <vt:lpstr>PowerPoint Presentation</vt:lpstr>
      <vt:lpstr>PowerPoint Presentation</vt:lpstr>
      <vt:lpstr>PowerPoint Presentation</vt:lpstr>
      <vt:lpstr>PowerPoint Presentation</vt:lpstr>
      <vt:lpstr>5. Chia hai số hữu tỉ</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andongnhi</cp:lastModifiedBy>
  <cp:revision>168</cp:revision>
  <dcterms:created xsi:type="dcterms:W3CDTF">2020-09-14T06:31:30Z</dcterms:created>
  <dcterms:modified xsi:type="dcterms:W3CDTF">2024-10-01T04:20:03Z</dcterms:modified>
</cp:coreProperties>
</file>