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2" r:id="rId1"/>
    <p:sldMasterId id="2147483714" r:id="rId2"/>
    <p:sldMasterId id="2147483726" r:id="rId3"/>
  </p:sldMasterIdLst>
  <p:notesMasterIdLst>
    <p:notesMasterId r:id="rId21"/>
  </p:notesMasterIdLst>
  <p:sldIdLst>
    <p:sldId id="4415" r:id="rId4"/>
    <p:sldId id="4332" r:id="rId5"/>
    <p:sldId id="4282" r:id="rId6"/>
    <p:sldId id="2007577497" r:id="rId7"/>
    <p:sldId id="2007577498" r:id="rId8"/>
    <p:sldId id="2007577500" r:id="rId9"/>
    <p:sldId id="2007577499" r:id="rId10"/>
    <p:sldId id="4411" r:id="rId11"/>
    <p:sldId id="4297" r:id="rId12"/>
    <p:sldId id="4388" r:id="rId13"/>
    <p:sldId id="4387" r:id="rId14"/>
    <p:sldId id="4390" r:id="rId15"/>
    <p:sldId id="4389" r:id="rId16"/>
    <p:sldId id="4397" r:id="rId17"/>
    <p:sldId id="4398" r:id="rId18"/>
    <p:sldId id="4412" r:id="rId19"/>
    <p:sldId id="4413" r:id="rId20"/>
  </p:sldIdLst>
  <p:sldSz cx="12192000" cy="6858000"/>
  <p:notesSz cx="6858000" cy="9144000"/>
  <p:embeddedFontLst>
    <p:embeddedFont>
      <p:font typeface="等线" panose="020B0604020202020204" charset="-122"/>
      <p:regular r:id="rId22"/>
      <p:bold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Pangolin" panose="020B0604020202020204" charset="0"/>
      <p:regular r:id="rId28"/>
    </p:embeddedFon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Roboto Black" panose="020B0604020202020204" charset="0"/>
      <p:regular r:id="rId33"/>
      <p:bold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9EE"/>
    <a:srgbClr val="A6D86E"/>
    <a:srgbClr val="CCFFCC"/>
    <a:srgbClr val="99FF66"/>
    <a:srgbClr val="CCFF99"/>
    <a:srgbClr val="FFFF00"/>
    <a:srgbClr val="BDD7EE"/>
    <a:srgbClr val="B326DA"/>
    <a:srgbClr val="FF7C80"/>
    <a:srgbClr val="CDC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0" autoAdjust="0"/>
    <p:restoredTop sz="81137" autoAdjust="0"/>
  </p:normalViewPr>
  <p:slideViewPr>
    <p:cSldViewPr snapToGrid="0">
      <p:cViewPr>
        <p:scale>
          <a:sx n="75" d="100"/>
          <a:sy n="75" d="100"/>
        </p:scale>
        <p:origin x="11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cùng</a:t>
            </a:r>
            <a:r>
              <a:rPr lang="en-US" baseline="0"/>
              <a:t> hát, múa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770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863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cùng</a:t>
            </a:r>
            <a:r>
              <a:rPr lang="en-US" baseline="0"/>
              <a:t> hát, múa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30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730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</a:t>
            </a:r>
            <a:r>
              <a:rPr lang="vi-VN"/>
              <a:t>học sau</a:t>
            </a:r>
            <a:r>
              <a:rPr lang="en-US"/>
              <a:t>.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03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err="1"/>
              <a:t>sản</a:t>
            </a:r>
            <a:r>
              <a:rPr lang="en-US" baseline="0"/>
              <a:t> 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707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chia sẻ 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ý tưởng. GV chiếu tiêu chí sản phẩm và yêu cầu HS dựa vào đó để thảo luận cho sản phẩm của mình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98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204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365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trình bày về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</a:t>
            </a:r>
            <a:r>
              <a:rPr lang="vi-VN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của nhóm mình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, vật liệu sử dụng, cách làm, công dụng của sản phẩm, khó khăn khi làm sản phẩm, cách khắc phục</a:t>
            </a:r>
            <a:endParaRPr lang="vi-VN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291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1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387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63DFACF-2485-D55D-6950-EE4CBE75ED5C}"/>
              </a:ext>
            </a:extLst>
          </p:cNvPr>
          <p:cNvSpPr/>
          <p:nvPr userDrawn="1"/>
        </p:nvSpPr>
        <p:spPr>
          <a:xfrm>
            <a:off x="300990" y="306070"/>
            <a:ext cx="11631930" cy="618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6688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15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783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990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653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368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183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64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630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37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630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06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63DFACF-2485-D55D-6950-EE4CBE75ED5C}"/>
              </a:ext>
            </a:extLst>
          </p:cNvPr>
          <p:cNvSpPr/>
          <p:nvPr userDrawn="1"/>
        </p:nvSpPr>
        <p:spPr>
          <a:xfrm>
            <a:off x="300990" y="306070"/>
            <a:ext cx="11631930" cy="618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1479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736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278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384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131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83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252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523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562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672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424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930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224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589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355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037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009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752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626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3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56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745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9" y="0"/>
            <a:ext cx="2034165" cy="14037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22749" y="2163651"/>
            <a:ext cx="55507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3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743597" y="695512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TIÊU CHÍ SẢN PHẨM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290" y="1857976"/>
            <a:ext cx="468016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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36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Mô hình cho bữa ăn chính trong ngày</a:t>
            </a:r>
            <a:endParaRPr kumimoji="0" lang="vi-VN" altLang="zh-CN" sz="36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823B8B-9EF9-0CC5-5AE4-F19EE48EED4D}"/>
              </a:ext>
            </a:extLst>
          </p:cNvPr>
          <p:cNvSpPr txBox="1"/>
          <p:nvPr/>
        </p:nvSpPr>
        <p:spPr>
          <a:xfrm>
            <a:off x="8071950" y="1835594"/>
            <a:ext cx="397591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B0F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 </a:t>
            </a:r>
            <a:r>
              <a:rPr kumimoji="0" lang="vi-VN" sz="36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Phù hợp với từng gia đình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A1030A-6A83-D6D7-3A25-E3F167E5D623}"/>
              </a:ext>
            </a:extLst>
          </p:cNvPr>
          <p:cNvSpPr txBox="1"/>
          <p:nvPr/>
        </p:nvSpPr>
        <p:spPr>
          <a:xfrm>
            <a:off x="8071949" y="3822062"/>
            <a:ext cx="377915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B0F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 </a:t>
            </a:r>
            <a:r>
              <a:rPr kumimoji="0" lang="vi-VN" sz="36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Trình bày đẹp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114E6E-527A-623B-F353-E35425A208FD}"/>
              </a:ext>
            </a:extLst>
          </p:cNvPr>
          <p:cNvSpPr txBox="1"/>
          <p:nvPr/>
        </p:nvSpPr>
        <p:spPr>
          <a:xfrm>
            <a:off x="502289" y="3591230"/>
            <a:ext cx="4680163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B0F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 </a:t>
            </a:r>
            <a:r>
              <a:rPr kumimoji="0" lang="vi-VN" sz="36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Đảm bảo đủ 5 nhóm thực phẩm theo khuyến cáo của Viện dinh dưỡng Quốc gia</a:t>
            </a:r>
            <a:r>
              <a:rPr kumimoji="0" lang="en-US" sz="36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kumimoji="0" lang="en-US" sz="36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kumimoji="0" lang="vi-VN" sz="36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FD8D58-BF95-5536-4FA8-4ECC6D9A7A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" t="5824" r="5841" b="3078"/>
          <a:stretch/>
        </p:blipFill>
        <p:spPr>
          <a:xfrm>
            <a:off x="5509760" y="2212129"/>
            <a:ext cx="2337955" cy="23899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022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 animBg="1"/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477843" y="1872775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tưởng lên thực đơn bữa ăn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2713642" y="579657"/>
            <a:ext cx="68022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ĐỀ XUẤT Ý TƯỞNG VÀ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CÁCH LÀM MÔ HÌNH BỮA ĂN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B5639B0-8CB3-6F22-E1F5-3AFBA463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08" y="3150167"/>
            <a:ext cx="3420028" cy="24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A2D5C1A-183C-677E-7E6D-69477181F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358" y="2426389"/>
            <a:ext cx="3671799" cy="341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51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4089" y="1005671"/>
            <a:ext cx="10083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Nhóm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:…………..		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Bữa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ăn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chọn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dành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 …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người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ăn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0335" y="420896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</a:t>
            </a:r>
            <a:r>
              <a:rPr lang="en-US" altLang="zh-CN" sz="3200" b="1" dirty="0">
                <a:solidFill>
                  <a:srgbClr val="00206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26D47CA-C16E-7EF1-6CE1-CD096E6508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5533"/>
              </p:ext>
            </p:extLst>
          </p:nvPr>
        </p:nvGraphicFramePr>
        <p:xfrm>
          <a:off x="659705" y="1680339"/>
          <a:ext cx="10872589" cy="51236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46820">
                  <a:extLst>
                    <a:ext uri="{9D8B030D-6E8A-4147-A177-3AD203B41FA5}">
                      <a16:colId xmlns:a16="http://schemas.microsoft.com/office/drawing/2014/main" val="899396390"/>
                    </a:ext>
                  </a:extLst>
                </a:gridCol>
                <a:gridCol w="4019315">
                  <a:extLst>
                    <a:ext uri="{9D8B030D-6E8A-4147-A177-3AD203B41FA5}">
                      <a16:colId xmlns:a16="http://schemas.microsoft.com/office/drawing/2014/main" val="3222294980"/>
                    </a:ext>
                  </a:extLst>
                </a:gridCol>
                <a:gridCol w="3106454">
                  <a:extLst>
                    <a:ext uri="{9D8B030D-6E8A-4147-A177-3AD203B41FA5}">
                      <a16:colId xmlns:a16="http://schemas.microsoft.com/office/drawing/2014/main" val="2512350300"/>
                    </a:ext>
                  </a:extLst>
                </a:gridCol>
              </a:tblGrid>
              <a:tr h="482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kern="100" dirty="0" err="1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Cùng</a:t>
                      </a:r>
                      <a:r>
                        <a:rPr lang="en-US" sz="2400" kern="100" dirty="0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vẽ</a:t>
                      </a:r>
                      <a:r>
                        <a:rPr lang="en-US" sz="2400" kern="100" dirty="0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 ý </a:t>
                      </a:r>
                      <a:r>
                        <a:rPr lang="en-US" sz="2400" kern="100" dirty="0" err="1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tưởng</a:t>
                      </a:r>
                      <a:r>
                        <a:rPr lang="en-US" sz="2400" kern="100" dirty="0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của</a:t>
                      </a:r>
                      <a:r>
                        <a:rPr lang="en-US" sz="2400" kern="100" dirty="0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nhóm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 (Headings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AE9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kern="100" dirty="0" err="1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Món</a:t>
                      </a:r>
                      <a:r>
                        <a:rPr lang="en-US" sz="2400" kern="100" dirty="0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ăn</a:t>
                      </a:r>
                      <a:r>
                        <a:rPr lang="en-US" sz="2400" kern="100" dirty="0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nhóm</a:t>
                      </a:r>
                      <a:r>
                        <a:rPr lang="en-US" sz="2400" kern="100" dirty="0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em</a:t>
                      </a:r>
                      <a:r>
                        <a:rPr lang="en-US" sz="2400" kern="100" dirty="0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chọn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 (Headings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AE9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kern="100" dirty="0" err="1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Định</a:t>
                      </a:r>
                      <a:r>
                        <a:rPr lang="en-US" sz="2400" kern="100" dirty="0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lượng</a:t>
                      </a:r>
                      <a:r>
                        <a:rPr lang="en-US" sz="2400" kern="100" dirty="0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thức</a:t>
                      </a:r>
                      <a:r>
                        <a:rPr lang="en-US" sz="2400" kern="100" dirty="0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2060"/>
                          </a:solidFill>
                          <a:effectLst/>
                          <a:latin typeface="Times New Roman (Headings)"/>
                        </a:rPr>
                        <a:t>ăn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 (Headings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A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409982"/>
                  </a:ext>
                </a:extLst>
              </a:tr>
              <a:tr h="40821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 </a:t>
                      </a:r>
                      <a:endParaRPr lang="en-US" sz="1600" kern="100" dirty="0">
                        <a:effectLst/>
                        <a:latin typeface="Times New Roman (Headings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AE9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……………………………..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……………………………..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……………………………..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……………………………..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……………………………..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……………………………..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……………………………..</a:t>
                      </a:r>
                      <a:endParaRPr lang="en-US" sz="1600" kern="100" dirty="0">
                        <a:effectLst/>
                        <a:latin typeface="Times New Roman (Headings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AE9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………………………</a:t>
                      </a:r>
                      <a:br>
                        <a:rPr lang="en-US" sz="1600" kern="100" dirty="0">
                          <a:effectLst/>
                          <a:latin typeface="Times New Roman (Headings)"/>
                        </a:rPr>
                      </a:b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………………………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………………………</a:t>
                      </a:r>
                      <a:br>
                        <a:rPr lang="en-US" sz="1600" kern="100" dirty="0">
                          <a:effectLst/>
                          <a:latin typeface="Times New Roman (Headings)"/>
                        </a:rPr>
                      </a:b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………………………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………………………</a:t>
                      </a:r>
                      <a:br>
                        <a:rPr lang="en-US" sz="1600" kern="100" dirty="0">
                          <a:effectLst/>
                          <a:latin typeface="Times New Roman (Headings)"/>
                        </a:rPr>
                      </a:b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………………………</a:t>
                      </a:r>
                    </a:p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Times New Roman (Headings)"/>
                        </a:rPr>
                        <a:t>………………………</a:t>
                      </a:r>
                      <a:br>
                        <a:rPr lang="en-US" sz="1600" kern="100" dirty="0">
                          <a:effectLst/>
                          <a:latin typeface="Times New Roman (Headings)"/>
                        </a:rPr>
                      </a:br>
                      <a:endParaRPr lang="en-US" sz="1600" kern="100" dirty="0">
                        <a:effectLst/>
                        <a:latin typeface="Times New Roman (Headings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A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270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950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42453" y="290921"/>
            <a:ext cx="6152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LÀM MÔ HÌNH BỮA ĂN</a:t>
            </a:r>
            <a:endParaRPr kumimoji="0" lang="vi-VN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71C69B-2739-BF09-93BC-2FF51EE98EBF}"/>
              </a:ext>
            </a:extLst>
          </p:cNvPr>
          <p:cNvSpPr txBox="1"/>
          <p:nvPr/>
        </p:nvSpPr>
        <p:spPr>
          <a:xfrm>
            <a:off x="1082345" y="5429704"/>
            <a:ext cx="4206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401EBB1-1022-45D7-6E6F-5FAC24EA5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 t="38533" r="53773" b="20667"/>
          <a:stretch/>
        </p:blipFill>
        <p:spPr bwMode="auto">
          <a:xfrm>
            <a:off x="7163099" y="1365560"/>
            <a:ext cx="3444278" cy="39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827" y="1685236"/>
            <a:ext cx="3352381" cy="2219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97" y="4018534"/>
            <a:ext cx="2457450" cy="2581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53" y="4019814"/>
            <a:ext cx="18288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3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" y="845"/>
            <a:ext cx="2246550" cy="1550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4819" y="247065"/>
            <a:ext cx="980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TRƯNG BÀY, GIỚI THIỆU MÔ HÌNH BỮA ĂN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D8CB7CA-3790-5A7E-5BE9-6D685F0DB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127" y="4804417"/>
            <a:ext cx="25527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73326C1-F9BD-3C2A-8DDF-335BC590C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4" t="40763" r="18480"/>
          <a:stretch/>
        </p:blipFill>
        <p:spPr bwMode="auto">
          <a:xfrm>
            <a:off x="9045451" y="4212555"/>
            <a:ext cx="2341756" cy="144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66" y="2255541"/>
            <a:ext cx="2457450" cy="2581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77" y="2703217"/>
            <a:ext cx="18288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7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84369" y="190408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pic>
        <p:nvPicPr>
          <p:cNvPr id="4" name="Image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4" y="2099761"/>
            <a:ext cx="6368608" cy="2869212"/>
          </a:xfrm>
          <a:prstGeom prst="rect">
            <a:avLst/>
          </a:prstGeom>
        </p:spPr>
      </p:pic>
      <p:pic>
        <p:nvPicPr>
          <p:cNvPr id="5" name="Image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12664" y="2114912"/>
            <a:ext cx="6368608" cy="28692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3037" y="3026536"/>
            <a:ext cx="1293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HẢI </a:t>
            </a:r>
            <a:r>
              <a:rPr lang="en-US" sz="2000" b="1" dirty="0" smtClean="0"/>
              <a:t>ÂU</a:t>
            </a:r>
            <a:endParaRPr lang="en-US" sz="2000" b="1" dirty="0" smtClean="0"/>
          </a:p>
          <a:p>
            <a:pPr algn="ctr"/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399241" y="3134257"/>
            <a:ext cx="1663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HOÀNG </a:t>
            </a:r>
            <a:r>
              <a:rPr lang="en-US" sz="2000" b="1" dirty="0" smtClean="0"/>
              <a:t>YẾN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6640" y="3045715"/>
            <a:ext cx="1817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BỒ </a:t>
            </a:r>
            <a:r>
              <a:rPr lang="en-US" sz="2000" b="1" dirty="0" smtClean="0"/>
              <a:t>CÂU 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38452" y="3019092"/>
            <a:ext cx="1438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HOA </a:t>
            </a:r>
            <a:r>
              <a:rPr lang="en-US" sz="2000" b="1" dirty="0" smtClean="0"/>
              <a:t>ĐÀO</a:t>
            </a:r>
          </a:p>
          <a:p>
            <a:pPr algn="ctr"/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036912" y="3149408"/>
            <a:ext cx="192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HOA </a:t>
            </a:r>
            <a:r>
              <a:rPr lang="en-US" sz="2000" b="1" dirty="0" smtClean="0"/>
              <a:t>HỒNG</a:t>
            </a:r>
          </a:p>
          <a:p>
            <a:pPr algn="ctr"/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874126" y="3026536"/>
            <a:ext cx="1608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HOA </a:t>
            </a:r>
            <a:r>
              <a:rPr lang="en-US" sz="2000" b="1" dirty="0" smtClean="0"/>
              <a:t>MAI</a:t>
            </a:r>
          </a:p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5148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CC581F-4602-2285-9923-CAC2C3167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214" y="381040"/>
            <a:ext cx="6925656" cy="23532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95960D-C283-E5DA-D886-287DA0C8E2F9}"/>
              </a:ext>
            </a:extLst>
          </p:cNvPr>
          <p:cNvSpPr txBox="1"/>
          <p:nvPr/>
        </p:nvSpPr>
        <p:spPr>
          <a:xfrm>
            <a:off x="2657475" y="2546952"/>
            <a:ext cx="7105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V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ề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2666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" y="701040"/>
            <a:ext cx="11161395" cy="2846070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3410"/>
            <a:ext cx="12192000" cy="1164590"/>
          </a:xfrm>
          <a:prstGeom prst="rect">
            <a:avLst/>
          </a:prstGeom>
        </p:spPr>
      </p:pic>
      <p:pic>
        <p:nvPicPr>
          <p:cNvPr id="13" name="图片 12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908" y="4777061"/>
            <a:ext cx="7030085" cy="1939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5B31FC-728D-973D-5EAB-AE6210F25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1423" y="1594452"/>
            <a:ext cx="713293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25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850440" y="1025832"/>
            <a:ext cx="6107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CÙNG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VẬN ĐỘNG NÀO!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64"/>
            <a:ext cx="2246550" cy="1550366"/>
          </a:xfrm>
          <a:prstGeom prst="rect">
            <a:avLst/>
          </a:prstGeom>
        </p:spPr>
      </p:pic>
      <p:pic>
        <p:nvPicPr>
          <p:cNvPr id="3" name="chiếc bụng đó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0370" y="1848914"/>
            <a:ext cx="8521640" cy="4793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1440" y="441057"/>
            <a:ext cx="4931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31187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7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6550" cy="15503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57949" y="2420721"/>
            <a:ext cx="26557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ĂN UỐNG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4947586" y="255624"/>
            <a:ext cx="172863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326DA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24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1699859" y="6302853"/>
            <a:ext cx="105809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7115" y="2420721"/>
            <a:ext cx="2986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CÂN BẰNG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70895" y="1262918"/>
            <a:ext cx="316324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5400" b="1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CHẾ ĐỘ</a:t>
            </a:r>
          </a:p>
        </p:txBody>
      </p:sp>
      <p:sp>
        <p:nvSpPr>
          <p:cNvPr id="13" name="Chord 12"/>
          <p:cNvSpPr/>
          <p:nvPr/>
        </p:nvSpPr>
        <p:spPr>
          <a:xfrm rot="19700293">
            <a:off x="5746140" y="4916473"/>
            <a:ext cx="1063255" cy="1063255"/>
          </a:xfrm>
          <a:prstGeom prst="chor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5748722" y="5448100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lang="en-US" sz="2400" dirty="0">
                <a:solidFill>
                  <a:srgbClr val="7030A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06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text, shelf&#10;&#10;Description automatically generated">
            <a:extLst>
              <a:ext uri="{FF2B5EF4-FFF2-40B4-BE49-F238E27FC236}">
                <a16:creationId xmlns:a16="http://schemas.microsoft.com/office/drawing/2014/main" id="{8D1FEF41-8E32-4B8E-9CA2-640A7A102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2E4F7C1-0CEC-4C80-9CC9-820B3DB69465}"/>
              </a:ext>
            </a:extLst>
          </p:cNvPr>
          <p:cNvGrpSpPr/>
          <p:nvPr/>
        </p:nvGrpSpPr>
        <p:grpSpPr>
          <a:xfrm>
            <a:off x="324882" y="1050310"/>
            <a:ext cx="9141527" cy="4757380"/>
            <a:chOff x="215632" y="541998"/>
            <a:chExt cx="6962122" cy="222662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1E9A468-E38A-44DB-A67D-8A93AEC374F6}"/>
                </a:ext>
              </a:extLst>
            </p:cNvPr>
            <p:cNvGrpSpPr/>
            <p:nvPr/>
          </p:nvGrpSpPr>
          <p:grpSpPr>
            <a:xfrm>
              <a:off x="215632" y="541998"/>
              <a:ext cx="6962122" cy="2226623"/>
              <a:chOff x="215632" y="541998"/>
              <a:chExt cx="6962122" cy="2226623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AA0E05D2-1404-45FF-87D2-CFE62F7EE4EE}"/>
                  </a:ext>
                </a:extLst>
              </p:cNvPr>
              <p:cNvSpPr/>
              <p:nvPr/>
            </p:nvSpPr>
            <p:spPr>
              <a:xfrm>
                <a:off x="312868" y="590381"/>
                <a:ext cx="6864886" cy="2178240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279125FB-FCF6-423D-845C-D71FEE3D2786}"/>
                  </a:ext>
                </a:extLst>
              </p:cNvPr>
              <p:cNvSpPr/>
              <p:nvPr/>
            </p:nvSpPr>
            <p:spPr>
              <a:xfrm>
                <a:off x="215632" y="541998"/>
                <a:ext cx="6864886" cy="21782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Hộp Văn bản 6">
              <a:extLst>
                <a:ext uri="{FF2B5EF4-FFF2-40B4-BE49-F238E27FC236}">
                  <a16:creationId xmlns:a16="http://schemas.microsoft.com/office/drawing/2014/main" id="{41C9A74A-CBEE-42F9-85E8-8BDA548196DA}"/>
                </a:ext>
              </a:extLst>
            </p:cNvPr>
            <p:cNvSpPr txBox="1"/>
            <p:nvPr/>
          </p:nvSpPr>
          <p:spPr>
            <a:xfrm>
              <a:off x="400049" y="716524"/>
              <a:ext cx="6680469" cy="705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bữa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kumimoji="0" lang="vi-VN" sz="4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3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F0093047-C648-4DC2-8328-F3A25FB76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50" b="46120" l="38059" r="61860">
                        <a14:foregroundMark x1="53288" y1="10550" x2="53288" y2="10550"/>
                        <a14:foregroundMark x1="61860" y1="26839" x2="61860" y2="26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7" t="7198" r="36088" b="49468"/>
          <a:stretch/>
        </p:blipFill>
        <p:spPr>
          <a:xfrm>
            <a:off x="7458062" y="2259720"/>
            <a:ext cx="4574785" cy="46103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85E479-A460-7BB5-1994-5209F3545224}"/>
              </a:ext>
            </a:extLst>
          </p:cNvPr>
          <p:cNvSpPr txBox="1"/>
          <p:nvPr/>
        </p:nvSpPr>
        <p:spPr>
          <a:xfrm>
            <a:off x="530934" y="3227563"/>
            <a:ext cx="809725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344536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7797BD-933C-58E8-3634-8FC8DDF55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4" y="0"/>
            <a:ext cx="11923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06572"/>
              </p:ext>
            </p:extLst>
          </p:nvPr>
        </p:nvGraphicFramePr>
        <p:xfrm>
          <a:off x="566670" y="1390917"/>
          <a:ext cx="7843235" cy="4391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0425">
                  <a:extLst>
                    <a:ext uri="{9D8B030D-6E8A-4147-A177-3AD203B41FA5}">
                      <a16:colId xmlns:a16="http://schemas.microsoft.com/office/drawing/2014/main" val="919103869"/>
                    </a:ext>
                  </a:extLst>
                </a:gridCol>
                <a:gridCol w="1762259">
                  <a:extLst>
                    <a:ext uri="{9D8B030D-6E8A-4147-A177-3AD203B41FA5}">
                      <a16:colId xmlns:a16="http://schemas.microsoft.com/office/drawing/2014/main" val="3860426588"/>
                    </a:ext>
                  </a:extLst>
                </a:gridCol>
                <a:gridCol w="1803517">
                  <a:extLst>
                    <a:ext uri="{9D8B030D-6E8A-4147-A177-3AD203B41FA5}">
                      <a16:colId xmlns:a16="http://schemas.microsoft.com/office/drawing/2014/main" val="176476266"/>
                    </a:ext>
                  </a:extLst>
                </a:gridCol>
                <a:gridCol w="1803517">
                  <a:extLst>
                    <a:ext uri="{9D8B030D-6E8A-4147-A177-3AD203B41FA5}">
                      <a16:colId xmlns:a16="http://schemas.microsoft.com/office/drawing/2014/main" val="1510707382"/>
                    </a:ext>
                  </a:extLst>
                </a:gridCol>
                <a:gridCol w="1803517">
                  <a:extLst>
                    <a:ext uri="{9D8B030D-6E8A-4147-A177-3AD203B41FA5}">
                      <a16:colId xmlns:a16="http://schemas.microsoft.com/office/drawing/2014/main" val="975275770"/>
                    </a:ext>
                  </a:extLst>
                </a:gridCol>
              </a:tblGrid>
              <a:tr h="299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8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Bữa sáng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Bữa</a:t>
                      </a:r>
                      <a:r>
                        <a:rPr lang="en-US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Bữa phụ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Bữa</a:t>
                      </a:r>
                      <a:r>
                        <a:rPr lang="en-US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1181030"/>
                  </a:ext>
                </a:extLst>
              </a:tr>
              <a:tr h="2020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2045118"/>
                  </a:ext>
                </a:extLst>
              </a:tr>
              <a:tr h="2020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hai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7733547"/>
                  </a:ext>
                </a:extLst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716213" y="21383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3185" y="441407"/>
            <a:ext cx="842278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PHIẾU HỌC TẬP 1</a:t>
            </a:r>
            <a:endParaRPr kumimoji="0" lang="en-US" altLang="en-US" sz="2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Liệt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ăn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uống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ăn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gần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</a:rPr>
              <a:t>nhà</a:t>
            </a:r>
            <a:endParaRPr kumimoji="0" lang="en-US" altLang="en-US" sz="2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D75CCF51-4348-C4F4-A767-D92B31A870CC}"/>
              </a:ext>
            </a:extLst>
          </p:cNvPr>
          <p:cNvSpPr/>
          <p:nvPr/>
        </p:nvSpPr>
        <p:spPr>
          <a:xfrm>
            <a:off x="8577331" y="1584571"/>
            <a:ext cx="3275526" cy="3456065"/>
          </a:xfrm>
          <a:prstGeom prst="roundRect">
            <a:avLst>
              <a:gd name="adj" fmla="val 28114"/>
            </a:avLst>
          </a:prstGeom>
          <a:solidFill>
            <a:srgbClr val="FFF89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dirty="0">
                <a:solidFill>
                  <a:sysClr val="windowText" lastClr="000000"/>
                </a:solidFill>
                <a:latin typeface="Times New Roman (Headings)"/>
              </a:rPr>
              <a:t>C</a:t>
            </a:r>
            <a:r>
              <a:rPr lang="vi-VN" sz="3200" b="1" dirty="0">
                <a:solidFill>
                  <a:sysClr val="windowText" lastClr="000000"/>
                </a:solidFill>
                <a:latin typeface="Times New Roman (Headings)"/>
              </a:rPr>
              <a:t>ác bữa ăn trong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 (Headings)"/>
              </a:rPr>
              <a:t>hai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 (Headings)"/>
              </a:rPr>
              <a:t> </a:t>
            </a:r>
            <a:r>
              <a:rPr lang="vi-VN" sz="3200" b="1" dirty="0">
                <a:solidFill>
                  <a:sysClr val="windowText" lastClr="000000"/>
                </a:solidFill>
                <a:latin typeface="Times New Roman (Headings)"/>
              </a:rPr>
              <a:t>ngày đã cân bằng, lành mạnh chưa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 (Headings)"/>
              </a:rPr>
              <a:t>?</a:t>
            </a:r>
            <a:r>
              <a:rPr lang="vi-VN" sz="3200" b="1" dirty="0">
                <a:solidFill>
                  <a:sysClr val="windowText" lastClr="000000"/>
                </a:solidFill>
                <a:latin typeface="Times New Roman (Headings)"/>
              </a:rPr>
              <a:t> 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 (Headings)"/>
              </a:rPr>
              <a:t>V</a:t>
            </a:r>
            <a:r>
              <a:rPr lang="vi-VN" sz="3200" b="1" dirty="0">
                <a:solidFill>
                  <a:sysClr val="windowText" lastClr="000000"/>
                </a:solidFill>
                <a:latin typeface="Times New Roman (Headings)"/>
              </a:rPr>
              <a:t>ì sao?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 (Headings)"/>
            </a:endParaRPr>
          </a:p>
        </p:txBody>
      </p:sp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290932D2-6230-0873-49D8-54FFFFB373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10431887" y="4513684"/>
            <a:ext cx="1760113" cy="197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116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290932D2-6230-0873-49D8-54FFFFB373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313885" y="3257801"/>
            <a:ext cx="2878116" cy="323306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488A9FC-7619-D0AB-892B-FBB2F6CBEFF7}"/>
              </a:ext>
            </a:extLst>
          </p:cNvPr>
          <p:cNvSpPr/>
          <p:nvPr/>
        </p:nvSpPr>
        <p:spPr>
          <a:xfrm>
            <a:off x="1439718" y="1242682"/>
            <a:ext cx="8654774" cy="3233065"/>
          </a:xfrm>
          <a:prstGeom prst="roundRect">
            <a:avLst>
              <a:gd name="adj" fmla="val 28114"/>
            </a:avLst>
          </a:prstGeom>
          <a:solidFill>
            <a:srgbClr val="FFF89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Times New Roman (Headings)"/>
              </a:rPr>
              <a:t>Em cần thay đổi điều gì về thói quen ăn uống để các bữa ăn cân bằng lành mạnh và có lợi cho sức khỏe?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39974929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5ECF1AD-EAAE-4372-BBBF-C0B375D2A77E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02CD58-259B-3E3F-2EF1-4AF477D518DB}"/>
              </a:ext>
            </a:extLst>
          </p:cNvPr>
          <p:cNvGrpSpPr/>
          <p:nvPr/>
        </p:nvGrpSpPr>
        <p:grpSpPr>
          <a:xfrm>
            <a:off x="544476" y="1343024"/>
            <a:ext cx="11278330" cy="4981575"/>
            <a:chOff x="1812887" y="1977997"/>
            <a:chExt cx="6471477" cy="264141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FEC18EC-9D41-9B93-3736-01B1DC59DFC8}"/>
                </a:ext>
              </a:extLst>
            </p:cNvPr>
            <p:cNvGrpSpPr/>
            <p:nvPr/>
          </p:nvGrpSpPr>
          <p:grpSpPr>
            <a:xfrm>
              <a:off x="1812887" y="1977997"/>
              <a:ext cx="6471477" cy="2641417"/>
              <a:chOff x="5440854" y="-2629724"/>
              <a:chExt cx="6471477" cy="317778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D1B3D63-7BA6-FD6F-142E-F64BF532A574}"/>
                  </a:ext>
                </a:extLst>
              </p:cNvPr>
              <p:cNvSpPr/>
              <p:nvPr/>
            </p:nvSpPr>
            <p:spPr>
              <a:xfrm>
                <a:off x="5440854" y="-2629724"/>
                <a:ext cx="6471477" cy="3177786"/>
              </a:xfrm>
              <a:prstGeom prst="roundRect">
                <a:avLst/>
              </a:prstGeom>
              <a:solidFill>
                <a:srgbClr val="FF85AB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D004B317-8C08-5B65-8ACA-5660986D0725}"/>
                  </a:ext>
                </a:extLst>
              </p:cNvPr>
              <p:cNvSpPr/>
              <p:nvPr/>
            </p:nvSpPr>
            <p:spPr>
              <a:xfrm>
                <a:off x="5619890" y="-2476509"/>
                <a:ext cx="6127389" cy="283730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4780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388DB6-F9F2-8A37-042A-191E0E544CC7}"/>
                </a:ext>
              </a:extLst>
            </p:cNvPr>
            <p:cNvSpPr txBox="1"/>
            <p:nvPr/>
          </p:nvSpPr>
          <p:spPr>
            <a:xfrm>
              <a:off x="2138870" y="2173210"/>
              <a:ext cx="5947811" cy="1615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 đủ bữa và: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Phối hợp nhiều loại thức ăn</a:t>
              </a:r>
              <a:r>
                <a:rPr lang="en-US" sz="32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 </a:t>
              </a:r>
              <a:r>
                <a:rPr lang="en-US" sz="3200" dirty="0" err="1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3200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rau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xanh, quả chín và uống đủ nước.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Sử dụng hợp lí thức ăn có nguồn gốc động vật và thực vật.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Sử dụng ít muối và đường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2" descr="Young girl thumbs up sign cartoon set illustration premium vector">
            <a:extLst>
              <a:ext uri="{FF2B5EF4-FFF2-40B4-BE49-F238E27FC236}">
                <a16:creationId xmlns:a16="http://schemas.microsoft.com/office/drawing/2014/main" id="{C2C5B62A-A660-FCB0-1661-CBF2E7EB5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0" b="93400" l="9585" r="89617">
                        <a14:foregroundMark x1="25879" y1="9800" x2="25879" y2="9800"/>
                        <a14:foregroundMark x1="23482" y1="23400" x2="23482" y2="23400"/>
                        <a14:foregroundMark x1="25559" y1="19800" x2="25559" y2="19800"/>
                        <a14:foregroundMark x1="66294" y1="64600" x2="66294" y2="64600"/>
                        <a14:foregroundMark x1="61502" y1="66600" x2="61502" y2="66600"/>
                        <a14:foregroundMark x1="64696" y1="71400" x2="64696" y2="71400"/>
                        <a14:foregroundMark x1="42173" y1="88400" x2="42173" y2="88400"/>
                        <a14:foregroundMark x1="42332" y1="91400" x2="42332" y2="91400"/>
                        <a14:foregroundMark x1="46326" y1="93400" x2="46326" y2="93400"/>
                        <a14:foregroundMark x1="49042" y1="93200" x2="49042" y2="92600"/>
                        <a14:foregroundMark x1="53514" y1="92800" x2="53514" y2="92800"/>
                        <a14:foregroundMark x1="58307" y1="92800" x2="52716" y2="91400"/>
                        <a14:foregroundMark x1="45048" y1="93000" x2="38818" y2="91400"/>
                        <a14:foregroundMark x1="37540" y1="91600" x2="37540" y2="91600"/>
                        <a14:foregroundMark x1="36581" y1="92600" x2="36581" y2="92600"/>
                        <a14:foregroundMark x1="38978" y1="93200" x2="38978" y2="93200"/>
                        <a14:foregroundMark x1="35623" y1="91600" x2="35623" y2="9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461" y="4353059"/>
            <a:ext cx="3152310" cy="251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E0CACD-A3A7-D654-A5FD-6760CAA9D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308" y="404199"/>
            <a:ext cx="336528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59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FACDEB0-4136-02B1-00C5-D1D8C06F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4" y="90888"/>
            <a:ext cx="1893580" cy="1306778"/>
          </a:xfrm>
          <a:prstGeom prst="rect">
            <a:avLst/>
          </a:prstGeom>
        </p:spPr>
      </p:pic>
      <p:pic>
        <p:nvPicPr>
          <p:cNvPr id="1026" name="Picture 2" descr="Đất nặn an toàn không dính tay đựng trong xô lớn siêu to khổng lồ XO-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6" b="9127"/>
          <a:stretch/>
        </p:blipFill>
        <p:spPr bwMode="auto">
          <a:xfrm>
            <a:off x="3882256" y="1907177"/>
            <a:ext cx="4783996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nimated illustration of a gift | UGOKAWA">
            <a:extLst>
              <a:ext uri="{FF2B5EF4-FFF2-40B4-BE49-F238E27FC236}">
                <a16:creationId xmlns:a16="http://schemas.microsoft.com/office/drawing/2014/main" id="{4E83CB65-20C8-1D24-A538-78BB1F9E0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t="-631" r="14520" b="16432"/>
          <a:stretch/>
        </p:blipFill>
        <p:spPr bwMode="auto">
          <a:xfrm>
            <a:off x="1965224" y="-2356736"/>
            <a:ext cx="8525255" cy="1127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34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7292</TotalTime>
  <Words>589</Words>
  <Application>Microsoft Office PowerPoint</Application>
  <PresentationFormat>Widescreen</PresentationFormat>
  <Paragraphs>128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Times New Roman (Headings)</vt:lpstr>
      <vt:lpstr>等线</vt:lpstr>
      <vt:lpstr>Arial</vt:lpstr>
      <vt:lpstr>Cambria</vt:lpstr>
      <vt:lpstr>Pangolin</vt:lpstr>
      <vt:lpstr>Roboto</vt:lpstr>
      <vt:lpstr>Roboto Black</vt:lpstr>
      <vt:lpstr>Calibri Light</vt:lpstr>
      <vt:lpstr>Times New Roman</vt:lpstr>
      <vt:lpstr>Wingdings</vt:lpstr>
      <vt:lpstr>Calibri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TDG</cp:lastModifiedBy>
  <cp:revision>383</cp:revision>
  <dcterms:created xsi:type="dcterms:W3CDTF">2023-04-01T23:44:56Z</dcterms:created>
  <dcterms:modified xsi:type="dcterms:W3CDTF">2024-03-14T09:58:49Z</dcterms:modified>
</cp:coreProperties>
</file>