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7"/>
  </p:notesMasterIdLst>
  <p:sldIdLst>
    <p:sldId id="257" r:id="rId4"/>
    <p:sldId id="256" r:id="rId5"/>
    <p:sldId id="259" r:id="rId6"/>
    <p:sldId id="260" r:id="rId7"/>
    <p:sldId id="261" r:id="rId8"/>
    <p:sldId id="262" r:id="rId9"/>
    <p:sldId id="272" r:id="rId10"/>
    <p:sldId id="273" r:id="rId11"/>
    <p:sldId id="274" r:id="rId12"/>
    <p:sldId id="263" r:id="rId13"/>
    <p:sldId id="275" r:id="rId14"/>
    <p:sldId id="264" r:id="rId15"/>
    <p:sldId id="265" r:id="rId16"/>
    <p:sldId id="276" r:id="rId17"/>
    <p:sldId id="277" r:id="rId18"/>
    <p:sldId id="266" r:id="rId19"/>
    <p:sldId id="278" r:id="rId20"/>
    <p:sldId id="279" r:id="rId21"/>
    <p:sldId id="280" r:id="rId22"/>
    <p:sldId id="281" r:id="rId23"/>
    <p:sldId id="282" r:id="rId24"/>
    <p:sldId id="283" r:id="rId25"/>
    <p:sldId id="25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1" d="100"/>
          <a:sy n="71" d="100"/>
        </p:scale>
        <p:origin x="6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1506A-F6BD-4001-815E-B0EA6C7F9F3F}" type="datetimeFigureOut">
              <a:rPr lang="en-US" smtClean="0"/>
              <a:t>12/13/2022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F7D7D-3F19-4475-ABB7-FB3F50D87B3B}" type="slidenum">
              <a:rPr lang="en-US" smtClean="0"/>
              <a:t>‹#›</a:t>
            </a:fld>
            <a:endParaRPr lang="en-US"/>
          </a:p>
        </p:txBody>
      </p:sp>
    </p:spTree>
    <p:extLst>
      <p:ext uri="{BB962C8B-B14F-4D97-AF65-F5344CB8AC3E}">
        <p14:creationId xmlns:p14="http://schemas.microsoft.com/office/powerpoint/2010/main" val="2268522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ABF8EC-AE51-41BA-B1C0-99B8392A81B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3603"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915206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00465-AE09-43A6-916B-0973A4BAE6E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6608273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00465-AE09-43A6-916B-0973A4BAE6E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16618563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00465-AE09-43A6-916B-0973A4BAE6E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5655755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13550340-0036-46D5-8956-03DCF1F1F0A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3A1CE58F-9970-4AE8-B29F-D506284E4A92}"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6576675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8A2A7CE0-C31B-4F89-94A8-179A9055EEA5}"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65FFD733-3AFD-47FA-BE5E-838836A8E798}"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6587511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33810D5A-1A5C-4C7E-8D7A-ADC15C81F27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0413B0C5-2491-4FF7-9B36-C235690FDFAF}"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9815182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DCBF4CD0-A261-417A-B4FA-15408F859BD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2F03F71C-1E8D-4F0D-9550-2CD2E25CDD2D}"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6479183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93F37477-D48C-423C-95D8-42AB093B9A2C}"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BFA558DB-9A61-4145-BB3E-46AAB8407C4B}"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464326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A36D04C3-9037-436A-9BC8-B3DDB12406D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0E9B19D0-0BE0-4123-B15C-B2AE90550197}"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9951844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A192A039-D7E5-489C-9A19-8696F771392F}"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C114FA1B-42DB-4C46-BBDE-84440CAD32B0}"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4384383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5"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5FC39317-C56D-448D-95D9-EC7F60322FC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67E86F05-7F0E-4CAD-A515-F33012F5F57C}"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5964918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00465-AE09-43A6-916B-0973A4BAE6E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8343113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E68534C9-7827-4ECE-BE59-CB05AE96DEDE}"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5AF80301-5219-4E04-B9BE-60FBF6C69528}"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0809794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0496A97C-3A4F-4B17-9308-241E5D5799CA}"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879D6D16-5D95-401F-BEF6-8FB50D8A6E47}"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4203344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F8B7C310-1F90-451B-925B-D31307DB5A93}"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8237A979-23BE-4C2C-8BE7-404249DC2CE9}"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1914007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A698BD8-D5AC-4E9C-AC0A-9B9525ACA9B6}"/>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A272401-6B60-46A8-91E9-1FCD266FA62C}"/>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3B77E04-6EBF-4D15-9B5C-464AAFB7FB1F}"/>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F9C645BB-1100-4F4D-A6DB-7250592ACBB9}"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54236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1FFB7-E8C4-49A3-A64A-2824A34BA5F4}"/>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757067D-0A04-47B5-A8E8-CBE8ADFD9719}"/>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32ACE98-2176-4ABD-B651-17E70496A01A}"/>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5CCE1B8D-D3FB-4767-BEBA-FC839E38F0ED}"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01670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B3A4E8-10EB-4DC4-BAA2-DCCB68385B7B}"/>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7D28F39-69B1-4F31-A2BE-AD8B34DF0FB6}"/>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91162E41-1ADA-4055-A429-C0D59B88A561}"/>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C2B5731C-53FA-4986-8049-CCEB96C1C6BE}"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89265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BE515D6-923E-47A4-8738-34F13E18CC4E}"/>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a:extLst>
              <a:ext uri="{FF2B5EF4-FFF2-40B4-BE49-F238E27FC236}">
                <a16:creationId xmlns:a16="http://schemas.microsoft.com/office/drawing/2014/main" id="{FC2E169E-837F-4D0E-A630-20E846EDF7EA}"/>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F4F23872-68F9-40FF-9027-1826E33C3C1D}"/>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40A432CC-7A56-43FC-B005-B5CDC4A51C06}"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6811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CE47510-1185-4BBB-A0B2-7CDEC4CDF911}"/>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4">
            <a:extLst>
              <a:ext uri="{FF2B5EF4-FFF2-40B4-BE49-F238E27FC236}">
                <a16:creationId xmlns:a16="http://schemas.microsoft.com/office/drawing/2014/main" id="{76352ABB-55F5-44E5-8E2E-B7A60E43FA2D}"/>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5">
            <a:extLst>
              <a:ext uri="{FF2B5EF4-FFF2-40B4-BE49-F238E27FC236}">
                <a16:creationId xmlns:a16="http://schemas.microsoft.com/office/drawing/2014/main" id="{58F615CA-F40D-4793-BDA7-7C5C56C9529C}"/>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F92B84ED-4E2D-4CE4-9171-AABEFEB20EFA}"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73155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44CF265-F9AE-47E9-A925-8B5C8253DEA3}"/>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4">
            <a:extLst>
              <a:ext uri="{FF2B5EF4-FFF2-40B4-BE49-F238E27FC236}">
                <a16:creationId xmlns:a16="http://schemas.microsoft.com/office/drawing/2014/main" id="{98A91F05-E346-4937-AC3F-B38C255A75A1}"/>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5">
            <a:extLst>
              <a:ext uri="{FF2B5EF4-FFF2-40B4-BE49-F238E27FC236}">
                <a16:creationId xmlns:a16="http://schemas.microsoft.com/office/drawing/2014/main" id="{1C751F13-B1DC-46AC-9EB5-4B035090ACAE}"/>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B27BBC3F-9DDF-482A-B827-6A085DE4119C}"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746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32555A-CD8B-4845-AD79-1F4571861826}"/>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4">
            <a:extLst>
              <a:ext uri="{FF2B5EF4-FFF2-40B4-BE49-F238E27FC236}">
                <a16:creationId xmlns:a16="http://schemas.microsoft.com/office/drawing/2014/main" id="{1A0C76E9-70FA-4027-8074-CC746533D92A}"/>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5">
            <a:extLst>
              <a:ext uri="{FF2B5EF4-FFF2-40B4-BE49-F238E27FC236}">
                <a16:creationId xmlns:a16="http://schemas.microsoft.com/office/drawing/2014/main" id="{A1F18113-F162-453D-BB83-6465F5DB4FA2}"/>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C17230F0-135F-4C32-A15B-ADAAD269FB56}"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9911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300465-AE09-43A6-916B-0973A4BAE6E2}" type="datetimeFigureOut">
              <a:rPr lang="en-US" smtClean="0"/>
              <a:t>12/13/2022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15909207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1E650CD8-7046-442F-96E5-C1AFE8C9D9D1}"/>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a:extLst>
              <a:ext uri="{FF2B5EF4-FFF2-40B4-BE49-F238E27FC236}">
                <a16:creationId xmlns:a16="http://schemas.microsoft.com/office/drawing/2014/main" id="{77B1A923-F2D9-450E-998A-D94C9A7BC8AE}"/>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27EC6F29-E011-46DD-A5C2-C05B5FFF4B22}"/>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4EEC064D-ADD2-4A1F-A787-CE6FD53DC4C9}"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88027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9812C17-D95C-4CD3-A636-C056573EAA76}"/>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a:extLst>
              <a:ext uri="{FF2B5EF4-FFF2-40B4-BE49-F238E27FC236}">
                <a16:creationId xmlns:a16="http://schemas.microsoft.com/office/drawing/2014/main" id="{D92C864B-E3E4-4F67-BCB9-D49EB0A0536A}"/>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195D7A82-E494-463C-8E44-7514EF74B0EE}"/>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D53A04B4-EC09-4935-90E7-DF728115FDAD}"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0202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4E060-48A2-4D52-BB75-5C3D356B8BCF}"/>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E9E342AF-F601-44A7-950D-6753A8250DAE}"/>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E1EA4347-490F-4CD5-8843-5780E0111F7B}"/>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3630AC49-A68C-4E5E-BACC-2624E8EBD21C}"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5172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762FC-5918-458B-967E-243FEF8DC182}"/>
              </a:ext>
            </a:extLst>
          </p:cNvPr>
          <p:cNvSpPr>
            <a:spLocks noGrp="1"/>
          </p:cNvSpPr>
          <p:nvPr>
            <p:ph type="dt" sz="half" idx="10"/>
          </p:nvPr>
        </p:nvSpPr>
        <p:spPr/>
        <p:txBody>
          <a:bodyPr/>
          <a:lstStyle>
            <a:lvl1pPr>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B0DFD4-FFE1-4AC8-AC4C-BD70BB771321}"/>
              </a:ext>
            </a:extLst>
          </p:cNvPr>
          <p:cNvSpPr>
            <a:spLocks noGrp="1"/>
          </p:cNvSpPr>
          <p:nvPr>
            <p:ph type="ftr" sz="quarter" idx="11"/>
          </p:nvPr>
        </p:nvSpPr>
        <p:spPr/>
        <p:txBody>
          <a:bodyPr/>
          <a:lstStyle>
            <a:lvl1pPr>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35875AC-754A-440D-A4EA-71F23E2C89A6}"/>
              </a:ext>
            </a:extLst>
          </p:cNvPr>
          <p:cNvSpPr>
            <a:spLocks noGrp="1"/>
          </p:cNvSpPr>
          <p:nvPr>
            <p:ph type="sldNum" sz="quarter" idx="12"/>
          </p:nvPr>
        </p:nvSpPr>
        <p:spPr/>
        <p:txBody>
          <a:bodyPr/>
          <a:lstStyle>
            <a:lvl1pPr>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9EB6E818-6B11-4810-BAB3-13DA479F5756}"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14750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300465-AE09-43A6-916B-0973A4BAE6E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9879010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300465-AE09-43A6-916B-0973A4BAE6E2}" type="datetimeFigureOut">
              <a:rPr lang="en-US" smtClean="0"/>
              <a:t>12/13/2022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16978036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00465-AE09-43A6-916B-0973A4BAE6E2}" type="datetimeFigureOut">
              <a:rPr lang="en-US" smtClean="0"/>
              <a:t>12/13/2022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16650214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00465-AE09-43A6-916B-0973A4BAE6E2}" type="datetimeFigureOut">
              <a:rPr lang="en-US" smtClean="0"/>
              <a:t>12/13/2022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8974657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300465-AE09-43A6-916B-0973A4BAE6E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35995255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300465-AE09-43A6-916B-0973A4BAE6E2}" type="datetimeFigureOut">
              <a:rPr lang="en-US" smtClean="0"/>
              <a:t>12/13/2022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FD1CB0-2C5C-4893-A5BB-B4C027259E7F}" type="slidenum">
              <a:rPr lang="en-US" smtClean="0"/>
              <a:t>‹#›</a:t>
            </a:fld>
            <a:endParaRPr lang="en-US"/>
          </a:p>
        </p:txBody>
      </p:sp>
    </p:spTree>
    <p:extLst>
      <p:ext uri="{BB962C8B-B14F-4D97-AF65-F5344CB8AC3E}">
        <p14:creationId xmlns:p14="http://schemas.microsoft.com/office/powerpoint/2010/main" val="3034498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00465-AE09-43A6-916B-0973A4BAE6E2}" type="datetimeFigureOut">
              <a:rPr lang="en-US" smtClean="0"/>
              <a:t>12/13/2022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D1CB0-2C5C-4893-A5BB-B4C027259E7F}" type="slidenum">
              <a:rPr lang="en-US" smtClean="0"/>
              <a:t>‹#›</a:t>
            </a:fld>
            <a:endParaRPr lang="en-US"/>
          </a:p>
        </p:txBody>
      </p:sp>
    </p:spTree>
    <p:extLst>
      <p:ext uri="{BB962C8B-B14F-4D97-AF65-F5344CB8AC3E}">
        <p14:creationId xmlns:p14="http://schemas.microsoft.com/office/powerpoint/2010/main" val="270055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fld id="{C355EEAB-B8CA-4EE1-9683-4AE1DA2BA681}"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354" rtl="0" eaLnBrk="1" fontAlgn="auto" latinLnBrk="0" hangingPunct="1">
                <a:lnSpc>
                  <a:spcPct val="100000"/>
                </a:lnSpc>
                <a:spcBef>
                  <a:spcPts val="0"/>
                </a:spcBef>
                <a:spcAft>
                  <a:spcPts val="0"/>
                </a:spcAft>
                <a:buClrTx/>
                <a:buSzTx/>
                <a:buFontTx/>
                <a:buNone/>
                <a:tabLst/>
                <a:defRPr/>
              </a:pPr>
              <a:t>12/13/2022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marL="0" marR="0" lvl="0" indent="0" algn="r" defTabSz="914354" rtl="0" eaLnBrk="1" fontAlgn="base" latinLnBrk="0" hangingPunct="1">
              <a:lnSpc>
                <a:spcPct val="100000"/>
              </a:lnSpc>
              <a:spcBef>
                <a:spcPct val="0"/>
              </a:spcBef>
              <a:spcAft>
                <a:spcPct val="0"/>
              </a:spcAft>
              <a:buClrTx/>
              <a:buSzTx/>
              <a:buFontTx/>
              <a:buNone/>
              <a:tabLst/>
              <a:defRPr/>
            </a:pPr>
            <a:fld id="{86607E23-1097-4487-986C-C4F7D243C660}"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Arial" panose="020B0604020202020204" pitchFamily="34" charset="0"/>
              </a:rPr>
              <a:pPr marL="0" marR="0" lvl="0" indent="0" algn="r" defTabSz="914354"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898989"/>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725643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69F94A3-37E4-4AB4-96FA-6E6830408996}"/>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EE2B9AB-FDD5-41B5-8020-7CE89FA0EB2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55DD96B-C226-40DE-AE77-F827E50DCA98}"/>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C5A1C5F-B71C-474D-9678-B846EE26B758}"/>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644CC7A-A73D-4363-953A-751CA8CA7DA8}"/>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marL="0" marR="0" lvl="0" indent="0" algn="r" defTabSz="914354" rtl="0" eaLnBrk="1" fontAlgn="auto" latinLnBrk="0" hangingPunct="1">
              <a:lnSpc>
                <a:spcPct val="100000"/>
              </a:lnSpc>
              <a:spcBef>
                <a:spcPts val="0"/>
              </a:spcBef>
              <a:spcAft>
                <a:spcPts val="0"/>
              </a:spcAft>
              <a:buClrTx/>
              <a:buSzTx/>
              <a:buFontTx/>
              <a:buNone/>
              <a:tabLst/>
              <a:defRPr/>
            </a:pPr>
            <a:fld id="{94A26942-14F3-4570-87F4-4326B61CE86A}" type="slidenum">
              <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354" rtl="0" eaLnBrk="1" fontAlgn="auto" latinLnBrk="0" hangingPunct="1">
                <a:lnSpc>
                  <a:spcPct val="100000"/>
                </a:lnSpc>
                <a:spcBef>
                  <a:spcPts val="0"/>
                </a:spcBef>
                <a:spcAft>
                  <a:spcPts val="0"/>
                </a:spcAft>
                <a:buClrTx/>
                <a:buSzTx/>
                <a:buFontTx/>
                <a:buNone/>
                <a:tabLst/>
                <a:defRPr/>
              </a:pPr>
              <a:t>‹#›</a:t>
            </a:fld>
            <a:endParaRPr kumimoji="0" lang="en-US" altLang="vi-VN" sz="9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54056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3.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2" descr="d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WordArt 6"/>
          <p:cNvSpPr>
            <a:spLocks noChangeArrowheads="1" noChangeShapeType="1" noTextEdit="1"/>
          </p:cNvSpPr>
          <p:nvPr/>
        </p:nvSpPr>
        <p:spPr bwMode="auto">
          <a:xfrm>
            <a:off x="1524000" y="762000"/>
            <a:ext cx="8534400" cy="4038600"/>
          </a:xfrm>
          <a:prstGeom prst="rect">
            <a:avLst/>
          </a:prstGeom>
        </p:spPr>
        <p:txBody>
          <a:bodyPr wrap="none" fromWordArt="1">
            <a:prstTxWarp prst="textPlain">
              <a:avLst>
                <a:gd name="adj" fmla="val 48898"/>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500" b="1" i="0" u="none" strike="noStrike" kern="10" cap="none" spc="0" normalizeH="0" baseline="0" noProof="0">
              <a:ln w="19050">
                <a:solidFill>
                  <a:srgbClr val="FFFF99"/>
                </a:solidFill>
                <a:round/>
                <a:headEnd/>
                <a:tailEnd/>
              </a:ln>
              <a:solidFill>
                <a:srgbClr val="0000FF"/>
              </a:solidFill>
              <a:effectLst>
                <a:outerShdw dist="35921" dir="2700000" algn="ctr" rotWithShape="0">
                  <a:srgbClr val="990000"/>
                </a:outerShdw>
              </a:effectLst>
              <a:uLnTx/>
              <a:uFillTx/>
              <a:latin typeface="Times New Roman" panose="02020603050405020304" pitchFamily="18" charset="0"/>
              <a:ea typeface="+mn-ea"/>
              <a:cs typeface="Times New Roman" panose="02020603050405020304" pitchFamily="18" charset="0"/>
            </a:endParaRPr>
          </a:p>
        </p:txBody>
      </p:sp>
      <p:sp>
        <p:nvSpPr>
          <p:cNvPr id="6" name="Rectangle 5"/>
          <p:cNvSpPr/>
          <p:nvPr/>
        </p:nvSpPr>
        <p:spPr>
          <a:xfrm>
            <a:off x="1524000" y="1052736"/>
            <a:ext cx="8748464" cy="1200329"/>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all" spc="0" normalizeH="0" baseline="0" noProof="0" dirty="0" err="1">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rPr>
              <a:t>Chào</a:t>
            </a:r>
            <a:r>
              <a:rPr kumimoji="0" lang="en-US" sz="3600" b="1" i="0" u="none" strike="noStrike" kern="120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rPr>
              <a:t> </a:t>
            </a:r>
            <a:r>
              <a:rPr kumimoji="0" lang="en-US" sz="3600" b="1" i="0" u="none" strike="noStrike" kern="1200" cap="all" spc="0" normalizeH="0" baseline="0" noProof="0" err="1">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rPr>
              <a:t>mừng</a:t>
            </a:r>
            <a:r>
              <a:rPr kumimoji="0" lang="en-US" sz="3600" b="1" i="0" u="none" strike="noStrike" kern="1200" cap="all" spc="0" normalizeH="0" baseline="0" noProof="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rPr>
              <a:t> </a:t>
            </a:r>
            <a:r>
              <a:rPr kumimoji="0" lang="en-US" sz="3600" b="1" i="0" u="none" strike="noStrike" kern="1200" cap="all" spc="0" normalizeH="0" baseline="0" noProof="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rPr>
              <a:t>CÁC THẦY CÔ GIÁO</a:t>
            </a:r>
            <a:endParaRPr kumimoji="0" lang="en-US" sz="3600" b="1" i="0" u="none" strike="noStrike" kern="1200" cap="all" spc="0" normalizeH="0" baseline="0" noProof="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all" spc="0" normalizeH="0" baseline="0" noProof="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rPr>
              <a:t>VỀ </a:t>
            </a:r>
            <a:r>
              <a:rPr kumimoji="0" lang="en-US" sz="3600" b="1" i="0" u="none" strike="noStrike" kern="1200" cap="all" spc="0" normalizeH="0" baseline="0" noProof="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rPr>
              <a:t>DỰ VỚI </a:t>
            </a:r>
            <a:r>
              <a:rPr lang="en-US" sz="3600" b="1" cap="all"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panose="020F0502020204030204" pitchFamily="34" charset="0"/>
                <a:cs typeface="Arial" charset="0"/>
              </a:rPr>
              <a:t>NỘI DUNG BÁO CÁO CHUYÊN ĐỀ.</a:t>
            </a:r>
            <a:endParaRPr kumimoji="0" lang="en-US" sz="3600" b="1" i="0" u="none" strike="noStrike" kern="120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Calibri" panose="020F0502020204030204" pitchFamily="34" charset="0"/>
              <a:ea typeface="+mn-ea"/>
              <a:cs typeface="Arial" charset="0"/>
            </a:endParaRPr>
          </a:p>
        </p:txBody>
      </p:sp>
      <p:sp>
        <p:nvSpPr>
          <p:cNvPr id="8" name="Rectangle 7"/>
          <p:cNvSpPr/>
          <p:nvPr/>
        </p:nvSpPr>
        <p:spPr>
          <a:xfrm>
            <a:off x="695400" y="4770885"/>
            <a:ext cx="4510310"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w="1905"/>
                <a:solidFill>
                  <a:srgbClr val="0070C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Đơn vị: Trường tiểu học Tây Sơn – TP Tam Điệp</a:t>
            </a:r>
            <a:endParaRPr kumimoji="0" lang="en-US" sz="2400" b="1" i="0" u="none" strike="noStrike" kern="1200" cap="none" spc="0" normalizeH="0" baseline="0" noProof="0" dirty="0">
              <a:ln w="1905"/>
              <a:solidFill>
                <a:srgbClr val="0070C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5" name="Rectangle 4"/>
          <p:cNvSpPr/>
          <p:nvPr/>
        </p:nvSpPr>
        <p:spPr>
          <a:xfrm>
            <a:off x="335360" y="4128275"/>
            <a:ext cx="6624736"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w="1905"/>
                <a:solidFill>
                  <a:srgbClr val="FF0000"/>
                </a:solidFill>
                <a:effectLst>
                  <a:innerShdw blurRad="69850" dist="43180" dir="5400000">
                    <a:srgbClr val="000000">
                      <a:alpha val="65000"/>
                    </a:srgbClr>
                  </a:innerShdw>
                </a:effectLst>
                <a:uLnTx/>
                <a:uFillTx/>
                <a:latin typeface="Times New Roman" pitchFamily="18" charset="0"/>
                <a:ea typeface="+mn-ea"/>
                <a:cs typeface="Times New Roman" pitchFamily="18" charset="0"/>
              </a:rPr>
              <a:t>Giáo viên: Nguyễn Thị Phương Lan</a:t>
            </a:r>
            <a:endParaRPr kumimoji="0" lang="en-US" sz="2800" b="1" i="0" u="none" strike="noStrike" kern="1200" cap="none" spc="0" normalizeH="0" baseline="0" noProof="0" dirty="0">
              <a:ln w="1905"/>
              <a:solidFill>
                <a:srgbClr val="FF0000"/>
              </a:solidFill>
              <a:effectLst>
                <a:innerShdw blurRad="69850" dist="43180" dir="5400000">
                  <a:srgbClr val="000000">
                    <a:alpha val="65000"/>
                  </a:srgbClr>
                </a:innerShdw>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168521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65523507"/>
              </p:ext>
            </p:extLst>
          </p:nvPr>
        </p:nvGraphicFramePr>
        <p:xfrm>
          <a:off x="76198" y="382536"/>
          <a:ext cx="12058650" cy="6809232"/>
        </p:xfrm>
        <a:graphic>
          <a:graphicData uri="http://schemas.openxmlformats.org/drawingml/2006/table">
            <a:tbl>
              <a:tblPr firstRow="1" firstCol="1" bandRow="1">
                <a:tableStyleId>{5C22544A-7EE6-4342-B048-85BDC9FD1C3A}</a:tableStyleId>
              </a:tblPr>
              <a:tblGrid>
                <a:gridCol w="5081515">
                  <a:extLst>
                    <a:ext uri="{9D8B030D-6E8A-4147-A177-3AD203B41FA5}">
                      <a16:colId xmlns:a16="http://schemas.microsoft.com/office/drawing/2014/main" val="2717440656"/>
                    </a:ext>
                  </a:extLst>
                </a:gridCol>
                <a:gridCol w="4374879">
                  <a:extLst>
                    <a:ext uri="{9D8B030D-6E8A-4147-A177-3AD203B41FA5}">
                      <a16:colId xmlns:a16="http://schemas.microsoft.com/office/drawing/2014/main" val="1171197518"/>
                    </a:ext>
                  </a:extLst>
                </a:gridCol>
                <a:gridCol w="2602256">
                  <a:extLst>
                    <a:ext uri="{9D8B030D-6E8A-4147-A177-3AD203B41FA5}">
                      <a16:colId xmlns:a16="http://schemas.microsoft.com/office/drawing/2014/main" val="801271713"/>
                    </a:ext>
                  </a:extLst>
                </a:gridCol>
              </a:tblGrid>
              <a:tr h="169928">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599307"/>
                  </a:ext>
                </a:extLst>
              </a:tr>
              <a:tr h="6130859">
                <a:tc>
                  <a:txBody>
                    <a:bodyPr/>
                    <a:lstStyle/>
                    <a:p>
                      <a:pPr marL="0" algn="just">
                        <a:lnSpc>
                          <a:spcPct val="100000"/>
                        </a:lnSpc>
                        <a:spcBef>
                          <a:spcPts val="1200"/>
                        </a:spcBef>
                        <a:spcAft>
                          <a:spcPts val="600"/>
                        </a:spcAft>
                      </a:pPr>
                      <a:r>
                        <a:rPr lang="en-US" sz="2200">
                          <a:effectLst/>
                          <a:latin typeface="Times New Roman" panose="02020603050405020304" pitchFamily="18" charset="0"/>
                          <a:cs typeface="Times New Roman" panose="02020603050405020304" pitchFamily="18" charset="0"/>
                        </a:rPr>
                        <a:t>2. Nghe thầy cô (hoặc bạn) đọc bài:</a:t>
                      </a:r>
                    </a:p>
                    <a:p>
                      <a:pPr marL="0" algn="just">
                        <a:lnSpc>
                          <a:spcPct val="100000"/>
                        </a:lnSpc>
                        <a:spcBef>
                          <a:spcPts val="1200"/>
                        </a:spcBef>
                        <a:spcAft>
                          <a:spcPts val="600"/>
                        </a:spcAft>
                      </a:pPr>
                      <a:r>
                        <a:rPr lang="en-US" sz="2200">
                          <a:effectLst/>
                          <a:latin typeface="Times New Roman" panose="02020603050405020304" pitchFamily="18" charset="0"/>
                          <a:cs typeface="Times New Roman" panose="02020603050405020304" pitchFamily="18" charset="0"/>
                        </a:rPr>
                        <a:t>*Mục tiêu: HS nắm được giọng đọc và cách chia đoạn.</a:t>
                      </a:r>
                    </a:p>
                    <a:p>
                      <a:pPr marL="0" algn="just">
                        <a:lnSpc>
                          <a:spcPct val="100000"/>
                        </a:lnSpc>
                        <a:spcBef>
                          <a:spcPts val="1200"/>
                        </a:spcBef>
                        <a:spcAft>
                          <a:spcPts val="600"/>
                        </a:spcAft>
                      </a:pPr>
                      <a:r>
                        <a:rPr lang="en-US" sz="2200">
                          <a:effectLst/>
                          <a:latin typeface="Times New Roman" panose="02020603050405020304" pitchFamily="18" charset="0"/>
                          <a:cs typeface="Times New Roman" panose="02020603050405020304" pitchFamily="18" charset="0"/>
                        </a:rPr>
                        <a:t>*Cách tiến hành:</a:t>
                      </a:r>
                    </a:p>
                    <a:p>
                      <a:pPr marL="0" algn="just">
                        <a:lnSpc>
                          <a:spcPct val="100000"/>
                        </a:lnSpc>
                        <a:spcBef>
                          <a:spcPts val="1200"/>
                        </a:spcBef>
                        <a:spcAft>
                          <a:spcPts val="600"/>
                        </a:spcAft>
                      </a:pPr>
                      <a:r>
                        <a:rPr lang="en-US" sz="2200">
                          <a:effectLst/>
                          <a:latin typeface="Times New Roman" panose="02020603050405020304" pitchFamily="18" charset="0"/>
                          <a:cs typeface="Times New Roman" panose="02020603050405020304" pitchFamily="18" charset="0"/>
                        </a:rPr>
                        <a:t>- Các em hãy quan sát bức tranh và nêu hoạt động của người trong tranh. </a:t>
                      </a:r>
                    </a:p>
                    <a:p>
                      <a:pPr marL="0" algn="just">
                        <a:lnSpc>
                          <a:spcPct val="100000"/>
                        </a:lnSpc>
                        <a:spcBef>
                          <a:spcPts val="1200"/>
                        </a:spcBef>
                        <a:spcAft>
                          <a:spcPts val="600"/>
                        </a:spcAft>
                      </a:pPr>
                      <a:r>
                        <a:rPr lang="en-US" sz="2200">
                          <a:effectLst/>
                          <a:latin typeface="Times New Roman" panose="02020603050405020304" pitchFamily="18" charset="0"/>
                          <a:cs typeface="Times New Roman" panose="02020603050405020304" pitchFamily="18" charset="0"/>
                        </a:rPr>
                        <a:t>- Cô nhất trí với ý kiến của các em.</a:t>
                      </a:r>
                    </a:p>
                    <a:p>
                      <a:pPr marL="0" indent="0" algn="just">
                        <a:lnSpc>
                          <a:spcPct val="100000"/>
                        </a:lnSpc>
                        <a:spcBef>
                          <a:spcPts val="1200"/>
                        </a:spcBef>
                        <a:spcAft>
                          <a:spcPts val="600"/>
                        </a:spcAft>
                        <a:buFontTx/>
                        <a:buNone/>
                      </a:pPr>
                      <a:r>
                        <a:rPr lang="en-US" sz="2200" smtClean="0">
                          <a:effectLst/>
                          <a:latin typeface="Times New Roman" panose="02020603050405020304" pitchFamily="18" charset="0"/>
                          <a:cs typeface="Times New Roman" panose="02020603050405020304" pitchFamily="18" charset="0"/>
                        </a:rPr>
                        <a:t>- Bức </a:t>
                      </a:r>
                      <a:r>
                        <a:rPr lang="en-US" sz="2200">
                          <a:effectLst/>
                          <a:latin typeface="Times New Roman" panose="02020603050405020304" pitchFamily="18" charset="0"/>
                          <a:cs typeface="Times New Roman" panose="02020603050405020304" pitchFamily="18" charset="0"/>
                        </a:rPr>
                        <a:t>tranh là hình ảnh thầy đồ đang giảng bài cho các học trò, có một cậu bé đang chăn trâu nhưng vẫn tranh thủ đứng ngoài lớp nghe giảng nhờ. Vậy cậu bé đó là ai? Là người như thế nào? Cô trò chúng mình sẽ tìm hiểu qua bài đọc: Ông Trạng thả diều . Các em theo dõi sách lắng nghe cô </a:t>
                      </a:r>
                      <a:r>
                        <a:rPr lang="en-US" sz="2200">
                          <a:effectLst/>
                          <a:latin typeface="Times New Roman" panose="02020603050405020304" pitchFamily="18" charset="0"/>
                          <a:cs typeface="Times New Roman" panose="02020603050405020304" pitchFamily="18" charset="0"/>
                        </a:rPr>
                        <a:t>đọc </a:t>
                      </a:r>
                      <a:r>
                        <a:rPr lang="en-US" sz="2200" smtClean="0">
                          <a:effectLst/>
                          <a:latin typeface="Times New Roman" panose="02020603050405020304" pitchFamily="18" charset="0"/>
                          <a:cs typeface="Times New Roman" panose="02020603050405020304" pitchFamily="18" charset="0"/>
                        </a:rPr>
                        <a:t>bài.</a:t>
                      </a:r>
                      <a:endParaRPr lang="en-US" sz="2200">
                        <a:effectLst/>
                        <a:latin typeface="Times New Roman" panose="02020603050405020304" pitchFamily="18"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120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HS quan sát tranh và trả lời câu hỏi:</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a:t>
                      </a:r>
                    </a:p>
                    <a:p>
                      <a:pPr>
                        <a:lnSpc>
                          <a:spcPct val="107000"/>
                        </a:lnSpc>
                        <a:spcAft>
                          <a:spcPts val="1200"/>
                        </a:spcAft>
                      </a:pP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Trong tranh có một thầy giáo đang dạy học, các bạn nhỏ đang ngồi học bài, có một cậu bé đứng ngoài cửa lớp  nghe giảng…</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endParaRPr lang="en-US" sz="2200">
                        <a:effectLst/>
                        <a:latin typeface="Times New Roman" panose="02020603050405020304" pitchFamily="18" charset="0"/>
                        <a:cs typeface="Times New Roman" panose="02020603050405020304" pitchFamily="18" charset="0"/>
                      </a:endParaRP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nghe đọc bài.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lắng nghe và xác định giọng đọc.</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Rèn kĩ năng quan sát và trả lời câu hỏi.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Rèn KN mạnh dạn, tự tin trong giao tiếp.</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Khơi gợi cho học sinh hứng thú muốn khám phá kiến thức mới.</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553084"/>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5873757"/>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34405163"/>
              </p:ext>
            </p:extLst>
          </p:nvPr>
        </p:nvGraphicFramePr>
        <p:xfrm>
          <a:off x="76198" y="382536"/>
          <a:ext cx="12058650" cy="6489634"/>
        </p:xfrm>
        <a:graphic>
          <a:graphicData uri="http://schemas.openxmlformats.org/drawingml/2006/table">
            <a:tbl>
              <a:tblPr firstRow="1" firstCol="1" bandRow="1">
                <a:tableStyleId>{5C22544A-7EE6-4342-B048-85BDC9FD1C3A}</a:tableStyleId>
              </a:tblPr>
              <a:tblGrid>
                <a:gridCol w="5081515">
                  <a:extLst>
                    <a:ext uri="{9D8B030D-6E8A-4147-A177-3AD203B41FA5}">
                      <a16:colId xmlns:a16="http://schemas.microsoft.com/office/drawing/2014/main" val="2717440656"/>
                    </a:ext>
                  </a:extLst>
                </a:gridCol>
                <a:gridCol w="4374879">
                  <a:extLst>
                    <a:ext uri="{9D8B030D-6E8A-4147-A177-3AD203B41FA5}">
                      <a16:colId xmlns:a16="http://schemas.microsoft.com/office/drawing/2014/main" val="1171197518"/>
                    </a:ext>
                  </a:extLst>
                </a:gridCol>
                <a:gridCol w="2602256">
                  <a:extLst>
                    <a:ext uri="{9D8B030D-6E8A-4147-A177-3AD203B41FA5}">
                      <a16:colId xmlns:a16="http://schemas.microsoft.com/office/drawing/2014/main" val="801271713"/>
                    </a:ext>
                  </a:extLst>
                </a:gridCol>
              </a:tblGrid>
              <a:tr h="169928">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599307"/>
                  </a:ext>
                </a:extLst>
              </a:tr>
              <a:tr h="6130859">
                <a:tc>
                  <a:txBody>
                    <a:bodyPr/>
                    <a:lstStyle/>
                    <a:p>
                      <a:pPr algn="just">
                        <a:lnSpc>
                          <a:spcPct val="150000"/>
                        </a:lnSpc>
                        <a:spcAft>
                          <a:spcPts val="0"/>
                        </a:spcAft>
                      </a:pPr>
                      <a:r>
                        <a:rPr lang="en-US" sz="2200" smtClean="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GV hướng dẫn giọng đọc toàn bài.</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Giọng đọc: Toàn bài cần đọc với giọng kể, chậm rãi, nhấn giọng ở các từ ngữ nói về đặc điểm, tính cách, sự thông minh, vượt khó của Nguyễn Hiền. </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Bài này chia làm mấy đoạn?</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1200"/>
                        </a:spcAft>
                      </a:pPr>
                      <a:r>
                        <a:rPr lang="en-US" sz="220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chia đoạn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Bài chia thành 4 đoạn: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Đoạn 1: từ đầu đến lấy diều để chơi.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Đoạn 2: từ lên sáu tuổi đến chơi diều.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Đoạn 3: từ sau vì nhà nghèo quá đến các học trò của thầy.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Đoạn 4: đoạn còn lại.</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Rèn kĩ năng ghi nhớ, đọc đúng, đọc hay văn bản.</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37600" marR="376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553084"/>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3911205"/>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0917786"/>
              </p:ext>
            </p:extLst>
          </p:nvPr>
        </p:nvGraphicFramePr>
        <p:xfrm>
          <a:off x="71439" y="477018"/>
          <a:ext cx="12001499" cy="6238107"/>
        </p:xfrm>
        <a:graphic>
          <a:graphicData uri="http://schemas.openxmlformats.org/drawingml/2006/table">
            <a:tbl>
              <a:tblPr firstRow="1" firstCol="1" bandRow="1">
                <a:tableStyleId>{5C22544A-7EE6-4342-B048-85BDC9FD1C3A}</a:tableStyleId>
              </a:tblPr>
              <a:tblGrid>
                <a:gridCol w="5057432">
                  <a:extLst>
                    <a:ext uri="{9D8B030D-6E8A-4147-A177-3AD203B41FA5}">
                      <a16:colId xmlns:a16="http://schemas.microsoft.com/office/drawing/2014/main" val="4196156881"/>
                    </a:ext>
                  </a:extLst>
                </a:gridCol>
                <a:gridCol w="4354144">
                  <a:extLst>
                    <a:ext uri="{9D8B030D-6E8A-4147-A177-3AD203B41FA5}">
                      <a16:colId xmlns:a16="http://schemas.microsoft.com/office/drawing/2014/main" val="1307089621"/>
                    </a:ext>
                  </a:extLst>
                </a:gridCol>
                <a:gridCol w="2589923">
                  <a:extLst>
                    <a:ext uri="{9D8B030D-6E8A-4147-A177-3AD203B41FA5}">
                      <a16:colId xmlns:a16="http://schemas.microsoft.com/office/drawing/2014/main" val="3061352144"/>
                    </a:ext>
                  </a:extLst>
                </a:gridCol>
              </a:tblGrid>
              <a:tr h="558764">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8242458"/>
                  </a:ext>
                </a:extLst>
              </a:tr>
              <a:tr h="5679343">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3. Đọc từ và lời giải nghĩa:</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*Mục tiêu: Học sinh nắm được nghĩa của từ trong bài.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*Cách tiến hành:</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Gọi 1 HS đọc từ và lời giải nghĩa.</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Gọi 1 HS nhận xét bạn đọc và đọc lại lời giải nghĩa.</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GV chốt: Cô cũng hoàn toàn nhất trí. Để giúp các em luyện đọc tốt hơn chúng ta cùng chuyển yêu cầu 4.</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đọc cá nhân.</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Em thấy  bạn đã đọc đúng từ và lời giải nghĩa, trình bày to, rõ ràng.</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Giúp học sinh hiểu nghĩa của từ trong bài và mở rộng vốn từ.</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1221423"/>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545332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4381124"/>
              </p:ext>
            </p:extLst>
          </p:nvPr>
        </p:nvGraphicFramePr>
        <p:xfrm>
          <a:off x="71440" y="477018"/>
          <a:ext cx="11958635" cy="6404168"/>
        </p:xfrm>
        <a:graphic>
          <a:graphicData uri="http://schemas.openxmlformats.org/drawingml/2006/table">
            <a:tbl>
              <a:tblPr firstRow="1" firstCol="1" bandRow="1">
                <a:tableStyleId>{5C22544A-7EE6-4342-B048-85BDC9FD1C3A}</a:tableStyleId>
              </a:tblPr>
              <a:tblGrid>
                <a:gridCol w="5039368">
                  <a:extLst>
                    <a:ext uri="{9D8B030D-6E8A-4147-A177-3AD203B41FA5}">
                      <a16:colId xmlns:a16="http://schemas.microsoft.com/office/drawing/2014/main" val="2445215965"/>
                    </a:ext>
                  </a:extLst>
                </a:gridCol>
                <a:gridCol w="4338593">
                  <a:extLst>
                    <a:ext uri="{9D8B030D-6E8A-4147-A177-3AD203B41FA5}">
                      <a16:colId xmlns:a16="http://schemas.microsoft.com/office/drawing/2014/main" val="3564643355"/>
                    </a:ext>
                  </a:extLst>
                </a:gridCol>
                <a:gridCol w="2580674">
                  <a:extLst>
                    <a:ext uri="{9D8B030D-6E8A-4147-A177-3AD203B41FA5}">
                      <a16:colId xmlns:a16="http://schemas.microsoft.com/office/drawing/2014/main" val="1851799136"/>
                    </a:ext>
                  </a:extLst>
                </a:gridCol>
              </a:tblGrid>
              <a:tr h="125722">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7192856"/>
                  </a:ext>
                </a:extLst>
              </a:tr>
              <a:tr h="6069523">
                <a:tc>
                  <a:txBody>
                    <a:bodyPr/>
                    <a:lstStyle/>
                    <a:p>
                      <a:pPr marR="48260">
                        <a:lnSpc>
                          <a:spcPct val="150000"/>
                        </a:lnSpc>
                        <a:spcAft>
                          <a:spcPts val="0"/>
                        </a:spcAft>
                      </a:pPr>
                      <a:r>
                        <a:rPr lang="en-US" sz="2200">
                          <a:effectLst/>
                          <a:latin typeface="Times New Roman" panose="02020603050405020304" pitchFamily="18" charset="0"/>
                          <a:cs typeface="Times New Roman" panose="02020603050405020304" pitchFamily="18" charset="0"/>
                        </a:rPr>
                        <a:t>4. Cùng luyện đọc.</a:t>
                      </a:r>
                    </a:p>
                    <a:p>
                      <a:pPr marR="48260" algn="just">
                        <a:lnSpc>
                          <a:spcPct val="150000"/>
                        </a:lnSpc>
                        <a:spcAft>
                          <a:spcPts val="0"/>
                        </a:spcAft>
                      </a:pPr>
                      <a:r>
                        <a:rPr lang="en-US" sz="2200">
                          <a:effectLst/>
                          <a:latin typeface="Times New Roman" panose="02020603050405020304" pitchFamily="18" charset="0"/>
                          <a:cs typeface="Times New Roman" panose="02020603050405020304" pitchFamily="18" charset="0"/>
                        </a:rPr>
                        <a:t>*Mục tiêu: Học sinh đọc đúng, trôi chảy bài đọc, nhấn giọng ở các từ ngữ nói về đặc điểm, tính cách của Nguyễn Hiền; bước đầu biết đọc diễn cảm đoạn văn.</a:t>
                      </a:r>
                    </a:p>
                    <a:p>
                      <a:pPr marR="48260" algn="just">
                        <a:lnSpc>
                          <a:spcPct val="150000"/>
                        </a:lnSpc>
                        <a:spcAft>
                          <a:spcPts val="0"/>
                        </a:spcAft>
                      </a:pPr>
                      <a:r>
                        <a:rPr lang="en-US" sz="2200">
                          <a:effectLst/>
                          <a:latin typeface="Times New Roman" panose="02020603050405020304" pitchFamily="18" charset="0"/>
                          <a:cs typeface="Times New Roman" panose="02020603050405020304" pitchFamily="18" charset="0"/>
                        </a:rPr>
                        <a:t>*Cách tiến hành: </a:t>
                      </a:r>
                    </a:p>
                    <a:p>
                      <a:pPr marR="48260" algn="just">
                        <a:lnSpc>
                          <a:spcPct val="150000"/>
                        </a:lnSpc>
                        <a:spcAft>
                          <a:spcPts val="0"/>
                        </a:spcAft>
                      </a:pPr>
                      <a:r>
                        <a:rPr lang="en-US" sz="2200">
                          <a:effectLst/>
                          <a:latin typeface="Times New Roman" panose="02020603050405020304" pitchFamily="18" charset="0"/>
                          <a:cs typeface="Times New Roman" panose="02020603050405020304" pitchFamily="18" charset="0"/>
                        </a:rPr>
                        <a:t>- Mời các bạn thực hiện yêu cầu 4 - luyện đọc trong nhóm do nhóm trưởng điều hành.</a:t>
                      </a:r>
                    </a:p>
                    <a:p>
                      <a:pPr marR="48260" algn="just">
                        <a:lnSpc>
                          <a:spcPct val="150000"/>
                        </a:lnSpc>
                        <a:spcAft>
                          <a:spcPts val="0"/>
                        </a:spcAft>
                      </a:pPr>
                      <a:r>
                        <a:rPr lang="en-US" sz="2200">
                          <a:effectLst/>
                          <a:latin typeface="Times New Roman" panose="02020603050405020304" pitchFamily="18" charset="0"/>
                          <a:cs typeface="Times New Roman" panose="02020603050405020304" pitchFamily="18" charset="0"/>
                        </a:rPr>
                        <a:t>- Mời TBHT lên điều hành chia sẻ.</a:t>
                      </a:r>
                    </a:p>
                    <a:p>
                      <a:pPr marR="48260" algn="just">
                        <a:lnSpc>
                          <a:spcPct val="150000"/>
                        </a:lnSpc>
                        <a:spcAft>
                          <a:spcPts val="0"/>
                        </a:spcAft>
                      </a:pPr>
                      <a:r>
                        <a:rPr lang="en-US" sz="2200">
                          <a:effectLst/>
                          <a:latin typeface="Times New Roman" panose="02020603050405020304" pitchFamily="18" charset="0"/>
                          <a:cs typeface="Times New Roman" panose="02020603050405020304" pitchFamily="18" charset="0"/>
                        </a:rPr>
                        <a:t>- GV theo dõi HS đọc bài, sửa lỗi sai cho HS tùy vào tình huống lỗi </a:t>
                      </a:r>
                      <a:r>
                        <a:rPr lang="en-US" sz="2200">
                          <a:effectLst/>
                          <a:latin typeface="Times New Roman" panose="02020603050405020304" pitchFamily="18" charset="0"/>
                          <a:cs typeface="Times New Roman" panose="02020603050405020304" pitchFamily="18" charset="0"/>
                        </a:rPr>
                        <a:t>sai</a:t>
                      </a:r>
                      <a:r>
                        <a:rPr lang="en-US" sz="2200" smtClean="0">
                          <a:effectLst/>
                          <a:latin typeface="Times New Roman" panose="02020603050405020304" pitchFamily="18" charset="0"/>
                          <a:cs typeface="Times New Roman" panose="02020603050405020304" pitchFamily="18" charset="0"/>
                        </a:rPr>
                        <a:t>.</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luyện đọc trong nhóm, nhóm trưởng điều hành.</a:t>
                      </a:r>
                    </a:p>
                    <a:p>
                      <a:pPr>
                        <a:lnSpc>
                          <a:spcPct val="150000"/>
                        </a:lnSpc>
                        <a:spcAft>
                          <a:spcPts val="0"/>
                        </a:spcAft>
                      </a:pPr>
                      <a:r>
                        <a:rPr lang="en-US" sz="2200" u="sng">
                          <a:effectLst/>
                          <a:latin typeface="Times New Roman" panose="02020603050405020304" pitchFamily="18" charset="0"/>
                          <a:cs typeface="Times New Roman" panose="02020603050405020304" pitchFamily="18" charset="0"/>
                        </a:rPr>
                        <a:t>TBHT:</a:t>
                      </a:r>
                      <a:r>
                        <a:rPr lang="en-US" sz="2200">
                          <a:effectLst/>
                          <a:latin typeface="Times New Roman" panose="02020603050405020304" pitchFamily="18" charset="0"/>
                          <a:cs typeface="Times New Roman" panose="02020603050405020304" pitchFamily="18" charset="0"/>
                        </a:rPr>
                        <a:t> Các bạn ơi, các bạn có muốn chia sẻ đọc trước lớp không?</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Nhóm 1: đọc nối tiếp 4 đoạn của bài, nhóm trưởng điều hành nhận xét.</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luyện đọc trong nhóm.</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Đọc nối tiếp lần 1: nhận xét, sửa lỗi.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Đọc nối tiếp lần 2: bổ sung.</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lắng nghe nhóm bạn đọc bài, HS các nhóm nhận xét, bổ </a:t>
                      </a:r>
                      <a:r>
                        <a:rPr lang="en-US" sz="2200">
                          <a:effectLst/>
                          <a:latin typeface="Times New Roman" panose="02020603050405020304" pitchFamily="18" charset="0"/>
                          <a:cs typeface="Times New Roman" panose="02020603050405020304" pitchFamily="18" charset="0"/>
                        </a:rPr>
                        <a:t>sung</a:t>
                      </a:r>
                      <a:r>
                        <a:rPr lang="en-US" sz="2200" smtClean="0">
                          <a:effectLst/>
                          <a:latin typeface="Times New Roman" panose="02020603050405020304" pitchFamily="18" charset="0"/>
                          <a:cs typeface="Times New Roman" panose="02020603050405020304" pitchFamily="18" charset="0"/>
                        </a:rPr>
                        <a:t>.</a:t>
                      </a:r>
                      <a:endParaRPr lang="en-US" sz="2200">
                        <a:effectLst/>
                        <a:latin typeface="Times New Roman" panose="02020603050405020304" pitchFamily="18"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Rèn cho học sinh KN đọc đúng, đọc diễn cảm; KN hợp tác nhóm;  KN đánh giá bạn và đánh giá bản thân;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3150747"/>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9184549"/>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1050562"/>
              </p:ext>
            </p:extLst>
          </p:nvPr>
        </p:nvGraphicFramePr>
        <p:xfrm>
          <a:off x="71440" y="477018"/>
          <a:ext cx="11958635" cy="6428298"/>
        </p:xfrm>
        <a:graphic>
          <a:graphicData uri="http://schemas.openxmlformats.org/drawingml/2006/table">
            <a:tbl>
              <a:tblPr firstRow="1" firstCol="1" bandRow="1">
                <a:tableStyleId>{5C22544A-7EE6-4342-B048-85BDC9FD1C3A}</a:tableStyleId>
              </a:tblPr>
              <a:tblGrid>
                <a:gridCol w="5039368">
                  <a:extLst>
                    <a:ext uri="{9D8B030D-6E8A-4147-A177-3AD203B41FA5}">
                      <a16:colId xmlns:a16="http://schemas.microsoft.com/office/drawing/2014/main" val="2445215965"/>
                    </a:ext>
                  </a:extLst>
                </a:gridCol>
                <a:gridCol w="4338593">
                  <a:extLst>
                    <a:ext uri="{9D8B030D-6E8A-4147-A177-3AD203B41FA5}">
                      <a16:colId xmlns:a16="http://schemas.microsoft.com/office/drawing/2014/main" val="3564643355"/>
                    </a:ext>
                  </a:extLst>
                </a:gridCol>
                <a:gridCol w="2580674">
                  <a:extLst>
                    <a:ext uri="{9D8B030D-6E8A-4147-A177-3AD203B41FA5}">
                      <a16:colId xmlns:a16="http://schemas.microsoft.com/office/drawing/2014/main" val="1851799136"/>
                    </a:ext>
                  </a:extLst>
                </a:gridCol>
              </a:tblGrid>
              <a:tr h="125722">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7192856"/>
                  </a:ext>
                </a:extLst>
              </a:tr>
              <a:tr h="6069523">
                <a:tc>
                  <a:txBody>
                    <a:bodyPr/>
                    <a:lstStyle/>
                    <a:p>
                      <a:pPr marR="48260" algn="just">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 Trong bài có câu văn dài khi đọc các bạn cần chú ý: Bạn nào muốn chia sẻ cách đọc với các bạn?</a:t>
                      </a:r>
                    </a:p>
                    <a:p>
                      <a:pPr marR="48260" algn="just">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 Đã học thì cũng phải đèn sách như ai/ nhưng sách của chú là lưng trâu,/ nền cát,/ bút là ngón tay/ hay mảnh gạch vỡ;// còn đèn là đom đóm thả vỏ trứng vào trong.//</a:t>
                      </a:r>
                    </a:p>
                    <a:p>
                      <a:pPr marR="48260" algn="just">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 Mỗi lần có kì thi ở trường, chú làm bài vào lá chuối khô/ và nhờ bạn xin thầy chấm hộ.//</a:t>
                      </a:r>
                    </a:p>
                    <a:p>
                      <a:pPr marR="48260" algn="just">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 Gọi 1 HS nhận xét bạn đọc ngắt nghỉ đúng chưa?  Đọc lại.</a:t>
                      </a: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endParaRPr lang="en-US" sz="2200">
                        <a:effectLst/>
                        <a:latin typeface="Times New Roman" panose="02020603050405020304" pitchFamily="18"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3150747"/>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997846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28486310"/>
              </p:ext>
            </p:extLst>
          </p:nvPr>
        </p:nvGraphicFramePr>
        <p:xfrm>
          <a:off x="71440" y="477018"/>
          <a:ext cx="11958635" cy="6428298"/>
        </p:xfrm>
        <a:graphic>
          <a:graphicData uri="http://schemas.openxmlformats.org/drawingml/2006/table">
            <a:tbl>
              <a:tblPr firstRow="1" firstCol="1" bandRow="1">
                <a:tableStyleId>{5C22544A-7EE6-4342-B048-85BDC9FD1C3A}</a:tableStyleId>
              </a:tblPr>
              <a:tblGrid>
                <a:gridCol w="5039368">
                  <a:extLst>
                    <a:ext uri="{9D8B030D-6E8A-4147-A177-3AD203B41FA5}">
                      <a16:colId xmlns:a16="http://schemas.microsoft.com/office/drawing/2014/main" val="2445215965"/>
                    </a:ext>
                  </a:extLst>
                </a:gridCol>
                <a:gridCol w="4338593">
                  <a:extLst>
                    <a:ext uri="{9D8B030D-6E8A-4147-A177-3AD203B41FA5}">
                      <a16:colId xmlns:a16="http://schemas.microsoft.com/office/drawing/2014/main" val="3564643355"/>
                    </a:ext>
                  </a:extLst>
                </a:gridCol>
                <a:gridCol w="2580674">
                  <a:extLst>
                    <a:ext uri="{9D8B030D-6E8A-4147-A177-3AD203B41FA5}">
                      <a16:colId xmlns:a16="http://schemas.microsoft.com/office/drawing/2014/main" val="1851799136"/>
                    </a:ext>
                  </a:extLst>
                </a:gridCol>
              </a:tblGrid>
              <a:tr h="125722">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7192856"/>
                  </a:ext>
                </a:extLst>
              </a:tr>
              <a:tr h="6069523">
                <a:tc>
                  <a:txBody>
                    <a:bodyPr/>
                    <a:lstStyle/>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GV chốt: Cô cũng thấy lớp mình hôm nay đọc rất tốt, các bạn có muốn thi đọc không?.</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GV đưa đoạn văn lên màn hình. </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Mời các nhóm chọn cử bạn tốt nhất tham gia thi đọc.</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Đọc đoạn 3: GV bật slide … Cô mời bạn nào xung phong thi đọc trước lớp. </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Ở dưới lớp các em theo dõi bạn đọc để bình chọn.</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Gọi HS bình chọn (2 – 3 tùy nx của HS)</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Những ai yêu thích giọng đọc của bạn….,…..Cô thấy hai bạn hôm nay đọc rất tốt cô đề nghị cả lớp tuyên dương các bạn nào.</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Gọi 1 HS đọc lại cả bài.</a:t>
                      </a:r>
                    </a:p>
                    <a:p>
                      <a:pPr marR="48260" algn="just">
                        <a:lnSpc>
                          <a:spcPct val="100000"/>
                        </a:lnSpc>
                        <a:spcAft>
                          <a:spcPts val="0"/>
                        </a:spcAft>
                      </a:pPr>
                      <a:r>
                        <a:rPr lang="en-US" sz="2200" smtClean="0">
                          <a:effectLst/>
                          <a:latin typeface="Times New Roman" panose="02020603050405020304" pitchFamily="18" charset="0"/>
                          <a:cs typeface="Times New Roman" panose="02020603050405020304" pitchFamily="18" charset="0"/>
                        </a:rPr>
                        <a:t>- Bây giờ chúng ta chuyển sang yêu cầu 5.</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endParaRPr lang="en-US" sz="2200">
                        <a:effectLst/>
                        <a:latin typeface="Times New Roman" panose="02020603050405020304" pitchFamily="18"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528" marR="26528"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3150747"/>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2266730"/>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07377700"/>
              </p:ext>
            </p:extLst>
          </p:nvPr>
        </p:nvGraphicFramePr>
        <p:xfrm>
          <a:off x="71440" y="477018"/>
          <a:ext cx="11972924" cy="6302531"/>
        </p:xfrm>
        <a:graphic>
          <a:graphicData uri="http://schemas.openxmlformats.org/drawingml/2006/table">
            <a:tbl>
              <a:tblPr firstRow="1" firstCol="1" bandRow="1">
                <a:tableStyleId>{5C22544A-7EE6-4342-B048-85BDC9FD1C3A}</a:tableStyleId>
              </a:tblPr>
              <a:tblGrid>
                <a:gridCol w="5045392">
                  <a:extLst>
                    <a:ext uri="{9D8B030D-6E8A-4147-A177-3AD203B41FA5}">
                      <a16:colId xmlns:a16="http://schemas.microsoft.com/office/drawing/2014/main" val="1911742507"/>
                    </a:ext>
                  </a:extLst>
                </a:gridCol>
                <a:gridCol w="4343775">
                  <a:extLst>
                    <a:ext uri="{9D8B030D-6E8A-4147-A177-3AD203B41FA5}">
                      <a16:colId xmlns:a16="http://schemas.microsoft.com/office/drawing/2014/main" val="1322829014"/>
                    </a:ext>
                  </a:extLst>
                </a:gridCol>
                <a:gridCol w="2583757">
                  <a:extLst>
                    <a:ext uri="{9D8B030D-6E8A-4147-A177-3AD203B41FA5}">
                      <a16:colId xmlns:a16="http://schemas.microsoft.com/office/drawing/2014/main" val="1027547844"/>
                    </a:ext>
                  </a:extLst>
                </a:gridCol>
              </a:tblGrid>
              <a:tr h="55909">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511491"/>
                  </a:ext>
                </a:extLst>
              </a:tr>
              <a:tr h="5967886">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5. Cùng tìm hiểu bài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*Mục tiêu: HS trả lời được các câu hỏi liên quan đến bài đọc; hiểu nội dung bài và biết liên hệ thực tế.</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*Cách tiến hành:</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Để trả lời câu hỏi GV yêu cầu HS làm việc trong nhóm trên phiếu học tập.</a:t>
                      </a:r>
                    </a:p>
                    <a:p>
                      <a:pPr marL="0" indent="0">
                        <a:lnSpc>
                          <a:spcPct val="150000"/>
                        </a:lnSpc>
                        <a:spcAft>
                          <a:spcPts val="0"/>
                        </a:spcAft>
                        <a:buFontTx/>
                        <a:buNone/>
                      </a:pPr>
                      <a:r>
                        <a:rPr lang="en-US" sz="2200" smtClean="0">
                          <a:effectLst/>
                          <a:latin typeface="Times New Roman" panose="02020603050405020304" pitchFamily="18" charset="0"/>
                          <a:cs typeface="Times New Roman" panose="02020603050405020304" pitchFamily="18" charset="0"/>
                        </a:rPr>
                        <a:t>- Qua </a:t>
                      </a:r>
                      <a:r>
                        <a:rPr lang="en-US" sz="2200">
                          <a:effectLst/>
                          <a:latin typeface="Times New Roman" panose="02020603050405020304" pitchFamily="18" charset="0"/>
                          <a:cs typeface="Times New Roman" panose="02020603050405020304" pitchFamily="18" charset="0"/>
                        </a:rPr>
                        <a:t>quan sát các nhóm đã thực hiện xong, bây giờ chúng ta cùng chia sẻ yêu cầu </a:t>
                      </a:r>
                      <a:r>
                        <a:rPr lang="en-US" sz="2200">
                          <a:effectLst/>
                          <a:latin typeface="Times New Roman" panose="02020603050405020304" pitchFamily="18" charset="0"/>
                          <a:cs typeface="Times New Roman" panose="02020603050405020304" pitchFamily="18" charset="0"/>
                        </a:rPr>
                        <a:t>5</a:t>
                      </a:r>
                      <a:r>
                        <a:rPr lang="en-US" sz="2200" smtClean="0">
                          <a:effectLst/>
                          <a:latin typeface="Times New Roman" panose="02020603050405020304" pitchFamily="18" charset="0"/>
                          <a:cs typeface="Times New Roman" panose="02020603050405020304" pitchFamily="18" charset="0"/>
                        </a:rPr>
                        <a:t>.</a:t>
                      </a: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HS thực hiện yêu cầu 5 trên phiếu học tập.</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Rèn cho HS kĩ năng tự tin trong giao tiếp; KN trả lời câu hỏi; KN nói một cách linh hoạt.</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356822"/>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2660710"/>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7195200"/>
              </p:ext>
            </p:extLst>
          </p:nvPr>
        </p:nvGraphicFramePr>
        <p:xfrm>
          <a:off x="71440" y="477018"/>
          <a:ext cx="11972924" cy="6326661"/>
        </p:xfrm>
        <a:graphic>
          <a:graphicData uri="http://schemas.openxmlformats.org/drawingml/2006/table">
            <a:tbl>
              <a:tblPr firstRow="1" firstCol="1" bandRow="1">
                <a:tableStyleId>{5C22544A-7EE6-4342-B048-85BDC9FD1C3A}</a:tableStyleId>
              </a:tblPr>
              <a:tblGrid>
                <a:gridCol w="5045392">
                  <a:extLst>
                    <a:ext uri="{9D8B030D-6E8A-4147-A177-3AD203B41FA5}">
                      <a16:colId xmlns:a16="http://schemas.microsoft.com/office/drawing/2014/main" val="1911742507"/>
                    </a:ext>
                  </a:extLst>
                </a:gridCol>
                <a:gridCol w="4343775">
                  <a:extLst>
                    <a:ext uri="{9D8B030D-6E8A-4147-A177-3AD203B41FA5}">
                      <a16:colId xmlns:a16="http://schemas.microsoft.com/office/drawing/2014/main" val="1322829014"/>
                    </a:ext>
                  </a:extLst>
                </a:gridCol>
                <a:gridCol w="2583757">
                  <a:extLst>
                    <a:ext uri="{9D8B030D-6E8A-4147-A177-3AD203B41FA5}">
                      <a16:colId xmlns:a16="http://schemas.microsoft.com/office/drawing/2014/main" val="1027547844"/>
                    </a:ext>
                  </a:extLst>
                </a:gridCol>
              </a:tblGrid>
              <a:tr h="55909">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511491"/>
                  </a:ext>
                </a:extLst>
              </a:tr>
              <a:tr h="5967886">
                <a:tc>
                  <a:txBody>
                    <a:bodyPr/>
                    <a:lstStyle/>
                    <a:p>
                      <a:pPr>
                        <a:lnSpc>
                          <a:spcPct val="150000"/>
                        </a:lnSpc>
                        <a:spcAft>
                          <a:spcPts val="0"/>
                        </a:spcAft>
                      </a:pPr>
                      <a:r>
                        <a:rPr lang="en-US" sz="2200" u="sng" smtClean="0">
                          <a:effectLst/>
                          <a:latin typeface="Times New Roman" panose="02020603050405020304" pitchFamily="18" charset="0"/>
                          <a:cs typeface="Times New Roman" panose="02020603050405020304" pitchFamily="18" charset="0"/>
                        </a:rPr>
                        <a:t>Câu 1:</a:t>
                      </a:r>
                      <a:r>
                        <a:rPr lang="en-US" sz="2200" smtClean="0">
                          <a:effectLst/>
                          <a:latin typeface="Times New Roman" panose="02020603050405020304" pitchFamily="18" charset="0"/>
                          <a:cs typeface="Times New Roman" panose="02020603050405020304" pitchFamily="18" charset="0"/>
                        </a:rPr>
                        <a:t> Gọi đại diện nhóm trình bày</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 Các nhóm khác có ý kiến gì không?</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Cô cũng nhất trí với câu trả lời của các bạn.</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Gọi 1 HS trả lời thành câu.</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GV nhận xét: qua quan sát cô thấy các em thảo luận nhóm tốt và có kết quả các câu trả lời đúng, cô khen cả lớp.</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Bây giờ các em có thích chơi trò chơi không?</a:t>
                      </a:r>
                    </a:p>
                    <a:p>
                      <a:pPr>
                        <a:lnSpc>
                          <a:spcPct val="115000"/>
                        </a:lnSpc>
                        <a:spcAft>
                          <a:spcPts val="0"/>
                        </a:spcAft>
                      </a:pPr>
                      <a:r>
                        <a:rPr lang="en-US" sz="2200" smtClean="0">
                          <a:effectLst/>
                          <a:latin typeface="Times New Roman" panose="02020603050405020304" pitchFamily="18" charset="0"/>
                          <a:cs typeface="Times New Roman" panose="02020603050405020304" pitchFamily="18" charset="0"/>
                        </a:rPr>
                        <a:t>Chúng ta sẽ cùng chia sẻ câu hỏi – đáp số 2 bằng trò chơi Lật mảnh ghép.</a:t>
                      </a: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200" smtClean="0">
                          <a:effectLst/>
                          <a:latin typeface="Times New Roman" panose="02020603050405020304" pitchFamily="18" charset="0"/>
                          <a:cs typeface="Times New Roman" panose="02020603050405020304" pitchFamily="18" charset="0"/>
                        </a:rPr>
                        <a:t>Câu 1:</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Đại diện nhóm trả lời câu hỏi 1.</a:t>
                      </a:r>
                    </a:p>
                    <a:p>
                      <a:pPr marL="30480" marR="30480" algn="just">
                        <a:lnSpc>
                          <a:spcPct val="150000"/>
                        </a:lnSpc>
                        <a:spcAft>
                          <a:spcPts val="1200"/>
                        </a:spcAft>
                      </a:pPr>
                      <a:r>
                        <a:rPr lang="en-US" sz="2200" smtClean="0">
                          <a:effectLst/>
                          <a:latin typeface="Times New Roman" panose="02020603050405020304" pitchFamily="18" charset="0"/>
                          <a:cs typeface="Times New Roman" panose="02020603050405020304" pitchFamily="18" charset="0"/>
                        </a:rPr>
                        <a:t>Những ý thể hiện sự thông minh của Nguyễn Hiền là:</a:t>
                      </a:r>
                    </a:p>
                    <a:p>
                      <a:pPr marL="30480" marR="30480" algn="just">
                        <a:lnSpc>
                          <a:spcPct val="150000"/>
                        </a:lnSpc>
                        <a:spcAft>
                          <a:spcPts val="1200"/>
                        </a:spcAft>
                      </a:pPr>
                      <a:r>
                        <a:rPr lang="en-US" sz="2200" smtClean="0">
                          <a:effectLst/>
                          <a:latin typeface="Times New Roman" panose="02020603050405020304" pitchFamily="18" charset="0"/>
                          <a:cs typeface="Times New Roman" panose="02020603050405020304" pitchFamily="18" charset="0"/>
                        </a:rPr>
                        <a:t>- Học đến đâu hiểu ngay đến đó</a:t>
                      </a:r>
                    </a:p>
                    <a:p>
                      <a:pPr marL="30480" marR="30480" algn="just">
                        <a:lnSpc>
                          <a:spcPct val="150000"/>
                        </a:lnSpc>
                        <a:spcAft>
                          <a:spcPts val="1200"/>
                        </a:spcAft>
                      </a:pPr>
                      <a:r>
                        <a:rPr lang="en-US" sz="2200" smtClean="0">
                          <a:effectLst/>
                          <a:latin typeface="Times New Roman" panose="02020603050405020304" pitchFamily="18" charset="0"/>
                          <a:cs typeface="Times New Roman" panose="02020603050405020304" pitchFamily="18" charset="0"/>
                        </a:rPr>
                        <a:t>- Có trí nhớ lạ thường</a:t>
                      </a:r>
                    </a:p>
                    <a:p>
                      <a:pPr marL="30480" marR="30480" algn="just">
                        <a:lnSpc>
                          <a:spcPct val="150000"/>
                        </a:lnSpc>
                        <a:spcAft>
                          <a:spcPts val="1200"/>
                        </a:spcAft>
                      </a:pPr>
                      <a:r>
                        <a:rPr lang="en-US" sz="2200" smtClean="0">
                          <a:effectLst/>
                          <a:latin typeface="Times New Roman" panose="02020603050405020304" pitchFamily="18" charset="0"/>
                          <a:cs typeface="Times New Roman" panose="02020603050405020304" pitchFamily="18" charset="0"/>
                        </a:rPr>
                        <a:t>- Có hôm học thuộc hai mươi trang sách mà vẫn có thời gian để chơi diều.</a:t>
                      </a:r>
                    </a:p>
                    <a:p>
                      <a:pPr marL="30480" marR="30480" algn="just">
                        <a:lnSpc>
                          <a:spcPct val="150000"/>
                        </a:lnSpc>
                        <a:spcAft>
                          <a:spcPts val="1200"/>
                        </a:spcAft>
                      </a:pPr>
                      <a:r>
                        <a:rPr lang="en-US" sz="2200" smtClean="0">
                          <a:effectLst/>
                          <a:latin typeface="Times New Roman" panose="02020603050405020304" pitchFamily="18" charset="0"/>
                          <a:cs typeface="Times New Roman" panose="02020603050405020304" pitchFamily="18" charset="0"/>
                        </a:rPr>
                        <a:t>-</a:t>
                      </a:r>
                      <a:r>
                        <a:rPr lang="en-US" sz="2200">
                          <a:effectLst/>
                          <a:latin typeface="Times New Roman" panose="02020603050405020304" pitchFamily="18" charset="0"/>
                          <a:cs typeface="Times New Roman" panose="02020603050405020304" pitchFamily="18" charset="0"/>
                        </a:rPr>
                        <a:t>1 HS nhận xét và trả lời thành </a:t>
                      </a:r>
                      <a:r>
                        <a:rPr lang="en-US" sz="2200">
                          <a:effectLst/>
                          <a:latin typeface="Times New Roman" panose="02020603050405020304" pitchFamily="18" charset="0"/>
                          <a:cs typeface="Times New Roman" panose="02020603050405020304" pitchFamily="18" charset="0"/>
                        </a:rPr>
                        <a:t>câu</a:t>
                      </a:r>
                      <a:r>
                        <a:rPr lang="en-US" sz="2200" smtClean="0">
                          <a:effectLst/>
                          <a:latin typeface="Times New Roman" panose="02020603050405020304" pitchFamily="18" charset="0"/>
                          <a:cs typeface="Times New Roman" panose="02020603050405020304" pitchFamily="18" charset="0"/>
                        </a:rPr>
                        <a:t>.</a:t>
                      </a:r>
                      <a:endParaRPr lang="en-US" sz="2200">
                        <a:effectLst/>
                        <a:latin typeface="Times New Roman" panose="02020603050405020304" pitchFamily="18"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356822"/>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3132522"/>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9620508"/>
              </p:ext>
            </p:extLst>
          </p:nvPr>
        </p:nvGraphicFramePr>
        <p:xfrm>
          <a:off x="71440" y="477018"/>
          <a:ext cx="11972924" cy="7016750"/>
        </p:xfrm>
        <a:graphic>
          <a:graphicData uri="http://schemas.openxmlformats.org/drawingml/2006/table">
            <a:tbl>
              <a:tblPr firstRow="1" firstCol="1" bandRow="1">
                <a:tableStyleId>{5C22544A-7EE6-4342-B048-85BDC9FD1C3A}</a:tableStyleId>
              </a:tblPr>
              <a:tblGrid>
                <a:gridCol w="5045392">
                  <a:extLst>
                    <a:ext uri="{9D8B030D-6E8A-4147-A177-3AD203B41FA5}">
                      <a16:colId xmlns:a16="http://schemas.microsoft.com/office/drawing/2014/main" val="1911742507"/>
                    </a:ext>
                  </a:extLst>
                </a:gridCol>
                <a:gridCol w="4684393">
                  <a:extLst>
                    <a:ext uri="{9D8B030D-6E8A-4147-A177-3AD203B41FA5}">
                      <a16:colId xmlns:a16="http://schemas.microsoft.com/office/drawing/2014/main" val="1322829014"/>
                    </a:ext>
                  </a:extLst>
                </a:gridCol>
                <a:gridCol w="2243139">
                  <a:extLst>
                    <a:ext uri="{9D8B030D-6E8A-4147-A177-3AD203B41FA5}">
                      <a16:colId xmlns:a16="http://schemas.microsoft.com/office/drawing/2014/main" val="1027547844"/>
                    </a:ext>
                  </a:extLst>
                </a:gridCol>
              </a:tblGrid>
              <a:tr h="55909">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511491"/>
                  </a:ext>
                </a:extLst>
              </a:tr>
              <a:tr h="5967886">
                <a:tc>
                  <a:txBody>
                    <a:bodyPr/>
                    <a:lstStyle/>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Câu 2: </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HD cách chơi: Để thực hiện trò chơi này, đại diện mỗi nhóm chọn mảnh ghép và trả lời các câu hỏi tương ứng để tìm ra bức tranh. Nếu câu trả lời đúng mảnh ghép sẽ được lật mở, nếu câu trả lời sai mảnh ghép bức tranh sẽ không mở. Khi các mảnh ghép lật mở hết bức tranh xuất hiện, chúng ta sẽ biết nhân vật bí ẩn trong tranh là ai?</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GV điều hành trò chơi.</a:t>
                      </a:r>
                    </a:p>
                    <a:p>
                      <a:pPr>
                        <a:lnSpc>
                          <a:spcPct val="115000"/>
                        </a:lnSpc>
                        <a:spcAft>
                          <a:spcPts val="0"/>
                        </a:spcAft>
                      </a:pPr>
                      <a:r>
                        <a:rPr lang="en-US" sz="2200" smtClean="0">
                          <a:effectLst/>
                          <a:latin typeface="Times New Roman" panose="02020603050405020304" pitchFamily="18" charset="0"/>
                          <a:cs typeface="Times New Roman" panose="02020603050405020304" pitchFamily="18" charset="0"/>
                        </a:rPr>
                        <a:t>- GV điều hành KT đáp án đúng, lật mở mảnh ghép.</a:t>
                      </a:r>
                    </a:p>
                    <a:p>
                      <a:pPr>
                        <a:lnSpc>
                          <a:spcPct val="115000"/>
                        </a:lnSpc>
                        <a:spcAft>
                          <a:spcPts val="0"/>
                        </a:spcAft>
                      </a:pPr>
                      <a:r>
                        <a:rPr lang="en-US" sz="2200" smtClean="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r>
                        <a:rPr lang="en-US" sz="2200" smtClean="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HS các nhóm tham gia trò chơi. Trả lời các câu hỏi.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Câu 2a: Vì nhà nghèo, chú phải bỏ học đi chăn trâu nhưng vẫn đứng ngoài cửa lớp nghe giảng bài nhờ. Tối đến, chú đợi bạn học thuộc bài mới mượn vở về học. Sách của Hiền là lưng trâu, nền cát, bút là ngón tay hay mảnh gạch vỡ; còn đèn là vỏ trứng thả đom đóm vào trong. Mỗi lần có kì thi, Hiền làm bài vào lá chuối khô nhờ bạn xin thầy chấm hộ.</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nhận xét câu trả lời.</a:t>
                      </a:r>
                    </a:p>
                    <a:p>
                      <a:pPr>
                        <a:lnSpc>
                          <a:spcPct val="150000"/>
                        </a:lnSpc>
                        <a:spcAft>
                          <a:spcPts val="0"/>
                        </a:spcAft>
                      </a:pP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356822"/>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100763"/>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6187759"/>
              </p:ext>
            </p:extLst>
          </p:nvPr>
        </p:nvGraphicFramePr>
        <p:xfrm>
          <a:off x="71440" y="477018"/>
          <a:ext cx="11972924" cy="6326661"/>
        </p:xfrm>
        <a:graphic>
          <a:graphicData uri="http://schemas.openxmlformats.org/drawingml/2006/table">
            <a:tbl>
              <a:tblPr firstRow="1" firstCol="1" bandRow="1">
                <a:tableStyleId>{5C22544A-7EE6-4342-B048-85BDC9FD1C3A}</a:tableStyleId>
              </a:tblPr>
              <a:tblGrid>
                <a:gridCol w="5045392">
                  <a:extLst>
                    <a:ext uri="{9D8B030D-6E8A-4147-A177-3AD203B41FA5}">
                      <a16:colId xmlns:a16="http://schemas.microsoft.com/office/drawing/2014/main" val="1911742507"/>
                    </a:ext>
                  </a:extLst>
                </a:gridCol>
                <a:gridCol w="4684393">
                  <a:extLst>
                    <a:ext uri="{9D8B030D-6E8A-4147-A177-3AD203B41FA5}">
                      <a16:colId xmlns:a16="http://schemas.microsoft.com/office/drawing/2014/main" val="1322829014"/>
                    </a:ext>
                  </a:extLst>
                </a:gridCol>
                <a:gridCol w="2243139">
                  <a:extLst>
                    <a:ext uri="{9D8B030D-6E8A-4147-A177-3AD203B41FA5}">
                      <a16:colId xmlns:a16="http://schemas.microsoft.com/office/drawing/2014/main" val="1027547844"/>
                    </a:ext>
                  </a:extLst>
                </a:gridCol>
              </a:tblGrid>
              <a:tr h="55909">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511491"/>
                  </a:ext>
                </a:extLst>
              </a:tr>
              <a:tr h="5967886">
                <a:tc>
                  <a:txBody>
                    <a:bodyPr/>
                    <a:lstStyle/>
                    <a:p>
                      <a:pPr>
                        <a:lnSpc>
                          <a:spcPct val="115000"/>
                        </a:lnSpc>
                        <a:spcAft>
                          <a:spcPts val="0"/>
                        </a:spcAft>
                      </a:pPr>
                      <a:r>
                        <a:rPr lang="en-US" sz="2200" smtClean="0">
                          <a:effectLst/>
                          <a:latin typeface="Times New Roman" panose="02020603050405020304" pitchFamily="18" charset="0"/>
                          <a:cs typeface="Times New Roman" panose="02020603050405020304" pitchFamily="18" charset="0"/>
                        </a:rPr>
                        <a:t> - GV chốt: Cả 3 câu tục ngữ trên đều có nét nghĩa đúng với nội dung câu chuyện. Nguyễn Hiền là người “Tuổi trẻ tài cao”, là người “Công thành danh toại”. Những điều mà câu chuyện muốn khuyên chúng ta là “Có chí thì nên”. Vì vậy Có chí thì nên đúng với ý nghĩa câu chuyện nhất.</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Theo em câu chuyện ca ngợi ai? Ca ngợi điều gì?</a:t>
                      </a:r>
                    </a:p>
                    <a:p>
                      <a:pPr algn="ctr">
                        <a:lnSpc>
                          <a:spcPct val="150000"/>
                        </a:lnSpc>
                        <a:spcAft>
                          <a:spcPts val="0"/>
                        </a:spcAft>
                      </a:pPr>
                      <a:r>
                        <a:rPr lang="en-US" sz="2200" smtClean="0">
                          <a:effectLst/>
                          <a:latin typeface="Times New Roman" panose="02020603050405020304" pitchFamily="18" charset="0"/>
                          <a:cs typeface="Times New Roman" panose="02020603050405020304" pitchFamily="18" charset="0"/>
                        </a:rPr>
                        <a:t>(Đó là câu hỏi ở mảnh ghép số 5)</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Gọi 1 HS nhận xét. </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GV chốt: Đây cũng chính là ND bài đọc này.</a:t>
                      </a: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Câu </a:t>
                      </a:r>
                      <a:r>
                        <a:rPr lang="en-US" sz="2200">
                          <a:effectLst/>
                          <a:latin typeface="Times New Roman" panose="02020603050405020304" pitchFamily="18" charset="0"/>
                          <a:cs typeface="Times New Roman" panose="02020603050405020304" pitchFamily="18" charset="0"/>
                        </a:rPr>
                        <a:t>2b: Vì cậu đỗ Trạng nguyên năm 13 tuổi, lúc ấy cậu vẫn thích chơi diều.</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nhận xét câu trả lời.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Câu 2c: Câu chuyện khuyên chúng ta phải có ý chí, quyết tâm thì sẽ làm được điều mình mong muốn.</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nhận xét câu trả lời.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Câu 2d: Có chí thì nên.</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2200">
                          <a:effectLst/>
                          <a:latin typeface="Times New Roman" panose="02020603050405020304" pitchFamily="18" charset="0"/>
                          <a:cs typeface="Times New Roman" panose="02020603050405020304" pitchFamily="18" charset="0"/>
                        </a:rPr>
                        <a:t> </a:t>
                      </a:r>
                      <a:r>
                        <a:rPr lang="en-US" sz="2200" kern="1200" smtClean="0">
                          <a:solidFill>
                            <a:schemeClr val="dk1"/>
                          </a:solidFill>
                          <a:effectLst/>
                          <a:latin typeface="Times New Roman" panose="02020603050405020304" pitchFamily="18" charset="0"/>
                          <a:ea typeface="+mn-ea"/>
                          <a:cs typeface="Times New Roman" panose="02020603050405020304" pitchFamily="18" charset="0"/>
                        </a:rPr>
                        <a:t>- Khai thác được năng lực quan sát và vốn sống, vốn hiểu biết thực tế của HS.</a:t>
                      </a:r>
                    </a:p>
                    <a:p>
                      <a:pPr>
                        <a:lnSpc>
                          <a:spcPct val="150000"/>
                        </a:lnSpc>
                        <a:spcAft>
                          <a:spcPts val="0"/>
                        </a:spcAft>
                      </a:pPr>
                      <a:endParaRPr lang="en-US" sz="2200">
                        <a:effectLst/>
                        <a:latin typeface="Times New Roman" panose="02020603050405020304" pitchFamily="18" charset="0"/>
                        <a:cs typeface="Times New Roman" panose="02020603050405020304" pitchFamily="18" charset="0"/>
                      </a:endParaRP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endParaRPr lang="en-US" sz="2200">
                        <a:effectLst/>
                        <a:latin typeface="Times New Roman" panose="02020603050405020304" pitchFamily="18"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356822"/>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1308089"/>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38" y="674261"/>
            <a:ext cx="11044237" cy="2800767"/>
          </a:xfrm>
          <a:prstGeom prst="rect">
            <a:avLst/>
          </a:prstGeom>
        </p:spPr>
        <p:txBody>
          <a:bodyPr wrap="square">
            <a:spAutoFit/>
          </a:bodyPr>
          <a:lstStyle/>
          <a:p>
            <a:pPr algn="ctr">
              <a:lnSpc>
                <a:spcPct val="130000"/>
              </a:lnSpc>
              <a:spcBef>
                <a:spcPts val="600"/>
              </a:spcBef>
              <a:spcAft>
                <a:spcPts val="600"/>
              </a:spcAft>
            </a:pPr>
            <a:r>
              <a:rPr lang="en-US" sz="4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 HOẠCH BÀI DẠY</a:t>
            </a:r>
            <a:endParaRPr lang="en-US" sz="400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30000"/>
              </a:lnSpc>
              <a:spcBef>
                <a:spcPts val="600"/>
              </a:spcBef>
              <a:spcAft>
                <a:spcPts val="600"/>
              </a:spcAft>
            </a:pPr>
            <a:r>
              <a:rPr lang="en-US" sz="40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MÔN TIẾNG VIỆT LỚP 4</a:t>
            </a:r>
            <a:endParaRPr lang="en-US" sz="400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30000"/>
              </a:lnSpc>
              <a:spcBef>
                <a:spcPts val="600"/>
              </a:spcBef>
              <a:spcAft>
                <a:spcPts val="600"/>
              </a:spcAft>
            </a:pPr>
            <a:r>
              <a:rPr lang="en-US" sz="40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 11A: CÓ CHÍ THÌ NÊN (TIẾT 1)</a:t>
            </a:r>
            <a:endParaRPr lang="en-US" sz="40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52716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8553906"/>
              </p:ext>
            </p:extLst>
          </p:nvPr>
        </p:nvGraphicFramePr>
        <p:xfrm>
          <a:off x="71440" y="477018"/>
          <a:ext cx="11972924" cy="6326661"/>
        </p:xfrm>
        <a:graphic>
          <a:graphicData uri="http://schemas.openxmlformats.org/drawingml/2006/table">
            <a:tbl>
              <a:tblPr firstRow="1" firstCol="1" bandRow="1">
                <a:tableStyleId>{5C22544A-7EE6-4342-B048-85BDC9FD1C3A}</a:tableStyleId>
              </a:tblPr>
              <a:tblGrid>
                <a:gridCol w="5045392">
                  <a:extLst>
                    <a:ext uri="{9D8B030D-6E8A-4147-A177-3AD203B41FA5}">
                      <a16:colId xmlns:a16="http://schemas.microsoft.com/office/drawing/2014/main" val="1911742507"/>
                    </a:ext>
                  </a:extLst>
                </a:gridCol>
                <a:gridCol w="4684393">
                  <a:extLst>
                    <a:ext uri="{9D8B030D-6E8A-4147-A177-3AD203B41FA5}">
                      <a16:colId xmlns:a16="http://schemas.microsoft.com/office/drawing/2014/main" val="1322829014"/>
                    </a:ext>
                  </a:extLst>
                </a:gridCol>
                <a:gridCol w="2243139">
                  <a:extLst>
                    <a:ext uri="{9D8B030D-6E8A-4147-A177-3AD203B41FA5}">
                      <a16:colId xmlns:a16="http://schemas.microsoft.com/office/drawing/2014/main" val="1027547844"/>
                    </a:ext>
                  </a:extLst>
                </a:gridCol>
              </a:tblGrid>
              <a:tr h="55909">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511491"/>
                  </a:ext>
                </a:extLst>
              </a:tr>
              <a:tr h="5967886">
                <a:tc>
                  <a:txBody>
                    <a:bodyPr/>
                    <a:lstStyle/>
                    <a:p>
                      <a:pPr>
                        <a:lnSpc>
                          <a:spcPct val="115000"/>
                        </a:lnSpc>
                        <a:spcAft>
                          <a:spcPts val="0"/>
                        </a:spcAft>
                      </a:pPr>
                      <a:r>
                        <a:rPr lang="en-US" sz="2200" smtClean="0">
                          <a:effectLst/>
                          <a:latin typeface="Times New Roman" panose="02020603050405020304" pitchFamily="18" charset="0"/>
                          <a:cs typeface="Times New Roman" panose="02020603050405020304" pitchFamily="18" charset="0"/>
                        </a:rPr>
                        <a:t> - Gọi 2 HS nêu lại nội dung bài.</a:t>
                      </a:r>
                    </a:p>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 Mở mảnh ghép 5 hỏi: Hình ảnh mà các em nhìn thấy đó chính là Nguyễn Hiền- ông nhỏ nhất của nước Nam ta.</a:t>
                      </a:r>
                    </a:p>
                    <a:p>
                      <a:pPr>
                        <a:lnSpc>
                          <a:spcPct val="150000"/>
                        </a:lnSpc>
                        <a:spcAft>
                          <a:spcPts val="0"/>
                        </a:spcAft>
                      </a:pPr>
                      <a:r>
                        <a:rPr lang="en-US" sz="2200" u="sng" smtClean="0">
                          <a:effectLst/>
                          <a:latin typeface="Times New Roman" panose="02020603050405020304" pitchFamily="18" charset="0"/>
                          <a:cs typeface="Times New Roman" panose="02020603050405020304" pitchFamily="18" charset="0"/>
                        </a:rPr>
                        <a:t>Liên hệ:</a:t>
                      </a:r>
                      <a:r>
                        <a:rPr lang="en-US" sz="2200" smtClean="0">
                          <a:effectLst/>
                          <a:latin typeface="Times New Roman" panose="02020603050405020304" pitchFamily="18" charset="0"/>
                          <a:cs typeface="Times New Roman" panose="02020603050405020304" pitchFamily="18" charset="0"/>
                        </a:rPr>
                        <a:t> Ở địa phương em hay trường em có tấm gương nào mà em cho là có ý chí nghị lực vươn lên không? </a:t>
                      </a:r>
                    </a:p>
                    <a:p>
                      <a:pPr marL="0" indent="0">
                        <a:lnSpc>
                          <a:spcPct val="150000"/>
                        </a:lnSpc>
                        <a:spcAft>
                          <a:spcPts val="0"/>
                        </a:spcAft>
                        <a:buFontTx/>
                        <a:buNone/>
                      </a:pPr>
                      <a:r>
                        <a:rPr lang="en-US" sz="2200" smtClean="0">
                          <a:effectLst/>
                          <a:latin typeface="Times New Roman" panose="02020603050405020304" pitchFamily="18" charset="0"/>
                          <a:cs typeface="Times New Roman" panose="02020603050405020304" pitchFamily="18" charset="0"/>
                        </a:rPr>
                        <a:t>- Gọi HS kể về những tấm gương nghị lực, vượt khó mà HS biết.</a:t>
                      </a: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HS trả lời.</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Câu chuyện ca ngợi chú bé Nguyễn Hiền thông minh, có ý chí vượt khó nên đã đỗ Trạng nguyên khi mới 13 tuổi.</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- 2 HS đọc lại nội dung bài.</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r>
                        <a:rPr lang="en-US" sz="2200" smtClean="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HS nêu tên về những tấm gương mà bản thân HS biết.</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HS trả lời:</a:t>
                      </a:r>
                    </a:p>
                    <a:p>
                      <a:pPr>
                        <a:lnSpc>
                          <a:spcPct val="150000"/>
                        </a:lnSpc>
                        <a:spcAft>
                          <a:spcPts val="0"/>
                        </a:spcAft>
                      </a:pP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marL="0" marR="0" indent="0" algn="l" defTabSz="914400" rtl="0" eaLnBrk="1" fontAlgn="auto" latinLnBrk="0" hangingPunct="1">
                        <a:lnSpc>
                          <a:spcPct val="150000"/>
                        </a:lnSpc>
                        <a:spcBef>
                          <a:spcPts val="0"/>
                        </a:spcBef>
                        <a:spcAft>
                          <a:spcPts val="0"/>
                        </a:spcAft>
                        <a:buClrTx/>
                        <a:buSzTx/>
                        <a:buFontTx/>
                        <a:buNone/>
                        <a:tabLst/>
                        <a:defRPr/>
                      </a:pPr>
                      <a:r>
                        <a:rPr lang="en-US" sz="2200">
                          <a:effectLst/>
                          <a:latin typeface="Times New Roman" panose="02020603050405020304" pitchFamily="18" charset="0"/>
                          <a:cs typeface="Times New Roman" panose="02020603050405020304" pitchFamily="18" charset="0"/>
                        </a:rPr>
                        <a:t> </a:t>
                      </a:r>
                      <a:r>
                        <a:rPr lang="en-US" sz="2200" kern="1200" smtClean="0">
                          <a:solidFill>
                            <a:schemeClr val="dk1"/>
                          </a:solidFill>
                          <a:effectLst/>
                          <a:latin typeface="Times New Roman" panose="02020603050405020304" pitchFamily="18" charset="0"/>
                          <a:ea typeface="+mn-ea"/>
                          <a:cs typeface="Times New Roman" panose="02020603050405020304" pitchFamily="18" charset="0"/>
                        </a:rPr>
                        <a:t>- Giáo dục HS tinh thần vượt khó, ý chí vươn lên để thành công.</a:t>
                      </a:r>
                    </a:p>
                    <a:p>
                      <a:pPr>
                        <a:lnSpc>
                          <a:spcPct val="150000"/>
                        </a:lnSpc>
                        <a:spcAft>
                          <a:spcPts val="0"/>
                        </a:spcAft>
                      </a:pPr>
                      <a:endParaRPr lang="en-US" sz="2200">
                        <a:effectLst/>
                        <a:latin typeface="Times New Roman" panose="02020603050405020304" pitchFamily="18" charset="0"/>
                        <a:cs typeface="Times New Roman" panose="02020603050405020304" pitchFamily="18" charset="0"/>
                      </a:endParaRP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356822"/>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8541427"/>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69260886"/>
              </p:ext>
            </p:extLst>
          </p:nvPr>
        </p:nvGraphicFramePr>
        <p:xfrm>
          <a:off x="57152" y="477018"/>
          <a:ext cx="11972924" cy="6326661"/>
        </p:xfrm>
        <a:graphic>
          <a:graphicData uri="http://schemas.openxmlformats.org/drawingml/2006/table">
            <a:tbl>
              <a:tblPr firstRow="1" firstCol="1" bandRow="1">
                <a:tableStyleId>{5C22544A-7EE6-4342-B048-85BDC9FD1C3A}</a:tableStyleId>
              </a:tblPr>
              <a:tblGrid>
                <a:gridCol w="5045392">
                  <a:extLst>
                    <a:ext uri="{9D8B030D-6E8A-4147-A177-3AD203B41FA5}">
                      <a16:colId xmlns:a16="http://schemas.microsoft.com/office/drawing/2014/main" val="1911742507"/>
                    </a:ext>
                  </a:extLst>
                </a:gridCol>
                <a:gridCol w="4684393">
                  <a:extLst>
                    <a:ext uri="{9D8B030D-6E8A-4147-A177-3AD203B41FA5}">
                      <a16:colId xmlns:a16="http://schemas.microsoft.com/office/drawing/2014/main" val="1322829014"/>
                    </a:ext>
                  </a:extLst>
                </a:gridCol>
                <a:gridCol w="2243139">
                  <a:extLst>
                    <a:ext uri="{9D8B030D-6E8A-4147-A177-3AD203B41FA5}">
                      <a16:colId xmlns:a16="http://schemas.microsoft.com/office/drawing/2014/main" val="1027547844"/>
                    </a:ext>
                  </a:extLst>
                </a:gridCol>
              </a:tblGrid>
              <a:tr h="55909">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511491"/>
                  </a:ext>
                </a:extLst>
              </a:tr>
              <a:tr h="5967886">
                <a:tc>
                  <a:txBody>
                    <a:bodyPr/>
                    <a:lstStyle/>
                    <a:p>
                      <a:pPr>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 Cô cũng có một tấm gương về ý chí, nghị lực vươn lên muốn giới thiệu với các em. Mời cả lớp cùng xem. Gv bật video.</a:t>
                      </a:r>
                    </a:p>
                    <a:p>
                      <a:pPr>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Các em ạ, tuy thầy Kí  đã ra đi nhưng tấm gương về nghị lực vượt khó của thầy sẽ sáng mãi cho mỗi chúng ta noi theo.</a:t>
                      </a:r>
                    </a:p>
                    <a:p>
                      <a:pPr>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*Củng cố: Vậy qua tiết học hôm nay, các em đã học được điều gì?</a:t>
                      </a:r>
                    </a:p>
                    <a:p>
                      <a:pPr>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 GV chốt: Đúng rồi đấy các em ạ.</a:t>
                      </a:r>
                    </a:p>
                    <a:p>
                      <a:pPr>
                        <a:lnSpc>
                          <a:spcPct val="10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Trong giờ học hôm nay, chúng mình đã học được nhiều điều bổ ích về ý chí, nghị lực của con người, cô thấy lớp mình cũng rất tiến bộ, bạn nào cũng cố gắng, tích cực trong học tập. Cô tuyên dương cả lớp mình.</a:t>
                      </a: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endParaRPr lang="en-US" sz="2200">
                        <a:effectLst/>
                        <a:latin typeface="Times New Roman" panose="02020603050405020304" pitchFamily="18" charset="0"/>
                        <a:cs typeface="Times New Roman" panose="02020603050405020304" pitchFamily="18" charset="0"/>
                      </a:endParaRP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Cần phải chăm chỉ, kiên trì, có ý chí vượt khó để vươn lên trong học tập và rèn luyện.</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356822"/>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3563501"/>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7939975"/>
              </p:ext>
            </p:extLst>
          </p:nvPr>
        </p:nvGraphicFramePr>
        <p:xfrm>
          <a:off x="71440" y="477018"/>
          <a:ext cx="11972924" cy="6326661"/>
        </p:xfrm>
        <a:graphic>
          <a:graphicData uri="http://schemas.openxmlformats.org/drawingml/2006/table">
            <a:tbl>
              <a:tblPr firstRow="1" firstCol="1" bandRow="1">
                <a:tableStyleId>{5C22544A-7EE6-4342-B048-85BDC9FD1C3A}</a:tableStyleId>
              </a:tblPr>
              <a:tblGrid>
                <a:gridCol w="5045392">
                  <a:extLst>
                    <a:ext uri="{9D8B030D-6E8A-4147-A177-3AD203B41FA5}">
                      <a16:colId xmlns:a16="http://schemas.microsoft.com/office/drawing/2014/main" val="1911742507"/>
                    </a:ext>
                  </a:extLst>
                </a:gridCol>
                <a:gridCol w="4684393">
                  <a:extLst>
                    <a:ext uri="{9D8B030D-6E8A-4147-A177-3AD203B41FA5}">
                      <a16:colId xmlns:a16="http://schemas.microsoft.com/office/drawing/2014/main" val="1322829014"/>
                    </a:ext>
                  </a:extLst>
                </a:gridCol>
                <a:gridCol w="2243139">
                  <a:extLst>
                    <a:ext uri="{9D8B030D-6E8A-4147-A177-3AD203B41FA5}">
                      <a16:colId xmlns:a16="http://schemas.microsoft.com/office/drawing/2014/main" val="1027547844"/>
                    </a:ext>
                  </a:extLst>
                </a:gridCol>
              </a:tblGrid>
              <a:tr h="55909">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0511491"/>
                  </a:ext>
                </a:extLst>
              </a:tr>
              <a:tr h="5967886">
                <a:tc>
                  <a:txBody>
                    <a:bodyPr/>
                    <a:lstStyle/>
                    <a:p>
                      <a:pPr>
                        <a:lnSpc>
                          <a:spcPct val="150000"/>
                        </a:lnSpc>
                        <a:spcAft>
                          <a:spcPts val="0"/>
                        </a:spcAft>
                      </a:pPr>
                      <a:r>
                        <a:rPr lang="en-US" sz="2200" smtClean="0">
                          <a:effectLst/>
                          <a:latin typeface="Times New Roman" panose="02020603050405020304" pitchFamily="18" charset="0"/>
                          <a:cs typeface="Times New Roman" panose="02020603050405020304" pitchFamily="18" charset="0"/>
                        </a:rPr>
                        <a:t>*Dặn dò: </a:t>
                      </a:r>
                      <a:r>
                        <a:rPr lang="pt-BR" sz="2200" smtClean="0">
                          <a:effectLst/>
                          <a:latin typeface="Times New Roman" panose="02020603050405020304" pitchFamily="18" charset="0"/>
                          <a:cs typeface="Times New Roman" panose="02020603050405020304" pitchFamily="18" charset="0"/>
                        </a:rPr>
                        <a:t>Về nhà các em hãy tìm thêm các câu thành ngữ, tục ngữ về chủ đề Có chí thì nên để chuẩn bị tiết học sau nhé.</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smtClean="0">
                        <a:effectLst/>
                        <a:latin typeface="Times New Roman" panose="02020603050405020304" pitchFamily="18" charset="0"/>
                        <a:cs typeface="Times New Roman" panose="02020603050405020304" pitchFamily="18" charset="0"/>
                      </a:endParaRPr>
                    </a:p>
                    <a:p>
                      <a:pPr>
                        <a:lnSpc>
                          <a:spcPct val="150000"/>
                        </a:lnSpc>
                        <a:spcAft>
                          <a:spcPts val="0"/>
                        </a:spcAft>
                      </a:pPr>
                      <a:r>
                        <a:rPr lang="pt-BR" sz="2200" smtClean="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12133" marR="12133"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356822"/>
                  </a:ext>
                </a:extLst>
              </a:tr>
            </a:tbl>
          </a:graphicData>
        </a:graphic>
      </p:graphicFrame>
      <p:sp>
        <p:nvSpPr>
          <p:cNvPr id="3" name="Rectangle 2"/>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1647748"/>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anc_cl">
            <a:extLst>
              <a:ext uri="{FF2B5EF4-FFF2-40B4-BE49-F238E27FC236}">
                <a16:creationId xmlns:a16="http://schemas.microsoft.com/office/drawing/2014/main" id="{0604FF48-81BA-4D55-8D28-A3FF39CAA4E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447801" y="3243264"/>
            <a:ext cx="2678113" cy="369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5" descr="FIREWRK3">
            <a:extLst>
              <a:ext uri="{FF2B5EF4-FFF2-40B4-BE49-F238E27FC236}">
                <a16:creationId xmlns:a16="http://schemas.microsoft.com/office/drawing/2014/main" id="{77B302C9-BA2F-44E9-AB02-0B2A902298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457200"/>
            <a:ext cx="2819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12" descr="ctree">
            <a:extLst>
              <a:ext uri="{FF2B5EF4-FFF2-40B4-BE49-F238E27FC236}">
                <a16:creationId xmlns:a16="http://schemas.microsoft.com/office/drawing/2014/main" id="{47775FB8-7530-44A5-852B-235D5B9C9670}"/>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4305300"/>
            <a:ext cx="28956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2" descr="!bell_0l">
            <a:extLst>
              <a:ext uri="{FF2B5EF4-FFF2-40B4-BE49-F238E27FC236}">
                <a16:creationId xmlns:a16="http://schemas.microsoft.com/office/drawing/2014/main" id="{7A82FFCA-E510-4BC6-AC46-9C14AA6E5392}"/>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0094711">
            <a:off x="8031164" y="730250"/>
            <a:ext cx="116363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3" descr="!bell_0l">
            <a:extLst>
              <a:ext uri="{FF2B5EF4-FFF2-40B4-BE49-F238E27FC236}">
                <a16:creationId xmlns:a16="http://schemas.microsoft.com/office/drawing/2014/main" id="{BA412604-429F-466D-A0C3-1B0C2A8EB1EF}"/>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639526" flipH="1">
            <a:off x="2987675" y="660400"/>
            <a:ext cx="11811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4" descr="Bellcoll">
            <a:extLst>
              <a:ext uri="{FF2B5EF4-FFF2-40B4-BE49-F238E27FC236}">
                <a16:creationId xmlns:a16="http://schemas.microsoft.com/office/drawing/2014/main" id="{0265CDDB-57FF-45BE-B5DA-E5C56C5DBCFF}"/>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450851"/>
            <a:ext cx="10287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5" descr="Bellcoll">
            <a:extLst>
              <a:ext uri="{FF2B5EF4-FFF2-40B4-BE49-F238E27FC236}">
                <a16:creationId xmlns:a16="http://schemas.microsoft.com/office/drawing/2014/main" id="{3A9CAB6E-8629-4D11-BFCE-C27873B185B5}"/>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6362700" y="468314"/>
            <a:ext cx="1028700"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10" descr="!bell_0l">
            <a:extLst>
              <a:ext uri="{FF2B5EF4-FFF2-40B4-BE49-F238E27FC236}">
                <a16:creationId xmlns:a16="http://schemas.microsoft.com/office/drawing/2014/main" id="{EB53D6B1-9A8F-4D12-8FDC-7CCE7C3BA851}"/>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75539">
            <a:off x="9617075" y="1981200"/>
            <a:ext cx="10160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Picture 11" descr="!bell_0l">
            <a:extLst>
              <a:ext uri="{FF2B5EF4-FFF2-40B4-BE49-F238E27FC236}">
                <a16:creationId xmlns:a16="http://schemas.microsoft.com/office/drawing/2014/main" id="{11ACC8CC-D13D-48D7-8A0E-276878B65E80}"/>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21123942" flipH="1">
            <a:off x="1516062" y="1785939"/>
            <a:ext cx="1112838" cy="144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655E63A5-42FD-45FE-AC92-AFBA2B35E3C7}"/>
              </a:ext>
            </a:extLst>
          </p:cNvPr>
          <p:cNvSpPr txBox="1">
            <a:spLocks noChangeArrowheads="1"/>
          </p:cNvSpPr>
          <p:nvPr/>
        </p:nvSpPr>
        <p:spPr bwMode="auto">
          <a:xfrm>
            <a:off x="3232150" y="2547939"/>
            <a:ext cx="6858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Times New Roman" panose="02020603050405020304" pitchFamily="18" charset="0"/>
                <a:ea typeface="SimHei" panose="02010609060101010101" pitchFamily="49" charset="-122"/>
                <a:cs typeface="Times New Roman" panose="02020603050405020304" pitchFamily="18" charset="0"/>
              </a:rPr>
              <a:t>XIN CHÂN THÀNH CẢM ƠN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Times New Roman" panose="02020603050405020304" pitchFamily="18" charset="0"/>
                <a:ea typeface="SimHei" panose="02010609060101010101" pitchFamily="49" charset="-122"/>
                <a:cs typeface="Times New Roman" panose="02020603050405020304" pitchFamily="18" charset="0"/>
              </a:rPr>
              <a:t>THÀY CÔ VÀ CÁC EM HỌC SINH !</a:t>
            </a:r>
          </a:p>
        </p:txBody>
      </p:sp>
      <p:pic>
        <p:nvPicPr>
          <p:cNvPr id="24588" name="Picture 3">
            <a:extLst>
              <a:ext uri="{FF2B5EF4-FFF2-40B4-BE49-F238E27FC236}">
                <a16:creationId xmlns:a16="http://schemas.microsoft.com/office/drawing/2014/main" id="{8A97E0BA-12EA-4237-98C4-131179A9F51F}"/>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478214" y="4452939"/>
            <a:ext cx="5095875"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01315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1749"/>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bomb.wav"/>
                                        </p:tgtEl>
                                      </p:cMediaNode>
                                    </p:audio>
                                  </p:subTnLst>
                                </p:cTn>
                              </p:par>
                            </p:childTnLst>
                          </p:cTn>
                        </p:par>
                        <p:par>
                          <p:cTn id="7" fill="hold" nodeType="afterGroup">
                            <p:stCondLst>
                              <p:cond delay="0"/>
                            </p:stCondLst>
                            <p:childTnLst>
                              <p:par>
                                <p:cTn id="8" presetID="10" presetClass="exit" presetSubtype="0" repeatCount="indefinite" fill="hold" nodeType="afterEffect">
                                  <p:stCondLst>
                                    <p:cond delay="0"/>
                                  </p:stCondLst>
                                  <p:childTnLst>
                                    <p:animEffect transition="out" filter="fade">
                                      <p:cBhvr>
                                        <p:cTn id="9" dur="2000"/>
                                        <p:tgtEl>
                                          <p:spTgt spid="31749"/>
                                        </p:tgtEl>
                                      </p:cBhvr>
                                    </p:animEffect>
                                    <p:set>
                                      <p:cBhvr>
                                        <p:cTn id="10" dur="1" fill="hold">
                                          <p:stCondLst>
                                            <p:cond delay="1999"/>
                                          </p:stCondLst>
                                        </p:cTn>
                                        <p:tgtEl>
                                          <p:spTgt spid="31749"/>
                                        </p:tgtEl>
                                        <p:attrNameLst>
                                          <p:attrName>style.visibility</p:attrName>
                                        </p:attrNameLst>
                                      </p:cBhvr>
                                      <p:to>
                                        <p:strVal val="hidden"/>
                                      </p:to>
                                    </p:set>
                                  </p:childTnLst>
                                  <p:subTnLst>
                                    <p:audio>
                                      <p:cMediaNode>
                                        <p:cTn display="0" masterRel="sameClick">
                                          <p:stCondLst>
                                            <p:cond evt="begin" delay="0">
                                              <p:tn val="8"/>
                                            </p:cond>
                                          </p:stCondLst>
                                          <p:endCondLst>
                                            <p:cond evt="onStopAudio" delay="0">
                                              <p:tgtEl>
                                                <p:sldTgt/>
                                              </p:tgtEl>
                                            </p:cond>
                                          </p:endCondLst>
                                        </p:cTn>
                                        <p:tgtEl>
                                          <p:sndTgt r:embed="rId2" name="bomb.wav"/>
                                        </p:tgtEl>
                                      </p:cMediaNode>
                                    </p:audio>
                                  </p:subTnLst>
                                </p:cTn>
                              </p:par>
                              <p:par>
                                <p:cTn id="11" presetID="27" presetClass="emph" presetSubtype="0" repeatCount="indefinite" fill="remove" grpId="0" nodeType="withEffect">
                                  <p:stCondLst>
                                    <p:cond delay="250"/>
                                  </p:stCondLst>
                                  <p:childTnLst>
                                    <p:animClr clrSpc="rgb" dir="cw">
                                      <p:cBhvr override="childStyle">
                                        <p:cTn id="12" dur="1000" autoRev="1" fill="remove"/>
                                        <p:tgtEl>
                                          <p:spTgt spid="3"/>
                                        </p:tgtEl>
                                        <p:attrNameLst>
                                          <p:attrName>style.color</p:attrName>
                                        </p:attrNameLst>
                                      </p:cBhvr>
                                      <p:to>
                                        <a:schemeClr val="bg1"/>
                                      </p:to>
                                    </p:animClr>
                                    <p:animClr clrSpc="rgb" dir="cw">
                                      <p:cBhvr>
                                        <p:cTn id="13" dur="1000" autoRev="1" fill="remove"/>
                                        <p:tgtEl>
                                          <p:spTgt spid="3"/>
                                        </p:tgtEl>
                                        <p:attrNameLst>
                                          <p:attrName>fillcolor</p:attrName>
                                        </p:attrNameLst>
                                      </p:cBhvr>
                                      <p:to>
                                        <a:schemeClr val="bg1"/>
                                      </p:to>
                                    </p:animClr>
                                    <p:set>
                                      <p:cBhvr>
                                        <p:cTn id="14" dur="1000" autoRev="1" fill="remove"/>
                                        <p:tgtEl>
                                          <p:spTgt spid="3"/>
                                        </p:tgtEl>
                                        <p:attrNameLst>
                                          <p:attrName>fill.type</p:attrName>
                                        </p:attrNameLst>
                                      </p:cBhvr>
                                      <p:to>
                                        <p:strVal val="solid"/>
                                      </p:to>
                                    </p:set>
                                    <p:set>
                                      <p:cBhvr>
                                        <p:cTn id="15" dur="1000" autoRev="1" fill="remove"/>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568" y="54271"/>
            <a:ext cx="3842206" cy="492443"/>
          </a:xfrm>
          <a:prstGeom prst="rect">
            <a:avLst/>
          </a:prstGeom>
        </p:spPr>
        <p:txBody>
          <a:bodyPr wrap="none">
            <a:spAutoFit/>
          </a:bodyPr>
          <a:lstStyle/>
          <a:p>
            <a:pPr marL="270510" algn="just">
              <a:spcBef>
                <a:spcPts val="600"/>
              </a:spcBef>
              <a:spcAft>
                <a:spcPts val="600"/>
              </a:spcAft>
            </a:pPr>
            <a:r>
              <a:rPr lang="en-US" sz="2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 YÊU CẦU CẦN ĐẠT</a:t>
            </a:r>
            <a:endParaRPr lang="en-US" sz="26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433388" y="509209"/>
            <a:ext cx="11525250" cy="2000548"/>
          </a:xfrm>
          <a:prstGeom prst="rect">
            <a:avLst/>
          </a:prstGeom>
        </p:spPr>
        <p:txBody>
          <a:bodyPr wrap="square">
            <a:spAutoFit/>
          </a:bodyPr>
          <a:lstStyle/>
          <a:p>
            <a:pPr algn="just">
              <a:spcBef>
                <a:spcPts val="600"/>
              </a:spcBef>
              <a:spcAft>
                <a:spcPts val="600"/>
              </a:spcAft>
            </a:pPr>
            <a:r>
              <a:rPr lang="en-US" sz="26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Kiến thức:</a:t>
            </a:r>
            <a:r>
              <a:rPr lang="en-US" sz="26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600"/>
              </a:spcAft>
            </a:pPr>
            <a:r>
              <a:rPr lang="en-US" sz="26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 - hiểu bài Ông Trạng thả diều.</a:t>
            </a:r>
            <a:endParaRPr lang="en-US" sz="260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600"/>
              </a:spcBef>
              <a:spcAft>
                <a:spcPts val="600"/>
              </a:spcAft>
            </a:pPr>
            <a:r>
              <a:rPr lang="en-US" sz="2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Tìm hiểu được thêm về những tấm gương giàu nghị lực, vượt khó để vươn tới thành công.</a:t>
            </a:r>
            <a:endParaRPr lang="en-US" sz="26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433388" y="2535070"/>
            <a:ext cx="11525250" cy="1292662"/>
          </a:xfrm>
          <a:prstGeom prst="rect">
            <a:avLst/>
          </a:prstGeom>
        </p:spPr>
        <p:txBody>
          <a:bodyPr wrap="square">
            <a:spAutoFit/>
          </a:bodyPr>
          <a:lstStyle/>
          <a:p>
            <a:pPr algn="just">
              <a:spcBef>
                <a:spcPts val="600"/>
              </a:spcBef>
              <a:spcAft>
                <a:spcPts val="600"/>
              </a:spcAft>
            </a:pPr>
            <a:r>
              <a:rPr lang="en-US" sz="26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Kĩ năng</a:t>
            </a:r>
            <a:r>
              <a:rPr lang="en-US" sz="26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600" b="1" i="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Đọc </a:t>
            </a:r>
            <a:r>
              <a:rPr lang="en-US" sz="2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trôi chảy toàn bài, ngắt, nghỉ hơi đúng sau các dấu câu, giữa các cụm từ, nhấn giọng ở các từ ngữ nói về đặc điểm, tính cách của Nguyễn Hiền; bước đầu biết đọc diễn cảm đoạn văn.</a:t>
            </a:r>
            <a:endParaRPr lang="en-US" sz="26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433388" y="4206918"/>
            <a:ext cx="11525250" cy="892552"/>
          </a:xfrm>
          <a:prstGeom prst="rect">
            <a:avLst/>
          </a:prstGeom>
        </p:spPr>
        <p:txBody>
          <a:bodyPr wrap="square">
            <a:spAutoFit/>
          </a:bodyPr>
          <a:lstStyle/>
          <a:p>
            <a:pPr>
              <a:spcBef>
                <a:spcPts val="600"/>
              </a:spcBef>
              <a:spcAft>
                <a:spcPts val="600"/>
              </a:spcAft>
            </a:pPr>
            <a:r>
              <a:rPr lang="en-US" sz="2600" b="1">
                <a:solidFill>
                  <a:srgbClr val="FF0000"/>
                </a:solidFill>
                <a:latin typeface="Times New Roman" panose="02020603050405020304" pitchFamily="18" charset="0"/>
                <a:ea typeface="Times New Roman" panose="02020603050405020304" pitchFamily="18" charset="0"/>
              </a:rPr>
              <a:t>3. Năng lực: </a:t>
            </a:r>
            <a:r>
              <a:rPr lang="en-US" sz="2600">
                <a:solidFill>
                  <a:srgbClr val="000000"/>
                </a:solidFill>
                <a:latin typeface="Times New Roman" panose="02020603050405020304" pitchFamily="18" charset="0"/>
                <a:ea typeface="Times New Roman" panose="02020603050405020304" pitchFamily="18" charset="0"/>
              </a:rPr>
              <a:t>Năng lực tự học, năng lực giao tiếp và hợp tác, năng lực giải quyết vấn đề và sáng tạo, năng lực ngôn ngữ, năng lực thẩm mĩ.</a:t>
            </a:r>
            <a:endParaRPr lang="en-US" sz="2600"/>
          </a:p>
        </p:txBody>
      </p:sp>
      <p:sp>
        <p:nvSpPr>
          <p:cNvPr id="8" name="Rectangle 7"/>
          <p:cNvSpPr/>
          <p:nvPr/>
        </p:nvSpPr>
        <p:spPr>
          <a:xfrm>
            <a:off x="433388" y="5220493"/>
            <a:ext cx="11525250" cy="892552"/>
          </a:xfrm>
          <a:prstGeom prst="rect">
            <a:avLst/>
          </a:prstGeom>
        </p:spPr>
        <p:txBody>
          <a:bodyPr wrap="square">
            <a:spAutoFit/>
          </a:bodyPr>
          <a:lstStyle/>
          <a:p>
            <a:pPr>
              <a:spcBef>
                <a:spcPts val="600"/>
              </a:spcBef>
              <a:spcAft>
                <a:spcPts val="600"/>
              </a:spcAft>
            </a:pPr>
            <a:r>
              <a:rPr lang="en-US" sz="2600" b="1">
                <a:solidFill>
                  <a:srgbClr val="FF0000"/>
                </a:solidFill>
                <a:latin typeface="Times New Roman" panose="02020603050405020304" pitchFamily="18" charset="0"/>
                <a:ea typeface="Times New Roman" panose="02020603050405020304" pitchFamily="18" charset="0"/>
              </a:rPr>
              <a:t>4. Phẩm chất:</a:t>
            </a:r>
            <a:r>
              <a:rPr lang="en-US" sz="2600">
                <a:solidFill>
                  <a:srgbClr val="FF0000"/>
                </a:solidFill>
                <a:latin typeface="Times New Roman" panose="02020603050405020304" pitchFamily="18" charset="0"/>
                <a:ea typeface="Times New Roman" panose="02020603050405020304" pitchFamily="18" charset="0"/>
              </a:rPr>
              <a:t> </a:t>
            </a:r>
            <a:r>
              <a:rPr lang="en-US" sz="2600">
                <a:solidFill>
                  <a:srgbClr val="000000"/>
                </a:solidFill>
                <a:latin typeface="Times New Roman" panose="02020603050405020304" pitchFamily="18" charset="0"/>
                <a:ea typeface="Times New Roman" panose="02020603050405020304" pitchFamily="18" charset="0"/>
              </a:rPr>
              <a:t>Giáo dục học sinh tinh thần yêu nước, nhân ái; truyền thống hiếu học; đức tính kiên trì, chăm chỉ,  có ý chí vượt khó để vươn tới thành công.</a:t>
            </a:r>
            <a:endParaRPr lang="en-US" sz="2600"/>
          </a:p>
        </p:txBody>
      </p:sp>
      <p:sp>
        <p:nvSpPr>
          <p:cNvPr id="9" name="Rectangle 8"/>
          <p:cNvSpPr/>
          <p:nvPr/>
        </p:nvSpPr>
        <p:spPr>
          <a:xfrm>
            <a:off x="433388" y="6263711"/>
            <a:ext cx="11525250" cy="492443"/>
          </a:xfrm>
          <a:prstGeom prst="rect">
            <a:avLst/>
          </a:prstGeom>
        </p:spPr>
        <p:txBody>
          <a:bodyPr wrap="square">
            <a:spAutoFit/>
          </a:bodyPr>
          <a:lstStyle/>
          <a:p>
            <a:pPr>
              <a:spcBef>
                <a:spcPts val="600"/>
              </a:spcBef>
              <a:spcAft>
                <a:spcPts val="600"/>
              </a:spcAft>
            </a:pPr>
            <a:r>
              <a:rPr lang="en-US" sz="2600" b="1">
                <a:solidFill>
                  <a:srgbClr val="FF0000"/>
                </a:solidFill>
                <a:latin typeface="Times New Roman" panose="02020603050405020304" pitchFamily="18" charset="0"/>
                <a:ea typeface="Times New Roman" panose="02020603050405020304" pitchFamily="18" charset="0"/>
              </a:rPr>
              <a:t>* Tích hợp GDKNS: </a:t>
            </a:r>
            <a:r>
              <a:rPr lang="en-US" sz="2600">
                <a:solidFill>
                  <a:srgbClr val="000000"/>
                </a:solidFill>
                <a:latin typeface="Times New Roman" panose="02020603050405020304" pitchFamily="18" charset="0"/>
                <a:ea typeface="Times New Roman" panose="02020603050405020304" pitchFamily="18" charset="0"/>
              </a:rPr>
              <a:t>Xác định giá trị; Tự nhận thức bản thân; Đặt mục tiêu.</a:t>
            </a:r>
            <a:endParaRPr lang="en-US" sz="2600"/>
          </a:p>
        </p:txBody>
      </p:sp>
    </p:spTree>
    <p:extLst>
      <p:ext uri="{BB962C8B-B14F-4D97-AF65-F5344CB8AC3E}">
        <p14:creationId xmlns:p14="http://schemas.microsoft.com/office/powerpoint/2010/main" val="14376164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165" y="401122"/>
            <a:ext cx="4092274" cy="523220"/>
          </a:xfrm>
          <a:prstGeom prst="rect">
            <a:avLst/>
          </a:prstGeom>
        </p:spPr>
        <p:txBody>
          <a:bodyPr wrap="none">
            <a:spAutoFit/>
          </a:bodyPr>
          <a:lstStyle/>
          <a:p>
            <a:r>
              <a:rPr lang="en-US" sz="2800" b="1">
                <a:solidFill>
                  <a:srgbClr val="000000"/>
                </a:solidFill>
                <a:latin typeface="Times New Roman" panose="02020603050405020304" pitchFamily="18" charset="0"/>
                <a:ea typeface="Times New Roman" panose="02020603050405020304" pitchFamily="18" charset="0"/>
              </a:rPr>
              <a:t>II. ĐỒ DÙNG DẠY HỌC</a:t>
            </a:r>
            <a:endParaRPr lang="en-US" sz="2800"/>
          </a:p>
        </p:txBody>
      </p:sp>
      <p:sp>
        <p:nvSpPr>
          <p:cNvPr id="6" name="Rectangle 5"/>
          <p:cNvSpPr/>
          <p:nvPr/>
        </p:nvSpPr>
        <p:spPr>
          <a:xfrm>
            <a:off x="333164" y="1365567"/>
            <a:ext cx="11554035" cy="1310615"/>
          </a:xfrm>
          <a:prstGeom prst="rect">
            <a:avLst/>
          </a:prstGeom>
        </p:spPr>
        <p:txBody>
          <a:bodyPr wrap="square">
            <a:spAutoFit/>
          </a:bodyPr>
          <a:lstStyle/>
          <a:p>
            <a:pPr algn="just">
              <a:lnSpc>
                <a:spcPct val="130000"/>
              </a:lnSpc>
              <a:spcBef>
                <a:spcPts val="600"/>
              </a:spcBef>
              <a:spcAft>
                <a:spcPts val="6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Giáo viên: Máy chiếu, máy tính, bài giảng Powerpoint, phiếu học tập.</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Bef>
                <a:spcPts val="600"/>
              </a:spcBef>
              <a:spcAft>
                <a:spcPts val="600"/>
              </a:spcAft>
            </a:pPr>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Học sinh: Sách giáo khoa, vở ghi, ĐDHT.</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83844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50266780"/>
              </p:ext>
            </p:extLst>
          </p:nvPr>
        </p:nvGraphicFramePr>
        <p:xfrm>
          <a:off x="114378" y="456492"/>
          <a:ext cx="11944274" cy="6217920"/>
        </p:xfrm>
        <a:graphic>
          <a:graphicData uri="http://schemas.openxmlformats.org/drawingml/2006/table">
            <a:tbl>
              <a:tblPr firstRow="1" firstCol="1" bandRow="1">
                <a:tableStyleId>{5C22544A-7EE6-4342-B048-85BDC9FD1C3A}</a:tableStyleId>
              </a:tblPr>
              <a:tblGrid>
                <a:gridCol w="6300710">
                  <a:extLst>
                    <a:ext uri="{9D8B030D-6E8A-4147-A177-3AD203B41FA5}">
                      <a16:colId xmlns:a16="http://schemas.microsoft.com/office/drawing/2014/main" val="3792022960"/>
                    </a:ext>
                  </a:extLst>
                </a:gridCol>
                <a:gridCol w="3065991">
                  <a:extLst>
                    <a:ext uri="{9D8B030D-6E8A-4147-A177-3AD203B41FA5}">
                      <a16:colId xmlns:a16="http://schemas.microsoft.com/office/drawing/2014/main" val="3320300766"/>
                    </a:ext>
                  </a:extLst>
                </a:gridCol>
                <a:gridCol w="2577573">
                  <a:extLst>
                    <a:ext uri="{9D8B030D-6E8A-4147-A177-3AD203B41FA5}">
                      <a16:colId xmlns:a16="http://schemas.microsoft.com/office/drawing/2014/main" val="1317039326"/>
                    </a:ext>
                  </a:extLst>
                </a:gridCol>
              </a:tblGrid>
              <a:tr h="224877">
                <a:tc>
                  <a:txBody>
                    <a:bodyPr/>
                    <a:lstStyle/>
                    <a:p>
                      <a:pPr algn="ctr">
                        <a:lnSpc>
                          <a:spcPct val="100000"/>
                        </a:lnSpc>
                        <a:spcBef>
                          <a:spcPts val="0"/>
                        </a:spcBef>
                        <a:spcAft>
                          <a:spcPts val="0"/>
                        </a:spcAft>
                      </a:pPr>
                      <a:r>
                        <a:rPr lang="en-US" sz="24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633" marR="6463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US" sz="24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633" marR="6463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US" sz="2400">
                          <a:solidFill>
                            <a:srgbClr val="FF0000"/>
                          </a:solidFill>
                          <a:effectLst/>
                          <a:latin typeface="Times New Roman" panose="02020603050405020304" pitchFamily="18" charset="0"/>
                          <a:cs typeface="Times New Roman" panose="02020603050405020304" pitchFamily="18" charset="0"/>
                        </a:rPr>
                        <a:t>Ghi chú/ Ý nghĩa</a:t>
                      </a:r>
                      <a:endParaRPr lang="en-US" sz="24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633" marR="6463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010129"/>
                  </a:ext>
                </a:extLst>
              </a:tr>
              <a:tr h="4323311">
                <a:tc>
                  <a:txBody>
                    <a:bodyPr/>
                    <a:lstStyle/>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A. KHỞI ĐỘNG</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1.1/ Khởi động.</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GV mời đại diện HĐTQ lên giới thiệu về lớp.</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1.2/ Giới thiệu bài.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GV giới thiệu: Trong giờ Tiếng Việt hôm nay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chúng ta cùng học bài 11A: Có chí thì nên (T 1)</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Các em mở sách trang 110 và ghi bài vào vở.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GV viết bảng; HS ghi vở ; gọi 1 HS đọc tên</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bài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Gọi  1 HS đọc mục tiêu bài học.</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Tiết học hôm nay chúng ta học mục tiêu 1: Đọc - hiểu bài Ông Trạng thả diều.  Để đạt được mục tiêu này chúng ta cùng thực hiện từ yêu cầu 1 đến yêu cầu 5 của HĐCB.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4633" marR="64633"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200">
                          <a:effectLst/>
                          <a:latin typeface="Times New Roman" panose="02020603050405020304" pitchFamily="18" charset="0"/>
                          <a:cs typeface="Times New Roman" panose="02020603050405020304" pitchFamily="18" charset="0"/>
                        </a:rPr>
                        <a:t>- Đại diện HĐTQ lên giới thiệu về lớp.</a:t>
                      </a:r>
                    </a:p>
                    <a:p>
                      <a:pPr>
                        <a:lnSpc>
                          <a:spcPct val="100000"/>
                        </a:lnSpc>
                        <a:spcBef>
                          <a:spcPts val="0"/>
                        </a:spcBef>
                        <a:spcAft>
                          <a:spcPts val="0"/>
                        </a:spcAft>
                      </a:pPr>
                      <a:r>
                        <a:rPr lang="en-US" sz="2200">
                          <a:effectLst/>
                          <a:latin typeface="Times New Roman" panose="02020603050405020304" pitchFamily="18" charset="0"/>
                          <a:cs typeface="Times New Roman" panose="02020603050405020304" pitchFamily="18" charset="0"/>
                        </a:rPr>
                        <a:t>- TBVN lên cho lớp khởi động bài hát : </a:t>
                      </a:r>
                    </a:p>
                    <a:p>
                      <a:pPr>
                        <a:lnSpc>
                          <a:spcPct val="100000"/>
                        </a:lnSpc>
                        <a:spcBef>
                          <a:spcPts val="0"/>
                        </a:spcBef>
                        <a:spcAft>
                          <a:spcPts val="0"/>
                        </a:spcAft>
                      </a:pPr>
                      <a:r>
                        <a:rPr lang="en-US" sz="2200">
                          <a:effectLst/>
                          <a:latin typeface="Times New Roman" panose="02020603050405020304" pitchFamily="18" charset="0"/>
                          <a:cs typeface="Times New Roman" panose="02020603050405020304" pitchFamily="18" charset="0"/>
                        </a:rPr>
                        <a:t>Em yêu trường em.</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HS mở SGK</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HS ghi bài vào vở.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- 1 HS đọc lại tên bài.</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- 1 HS đọc mục tiêu bài học.</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4633" marR="64633"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200">
                          <a:effectLst/>
                          <a:latin typeface="Times New Roman" panose="02020603050405020304" pitchFamily="18" charset="0"/>
                          <a:cs typeface="Times New Roman" panose="02020603050405020304" pitchFamily="18" charset="0"/>
                        </a:rPr>
                        <a:t>- Rèn kĩ năng giao tiếp, sự mạnh dạn, tự tin trong giao tiếp.</a:t>
                      </a:r>
                    </a:p>
                    <a:p>
                      <a:pPr>
                        <a:lnSpc>
                          <a:spcPct val="100000"/>
                        </a:lnSpc>
                        <a:spcBef>
                          <a:spcPts val="0"/>
                        </a:spcBef>
                        <a:spcAft>
                          <a:spcPts val="0"/>
                        </a:spcAft>
                      </a:pPr>
                      <a:r>
                        <a:rPr lang="en-US" sz="2200">
                          <a:effectLst/>
                          <a:latin typeface="Times New Roman" panose="02020603050405020304" pitchFamily="18" charset="0"/>
                          <a:cs typeface="Times New Roman" panose="02020603050405020304" pitchFamily="18" charset="0"/>
                        </a:rPr>
                        <a:t>- Tạo hứng thú </a:t>
                      </a:r>
                      <a:r>
                        <a:rPr lang="en-US" sz="2200">
                          <a:effectLst/>
                          <a:latin typeface="Times New Roman" panose="02020603050405020304" pitchFamily="18" charset="0"/>
                          <a:cs typeface="Times New Roman" panose="02020603050405020304" pitchFamily="18" charset="0"/>
                        </a:rPr>
                        <a:t>cho </a:t>
                      </a:r>
                      <a:r>
                        <a:rPr lang="en-US" sz="2200" smtClean="0">
                          <a:effectLst/>
                          <a:latin typeface="Times New Roman" panose="02020603050405020304" pitchFamily="18" charset="0"/>
                          <a:cs typeface="Times New Roman" panose="02020603050405020304" pitchFamily="18" charset="0"/>
                        </a:rPr>
                        <a:t>HS.</a:t>
                      </a:r>
                      <a:endParaRPr lang="en-US" sz="2200">
                        <a:effectLst/>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a:t>
                      </a:r>
                    </a:p>
                    <a:p>
                      <a:pPr>
                        <a:lnSpc>
                          <a:spcPct val="100000"/>
                        </a:lnSpc>
                        <a:spcBef>
                          <a:spcPts val="0"/>
                        </a:spcBef>
                        <a:spcAft>
                          <a:spcPts val="0"/>
                        </a:spcAft>
                      </a:pPr>
                      <a:r>
                        <a:rPr lang="en-US" sz="2400">
                          <a:effectLst/>
                          <a:latin typeface="Times New Roman" panose="02020603050405020304" pitchFamily="18" charset="0"/>
                          <a:cs typeface="Times New Roman" panose="02020603050405020304" pitchFamily="18" charset="0"/>
                        </a:rPr>
                        <a:t>- Rèn kĩ năng tập trung, KN nghe và xác định nhiệm vụ học tập.</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4633" marR="64633"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8578505"/>
                  </a:ext>
                </a:extLst>
              </a:tr>
            </a:tbl>
          </a:graphicData>
        </a:graphic>
      </p:graphicFrame>
      <p:sp>
        <p:nvSpPr>
          <p:cNvPr id="4" name="Rectangle 3"/>
          <p:cNvSpPr/>
          <p:nvPr/>
        </p:nvSpPr>
        <p:spPr>
          <a:xfrm>
            <a:off x="155586" y="5673"/>
            <a:ext cx="4822795" cy="460895"/>
          </a:xfrm>
          <a:prstGeom prst="rect">
            <a:avLst/>
          </a:prstGeom>
        </p:spPr>
        <p:txBody>
          <a:bodyPr wrap="none">
            <a:spAutoFit/>
          </a:bodyPr>
          <a:lstStyle/>
          <a:p>
            <a:pPr algn="just">
              <a:lnSpc>
                <a:spcPct val="107000"/>
              </a:lnSpc>
              <a:spcBef>
                <a:spcPts val="600"/>
              </a:spcBef>
              <a:spcAft>
                <a:spcPts val="600"/>
              </a:spcAft>
            </a:pPr>
            <a:r>
              <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III. CÁC HOẠT ĐỘNG CHỦ YẾU</a:t>
            </a:r>
            <a:endParaRPr lang="en-US" sz="240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674867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40" y="15353"/>
            <a:ext cx="4471988" cy="461665"/>
          </a:xfrm>
          <a:prstGeom prst="rect">
            <a:avLst/>
          </a:prstGeom>
        </p:spPr>
        <p:txBody>
          <a:bodyPr wrap="square">
            <a:spAutoFit/>
          </a:bodyPr>
          <a:lstStyle/>
          <a:p>
            <a:r>
              <a:rPr lang="en-US" sz="2400" b="1">
                <a:solidFill>
                  <a:srgbClr val="000000"/>
                </a:solidFill>
                <a:latin typeface="Times New Roman" panose="02020603050405020304" pitchFamily="18" charset="0"/>
                <a:ea typeface="Times New Roman" panose="02020603050405020304" pitchFamily="18" charset="0"/>
              </a:rPr>
              <a:t>B. HOẠT ĐỘNG CƠ BẢN</a:t>
            </a:r>
            <a:endParaRPr lang="en-US" sz="2400"/>
          </a:p>
        </p:txBody>
      </p:sp>
      <p:graphicFrame>
        <p:nvGraphicFramePr>
          <p:cNvPr id="6" name="Table 5"/>
          <p:cNvGraphicFramePr>
            <a:graphicFrameLocks noGrp="1"/>
          </p:cNvGraphicFramePr>
          <p:nvPr>
            <p:extLst>
              <p:ext uri="{D42A27DB-BD31-4B8C-83A1-F6EECF244321}">
                <p14:modId xmlns:p14="http://schemas.microsoft.com/office/powerpoint/2010/main" val="2313000351"/>
              </p:ext>
            </p:extLst>
          </p:nvPr>
        </p:nvGraphicFramePr>
        <p:xfrm>
          <a:off x="71439" y="477018"/>
          <a:ext cx="11987211" cy="6630670"/>
        </p:xfrm>
        <a:graphic>
          <a:graphicData uri="http://schemas.openxmlformats.org/drawingml/2006/table">
            <a:tbl>
              <a:tblPr firstRow="1" firstCol="1" bandRow="1">
                <a:tableStyleId>{5C22544A-7EE6-4342-B048-85BDC9FD1C3A}</a:tableStyleId>
              </a:tblPr>
              <a:tblGrid>
                <a:gridCol w="5051411">
                  <a:extLst>
                    <a:ext uri="{9D8B030D-6E8A-4147-A177-3AD203B41FA5}">
                      <a16:colId xmlns:a16="http://schemas.microsoft.com/office/drawing/2014/main" val="1886139224"/>
                    </a:ext>
                  </a:extLst>
                </a:gridCol>
                <a:gridCol w="4348960">
                  <a:extLst>
                    <a:ext uri="{9D8B030D-6E8A-4147-A177-3AD203B41FA5}">
                      <a16:colId xmlns:a16="http://schemas.microsoft.com/office/drawing/2014/main" val="735273652"/>
                    </a:ext>
                  </a:extLst>
                </a:gridCol>
                <a:gridCol w="2586840">
                  <a:extLst>
                    <a:ext uri="{9D8B030D-6E8A-4147-A177-3AD203B41FA5}">
                      <a16:colId xmlns:a16="http://schemas.microsoft.com/office/drawing/2014/main" val="293418813"/>
                    </a:ext>
                  </a:extLst>
                </a:gridCol>
              </a:tblGrid>
              <a:tr h="117296">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414152"/>
                  </a:ext>
                </a:extLst>
              </a:tr>
              <a:tr h="6120811">
                <a:tc>
                  <a:txBody>
                    <a:bodyPr/>
                    <a:lstStyle/>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1. Quan sát tranh và trả lời câu hỏi. </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Mục tiêu: HS nắm được chủ đề bài học.</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Cách tiến hành:</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GV bật bức tranh và gọi 1 HS đọc yêu cầu, câu </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hỏi gợi ý. </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Lệnh HS thực hiện yêu cầu 1 theo nhóm.</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Qua quan sát cô thấy các bạn đã thực hiện xong yêu cầu 1. Cô muốn các em chia sẻ yêu cầu này bằng trò chơi Làm phóng </a:t>
                      </a:r>
                      <a:r>
                        <a:rPr lang="en-US" sz="2200">
                          <a:effectLst/>
                          <a:latin typeface="Times New Roman" panose="02020603050405020304" pitchFamily="18" charset="0"/>
                          <a:cs typeface="Times New Roman" panose="02020603050405020304" pitchFamily="18" charset="0"/>
                        </a:rPr>
                        <a:t>viên</a:t>
                      </a:r>
                      <a:r>
                        <a:rPr lang="en-US" sz="2200" smtClean="0">
                          <a:effectLst/>
                          <a:latin typeface="Times New Roman" panose="02020603050405020304" pitchFamily="18" charset="0"/>
                          <a:cs typeface="Times New Roman" panose="02020603050405020304" pitchFamily="18" charset="0"/>
                        </a:rPr>
                        <a:t>.</a:t>
                      </a:r>
                      <a:endParaRPr lang="en-US" sz="2200">
                        <a:effectLst/>
                        <a:latin typeface="Times New Roman" panose="02020603050405020304" pitchFamily="18"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2200">
                          <a:effectLst/>
                          <a:latin typeface="Times New Roman" panose="02020603050405020304" pitchFamily="18" charset="0"/>
                          <a:cs typeface="Times New Roman" panose="02020603050405020304" pitchFamily="18" charset="0"/>
                        </a:rPr>
                        <a:t>- HS quan sát bức tranh và đọc câu hỏi gợi ý.</a:t>
                      </a:r>
                    </a:p>
                    <a:p>
                      <a:pPr>
                        <a:lnSpc>
                          <a:spcPct val="115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15000"/>
                        </a:lnSpc>
                        <a:spcAft>
                          <a:spcPts val="0"/>
                        </a:spcAft>
                      </a:pPr>
                      <a:r>
                        <a:rPr lang="en-US" sz="2200">
                          <a:effectLst/>
                          <a:latin typeface="Times New Roman" panose="02020603050405020304" pitchFamily="18" charset="0"/>
                          <a:cs typeface="Times New Roman" panose="02020603050405020304" pitchFamily="18" charset="0"/>
                        </a:rPr>
                        <a:t>- HS thảo luận trong nhóm.</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- 1 HS đóng vai phóng viên đi phỏng vấn. </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*Phóng viên:  Xin chào các bạn, mình tên là….., mình là phóng viên báo Thiếu niên. Sau đây mình xin có một vài câu hỏi tìm hiểu về nội dung bức tranh dành cho các </a:t>
                      </a:r>
                      <a:r>
                        <a:rPr lang="en-US" sz="2200">
                          <a:effectLst/>
                          <a:latin typeface="Times New Roman" panose="02020603050405020304" pitchFamily="18" charset="0"/>
                          <a:cs typeface="Times New Roman" panose="02020603050405020304" pitchFamily="18" charset="0"/>
                        </a:rPr>
                        <a:t>bạn</a:t>
                      </a:r>
                      <a:r>
                        <a:rPr lang="en-US" sz="2200" smtClean="0">
                          <a:effectLst/>
                          <a:latin typeface="Times New Roman" panose="02020603050405020304" pitchFamily="18" charset="0"/>
                          <a:cs typeface="Times New Roman" panose="02020603050405020304" pitchFamily="18" charset="0"/>
                        </a:rPr>
                        <a:t>.</a:t>
                      </a:r>
                      <a:endParaRPr lang="en-US" sz="2200">
                        <a:effectLst/>
                        <a:latin typeface="Times New Roman" panose="02020603050405020304" pitchFamily="18"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Rèn kĩ năng quan sát và trả lời câu hỏi; KN hợp tác nhóm</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Phát triển năng lực sáng tạo cho học sinh.</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Rèn KN mạnh dạn, tự tin trong giao tiếp.</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109247"/>
                  </a:ext>
                </a:extLst>
              </a:tr>
            </a:tbl>
          </a:graphicData>
        </a:graphic>
      </p:graphicFrame>
    </p:spTree>
    <p:extLst>
      <p:ext uri="{BB962C8B-B14F-4D97-AF65-F5344CB8AC3E}">
        <p14:creationId xmlns:p14="http://schemas.microsoft.com/office/powerpoint/2010/main" val="2944446058"/>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2745427571"/>
              </p:ext>
            </p:extLst>
          </p:nvPr>
        </p:nvGraphicFramePr>
        <p:xfrm>
          <a:off x="71439" y="377002"/>
          <a:ext cx="11987211" cy="6563533"/>
        </p:xfrm>
        <a:graphic>
          <a:graphicData uri="http://schemas.openxmlformats.org/drawingml/2006/table">
            <a:tbl>
              <a:tblPr firstRow="1" firstCol="1" bandRow="1">
                <a:tableStyleId>{5C22544A-7EE6-4342-B048-85BDC9FD1C3A}</a:tableStyleId>
              </a:tblPr>
              <a:tblGrid>
                <a:gridCol w="5051411">
                  <a:extLst>
                    <a:ext uri="{9D8B030D-6E8A-4147-A177-3AD203B41FA5}">
                      <a16:colId xmlns:a16="http://schemas.microsoft.com/office/drawing/2014/main" val="1886139224"/>
                    </a:ext>
                  </a:extLst>
                </a:gridCol>
                <a:gridCol w="4348960">
                  <a:extLst>
                    <a:ext uri="{9D8B030D-6E8A-4147-A177-3AD203B41FA5}">
                      <a16:colId xmlns:a16="http://schemas.microsoft.com/office/drawing/2014/main" val="735273652"/>
                    </a:ext>
                  </a:extLst>
                </a:gridCol>
                <a:gridCol w="2586840">
                  <a:extLst>
                    <a:ext uri="{9D8B030D-6E8A-4147-A177-3AD203B41FA5}">
                      <a16:colId xmlns:a16="http://schemas.microsoft.com/office/drawing/2014/main" val="293418813"/>
                    </a:ext>
                  </a:extLst>
                </a:gridCol>
              </a:tblGrid>
              <a:tr h="117296">
                <a:tc>
                  <a:txBody>
                    <a:bodyPr/>
                    <a:lstStyle/>
                    <a:p>
                      <a:pPr algn="ctr">
                        <a:lnSpc>
                          <a:spcPct val="150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414152"/>
                  </a:ext>
                </a:extLst>
              </a:tr>
              <a:tr h="6120811">
                <a:tc>
                  <a:txBody>
                    <a:bodyPr/>
                    <a:lstStyle/>
                    <a:p>
                      <a:pPr algn="just">
                        <a:lnSpc>
                          <a:spcPct val="150000"/>
                        </a:lnSpc>
                        <a:spcAft>
                          <a:spcPts val="0"/>
                        </a:spcAft>
                      </a:pPr>
                      <a:r>
                        <a:rPr lang="en-US" sz="2200" smtClean="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Để thực hiện trò chơi này 1 bạn sẽ sắm vai làm phóng viên báo Thiếu niên đi phỏng vấn các bạn. Câu hỏi phỏng vấn chính là nội dung liên quan đến bức tranh mà các em vừa làm trong nhóm.</a:t>
                      </a:r>
                    </a:p>
                    <a:p>
                      <a:pPr algn="just">
                        <a:lnSpc>
                          <a:spcPct val="150000"/>
                        </a:lnSpc>
                        <a:spcAft>
                          <a:spcPts val="0"/>
                        </a:spcAft>
                      </a:pPr>
                      <a:r>
                        <a:rPr lang="en-US" sz="2200">
                          <a:effectLst/>
                          <a:latin typeface="Times New Roman" panose="02020603050405020304" pitchFamily="18" charset="0"/>
                          <a:cs typeface="Times New Roman" panose="02020603050405020304" pitchFamily="18" charset="0"/>
                        </a:rPr>
                        <a:t>- Cô mời bạn…..lên làm phóng viên.</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en-US" sz="2200" u="sng" smtClean="0">
                          <a:effectLst/>
                          <a:latin typeface="Times New Roman" panose="02020603050405020304" pitchFamily="18" charset="0"/>
                          <a:cs typeface="Times New Roman" panose="02020603050405020304" pitchFamily="18" charset="0"/>
                        </a:rPr>
                        <a:t>HS1</a:t>
                      </a:r>
                      <a:r>
                        <a:rPr lang="en-US" sz="2200" u="sng">
                          <a:effectLst/>
                          <a:latin typeface="Times New Roman" panose="02020603050405020304" pitchFamily="18" charset="0"/>
                          <a:cs typeface="Times New Roman" panose="02020603050405020304" pitchFamily="18" charset="0"/>
                        </a:rPr>
                        <a:t>:</a:t>
                      </a:r>
                      <a:r>
                        <a:rPr lang="en-US" sz="2200">
                          <a:effectLst/>
                          <a:latin typeface="Times New Roman" panose="02020603050405020304" pitchFamily="18" charset="0"/>
                          <a:cs typeface="Times New Roman" panose="02020603050405020304" pitchFamily="18" charset="0"/>
                        </a:rPr>
                        <a:t> Chào bạn, qua quan sát bạn thấy tranh vẽ những gì?</a:t>
                      </a:r>
                    </a:p>
                    <a:p>
                      <a:pPr marL="30480" marR="30480" algn="just">
                        <a:lnSpc>
                          <a:spcPct val="150000"/>
                        </a:lnSpc>
                        <a:spcAft>
                          <a:spcPts val="0"/>
                        </a:spcAft>
                      </a:pPr>
                      <a:r>
                        <a:rPr lang="en-US" sz="2200">
                          <a:effectLst/>
                          <a:latin typeface="Times New Roman" panose="02020603050405020304" pitchFamily="18" charset="0"/>
                          <a:cs typeface="Times New Roman" panose="02020603050405020304" pitchFamily="18" charset="0"/>
                        </a:rPr>
                        <a:t>Tranh vẽ những cảnh:</a:t>
                      </a:r>
                    </a:p>
                    <a:p>
                      <a:pPr marL="30480" marR="30480" algn="just">
                        <a:lnSpc>
                          <a:spcPct val="150000"/>
                        </a:lnSpc>
                        <a:spcAft>
                          <a:spcPts val="0"/>
                        </a:spcAft>
                      </a:pPr>
                      <a:r>
                        <a:rPr lang="en-US" sz="2200">
                          <a:effectLst/>
                          <a:latin typeface="Times New Roman" panose="02020603050405020304" pitchFamily="18" charset="0"/>
                          <a:cs typeface="Times New Roman" panose="02020603050405020304" pitchFamily="18" charset="0"/>
                        </a:rPr>
                        <a:t>- Người thầy đang dạy các bạn học sinh học bài.</a:t>
                      </a:r>
                    </a:p>
                    <a:p>
                      <a:pPr marL="30480" marR="30480" algn="just">
                        <a:lnSpc>
                          <a:spcPct val="150000"/>
                        </a:lnSpc>
                        <a:spcAft>
                          <a:spcPts val="0"/>
                        </a:spcAft>
                      </a:pPr>
                      <a:r>
                        <a:rPr lang="en-US" sz="2200">
                          <a:effectLst/>
                          <a:latin typeface="Times New Roman" panose="02020603050405020304" pitchFamily="18" charset="0"/>
                          <a:cs typeface="Times New Roman" panose="02020603050405020304" pitchFamily="18" charset="0"/>
                        </a:rPr>
                        <a:t>- Cậu bé vừa chăn trâu vừa học bài.</a:t>
                      </a:r>
                    </a:p>
                    <a:p>
                      <a:pPr marL="30480" marR="30480" algn="just">
                        <a:lnSpc>
                          <a:spcPct val="150000"/>
                        </a:lnSpc>
                        <a:spcAft>
                          <a:spcPts val="0"/>
                        </a:spcAft>
                      </a:pPr>
                      <a:r>
                        <a:rPr lang="en-US" sz="2200">
                          <a:effectLst/>
                          <a:latin typeface="Times New Roman" panose="02020603050405020304" pitchFamily="18" charset="0"/>
                          <a:cs typeface="Times New Roman" panose="02020603050405020304" pitchFamily="18" charset="0"/>
                        </a:rPr>
                        <a:t>- Một số bạn nhỏ đang mặc áo mưa đi đến lớp.</a:t>
                      </a:r>
                    </a:p>
                    <a:p>
                      <a:pPr marL="30480" marR="30480" algn="just">
                        <a:lnSpc>
                          <a:spcPct val="150000"/>
                        </a:lnSpc>
                        <a:spcAft>
                          <a:spcPts val="0"/>
                        </a:spcAft>
                      </a:pPr>
                      <a:r>
                        <a:rPr lang="en-US" sz="2200">
                          <a:effectLst/>
                          <a:latin typeface="Times New Roman" panose="02020603050405020304" pitchFamily="18" charset="0"/>
                          <a:cs typeface="Times New Roman" panose="02020603050405020304" pitchFamily="18" charset="0"/>
                        </a:rPr>
                        <a:t>- Một số bạn đang điều khiển robot, sử dụng máy tính.</a:t>
                      </a:r>
                    </a:p>
                    <a:p>
                      <a:pPr marL="30480" marR="30480" algn="just">
                        <a:lnSpc>
                          <a:spcPct val="150000"/>
                        </a:lnSpc>
                        <a:spcAft>
                          <a:spcPts val="0"/>
                        </a:spcAft>
                      </a:pPr>
                      <a:r>
                        <a:rPr lang="en-US" sz="2200">
                          <a:effectLst/>
                          <a:latin typeface="Times New Roman" panose="02020603050405020304" pitchFamily="18" charset="0"/>
                          <a:cs typeface="Times New Roman" panose="02020603050405020304" pitchFamily="18" charset="0"/>
                        </a:rPr>
                        <a:t>- Một bạn nhỏ mặc chiếc áo cử nhân, khuôn mặt cười rạng </a:t>
                      </a:r>
                      <a:r>
                        <a:rPr lang="en-US" sz="2200">
                          <a:effectLst/>
                          <a:latin typeface="Times New Roman" panose="02020603050405020304" pitchFamily="18" charset="0"/>
                          <a:cs typeface="Times New Roman" panose="02020603050405020304" pitchFamily="18" charset="0"/>
                        </a:rPr>
                        <a:t>rỡ</a:t>
                      </a:r>
                      <a:r>
                        <a:rPr lang="en-US" sz="2200" smtClean="0">
                          <a:effectLst/>
                          <a:latin typeface="Times New Roman" panose="02020603050405020304" pitchFamily="18" charset="0"/>
                          <a:cs typeface="Times New Roman" panose="02020603050405020304" pitchFamily="18" charset="0"/>
                        </a:rPr>
                        <a:t>.</a:t>
                      </a:r>
                      <a:endParaRPr lang="en-US" sz="2200">
                        <a:effectLst/>
                        <a:latin typeface="Times New Roman" panose="02020603050405020304" pitchFamily="18"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50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109247"/>
                  </a:ext>
                </a:extLst>
              </a:tr>
            </a:tbl>
          </a:graphicData>
        </a:graphic>
      </p:graphicFrame>
    </p:spTree>
    <p:extLst>
      <p:ext uri="{BB962C8B-B14F-4D97-AF65-F5344CB8AC3E}">
        <p14:creationId xmlns:p14="http://schemas.microsoft.com/office/powerpoint/2010/main" val="3708447772"/>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1197830663"/>
              </p:ext>
            </p:extLst>
          </p:nvPr>
        </p:nvGraphicFramePr>
        <p:xfrm>
          <a:off x="71439" y="419866"/>
          <a:ext cx="11987211" cy="6455456"/>
        </p:xfrm>
        <a:graphic>
          <a:graphicData uri="http://schemas.openxmlformats.org/drawingml/2006/table">
            <a:tbl>
              <a:tblPr firstRow="1" firstCol="1" bandRow="1">
                <a:tableStyleId>{5C22544A-7EE6-4342-B048-85BDC9FD1C3A}</a:tableStyleId>
              </a:tblPr>
              <a:tblGrid>
                <a:gridCol w="5051411">
                  <a:extLst>
                    <a:ext uri="{9D8B030D-6E8A-4147-A177-3AD203B41FA5}">
                      <a16:colId xmlns:a16="http://schemas.microsoft.com/office/drawing/2014/main" val="1886139224"/>
                    </a:ext>
                  </a:extLst>
                </a:gridCol>
                <a:gridCol w="4348960">
                  <a:extLst>
                    <a:ext uri="{9D8B030D-6E8A-4147-A177-3AD203B41FA5}">
                      <a16:colId xmlns:a16="http://schemas.microsoft.com/office/drawing/2014/main" val="735273652"/>
                    </a:ext>
                  </a:extLst>
                </a:gridCol>
                <a:gridCol w="2586840">
                  <a:extLst>
                    <a:ext uri="{9D8B030D-6E8A-4147-A177-3AD203B41FA5}">
                      <a16:colId xmlns:a16="http://schemas.microsoft.com/office/drawing/2014/main" val="293418813"/>
                    </a:ext>
                  </a:extLst>
                </a:gridCol>
              </a:tblGrid>
              <a:tr h="117296">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414152"/>
                  </a:ext>
                </a:extLst>
              </a:tr>
              <a:tr h="6120811">
                <a:tc>
                  <a:txBody>
                    <a:bodyPr/>
                    <a:lstStyle/>
                    <a:p>
                      <a:pPr>
                        <a:lnSpc>
                          <a:spcPct val="150000"/>
                        </a:lnSpc>
                        <a:spcAft>
                          <a:spcPts val="1200"/>
                        </a:spcAft>
                      </a:pP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r>
                        <a:rPr lang="en-US" sz="2200">
                          <a:effectLst/>
                          <a:latin typeface="Times New Roman" panose="02020603050405020304" pitchFamily="18" charset="0"/>
                          <a:cs typeface="Times New Roman" panose="02020603050405020304" pitchFamily="18" charset="0"/>
                        </a:rPr>
                        <a:t/>
                      </a:r>
                      <a:br>
                        <a:rPr lang="en-US" sz="2200">
                          <a:effectLst/>
                          <a:latin typeface="Times New Roman" panose="02020603050405020304" pitchFamily="18" charset="0"/>
                          <a:cs typeface="Times New Roman" panose="02020603050405020304" pitchFamily="18" charset="0"/>
                        </a:rPr>
                      </a:b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15000"/>
                        </a:lnSpc>
                        <a:spcAft>
                          <a:spcPts val="1200"/>
                        </a:spcAft>
                      </a:pPr>
                      <a:r>
                        <a:rPr lang="en-US" sz="2200" u="sng" smtClean="0">
                          <a:effectLst/>
                          <a:latin typeface="Times New Roman" panose="02020603050405020304" pitchFamily="18" charset="0"/>
                          <a:cs typeface="Times New Roman" panose="02020603050405020304" pitchFamily="18" charset="0"/>
                        </a:rPr>
                        <a:t>HS2</a:t>
                      </a:r>
                      <a:r>
                        <a:rPr lang="en-US" sz="2200" u="sng">
                          <a:effectLst/>
                          <a:latin typeface="Times New Roman" panose="02020603050405020304" pitchFamily="18" charset="0"/>
                          <a:cs typeface="Times New Roman" panose="02020603050405020304" pitchFamily="18" charset="0"/>
                        </a:rPr>
                        <a:t>:</a:t>
                      </a:r>
                      <a:r>
                        <a:rPr lang="en-US" sz="2200">
                          <a:effectLst/>
                          <a:latin typeface="Times New Roman" panose="02020603050405020304" pitchFamily="18" charset="0"/>
                          <a:cs typeface="Times New Roman" panose="02020603050405020304" pitchFamily="18" charset="0"/>
                        </a:rPr>
                        <a:t> Bạn có nhất trí với câu trả lời của bạn không?</a:t>
                      </a:r>
                    </a:p>
                    <a:p>
                      <a:pPr algn="just">
                        <a:lnSpc>
                          <a:spcPct val="115000"/>
                        </a:lnSpc>
                        <a:spcAft>
                          <a:spcPts val="0"/>
                        </a:spcAft>
                      </a:pPr>
                      <a:r>
                        <a:rPr lang="en-US" sz="2200">
                          <a:effectLst/>
                          <a:latin typeface="Times New Roman" panose="02020603050405020304" pitchFamily="18" charset="0"/>
                          <a:cs typeface="Times New Roman" panose="02020603050405020304" pitchFamily="18" charset="0"/>
                        </a:rPr>
                        <a:t>- Tôi hoàn toàn nhất trí với câu trả lời của bạn.</a:t>
                      </a:r>
                    </a:p>
                    <a:p>
                      <a:pPr algn="just">
                        <a:lnSpc>
                          <a:spcPct val="115000"/>
                        </a:lnSpc>
                        <a:spcAft>
                          <a:spcPts val="0"/>
                        </a:spcAft>
                      </a:pPr>
                      <a:r>
                        <a:rPr lang="en-US" sz="2200" u="sng">
                          <a:effectLst/>
                          <a:latin typeface="Times New Roman" panose="02020603050405020304" pitchFamily="18" charset="0"/>
                          <a:cs typeface="Times New Roman" panose="02020603050405020304" pitchFamily="18" charset="0"/>
                        </a:rPr>
                        <a:t>HS2:</a:t>
                      </a:r>
                      <a:r>
                        <a:rPr lang="en-US" sz="2200">
                          <a:effectLst/>
                          <a:latin typeface="Times New Roman" panose="02020603050405020304" pitchFamily="18" charset="0"/>
                          <a:cs typeface="Times New Roman" panose="02020603050405020304" pitchFamily="18" charset="0"/>
                        </a:rPr>
                        <a:t> Vậy bạn có suy nghĩ gì về những hình ảnh trong tranh?</a:t>
                      </a:r>
                    </a:p>
                    <a:p>
                      <a:pPr algn="just">
                        <a:lnSpc>
                          <a:spcPct val="115000"/>
                        </a:lnSpc>
                        <a:spcAft>
                          <a:spcPts val="0"/>
                        </a:spcAft>
                      </a:pPr>
                      <a:r>
                        <a:rPr lang="en-US" sz="2200">
                          <a:effectLst/>
                          <a:latin typeface="Times New Roman" panose="02020603050405020304" pitchFamily="18" charset="0"/>
                          <a:cs typeface="Times New Roman" panose="02020603050405020304" pitchFamily="18" charset="0"/>
                        </a:rPr>
                        <a:t>- Những hình ảnh trong tranh cho em thấy: Tất cả các bạn nhỏ dù ở trong hoàn cảnh, điều kiện khó khăn vẫn cố gắng thực hiện nhiệm vụ học tập của mình, không ngừng rèn luyện tri thức để vươn tới thành công.</a:t>
                      </a:r>
                    </a:p>
                    <a:p>
                      <a:pPr algn="just">
                        <a:lnSpc>
                          <a:spcPct val="115000"/>
                        </a:lnSpc>
                        <a:spcAft>
                          <a:spcPts val="0"/>
                        </a:spcAft>
                      </a:pPr>
                      <a:r>
                        <a:rPr lang="en-US" sz="2200" u="sng">
                          <a:effectLst/>
                          <a:latin typeface="Times New Roman" panose="02020603050405020304" pitchFamily="18" charset="0"/>
                          <a:cs typeface="Times New Roman" panose="02020603050405020304" pitchFamily="18" charset="0"/>
                        </a:rPr>
                        <a:t>HS3:</a:t>
                      </a:r>
                      <a:r>
                        <a:rPr lang="en-US" sz="2200">
                          <a:effectLst/>
                          <a:latin typeface="Times New Roman" panose="02020603050405020304" pitchFamily="18" charset="0"/>
                          <a:cs typeface="Times New Roman" panose="02020603050405020304" pitchFamily="18" charset="0"/>
                        </a:rPr>
                        <a:t> Sau khi quan sát, bạn thấy bức tranh muốn nói gì với chúng </a:t>
                      </a:r>
                      <a:r>
                        <a:rPr lang="en-US" sz="2200">
                          <a:effectLst/>
                          <a:latin typeface="Times New Roman" panose="02020603050405020304" pitchFamily="18" charset="0"/>
                          <a:cs typeface="Times New Roman" panose="02020603050405020304" pitchFamily="18" charset="0"/>
                        </a:rPr>
                        <a:t>ta</a:t>
                      </a:r>
                      <a:r>
                        <a:rPr lang="en-US" sz="2200" smtClean="0">
                          <a:effectLst/>
                          <a:latin typeface="Times New Roman" panose="02020603050405020304" pitchFamily="18" charset="0"/>
                          <a:cs typeface="Times New Roman" panose="02020603050405020304" pitchFamily="18" charset="0"/>
                        </a:rPr>
                        <a:t>?</a:t>
                      </a:r>
                      <a:endParaRPr lang="en-US" sz="2200">
                        <a:effectLst/>
                        <a:latin typeface="Times New Roman" panose="02020603050405020304" pitchFamily="18"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109247"/>
                  </a:ext>
                </a:extLst>
              </a:tr>
            </a:tbl>
          </a:graphicData>
        </a:graphic>
      </p:graphicFrame>
    </p:spTree>
    <p:extLst>
      <p:ext uri="{BB962C8B-B14F-4D97-AF65-F5344CB8AC3E}">
        <p14:creationId xmlns:p14="http://schemas.microsoft.com/office/powerpoint/2010/main" val="1711118765"/>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40" y="15353"/>
            <a:ext cx="447198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B. HOẠT ĐỘNG CƠ BẢN</a:t>
            </a:r>
            <a:endParaRPr kumimoji="0" lang="en-US" sz="24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757252097"/>
              </p:ext>
            </p:extLst>
          </p:nvPr>
        </p:nvGraphicFramePr>
        <p:xfrm>
          <a:off x="71439" y="419866"/>
          <a:ext cx="11987211" cy="6479586"/>
        </p:xfrm>
        <a:graphic>
          <a:graphicData uri="http://schemas.openxmlformats.org/drawingml/2006/table">
            <a:tbl>
              <a:tblPr firstRow="1" firstCol="1" bandRow="1">
                <a:tableStyleId>{5C22544A-7EE6-4342-B048-85BDC9FD1C3A}</a:tableStyleId>
              </a:tblPr>
              <a:tblGrid>
                <a:gridCol w="5051411">
                  <a:extLst>
                    <a:ext uri="{9D8B030D-6E8A-4147-A177-3AD203B41FA5}">
                      <a16:colId xmlns:a16="http://schemas.microsoft.com/office/drawing/2014/main" val="1886139224"/>
                    </a:ext>
                  </a:extLst>
                </a:gridCol>
                <a:gridCol w="4348960">
                  <a:extLst>
                    <a:ext uri="{9D8B030D-6E8A-4147-A177-3AD203B41FA5}">
                      <a16:colId xmlns:a16="http://schemas.microsoft.com/office/drawing/2014/main" val="735273652"/>
                    </a:ext>
                  </a:extLst>
                </a:gridCol>
                <a:gridCol w="2586840">
                  <a:extLst>
                    <a:ext uri="{9D8B030D-6E8A-4147-A177-3AD203B41FA5}">
                      <a16:colId xmlns:a16="http://schemas.microsoft.com/office/drawing/2014/main" val="293418813"/>
                    </a:ext>
                  </a:extLst>
                </a:gridCol>
              </a:tblGrid>
              <a:tr h="117296">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giáo viên</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Hoạt động của học sinh</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200">
                          <a:solidFill>
                            <a:srgbClr val="FF0000"/>
                          </a:solidFill>
                          <a:effectLst/>
                          <a:latin typeface="Times New Roman" panose="02020603050405020304" pitchFamily="18" charset="0"/>
                          <a:cs typeface="Times New Roman" panose="02020603050405020304" pitchFamily="18" charset="0"/>
                        </a:rPr>
                        <a:t>Ghi chú/ Ý nghĩa</a:t>
                      </a:r>
                      <a:endParaRPr lang="en-US" sz="22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6414152"/>
                  </a:ext>
                </a:extLst>
              </a:tr>
              <a:tr h="6120811">
                <a:tc>
                  <a:txBody>
                    <a:bodyPr/>
                    <a:lstStyle/>
                    <a:p>
                      <a:pPr algn="just">
                        <a:lnSpc>
                          <a:spcPct val="150000"/>
                        </a:lnSpc>
                        <a:spcAft>
                          <a:spcPts val="0"/>
                        </a:spcAft>
                      </a:pPr>
                      <a:endParaRPr lang="en-US" sz="2200" u="sng" smtClean="0">
                        <a:effectLst/>
                        <a:latin typeface="Times New Roman" panose="02020603050405020304" pitchFamily="18" charset="0"/>
                        <a:cs typeface="Times New Roman" panose="02020603050405020304" pitchFamily="18" charset="0"/>
                      </a:endParaRPr>
                    </a:p>
                    <a:p>
                      <a:pPr algn="just">
                        <a:lnSpc>
                          <a:spcPct val="150000"/>
                        </a:lnSpc>
                        <a:spcAft>
                          <a:spcPts val="0"/>
                        </a:spcAft>
                      </a:pPr>
                      <a:endParaRPr lang="en-US" sz="2200" u="sng" smtClean="0">
                        <a:effectLst/>
                        <a:latin typeface="Times New Roman" panose="02020603050405020304" pitchFamily="18" charset="0"/>
                        <a:cs typeface="Times New Roman" panose="02020603050405020304" pitchFamily="18" charset="0"/>
                      </a:endParaRPr>
                    </a:p>
                    <a:p>
                      <a:pPr algn="just">
                        <a:lnSpc>
                          <a:spcPct val="150000"/>
                        </a:lnSpc>
                        <a:spcAft>
                          <a:spcPts val="0"/>
                        </a:spcAft>
                      </a:pPr>
                      <a:endParaRPr lang="en-US" sz="2200" u="sng" smtClean="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en-US" sz="2200" u="sng" smtClean="0">
                          <a:effectLst/>
                          <a:latin typeface="Times New Roman" panose="02020603050405020304" pitchFamily="18" charset="0"/>
                          <a:cs typeface="Times New Roman" panose="02020603050405020304" pitchFamily="18" charset="0"/>
                        </a:rPr>
                        <a:t>GV </a:t>
                      </a:r>
                      <a:r>
                        <a:rPr lang="en-US" sz="2200" u="sng">
                          <a:effectLst/>
                          <a:latin typeface="Times New Roman" panose="02020603050405020304" pitchFamily="18" charset="0"/>
                          <a:cs typeface="Times New Roman" panose="02020603050405020304" pitchFamily="18" charset="0"/>
                        </a:rPr>
                        <a:t>chốt :</a:t>
                      </a:r>
                      <a:r>
                        <a:rPr lang="en-US" sz="2200">
                          <a:effectLst/>
                          <a:latin typeface="Times New Roman" panose="02020603050405020304" pitchFamily="18" charset="0"/>
                          <a:cs typeface="Times New Roman" panose="02020603050405020304" pitchFamily="18" charset="0"/>
                        </a:rPr>
                        <a:t> Trước hết cô đề nghị cả lớp thưởng cho bạn phóng viên và các bạn tham gia trả lời phỏng vấn 1 tràng pháo tay. Qua yêu cầu này cô thấy các nhóm làm rất tốt, các em đã nêu được nội dung bức tranh: Những con người có nghị lực, ý chí vươn lên trong cuộc sống sẽ đạt được thành công đó cũng chính là chủ đề bài 11A: Có chí thì nên.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just">
                        <a:lnSpc>
                          <a:spcPct val="150000"/>
                        </a:lnSpc>
                        <a:spcBef>
                          <a:spcPts val="600"/>
                        </a:spcBef>
                        <a:spcAft>
                          <a:spcPts val="600"/>
                        </a:spcAft>
                      </a:pPr>
                      <a:r>
                        <a:rPr lang="en-US" sz="2200" smtClean="0">
                          <a:effectLst/>
                          <a:latin typeface="Times New Roman" panose="02020603050405020304" pitchFamily="18" charset="0"/>
                          <a:cs typeface="Times New Roman" panose="02020603050405020304" pitchFamily="18" charset="0"/>
                        </a:rPr>
                        <a:t>- </a:t>
                      </a:r>
                      <a:r>
                        <a:rPr lang="en-US" sz="2200">
                          <a:effectLst/>
                          <a:latin typeface="Times New Roman" panose="02020603050405020304" pitchFamily="18" charset="0"/>
                          <a:cs typeface="Times New Roman" panose="02020603050405020304" pitchFamily="18" charset="0"/>
                        </a:rPr>
                        <a:t>Bức tranh muốn nhắc nhở chúng ta rằng: Phải luôn cố gắng vượt qua khó khăn, không ngừng học tập vươn lên.</a:t>
                      </a:r>
                    </a:p>
                    <a:p>
                      <a:pPr algn="just">
                        <a:lnSpc>
                          <a:spcPct val="150000"/>
                        </a:lnSpc>
                        <a:spcBef>
                          <a:spcPts val="600"/>
                        </a:spcBef>
                        <a:spcAft>
                          <a:spcPts val="600"/>
                        </a:spcAft>
                      </a:pPr>
                      <a:r>
                        <a:rPr lang="en-US" sz="2200">
                          <a:effectLst/>
                          <a:latin typeface="Times New Roman" panose="02020603050405020304" pitchFamily="18" charset="0"/>
                          <a:cs typeface="Times New Roman" panose="02020603050405020304" pitchFamily="18" charset="0"/>
                        </a:rPr>
                        <a:t>Phóng viên: Qua các câu phỏng vấn về nội dung bức tranh tôi thấy các bạn đã quan sát và hiểu rất tốt về nội dung trong tranh. Cảm ơn các bạn đã trả lời phỏng vấn của chúng tôi. Em xin mời cô giáo tiếp tục giờ học.</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cs typeface="Times New Roman" panose="02020603050405020304" pitchFamily="18" charset="0"/>
                      </a:endParaRP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p>
                    <a:p>
                      <a:pPr>
                        <a:lnSpc>
                          <a:spcPct val="107000"/>
                        </a:lnSpc>
                        <a:spcAft>
                          <a:spcPts val="0"/>
                        </a:spcAft>
                      </a:pPr>
                      <a:r>
                        <a:rPr lang="en-US" sz="2200">
                          <a:effectLst/>
                          <a:latin typeface="Times New Roman" panose="02020603050405020304" pitchFamily="18" charset="0"/>
                          <a:cs typeface="Times New Roman" panose="02020603050405020304" pitchFamily="18" charset="0"/>
                        </a:rPr>
                        <a:t>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26036" marR="2603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6109247"/>
                  </a:ext>
                </a:extLst>
              </a:tr>
            </a:tbl>
          </a:graphicData>
        </a:graphic>
      </p:graphicFrame>
    </p:spTree>
    <p:extLst>
      <p:ext uri="{BB962C8B-B14F-4D97-AF65-F5344CB8AC3E}">
        <p14:creationId xmlns:p14="http://schemas.microsoft.com/office/powerpoint/2010/main" val="3867913713"/>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1938</Words>
  <Application>Microsoft Office PowerPoint</Application>
  <PresentationFormat>Widescreen</PresentationFormat>
  <Paragraphs>405</Paragraphs>
  <Slides>23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23</vt:i4>
      </vt:variant>
    </vt:vector>
  </HeadingPairs>
  <TitlesOfParts>
    <vt:vector size="31" baseType="lpstr">
      <vt:lpstr>SimHei</vt:lpstr>
      <vt:lpstr>Arial</vt:lpstr>
      <vt:lpstr>Calibri</vt:lpstr>
      <vt:lpstr>Calibri Light</vt:lpstr>
      <vt:lpstr>Times New Roman</vt:lpstr>
      <vt:lpstr>Office Theme</vt:lpstr>
      <vt:lpstr>3_Office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cp:revision>
  <dcterms:created xsi:type="dcterms:W3CDTF">2022-12-13T05:30:54Z</dcterms:created>
  <dcterms:modified xsi:type="dcterms:W3CDTF">2022-12-13T06:46:48Z</dcterms:modified>
</cp:coreProperties>
</file>