
<file path=[Content_Types].xml><?xml version="1.0" encoding="utf-8"?>
<Types xmlns="http://schemas.openxmlformats.org/package/2006/content-types">
  <Default Extension="png" ContentType="image/png"/>
  <Default Extension="webp"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7.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9">
  <p:sldMasterIdLst>
    <p:sldMasterId id="2147483648" r:id="rId1"/>
  </p:sldMasterIdLst>
  <p:notesMasterIdLst>
    <p:notesMasterId r:id="rId33"/>
  </p:notesMasterIdLst>
  <p:sldIdLst>
    <p:sldId id="256" r:id="rId2"/>
    <p:sldId id="257" r:id="rId3"/>
    <p:sldId id="304" r:id="rId4"/>
    <p:sldId id="261" r:id="rId5"/>
    <p:sldId id="305" r:id="rId6"/>
    <p:sldId id="328" r:id="rId7"/>
    <p:sldId id="266" r:id="rId8"/>
    <p:sldId id="290" r:id="rId9"/>
    <p:sldId id="342" r:id="rId10"/>
    <p:sldId id="341" r:id="rId11"/>
    <p:sldId id="324" r:id="rId12"/>
    <p:sldId id="333" r:id="rId13"/>
    <p:sldId id="330" r:id="rId14"/>
    <p:sldId id="323" r:id="rId15"/>
    <p:sldId id="271" r:id="rId16"/>
    <p:sldId id="336" r:id="rId17"/>
    <p:sldId id="343" r:id="rId18"/>
    <p:sldId id="325" r:id="rId19"/>
    <p:sldId id="326" r:id="rId20"/>
    <p:sldId id="327" r:id="rId21"/>
    <p:sldId id="295" r:id="rId22"/>
    <p:sldId id="335" r:id="rId23"/>
    <p:sldId id="319" r:id="rId24"/>
    <p:sldId id="320" r:id="rId25"/>
    <p:sldId id="302" r:id="rId26"/>
    <p:sldId id="321" r:id="rId27"/>
    <p:sldId id="322" r:id="rId28"/>
    <p:sldId id="313" r:id="rId29"/>
    <p:sldId id="331" r:id="rId30"/>
    <p:sldId id="314" r:id="rId31"/>
    <p:sldId id="33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AA8C8F-A2C7-4DED-B362-03AB35F822C5}">
          <p14:sldIdLst>
            <p14:sldId id="256"/>
            <p14:sldId id="257"/>
            <p14:sldId id="304"/>
            <p14:sldId id="261"/>
            <p14:sldId id="305"/>
            <p14:sldId id="328"/>
            <p14:sldId id="266"/>
            <p14:sldId id="290"/>
            <p14:sldId id="342"/>
            <p14:sldId id="341"/>
            <p14:sldId id="324"/>
            <p14:sldId id="333"/>
            <p14:sldId id="330"/>
            <p14:sldId id="323"/>
            <p14:sldId id="271"/>
            <p14:sldId id="336"/>
            <p14:sldId id="343"/>
            <p14:sldId id="325"/>
            <p14:sldId id="326"/>
            <p14:sldId id="327"/>
            <p14:sldId id="295"/>
            <p14:sldId id="335"/>
            <p14:sldId id="319"/>
            <p14:sldId id="320"/>
            <p14:sldId id="302"/>
            <p14:sldId id="321"/>
            <p14:sldId id="322"/>
            <p14:sldId id="313"/>
            <p14:sldId id="331"/>
            <p14:sldId id="314"/>
            <p14:sldId id="33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6163F"/>
    <a:srgbClr val="F8C4CF"/>
    <a:srgbClr val="FFFF99"/>
    <a:srgbClr val="8DB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88" d="100"/>
          <a:sy n="88" d="100"/>
        </p:scale>
        <p:origin x="504"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C587CD-AEFB-4AE5-B9B2-EBF68976F86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E05EFB6-F922-430F-909F-AB32A2341E99}">
      <dgm:prSet phldrT="[Text]" custT="1"/>
      <dgm:spPr/>
      <dgm:t>
        <a:bodyPr/>
        <a:lstStyle/>
        <a:p>
          <a:r>
            <a:rPr lang="en-US" sz="4000" dirty="0" err="1" smtClean="0">
              <a:latin typeface="Times New Roman" panose="02020603050405020304" pitchFamily="18" charset="0"/>
              <a:cs typeface="Times New Roman" panose="02020603050405020304" pitchFamily="18" charset="0"/>
            </a:rPr>
            <a:t>Biện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dgm:t>
    </dgm:pt>
    <dgm:pt modelId="{5CF4F796-2EBD-4737-BEA6-9899D23DF8D6}" type="parTrans" cxnId="{A01AFCB8-683E-43C7-8B55-E10AD3F46B10}">
      <dgm:prSet/>
      <dgm:spPr/>
      <dgm:t>
        <a:bodyPr/>
        <a:lstStyle/>
        <a:p>
          <a:endParaRPr lang="en-US"/>
        </a:p>
      </dgm:t>
    </dgm:pt>
    <dgm:pt modelId="{82B266EF-EBFC-4F2A-82B5-19A92277CDFA}" type="sibTrans" cxnId="{A01AFCB8-683E-43C7-8B55-E10AD3F46B10}">
      <dgm:prSet/>
      <dgm:spPr/>
      <dgm:t>
        <a:bodyPr/>
        <a:lstStyle/>
        <a:p>
          <a:endParaRPr lang="en-US"/>
        </a:p>
      </dgm:t>
    </dgm:pt>
    <dgm:pt modelId="{0581745A-2C98-44CE-851F-60376FFFC4DC}">
      <dgm:prSet phldrT="[Text]" custT="1"/>
      <dgm:spPr/>
      <dgm:t>
        <a:bodyPr/>
        <a:lstStyle/>
        <a:p>
          <a:r>
            <a:rPr lang="en-US" sz="4000" dirty="0" err="1" smtClean="0">
              <a:latin typeface="Times New Roman" panose="02020603050405020304" pitchFamily="18" charset="0"/>
              <a:cs typeface="Times New Roman" panose="02020603050405020304" pitchFamily="18" charset="0"/>
            </a:rPr>
            <a:t>Biện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2</a:t>
          </a:r>
          <a:endParaRPr lang="en-US" sz="4000" dirty="0">
            <a:latin typeface="Times New Roman" panose="02020603050405020304" pitchFamily="18" charset="0"/>
            <a:cs typeface="Times New Roman" panose="02020603050405020304" pitchFamily="18" charset="0"/>
          </a:endParaRPr>
        </a:p>
      </dgm:t>
    </dgm:pt>
    <dgm:pt modelId="{5169C3F6-46F4-45C4-8455-200597012A18}" type="parTrans" cxnId="{B526D8E2-7160-4F40-9ABC-40ECD3738BBF}">
      <dgm:prSet/>
      <dgm:spPr/>
      <dgm:t>
        <a:bodyPr/>
        <a:lstStyle/>
        <a:p>
          <a:endParaRPr lang="en-US"/>
        </a:p>
      </dgm:t>
    </dgm:pt>
    <dgm:pt modelId="{77C0D1C7-1D92-4813-AF01-F34F6D43D20F}" type="sibTrans" cxnId="{B526D8E2-7160-4F40-9ABC-40ECD3738BBF}">
      <dgm:prSet/>
      <dgm:spPr/>
      <dgm:t>
        <a:bodyPr/>
        <a:lstStyle/>
        <a:p>
          <a:endParaRPr lang="en-US"/>
        </a:p>
      </dgm:t>
    </dgm:pt>
    <dgm:pt modelId="{CAD77692-1320-4636-B58F-F3CCB0AEA719}">
      <dgm:prSet phldrT="[Text]" custT="1"/>
      <dgm:spPr/>
      <dgm:t>
        <a:bodyPr/>
        <a:lstStyle/>
        <a:p>
          <a:pPr algn="just"/>
          <a:r>
            <a:rPr lang="en-US" sz="2400" b="1" i="0" kern="1200" dirty="0" err="1" smtClean="0">
              <a:latin typeface="Times New Roman" panose="02020603050405020304" pitchFamily="18" charset="0"/>
              <a:cs typeface="Times New Roman" panose="02020603050405020304" pitchFamily="18" charset="0"/>
            </a:rPr>
            <a:t>Tăng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cường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sử</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dụng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các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thiết</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bị</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dạy</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học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dụng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cụ</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tự</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làm</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sử</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dụng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Âm</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nhạc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trong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các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trò</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chơi</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vận</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động</a:t>
          </a:r>
          <a:r>
            <a:rPr lang="en-US" sz="2400" b="1" i="0" kern="1200" dirty="0" smtClean="0">
              <a:latin typeface="Times New Roman" panose="02020603050405020304" pitchFamily="18" charset="0"/>
              <a:cs typeface="Times New Roman" panose="02020603050405020304" pitchFamily="18" charset="0"/>
            </a:rPr>
            <a:t>.</a:t>
          </a:r>
          <a:endParaRPr lang="en-US" sz="2400" kern="1200" dirty="0">
            <a:solidFill>
              <a:prstClr val="black">
                <a:hueOff val="0"/>
                <a:satOff val="0"/>
                <a:lumOff val="0"/>
                <a:alphaOff val="0"/>
              </a:prstClr>
            </a:solidFill>
            <a:latin typeface="Times New Roman (Headings)"/>
            <a:ea typeface="+mn-ea"/>
            <a:cs typeface="Times New Roman" pitchFamily="18" charset="0"/>
          </a:endParaRPr>
        </a:p>
      </dgm:t>
    </dgm:pt>
    <dgm:pt modelId="{7AF861B3-8DF2-49AD-91B2-33E300FCFBBA}" type="parTrans" cxnId="{E7C2A5C5-6BFC-4052-AA5F-7A27325F02AE}">
      <dgm:prSet/>
      <dgm:spPr/>
      <dgm:t>
        <a:bodyPr/>
        <a:lstStyle/>
        <a:p>
          <a:endParaRPr lang="en-US"/>
        </a:p>
      </dgm:t>
    </dgm:pt>
    <dgm:pt modelId="{DBACCA17-C4D7-43A7-9C85-FE670357921B}" type="sibTrans" cxnId="{E7C2A5C5-6BFC-4052-AA5F-7A27325F02AE}">
      <dgm:prSet/>
      <dgm:spPr/>
      <dgm:t>
        <a:bodyPr/>
        <a:lstStyle/>
        <a:p>
          <a:endParaRPr lang="en-US"/>
        </a:p>
      </dgm:t>
    </dgm:pt>
    <dgm:pt modelId="{FD363A2C-FB88-410B-9674-DB9C7BE83123}">
      <dgm:prSet phldrT="[Text]" custT="1"/>
      <dgm:spPr/>
      <dgm:t>
        <a:bodyPr/>
        <a:lstStyle/>
        <a:p>
          <a:pPr marL="171450" lvl="1" indent="-171450" algn="just" defTabSz="711200">
            <a:lnSpc>
              <a:spcPct val="90000"/>
            </a:lnSpc>
            <a:spcBef>
              <a:spcPct val="0"/>
            </a:spcBef>
            <a:spcAft>
              <a:spcPct val="15000"/>
            </a:spcAft>
            <a:buChar char="•"/>
          </a:pPr>
          <a:r>
            <a:rPr lang="pt-BR" sz="2400" b="1" i="0" kern="1200" dirty="0" smtClean="0">
              <a:latin typeface="Times New Roman" panose="02020603050405020304" pitchFamily="18" charset="0"/>
              <a:cs typeface="Times New Roman" panose="02020603050405020304" pitchFamily="18" charset="0"/>
            </a:rPr>
            <a:t>Ứng dụng công nghệ thông tin vào dạy học các trò chơi cho học sinh.</a:t>
          </a:r>
          <a:endParaRPr lang="en-US" sz="2400" b="0" i="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54E5EA76-402B-4B90-AA7B-644E4C4A2255}" type="parTrans" cxnId="{DA9B8CD2-1859-41F7-90CB-7C0E9D51D80B}">
      <dgm:prSet/>
      <dgm:spPr/>
      <dgm:t>
        <a:bodyPr/>
        <a:lstStyle/>
        <a:p>
          <a:endParaRPr lang="en-US"/>
        </a:p>
      </dgm:t>
    </dgm:pt>
    <dgm:pt modelId="{DA91F005-819C-47CB-90EE-DFCDF2901946}" type="sibTrans" cxnId="{DA9B8CD2-1859-41F7-90CB-7C0E9D51D80B}">
      <dgm:prSet/>
      <dgm:spPr/>
      <dgm:t>
        <a:bodyPr/>
        <a:lstStyle/>
        <a:p>
          <a:endParaRPr lang="en-US"/>
        </a:p>
      </dgm:t>
    </dgm:pt>
    <dgm:pt modelId="{328AEAD0-B476-4761-A662-7D324556A5BC}" type="pres">
      <dgm:prSet presAssocID="{16C587CD-AEFB-4AE5-B9B2-EBF68976F86B}" presName="Name0" presStyleCnt="0">
        <dgm:presLayoutVars>
          <dgm:dir/>
          <dgm:animLvl val="lvl"/>
          <dgm:resizeHandles/>
        </dgm:presLayoutVars>
      </dgm:prSet>
      <dgm:spPr/>
      <dgm:t>
        <a:bodyPr/>
        <a:lstStyle/>
        <a:p>
          <a:endParaRPr lang="en-US"/>
        </a:p>
      </dgm:t>
    </dgm:pt>
    <dgm:pt modelId="{42802EBC-DA97-4D69-BF33-189CB55FC294}" type="pres">
      <dgm:prSet presAssocID="{2E05EFB6-F922-430F-909F-AB32A2341E99}" presName="linNode" presStyleCnt="0"/>
      <dgm:spPr/>
    </dgm:pt>
    <dgm:pt modelId="{863C8CEF-7B78-4BDE-8E2E-4560E6FCEECE}" type="pres">
      <dgm:prSet presAssocID="{2E05EFB6-F922-430F-909F-AB32A2341E99}" presName="parentShp" presStyleLbl="node1" presStyleIdx="0" presStyleCnt="2" custScaleX="93461" custScaleY="29315">
        <dgm:presLayoutVars>
          <dgm:bulletEnabled val="1"/>
        </dgm:presLayoutVars>
      </dgm:prSet>
      <dgm:spPr/>
      <dgm:t>
        <a:bodyPr/>
        <a:lstStyle/>
        <a:p>
          <a:endParaRPr lang="en-US"/>
        </a:p>
      </dgm:t>
    </dgm:pt>
    <dgm:pt modelId="{78AB0998-56AE-4657-A6D2-03C6E68B996E}" type="pres">
      <dgm:prSet presAssocID="{2E05EFB6-F922-430F-909F-AB32A2341E99}" presName="childShp" presStyleLbl="bgAccFollowNode1" presStyleIdx="0" presStyleCnt="2" custScaleX="117939" custScaleY="35558" custLinFactNeighborX="0" custLinFactNeighborY="432">
        <dgm:presLayoutVars>
          <dgm:bulletEnabled val="1"/>
        </dgm:presLayoutVars>
      </dgm:prSet>
      <dgm:spPr/>
      <dgm:t>
        <a:bodyPr/>
        <a:lstStyle/>
        <a:p>
          <a:endParaRPr lang="en-US"/>
        </a:p>
      </dgm:t>
    </dgm:pt>
    <dgm:pt modelId="{8FE34E3E-FFE4-4FE1-B2AA-06B76D76F344}" type="pres">
      <dgm:prSet presAssocID="{82B266EF-EBFC-4F2A-82B5-19A92277CDFA}" presName="spacing" presStyleCnt="0"/>
      <dgm:spPr/>
    </dgm:pt>
    <dgm:pt modelId="{669DC713-25F4-4206-A90A-17C67052BC5F}" type="pres">
      <dgm:prSet presAssocID="{0581745A-2C98-44CE-851F-60376FFFC4DC}" presName="linNode" presStyleCnt="0"/>
      <dgm:spPr/>
    </dgm:pt>
    <dgm:pt modelId="{3D33D672-BCD4-4159-824C-179DF62943CF}" type="pres">
      <dgm:prSet presAssocID="{0581745A-2C98-44CE-851F-60376FFFC4DC}" presName="parentShp" presStyleLbl="node1" presStyleIdx="1" presStyleCnt="2" custScaleX="92052" custScaleY="28871" custLinFactNeighborX="-36" custLinFactNeighborY="-9966">
        <dgm:presLayoutVars>
          <dgm:bulletEnabled val="1"/>
        </dgm:presLayoutVars>
      </dgm:prSet>
      <dgm:spPr/>
      <dgm:t>
        <a:bodyPr/>
        <a:lstStyle/>
        <a:p>
          <a:endParaRPr lang="en-US"/>
        </a:p>
      </dgm:t>
    </dgm:pt>
    <dgm:pt modelId="{FAEC77C2-1FEE-472F-B400-CEFD6717C37D}" type="pres">
      <dgm:prSet presAssocID="{0581745A-2C98-44CE-851F-60376FFFC4DC}" presName="childShp" presStyleLbl="bgAccFollowNode1" presStyleIdx="1" presStyleCnt="2" custScaleX="116338" custScaleY="29730" custLinFactNeighborX="1393" custLinFactNeighborY="-9219">
        <dgm:presLayoutVars>
          <dgm:bulletEnabled val="1"/>
        </dgm:presLayoutVars>
      </dgm:prSet>
      <dgm:spPr/>
      <dgm:t>
        <a:bodyPr/>
        <a:lstStyle/>
        <a:p>
          <a:endParaRPr lang="en-US"/>
        </a:p>
      </dgm:t>
    </dgm:pt>
  </dgm:ptLst>
  <dgm:cxnLst>
    <dgm:cxn modelId="{DA9B8CD2-1859-41F7-90CB-7C0E9D51D80B}" srcId="{0581745A-2C98-44CE-851F-60376FFFC4DC}" destId="{FD363A2C-FB88-410B-9674-DB9C7BE83123}" srcOrd="0" destOrd="0" parTransId="{54E5EA76-402B-4B90-AA7B-644E4C4A2255}" sibTransId="{DA91F005-819C-47CB-90EE-DFCDF2901946}"/>
    <dgm:cxn modelId="{6E906087-D113-4774-8C44-F73782305A6E}" type="presOf" srcId="{2E05EFB6-F922-430F-909F-AB32A2341E99}" destId="{863C8CEF-7B78-4BDE-8E2E-4560E6FCEECE}" srcOrd="0" destOrd="0" presId="urn:microsoft.com/office/officeart/2005/8/layout/vList6"/>
    <dgm:cxn modelId="{B526D8E2-7160-4F40-9ABC-40ECD3738BBF}" srcId="{16C587CD-AEFB-4AE5-B9B2-EBF68976F86B}" destId="{0581745A-2C98-44CE-851F-60376FFFC4DC}" srcOrd="1" destOrd="0" parTransId="{5169C3F6-46F4-45C4-8455-200597012A18}" sibTransId="{77C0D1C7-1D92-4813-AF01-F34F6D43D20F}"/>
    <dgm:cxn modelId="{B5FE9D8C-2D1F-4C51-9044-8DB5308DF405}" type="presOf" srcId="{16C587CD-AEFB-4AE5-B9B2-EBF68976F86B}" destId="{328AEAD0-B476-4761-A662-7D324556A5BC}" srcOrd="0" destOrd="0" presId="urn:microsoft.com/office/officeart/2005/8/layout/vList6"/>
    <dgm:cxn modelId="{D1114FD6-54FD-48DA-8E9A-ED3474C0C2C1}" type="presOf" srcId="{FD363A2C-FB88-410B-9674-DB9C7BE83123}" destId="{FAEC77C2-1FEE-472F-B400-CEFD6717C37D}" srcOrd="0" destOrd="0" presId="urn:microsoft.com/office/officeart/2005/8/layout/vList6"/>
    <dgm:cxn modelId="{F033B664-77DC-471D-AA7F-81DBCA0A2753}" type="presOf" srcId="{0581745A-2C98-44CE-851F-60376FFFC4DC}" destId="{3D33D672-BCD4-4159-824C-179DF62943CF}" srcOrd="0" destOrd="0" presId="urn:microsoft.com/office/officeart/2005/8/layout/vList6"/>
    <dgm:cxn modelId="{1261282B-FF7B-4F37-822E-987853C65621}" type="presOf" srcId="{CAD77692-1320-4636-B58F-F3CCB0AEA719}" destId="{78AB0998-56AE-4657-A6D2-03C6E68B996E}" srcOrd="0" destOrd="0" presId="urn:microsoft.com/office/officeart/2005/8/layout/vList6"/>
    <dgm:cxn modelId="{A01AFCB8-683E-43C7-8B55-E10AD3F46B10}" srcId="{16C587CD-AEFB-4AE5-B9B2-EBF68976F86B}" destId="{2E05EFB6-F922-430F-909F-AB32A2341E99}" srcOrd="0" destOrd="0" parTransId="{5CF4F796-2EBD-4737-BEA6-9899D23DF8D6}" sibTransId="{82B266EF-EBFC-4F2A-82B5-19A92277CDFA}"/>
    <dgm:cxn modelId="{E7C2A5C5-6BFC-4052-AA5F-7A27325F02AE}" srcId="{2E05EFB6-F922-430F-909F-AB32A2341E99}" destId="{CAD77692-1320-4636-B58F-F3CCB0AEA719}" srcOrd="0" destOrd="0" parTransId="{7AF861B3-8DF2-49AD-91B2-33E300FCFBBA}" sibTransId="{DBACCA17-C4D7-43A7-9C85-FE670357921B}"/>
    <dgm:cxn modelId="{D015BDBB-8086-4894-B6FA-42CE7A248396}" type="presParOf" srcId="{328AEAD0-B476-4761-A662-7D324556A5BC}" destId="{42802EBC-DA97-4D69-BF33-189CB55FC294}" srcOrd="0" destOrd="0" presId="urn:microsoft.com/office/officeart/2005/8/layout/vList6"/>
    <dgm:cxn modelId="{4C976C15-53C4-4311-8AFA-CE6229D835D2}" type="presParOf" srcId="{42802EBC-DA97-4D69-BF33-189CB55FC294}" destId="{863C8CEF-7B78-4BDE-8E2E-4560E6FCEECE}" srcOrd="0" destOrd="0" presId="urn:microsoft.com/office/officeart/2005/8/layout/vList6"/>
    <dgm:cxn modelId="{D38AFC9C-C0F5-4709-A247-3880F77998EB}" type="presParOf" srcId="{42802EBC-DA97-4D69-BF33-189CB55FC294}" destId="{78AB0998-56AE-4657-A6D2-03C6E68B996E}" srcOrd="1" destOrd="0" presId="urn:microsoft.com/office/officeart/2005/8/layout/vList6"/>
    <dgm:cxn modelId="{6634B7A3-4E86-4A81-8741-F5EE9BFBF63B}" type="presParOf" srcId="{328AEAD0-B476-4761-A662-7D324556A5BC}" destId="{8FE34E3E-FFE4-4FE1-B2AA-06B76D76F344}" srcOrd="1" destOrd="0" presId="urn:microsoft.com/office/officeart/2005/8/layout/vList6"/>
    <dgm:cxn modelId="{D56CC9B0-4ABE-46BE-B18A-8C579F6D6BDE}" type="presParOf" srcId="{328AEAD0-B476-4761-A662-7D324556A5BC}" destId="{669DC713-25F4-4206-A90A-17C67052BC5F}" srcOrd="2" destOrd="0" presId="urn:microsoft.com/office/officeart/2005/8/layout/vList6"/>
    <dgm:cxn modelId="{3F6AC925-FE45-4D7C-BB78-6A6BDBBA8A05}" type="presParOf" srcId="{669DC713-25F4-4206-A90A-17C67052BC5F}" destId="{3D33D672-BCD4-4159-824C-179DF62943CF}" srcOrd="0" destOrd="0" presId="urn:microsoft.com/office/officeart/2005/8/layout/vList6"/>
    <dgm:cxn modelId="{9CB88879-215F-4650-A65C-53163734BEA7}" type="presParOf" srcId="{669DC713-25F4-4206-A90A-17C67052BC5F}" destId="{FAEC77C2-1FEE-472F-B400-CEFD6717C37D}"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B0998-56AE-4657-A6D2-03C6E68B996E}">
      <dsp:nvSpPr>
        <dsp:cNvPr id="0" name=""/>
        <dsp:cNvSpPr/>
      </dsp:nvSpPr>
      <dsp:spPr>
        <a:xfrm>
          <a:off x="3618141" y="550773"/>
          <a:ext cx="6839718" cy="1531467"/>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just" defTabSz="1066800">
            <a:lnSpc>
              <a:spcPct val="90000"/>
            </a:lnSpc>
            <a:spcBef>
              <a:spcPct val="0"/>
            </a:spcBef>
            <a:spcAft>
              <a:spcPct val="15000"/>
            </a:spcAft>
            <a:buChar char="••"/>
          </a:pPr>
          <a:r>
            <a:rPr lang="en-US" sz="2400" b="1" i="0" kern="1200" dirty="0" err="1" smtClean="0">
              <a:latin typeface="Times New Roman" panose="02020603050405020304" pitchFamily="18" charset="0"/>
              <a:cs typeface="Times New Roman" panose="02020603050405020304" pitchFamily="18" charset="0"/>
            </a:rPr>
            <a:t>Tăng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cường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sử</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dụng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các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thiết</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bị</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dạy</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học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dụng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cụ</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tự</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làm</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sử</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dụng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Âm</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nhạc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trong</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các</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trò</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chơi</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vận</a:t>
          </a:r>
          <a:r>
            <a:rPr lang="en-US" sz="2400" b="1" i="0" kern="1200" dirty="0" smtClean="0">
              <a:latin typeface="Times New Roman" panose="02020603050405020304" pitchFamily="18" charset="0"/>
              <a:cs typeface="Times New Roman" panose="02020603050405020304" pitchFamily="18" charset="0"/>
            </a:rPr>
            <a:t> </a:t>
          </a:r>
          <a:r>
            <a:rPr lang="en-US" sz="2400" b="1" i="0" kern="1200" dirty="0" err="1" smtClean="0">
              <a:latin typeface="Times New Roman" panose="02020603050405020304" pitchFamily="18" charset="0"/>
              <a:cs typeface="Times New Roman" panose="02020603050405020304" pitchFamily="18" charset="0"/>
            </a:rPr>
            <a:t>động</a:t>
          </a:r>
          <a:r>
            <a:rPr lang="en-US" sz="2400" b="1" i="0" kern="1200" dirty="0" smtClean="0">
              <a:latin typeface="Times New Roman" panose="02020603050405020304" pitchFamily="18" charset="0"/>
              <a:cs typeface="Times New Roman" panose="02020603050405020304" pitchFamily="18" charset="0"/>
            </a:rPr>
            <a:t>.</a:t>
          </a:r>
          <a:endParaRPr lang="en-US" sz="2400" kern="1200" dirty="0">
            <a:solidFill>
              <a:prstClr val="black">
                <a:hueOff val="0"/>
                <a:satOff val="0"/>
                <a:lumOff val="0"/>
                <a:alphaOff val="0"/>
              </a:prstClr>
            </a:solidFill>
            <a:latin typeface="Times New Roman (Headings)"/>
            <a:ea typeface="+mn-ea"/>
            <a:cs typeface="Times New Roman" pitchFamily="18" charset="0"/>
          </a:endParaRPr>
        </a:p>
      </dsp:txBody>
      <dsp:txXfrm>
        <a:off x="3618141" y="742206"/>
        <a:ext cx="6265418" cy="1148601"/>
      </dsp:txXfrm>
    </dsp:sp>
    <dsp:sp modelId="{863C8CEF-7B78-4BDE-8E2E-4560E6FCEECE}">
      <dsp:nvSpPr>
        <dsp:cNvPr id="0" name=""/>
        <dsp:cNvSpPr/>
      </dsp:nvSpPr>
      <dsp:spPr>
        <a:xfrm>
          <a:off x="4709" y="666609"/>
          <a:ext cx="3613432" cy="12625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err="1" smtClean="0">
              <a:latin typeface="Times New Roman" panose="02020603050405020304" pitchFamily="18" charset="0"/>
              <a:cs typeface="Times New Roman" panose="02020603050405020304" pitchFamily="18" charset="0"/>
            </a:rPr>
            <a:t>Biện</a:t>
          </a:r>
          <a:r>
            <a:rPr lang="en-US" sz="4000" kern="1200" dirty="0" smtClean="0">
              <a:latin typeface="Times New Roman" panose="02020603050405020304" pitchFamily="18" charset="0"/>
              <a:cs typeface="Times New Roman" panose="02020603050405020304" pitchFamily="18" charset="0"/>
            </a:rPr>
            <a:t> </a:t>
          </a:r>
          <a:r>
            <a:rPr lang="en-US" sz="4000" kern="1200" dirty="0" err="1" smtClean="0">
              <a:latin typeface="Times New Roman" panose="02020603050405020304" pitchFamily="18" charset="0"/>
              <a:cs typeface="Times New Roman" panose="02020603050405020304" pitchFamily="18" charset="0"/>
            </a:rPr>
            <a:t>pháp</a:t>
          </a:r>
          <a:r>
            <a:rPr lang="en-US" sz="4000" kern="1200" dirty="0" smtClean="0">
              <a:latin typeface="Times New Roman" panose="02020603050405020304" pitchFamily="18" charset="0"/>
              <a:cs typeface="Times New Roman" panose="02020603050405020304" pitchFamily="18" charset="0"/>
            </a:rPr>
            <a:t> 1</a:t>
          </a:r>
          <a:endParaRPr lang="en-US" sz="4000" kern="1200" dirty="0">
            <a:latin typeface="Times New Roman" panose="02020603050405020304" pitchFamily="18" charset="0"/>
            <a:cs typeface="Times New Roman" panose="02020603050405020304" pitchFamily="18" charset="0"/>
          </a:endParaRPr>
        </a:p>
      </dsp:txBody>
      <dsp:txXfrm>
        <a:off x="66343" y="728243"/>
        <a:ext cx="3490164" cy="1139316"/>
      </dsp:txXfrm>
    </dsp:sp>
    <dsp:sp modelId="{FAEC77C2-1FEE-472F-B400-CEFD6717C37D}">
      <dsp:nvSpPr>
        <dsp:cNvPr id="0" name=""/>
        <dsp:cNvSpPr/>
      </dsp:nvSpPr>
      <dsp:spPr>
        <a:xfrm>
          <a:off x="3615851" y="2097272"/>
          <a:ext cx="6846718" cy="128045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171450" lvl="1" indent="-171450" algn="just" defTabSz="711200">
            <a:lnSpc>
              <a:spcPct val="90000"/>
            </a:lnSpc>
            <a:spcBef>
              <a:spcPct val="0"/>
            </a:spcBef>
            <a:spcAft>
              <a:spcPct val="15000"/>
            </a:spcAft>
            <a:buChar char="••"/>
          </a:pPr>
          <a:r>
            <a:rPr lang="pt-BR" sz="2400" b="1" i="0" kern="1200" dirty="0" smtClean="0">
              <a:latin typeface="Times New Roman" panose="02020603050405020304" pitchFamily="18" charset="0"/>
              <a:cs typeface="Times New Roman" panose="02020603050405020304" pitchFamily="18" charset="0"/>
            </a:rPr>
            <a:t>Ứng dụng công nghệ thông tin vào dạy học các trò chơi cho học sinh.</a:t>
          </a:r>
          <a:endParaRPr lang="en-US" sz="2400" b="0" i="0" kern="1200" dirty="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3615851" y="2257329"/>
        <a:ext cx="6366546" cy="960344"/>
      </dsp:txXfrm>
    </dsp:sp>
    <dsp:sp modelId="{3D33D672-BCD4-4159-824C-179DF62943CF}">
      <dsp:nvSpPr>
        <dsp:cNvPr id="0" name=""/>
        <dsp:cNvSpPr/>
      </dsp:nvSpPr>
      <dsp:spPr>
        <a:xfrm>
          <a:off x="0" y="2083598"/>
          <a:ext cx="3611626" cy="124346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n-US" sz="4000" kern="1200" dirty="0" err="1" smtClean="0">
              <a:latin typeface="Times New Roman" panose="02020603050405020304" pitchFamily="18" charset="0"/>
              <a:cs typeface="Times New Roman" panose="02020603050405020304" pitchFamily="18" charset="0"/>
            </a:rPr>
            <a:t>Biện</a:t>
          </a:r>
          <a:r>
            <a:rPr lang="en-US" sz="4000" kern="1200" dirty="0" smtClean="0">
              <a:latin typeface="Times New Roman" panose="02020603050405020304" pitchFamily="18" charset="0"/>
              <a:cs typeface="Times New Roman" panose="02020603050405020304" pitchFamily="18" charset="0"/>
            </a:rPr>
            <a:t> </a:t>
          </a:r>
          <a:r>
            <a:rPr lang="en-US" sz="4000" kern="1200" dirty="0" err="1" smtClean="0">
              <a:latin typeface="Times New Roman" panose="02020603050405020304" pitchFamily="18" charset="0"/>
              <a:cs typeface="Times New Roman" panose="02020603050405020304" pitchFamily="18" charset="0"/>
            </a:rPr>
            <a:t>pháp</a:t>
          </a:r>
          <a:r>
            <a:rPr lang="en-US" sz="4000" kern="1200" dirty="0" smtClean="0">
              <a:latin typeface="Times New Roman" panose="02020603050405020304" pitchFamily="18" charset="0"/>
              <a:cs typeface="Times New Roman" panose="02020603050405020304" pitchFamily="18" charset="0"/>
            </a:rPr>
            <a:t> 2</a:t>
          </a:r>
          <a:endParaRPr lang="en-US" sz="4000" kern="1200" dirty="0">
            <a:latin typeface="Times New Roman" panose="02020603050405020304" pitchFamily="18" charset="0"/>
            <a:cs typeface="Times New Roman" panose="02020603050405020304" pitchFamily="18" charset="0"/>
          </a:endParaRPr>
        </a:p>
      </dsp:txBody>
      <dsp:txXfrm>
        <a:off x="60701" y="2144299"/>
        <a:ext cx="3490224" cy="112205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89DE4-D618-472D-AD80-073C2661D656}" type="datetimeFigureOut">
              <a:rPr lang="en-US" smtClean="0"/>
              <a:t>06/11/23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9976A-17F2-497E-80C5-F45584DF25E7}" type="slidenum">
              <a:rPr lang="en-US" smtClean="0"/>
              <a:t>‹#›</a:t>
            </a:fld>
            <a:endParaRPr lang="en-US"/>
          </a:p>
        </p:txBody>
      </p:sp>
    </p:spTree>
    <p:extLst>
      <p:ext uri="{BB962C8B-B14F-4D97-AF65-F5344CB8AC3E}">
        <p14:creationId xmlns:p14="http://schemas.microsoft.com/office/powerpoint/2010/main" val="279173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F9976A-17F2-497E-80C5-F45584DF25E7}" type="slidenum">
              <a:rPr lang="en-US" smtClean="0"/>
              <a:t>4</a:t>
            </a:fld>
            <a:endParaRPr lang="en-US"/>
          </a:p>
        </p:txBody>
      </p:sp>
    </p:spTree>
    <p:extLst>
      <p:ext uri="{BB962C8B-B14F-4D97-AF65-F5344CB8AC3E}">
        <p14:creationId xmlns:p14="http://schemas.microsoft.com/office/powerpoint/2010/main" val="852296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06/11/23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06/11/23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06/11/23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06/11/23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6000" b="-16000"/>
          </a:stretch>
        </a:blipFill>
        <a:effectLst/>
      </p:bgPr>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06/11/23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gif"/><Relationship Id="rId7" Type="http://schemas.openxmlformats.org/officeDocument/2006/relationships/image" Target="../media/image23.gif"/><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web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7000"/>
            <a:lum/>
          </a:blip>
          <a:srcRect/>
          <a:stretch>
            <a:fillRect l="-17000" r="-17000"/>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800374" y="2006857"/>
            <a:ext cx="4591251" cy="477518"/>
          </a:xfrm>
        </p:spPr>
        <p:txBody>
          <a:bodyPr>
            <a:noAutofit/>
          </a:bodyPr>
          <a:lstStyle/>
          <a:p>
            <a:pPr algn="ctr"/>
            <a:r>
              <a:rPr lang="en-US" sz="4000" b="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BÁO CÁO</a:t>
            </a:r>
            <a:endParaRPr lang="en-US" sz="4000" b="1"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7" name="Subtitle 5"/>
          <p:cNvSpPr txBox="1">
            <a:spLocks/>
          </p:cNvSpPr>
          <p:nvPr/>
        </p:nvSpPr>
        <p:spPr>
          <a:xfrm>
            <a:off x="1371600" y="1996441"/>
            <a:ext cx="9448800" cy="685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8" name="Subtitle 5"/>
          <p:cNvSpPr txBox="1">
            <a:spLocks/>
          </p:cNvSpPr>
          <p:nvPr/>
        </p:nvSpPr>
        <p:spPr>
          <a:xfrm>
            <a:off x="1336040" y="1851660"/>
            <a:ext cx="9448800" cy="685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9" name="Subtitle 5"/>
          <p:cNvSpPr txBox="1">
            <a:spLocks/>
          </p:cNvSpPr>
          <p:nvPr/>
        </p:nvSpPr>
        <p:spPr>
          <a:xfrm>
            <a:off x="365760" y="2781554"/>
            <a:ext cx="11460480" cy="11743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4000" b="1" i="1"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B</a:t>
            </a:r>
            <a:r>
              <a:rPr lang="vi-VN" sz="4000" b="1" i="1"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iện pháp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sử</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dụng</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hiệu</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quả</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trò</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chơi</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tạo</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hứng</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thú</a:t>
            </a:r>
            <a:endParaRPr lang="en-US" sz="4000" b="1" i="1"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endParaRPr>
          </a:p>
          <a:p>
            <a:pPr algn="ctr"/>
            <a:r>
              <a:rPr lang="en-US" sz="4000" b="1" i="1" dirty="0" err="1">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cho</a:t>
            </a:r>
            <a:r>
              <a:rPr lang="en-US" sz="4000" b="1" i="1"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vi-VN" sz="4000" b="1" i="1" dirty="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học sinh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học</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môn</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GDTC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trong</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trường</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Tiểu</a:t>
            </a:r>
            <a:r>
              <a:rPr lang="en-US" sz="4000" b="1" i="1" dirty="0"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 </a:t>
            </a:r>
            <a:r>
              <a:rPr lang="en-US" sz="4000" b="1" i="1" dirty="0" err="1" smtClean="0">
                <a:ln w="12700">
                  <a:solidFill>
                    <a:schemeClr val="accent1"/>
                  </a:solidFill>
                  <a:prstDash val="solid"/>
                </a:ln>
                <a:solidFill>
                  <a:srgbClr val="0070C0"/>
                </a:solidFill>
                <a:effectLst>
                  <a:outerShdw dist="38100" dir="2640000" algn="bl" rotWithShape="0">
                    <a:schemeClr val="accent1"/>
                  </a:outerShdw>
                </a:effectLst>
                <a:latin typeface="Times New Roman" panose="02020603050405020304" pitchFamily="18" charset="0"/>
                <a:ea typeface="Times New Roman" panose="02020603050405020304" pitchFamily="18" charset="0"/>
              </a:rPr>
              <a:t>học</a:t>
            </a:r>
            <a:endParaRPr lang="en-US" sz="4000" b="1" dirty="0">
              <a:ln w="12700">
                <a:solidFill>
                  <a:schemeClr val="accent1"/>
                </a:solidFill>
                <a:prstDash val="solid"/>
              </a:ln>
              <a:solidFill>
                <a:srgbClr val="0070C0"/>
              </a:solid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
        <p:nvSpPr>
          <p:cNvPr id="10" name="Subtitle 5"/>
          <p:cNvSpPr txBox="1">
            <a:spLocks/>
          </p:cNvSpPr>
          <p:nvPr/>
        </p:nvSpPr>
        <p:spPr>
          <a:xfrm>
            <a:off x="6516832" y="4388409"/>
            <a:ext cx="5028992" cy="10979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Phạm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Doãn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Ánh</a:t>
            </a:r>
            <a:endParaRPr lang="en-US" sz="2800" b="1" dirty="0">
              <a:latin typeface="Times New Roman" panose="02020603050405020304" pitchFamily="18" charset="0"/>
              <a:cs typeface="Times New Roman" panose="02020603050405020304" pitchFamily="18" charset="0"/>
            </a:endParaRPr>
          </a:p>
          <a:p>
            <a:r>
              <a:rPr lang="en-US" sz="2800" b="1" dirty="0" err="1" smtClean="0">
                <a:latin typeface="Times New Roman" panose="02020603050405020304" pitchFamily="18" charset="0"/>
                <a:cs typeface="Times New Roman" panose="02020603050405020304" pitchFamily="18" charset="0"/>
              </a:rPr>
              <a:t>Tổ</a:t>
            </a:r>
            <a:r>
              <a:rPr lang="en-US" sz="2800" b="1" dirty="0" smtClean="0">
                <a:latin typeface="Times New Roman" panose="02020603050405020304" pitchFamily="18" charset="0"/>
                <a:cs typeface="Times New Roman" panose="02020603050405020304" pitchFamily="18" charset="0"/>
              </a:rPr>
              <a:t>: GDTC/TD</a:t>
            </a:r>
            <a:endParaRPr lang="en-US" sz="2800" b="1" dirty="0">
              <a:latin typeface="Times New Roman" panose="02020603050405020304" pitchFamily="18" charset="0"/>
              <a:cs typeface="Times New Roman" panose="02020603050405020304" pitchFamily="18" charset="0"/>
            </a:endParaRPr>
          </a:p>
        </p:txBody>
      </p:sp>
      <p:sp>
        <p:nvSpPr>
          <p:cNvPr id="12" name="Subtitle 5"/>
          <p:cNvSpPr txBox="1">
            <a:spLocks/>
          </p:cNvSpPr>
          <p:nvPr/>
        </p:nvSpPr>
        <p:spPr>
          <a:xfrm>
            <a:off x="4170680" y="5783579"/>
            <a:ext cx="3850640" cy="685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3" name="Subtitle 5"/>
          <p:cNvSpPr txBox="1">
            <a:spLocks/>
          </p:cNvSpPr>
          <p:nvPr/>
        </p:nvSpPr>
        <p:spPr>
          <a:xfrm>
            <a:off x="4448002" y="6294120"/>
            <a:ext cx="2918460" cy="563880"/>
          </a:xfrm>
          <a:prstGeom prst="rect">
            <a:avLst/>
          </a:prstGeom>
          <a:no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200" b="1" i="1" dirty="0" smtClean="0">
                <a:latin typeface="Times New Roman" panose="02020603050405020304" pitchFamily="18" charset="0"/>
                <a:cs typeface="Times New Roman" panose="02020603050405020304" pitchFamily="18" charset="0"/>
              </a:rPr>
              <a:t>Tam Điệp, năm 2023</a:t>
            </a:r>
            <a:endParaRPr lang="en-US" sz="2200" i="1" dirty="0">
              <a:latin typeface="Times New Roman" panose="02020603050405020304" pitchFamily="18" charset="0"/>
              <a:cs typeface="Times New Roman" panose="02020603050405020304" pitchFamily="18" charset="0"/>
            </a:endParaRPr>
          </a:p>
        </p:txBody>
      </p:sp>
      <p:sp>
        <p:nvSpPr>
          <p:cNvPr id="2" name="Rectangle 1"/>
          <p:cNvSpPr/>
          <p:nvPr/>
        </p:nvSpPr>
        <p:spPr>
          <a:xfrm>
            <a:off x="3249168" y="179226"/>
            <a:ext cx="7330440" cy="1107996"/>
          </a:xfrm>
          <a:prstGeom prst="rect">
            <a:avLst/>
          </a:prstGeom>
        </p:spPr>
        <p:txBody>
          <a:bodyPr wrap="square">
            <a:spAutoFit/>
          </a:bodyPr>
          <a:lstStyle/>
          <a:p>
            <a:pPr algn="ctr"/>
            <a:r>
              <a:rPr lang="en-US" sz="2200" b="1" dirty="0">
                <a:latin typeface="Times New Roman" panose="02020603050405020304" pitchFamily="18" charset="0"/>
                <a:ea typeface="Calibri" panose="020F0502020204030204" pitchFamily="34" charset="0"/>
                <a:cs typeface="Times New Roman" panose="02020603050405020304" pitchFamily="18" charset="0"/>
              </a:rPr>
              <a:t>PHÒNG GIÁO DỤC &amp; ĐÀO TẠO TP TAM ĐIỆP</a:t>
            </a:r>
            <a:br>
              <a:rPr lang="en-US" sz="2200" b="1" dirty="0">
                <a:latin typeface="Times New Roman" panose="02020603050405020304" pitchFamily="18" charset="0"/>
                <a:ea typeface="Calibri" panose="020F0502020204030204" pitchFamily="34" charset="0"/>
                <a:cs typeface="Times New Roman" panose="02020603050405020304" pitchFamily="18" charset="0"/>
              </a:rPr>
            </a:br>
            <a:r>
              <a:rPr lang="en-US" sz="2200" b="1" dirty="0">
                <a:latin typeface="Times New Roman" panose="02020603050405020304" pitchFamily="18" charset="0"/>
                <a:ea typeface="Calibri" panose="020F0502020204030204" pitchFamily="34" charset="0"/>
                <a:cs typeface="Times New Roman" panose="02020603050405020304" pitchFamily="18" charset="0"/>
              </a:rPr>
              <a:t>TRƯỜNG TIỂU HỌC TÂY </a:t>
            </a:r>
            <a:r>
              <a:rPr lang="en-US" sz="2200" b="1" dirty="0" smtClean="0">
                <a:latin typeface="Times New Roman" panose="02020603050405020304" pitchFamily="18" charset="0"/>
                <a:ea typeface="Calibri" panose="020F0502020204030204" pitchFamily="34" charset="0"/>
                <a:cs typeface="Times New Roman" panose="02020603050405020304" pitchFamily="18" charset="0"/>
              </a:rPr>
              <a:t>SƠN</a:t>
            </a:r>
          </a:p>
          <a:p>
            <a:pPr algn="ctr"/>
            <a:endParaRPr lang="en-US" sz="2200" dirty="0"/>
          </a:p>
        </p:txBody>
      </p:sp>
      <p:cxnSp>
        <p:nvCxnSpPr>
          <p:cNvPr id="11" name="Straight Connector 10"/>
          <p:cNvCxnSpPr/>
          <p:nvPr/>
        </p:nvCxnSpPr>
        <p:spPr>
          <a:xfrm>
            <a:off x="5934456" y="960120"/>
            <a:ext cx="1764792"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1500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480" b="36121"/>
          <a:stretch/>
        </p:blipFill>
        <p:spPr>
          <a:xfrm>
            <a:off x="515006" y="263236"/>
            <a:ext cx="5465379" cy="336665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0" t="13167" r="170" b="27047"/>
          <a:stretch/>
        </p:blipFill>
        <p:spPr>
          <a:xfrm>
            <a:off x="504497" y="3782292"/>
            <a:ext cx="5475888" cy="2883056"/>
          </a:xfrm>
          <a:prstGeom prst="rect">
            <a:avLst/>
          </a:prstGeom>
        </p:spPr>
      </p:pic>
      <p:sp>
        <p:nvSpPr>
          <p:cNvPr id="5" name="TextBox 4"/>
          <p:cNvSpPr txBox="1"/>
          <p:nvPr/>
        </p:nvSpPr>
        <p:spPr>
          <a:xfrm>
            <a:off x="6211617" y="428178"/>
            <a:ext cx="5759666" cy="6001643"/>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cưỡi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đang</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t>
            </a:r>
            <a:r>
              <a:rPr lang="en-US" sz="3200" dirty="0" err="1" smtClean="0">
                <a:latin typeface="Times New Roman" panose="02020603050405020304" pitchFamily="18" charset="0"/>
                <a:cs typeface="Times New Roman" panose="02020603050405020304" pitchFamily="18" charset="0"/>
              </a:rPr>
              <a:t>ược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lướt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môn</a:t>
            </a:r>
            <a:r>
              <a:rPr lang="en-US" sz="3200" dirty="0">
                <a:latin typeface="Times New Roman" panose="02020603050405020304" pitchFamily="18" charset="0"/>
                <a:cs typeface="Times New Roman" panose="02020603050405020304" pitchFamily="18" charset="0"/>
              </a:rPr>
              <a:t> GDTC.</a:t>
            </a:r>
            <a:endParaRPr lang="pt-BR"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232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1749" y="1717508"/>
            <a:ext cx="10350954" cy="3985706"/>
          </a:xfrm>
          <a:prstGeom prst="rect">
            <a:avLst/>
          </a:prstGeom>
          <a:noFill/>
        </p:spPr>
        <p:txBody>
          <a:bodyPr wrap="square" rtlCol="0">
            <a:spAutoFit/>
          </a:bodyPr>
          <a:lstStyle/>
          <a:p>
            <a:pPr marL="285750" indent="-285750" algn="just">
              <a:buFont typeface="Arial" panose="020B0604020202020204" pitchFamily="34" charset="0"/>
              <a:buChar char="•"/>
            </a:pPr>
            <a:r>
              <a:rPr lang="nb-NO" sz="3200" b="1" dirty="0">
                <a:latin typeface="Times New Roman" panose="02020603050405020304" pitchFamily="18" charset="0"/>
                <a:cs typeface="Times New Roman" panose="02020603050405020304" pitchFamily="18" charset="0"/>
              </a:rPr>
              <a:t>Sử dụng âm nhạc trong các trò chơi của giờ </a:t>
            </a:r>
            <a:r>
              <a:rPr lang="nb-NO" sz="3200" b="1" dirty="0" smtClean="0">
                <a:latin typeface="Times New Roman" panose="02020603050405020304" pitchFamily="18" charset="0"/>
                <a:cs typeface="Times New Roman" panose="02020603050405020304" pitchFamily="18" charset="0"/>
              </a:rPr>
              <a:t>học.</a:t>
            </a:r>
          </a:p>
          <a:p>
            <a:pPr algn="just"/>
            <a:endParaRPr lang="en-US" sz="2500" dirty="0">
              <a:latin typeface="Times New Roman" panose="02020603050405020304" pitchFamily="18" charset="0"/>
              <a:cs typeface="Times New Roman" panose="02020603050405020304" pitchFamily="18" charset="0"/>
            </a:endParaRPr>
          </a:p>
          <a:p>
            <a:pPr algn="just"/>
            <a:r>
              <a:rPr lang="nb-NO" sz="2000" dirty="0">
                <a:latin typeface="Times New Roman" panose="02020603050405020304" pitchFamily="18" charset="0"/>
                <a:cs typeface="Times New Roman" panose="02020603050405020304" pitchFamily="18" charset="0"/>
              </a:rPr>
              <a:t>	</a:t>
            </a:r>
            <a:r>
              <a:rPr lang="nb-NO" sz="2800" dirty="0">
                <a:latin typeface="Times New Roman" panose="02020603050405020304" pitchFamily="18" charset="0"/>
                <a:cs typeface="Times New Roman" panose="02020603050405020304" pitchFamily="18" charset="0"/>
              </a:rPr>
              <a:t>Trong  mỗi tiết học, giáo viên cần sử dụng các bản nhạc, bài hát phù hợp các trò chơi mà mình lựa chọn. Những bài hát có tính chất giáo dục học sinh yêu thiên nhiên, quê hương, đất nước, những bản nhạc giúp các em hứng thú ngay khi vào trò chơi đầu tiên. Thu âm những bài vè của trò chơi như: “Dung dăng dung dẻ”, “Mèo đuổi chuột”, “Chạy đổi chỗ vỗ tay nhau”, “Thi xếp hàng”, “Kéo cưa, lừa xẻ”, “Ếch nhảy</a:t>
            </a:r>
            <a:r>
              <a:rPr lang="nb-NO" sz="2800" dirty="0" smtClean="0">
                <a:latin typeface="Times New Roman" panose="02020603050405020304" pitchFamily="18" charset="0"/>
                <a:cs typeface="Times New Roman" panose="02020603050405020304" pitchFamily="18" charset="0"/>
              </a:rPr>
              <a:t>”... </a:t>
            </a:r>
            <a:r>
              <a:rPr lang="nb-NO" sz="2800" dirty="0">
                <a:latin typeface="Times New Roman" panose="02020603050405020304" pitchFamily="18" charset="0"/>
                <a:cs typeface="Times New Roman" panose="02020603050405020304" pitchFamily="18" charset="0"/>
              </a:rPr>
              <a:t>giúp các em hứng thú ngay khi vào trò chơi đầu tiên.</a:t>
            </a:r>
          </a:p>
        </p:txBody>
      </p:sp>
    </p:spTree>
    <p:extLst>
      <p:ext uri="{BB962C8B-B14F-4D97-AF65-F5344CB8AC3E}">
        <p14:creationId xmlns:p14="http://schemas.microsoft.com/office/powerpoint/2010/main" val="20522226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d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6550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734323" y="2388635"/>
            <a:ext cx="10821221" cy="221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eaLnBrk="0" fontAlgn="base" hangingPunct="0">
              <a:spcBef>
                <a:spcPct val="20000"/>
              </a:spcBef>
              <a:spcAft>
                <a:spcPct val="0"/>
              </a:spcAft>
              <a:buChar char="•"/>
              <a:tabLst>
                <a:tab pos="4038600" algn="l"/>
              </a:tabLst>
              <a:defRPr sz="3200">
                <a:solidFill>
                  <a:schemeClr val="tx1"/>
                </a:solidFill>
                <a:latin typeface="Arial" panose="020B0604020202020204" pitchFamily="34" charset="0"/>
              </a:defRPr>
            </a:lvl1pPr>
            <a:lvl2pPr marL="742950" indent="-285750" eaLnBrk="0" fontAlgn="base" hangingPunct="0">
              <a:spcBef>
                <a:spcPct val="20000"/>
              </a:spcBef>
              <a:spcAft>
                <a:spcPct val="0"/>
              </a:spcAft>
              <a:buChar char="–"/>
              <a:tabLst>
                <a:tab pos="4038600" algn="l"/>
              </a:tabLst>
              <a:defRPr sz="2800">
                <a:solidFill>
                  <a:schemeClr val="tx1"/>
                </a:solidFill>
                <a:latin typeface="Arial" panose="020B0604020202020204" pitchFamily="34" charset="0"/>
              </a:defRPr>
            </a:lvl2pPr>
            <a:lvl3pPr marL="1143000" indent="-228600" eaLnBrk="0" fontAlgn="base" hangingPunct="0">
              <a:spcBef>
                <a:spcPct val="20000"/>
              </a:spcBef>
              <a:spcAft>
                <a:spcPct val="0"/>
              </a:spcAft>
              <a:buChar char="•"/>
              <a:tabLst>
                <a:tab pos="4038600" algn="l"/>
              </a:tabLst>
              <a:defRPr sz="2400">
                <a:solidFill>
                  <a:schemeClr val="tx1"/>
                </a:solidFill>
                <a:latin typeface="Arial" panose="020B0604020202020204" pitchFamily="34" charset="0"/>
              </a:defRPr>
            </a:lvl3pPr>
            <a:lvl4pPr marL="1600200" indent="-228600" eaLnBrk="0" fontAlgn="base" hangingPunct="0">
              <a:spcBef>
                <a:spcPct val="20000"/>
              </a:spcBef>
              <a:spcAft>
                <a:spcPct val="0"/>
              </a:spcAft>
              <a:buChar char="–"/>
              <a:tabLst>
                <a:tab pos="4038600" algn="l"/>
              </a:tabLst>
              <a:defRPr sz="2000">
                <a:solidFill>
                  <a:schemeClr val="tx1"/>
                </a:solidFill>
                <a:latin typeface="Arial" panose="020B0604020202020204" pitchFamily="34" charset="0"/>
              </a:defRPr>
            </a:lvl4pPr>
            <a:lvl5pPr marL="2057400" indent="-228600" eaLnBrk="0" fontAlgn="base" hangingPunct="0">
              <a:spcBef>
                <a:spcPct val="20000"/>
              </a:spcBef>
              <a:spcAft>
                <a:spcPct val="0"/>
              </a:spcAft>
              <a:buChar char="»"/>
              <a:tabLst>
                <a:tab pos="403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403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403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403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4038600" algn="l"/>
              </a:tabLst>
              <a:defRPr sz="2000">
                <a:solidFill>
                  <a:schemeClr val="tx1"/>
                </a:solidFill>
                <a:latin typeface="Arial" panose="020B0604020202020204" pitchFamily="34" charset="0"/>
              </a:defRPr>
            </a:lvl9pPr>
          </a:lstStyle>
          <a:p>
            <a:pPr marL="0" indent="0" algn="just">
              <a:lnSpc>
                <a:spcPct val="150000"/>
              </a:lnSpc>
              <a:buNone/>
            </a:pPr>
            <a:r>
              <a:rPr lang="pt-BR" dirty="0" smtClean="0">
                <a:latin typeface="Times New Roman" panose="02020603050405020304" pitchFamily="18" charset="0"/>
                <a:cs typeface="Times New Roman" panose="02020603050405020304" pitchFamily="18" charset="0"/>
              </a:rPr>
              <a:t>     Ngoài </a:t>
            </a:r>
            <a:r>
              <a:rPr lang="pt-BR" dirty="0">
                <a:latin typeface="Times New Roman" panose="02020603050405020304" pitchFamily="18" charset="0"/>
                <a:cs typeface="Times New Roman" panose="02020603050405020304" pitchFamily="18" charset="0"/>
              </a:rPr>
              <a:t>những tiết học ngoài trời, tôi cũng lồng ghép việc dạy học trong lớp (khi trời mưa) bằng các bài soạn giảng với nội dung phong phú, đa dạng. </a:t>
            </a:r>
            <a:endParaRPr lang="nb-NO" dirty="0" smtClean="0">
              <a:latin typeface="Times New Roman" panose="02020603050405020304" pitchFamily="18" charset="0"/>
              <a:cs typeface="Times New Roman" panose="02020603050405020304" pitchFamily="18" charset="0"/>
            </a:endParaRPr>
          </a:p>
        </p:txBody>
      </p:sp>
      <p:sp>
        <p:nvSpPr>
          <p:cNvPr id="2" name="TextBox 1"/>
          <p:cNvSpPr txBox="1"/>
          <p:nvPr/>
        </p:nvSpPr>
        <p:spPr>
          <a:xfrm>
            <a:off x="813730" y="1024035"/>
            <a:ext cx="10662408"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a:t>
            </a:r>
            <a:r>
              <a:rPr lang="pt-BR" sz="3200" b="1" dirty="0">
                <a:solidFill>
                  <a:srgbClr val="0000FF"/>
                </a:solidFill>
                <a:latin typeface="Times New Roman" panose="02020603050405020304" pitchFamily="18" charset="0"/>
                <a:cs typeface="Times New Roman" panose="02020603050405020304" pitchFamily="18" charset="0"/>
              </a:rPr>
              <a:t>Ứng dụng công nghệ thông tin vào dạy học các trò chơi cho học </a:t>
            </a:r>
            <a:r>
              <a:rPr lang="pt-BR" sz="3200" b="1" dirty="0" smtClean="0">
                <a:solidFill>
                  <a:srgbClr val="0000FF"/>
                </a:solidFill>
                <a:latin typeface="Times New Roman" panose="02020603050405020304" pitchFamily="18" charset="0"/>
                <a:cs typeface="Times New Roman" panose="02020603050405020304" pitchFamily="18" charset="0"/>
              </a:rPr>
              <a:t>sinh.</a:t>
            </a:r>
            <a:endParaRPr lang="en-US" sz="3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508607"/>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2201" y="6181250"/>
            <a:ext cx="10419127" cy="477054"/>
          </a:xfrm>
          <a:prstGeom prst="rect">
            <a:avLst/>
          </a:prstGeom>
          <a:noFill/>
        </p:spPr>
        <p:txBody>
          <a:bodyPr wrap="square" rtlCol="0">
            <a:spAutoFit/>
          </a:bodyPr>
          <a:lstStyle/>
          <a:p>
            <a:pPr algn="ctr"/>
            <a:r>
              <a:rPr lang="pt-BR" sz="2400" i="1" dirty="0">
                <a:latin typeface="Times New Roman" panose="02020603050405020304" pitchFamily="18" charset="0"/>
                <a:cs typeface="Times New Roman" panose="02020603050405020304" pitchFamily="18" charset="0"/>
              </a:rPr>
              <a:t>Ứng dụng công nghệ thông tin vào dạy học các trò chơi cho học sinh</a:t>
            </a:r>
            <a:r>
              <a:rPr lang="pt-BR" sz="2400" i="1" dirty="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47" t="18700" r="2789" b="4715"/>
          <a:stretch/>
        </p:blipFill>
        <p:spPr>
          <a:xfrm>
            <a:off x="73572" y="199697"/>
            <a:ext cx="5961967" cy="598155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793" t="10731" r="4198" b="7401"/>
          <a:stretch/>
        </p:blipFill>
        <p:spPr>
          <a:xfrm>
            <a:off x="6035540" y="199697"/>
            <a:ext cx="6156460" cy="5981553"/>
          </a:xfrm>
          <a:prstGeom prst="rect">
            <a:avLst/>
          </a:prstGeom>
        </p:spPr>
      </p:pic>
    </p:spTree>
    <p:extLst>
      <p:ext uri="{BB962C8B-B14F-4D97-AF65-F5344CB8AC3E}">
        <p14:creationId xmlns:p14="http://schemas.microsoft.com/office/powerpoint/2010/main" val="1996962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38718" y="267535"/>
            <a:ext cx="11294151"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200" b="1" dirty="0" err="1" smtClean="0">
                <a:solidFill>
                  <a:srgbClr val="0000FF"/>
                </a:solidFill>
                <a:latin typeface="Times New Roman" panose="02020603050405020304" pitchFamily="18" charset="0"/>
                <a:cs typeface="Times New Roman" panose="02020603050405020304" pitchFamily="18" charset="0"/>
              </a:rPr>
              <a:t>Đổi</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mới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dụng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phương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pháp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theo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lược</a:t>
            </a:r>
            <a:r>
              <a:rPr lang="en-US" sz="3200" b="1" dirty="0">
                <a:solidFill>
                  <a:srgbClr val="0000FF"/>
                </a:solidFill>
                <a:latin typeface="Times New Roman" panose="02020603050405020304" pitchFamily="18" charset="0"/>
                <a:cs typeface="Times New Roman" panose="02020603050405020304" pitchFamily="18" charset="0"/>
              </a:rPr>
              <a:t> 6C</a:t>
            </a:r>
            <a:r>
              <a:rPr lang="en-US" sz="3200" b="1" dirty="0" smtClean="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5644" t="4976" r="7459" b="4260"/>
          <a:stretch/>
        </p:blipFill>
        <p:spPr>
          <a:xfrm>
            <a:off x="3279228" y="1418323"/>
            <a:ext cx="5318234" cy="5284648"/>
          </a:xfrm>
          <a:prstGeom prst="rect">
            <a:avLst/>
          </a:prstGeom>
        </p:spPr>
      </p:pic>
    </p:spTree>
    <p:extLst>
      <p:ext uri="{BB962C8B-B14F-4D97-AF65-F5344CB8AC3E}">
        <p14:creationId xmlns:p14="http://schemas.microsoft.com/office/powerpoint/2010/main" val="4101226559"/>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324" y="1126878"/>
            <a:ext cx="3348045" cy="400110"/>
          </a:xfrm>
          <a:prstGeom prst="rect">
            <a:avLst/>
          </a:prstGeom>
        </p:spPr>
        <p:txBody>
          <a:bodyPr wrap="square">
            <a:spAutoFit/>
          </a:bodyPr>
          <a:lstStyle/>
          <a:p>
            <a:pPr algn="just"/>
            <a:r>
              <a:rPr lang="en-US" sz="2000" b="1" dirty="0" smtClean="0">
                <a:latin typeface="Times New Roman" panose="02020603050405020304" pitchFamily="18" charset="0"/>
                <a:cs typeface="Times New Roman" panose="02020603050405020304" pitchFamily="18" charset="0"/>
              </a:rPr>
              <a:t>1. </a:t>
            </a:r>
            <a:r>
              <a:rPr lang="vi-VN" sz="2000" b="1" dirty="0" smtClean="0">
                <a:latin typeface="Times New Roman" panose="02020603050405020304" pitchFamily="18" charset="0"/>
                <a:cs typeface="Times New Roman" panose="02020603050405020304" pitchFamily="18" charset="0"/>
              </a:rPr>
              <a:t>Lựa </a:t>
            </a:r>
            <a:r>
              <a:rPr lang="vi-VN" sz="2000" b="1" dirty="0">
                <a:latin typeface="Times New Roman" panose="02020603050405020304" pitchFamily="18" charset="0"/>
                <a:cs typeface="Times New Roman" panose="02020603050405020304" pitchFamily="18" charset="0"/>
              </a:rPr>
              <a:t>chọn trò </a:t>
            </a:r>
            <a:r>
              <a:rPr lang="vi-VN" sz="2000" b="1" dirty="0" smtClean="0">
                <a:latin typeface="Times New Roman" panose="02020603050405020304" pitchFamily="18" charset="0"/>
                <a:cs typeface="Times New Roman" panose="02020603050405020304" pitchFamily="18" charset="0"/>
              </a:rPr>
              <a:t>chơi</a:t>
            </a:r>
            <a:endParaRPr lang="en-US" sz="20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534512" y="548830"/>
            <a:ext cx="9574868" cy="523220"/>
          </a:xfrm>
          <a:prstGeom prst="rect">
            <a:avLst/>
          </a:prstGeom>
          <a:noFill/>
        </p:spPr>
        <p:txBody>
          <a:bodyPr wrap="square" rtlCol="0">
            <a:spAutoFit/>
          </a:bodyPr>
          <a:lstStyle/>
          <a:p>
            <a:r>
              <a:rPr lang="en-US" sz="2800" b="1" u="sng" dirty="0" err="1" smtClean="0">
                <a:solidFill>
                  <a:srgbClr val="0000FF"/>
                </a:solidFill>
                <a:latin typeface="Times New Roman" panose="02020603050405020304" pitchFamily="18" charset="0"/>
                <a:cs typeface="Times New Roman" panose="02020603050405020304" pitchFamily="18" charset="0"/>
              </a:rPr>
              <a:t>Các</a:t>
            </a:r>
            <a:r>
              <a:rPr lang="en-US" sz="2800" b="1" u="sng" dirty="0" smtClean="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bước</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smtClean="0">
                <a:solidFill>
                  <a:srgbClr val="0000FF"/>
                </a:solidFill>
                <a:latin typeface="Times New Roman" panose="02020603050405020304" pitchFamily="18" charset="0"/>
                <a:cs typeface="Times New Roman" panose="02020603050405020304" pitchFamily="18" charset="0"/>
              </a:rPr>
              <a:t>làm</a:t>
            </a:r>
            <a:r>
              <a:rPr lang="en-US" sz="2800" b="1" u="sng" dirty="0" smtClean="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để</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vận</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dụng</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chiến</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lược</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smtClean="0">
                <a:solidFill>
                  <a:srgbClr val="0000FF"/>
                </a:solidFill>
                <a:latin typeface="Times New Roman" panose="02020603050405020304" pitchFamily="18" charset="0"/>
                <a:cs typeface="Times New Roman" panose="02020603050405020304" pitchFamily="18" charset="0"/>
              </a:rPr>
              <a:t>6C </a:t>
            </a:r>
            <a:r>
              <a:rPr lang="en-US" sz="2800" b="1" u="sng" dirty="0" err="1">
                <a:solidFill>
                  <a:srgbClr val="0000FF"/>
                </a:solidFill>
                <a:latin typeface="Times New Roman" panose="02020603050405020304" pitchFamily="18" charset="0"/>
                <a:cs typeface="Times New Roman" panose="02020603050405020304" pitchFamily="18" charset="0"/>
              </a:rPr>
              <a:t>vào</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các</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trò</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smtClean="0">
                <a:solidFill>
                  <a:srgbClr val="0000FF"/>
                </a:solidFill>
                <a:latin typeface="Times New Roman" panose="02020603050405020304" pitchFamily="18" charset="0"/>
                <a:cs typeface="Times New Roman" panose="02020603050405020304" pitchFamily="18" charset="0"/>
              </a:rPr>
              <a:t>chơi</a:t>
            </a:r>
            <a:endParaRPr lang="en-US" sz="2800" b="1" u="sng"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09324" y="2059588"/>
            <a:ext cx="11241554" cy="400110"/>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2. </a:t>
            </a:r>
            <a:r>
              <a:rPr lang="vi-VN" sz="2000" b="1" dirty="0">
                <a:latin typeface="Times New Roman" panose="02020603050405020304" pitchFamily="18" charset="0"/>
                <a:cs typeface="Times New Roman" panose="02020603050405020304" pitchFamily="18" charset="0"/>
              </a:rPr>
              <a:t>Xác định mục tiêu của trò </a:t>
            </a:r>
            <a:r>
              <a:rPr lang="vi-VN" sz="2000" b="1" dirty="0" smtClean="0">
                <a:latin typeface="Times New Roman" panose="02020603050405020304" pitchFamily="18" charset="0"/>
                <a:cs typeface="Times New Roman" panose="02020603050405020304" pitchFamily="18" charset="0"/>
              </a:rPr>
              <a:t>chơi</a:t>
            </a:r>
            <a:endParaRPr lang="en-US"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09324" y="2743375"/>
            <a:ext cx="11225016" cy="400110"/>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3. </a:t>
            </a:r>
            <a:r>
              <a:rPr lang="vi-VN" sz="2000" b="1" dirty="0">
                <a:latin typeface="Times New Roman" panose="02020603050405020304" pitchFamily="18" charset="0"/>
                <a:cs typeface="Times New Roman" panose="02020603050405020304" pitchFamily="18" charset="0"/>
              </a:rPr>
              <a:t>Chuẩn bị thiết bị, đồ </a:t>
            </a:r>
            <a:r>
              <a:rPr lang="vi-VN" sz="2000" b="1" dirty="0" smtClean="0">
                <a:latin typeface="Times New Roman" panose="02020603050405020304" pitchFamily="18" charset="0"/>
                <a:cs typeface="Times New Roman" panose="02020603050405020304" pitchFamily="18" charset="0"/>
              </a:rPr>
              <a:t>dùng</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66430" y="3696684"/>
            <a:ext cx="11267910" cy="400110"/>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4.</a:t>
            </a:r>
            <a:r>
              <a:rPr lang="vi-VN" sz="2000" b="1" dirty="0">
                <a:latin typeface="Times New Roman" panose="02020603050405020304" pitchFamily="18" charset="0"/>
                <a:cs typeface="Times New Roman" panose="02020603050405020304" pitchFamily="18" charset="0"/>
              </a:rPr>
              <a:t> Giới thiệu, hướng dẫn trò </a:t>
            </a:r>
            <a:r>
              <a:rPr lang="vi-VN" sz="2000" b="1" dirty="0" smtClean="0">
                <a:latin typeface="Times New Roman" panose="02020603050405020304" pitchFamily="18" charset="0"/>
                <a:cs typeface="Times New Roman" panose="02020603050405020304" pitchFamily="18" charset="0"/>
              </a:rPr>
              <a:t>chơi</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09324" y="4408978"/>
            <a:ext cx="11501420" cy="400110"/>
          </a:xfrm>
          <a:prstGeom prst="rect">
            <a:avLst/>
          </a:prstGeom>
          <a:noFill/>
        </p:spPr>
        <p:txBody>
          <a:bodyPr wrap="square" rtlCol="0">
            <a:spAutoFit/>
          </a:bodyPr>
          <a:lstStyle/>
          <a:p>
            <a:pPr algn="just"/>
            <a:r>
              <a:rPr lang="en-US" sz="2000" b="1" dirty="0">
                <a:latin typeface="Times New Roman" panose="02020603050405020304" pitchFamily="18" charset="0"/>
                <a:cs typeface="Times New Roman" panose="02020603050405020304" pitchFamily="18" charset="0"/>
              </a:rPr>
              <a:t>5. </a:t>
            </a:r>
            <a:r>
              <a:rPr lang="en-US" sz="2000" b="1" dirty="0" err="1">
                <a:latin typeface="Times New Roman" panose="02020603050405020304" pitchFamily="18" charset="0"/>
                <a:cs typeface="Times New Roman" panose="02020603050405020304" pitchFamily="18" charset="0"/>
              </a:rPr>
              <a:t>Hình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trò</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chơi</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3" name="Rectangle 2"/>
          <p:cNvSpPr/>
          <p:nvPr/>
        </p:nvSpPr>
        <p:spPr>
          <a:xfrm>
            <a:off x="182566" y="1463690"/>
            <a:ext cx="11327496" cy="646331"/>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Khi </a:t>
            </a:r>
            <a:r>
              <a:rPr lang="vi-VN" dirty="0">
                <a:latin typeface="Times New Roman" panose="02020603050405020304" pitchFamily="18" charset="0"/>
                <a:cs typeface="Times New Roman" panose="02020603050405020304" pitchFamily="18" charset="0"/>
              </a:rPr>
              <a:t>lựa chọn các trò 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đảm bảo các trò chơi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chọn phù hợp với loại hình hoạt động và mức độ hoạt động</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Chú trọng mức độ </a:t>
            </a:r>
            <a:r>
              <a:rPr lang="en-US" dirty="0">
                <a:latin typeface="Times New Roman" panose="02020603050405020304" pitchFamily="18" charset="0"/>
                <a:cs typeface="Times New Roman" panose="02020603050405020304" pitchFamily="18" charset="0"/>
              </a:rPr>
              <a:t>an </a:t>
            </a:r>
            <a:r>
              <a:rPr lang="vi-VN" dirty="0">
                <a:latin typeface="Times New Roman" panose="02020603050405020304" pitchFamily="18" charset="0"/>
                <a:cs typeface="Times New Roman" panose="02020603050405020304" pitchFamily="18" charset="0"/>
              </a:rPr>
              <a:t>toàn cho HS và phù hợp với điều kiện CSVC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nhà trường.</a:t>
            </a:r>
            <a:endParaRPr lang="en-US" dirty="0">
              <a:latin typeface="Times New Roman" panose="02020603050405020304" pitchFamily="18" charset="0"/>
              <a:cs typeface="Times New Roman" panose="02020603050405020304" pitchFamily="18" charset="0"/>
            </a:endParaRPr>
          </a:p>
        </p:txBody>
      </p:sp>
      <p:sp>
        <p:nvSpPr>
          <p:cNvPr id="9" name="Rectangle 8"/>
          <p:cNvSpPr/>
          <p:nvPr/>
        </p:nvSpPr>
        <p:spPr>
          <a:xfrm>
            <a:off x="583248" y="2391872"/>
            <a:ext cx="10526132" cy="369332"/>
          </a:xfrm>
          <a:prstGeom prst="rect">
            <a:avLst/>
          </a:prstGeom>
        </p:spPr>
        <p:txBody>
          <a:bodyPr wrap="square">
            <a:spAutoFit/>
          </a:bodyPr>
          <a:lstStyle/>
          <a:p>
            <a:r>
              <a:rPr lang="vi-VN" dirty="0">
                <a:latin typeface="Times New Roman" panose="02020603050405020304" pitchFamily="18" charset="0"/>
                <a:cs typeface="Times New Roman" panose="02020603050405020304" pitchFamily="18" charset="0"/>
              </a:rPr>
              <a:t>Làm rõ mục tiêu của trò chơi đã lựa chọn, mục tiêu cụ thể của mỗi hoạt động trong giờ học.</a:t>
            </a:r>
            <a:endParaRPr lang="en-US" dirty="0"/>
          </a:p>
        </p:txBody>
      </p:sp>
      <p:sp>
        <p:nvSpPr>
          <p:cNvPr id="10" name="Rectangle 9"/>
          <p:cNvSpPr/>
          <p:nvPr/>
        </p:nvSpPr>
        <p:spPr>
          <a:xfrm>
            <a:off x="182566" y="3063054"/>
            <a:ext cx="11051092" cy="646331"/>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Trên </a:t>
            </a:r>
            <a:r>
              <a:rPr lang="vi-VN" dirty="0">
                <a:latin typeface="Times New Roman" panose="02020603050405020304" pitchFamily="18" charset="0"/>
                <a:cs typeface="Times New Roman" panose="02020603050405020304" pitchFamily="18" charset="0"/>
              </a:rPr>
              <a:t>cơ sở trò chơi đã được lựa chọn,</a:t>
            </a:r>
            <a:r>
              <a:rPr lang="en-US" dirty="0" err="1">
                <a:latin typeface="Times New Roman" panose="02020603050405020304" pitchFamily="18" charset="0"/>
                <a:cs typeface="Times New Roman" panose="02020603050405020304" pitchFamily="18" charset="0"/>
              </a:rPr>
              <a:t>tôi</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chuẩn bị các dụng cụ, đồ dùng dạy học phù hợp với đặc điểm loại hình trò chơi,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p>
        </p:txBody>
      </p:sp>
      <p:sp>
        <p:nvSpPr>
          <p:cNvPr id="11" name="Rectangle 10"/>
          <p:cNvSpPr/>
          <p:nvPr/>
        </p:nvSpPr>
        <p:spPr>
          <a:xfrm>
            <a:off x="625288" y="4073583"/>
            <a:ext cx="9927097"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GV </a:t>
            </a:r>
            <a:r>
              <a:rPr lang="vi-VN" dirty="0">
                <a:latin typeface="Times New Roman" panose="02020603050405020304" pitchFamily="18" charset="0"/>
                <a:cs typeface="Times New Roman" panose="02020603050405020304" pitchFamily="18" charset="0"/>
              </a:rPr>
              <a:t>giới thiệu, hướng dẫn luật, cách </a:t>
            </a:r>
            <a:r>
              <a:rPr lang="en-US" dirty="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hơi của mỗi trò 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nắm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a:t>
            </a:r>
            <a:endParaRPr lang="en-US" dirty="0"/>
          </a:p>
        </p:txBody>
      </p:sp>
      <p:sp>
        <p:nvSpPr>
          <p:cNvPr id="12" name="Rectangle 11"/>
          <p:cNvSpPr/>
          <p:nvPr/>
        </p:nvSpPr>
        <p:spPr>
          <a:xfrm>
            <a:off x="409324" y="4819598"/>
            <a:ext cx="11636384" cy="1754326"/>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tròn</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khuyến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GV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môn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090459"/>
      </p:ext>
    </p:extLst>
  </p:cSld>
  <p:clrMapOvr>
    <a:masterClrMapping/>
  </p:clrMapOvr>
  <mc:AlternateContent xmlns:mc="http://schemas.openxmlformats.org/markup-compatibility/2006" xmlns:p14="http://schemas.microsoft.com/office/powerpoint/2010/main">
    <mc:Choice Requires="p14">
      <p:transition spd="slow" p14:dur="3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3"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27"/>
          <p:cNvSpPr>
            <a:spLocks noChangeArrowheads="1"/>
          </p:cNvSpPr>
          <p:nvPr/>
        </p:nvSpPr>
        <p:spPr bwMode="gray">
          <a:xfrm>
            <a:off x="9219161" y="1851849"/>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Arial" panose="020B0604020202020204" pitchFamily="34" charset="0"/>
                <a:cs typeface="Arial" panose="020B0604020202020204" pitchFamily="34" charset="0"/>
              </a:rPr>
              <a:t>05</a:t>
            </a:r>
          </a:p>
        </p:txBody>
      </p:sp>
      <p:sp>
        <p:nvSpPr>
          <p:cNvPr id="2" name="Bevel 1"/>
          <p:cNvSpPr/>
          <p:nvPr/>
        </p:nvSpPr>
        <p:spPr>
          <a:xfrm>
            <a:off x="225287" y="1517515"/>
            <a:ext cx="1765773" cy="240651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V</a:t>
            </a:r>
            <a:r>
              <a:rPr lang="en-US" sz="2000" b="1" dirty="0" err="1" smtClean="0">
                <a:latin typeface="Times New Roman" panose="02020603050405020304" pitchFamily="18" charset="0"/>
                <a:cs typeface="Times New Roman" panose="02020603050405020304" pitchFamily="18" charset="0"/>
              </a:rPr>
              <a:t>ận</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chiến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lược</a:t>
            </a:r>
            <a:r>
              <a:rPr lang="en-US" sz="2000" b="1" dirty="0">
                <a:latin typeface="Times New Roman" panose="02020603050405020304" pitchFamily="18" charset="0"/>
                <a:cs typeface="Times New Roman" panose="02020603050405020304" pitchFamily="18" charset="0"/>
              </a:rPr>
              <a:t> 6C </a:t>
            </a:r>
            <a:r>
              <a:rPr lang="en-US" sz="2000" b="1" dirty="0" err="1">
                <a:latin typeface="Times New Roman" panose="02020603050405020304" pitchFamily="18" charset="0"/>
                <a:cs typeface="Times New Roman" panose="02020603050405020304" pitchFamily="18" charset="0"/>
              </a:rPr>
              <a:t>trong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tổ</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trò</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chơi</a:t>
            </a:r>
            <a:endParaRPr lang="en-US" sz="2000" b="1"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238110" y="1305871"/>
            <a:ext cx="9798760" cy="4193781"/>
            <a:chOff x="2225908" y="1623923"/>
            <a:chExt cx="11399988" cy="4815347"/>
          </a:xfrm>
        </p:grpSpPr>
        <p:sp>
          <p:nvSpPr>
            <p:cNvPr id="78" name="AutoShape 3"/>
            <p:cNvSpPr>
              <a:spLocks noChangeArrowheads="1"/>
            </p:cNvSpPr>
            <p:nvPr/>
          </p:nvSpPr>
          <p:spPr bwMode="auto">
            <a:xfrm>
              <a:off x="7882109" y="2966546"/>
              <a:ext cx="1764744" cy="3472724"/>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79" name="AutoShape 4"/>
            <p:cNvSpPr>
              <a:spLocks noChangeArrowheads="1"/>
            </p:cNvSpPr>
            <p:nvPr/>
          </p:nvSpPr>
          <p:spPr bwMode="auto">
            <a:xfrm>
              <a:off x="5985572" y="2966546"/>
              <a:ext cx="1802420" cy="3472724"/>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80" name="AutoShape 5"/>
            <p:cNvSpPr>
              <a:spLocks noChangeArrowheads="1"/>
            </p:cNvSpPr>
            <p:nvPr/>
          </p:nvSpPr>
          <p:spPr bwMode="auto">
            <a:xfrm>
              <a:off x="4134876" y="2966546"/>
              <a:ext cx="1749147" cy="3472724"/>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81" name="AutoShape 6"/>
            <p:cNvSpPr>
              <a:spLocks noChangeArrowheads="1"/>
            </p:cNvSpPr>
            <p:nvPr/>
          </p:nvSpPr>
          <p:spPr bwMode="auto">
            <a:xfrm>
              <a:off x="2225908" y="2966546"/>
              <a:ext cx="1813076" cy="3472724"/>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5" name="Group 4"/>
            <p:cNvGrpSpPr/>
            <p:nvPr/>
          </p:nvGrpSpPr>
          <p:grpSpPr>
            <a:xfrm>
              <a:off x="2377838" y="1623923"/>
              <a:ext cx="10554759" cy="957670"/>
              <a:chOff x="2377838" y="1623923"/>
              <a:chExt cx="10554759" cy="957670"/>
            </a:xfrm>
          </p:grpSpPr>
          <p:grpSp>
            <p:nvGrpSpPr>
              <p:cNvPr id="3" name="Group 2">
                <a:extLst>
                  <a:ext uri="{FF2B5EF4-FFF2-40B4-BE49-F238E27FC236}">
                    <a16:creationId xmlns:a16="http://schemas.microsoft.com/office/drawing/2014/main" id="{78E02A69-98CA-4EA8-869D-D0504E78CA2A}"/>
                  </a:ext>
                </a:extLst>
              </p:cNvPr>
              <p:cNvGrpSpPr/>
              <p:nvPr/>
            </p:nvGrpSpPr>
            <p:grpSpPr>
              <a:xfrm>
                <a:off x="2377838" y="1623923"/>
                <a:ext cx="6705971" cy="957670"/>
                <a:chOff x="2251397" y="1493722"/>
                <a:chExt cx="5994946" cy="957670"/>
              </a:xfrm>
            </p:grpSpPr>
            <p:sp>
              <p:nvSpPr>
                <p:cNvPr id="82" name="Rectangle 8"/>
                <p:cNvSpPr>
                  <a:spLocks noChangeArrowheads="1"/>
                </p:cNvSpPr>
                <p:nvPr/>
              </p:nvSpPr>
              <p:spPr bwMode="gray">
                <a:xfrm rot="3419336">
                  <a:off x="2299856" y="1528750"/>
                  <a:ext cx="874183" cy="97110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Arial" panose="020B0604020202020204" pitchFamily="34" charset="0"/>
                    <a:cs typeface="Arial" panose="020B0604020202020204" pitchFamily="34" charset="0"/>
                  </a:endParaRPr>
                </a:p>
              </p:txBody>
            </p:sp>
            <p:grpSp>
              <p:nvGrpSpPr>
                <p:cNvPr id="83" name="Group 9"/>
                <p:cNvGrpSpPr>
                  <a:grpSpLocks/>
                </p:cNvGrpSpPr>
                <p:nvPr/>
              </p:nvGrpSpPr>
              <p:grpSpPr bwMode="auto">
                <a:xfrm>
                  <a:off x="3222499" y="1702093"/>
                  <a:ext cx="901737" cy="124883"/>
                  <a:chOff x="2003" y="3439"/>
                  <a:chExt cx="468" cy="244"/>
                </a:xfrm>
              </p:grpSpPr>
              <p:sp>
                <p:nvSpPr>
                  <p:cNvPr id="84" name="Oval 10"/>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85" name="Rectangle 11"/>
                  <p:cNvSpPr>
                    <a:spLocks noChangeArrowheads="1"/>
                  </p:cNvSpPr>
                  <p:nvPr/>
                </p:nvSpPr>
                <p:spPr bwMode="gray">
                  <a:xfrm>
                    <a:off x="2048" y="3441"/>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86" name="Oval 12"/>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87" name="Oval 13"/>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88" name="Rectangle 14"/>
                <p:cNvSpPr>
                  <a:spLocks noChangeArrowheads="1"/>
                </p:cNvSpPr>
                <p:nvPr/>
              </p:nvSpPr>
              <p:spPr bwMode="gray">
                <a:xfrm rot="3419336">
                  <a:off x="3964602" y="1466309"/>
                  <a:ext cx="874183" cy="97110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Arial" panose="020B0604020202020204" pitchFamily="34" charset="0"/>
                    <a:cs typeface="Arial" panose="020B0604020202020204" pitchFamily="34" charset="0"/>
                  </a:endParaRPr>
                </a:p>
              </p:txBody>
            </p:sp>
            <p:grpSp>
              <p:nvGrpSpPr>
                <p:cNvPr id="89" name="Group 15"/>
                <p:cNvGrpSpPr>
                  <a:grpSpLocks/>
                </p:cNvGrpSpPr>
                <p:nvPr/>
              </p:nvGrpSpPr>
              <p:grpSpPr bwMode="auto">
                <a:xfrm>
                  <a:off x="4887245" y="1702093"/>
                  <a:ext cx="901737" cy="124883"/>
                  <a:chOff x="2003" y="3439"/>
                  <a:chExt cx="468" cy="244"/>
                </a:xfrm>
              </p:grpSpPr>
              <p:sp>
                <p:nvSpPr>
                  <p:cNvPr id="90" name="Oval 16"/>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1" name="Rectangle 17"/>
                  <p:cNvSpPr>
                    <a:spLocks noChangeArrowheads="1"/>
                  </p:cNvSpPr>
                  <p:nvPr/>
                </p:nvSpPr>
                <p:spPr bwMode="gray">
                  <a:xfrm>
                    <a:off x="2048" y="3441"/>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2" name="Oval 18"/>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3" name="Oval 19"/>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94" name="Rectangle 20"/>
                <p:cNvSpPr>
                  <a:spLocks noChangeArrowheads="1"/>
                </p:cNvSpPr>
                <p:nvPr/>
              </p:nvSpPr>
              <p:spPr bwMode="gray">
                <a:xfrm rot="3419336">
                  <a:off x="5559984" y="1466309"/>
                  <a:ext cx="874183" cy="97110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Arial" panose="020B0604020202020204" pitchFamily="34" charset="0"/>
                    <a:cs typeface="Arial" panose="020B0604020202020204" pitchFamily="34" charset="0"/>
                  </a:endParaRPr>
                </a:p>
              </p:txBody>
            </p:sp>
            <p:grpSp>
              <p:nvGrpSpPr>
                <p:cNvPr id="95" name="Group 21"/>
                <p:cNvGrpSpPr>
                  <a:grpSpLocks/>
                </p:cNvGrpSpPr>
                <p:nvPr/>
              </p:nvGrpSpPr>
              <p:grpSpPr bwMode="auto">
                <a:xfrm>
                  <a:off x="6551991" y="1702093"/>
                  <a:ext cx="1179195" cy="124883"/>
                  <a:chOff x="2003" y="3439"/>
                  <a:chExt cx="468" cy="244"/>
                </a:xfrm>
              </p:grpSpPr>
              <p:sp>
                <p:nvSpPr>
                  <p:cNvPr id="96" name="Oval 22"/>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7" name="Rectangle 23"/>
                  <p:cNvSpPr>
                    <a:spLocks noChangeArrowheads="1"/>
                  </p:cNvSpPr>
                  <p:nvPr/>
                </p:nvSpPr>
                <p:spPr bwMode="gray">
                  <a:xfrm>
                    <a:off x="2048" y="3441"/>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8" name="Oval 24"/>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99" name="Oval 25"/>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100" name="Rectangle 26"/>
                <p:cNvSpPr>
                  <a:spLocks noChangeArrowheads="1"/>
                </p:cNvSpPr>
                <p:nvPr/>
              </p:nvSpPr>
              <p:spPr bwMode="gray">
                <a:xfrm rot="3419336">
                  <a:off x="7323700" y="1445263"/>
                  <a:ext cx="874183" cy="97110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Arial" panose="020B0604020202020204" pitchFamily="34" charset="0"/>
                    <a:cs typeface="Arial" panose="020B0604020202020204" pitchFamily="34" charset="0"/>
                  </a:endParaRPr>
                </a:p>
              </p:txBody>
            </p:sp>
            <p:sp>
              <p:nvSpPr>
                <p:cNvPr id="101" name="Rectangle 27"/>
                <p:cNvSpPr>
                  <a:spLocks noChangeArrowheads="1"/>
                </p:cNvSpPr>
                <p:nvPr/>
              </p:nvSpPr>
              <p:spPr bwMode="gray">
                <a:xfrm>
                  <a:off x="2639456" y="1851849"/>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Arial" panose="020B0604020202020204" pitchFamily="34" charset="0"/>
                      <a:cs typeface="Arial" panose="020B0604020202020204" pitchFamily="34" charset="0"/>
                    </a:rPr>
                    <a:t>01</a:t>
                  </a:r>
                </a:p>
              </p:txBody>
            </p:sp>
            <p:sp>
              <p:nvSpPr>
                <p:cNvPr id="110" name="Rectangle 27"/>
                <p:cNvSpPr>
                  <a:spLocks noChangeArrowheads="1"/>
                </p:cNvSpPr>
                <p:nvPr/>
              </p:nvSpPr>
              <p:spPr bwMode="gray">
                <a:xfrm>
                  <a:off x="4229717" y="1851849"/>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Arial" panose="020B0604020202020204" pitchFamily="34" charset="0"/>
                      <a:cs typeface="Arial" panose="020B0604020202020204" pitchFamily="34" charset="0"/>
                    </a:rPr>
                    <a:t>02</a:t>
                  </a:r>
                </a:p>
              </p:txBody>
            </p:sp>
            <p:sp>
              <p:nvSpPr>
                <p:cNvPr id="111" name="Rectangle 27"/>
                <p:cNvSpPr>
                  <a:spLocks noChangeArrowheads="1"/>
                </p:cNvSpPr>
                <p:nvPr/>
              </p:nvSpPr>
              <p:spPr bwMode="gray">
                <a:xfrm>
                  <a:off x="5869674" y="1851849"/>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Arial" panose="020B0604020202020204" pitchFamily="34" charset="0"/>
                      <a:cs typeface="Arial" panose="020B0604020202020204" pitchFamily="34" charset="0"/>
                    </a:rPr>
                    <a:t>03</a:t>
                  </a:r>
                </a:p>
              </p:txBody>
            </p:sp>
            <p:sp>
              <p:nvSpPr>
                <p:cNvPr id="112" name="Rectangle 27"/>
                <p:cNvSpPr>
                  <a:spLocks noChangeArrowheads="1"/>
                </p:cNvSpPr>
                <p:nvPr/>
              </p:nvSpPr>
              <p:spPr bwMode="gray">
                <a:xfrm>
                  <a:off x="7479813" y="1851849"/>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Arial" panose="020B0604020202020204" pitchFamily="34" charset="0"/>
                      <a:cs typeface="Arial" panose="020B0604020202020204" pitchFamily="34" charset="0"/>
                    </a:rPr>
                    <a:t>04</a:t>
                  </a:r>
                </a:p>
              </p:txBody>
            </p:sp>
          </p:grpSp>
          <p:sp>
            <p:nvSpPr>
              <p:cNvPr id="43" name="Rectangle 17"/>
              <p:cNvSpPr>
                <a:spLocks noChangeArrowheads="1"/>
              </p:cNvSpPr>
              <p:nvPr/>
            </p:nvSpPr>
            <p:spPr bwMode="gray">
              <a:xfrm>
                <a:off x="9326063" y="1833317"/>
                <a:ext cx="836262" cy="12385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44" name="Rectangle 20"/>
              <p:cNvSpPr>
                <a:spLocks noChangeArrowheads="1"/>
              </p:cNvSpPr>
              <p:nvPr/>
            </p:nvSpPr>
            <p:spPr bwMode="gray">
              <a:xfrm rot="3419336">
                <a:off x="10033444" y="1538921"/>
                <a:ext cx="874183" cy="1086279"/>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Arial" panose="020B0604020202020204" pitchFamily="34" charset="0"/>
                  <a:cs typeface="Arial" panose="020B0604020202020204" pitchFamily="34" charset="0"/>
                </a:endParaRPr>
              </a:p>
            </p:txBody>
          </p:sp>
          <p:sp>
            <p:nvSpPr>
              <p:cNvPr id="46" name="Rectangle 23"/>
              <p:cNvSpPr>
                <a:spLocks noChangeArrowheads="1"/>
              </p:cNvSpPr>
              <p:nvPr/>
            </p:nvSpPr>
            <p:spPr bwMode="gray">
              <a:xfrm>
                <a:off x="11164120" y="1833320"/>
                <a:ext cx="1093573" cy="12385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47" name="Rectangle 26"/>
              <p:cNvSpPr>
                <a:spLocks noChangeArrowheads="1"/>
              </p:cNvSpPr>
              <p:nvPr/>
            </p:nvSpPr>
            <p:spPr bwMode="gray">
              <a:xfrm rot="3419336">
                <a:off x="11952366" y="1517878"/>
                <a:ext cx="874183" cy="1086279"/>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Arial" panose="020B0604020202020204" pitchFamily="34" charset="0"/>
                  <a:cs typeface="Arial" panose="020B0604020202020204" pitchFamily="34" charset="0"/>
                </a:endParaRPr>
              </a:p>
            </p:txBody>
          </p:sp>
        </p:grpSp>
        <p:sp>
          <p:nvSpPr>
            <p:cNvPr id="50" name="AutoShape 3"/>
            <p:cNvSpPr>
              <a:spLocks noChangeArrowheads="1"/>
            </p:cNvSpPr>
            <p:nvPr/>
          </p:nvSpPr>
          <p:spPr bwMode="auto">
            <a:xfrm>
              <a:off x="9738317" y="2964473"/>
              <a:ext cx="1764744" cy="3472724"/>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sp>
          <p:nvSpPr>
            <p:cNvPr id="51" name="AutoShape 3"/>
            <p:cNvSpPr>
              <a:spLocks noChangeArrowheads="1"/>
            </p:cNvSpPr>
            <p:nvPr/>
          </p:nvSpPr>
          <p:spPr bwMode="auto">
            <a:xfrm>
              <a:off x="11588295" y="2964474"/>
              <a:ext cx="2037601" cy="3472724"/>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7" name="Rectangle 6"/>
          <p:cNvSpPr/>
          <p:nvPr/>
        </p:nvSpPr>
        <p:spPr>
          <a:xfrm>
            <a:off x="2288164" y="3018016"/>
            <a:ext cx="1417957" cy="1200329"/>
          </a:xfrm>
          <a:prstGeom prst="rect">
            <a:avLst/>
          </a:prstGeom>
        </p:spPr>
        <p:txBody>
          <a:bodyPr wrap="square">
            <a:spAutoFit/>
          </a:bodyPr>
          <a:lstStyle/>
          <a:p>
            <a:pPr algn="ct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sự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tự tin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cho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HS</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4" name="Rectangle 27"/>
          <p:cNvSpPr>
            <a:spLocks noChangeArrowheads="1"/>
          </p:cNvSpPr>
          <p:nvPr/>
        </p:nvSpPr>
        <p:spPr bwMode="gray">
          <a:xfrm>
            <a:off x="9218905" y="1612717"/>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chemeClr val="bg1"/>
                </a:solidFill>
                <a:latin typeface="Arial" panose="020B0604020202020204" pitchFamily="34" charset="0"/>
                <a:cs typeface="Arial" panose="020B0604020202020204" pitchFamily="34" charset="0"/>
              </a:rPr>
              <a:t>05</a:t>
            </a:r>
            <a:endParaRPr lang="en-US" altLang="en-US" dirty="0">
              <a:solidFill>
                <a:schemeClr val="bg1"/>
              </a:solidFill>
              <a:latin typeface="Arial" panose="020B0604020202020204" pitchFamily="34" charset="0"/>
              <a:cs typeface="Arial" panose="020B0604020202020204" pitchFamily="34" charset="0"/>
            </a:endParaRPr>
          </a:p>
        </p:txBody>
      </p:sp>
      <p:sp>
        <p:nvSpPr>
          <p:cNvPr id="55" name="Rectangle 27"/>
          <p:cNvSpPr>
            <a:spLocks noChangeArrowheads="1"/>
          </p:cNvSpPr>
          <p:nvPr/>
        </p:nvSpPr>
        <p:spPr bwMode="gray">
          <a:xfrm>
            <a:off x="10821491" y="1549410"/>
            <a:ext cx="4411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chemeClr val="bg1"/>
                </a:solidFill>
                <a:latin typeface="Arial" panose="020B0604020202020204" pitchFamily="34" charset="0"/>
                <a:cs typeface="Arial" panose="020B0604020202020204" pitchFamily="34" charset="0"/>
              </a:rPr>
              <a:t>06</a:t>
            </a:r>
            <a:endParaRPr lang="en-US" altLang="en-US"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978175" y="2979185"/>
            <a:ext cx="1344535" cy="2012859"/>
          </a:xfrm>
          <a:prstGeom prst="rect">
            <a:avLst/>
          </a:prstGeom>
        </p:spPr>
        <p:txBody>
          <a:bodyPr wrap="square">
            <a:spAutoFit/>
          </a:bodyPr>
          <a:lstStyle/>
          <a:p>
            <a:pPr algn="ctr">
              <a:lnSpc>
                <a:spcPct val="130000"/>
              </a:lnSpc>
              <a:spcBef>
                <a:spcPts val="300"/>
              </a:spcBef>
              <a:spcAft>
                <a:spcPts val="300"/>
              </a:spcAft>
            </a:pP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cơ hội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đóng góp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cho HS</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Rectangle 8"/>
          <p:cNvSpPr/>
          <p:nvPr/>
        </p:nvSpPr>
        <p:spPr>
          <a:xfrm>
            <a:off x="5586940" y="2993941"/>
            <a:ext cx="1434687" cy="1938992"/>
          </a:xfrm>
          <a:prstGeom prst="rect">
            <a:avLst/>
          </a:prstGeom>
        </p:spPr>
        <p:txBody>
          <a:bodyPr wrap="square">
            <a:spAutoFit/>
          </a:bodyPr>
          <a:lstStyle/>
          <a:p>
            <a:pPr algn="ct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HS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được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công </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nhận,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khen ngợi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0" name="Rectangle 9"/>
          <p:cNvSpPr/>
          <p:nvPr/>
        </p:nvSpPr>
        <p:spPr>
          <a:xfrm>
            <a:off x="7067032" y="2979185"/>
            <a:ext cx="1597768" cy="830997"/>
          </a:xfrm>
          <a:prstGeom prst="rect">
            <a:avLst/>
          </a:prstGeom>
        </p:spPr>
        <p:txBody>
          <a:bodyPr wrap="square">
            <a:spAutoFit/>
          </a:bodyPr>
          <a:lstStyle/>
          <a:p>
            <a:pPr algn="ct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HS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được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lựa </a:t>
            </a:r>
            <a:r>
              <a:rPr lang="vi-VN" sz="2400" b="1" dirty="0" smtClean="0">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8705106" y="2979185"/>
            <a:ext cx="1541587" cy="1569660"/>
          </a:xfrm>
          <a:prstGeom prst="rect">
            <a:avLst/>
          </a:prstGeom>
        </p:spPr>
        <p:txBody>
          <a:bodyPr wrap="square">
            <a:spAutoFit/>
          </a:bodyPr>
          <a:lstStyle/>
          <a:p>
            <a:pPr algn="ctr"/>
            <a:r>
              <a:rPr lang="en-US" sz="2400" dirty="0" err="1">
                <a:latin typeface="Times New Roman" panose="02020603050405020304" pitchFamily="18" charset="0"/>
                <a:cs typeface="Times New Roman" panose="02020603050405020304" pitchFamily="18" charset="0"/>
              </a:rPr>
              <a:t>G</a:t>
            </a:r>
            <a:r>
              <a:rPr lang="en-US" sz="2400" dirty="0" err="1" smtClean="0">
                <a:latin typeface="Times New Roman" panose="02020603050405020304" pitchFamily="18" charset="0"/>
                <a:cs typeface="Times New Roman" panose="02020603050405020304" pitchFamily="18" charset="0"/>
              </a:rPr>
              <a:t>iáo</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vi-VN" sz="2400" dirty="0">
                <a:latin typeface="Times New Roman" panose="02020603050405020304" pitchFamily="18" charset="0"/>
                <a:cs typeface="Times New Roman" panose="02020603050405020304" pitchFamily="18" charset="0"/>
              </a:rPr>
              <a:t> có chỉ dẫn</a:t>
            </a:r>
            <a:r>
              <a:rPr lang="vi-VN" sz="2400" b="1" dirty="0">
                <a:latin typeface="Times New Roman" panose="02020603050405020304" pitchFamily="18" charset="0"/>
                <a:cs typeface="Times New Roman" panose="02020603050405020304" pitchFamily="18" charset="0"/>
              </a:rPr>
              <a:t> rõ ràng, súc </a:t>
            </a:r>
            <a:r>
              <a:rPr lang="vi-VN" sz="2400" b="1" dirty="0" smtClean="0">
                <a:latin typeface="Times New Roman" panose="02020603050405020304" pitchFamily="18" charset="0"/>
                <a:cs typeface="Times New Roman" panose="02020603050405020304" pitchFamily="18" charset="0"/>
              </a:rPr>
              <a:t>tích</a:t>
            </a:r>
            <a:r>
              <a:rPr lang="en-US" sz="2400" b="1"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Rectangle 11"/>
          <p:cNvSpPr/>
          <p:nvPr/>
        </p:nvSpPr>
        <p:spPr>
          <a:xfrm>
            <a:off x="10410547" y="2861239"/>
            <a:ext cx="1552659" cy="2308324"/>
          </a:xfrm>
          <a:prstGeom prst="rect">
            <a:avLst/>
          </a:prstGeom>
        </p:spPr>
        <p:txBody>
          <a:bodyPr wrap="square">
            <a:spAutoFit/>
          </a:bodyPr>
          <a:lstStyle/>
          <a:p>
            <a:pPr algn="ct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sự </a:t>
            </a: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gắn kết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737" y="84190"/>
            <a:ext cx="10384172" cy="1293028"/>
          </a:xfrm>
        </p:spPr>
        <p:txBody>
          <a:bodyPr>
            <a:norm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Trò</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chơi</a:t>
            </a:r>
            <a:r>
              <a:rPr lang="en-US" sz="2800" b="1" dirty="0">
                <a:solidFill>
                  <a:srgbClr val="0070C0"/>
                </a:solidFill>
                <a:latin typeface="Times New Roman" panose="02020603050405020304" pitchFamily="18" charset="0"/>
                <a:cs typeface="Times New Roman" panose="02020603050405020304" pitchFamily="18" charset="0"/>
              </a:rPr>
              <a:t/>
            </a:r>
            <a:br>
              <a:rPr lang="en-US" sz="2800" b="1" dirty="0">
                <a:solidFill>
                  <a:srgbClr val="0070C0"/>
                </a:solidFill>
                <a:latin typeface="Times New Roman" panose="02020603050405020304" pitchFamily="18" charset="0"/>
                <a:cs typeface="Times New Roman" panose="02020603050405020304" pitchFamily="18" charset="0"/>
              </a:rPr>
            </a:br>
            <a:r>
              <a:rPr lang="en-US" sz="2800" b="1" dirty="0" smtClean="0">
                <a:solidFill>
                  <a:srgbClr val="0070C0"/>
                </a:solidFill>
                <a:latin typeface="Times New Roman" panose="02020603050405020304" pitchFamily="18" charset="0"/>
                <a:cs typeface="Times New Roman" panose="02020603050405020304" pitchFamily="18" charset="0"/>
              </a:rPr>
              <a:t>“TÍN HIỆU ĐÈN GIAO THÔNG”</a:t>
            </a:r>
            <a:endParaRPr lang="en-US" sz="2800" dirty="0">
              <a:solidFill>
                <a:srgbClr val="0070C0"/>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1739"/>
          <a:stretch/>
        </p:blipFill>
        <p:spPr>
          <a:xfrm>
            <a:off x="1" y="1576552"/>
            <a:ext cx="5980386" cy="5181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386" y="1576552"/>
            <a:ext cx="6211613" cy="5181600"/>
          </a:xfrm>
          <a:prstGeom prst="rect">
            <a:avLst/>
          </a:prstGeom>
        </p:spPr>
      </p:pic>
    </p:spTree>
    <p:extLst>
      <p:ext uri="{BB962C8B-B14F-4D97-AF65-F5344CB8AC3E}">
        <p14:creationId xmlns:p14="http://schemas.microsoft.com/office/powerpoint/2010/main" val="3294446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057" y="184558"/>
            <a:ext cx="4084040" cy="755009"/>
          </a:xfrm>
        </p:spPr>
        <p:txBody>
          <a:bodyPr>
            <a:normAutofit/>
          </a:bodyPr>
          <a:lstStyle/>
          <a:p>
            <a:pPr algn="ctr"/>
            <a:r>
              <a:rPr lang="en-US" sz="2000" b="1" dirty="0" err="1">
                <a:solidFill>
                  <a:srgbClr val="0070C0"/>
                </a:solidFill>
                <a:latin typeface="Times New Roman" panose="02020603050405020304" pitchFamily="18" charset="0"/>
                <a:cs typeface="Times New Roman" panose="02020603050405020304" pitchFamily="18" charset="0"/>
              </a:rPr>
              <a:t>Trò</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smtClean="0">
                <a:solidFill>
                  <a:srgbClr val="0070C0"/>
                </a:solidFill>
                <a:latin typeface="Times New Roman" panose="02020603050405020304" pitchFamily="18" charset="0"/>
                <a:cs typeface="Times New Roman" panose="02020603050405020304" pitchFamily="18" charset="0"/>
              </a:rPr>
              <a:t/>
            </a:r>
            <a:br>
              <a:rPr lang="en-US" sz="2000" b="1" dirty="0" smtClean="0">
                <a:solidFill>
                  <a:srgbClr val="0070C0"/>
                </a:solidFill>
                <a:latin typeface="Times New Roman" panose="02020603050405020304" pitchFamily="18" charset="0"/>
                <a:cs typeface="Times New Roman" panose="02020603050405020304" pitchFamily="18" charset="0"/>
              </a:rPr>
            </a:b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a:solidFill>
                  <a:srgbClr val="0070C0"/>
                </a:solidFill>
                <a:latin typeface="Times New Roman" panose="02020603050405020304" pitchFamily="18" charset="0"/>
                <a:cs typeface="Times New Roman" panose="02020603050405020304" pitchFamily="18" charset="0"/>
              </a:rPr>
              <a:t>“</a:t>
            </a:r>
            <a:r>
              <a:rPr lang="en-US" sz="2000" b="1" dirty="0" err="1">
                <a:solidFill>
                  <a:srgbClr val="0070C0"/>
                </a:solidFill>
                <a:latin typeface="Times New Roman" panose="02020603050405020304" pitchFamily="18" charset="0"/>
                <a:cs typeface="Times New Roman" panose="02020603050405020304" pitchFamily="18" charset="0"/>
              </a:rPr>
              <a:t>Chuyển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đất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đắp</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đê</a:t>
            </a:r>
            <a:r>
              <a:rPr lang="en-US" sz="2000" b="1" dirty="0" smtClean="0">
                <a:solidFill>
                  <a:srgbClr val="0070C0"/>
                </a:solidFill>
                <a:latin typeface="Times New Roman" panose="02020603050405020304" pitchFamily="18" charset="0"/>
                <a:cs typeface="Times New Roman" panose="02020603050405020304" pitchFamily="18" charset="0"/>
              </a:rPr>
              <a:t>”</a:t>
            </a:r>
            <a:endParaRPr lang="en-US" sz="2000" dirty="0">
              <a:solidFill>
                <a:srgbClr val="0070C0"/>
              </a:solidFill>
            </a:endParaRPr>
          </a:p>
        </p:txBody>
      </p:sp>
      <p:pic>
        <p:nvPicPr>
          <p:cNvPr id="3" name="video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0117" y="1013137"/>
            <a:ext cx="11073468" cy="5763237"/>
          </a:xfrm>
          <a:prstGeom prst="rect">
            <a:avLst/>
          </a:prstGeom>
        </p:spPr>
      </p:pic>
    </p:spTree>
    <p:extLst>
      <p:ext uri="{BB962C8B-B14F-4D97-AF65-F5344CB8AC3E}">
        <p14:creationId xmlns:p14="http://schemas.microsoft.com/office/powerpoint/2010/main" val="388105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49781" y="752506"/>
            <a:ext cx="6206435" cy="1293028"/>
          </a:xfrm>
        </p:spPr>
        <p:txBody>
          <a:bodyPr>
            <a:normAutofit/>
          </a:bodyPr>
          <a:lstStyle/>
          <a:p>
            <a:pPr algn="l"/>
            <a:r>
              <a:rPr lang="en-US" altLang="en-US" sz="4400" b="1" dirty="0" smtClean="0">
                <a:latin typeface="Times New Roman" panose="02020603050405020304" pitchFamily="18" charset="0"/>
                <a:cs typeface="Times New Roman" panose="02020603050405020304" pitchFamily="18" charset="0"/>
              </a:rPr>
              <a:t>NỘI DUNG GỒM</a:t>
            </a:r>
            <a:endParaRPr lang="en-US" sz="4400" b="1" dirty="0">
              <a:latin typeface="Times New Roman" panose="02020603050405020304" pitchFamily="18" charset="0"/>
              <a:cs typeface="Times New Roman" panose="02020603050405020304" pitchFamily="18" charset="0"/>
            </a:endParaRPr>
          </a:p>
        </p:txBody>
      </p:sp>
      <p:grpSp>
        <p:nvGrpSpPr>
          <p:cNvPr id="4" name="Group 3"/>
          <p:cNvGrpSpPr>
            <a:grpSpLocks/>
          </p:cNvGrpSpPr>
          <p:nvPr/>
        </p:nvGrpSpPr>
        <p:grpSpPr bwMode="auto">
          <a:xfrm>
            <a:off x="1699490" y="2159834"/>
            <a:ext cx="762000" cy="665162"/>
            <a:chOff x="1110" y="2656"/>
            <a:chExt cx="1549" cy="1351"/>
          </a:xfrm>
        </p:grpSpPr>
        <p:sp>
          <p:nvSpPr>
            <p:cNvPr id="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7" name="AutoShape 6"/>
            <p:cNvSpPr>
              <a:spLocks noChangeArrowheads="1"/>
            </p:cNvSpPr>
            <p:nvPr/>
          </p:nvSpPr>
          <p:spPr bwMode="gray">
            <a:xfrm>
              <a:off x="1200"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grpSp>
      <p:grpSp>
        <p:nvGrpSpPr>
          <p:cNvPr id="8" name="Group 7"/>
          <p:cNvGrpSpPr>
            <a:grpSpLocks/>
          </p:cNvGrpSpPr>
          <p:nvPr/>
        </p:nvGrpSpPr>
        <p:grpSpPr bwMode="auto">
          <a:xfrm>
            <a:off x="1699490" y="3074234"/>
            <a:ext cx="762000" cy="665162"/>
            <a:chOff x="3174" y="2656"/>
            <a:chExt cx="1549" cy="1351"/>
          </a:xfrm>
        </p:grpSpPr>
        <p:sp>
          <p:nvSpPr>
            <p:cNvPr id="9"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10"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11" name="AutoShape 10"/>
            <p:cNvSpPr>
              <a:spLocks noChangeArrowheads="1"/>
            </p:cNvSpPr>
            <p:nvPr/>
          </p:nvSpPr>
          <p:spPr bwMode="gray">
            <a:xfrm>
              <a:off x="3264" y="2736"/>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grpSp>
      <p:sp>
        <p:nvSpPr>
          <p:cNvPr id="12" name="Line 11"/>
          <p:cNvSpPr>
            <a:spLocks noChangeShapeType="1"/>
          </p:cNvSpPr>
          <p:nvPr/>
        </p:nvSpPr>
        <p:spPr bwMode="auto">
          <a:xfrm>
            <a:off x="2309090" y="2769433"/>
            <a:ext cx="6781800" cy="10901"/>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13" name="Text Box 12"/>
          <p:cNvSpPr txBox="1">
            <a:spLocks noChangeArrowheads="1"/>
          </p:cNvSpPr>
          <p:nvPr/>
        </p:nvSpPr>
        <p:spPr bwMode="auto">
          <a:xfrm>
            <a:off x="2499369" y="2310368"/>
            <a:ext cx="7419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smtClean="0">
                <a:latin typeface="Times New Roman" panose="02020603050405020304" pitchFamily="18" charset="0"/>
                <a:cs typeface="Times New Roman" panose="02020603050405020304" pitchFamily="18" charset="0"/>
              </a:rPr>
              <a:t>PHẦN </a:t>
            </a:r>
            <a:r>
              <a:rPr lang="en-US" sz="2400" b="1" dirty="0">
                <a:latin typeface="Times New Roman" panose="02020603050405020304" pitchFamily="18" charset="0"/>
                <a:cs typeface="Times New Roman" panose="02020603050405020304" pitchFamily="18" charset="0"/>
              </a:rPr>
              <a:t>I: </a:t>
            </a:r>
            <a:r>
              <a:rPr lang="en-US" sz="2400" b="1" dirty="0" smtClean="0">
                <a:latin typeface="Times New Roman" panose="02020603050405020304" pitchFamily="18" charset="0"/>
                <a:cs typeface="Times New Roman" panose="02020603050405020304" pitchFamily="18" charset="0"/>
              </a:rPr>
              <a:t>TÊN BIỆN PHÁP, LĨNH VỰC ÁP DỤNG</a:t>
            </a:r>
            <a:endParaRPr lang="en-US" sz="2400" dirty="0">
              <a:latin typeface="Times New Roman" panose="02020603050405020304" pitchFamily="18" charset="0"/>
              <a:cs typeface="Times New Roman" panose="02020603050405020304" pitchFamily="18" charset="0"/>
            </a:endParaRPr>
          </a:p>
        </p:txBody>
      </p:sp>
      <p:sp>
        <p:nvSpPr>
          <p:cNvPr id="14" name="Text Box 13"/>
          <p:cNvSpPr txBox="1">
            <a:spLocks noChangeArrowheads="1"/>
          </p:cNvSpPr>
          <p:nvPr/>
        </p:nvSpPr>
        <p:spPr bwMode="gray">
          <a:xfrm>
            <a:off x="1904069" y="2258259"/>
            <a:ext cx="338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dirty="0">
                <a:solidFill>
                  <a:schemeClr val="bg1"/>
                </a:solidFill>
                <a:latin typeface="Times New Roman" panose="02020603050405020304" pitchFamily="18" charset="0"/>
                <a:cs typeface="Times New Roman" panose="02020603050405020304" pitchFamily="18" charset="0"/>
              </a:rPr>
              <a:t>1</a:t>
            </a:r>
          </a:p>
        </p:txBody>
      </p:sp>
      <p:sp>
        <p:nvSpPr>
          <p:cNvPr id="15" name="Line 14"/>
          <p:cNvSpPr>
            <a:spLocks noChangeShapeType="1"/>
          </p:cNvSpPr>
          <p:nvPr/>
        </p:nvSpPr>
        <p:spPr bwMode="auto">
          <a:xfrm>
            <a:off x="2309090" y="3683834"/>
            <a:ext cx="6781800" cy="16174"/>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16" name="Text Box 15"/>
          <p:cNvSpPr txBox="1">
            <a:spLocks noChangeArrowheads="1"/>
          </p:cNvSpPr>
          <p:nvPr/>
        </p:nvSpPr>
        <p:spPr bwMode="auto">
          <a:xfrm>
            <a:off x="2467885" y="3223783"/>
            <a:ext cx="65304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dirty="0">
                <a:latin typeface="Times New Roman" panose="02020603050405020304" pitchFamily="18" charset="0"/>
                <a:cs typeface="Times New Roman" panose="02020603050405020304" pitchFamily="18" charset="0"/>
              </a:rPr>
              <a:t>PHẦN II: </a:t>
            </a:r>
            <a:r>
              <a:rPr lang="en-US" sz="2400" b="1" dirty="0" smtClean="0">
                <a:latin typeface="Times New Roman" panose="02020603050405020304" pitchFamily="18" charset="0"/>
                <a:cs typeface="Times New Roman" panose="02020603050405020304" pitchFamily="18" charset="0"/>
              </a:rPr>
              <a:t>NỘI DUNG BIỆN PHÁP</a:t>
            </a:r>
            <a:endParaRPr lang="en-US" altLang="en-US" sz="2400" b="1" dirty="0">
              <a:solidFill>
                <a:schemeClr val="tx2"/>
              </a:solidFill>
              <a:latin typeface="Times New Roman" panose="02020603050405020304" pitchFamily="18" charset="0"/>
              <a:cs typeface="Times New Roman" panose="02020603050405020304" pitchFamily="18" charset="0"/>
            </a:endParaRPr>
          </a:p>
        </p:txBody>
      </p:sp>
      <p:sp>
        <p:nvSpPr>
          <p:cNvPr id="17" name="Text Box 16"/>
          <p:cNvSpPr txBox="1">
            <a:spLocks noChangeArrowheads="1"/>
          </p:cNvSpPr>
          <p:nvPr/>
        </p:nvSpPr>
        <p:spPr bwMode="gray">
          <a:xfrm>
            <a:off x="1904069" y="3172659"/>
            <a:ext cx="338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dirty="0">
                <a:solidFill>
                  <a:schemeClr val="bg1"/>
                </a:solidFill>
                <a:latin typeface="Times New Roman" panose="02020603050405020304" pitchFamily="18" charset="0"/>
                <a:cs typeface="Times New Roman" panose="02020603050405020304" pitchFamily="18" charset="0"/>
              </a:rPr>
              <a:t>2</a:t>
            </a:r>
          </a:p>
        </p:txBody>
      </p:sp>
      <p:grpSp>
        <p:nvGrpSpPr>
          <p:cNvPr id="18" name="Group 17"/>
          <p:cNvGrpSpPr>
            <a:grpSpLocks/>
          </p:cNvGrpSpPr>
          <p:nvPr/>
        </p:nvGrpSpPr>
        <p:grpSpPr bwMode="auto">
          <a:xfrm>
            <a:off x="1699490" y="3966409"/>
            <a:ext cx="762000" cy="665162"/>
            <a:chOff x="1110" y="2656"/>
            <a:chExt cx="1549" cy="1351"/>
          </a:xfrm>
        </p:grpSpPr>
        <p:sp>
          <p:nvSpPr>
            <p:cNvPr id="19"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20" name="AutoShape 1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21" name="AutoShape 20"/>
            <p:cNvSpPr>
              <a:spLocks noChangeArrowheads="1"/>
            </p:cNvSpPr>
            <p:nvPr/>
          </p:nvSpPr>
          <p:spPr bwMode="gray">
            <a:xfrm>
              <a:off x="1200"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grpSp>
      <p:grpSp>
        <p:nvGrpSpPr>
          <p:cNvPr id="22" name="Group 21"/>
          <p:cNvGrpSpPr>
            <a:grpSpLocks/>
          </p:cNvGrpSpPr>
          <p:nvPr/>
        </p:nvGrpSpPr>
        <p:grpSpPr bwMode="auto">
          <a:xfrm>
            <a:off x="1699490" y="4880809"/>
            <a:ext cx="762000" cy="665162"/>
            <a:chOff x="3174" y="2656"/>
            <a:chExt cx="1549" cy="1351"/>
          </a:xfrm>
        </p:grpSpPr>
        <p:sp>
          <p:nvSpPr>
            <p:cNvPr id="23" name="AutoShape 22"/>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24" name="AutoShape 23"/>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25" name="AutoShape 24"/>
            <p:cNvSpPr>
              <a:spLocks noChangeArrowheads="1"/>
            </p:cNvSpPr>
            <p:nvPr/>
          </p:nvSpPr>
          <p:spPr bwMode="gray">
            <a:xfrm>
              <a:off x="3264" y="2736"/>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grpSp>
      <p:sp>
        <p:nvSpPr>
          <p:cNvPr id="26" name="Line 25"/>
          <p:cNvSpPr>
            <a:spLocks noChangeShapeType="1"/>
          </p:cNvSpPr>
          <p:nvPr/>
        </p:nvSpPr>
        <p:spPr bwMode="auto">
          <a:xfrm flipV="1">
            <a:off x="2309090" y="4560996"/>
            <a:ext cx="6781800" cy="15011"/>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27" name="Text Box 26"/>
          <p:cNvSpPr txBox="1">
            <a:spLocks noChangeArrowheads="1"/>
          </p:cNvSpPr>
          <p:nvPr/>
        </p:nvSpPr>
        <p:spPr bwMode="auto">
          <a:xfrm>
            <a:off x="2455095" y="4099377"/>
            <a:ext cx="70957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dirty="0">
                <a:latin typeface="Times New Roman" panose="02020603050405020304" pitchFamily="18" charset="0"/>
                <a:cs typeface="Times New Roman" panose="02020603050405020304" pitchFamily="18" charset="0"/>
              </a:rPr>
              <a:t>PHẦN III: </a:t>
            </a:r>
            <a:r>
              <a:rPr lang="en-US" sz="2400" b="1" dirty="0" smtClean="0">
                <a:latin typeface="Times New Roman" panose="02020603050405020304" pitchFamily="18" charset="0"/>
                <a:cs typeface="Times New Roman" panose="02020603050405020304" pitchFamily="18" charset="0"/>
              </a:rPr>
              <a:t>HIỆU QUẢ ĐẠT ĐƯỢC</a:t>
            </a:r>
            <a:endParaRPr lang="en-US" altLang="en-US" sz="2400" b="1" dirty="0">
              <a:solidFill>
                <a:schemeClr val="tx2"/>
              </a:solidFill>
              <a:latin typeface="Times New Roman" panose="02020603050405020304" pitchFamily="18" charset="0"/>
              <a:cs typeface="Times New Roman" panose="02020603050405020304" pitchFamily="18" charset="0"/>
            </a:endParaRPr>
          </a:p>
        </p:txBody>
      </p:sp>
      <p:sp>
        <p:nvSpPr>
          <p:cNvPr id="28" name="Text Box 27"/>
          <p:cNvSpPr txBox="1">
            <a:spLocks noChangeArrowheads="1"/>
          </p:cNvSpPr>
          <p:nvPr/>
        </p:nvSpPr>
        <p:spPr bwMode="gray">
          <a:xfrm>
            <a:off x="1904069" y="4064834"/>
            <a:ext cx="338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a:solidFill>
                  <a:schemeClr val="bg1"/>
                </a:solidFill>
                <a:latin typeface="Times New Roman" panose="02020603050405020304" pitchFamily="18" charset="0"/>
                <a:cs typeface="Times New Roman" panose="02020603050405020304" pitchFamily="18" charset="0"/>
              </a:rPr>
              <a:t>3</a:t>
            </a:r>
          </a:p>
        </p:txBody>
      </p:sp>
      <p:sp>
        <p:nvSpPr>
          <p:cNvPr id="29" name="Line 28"/>
          <p:cNvSpPr>
            <a:spLocks noChangeShapeType="1"/>
          </p:cNvSpPr>
          <p:nvPr/>
        </p:nvSpPr>
        <p:spPr bwMode="auto">
          <a:xfrm flipV="1">
            <a:off x="2309090" y="5464496"/>
            <a:ext cx="6781800" cy="25912"/>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b="1">
              <a:latin typeface="Times New Roman" panose="02020603050405020304" pitchFamily="18" charset="0"/>
              <a:cs typeface="Times New Roman" panose="02020603050405020304" pitchFamily="18" charset="0"/>
            </a:endParaRPr>
          </a:p>
        </p:txBody>
      </p:sp>
      <p:sp>
        <p:nvSpPr>
          <p:cNvPr id="30" name="Text Box 29"/>
          <p:cNvSpPr txBox="1">
            <a:spLocks noChangeArrowheads="1"/>
          </p:cNvSpPr>
          <p:nvPr/>
        </p:nvSpPr>
        <p:spPr bwMode="auto">
          <a:xfrm>
            <a:off x="2445749" y="5009687"/>
            <a:ext cx="71867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400" b="1" dirty="0">
                <a:latin typeface="Times New Roman" panose="02020603050405020304" pitchFamily="18" charset="0"/>
                <a:cs typeface="Times New Roman" panose="02020603050405020304" pitchFamily="18" charset="0"/>
              </a:rPr>
              <a:t>PHẦN IV: </a:t>
            </a:r>
            <a:r>
              <a:rPr lang="en-US" sz="2400" b="1" dirty="0" smtClean="0">
                <a:latin typeface="Times New Roman" panose="02020603050405020304" pitchFamily="18" charset="0"/>
                <a:cs typeface="Times New Roman" panose="02020603050405020304" pitchFamily="18" charset="0"/>
              </a:rPr>
              <a:t>ĐIỀU KIỆN VÀ KHẢ NĂNG ÁP DỤNG</a:t>
            </a:r>
            <a:endParaRPr lang="en-US" altLang="en-US" sz="2400" b="1" dirty="0">
              <a:solidFill>
                <a:schemeClr val="tx2"/>
              </a:solidFill>
              <a:latin typeface="Times New Roman" panose="02020603050405020304" pitchFamily="18" charset="0"/>
              <a:cs typeface="Times New Roman" panose="02020603050405020304" pitchFamily="18" charset="0"/>
            </a:endParaRPr>
          </a:p>
        </p:txBody>
      </p:sp>
      <p:sp>
        <p:nvSpPr>
          <p:cNvPr id="31" name="Text Box 30"/>
          <p:cNvSpPr txBox="1">
            <a:spLocks noChangeArrowheads="1"/>
          </p:cNvSpPr>
          <p:nvPr/>
        </p:nvSpPr>
        <p:spPr bwMode="gray">
          <a:xfrm>
            <a:off x="1904069" y="4979234"/>
            <a:ext cx="3385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400" b="1" dirty="0">
                <a:solidFill>
                  <a:schemeClr val="bg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44977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6322" y="294589"/>
            <a:ext cx="4165833" cy="1081205"/>
          </a:xfrm>
        </p:spPr>
        <p:txBody>
          <a:bodyPr>
            <a:norm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Trò</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smtClean="0">
                <a:solidFill>
                  <a:srgbClr val="0070C0"/>
                </a:solidFill>
                <a:latin typeface="Times New Roman" panose="02020603050405020304" pitchFamily="18" charset="0"/>
                <a:cs typeface="Times New Roman" panose="02020603050405020304" pitchFamily="18" charset="0"/>
              </a:rPr>
              <a:t/>
            </a:r>
            <a:br>
              <a:rPr lang="en-US" sz="2800" b="1" dirty="0" smtClean="0">
                <a:solidFill>
                  <a:srgbClr val="0070C0"/>
                </a:solidFill>
                <a:latin typeface="Times New Roman" panose="02020603050405020304" pitchFamily="18" charset="0"/>
                <a:cs typeface="Times New Roman" panose="02020603050405020304" pitchFamily="18" charset="0"/>
              </a:rPr>
            </a:br>
            <a:r>
              <a:rPr lang="en-US" sz="2800" b="1" dirty="0" smtClean="0">
                <a:solidFill>
                  <a:srgbClr val="0070C0"/>
                </a:solidFill>
                <a:latin typeface="Times New Roman" panose="02020603050405020304" pitchFamily="18" charset="0"/>
                <a:cs typeface="Times New Roman" panose="02020603050405020304" pitchFamily="18" charset="0"/>
              </a:rPr>
              <a:t>“</a:t>
            </a:r>
            <a:r>
              <a:rPr lang="en-US" sz="2800" b="1" dirty="0" err="1">
                <a:solidFill>
                  <a:srgbClr val="0070C0"/>
                </a:solidFill>
                <a:latin typeface="Times New Roman" panose="02020603050405020304" pitchFamily="18" charset="0"/>
                <a:cs typeface="Times New Roman" panose="02020603050405020304" pitchFamily="18" charset="0"/>
              </a:rPr>
              <a:t>Chim</a:t>
            </a:r>
            <a:r>
              <a:rPr lang="en-US" sz="2800" b="1" dirty="0">
                <a:solidFill>
                  <a:srgbClr val="0070C0"/>
                </a:solidFill>
                <a:latin typeface="Times New Roman" panose="02020603050405020304" pitchFamily="18" charset="0"/>
                <a:cs typeface="Times New Roman" panose="02020603050405020304" pitchFamily="18" charset="0"/>
              </a:rPr>
              <a:t> bay, </a:t>
            </a:r>
            <a:r>
              <a:rPr lang="en-US" sz="2800" b="1" dirty="0" err="1">
                <a:solidFill>
                  <a:srgbClr val="0070C0"/>
                </a:solidFill>
                <a:latin typeface="Times New Roman" panose="02020603050405020304" pitchFamily="18" charset="0"/>
                <a:cs typeface="Times New Roman" panose="02020603050405020304" pitchFamily="18" charset="0"/>
              </a:rPr>
              <a:t>cò</a:t>
            </a:r>
            <a:r>
              <a:rPr lang="en-US" sz="2800" b="1" dirty="0">
                <a:solidFill>
                  <a:srgbClr val="0070C0"/>
                </a:solidFill>
                <a:latin typeface="Times New Roman" panose="02020603050405020304" pitchFamily="18" charset="0"/>
                <a:cs typeface="Times New Roman" panose="02020603050405020304" pitchFamily="18" charset="0"/>
              </a:rPr>
              <a:t> bay”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3659"/>
          <a:stretch/>
        </p:blipFill>
        <p:spPr>
          <a:xfrm>
            <a:off x="307596" y="1577129"/>
            <a:ext cx="5676547" cy="481528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261"/>
          <a:stretch/>
        </p:blipFill>
        <p:spPr>
          <a:xfrm>
            <a:off x="5984144" y="1577130"/>
            <a:ext cx="5928223" cy="4815280"/>
          </a:xfrm>
          <a:prstGeom prst="rect">
            <a:avLst/>
          </a:prstGeom>
        </p:spPr>
      </p:pic>
    </p:spTree>
    <p:extLst>
      <p:ext uri="{BB962C8B-B14F-4D97-AF65-F5344CB8AC3E}">
        <p14:creationId xmlns:p14="http://schemas.microsoft.com/office/powerpoint/2010/main" val="10193229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182DA-E06B-4DC6-AAD3-B0AAA72DA9FA}"/>
              </a:ext>
            </a:extLst>
          </p:cNvPr>
          <p:cNvSpPr>
            <a:spLocks noGrp="1"/>
          </p:cNvSpPr>
          <p:nvPr>
            <p:ph idx="1"/>
          </p:nvPr>
        </p:nvSpPr>
        <p:spPr>
          <a:xfrm>
            <a:off x="753778" y="521605"/>
            <a:ext cx="10820400" cy="5711415"/>
          </a:xfrm>
        </p:spPr>
        <p:txBody>
          <a:bodyPr>
            <a:noAutofit/>
          </a:bodyPr>
          <a:lstStyle/>
          <a:p>
            <a:pPr marL="0" marR="152400" lvl="0" indent="0" algn="ctr">
              <a:lnSpc>
                <a:spcPct val="150000"/>
              </a:lnSpc>
              <a:spcAft>
                <a:spcPts val="0"/>
              </a:spcAft>
              <a:buNone/>
              <a:tabLst>
                <a:tab pos="260350" algn="l"/>
              </a:tabLst>
            </a:pPr>
            <a:r>
              <a:rPr lang="en-US" sz="3600" b="1" u="sng" dirty="0" err="1"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3600" b="1" u="sng" dirty="0"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u="sng" dirty="0" err="1" smtClean="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luận</a:t>
            </a:r>
            <a:endParaRPr lang="en-US" sz="3600" b="1" u="sng"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marR="152400" algn="just">
              <a:lnSpc>
                <a:spcPct val="150000"/>
              </a:lnSpc>
              <a:tabLst>
                <a:tab pos="260350" algn="l"/>
              </a:tabLst>
            </a:pP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quá</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tôi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luôn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luôn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sát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đó</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đưa</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ra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thưởng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phạt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thời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nhận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xét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viên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khuyến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khích</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em</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tham</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gia</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nổi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hào</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hứng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800" dirty="0" err="1"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dirty="0"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HS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đoàn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giao</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lưu</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phối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bạn</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chơi</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giúp</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HS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cường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tương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hoạt</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nhóm</a:t>
            </a:r>
            <a:r>
              <a:rPr lang="en-US" sz="2800" dirty="0" smtClean="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575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9182DA-E06B-4DC6-AAD3-B0AAA72DA9FA}"/>
              </a:ext>
            </a:extLst>
          </p:cNvPr>
          <p:cNvSpPr>
            <a:spLocks noGrp="1"/>
          </p:cNvSpPr>
          <p:nvPr>
            <p:ph idx="1"/>
          </p:nvPr>
        </p:nvSpPr>
        <p:spPr>
          <a:xfrm>
            <a:off x="674328" y="1554480"/>
            <a:ext cx="10820400" cy="4594860"/>
          </a:xfrm>
        </p:spPr>
        <p:txBody>
          <a:bodyPr>
            <a:noAutofit/>
          </a:bodyPr>
          <a:lstStyle/>
          <a:p>
            <a:pPr algn="just"/>
            <a:r>
              <a:rPr lang="en-US" sz="2800" dirty="0" err="1" smtClean="0">
                <a:latin typeface="Times New Roman" panose="02020603050405020304" pitchFamily="18" charset="0"/>
                <a:cs typeface="Times New Roman" panose="02020603050405020304" pitchFamily="18" charset="0"/>
              </a:rPr>
              <a:t>Góp</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GDTC ở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6C.</a:t>
            </a:r>
          </a:p>
          <a:p>
            <a:pPr algn="just"/>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GDTC,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a:p>
            <a:pPr algn="just" fontAlgn="base"/>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2" name="Rectangle 1"/>
          <p:cNvSpPr/>
          <p:nvPr/>
        </p:nvSpPr>
        <p:spPr>
          <a:xfrm>
            <a:off x="1464265" y="661154"/>
            <a:ext cx="9560566"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TÍNH MỚI VÀ TÍNH SÁNG TẠO CỦA BIỆN PHÁP</a:t>
            </a:r>
            <a:endParaRPr lang="en-US" sz="3200" dirty="0"/>
          </a:p>
        </p:txBody>
      </p:sp>
    </p:spTree>
    <p:extLst>
      <p:ext uri="{BB962C8B-B14F-4D97-AF65-F5344CB8AC3E}">
        <p14:creationId xmlns:p14="http://schemas.microsoft.com/office/powerpoint/2010/main" val="22876736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204147" y="1593465"/>
            <a:ext cx="10035253" cy="3334671"/>
            <a:chOff x="1288246" y="771107"/>
            <a:chExt cx="10035253" cy="3334671"/>
          </a:xfrm>
        </p:grpSpPr>
        <p:sp>
          <p:nvSpPr>
            <p:cNvPr id="7" name="Freeform 7"/>
            <p:cNvSpPr>
              <a:spLocks/>
            </p:cNvSpPr>
            <p:nvPr/>
          </p:nvSpPr>
          <p:spPr bwMode="gray">
            <a:xfrm rot="20664130">
              <a:off x="3868958" y="1817730"/>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sz="2000">
                <a:latin typeface="Arial" panose="020B0604020202020204" pitchFamily="34" charset="0"/>
                <a:cs typeface="Arial" panose="020B0604020202020204" pitchFamily="34" charset="0"/>
              </a:endParaRPr>
            </a:p>
          </p:txBody>
        </p:sp>
        <p:sp>
          <p:nvSpPr>
            <p:cNvPr id="8" name="Freeform 9"/>
            <p:cNvSpPr>
              <a:spLocks/>
            </p:cNvSpPr>
            <p:nvPr/>
          </p:nvSpPr>
          <p:spPr bwMode="gray">
            <a:xfrm rot="722229" flipH="1">
              <a:off x="7357217" y="1857648"/>
              <a:ext cx="1026640" cy="1201507"/>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sz="2000">
                <a:latin typeface="Arial" panose="020B0604020202020204" pitchFamily="34" charset="0"/>
                <a:cs typeface="Arial" panose="020B0604020202020204" pitchFamily="34" charset="0"/>
              </a:endParaRPr>
            </a:p>
          </p:txBody>
        </p:sp>
        <p:grpSp>
          <p:nvGrpSpPr>
            <p:cNvPr id="9" name="Group 11"/>
            <p:cNvGrpSpPr>
              <a:grpSpLocks/>
            </p:cNvGrpSpPr>
            <p:nvPr/>
          </p:nvGrpSpPr>
          <p:grpSpPr bwMode="auto">
            <a:xfrm>
              <a:off x="4590882" y="771107"/>
              <a:ext cx="3222361" cy="1216263"/>
              <a:chOff x="1976" y="1027"/>
              <a:chExt cx="1923" cy="704"/>
            </a:xfrm>
          </p:grpSpPr>
          <p:sp>
            <p:nvSpPr>
              <p:cNvPr id="10" name="Oval 12"/>
              <p:cNvSpPr>
                <a:spLocks noChangeArrowheads="1"/>
              </p:cNvSpPr>
              <p:nvPr/>
            </p:nvSpPr>
            <p:spPr bwMode="gray">
              <a:xfrm>
                <a:off x="1994" y="1057"/>
                <a:ext cx="1905" cy="599"/>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panose="020B0604020202020204" pitchFamily="34" charset="0"/>
                  <a:cs typeface="Arial" panose="020B0604020202020204" pitchFamily="34" charset="0"/>
                </a:endParaRPr>
              </a:p>
            </p:txBody>
          </p:sp>
          <p:sp>
            <p:nvSpPr>
              <p:cNvPr id="11" name="Oval 13"/>
              <p:cNvSpPr>
                <a:spLocks noChangeArrowheads="1"/>
              </p:cNvSpPr>
              <p:nvPr/>
            </p:nvSpPr>
            <p:spPr bwMode="gray">
              <a:xfrm>
                <a:off x="1976" y="1027"/>
                <a:ext cx="1905" cy="704"/>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panose="020B0604020202020204" pitchFamily="34" charset="0"/>
                  <a:cs typeface="Arial" panose="020B0604020202020204" pitchFamily="34" charset="0"/>
                </a:endParaRPr>
              </a:p>
            </p:txBody>
          </p:sp>
        </p:grpSp>
        <p:sp>
          <p:nvSpPr>
            <p:cNvPr id="13" name="Oval 15"/>
            <p:cNvSpPr>
              <a:spLocks noChangeArrowheads="1"/>
            </p:cNvSpPr>
            <p:nvPr/>
          </p:nvSpPr>
          <p:spPr bwMode="gray">
            <a:xfrm>
              <a:off x="4914468" y="796059"/>
              <a:ext cx="2619375" cy="780090"/>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4" name="Oval 16"/>
            <p:cNvSpPr>
              <a:spLocks noChangeArrowheads="1"/>
            </p:cNvSpPr>
            <p:nvPr/>
          </p:nvSpPr>
          <p:spPr bwMode="gray">
            <a:xfrm>
              <a:off x="4941455" y="808759"/>
              <a:ext cx="2492375" cy="1100866"/>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6" name="Text Box 18"/>
            <p:cNvSpPr txBox="1">
              <a:spLocks noChangeArrowheads="1"/>
            </p:cNvSpPr>
            <p:nvPr/>
          </p:nvSpPr>
          <p:spPr bwMode="auto">
            <a:xfrm>
              <a:off x="5155449" y="882138"/>
              <a:ext cx="21336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800" b="1" dirty="0" err="1" smtClean="0">
                  <a:solidFill>
                    <a:schemeClr val="bg1"/>
                  </a:solidFill>
                  <a:latin typeface="Times New Roman" pitchFamily="18" charset="0"/>
                  <a:cs typeface="Times New Roman" pitchFamily="18" charset="0"/>
                </a:rPr>
                <a:t>Hiệu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quả</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đạt</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được</a:t>
              </a:r>
              <a:endParaRPr lang="en-US" sz="2800" dirty="0">
                <a:solidFill>
                  <a:schemeClr val="bg1"/>
                </a:solidFill>
                <a:latin typeface="Times New Roman" pitchFamily="18" charset="0"/>
                <a:cs typeface="Times New Roman" pitchFamily="18" charset="0"/>
              </a:endParaRPr>
            </a:p>
          </p:txBody>
        </p:sp>
        <p:grpSp>
          <p:nvGrpSpPr>
            <p:cNvPr id="20" name="Group 19"/>
            <p:cNvGrpSpPr/>
            <p:nvPr/>
          </p:nvGrpSpPr>
          <p:grpSpPr>
            <a:xfrm>
              <a:off x="1288246" y="2983888"/>
              <a:ext cx="10035253" cy="1121890"/>
              <a:chOff x="1288246" y="2983888"/>
              <a:chExt cx="10035253" cy="1121890"/>
            </a:xfrm>
          </p:grpSpPr>
          <p:sp>
            <p:nvSpPr>
              <p:cNvPr id="4" name="AutoShape 3"/>
              <p:cNvSpPr>
                <a:spLocks noChangeArrowheads="1"/>
              </p:cNvSpPr>
              <p:nvPr/>
            </p:nvSpPr>
            <p:spPr bwMode="auto">
              <a:xfrm>
                <a:off x="4879543" y="2983888"/>
                <a:ext cx="2744642" cy="112189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5" name="AutoShape 5"/>
              <p:cNvSpPr>
                <a:spLocks noChangeArrowheads="1"/>
              </p:cNvSpPr>
              <p:nvPr/>
            </p:nvSpPr>
            <p:spPr bwMode="auto">
              <a:xfrm>
                <a:off x="1288246" y="2983888"/>
                <a:ext cx="2881082" cy="1121889"/>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1405690" y="3342951"/>
                <a:ext cx="2763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endParaRPr lang="en-US" sz="2400" b="1" dirty="0">
                  <a:latin typeface="Times New Roman" panose="02020603050405020304" pitchFamily="18" charset="0"/>
                  <a:cs typeface="Times New Roman" panose="02020603050405020304" pitchFamily="18" charset="0"/>
                </a:endParaRPr>
              </a:p>
            </p:txBody>
          </p:sp>
          <p:sp>
            <p:nvSpPr>
              <p:cNvPr id="17" name="Text Box 21"/>
              <p:cNvSpPr txBox="1">
                <a:spLocks noChangeArrowheads="1"/>
              </p:cNvSpPr>
              <p:nvPr/>
            </p:nvSpPr>
            <p:spPr bwMode="auto">
              <a:xfrm>
                <a:off x="5002276" y="3317877"/>
                <a:ext cx="25315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r>
                  <a:rPr lang="en-US" altLang="en-US" sz="2400" b="1" dirty="0" err="1" smtClean="0">
                    <a:latin typeface="Times New Roman" panose="02020603050405020304" pitchFamily="18" charset="0"/>
                    <a:cs typeface="Times New Roman" panose="02020603050405020304" pitchFamily="18" charset="0"/>
                  </a:rPr>
                  <a:t>Đối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với</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học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sinh</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8" name="AutoShape 3"/>
              <p:cNvSpPr>
                <a:spLocks noChangeArrowheads="1"/>
              </p:cNvSpPr>
              <p:nvPr/>
            </p:nvSpPr>
            <p:spPr bwMode="auto">
              <a:xfrm>
                <a:off x="8116942" y="2983888"/>
                <a:ext cx="2744642" cy="112189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19" name="Text Box 21"/>
              <p:cNvSpPr txBox="1">
                <a:spLocks noChangeArrowheads="1"/>
              </p:cNvSpPr>
              <p:nvPr/>
            </p:nvSpPr>
            <p:spPr bwMode="auto">
              <a:xfrm>
                <a:off x="8363321" y="3353333"/>
                <a:ext cx="29601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b="1" dirty="0" err="1" smtClean="0">
                    <a:latin typeface="Times New Roman" panose="02020603050405020304" pitchFamily="18" charset="0"/>
                    <a:cs typeface="Times New Roman" panose="02020603050405020304" pitchFamily="18" charset="0"/>
                  </a:rPr>
                  <a:t>Đối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với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giáo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viên</a:t>
                </a:r>
                <a:endParaRPr lang="en-US" sz="2400" b="1" dirty="0">
                  <a:latin typeface="Times New Roman" panose="02020603050405020304" pitchFamily="18" charset="0"/>
                  <a:cs typeface="Times New Roman" panose="02020603050405020304" pitchFamily="18" charset="0"/>
                </a:endParaRPr>
              </a:p>
            </p:txBody>
          </p:sp>
        </p:grpSp>
        <p:sp>
          <p:nvSpPr>
            <p:cNvPr id="3" name="Down Arrow 2"/>
            <p:cNvSpPr/>
            <p:nvPr/>
          </p:nvSpPr>
          <p:spPr>
            <a:xfrm>
              <a:off x="6005511" y="2065469"/>
              <a:ext cx="529389" cy="72128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78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800" y="271106"/>
            <a:ext cx="3622647"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i="1" u="sng" dirty="0" err="1">
                <a:solidFill>
                  <a:srgbClr val="FF0000"/>
                </a:solidFill>
                <a:latin typeface="Times New Roman" panose="02020603050405020304" pitchFamily="18" charset="0"/>
                <a:cs typeface="Times New Roman" panose="02020603050405020304" pitchFamily="18" charset="0"/>
              </a:rPr>
              <a:t>Đối</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với</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a:solidFill>
                  <a:srgbClr val="FF0000"/>
                </a:solidFill>
                <a:latin typeface="Times New Roman" panose="02020603050405020304" pitchFamily="18" charset="0"/>
                <a:cs typeface="Times New Roman" panose="02020603050405020304" pitchFamily="18" charset="0"/>
              </a:rPr>
              <a:t>nhà</a:t>
            </a:r>
            <a:r>
              <a:rPr lang="en-US" sz="3200" b="1" i="1" u="sng" dirty="0">
                <a:solidFill>
                  <a:srgbClr val="FF0000"/>
                </a:solidFill>
                <a:latin typeface="Times New Roman" panose="02020603050405020304" pitchFamily="18" charset="0"/>
                <a:cs typeface="Times New Roman" panose="02020603050405020304" pitchFamily="18" charset="0"/>
              </a:rPr>
              <a:t> </a:t>
            </a:r>
            <a:r>
              <a:rPr lang="en-US" sz="3200" b="1" i="1" u="sng" dirty="0" err="1" smtClean="0">
                <a:solidFill>
                  <a:srgbClr val="FF0000"/>
                </a:solidFill>
                <a:latin typeface="Times New Roman" panose="02020603050405020304" pitchFamily="18" charset="0"/>
                <a:cs typeface="Times New Roman" panose="02020603050405020304" pitchFamily="18" charset="0"/>
              </a:rPr>
              <a:t>trường</a:t>
            </a:r>
            <a:r>
              <a:rPr lang="en-US" sz="3200" b="1" i="1" u="sng" dirty="0" smtClean="0">
                <a:solidFill>
                  <a:srgbClr val="FF0000"/>
                </a:solidFill>
                <a:latin typeface="Times New Roman" panose="02020603050405020304" pitchFamily="18" charset="0"/>
                <a:cs typeface="Times New Roman" panose="02020603050405020304" pitchFamily="18" charset="0"/>
              </a:rPr>
              <a:t> </a:t>
            </a:r>
            <a:endParaRPr lang="en-US" sz="3200" u="sng" dirty="0">
              <a:solidFill>
                <a:srgbClr val="FF0000"/>
              </a:solidFill>
            </a:endParaRPr>
          </a:p>
        </p:txBody>
      </p:sp>
      <p:sp>
        <p:nvSpPr>
          <p:cNvPr id="5" name="TextBox 4"/>
          <p:cNvSpPr txBox="1"/>
          <p:nvPr/>
        </p:nvSpPr>
        <p:spPr>
          <a:xfrm>
            <a:off x="641546" y="1272984"/>
            <a:ext cx="10971333" cy="1692771"/>
          </a:xfrm>
          <a:prstGeom prst="rect">
            <a:avLst/>
          </a:prstGeom>
          <a:noFill/>
        </p:spPr>
        <p:txBody>
          <a:bodyPr wrap="square" rtlCol="0">
            <a:spAutoFit/>
          </a:bodyPr>
          <a:lstStyle/>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sử</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dụng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trò</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chơi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động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hứng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thú</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sinh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môn</a:t>
            </a:r>
            <a:r>
              <a:rPr lang="en-US" sz="2600" dirty="0" smtClean="0">
                <a:latin typeface="Times New Roman" panose="02020603050405020304" pitchFamily="18" charset="0"/>
                <a:cs typeface="Times New Roman" panose="02020603050405020304" pitchFamily="18" charset="0"/>
              </a:rPr>
              <a:t> GDTC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Tiểu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giải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đáp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những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băn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khoăn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về</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chuyên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môn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có</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giải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phù</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hợp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với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những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đối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tượng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sinh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điều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địa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phương</a:t>
            </a:r>
            <a:r>
              <a:rPr lang="en-US" sz="26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641546" y="3009300"/>
            <a:ext cx="10971332" cy="892552"/>
          </a:xfrm>
          <a:prstGeom prst="rect">
            <a:avLst/>
          </a:prstGeom>
          <a:noFill/>
        </p:spPr>
        <p:txBody>
          <a:bodyPr wrap="square" rtlCol="0">
            <a:spAutoFit/>
          </a:bodyPr>
          <a:lstStyle/>
          <a:p>
            <a:pPr algn="just"/>
            <a:r>
              <a:rPr lang="en-US" sz="2600" dirty="0" smtClean="0">
                <a:latin typeface="Times New Roman" panose="02020603050405020304" pitchFamily="18" charset="0"/>
                <a:cs typeface="Times New Roman" panose="02020603050405020304" pitchFamily="18" charset="0"/>
              </a:rPr>
              <a:t>	 Ban </a:t>
            </a:r>
            <a:r>
              <a:rPr lang="en-US" sz="2600" dirty="0" err="1" smtClean="0">
                <a:latin typeface="Times New Roman" panose="02020603050405020304" pitchFamily="18" charset="0"/>
                <a:cs typeface="Times New Roman" panose="02020603050405020304" pitchFamily="18" charset="0"/>
              </a:rPr>
              <a:t>Giám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đánh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được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sự</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sáng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linh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hoạt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viên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trình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nhiệm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vụ</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để</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có</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pháp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chỉ</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đạo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hỗ</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trợ</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kịp</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thời</a:t>
            </a:r>
            <a:r>
              <a:rPr lang="en-US"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41547" y="4067890"/>
            <a:ext cx="10971332" cy="1692771"/>
          </a:xfrm>
          <a:prstGeom prst="rect">
            <a:avLst/>
          </a:prstGeom>
          <a:noFill/>
        </p:spPr>
        <p:txBody>
          <a:bodyPr wrap="square" rtlCol="0">
            <a:spAutoFit/>
          </a:bodyPr>
          <a:lstStyle/>
          <a:p>
            <a:pPr algn="just"/>
            <a:r>
              <a:rPr lang="de-DE" sz="2600" dirty="0" smtClean="0">
                <a:latin typeface="Times New Roman" panose="02020603050405020304" pitchFamily="18" charset="0"/>
                <a:cs typeface="Times New Roman" panose="02020603050405020304" pitchFamily="18" charset="0"/>
              </a:rPr>
              <a:t>	Giảm </a:t>
            </a:r>
            <a:r>
              <a:rPr lang="de-DE" sz="2600" dirty="0">
                <a:latin typeface="Times New Roman" panose="02020603050405020304" pitchFamily="18" charset="0"/>
                <a:cs typeface="Times New Roman" panose="02020603050405020304" pitchFamily="18" charset="0"/>
              </a:rPr>
              <a:t>bớt được chi phí tập huấn, mua sắm tài liệu, đồ dùng, tranh ảnh. Khi áp dụng giáo viên và học sinh đều không tốn nhiều kinh phí, chỉ cần đầu tư thời gian lên kế hoạch, chuẩn bị đồ dùng dạy học và thiết kế trò chơi phù hợp để áp dụng vào mỗi bài học, từ đó chất lượng dạy học môn GDTC được nâng cao.</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62429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3CD13-AD68-422D-900E-AFE83C56802E}"/>
              </a:ext>
            </a:extLst>
          </p:cNvPr>
          <p:cNvSpPr>
            <a:spLocks noGrp="1"/>
          </p:cNvSpPr>
          <p:nvPr>
            <p:ph type="title"/>
          </p:nvPr>
        </p:nvSpPr>
        <p:spPr>
          <a:xfrm>
            <a:off x="2194988" y="163152"/>
            <a:ext cx="8050491" cy="1371358"/>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lnSpc>
                <a:spcPct val="150000"/>
              </a:lnSpc>
            </a:pPr>
            <a:r>
              <a:rPr lang="en-US" sz="3200" b="1" dirty="0">
                <a:latin typeface="Times New Roman" panose="02020603050405020304" pitchFamily="18" charset="0"/>
                <a:cs typeface="Times New Roman" panose="02020603050405020304" pitchFamily="18" charset="0"/>
              </a:rPr>
              <a:t>KẾT QUẢ </a:t>
            </a:r>
            <a:r>
              <a:rPr lang="en-US" sz="3200" b="1" dirty="0" smtClean="0">
                <a:latin typeface="Times New Roman" panose="02020603050405020304" pitchFamily="18" charset="0"/>
                <a:cs typeface="Times New Roman" panose="02020603050405020304" pitchFamily="18" charset="0"/>
              </a:rPr>
              <a:t>KHẢO SÁT</a:t>
            </a:r>
            <a:br>
              <a:rPr lang="en-US" sz="3200" b="1" dirty="0" smtClean="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khối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3 -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ĐÔNG </a:t>
            </a:r>
            <a:r>
              <a:rPr lang="en-US" sz="2000" dirty="0" err="1">
                <a:latin typeface="Times New Roman" panose="02020603050405020304" pitchFamily="18" charset="0"/>
                <a:cs typeface="Times New Roman" panose="02020603050405020304" pitchFamily="18" charset="0"/>
              </a:rPr>
              <a:t>Sơn</a:t>
            </a:r>
            <a:r>
              <a:rPr lang="en-US" sz="2000" dirty="0">
                <a:latin typeface="Times New Roman" panose="02020603050405020304" pitchFamily="18" charset="0"/>
                <a:cs typeface="Times New Roman" panose="02020603050405020304" pitchFamily="18" charset="0"/>
              </a:rPr>
              <a:t>  </a:t>
            </a:r>
            <a:br>
              <a:rPr lang="en-US" sz="2000" dirty="0">
                <a:latin typeface="Times New Roman" panose="02020603050405020304" pitchFamily="18" charset="0"/>
                <a:cs typeface="Times New Roman" panose="02020603050405020304" pitchFamily="18" charset="0"/>
              </a:rPr>
            </a:br>
            <a:r>
              <a:rPr lang="en-US" sz="2000" dirty="0" err="1" smtClean="0">
                <a:latin typeface="Times New Roman" panose="02020603050405020304" pitchFamily="18" charset="0"/>
                <a:cs typeface="Times New Roman" panose="02020603050405020304" pitchFamily="18" charset="0"/>
              </a:rPr>
              <a:t>năm</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2022 - </a:t>
            </a:r>
            <a:r>
              <a:rPr lang="en-US" sz="2000" dirty="0" smtClean="0">
                <a:latin typeface="Times New Roman" panose="02020603050405020304" pitchFamily="18" charset="0"/>
                <a:cs typeface="Times New Roman" panose="02020603050405020304" pitchFamily="18" charset="0"/>
              </a:rPr>
              <a:t>2023</a:t>
            </a:r>
            <a:endParaRPr lang="en-US" sz="2000" dirty="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294857304"/>
              </p:ext>
            </p:extLst>
          </p:nvPr>
        </p:nvGraphicFramePr>
        <p:xfrm>
          <a:off x="493987" y="1702678"/>
          <a:ext cx="11414234" cy="4908329"/>
        </p:xfrm>
        <a:graphic>
          <a:graphicData uri="http://schemas.openxmlformats.org/drawingml/2006/table">
            <a:tbl>
              <a:tblPr>
                <a:tableStyleId>{5C22544A-7EE6-4342-B048-85BDC9FD1C3A}</a:tableStyleId>
              </a:tblPr>
              <a:tblGrid>
                <a:gridCol w="697071">
                  <a:extLst>
                    <a:ext uri="{9D8B030D-6E8A-4147-A177-3AD203B41FA5}">
                      <a16:colId xmlns:a16="http://schemas.microsoft.com/office/drawing/2014/main" val="69239695"/>
                    </a:ext>
                  </a:extLst>
                </a:gridCol>
                <a:gridCol w="1194790">
                  <a:extLst>
                    <a:ext uri="{9D8B030D-6E8A-4147-A177-3AD203B41FA5}">
                      <a16:colId xmlns:a16="http://schemas.microsoft.com/office/drawing/2014/main" val="2513037341"/>
                    </a:ext>
                  </a:extLst>
                </a:gridCol>
                <a:gridCol w="4460410">
                  <a:extLst>
                    <a:ext uri="{9D8B030D-6E8A-4147-A177-3AD203B41FA5}">
                      <a16:colId xmlns:a16="http://schemas.microsoft.com/office/drawing/2014/main" val="1206575244"/>
                    </a:ext>
                  </a:extLst>
                </a:gridCol>
                <a:gridCol w="1290304">
                  <a:extLst>
                    <a:ext uri="{9D8B030D-6E8A-4147-A177-3AD203B41FA5}">
                      <a16:colId xmlns:a16="http://schemas.microsoft.com/office/drawing/2014/main" val="93623424"/>
                    </a:ext>
                  </a:extLst>
                </a:gridCol>
                <a:gridCol w="1290304">
                  <a:extLst>
                    <a:ext uri="{9D8B030D-6E8A-4147-A177-3AD203B41FA5}">
                      <a16:colId xmlns:a16="http://schemas.microsoft.com/office/drawing/2014/main" val="3621701029"/>
                    </a:ext>
                  </a:extLst>
                </a:gridCol>
                <a:gridCol w="1209603">
                  <a:extLst>
                    <a:ext uri="{9D8B030D-6E8A-4147-A177-3AD203B41FA5}">
                      <a16:colId xmlns:a16="http://schemas.microsoft.com/office/drawing/2014/main" val="2247947608"/>
                    </a:ext>
                  </a:extLst>
                </a:gridCol>
                <a:gridCol w="1271752">
                  <a:extLst>
                    <a:ext uri="{9D8B030D-6E8A-4147-A177-3AD203B41FA5}">
                      <a16:colId xmlns:a16="http://schemas.microsoft.com/office/drawing/2014/main" val="174850418"/>
                    </a:ext>
                  </a:extLst>
                </a:gridCol>
              </a:tblGrid>
              <a:tr h="1346203">
                <a:tc rowSpan="2">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TT</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rowSpan="2">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Tổng số HS</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rowSpan="2">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Học sinh </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gridSpan="2">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Trước khi áp dụng biện pháp</a:t>
                      </a:r>
                      <a:endParaRPr lang="en-US" sz="24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(Đầu năm</a:t>
                      </a:r>
                      <a:r>
                        <a:rPr lang="nl-NL"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n-US"/>
                    </a:p>
                  </a:txBody>
                  <a:tcPr/>
                </a:tc>
                <a:tc gridSpan="2">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Sau khi áp dụng biện pháp</a:t>
                      </a:r>
                      <a:endParaRPr lang="en-US" sz="2400" dirty="0">
                        <a:latin typeface="Times New Roman" panose="02020603050405020304" pitchFamily="18" charset="0"/>
                        <a:cs typeface="Times New Roman" panose="02020603050405020304" pitchFamily="18" charset="0"/>
                      </a:endParaRPr>
                    </a:p>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(Cuối năm</a:t>
                      </a:r>
                      <a:r>
                        <a:rPr lang="nl-NL" sz="2400" dirty="0" smtClean="0">
                          <a:latin typeface="Times New Roman" panose="02020603050405020304" pitchFamily="18" charset="0"/>
                          <a:cs typeface="Times New Roman" panose="02020603050405020304" pitchFamily="18" charset="0"/>
                        </a:rPr>
                        <a:t>)</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327176524"/>
                  </a:ext>
                </a:extLst>
              </a:tr>
              <a:tr h="37780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nl-NL" sz="2400">
                          <a:latin typeface="Times New Roman" panose="02020603050405020304" pitchFamily="18" charset="0"/>
                          <a:cs typeface="Times New Roman" panose="02020603050405020304" pitchFamily="18" charset="0"/>
                        </a:rPr>
                        <a:t>SL</a:t>
                      </a:r>
                      <a:endParaRPr lang="en-US" sz="240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nl-NL"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SL</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tc>
                  <a:txBody>
                    <a:bodyPr/>
                    <a:lstStyle/>
                    <a:p>
                      <a:pPr marL="0" marR="0" algn="ctr">
                        <a:spcBef>
                          <a:spcPts val="0"/>
                        </a:spcBef>
                        <a:spcAft>
                          <a:spcPts val="0"/>
                        </a:spcAft>
                      </a:pPr>
                      <a:r>
                        <a:rPr lang="nl-NL"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399247939"/>
                  </a:ext>
                </a:extLst>
              </a:tr>
              <a:tr h="811340">
                <a:tc>
                  <a:txBody>
                    <a:bodyPr/>
                    <a:lstStyle/>
                    <a:p>
                      <a:pPr marL="91440" marR="0" algn="ctr">
                        <a:spcBef>
                          <a:spcPts val="0"/>
                        </a:spcBef>
                        <a:spcAft>
                          <a:spcPts val="0"/>
                        </a:spcAft>
                      </a:pPr>
                      <a:r>
                        <a:rPr lang="nl-NL" sz="2400" dirty="0">
                          <a:effectLst/>
                          <a:latin typeface="Times New Roman" panose="02020603050405020304" pitchFamily="18"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4">
                  <a:txBody>
                    <a:bodyPr/>
                    <a:lstStyle/>
                    <a:p>
                      <a:pPr marL="0" marR="0" algn="ctr">
                        <a:spcBef>
                          <a:spcPts val="0"/>
                        </a:spcBef>
                        <a:spcAft>
                          <a:spcPts val="0"/>
                        </a:spcAft>
                      </a:pPr>
                      <a:r>
                        <a:rPr lang="nl-NL" sz="2400" dirty="0">
                          <a:effectLst/>
                          <a:latin typeface="Times New Roman" panose="02020603050405020304" pitchFamily="18" charset="0"/>
                          <a:cs typeface="Times New Roman" panose="02020603050405020304" pitchFamily="18" charset="0"/>
                        </a:rPr>
                        <a:t>146 </a:t>
                      </a:r>
                      <a:endParaRPr lang="nl-NL" sz="2400" dirty="0" smtClean="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nl-NL" sz="2400" dirty="0" smtClean="0">
                          <a:effectLst/>
                          <a:latin typeface="Times New Roman" panose="02020603050405020304" pitchFamily="18" charset="0"/>
                          <a:cs typeface="Times New Roman" panose="02020603050405020304" pitchFamily="18" charset="0"/>
                        </a:rPr>
                        <a:t>học </a:t>
                      </a:r>
                      <a:r>
                        <a:rPr lang="nl-NL" sz="2400" dirty="0">
                          <a:effectLst/>
                          <a:latin typeface="Times New Roman" panose="02020603050405020304" pitchFamily="18" charset="0"/>
                          <a:cs typeface="Times New Roman" panose="02020603050405020304" pitchFamily="18" charset="0"/>
                        </a:rPr>
                        <a:t>sinh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just">
                        <a:spcBef>
                          <a:spcPts val="0"/>
                        </a:spcBef>
                        <a:spcAft>
                          <a:spcPts val="0"/>
                        </a:spcAft>
                      </a:pP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47,9</a:t>
                      </a:r>
                      <a:r>
                        <a:rPr lang="vi-VN"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146</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rowSpan="2">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100%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4373544"/>
                  </a:ext>
                </a:extLst>
              </a:tr>
              <a:tr h="157058">
                <a:tc rowSpan="2">
                  <a:txBody>
                    <a:bodyPr/>
                    <a:lstStyle/>
                    <a:p>
                      <a:pPr marL="91440" marR="0" algn="ctr">
                        <a:spcBef>
                          <a:spcPts val="0"/>
                        </a:spcBef>
                        <a:spcAft>
                          <a:spcPts val="0"/>
                        </a:spcAft>
                      </a:pPr>
                      <a:r>
                        <a:rPr lang="nl-NL" sz="2400" dirty="0">
                          <a:effectLst/>
                          <a:latin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tc vMerge="1">
                  <a:txBody>
                    <a:bodyPr/>
                    <a:lstStyle/>
                    <a:p>
                      <a:pPr marL="0" marR="0" algn="just">
                        <a:spcBef>
                          <a:spcPts val="0"/>
                        </a:spcBef>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vMerge="1">
                  <a:txBody>
                    <a:bodyPr/>
                    <a:lstStyle/>
                    <a:p>
                      <a:pPr marL="0" marR="0" algn="ctr">
                        <a:lnSpc>
                          <a:spcPct val="115000"/>
                        </a:lnSpc>
                        <a:spcBef>
                          <a:spcPts val="0"/>
                        </a:spcBef>
                        <a:spcAft>
                          <a:spcPts val="0"/>
                        </a:spcAft>
                      </a:pP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4417321"/>
                  </a:ext>
                </a:extLst>
              </a:tr>
              <a:tr h="1133418">
                <a:tc vMerge="1">
                  <a:txBody>
                    <a:bodyPr/>
                    <a:lstStyle/>
                    <a:p>
                      <a:endParaRPr lang="en-US"/>
                    </a:p>
                  </a:txBody>
                  <a:tcPr/>
                </a:tc>
                <a:tc vMerge="1">
                  <a:txBody>
                    <a:bodyPr/>
                    <a:lstStyle/>
                    <a:p>
                      <a:endParaRPr lang="en-US"/>
                    </a:p>
                  </a:txBody>
                  <a:tcPr/>
                </a:tc>
                <a:tc>
                  <a:txBody>
                    <a:bodyPr/>
                    <a:lstStyle/>
                    <a:p>
                      <a:pPr marL="0" marR="0" algn="just">
                        <a:spcBef>
                          <a:spcPts val="0"/>
                        </a:spcBef>
                        <a:spcAft>
                          <a:spcPts val="0"/>
                        </a:spcAft>
                      </a:pP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em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tiếp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4</a:t>
                      </a:r>
                      <a:r>
                        <a:rPr lang="en-US"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2</a:t>
                      </a:r>
                      <a:r>
                        <a:rPr lang="vi-VN" sz="2400" dirty="0">
                          <a:effectLst/>
                          <a:latin typeface="Times New Roman" panose="02020603050405020304" pitchFamily="18" charset="0"/>
                          <a:cs typeface="Times New Roman" panose="02020603050405020304" pitchFamily="18" charset="0"/>
                        </a:rPr>
                        <a:t>7</a:t>
                      </a:r>
                      <a:r>
                        <a:rPr lang="en-US" sz="2400" dirty="0">
                          <a:effectLst/>
                          <a:latin typeface="Times New Roman" panose="02020603050405020304" pitchFamily="18" charset="0"/>
                          <a:cs typeface="Times New Roman" panose="02020603050405020304" pitchFamily="18" charset="0"/>
                        </a:rPr>
                        <a:t>,</a:t>
                      </a:r>
                      <a:r>
                        <a:rPr lang="vi-VN" sz="2400" dirty="0">
                          <a:effectLst/>
                          <a:latin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133</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90,44</a:t>
                      </a:r>
                      <a:r>
                        <a:rPr lang="vi-VN"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5205156"/>
                  </a:ext>
                </a:extLst>
              </a:tr>
              <a:tr h="1082504">
                <a:tc>
                  <a:txBody>
                    <a:bodyPr/>
                    <a:lstStyle/>
                    <a:p>
                      <a:pPr marL="91440" marR="0" algn="ctr">
                        <a:spcBef>
                          <a:spcPts val="0"/>
                        </a:spcBef>
                        <a:spcAft>
                          <a:spcPts val="0"/>
                        </a:spcAft>
                      </a:pPr>
                      <a:r>
                        <a:rPr lang="nl-NL" sz="2400" dirty="0">
                          <a:effectLst/>
                          <a:latin typeface="Times New Roman" panose="02020603050405020304" pitchFamily="18" charset="0"/>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n-US"/>
                    </a:p>
                  </a:txBody>
                  <a:tcPr/>
                </a:tc>
                <a:tc>
                  <a:txBody>
                    <a:bodyPr/>
                    <a:lstStyle/>
                    <a:p>
                      <a:pPr marL="0" marR="0" algn="just">
                        <a:spcBef>
                          <a:spcPts val="0"/>
                        </a:spcBef>
                        <a:spcAft>
                          <a:spcPts val="0"/>
                        </a:spcAft>
                      </a:pPr>
                      <a:r>
                        <a:rPr lang="en-US" sz="2400">
                          <a:effectLst/>
                          <a:latin typeface="Times New Roman" panose="02020603050405020304" pitchFamily="18" charset="0"/>
                          <a:cs typeface="Times New Roman" panose="02020603050405020304" pitchFamily="18" charset="0"/>
                        </a:rPr>
                        <a:t>Học sinh biết chơi, vận dụng trò chơi trong tiết học và ở nhà.</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vi-VN" sz="2400">
                          <a:effectLst/>
                          <a:latin typeface="Times New Roman" panose="02020603050405020304" pitchFamily="18" charset="0"/>
                          <a:cs typeface="Times New Roman" panose="02020603050405020304" pitchFamily="18" charset="0"/>
                        </a:rPr>
                        <a:t>20</a:t>
                      </a:r>
                      <a:r>
                        <a:rPr lang="en-US" sz="2400">
                          <a:effectLst/>
                          <a:latin typeface="Times New Roman" panose="02020603050405020304" pitchFamily="18" charset="0"/>
                          <a:cs typeface="Times New Roman" panose="02020603050405020304" pitchFamily="18" charset="0"/>
                        </a:rPr>
                        <a:t>,</a:t>
                      </a:r>
                      <a:r>
                        <a:rPr lang="vi-VN"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Times New Roman" panose="02020603050405020304" pitchFamily="18" charset="0"/>
                          <a:cs typeface="Times New Roman" panose="02020603050405020304" pitchFamily="18" charset="0"/>
                        </a:rPr>
                        <a:t>140</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95,2</a:t>
                      </a:r>
                      <a:r>
                        <a:rPr lang="vi-VN"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4669160"/>
                  </a:ext>
                </a:extLst>
              </a:tr>
            </a:tbl>
          </a:graphicData>
        </a:graphic>
      </p:graphicFrame>
    </p:spTree>
    <p:extLst>
      <p:ext uri="{BB962C8B-B14F-4D97-AF65-F5344CB8AC3E}">
        <p14:creationId xmlns:p14="http://schemas.microsoft.com/office/powerpoint/2010/main" val="252316109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445" y="607478"/>
            <a:ext cx="326192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i="1" u="sng" dirty="0" err="1">
                <a:solidFill>
                  <a:srgbClr val="D6163F"/>
                </a:solidFill>
                <a:latin typeface="Times New Roman" panose="02020603050405020304" pitchFamily="18" charset="0"/>
                <a:cs typeface="Times New Roman" panose="02020603050405020304" pitchFamily="18" charset="0"/>
              </a:rPr>
              <a:t>Đối</a:t>
            </a:r>
            <a:r>
              <a:rPr lang="en-US" sz="3200" b="1" i="1" u="sng" dirty="0">
                <a:solidFill>
                  <a:srgbClr val="D6163F"/>
                </a:solidFill>
                <a:latin typeface="Times New Roman" panose="02020603050405020304" pitchFamily="18" charset="0"/>
                <a:cs typeface="Times New Roman" panose="02020603050405020304" pitchFamily="18" charset="0"/>
              </a:rPr>
              <a:t> </a:t>
            </a:r>
            <a:r>
              <a:rPr lang="en-US" sz="3200" b="1" i="1" u="sng" dirty="0" err="1">
                <a:solidFill>
                  <a:srgbClr val="D6163F"/>
                </a:solidFill>
                <a:latin typeface="Times New Roman" panose="02020603050405020304" pitchFamily="18" charset="0"/>
                <a:cs typeface="Times New Roman" panose="02020603050405020304" pitchFamily="18" charset="0"/>
              </a:rPr>
              <a:t>với</a:t>
            </a:r>
            <a:r>
              <a:rPr lang="en-US" sz="3200" b="1" i="1" u="sng" dirty="0">
                <a:solidFill>
                  <a:srgbClr val="D6163F"/>
                </a:solidFill>
                <a:latin typeface="Times New Roman" panose="02020603050405020304" pitchFamily="18" charset="0"/>
                <a:cs typeface="Times New Roman" panose="02020603050405020304" pitchFamily="18" charset="0"/>
              </a:rPr>
              <a:t> </a:t>
            </a:r>
            <a:r>
              <a:rPr lang="en-US" sz="3200" b="1" i="1" u="sng" dirty="0" err="1" smtClean="0">
                <a:solidFill>
                  <a:srgbClr val="D6163F"/>
                </a:solidFill>
                <a:latin typeface="Times New Roman" panose="02020603050405020304" pitchFamily="18" charset="0"/>
                <a:cs typeface="Times New Roman" panose="02020603050405020304" pitchFamily="18" charset="0"/>
              </a:rPr>
              <a:t>học</a:t>
            </a:r>
            <a:r>
              <a:rPr lang="en-US" sz="3200" b="1" i="1" u="sng" dirty="0" smtClean="0">
                <a:solidFill>
                  <a:srgbClr val="D6163F"/>
                </a:solidFill>
                <a:latin typeface="Times New Roman" panose="02020603050405020304" pitchFamily="18" charset="0"/>
                <a:cs typeface="Times New Roman" panose="02020603050405020304" pitchFamily="18" charset="0"/>
              </a:rPr>
              <a:t> </a:t>
            </a:r>
            <a:r>
              <a:rPr lang="en-US" sz="3200" b="1" i="1" u="sng" dirty="0" err="1" smtClean="0">
                <a:solidFill>
                  <a:srgbClr val="D6163F"/>
                </a:solidFill>
                <a:latin typeface="Times New Roman" panose="02020603050405020304" pitchFamily="18" charset="0"/>
                <a:cs typeface="Times New Roman" panose="02020603050405020304" pitchFamily="18" charset="0"/>
              </a:rPr>
              <a:t>sinh</a:t>
            </a:r>
            <a:endParaRPr lang="en-US" sz="3200" i="1" u="sng" dirty="0">
              <a:solidFill>
                <a:srgbClr val="D6163F"/>
              </a:solidFill>
            </a:endParaRPr>
          </a:p>
        </p:txBody>
      </p:sp>
      <p:sp>
        <p:nvSpPr>
          <p:cNvPr id="3" name="TextBox 2"/>
          <p:cNvSpPr txBox="1"/>
          <p:nvPr/>
        </p:nvSpPr>
        <p:spPr>
          <a:xfrm>
            <a:off x="516499" y="1528242"/>
            <a:ext cx="11097431" cy="3970318"/>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say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GDTC,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xuống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tivi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0427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8624" y="1291905"/>
            <a:ext cx="368975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b="1" i="1" u="sng" dirty="0" err="1" smtClean="0">
                <a:solidFill>
                  <a:srgbClr val="D6163F"/>
                </a:solidFill>
                <a:latin typeface="Times New Roman" panose="02020603050405020304" pitchFamily="18" charset="0"/>
                <a:cs typeface="Times New Roman" panose="02020603050405020304" pitchFamily="18" charset="0"/>
              </a:rPr>
              <a:t>Đối</a:t>
            </a:r>
            <a:r>
              <a:rPr lang="en-US" sz="3200" b="1" i="1" u="sng" dirty="0" smtClean="0">
                <a:solidFill>
                  <a:srgbClr val="D6163F"/>
                </a:solidFill>
                <a:latin typeface="Times New Roman" panose="02020603050405020304" pitchFamily="18" charset="0"/>
                <a:cs typeface="Times New Roman" panose="02020603050405020304" pitchFamily="18" charset="0"/>
              </a:rPr>
              <a:t> </a:t>
            </a:r>
            <a:r>
              <a:rPr lang="en-US" sz="3200" b="1" i="1" u="sng" dirty="0" err="1" smtClean="0">
                <a:solidFill>
                  <a:srgbClr val="D6163F"/>
                </a:solidFill>
                <a:latin typeface="Times New Roman" panose="02020603050405020304" pitchFamily="18" charset="0"/>
                <a:cs typeface="Times New Roman" panose="02020603050405020304" pitchFamily="18" charset="0"/>
              </a:rPr>
              <a:t>với</a:t>
            </a:r>
            <a:r>
              <a:rPr lang="en-US" sz="3200" b="1" i="1" u="sng" dirty="0" smtClean="0">
                <a:solidFill>
                  <a:srgbClr val="D6163F"/>
                </a:solidFill>
                <a:latin typeface="Times New Roman" panose="02020603050405020304" pitchFamily="18" charset="0"/>
                <a:cs typeface="Times New Roman" panose="02020603050405020304" pitchFamily="18" charset="0"/>
              </a:rPr>
              <a:t> </a:t>
            </a:r>
            <a:r>
              <a:rPr lang="en-US" sz="3200" b="1" i="1" u="sng" dirty="0" err="1" smtClean="0">
                <a:solidFill>
                  <a:srgbClr val="D6163F"/>
                </a:solidFill>
                <a:latin typeface="Times New Roman" panose="02020603050405020304" pitchFamily="18" charset="0"/>
                <a:cs typeface="Times New Roman" panose="02020603050405020304" pitchFamily="18" charset="0"/>
              </a:rPr>
              <a:t>giáo</a:t>
            </a:r>
            <a:r>
              <a:rPr lang="en-US" sz="3200" b="1" i="1" u="sng" dirty="0" smtClean="0">
                <a:solidFill>
                  <a:srgbClr val="D6163F"/>
                </a:solidFill>
                <a:latin typeface="Times New Roman" panose="02020603050405020304" pitchFamily="18" charset="0"/>
                <a:cs typeface="Times New Roman" panose="02020603050405020304" pitchFamily="18" charset="0"/>
              </a:rPr>
              <a:t> </a:t>
            </a:r>
            <a:r>
              <a:rPr lang="en-US" sz="3200" b="1" i="1" u="sng" dirty="0" err="1" smtClean="0">
                <a:solidFill>
                  <a:srgbClr val="D6163F"/>
                </a:solidFill>
                <a:latin typeface="Times New Roman" panose="02020603050405020304" pitchFamily="18" charset="0"/>
                <a:cs typeface="Times New Roman" panose="02020603050405020304" pitchFamily="18" charset="0"/>
              </a:rPr>
              <a:t>viên</a:t>
            </a:r>
            <a:endParaRPr lang="en-US" sz="3200" i="1" u="sng" dirty="0">
              <a:solidFill>
                <a:srgbClr val="D6163F"/>
              </a:solidFill>
            </a:endParaRPr>
          </a:p>
        </p:txBody>
      </p:sp>
      <p:sp>
        <p:nvSpPr>
          <p:cNvPr id="3" name="TextBox 2"/>
          <p:cNvSpPr txBox="1"/>
          <p:nvPr/>
        </p:nvSpPr>
        <p:spPr>
          <a:xfrm>
            <a:off x="1048624" y="2239862"/>
            <a:ext cx="10125512" cy="2246769"/>
          </a:xfrm>
          <a:prstGeom prst="rect">
            <a:avLst/>
          </a:prstGeom>
          <a:no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GDTC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môn</a:t>
            </a:r>
            <a:r>
              <a:rPr lang="en-US" sz="2800" dirty="0" smtClean="0">
                <a:latin typeface="Times New Roman" panose="02020603050405020304" pitchFamily="18" charset="0"/>
                <a:cs typeface="Times New Roman" panose="02020603050405020304" pitchFamily="18" charset="0"/>
              </a:rPr>
              <a:t> GDTC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mới</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thêm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620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8534" y="2466173"/>
            <a:ext cx="9782941" cy="1293028"/>
          </a:xfrm>
        </p:spPr>
        <p:txBody>
          <a:bodyPr>
            <a:noAutofit/>
          </a:bodyPr>
          <a:lstStyle/>
          <a:p>
            <a:r>
              <a:rPr lang="en-US"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ĐIỀU KIỆN VÀ KHẢ NĂNG ÁP DỤNG</a:t>
            </a:r>
            <a:r>
              <a:rPr lang="en-US"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1091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409" y="200207"/>
            <a:ext cx="8610600" cy="1054802"/>
          </a:xfrm>
        </p:spPr>
        <p:txBody>
          <a:bodyPr>
            <a:normAutofit/>
          </a:bodyPr>
          <a:lstStyle/>
          <a:p>
            <a:pPr lvl="0" algn="ctr"/>
            <a:r>
              <a:rPr lang="en-US" b="1" dirty="0">
                <a:solidFill>
                  <a:schemeClr val="accent1"/>
                </a:solidFill>
                <a:latin typeface="Times New Roman" panose="02020603050405020304" pitchFamily="18" charset="0"/>
                <a:cs typeface="Times New Roman" panose="02020603050405020304" pitchFamily="18" charset="0"/>
              </a:rPr>
              <a:t> </a:t>
            </a:r>
            <a:r>
              <a:rPr lang="en-US" b="1" dirty="0" smtClean="0">
                <a:solidFill>
                  <a:schemeClr val="accent1"/>
                </a:solidFill>
                <a:latin typeface="Times New Roman" panose="02020603050405020304" pitchFamily="18" charset="0"/>
                <a:cs typeface="Times New Roman" panose="02020603050405020304" pitchFamily="18" charset="0"/>
              </a:rPr>
              <a:t>ĐIỀU KIỆN ÁP DỤNG</a:t>
            </a:r>
            <a:endParaRPr lang="en-US" dirty="0">
              <a:solidFill>
                <a:schemeClr val="accent1"/>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EDE826F3-7DA5-4B21-B4F9-CA9C9A6ADFFA}"/>
              </a:ext>
            </a:extLst>
          </p:cNvPr>
          <p:cNvGrpSpPr/>
          <p:nvPr/>
        </p:nvGrpSpPr>
        <p:grpSpPr>
          <a:xfrm>
            <a:off x="-59278" y="5104465"/>
            <a:ext cx="12154029" cy="1519578"/>
            <a:chOff x="-520486" y="1894697"/>
            <a:chExt cx="10694793" cy="1519578"/>
          </a:xfrm>
        </p:grpSpPr>
        <p:sp>
          <p:nvSpPr>
            <p:cNvPr id="10" name="Rectangle 9">
              <a:extLst>
                <a:ext uri="{FF2B5EF4-FFF2-40B4-BE49-F238E27FC236}">
                  <a16:creationId xmlns:a16="http://schemas.microsoft.com/office/drawing/2014/main" id="{91F7FBCB-8EAC-4976-BDFA-6CB5DE650BAE}"/>
                </a:ext>
              </a:extLst>
            </p:cNvPr>
            <p:cNvSpPr/>
            <p:nvPr/>
          </p:nvSpPr>
          <p:spPr>
            <a:xfrm>
              <a:off x="-1" y="2097576"/>
              <a:ext cx="9653824" cy="131669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FD9BD40E-405C-4C8F-9C46-E2693A7B8163}"/>
                </a:ext>
              </a:extLst>
            </p:cNvPr>
            <p:cNvSpPr txBox="1"/>
            <p:nvPr/>
          </p:nvSpPr>
          <p:spPr>
            <a:xfrm>
              <a:off x="-520486" y="1894697"/>
              <a:ext cx="10694793" cy="13166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8623" tIns="458216" rIns="738623" bIns="128016" numCol="1" spcCol="1270" anchor="t" anchorCtr="0">
              <a:noAutofit/>
            </a:bodyPr>
            <a:lstStyle/>
            <a:p>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Có</a:t>
              </a:r>
              <a:r>
                <a:rPr lang="en-US" sz="2200" dirty="0" smtClean="0">
                  <a:latin typeface="Times New Roman" panose="02020603050405020304" pitchFamily="18" charset="0"/>
                  <a:cs typeface="Times New Roman" panose="02020603050405020304" pitchFamily="18" charset="0"/>
                </a:rPr>
                <a:t> ý </a:t>
              </a:r>
              <a:r>
                <a:rPr lang="en-US" sz="2200" dirty="0" err="1" smtClean="0">
                  <a:latin typeface="Times New Roman" panose="02020603050405020304" pitchFamily="18" charset="0"/>
                  <a:cs typeface="Times New Roman" panose="02020603050405020304" pitchFamily="18" charset="0"/>
                </a:rPr>
                <a:t>thức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tự</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giác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tích</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cực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chủ</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động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và</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đoàn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kết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biết</a:t>
              </a:r>
              <a:r>
                <a:rPr lang="en-US" sz="2200" dirty="0" smtClean="0">
                  <a:latin typeface="Times New Roman" panose="02020603050405020304" pitchFamily="18" charset="0"/>
                  <a:cs typeface="Times New Roman" panose="02020603050405020304" pitchFamily="18" charset="0"/>
                </a:rPr>
                <a:t> chia </a:t>
              </a:r>
              <a:r>
                <a:rPr lang="en-US" sz="2200" dirty="0" err="1" smtClean="0">
                  <a:latin typeface="Times New Roman" panose="02020603050405020304" pitchFamily="18" charset="0"/>
                  <a:cs typeface="Times New Roman" panose="02020603050405020304" pitchFamily="18" charset="0"/>
                </a:rPr>
                <a:t>sẻ</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giúp</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đỡ</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bạn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bè</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trong</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học</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tập</a:t>
              </a:r>
              <a:r>
                <a:rPr lang="en-US" sz="2200" dirty="0" smtClean="0">
                  <a:latin typeface="Times New Roman" panose="02020603050405020304" pitchFamily="18" charset="0"/>
                  <a:cs typeface="Times New Roman" panose="02020603050405020304" pitchFamily="18" charset="0"/>
                </a:rPr>
                <a:t>. </a:t>
              </a:r>
              <a:endParaRPr lang="en-US" dirty="0"/>
            </a:p>
          </p:txBody>
        </p:sp>
      </p:grpSp>
      <p:grpSp>
        <p:nvGrpSpPr>
          <p:cNvPr id="7" name="Group 6">
            <a:extLst>
              <a:ext uri="{FF2B5EF4-FFF2-40B4-BE49-F238E27FC236}">
                <a16:creationId xmlns:a16="http://schemas.microsoft.com/office/drawing/2014/main" id="{0C4B4DEA-1956-4E6A-A40C-68AB39EC2D2A}"/>
              </a:ext>
            </a:extLst>
          </p:cNvPr>
          <p:cNvGrpSpPr/>
          <p:nvPr/>
        </p:nvGrpSpPr>
        <p:grpSpPr>
          <a:xfrm>
            <a:off x="673855" y="5019486"/>
            <a:ext cx="3900351" cy="548890"/>
            <a:chOff x="475848" y="1772856"/>
            <a:chExt cx="6661885" cy="649440"/>
          </a:xfrm>
        </p:grpSpPr>
        <p:sp>
          <p:nvSpPr>
            <p:cNvPr id="8" name="Rectangle: Rounded Corners 7">
              <a:extLst>
                <a:ext uri="{FF2B5EF4-FFF2-40B4-BE49-F238E27FC236}">
                  <a16:creationId xmlns:a16="http://schemas.microsoft.com/office/drawing/2014/main" id="{A02BAD1E-EEDA-427A-B8D2-8BDAC460B2B3}"/>
                </a:ext>
              </a:extLst>
            </p:cNvPr>
            <p:cNvSpPr/>
            <p:nvPr/>
          </p:nvSpPr>
          <p:spPr>
            <a:xfrm>
              <a:off x="475848" y="1772856"/>
              <a:ext cx="6661885" cy="6494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angle: Rounded Corners 6">
              <a:extLst>
                <a:ext uri="{FF2B5EF4-FFF2-40B4-BE49-F238E27FC236}">
                  <a16:creationId xmlns:a16="http://schemas.microsoft.com/office/drawing/2014/main" id="{23B58779-8882-44D8-8FFE-BD35D78070C9}"/>
                </a:ext>
              </a:extLst>
            </p:cNvPr>
            <p:cNvSpPr txBox="1"/>
            <p:nvPr/>
          </p:nvSpPr>
          <p:spPr>
            <a:xfrm>
              <a:off x="507551" y="1804560"/>
              <a:ext cx="5243919"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1803" tIns="0" rIns="251803" bIns="0" numCol="1" spcCol="1270" anchor="ctr" anchorCtr="0">
              <a:noAutofit/>
            </a:bodyPr>
            <a:lstStyle/>
            <a:p>
              <a:pPr marL="0" lvl="0" indent="0" algn="l" defTabSz="1511300">
                <a:lnSpc>
                  <a:spcPct val="90000"/>
                </a:lnSpc>
                <a:spcBef>
                  <a:spcPct val="0"/>
                </a:spcBef>
                <a:spcAft>
                  <a:spcPct val="35000"/>
                </a:spcAft>
                <a:buNone/>
              </a:pPr>
              <a:r>
                <a:rPr lang="en-US" sz="2800" b="1" kern="1200" dirty="0" err="1" smtClean="0">
                  <a:latin typeface="Times New Roman" panose="02020603050405020304" pitchFamily="18" charset="0"/>
                  <a:cs typeface="Times New Roman" panose="02020603050405020304" pitchFamily="18" charset="0"/>
                </a:rPr>
                <a:t>Đối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với</a:t>
              </a:r>
              <a:r>
                <a:rPr lang="en-US" sz="2800" b="1" kern="12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endParaRPr lang="en-US" sz="2800" kern="1200" dirty="0">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EDE826F3-7DA5-4B21-B4F9-CA9C9A6ADFFA}"/>
              </a:ext>
            </a:extLst>
          </p:cNvPr>
          <p:cNvGrpSpPr/>
          <p:nvPr/>
        </p:nvGrpSpPr>
        <p:grpSpPr>
          <a:xfrm>
            <a:off x="288631" y="1276388"/>
            <a:ext cx="11588059" cy="1504098"/>
            <a:chOff x="-309905" y="1779845"/>
            <a:chExt cx="10251659" cy="1504098"/>
          </a:xfrm>
        </p:grpSpPr>
        <p:sp>
          <p:nvSpPr>
            <p:cNvPr id="13" name="Rectangle 12">
              <a:extLst>
                <a:ext uri="{FF2B5EF4-FFF2-40B4-BE49-F238E27FC236}">
                  <a16:creationId xmlns:a16="http://schemas.microsoft.com/office/drawing/2014/main" id="{91F7FBCB-8EAC-4976-BDFA-6CB5DE650BAE}"/>
                </a:ext>
              </a:extLst>
            </p:cNvPr>
            <p:cNvSpPr/>
            <p:nvPr/>
          </p:nvSpPr>
          <p:spPr>
            <a:xfrm>
              <a:off x="0" y="2097577"/>
              <a:ext cx="9516979" cy="118636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FD9BD40E-405C-4C8F-9C46-E2693A7B8163}"/>
                </a:ext>
              </a:extLst>
            </p:cNvPr>
            <p:cNvSpPr txBox="1"/>
            <p:nvPr/>
          </p:nvSpPr>
          <p:spPr>
            <a:xfrm>
              <a:off x="-309905" y="1779845"/>
              <a:ext cx="10251659" cy="13166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8623" tIns="458216" rIns="738623" bIns="128016" numCol="1" spcCol="1270" anchor="t" anchorCtr="0">
              <a:noAutofit/>
            </a:bodyPr>
            <a:lstStyle/>
            <a:p>
              <a:pPr algn="just"/>
              <a:r>
                <a:rPr lang="en-US" sz="2200" dirty="0" smtClean="0">
                  <a:latin typeface="Times New Roman" panose="02020603050405020304" pitchFamily="18" charset="0"/>
                  <a:cs typeface="Times New Roman" panose="02020603050405020304" pitchFamily="18" charset="0"/>
                </a:rPr>
                <a:t>	BGH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cấp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bổ</a:t>
              </a:r>
              <a:r>
                <a:rPr lang="en-US" sz="2200" dirty="0">
                  <a:latin typeface="Times New Roman" panose="02020603050405020304" pitchFamily="18" charset="0"/>
                  <a:cs typeface="Times New Roman" panose="02020603050405020304" pitchFamily="18" charset="0"/>
                </a:rPr>
                <a:t> sung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phục vụ </a:t>
              </a:r>
              <a:r>
                <a:rPr lang="en-US" sz="2200" dirty="0" err="1" smtClean="0">
                  <a:latin typeface="Times New Roman" panose="02020603050405020304" pitchFamily="18" charset="0"/>
                  <a:cs typeface="Times New Roman" panose="02020603050405020304" pitchFamily="18" charset="0"/>
                </a:rPr>
                <a:t>cho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việc</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vi-VN" sz="2200" dirty="0">
                  <a:latin typeface="Times New Roman" panose="02020603050405020304" pitchFamily="18" charset="0"/>
                  <a:cs typeface="Times New Roman" panose="02020603050405020304" pitchFamily="18" charset="0"/>
                </a:rPr>
                <a:t> môn GDTC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cao</a:t>
              </a:r>
              <a:r>
                <a:rPr lang="en-US" sz="2200" dirty="0">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id="{0C4B4DEA-1956-4E6A-A40C-68AB39EC2D2A}"/>
              </a:ext>
            </a:extLst>
          </p:cNvPr>
          <p:cNvGrpSpPr/>
          <p:nvPr/>
        </p:nvGrpSpPr>
        <p:grpSpPr>
          <a:xfrm>
            <a:off x="723721" y="1125481"/>
            <a:ext cx="3469907" cy="548890"/>
            <a:chOff x="475848" y="1772856"/>
            <a:chExt cx="6661885" cy="649440"/>
          </a:xfrm>
        </p:grpSpPr>
        <p:sp>
          <p:nvSpPr>
            <p:cNvPr id="16" name="Rectangle: Rounded Corners 7">
              <a:extLst>
                <a:ext uri="{FF2B5EF4-FFF2-40B4-BE49-F238E27FC236}">
                  <a16:creationId xmlns:a16="http://schemas.microsoft.com/office/drawing/2014/main" id="{A02BAD1E-EEDA-427A-B8D2-8BDAC460B2B3}"/>
                </a:ext>
              </a:extLst>
            </p:cNvPr>
            <p:cNvSpPr/>
            <p:nvPr/>
          </p:nvSpPr>
          <p:spPr>
            <a:xfrm>
              <a:off x="475848" y="1772856"/>
              <a:ext cx="6661885" cy="6494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Rectangle: Rounded Corners 6">
              <a:extLst>
                <a:ext uri="{FF2B5EF4-FFF2-40B4-BE49-F238E27FC236}">
                  <a16:creationId xmlns:a16="http://schemas.microsoft.com/office/drawing/2014/main" id="{23B58779-8882-44D8-8FFE-BD35D78070C9}"/>
                </a:ext>
              </a:extLst>
            </p:cNvPr>
            <p:cNvSpPr txBox="1"/>
            <p:nvPr/>
          </p:nvSpPr>
          <p:spPr>
            <a:xfrm>
              <a:off x="507551" y="1804559"/>
              <a:ext cx="6598479"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1803" tIns="0" rIns="251803" bIns="0" numCol="1" spcCol="1270" anchor="ctr" anchorCtr="0">
              <a:noAutofit/>
            </a:bodyPr>
            <a:lstStyle/>
            <a:p>
              <a:pPr marL="0" lvl="0" indent="0" algn="l" defTabSz="1511300">
                <a:lnSpc>
                  <a:spcPct val="90000"/>
                </a:lnSpc>
                <a:spcBef>
                  <a:spcPct val="0"/>
                </a:spcBef>
                <a:spcAft>
                  <a:spcPct val="35000"/>
                </a:spcAft>
                <a:buNone/>
              </a:pPr>
              <a:r>
                <a:rPr lang="en-US" sz="2800" b="1" kern="1200" dirty="0" err="1" smtClean="0">
                  <a:latin typeface="Times New Roman" panose="02020603050405020304" pitchFamily="18" charset="0"/>
                  <a:cs typeface="Times New Roman" panose="02020603050405020304" pitchFamily="18" charset="0"/>
                </a:rPr>
                <a:t>Đối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với</a:t>
              </a:r>
              <a:r>
                <a:rPr lang="en-US" sz="2800" b="1" kern="12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endParaRPr lang="en-US" sz="2800" kern="12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EDE826F3-7DA5-4B21-B4F9-CA9C9A6ADFFA}"/>
              </a:ext>
            </a:extLst>
          </p:cNvPr>
          <p:cNvGrpSpPr/>
          <p:nvPr/>
        </p:nvGrpSpPr>
        <p:grpSpPr>
          <a:xfrm>
            <a:off x="35316" y="3198992"/>
            <a:ext cx="11964843" cy="1670399"/>
            <a:chOff x="-477686" y="1937201"/>
            <a:chExt cx="10467703" cy="1477074"/>
          </a:xfrm>
        </p:grpSpPr>
        <p:sp>
          <p:nvSpPr>
            <p:cNvPr id="19" name="Rectangle 18">
              <a:extLst>
                <a:ext uri="{FF2B5EF4-FFF2-40B4-BE49-F238E27FC236}">
                  <a16:creationId xmlns:a16="http://schemas.microsoft.com/office/drawing/2014/main" id="{91F7FBCB-8EAC-4976-BDFA-6CB5DE650BAE}"/>
                </a:ext>
              </a:extLst>
            </p:cNvPr>
            <p:cNvSpPr/>
            <p:nvPr/>
          </p:nvSpPr>
          <p:spPr>
            <a:xfrm>
              <a:off x="0" y="2097576"/>
              <a:ext cx="9516979" cy="131669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TextBox 19">
              <a:extLst>
                <a:ext uri="{FF2B5EF4-FFF2-40B4-BE49-F238E27FC236}">
                  <a16:creationId xmlns:a16="http://schemas.microsoft.com/office/drawing/2014/main" id="{FD9BD40E-405C-4C8F-9C46-E2693A7B8163}"/>
                </a:ext>
              </a:extLst>
            </p:cNvPr>
            <p:cNvSpPr txBox="1"/>
            <p:nvPr/>
          </p:nvSpPr>
          <p:spPr>
            <a:xfrm>
              <a:off x="-477686" y="1937201"/>
              <a:ext cx="10467703" cy="13166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8623" tIns="458216" rIns="738623" bIns="128016" numCol="1" spcCol="1270" anchor="t" anchorCtr="0">
              <a:noAutofit/>
            </a:bodyPr>
            <a:lstStyle/>
            <a:p>
              <a:pPr algn="just"/>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Giáo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viên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vận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để</a:t>
              </a:r>
              <a:r>
                <a:rPr lang="en-US"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tạo hứng thú cho học sinh trong </a:t>
              </a:r>
              <a:r>
                <a:rPr lang="en-US" sz="2200" dirty="0" err="1">
                  <a:latin typeface="Times New Roman" panose="02020603050405020304" pitchFamily="18" charset="0"/>
                  <a:cs typeface="Times New Roman" panose="02020603050405020304" pitchFamily="18" charset="0"/>
                </a:rPr>
                <a:t>giờ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GDTC thông qua trò chơi vận 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2018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endParaRPr lang="en-US" sz="2200" dirty="0">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0C4B4DEA-1956-4E6A-A40C-68AB39EC2D2A}"/>
              </a:ext>
            </a:extLst>
          </p:cNvPr>
          <p:cNvGrpSpPr/>
          <p:nvPr/>
        </p:nvGrpSpPr>
        <p:grpSpPr>
          <a:xfrm>
            <a:off x="635035" y="2917708"/>
            <a:ext cx="3558593" cy="548890"/>
            <a:chOff x="-94825" y="1584586"/>
            <a:chExt cx="6735359" cy="649440"/>
          </a:xfrm>
        </p:grpSpPr>
        <p:sp>
          <p:nvSpPr>
            <p:cNvPr id="22" name="Rectangle: Rounded Corners 7">
              <a:extLst>
                <a:ext uri="{FF2B5EF4-FFF2-40B4-BE49-F238E27FC236}">
                  <a16:creationId xmlns:a16="http://schemas.microsoft.com/office/drawing/2014/main" id="{A02BAD1E-EEDA-427A-B8D2-8BDAC460B2B3}"/>
                </a:ext>
              </a:extLst>
            </p:cNvPr>
            <p:cNvSpPr/>
            <p:nvPr/>
          </p:nvSpPr>
          <p:spPr>
            <a:xfrm>
              <a:off x="-21350" y="1584586"/>
              <a:ext cx="6661884" cy="64944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ctangle: Rounded Corners 6">
              <a:extLst>
                <a:ext uri="{FF2B5EF4-FFF2-40B4-BE49-F238E27FC236}">
                  <a16:creationId xmlns:a16="http://schemas.microsoft.com/office/drawing/2014/main" id="{23B58779-8882-44D8-8FFE-BD35D78070C9}"/>
                </a:ext>
              </a:extLst>
            </p:cNvPr>
            <p:cNvSpPr txBox="1"/>
            <p:nvPr/>
          </p:nvSpPr>
          <p:spPr>
            <a:xfrm>
              <a:off x="-94825" y="1644410"/>
              <a:ext cx="6598479"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1803" tIns="0" rIns="251803" bIns="0" numCol="1" spcCol="1270" anchor="ctr" anchorCtr="0">
              <a:noAutofit/>
            </a:bodyPr>
            <a:lstStyle/>
            <a:p>
              <a:pPr marL="0" lvl="0" indent="0" algn="l" defTabSz="1511300">
                <a:lnSpc>
                  <a:spcPct val="90000"/>
                </a:lnSpc>
                <a:spcBef>
                  <a:spcPct val="0"/>
                </a:spcBef>
                <a:spcAft>
                  <a:spcPct val="35000"/>
                </a:spcAft>
                <a:buNone/>
              </a:pPr>
              <a:r>
                <a:rPr lang="en-US" sz="2800" b="1" kern="1200" dirty="0" err="1" smtClean="0">
                  <a:latin typeface="Times New Roman" panose="02020603050405020304" pitchFamily="18" charset="0"/>
                  <a:cs typeface="Times New Roman" panose="02020603050405020304" pitchFamily="18" charset="0"/>
                </a:rPr>
                <a:t>Đối</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với</a:t>
              </a:r>
              <a:r>
                <a:rPr lang="en-US" sz="2800" b="1" kern="12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viên</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94345946"/>
      </p:ext>
    </p:extLst>
  </p:cSld>
  <p:clrMapOvr>
    <a:masterClrMapping/>
  </p:clrMapOvr>
  <mc:AlternateContent xmlns:mc="http://schemas.openxmlformats.org/markup-compatibility/2006" xmlns:p14="http://schemas.microsoft.com/office/powerpoint/2010/main">
    <mc:Choice Requires="p14">
      <p:transition spd="slow" p14:dur="3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Oval 14"/>
          <p:cNvSpPr>
            <a:spLocks noChangeArrowheads="1"/>
          </p:cNvSpPr>
          <p:nvPr/>
        </p:nvSpPr>
        <p:spPr bwMode="gray">
          <a:xfrm>
            <a:off x="4879543" y="788121"/>
            <a:ext cx="2684463" cy="1341438"/>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5" name="Oval 17"/>
          <p:cNvSpPr>
            <a:spLocks noChangeArrowheads="1"/>
          </p:cNvSpPr>
          <p:nvPr/>
        </p:nvSpPr>
        <p:spPr bwMode="gray">
          <a:xfrm>
            <a:off x="5073218" y="835746"/>
            <a:ext cx="2193925" cy="990600"/>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grpSp>
        <p:nvGrpSpPr>
          <p:cNvPr id="22" name="Group 21"/>
          <p:cNvGrpSpPr/>
          <p:nvPr/>
        </p:nvGrpSpPr>
        <p:grpSpPr>
          <a:xfrm>
            <a:off x="1000191" y="443148"/>
            <a:ext cx="10773973" cy="5844704"/>
            <a:chOff x="2248526" y="771106"/>
            <a:chExt cx="8431117" cy="5227092"/>
          </a:xfrm>
        </p:grpSpPr>
        <p:sp>
          <p:nvSpPr>
            <p:cNvPr id="7" name="Freeform 7"/>
            <p:cNvSpPr>
              <a:spLocks/>
            </p:cNvSpPr>
            <p:nvPr/>
          </p:nvSpPr>
          <p:spPr bwMode="gray">
            <a:xfrm>
              <a:off x="4920009" y="2381825"/>
              <a:ext cx="972485" cy="12668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sz="2000">
                <a:latin typeface="Arial" panose="020B0604020202020204" pitchFamily="34" charset="0"/>
                <a:cs typeface="Arial" panose="020B0604020202020204" pitchFamily="34" charset="0"/>
              </a:endParaRPr>
            </a:p>
          </p:txBody>
        </p:sp>
        <p:sp>
          <p:nvSpPr>
            <p:cNvPr id="8" name="Freeform 9"/>
            <p:cNvSpPr>
              <a:spLocks/>
            </p:cNvSpPr>
            <p:nvPr/>
          </p:nvSpPr>
          <p:spPr bwMode="gray">
            <a:xfrm flipH="1">
              <a:off x="6510129" y="2394103"/>
              <a:ext cx="982107" cy="1191963"/>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sz="2000">
                <a:latin typeface="Arial" panose="020B0604020202020204" pitchFamily="34" charset="0"/>
                <a:cs typeface="Arial" panose="020B0604020202020204" pitchFamily="34" charset="0"/>
              </a:endParaRPr>
            </a:p>
          </p:txBody>
        </p:sp>
        <p:grpSp>
          <p:nvGrpSpPr>
            <p:cNvPr id="9" name="Group 11"/>
            <p:cNvGrpSpPr>
              <a:grpSpLocks/>
            </p:cNvGrpSpPr>
            <p:nvPr/>
          </p:nvGrpSpPr>
          <p:grpSpPr bwMode="auto">
            <a:xfrm>
              <a:off x="4585855" y="771106"/>
              <a:ext cx="3227388" cy="1618804"/>
              <a:chOff x="1973" y="1027"/>
              <a:chExt cx="1926" cy="937"/>
            </a:xfrm>
          </p:grpSpPr>
          <p:sp>
            <p:nvSpPr>
              <p:cNvPr id="10" name="Oval 12"/>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panose="020B0604020202020204" pitchFamily="34" charset="0"/>
                  <a:cs typeface="Arial" panose="020B0604020202020204" pitchFamily="34" charset="0"/>
                </a:endParaRPr>
              </a:p>
            </p:txBody>
          </p:sp>
          <p:sp>
            <p:nvSpPr>
              <p:cNvPr id="11" name="Oval 13"/>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panose="020B0604020202020204" pitchFamily="34" charset="0"/>
                  <a:cs typeface="Arial" panose="020B0604020202020204" pitchFamily="34" charset="0"/>
                </a:endParaRPr>
              </a:p>
            </p:txBody>
          </p:sp>
        </p:grpSp>
        <p:sp>
          <p:nvSpPr>
            <p:cNvPr id="13" name="Oval 15"/>
            <p:cNvSpPr>
              <a:spLocks noChangeArrowheads="1"/>
            </p:cNvSpPr>
            <p:nvPr/>
          </p:nvSpPr>
          <p:spPr bwMode="gray">
            <a:xfrm>
              <a:off x="4914468" y="796059"/>
              <a:ext cx="2619375" cy="1308100"/>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4" name="Oval 16"/>
            <p:cNvSpPr>
              <a:spLocks noChangeArrowheads="1"/>
            </p:cNvSpPr>
            <p:nvPr/>
          </p:nvSpPr>
          <p:spPr bwMode="gray">
            <a:xfrm>
              <a:off x="4941455" y="808759"/>
              <a:ext cx="2492375" cy="1222375"/>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6" name="Text Box 18"/>
            <p:cNvSpPr txBox="1">
              <a:spLocks noChangeArrowheads="1"/>
            </p:cNvSpPr>
            <p:nvPr/>
          </p:nvSpPr>
          <p:spPr bwMode="auto">
            <a:xfrm>
              <a:off x="4948522" y="1201145"/>
              <a:ext cx="2466863" cy="68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200" b="1" dirty="0" smtClean="0">
                  <a:solidFill>
                    <a:schemeClr val="bg1"/>
                  </a:solidFill>
                  <a:latin typeface="Times New Roman" panose="02020603050405020304" pitchFamily="18" charset="0"/>
                  <a:cs typeface="Times New Roman" panose="02020603050405020304" pitchFamily="18" charset="0"/>
                </a:rPr>
                <a:t>TÊN BIỆP PHÁP, LĨNH VỰC ÁP DỤNG</a:t>
              </a:r>
              <a:endParaRPr lang="en-US" sz="2200" b="1" dirty="0">
                <a:solidFill>
                  <a:schemeClr val="bg1"/>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2248526" y="2702677"/>
              <a:ext cx="8431117" cy="3295521"/>
              <a:chOff x="2248526" y="2702677"/>
              <a:chExt cx="8431117" cy="3295521"/>
            </a:xfrm>
          </p:grpSpPr>
          <p:sp>
            <p:nvSpPr>
              <p:cNvPr id="5" name="AutoShape 5"/>
              <p:cNvSpPr>
                <a:spLocks noChangeArrowheads="1"/>
              </p:cNvSpPr>
              <p:nvPr/>
            </p:nvSpPr>
            <p:spPr bwMode="auto">
              <a:xfrm>
                <a:off x="2248526" y="2702678"/>
                <a:ext cx="2665942" cy="3295520"/>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17" name="Text Box 21"/>
              <p:cNvSpPr txBox="1">
                <a:spLocks noChangeArrowheads="1"/>
              </p:cNvSpPr>
              <p:nvPr/>
            </p:nvSpPr>
            <p:spPr bwMode="auto">
              <a:xfrm>
                <a:off x="5139980" y="3553239"/>
                <a:ext cx="2210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endParaRPr lang="en-US" altLang="en-US" sz="2000" dirty="0">
                  <a:solidFill>
                    <a:srgbClr val="000000"/>
                  </a:solidFill>
                  <a:latin typeface="Arial" panose="020B0604020202020204" pitchFamily="34" charset="0"/>
                  <a:cs typeface="Arial" panose="020B0604020202020204" pitchFamily="34" charset="0"/>
                </a:endParaRPr>
              </a:p>
            </p:txBody>
          </p:sp>
          <p:sp>
            <p:nvSpPr>
              <p:cNvPr id="18" name="AutoShape 3"/>
              <p:cNvSpPr>
                <a:spLocks noChangeArrowheads="1"/>
              </p:cNvSpPr>
              <p:nvPr/>
            </p:nvSpPr>
            <p:spPr bwMode="auto">
              <a:xfrm>
                <a:off x="7518725" y="2702677"/>
                <a:ext cx="2713614" cy="3295521"/>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19" name="Text Box 21"/>
              <p:cNvSpPr txBox="1">
                <a:spLocks noChangeArrowheads="1"/>
              </p:cNvSpPr>
              <p:nvPr/>
            </p:nvSpPr>
            <p:spPr bwMode="auto">
              <a:xfrm>
                <a:off x="8468833" y="3553239"/>
                <a:ext cx="22108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endParaRPr lang="en-US" dirty="0">
                  <a:latin typeface="Arial" panose="020B0604020202020204" pitchFamily="34" charset="0"/>
                  <a:cs typeface="Arial" panose="020B0604020202020204" pitchFamily="34" charset="0"/>
                </a:endParaRPr>
              </a:p>
            </p:txBody>
          </p:sp>
        </p:grpSp>
      </p:grpSp>
      <p:sp>
        <p:nvSpPr>
          <p:cNvPr id="2" name="Rectangle 1"/>
          <p:cNvSpPr/>
          <p:nvPr/>
        </p:nvSpPr>
        <p:spPr>
          <a:xfrm>
            <a:off x="1064746" y="2924312"/>
            <a:ext cx="3277647" cy="3216265"/>
          </a:xfrm>
          <a:prstGeom prst="rect">
            <a:avLst/>
          </a:prstGeom>
        </p:spPr>
        <p:txBody>
          <a:bodyPr wrap="square">
            <a:spAutoFit/>
          </a:bodyPr>
          <a:lstStyle/>
          <a:p>
            <a:pPr algn="ctr"/>
            <a:r>
              <a:rPr lang="en-US" sz="2900" b="1" u="sng" dirty="0" err="1" smtClean="0">
                <a:latin typeface="Times New Roman" panose="02020603050405020304" pitchFamily="18" charset="0"/>
                <a:cs typeface="Times New Roman" panose="02020603050405020304" pitchFamily="18" charset="0"/>
              </a:rPr>
              <a:t>Tên</a:t>
            </a:r>
            <a:r>
              <a:rPr lang="en-US" sz="2900" b="1" u="sng" dirty="0" smtClean="0">
                <a:latin typeface="Times New Roman" panose="02020603050405020304" pitchFamily="18" charset="0"/>
                <a:cs typeface="Times New Roman" panose="02020603050405020304" pitchFamily="18" charset="0"/>
              </a:rPr>
              <a:t> </a:t>
            </a:r>
            <a:r>
              <a:rPr lang="en-US" sz="2900" b="1" u="sng" dirty="0" err="1" smtClean="0">
                <a:latin typeface="Times New Roman" panose="02020603050405020304" pitchFamily="18" charset="0"/>
                <a:cs typeface="Times New Roman" panose="02020603050405020304" pitchFamily="18" charset="0"/>
              </a:rPr>
              <a:t>biện</a:t>
            </a:r>
            <a:r>
              <a:rPr lang="en-US" sz="2900" b="1" u="sng" dirty="0" smtClean="0">
                <a:latin typeface="Times New Roman" panose="02020603050405020304" pitchFamily="18" charset="0"/>
                <a:cs typeface="Times New Roman" panose="02020603050405020304" pitchFamily="18" charset="0"/>
              </a:rPr>
              <a:t> </a:t>
            </a:r>
            <a:r>
              <a:rPr lang="en-US" sz="2900" b="1" u="sng" dirty="0" err="1" smtClean="0">
                <a:latin typeface="Times New Roman" panose="02020603050405020304" pitchFamily="18" charset="0"/>
                <a:cs typeface="Times New Roman" panose="02020603050405020304" pitchFamily="18" charset="0"/>
              </a:rPr>
              <a:t>pháp</a:t>
            </a:r>
            <a:endParaRPr lang="en-US" sz="2900" b="1" u="sng" dirty="0" smtClean="0">
              <a:latin typeface="Times New Roman" panose="02020603050405020304" pitchFamily="18" charset="0"/>
              <a:cs typeface="Times New Roman" panose="02020603050405020304" pitchFamily="18" charset="0"/>
            </a:endParaRPr>
          </a:p>
          <a:p>
            <a:pPr algn="just"/>
            <a:r>
              <a:rPr lang="en-US" sz="2900" dirty="0" err="1" smtClean="0">
                <a:latin typeface="Times New Roman" panose="02020603050405020304" pitchFamily="18" charset="0"/>
                <a:cs typeface="Times New Roman" panose="02020603050405020304" pitchFamily="18" charset="0"/>
              </a:rPr>
              <a:t>Biệp</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pháp</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sử</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dụng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hiệu</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quả</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trò</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chơi</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tạo</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hứng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thú</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cho</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học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sinh</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học</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môn</a:t>
            </a:r>
            <a:r>
              <a:rPr lang="en-US" sz="2900" dirty="0" smtClean="0">
                <a:latin typeface="Times New Roman" panose="02020603050405020304" pitchFamily="18" charset="0"/>
                <a:cs typeface="Times New Roman" panose="02020603050405020304" pitchFamily="18" charset="0"/>
              </a:rPr>
              <a:t> GDTC </a:t>
            </a:r>
            <a:r>
              <a:rPr lang="en-US" sz="2900" dirty="0" err="1" smtClean="0">
                <a:latin typeface="Times New Roman" panose="02020603050405020304" pitchFamily="18" charset="0"/>
                <a:cs typeface="Times New Roman" panose="02020603050405020304" pitchFamily="18" charset="0"/>
              </a:rPr>
              <a:t>trong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trường</a:t>
            </a:r>
            <a:r>
              <a:rPr lang="en-US" sz="2900" dirty="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Tiểu</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học</a:t>
            </a:r>
            <a:r>
              <a:rPr lang="en-US" sz="2900" dirty="0" smtClean="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p:txBody>
      </p:sp>
      <p:sp>
        <p:nvSpPr>
          <p:cNvPr id="23" name="Rectangle 22"/>
          <p:cNvSpPr/>
          <p:nvPr/>
        </p:nvSpPr>
        <p:spPr>
          <a:xfrm>
            <a:off x="7825259" y="3308894"/>
            <a:ext cx="3286927" cy="1431161"/>
          </a:xfrm>
          <a:prstGeom prst="rect">
            <a:avLst/>
          </a:prstGeom>
        </p:spPr>
        <p:txBody>
          <a:bodyPr wrap="square">
            <a:spAutoFit/>
          </a:bodyPr>
          <a:lstStyle/>
          <a:p>
            <a:pPr algn="ctr"/>
            <a:r>
              <a:rPr lang="en-US" sz="2900" b="1" u="sng" dirty="0" err="1" smtClean="0">
                <a:latin typeface="Times New Roman" panose="02020603050405020304" pitchFamily="18" charset="0"/>
                <a:cs typeface="Times New Roman" panose="02020603050405020304" pitchFamily="18" charset="0"/>
              </a:rPr>
              <a:t>Lĩnh</a:t>
            </a:r>
            <a:r>
              <a:rPr lang="en-US" sz="2900" b="1" u="sng" dirty="0" smtClean="0">
                <a:latin typeface="Times New Roman" panose="02020603050405020304" pitchFamily="18" charset="0"/>
                <a:cs typeface="Times New Roman" panose="02020603050405020304" pitchFamily="18" charset="0"/>
              </a:rPr>
              <a:t> </a:t>
            </a:r>
            <a:r>
              <a:rPr lang="en-US" sz="2900" b="1" u="sng" dirty="0" err="1" smtClean="0">
                <a:latin typeface="Times New Roman" panose="02020603050405020304" pitchFamily="18" charset="0"/>
                <a:cs typeface="Times New Roman" panose="02020603050405020304" pitchFamily="18" charset="0"/>
              </a:rPr>
              <a:t>vực</a:t>
            </a:r>
            <a:r>
              <a:rPr lang="en-US" sz="2900" b="1" u="sng" dirty="0" smtClean="0">
                <a:latin typeface="Times New Roman" panose="02020603050405020304" pitchFamily="18" charset="0"/>
                <a:cs typeface="Times New Roman" panose="02020603050405020304" pitchFamily="18" charset="0"/>
              </a:rPr>
              <a:t> </a:t>
            </a:r>
            <a:r>
              <a:rPr lang="en-US" sz="2900" b="1" u="sng" dirty="0" err="1" smtClean="0">
                <a:latin typeface="Times New Roman" panose="02020603050405020304" pitchFamily="18" charset="0"/>
                <a:cs typeface="Times New Roman" panose="02020603050405020304" pitchFamily="18" charset="0"/>
              </a:rPr>
              <a:t>áp</a:t>
            </a:r>
            <a:r>
              <a:rPr lang="en-US" sz="2900" b="1" u="sng" dirty="0" smtClean="0">
                <a:latin typeface="Times New Roman" panose="02020603050405020304" pitchFamily="18" charset="0"/>
                <a:cs typeface="Times New Roman" panose="02020603050405020304" pitchFamily="18" charset="0"/>
              </a:rPr>
              <a:t> </a:t>
            </a:r>
            <a:r>
              <a:rPr lang="en-US" sz="2900" b="1" u="sng" dirty="0" err="1" smtClean="0">
                <a:latin typeface="Times New Roman" panose="02020603050405020304" pitchFamily="18" charset="0"/>
                <a:cs typeface="Times New Roman" panose="02020603050405020304" pitchFamily="18" charset="0"/>
              </a:rPr>
              <a:t>dụng</a:t>
            </a:r>
            <a:endParaRPr lang="en-US" sz="2900" b="1" u="sng" dirty="0" smtClean="0">
              <a:latin typeface="Times New Roman" panose="02020603050405020304" pitchFamily="18" charset="0"/>
              <a:cs typeface="Times New Roman" panose="02020603050405020304" pitchFamily="18" charset="0"/>
            </a:endParaRPr>
          </a:p>
          <a:p>
            <a:pPr algn="just"/>
            <a:r>
              <a:rPr lang="en-US" sz="2900" dirty="0" err="1" smtClean="0">
                <a:latin typeface="Times New Roman" panose="02020603050405020304" pitchFamily="18" charset="0"/>
                <a:cs typeface="Times New Roman" panose="02020603050405020304" pitchFamily="18" charset="0"/>
              </a:rPr>
              <a:t>Môn</a:t>
            </a:r>
            <a:r>
              <a:rPr lang="en-US" sz="2900" dirty="0" smtClean="0">
                <a:latin typeface="Times New Roman" panose="02020603050405020304" pitchFamily="18" charset="0"/>
                <a:cs typeface="Times New Roman" panose="02020603050405020304" pitchFamily="18" charset="0"/>
              </a:rPr>
              <a:t> GDTC </a:t>
            </a:r>
            <a:r>
              <a:rPr lang="en-US" sz="2900" dirty="0" err="1" smtClean="0">
                <a:latin typeface="Times New Roman" panose="02020603050405020304" pitchFamily="18" charset="0"/>
                <a:cs typeface="Times New Roman" panose="02020603050405020304" pitchFamily="18" charset="0"/>
              </a:rPr>
              <a:t>trong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trường</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Tiểu</a:t>
            </a:r>
            <a:r>
              <a:rPr lang="en-US" sz="2900" dirty="0" smtClean="0">
                <a:latin typeface="Times New Roman" panose="02020603050405020304" pitchFamily="18" charset="0"/>
                <a:cs typeface="Times New Roman" panose="02020603050405020304" pitchFamily="18" charset="0"/>
              </a:rPr>
              <a:t> </a:t>
            </a:r>
            <a:r>
              <a:rPr lang="en-US" sz="2900" dirty="0" err="1" smtClean="0">
                <a:latin typeface="Times New Roman" panose="02020603050405020304" pitchFamily="18" charset="0"/>
                <a:cs typeface="Times New Roman" panose="02020603050405020304" pitchFamily="18" charset="0"/>
              </a:rPr>
              <a:t>học</a:t>
            </a:r>
            <a:r>
              <a:rPr lang="en-US" sz="2900" dirty="0" smtClean="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97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42212" y="944795"/>
            <a:ext cx="8610600" cy="1054802"/>
          </a:xfrm>
        </p:spPr>
        <p:txBody>
          <a:bodyPr>
            <a:normAutofit/>
          </a:bodyPr>
          <a:lstStyle/>
          <a:p>
            <a:pPr lvl="0" algn="ctr"/>
            <a:r>
              <a:rPr lang="en-US" b="1" dirty="0">
                <a:solidFill>
                  <a:schemeClr val="accent1"/>
                </a:solidFill>
                <a:latin typeface="Times New Roman" panose="02020603050405020304" pitchFamily="18" charset="0"/>
                <a:cs typeface="Times New Roman" panose="02020603050405020304" pitchFamily="18" charset="0"/>
              </a:rPr>
              <a:t> </a:t>
            </a:r>
            <a:r>
              <a:rPr lang="en-US" b="1" dirty="0" smtClean="0">
                <a:solidFill>
                  <a:schemeClr val="accent1"/>
                </a:solidFill>
                <a:latin typeface="Times New Roman" panose="02020603050405020304" pitchFamily="18" charset="0"/>
                <a:cs typeface="Times New Roman" panose="02020603050405020304" pitchFamily="18" charset="0"/>
              </a:rPr>
              <a:t>KHẢ NĂNG ÁP DỤNG</a:t>
            </a:r>
            <a:endParaRPr lang="en-US" dirty="0">
              <a:solidFill>
                <a:schemeClr val="accent1"/>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EDE826F3-7DA5-4B21-B4F9-CA9C9A6ADFFA}"/>
              </a:ext>
            </a:extLst>
          </p:cNvPr>
          <p:cNvGrpSpPr/>
          <p:nvPr/>
        </p:nvGrpSpPr>
        <p:grpSpPr>
          <a:xfrm>
            <a:off x="758314" y="2300014"/>
            <a:ext cx="10698516" cy="2146152"/>
            <a:chOff x="-347610" y="1895292"/>
            <a:chExt cx="10212200" cy="1518983"/>
          </a:xfrm>
        </p:grpSpPr>
        <p:sp>
          <p:nvSpPr>
            <p:cNvPr id="10" name="Rectangle 9">
              <a:extLst>
                <a:ext uri="{FF2B5EF4-FFF2-40B4-BE49-F238E27FC236}">
                  <a16:creationId xmlns:a16="http://schemas.microsoft.com/office/drawing/2014/main" id="{91F7FBCB-8EAC-4976-BDFA-6CB5DE650BAE}"/>
                </a:ext>
              </a:extLst>
            </p:cNvPr>
            <p:cNvSpPr/>
            <p:nvPr/>
          </p:nvSpPr>
          <p:spPr>
            <a:xfrm>
              <a:off x="0" y="2097576"/>
              <a:ext cx="9516979" cy="1316699"/>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FD9BD40E-405C-4C8F-9C46-E2693A7B8163}"/>
                </a:ext>
              </a:extLst>
            </p:cNvPr>
            <p:cNvSpPr txBox="1"/>
            <p:nvPr/>
          </p:nvSpPr>
          <p:spPr>
            <a:xfrm>
              <a:off x="-347610" y="1895292"/>
              <a:ext cx="10212200" cy="13166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38623" tIns="458216" rIns="738623" bIns="128016" numCol="1" spcCol="1270" anchor="t" anchorCtr="0">
              <a:noAutofit/>
            </a:bodyPr>
            <a:lstStyle/>
            <a:p>
              <a:pPr algn="just"/>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trên địa bàn thành phố Tam Điệp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710637846"/>
      </p:ext>
    </p:extLst>
  </p:cSld>
  <p:clrMapOvr>
    <a:masterClrMapping/>
  </p:clrMapOvr>
  <mc:AlternateContent xmlns:mc="http://schemas.openxmlformats.org/markup-compatibility/2006" xmlns:p14="http://schemas.microsoft.com/office/powerpoint/2010/main">
    <mc:Choice Requires="p14">
      <p:transition spd="slow" p14:dur="35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4578" name="Picture 2" descr="!danc_cl">
            <a:extLst>
              <a:ext uri="{FF2B5EF4-FFF2-40B4-BE49-F238E27FC236}">
                <a16:creationId xmlns:a16="http://schemas.microsoft.com/office/drawing/2014/main" id="{9F03EE53-1E9C-31B2-1341-D60520135D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802" y="3243266"/>
            <a:ext cx="2678113"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FIREWRK3">
            <a:extLst>
              <a:ext uri="{FF2B5EF4-FFF2-40B4-BE49-F238E27FC236}">
                <a16:creationId xmlns:a16="http://schemas.microsoft.com/office/drawing/2014/main" id="{0ACC39DA-0E8C-068C-32DD-56CCD931F6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
            <a:ext cx="2819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ctree">
            <a:extLst>
              <a:ext uri="{FF2B5EF4-FFF2-40B4-BE49-F238E27FC236}">
                <a16:creationId xmlns:a16="http://schemas.microsoft.com/office/drawing/2014/main" id="{4919F7F7-9747-41C2-FAD4-AA254ABF420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4305300"/>
            <a:ext cx="2895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descr="!bell_0l">
            <a:extLst>
              <a:ext uri="{FF2B5EF4-FFF2-40B4-BE49-F238E27FC236}">
                <a16:creationId xmlns:a16="http://schemas.microsoft.com/office/drawing/2014/main" id="{E2B1010B-8246-7A2D-D384-D4C23605E98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094711">
            <a:off x="8031166" y="730250"/>
            <a:ext cx="116363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descr="!bell_0l">
            <a:extLst>
              <a:ext uri="{FF2B5EF4-FFF2-40B4-BE49-F238E27FC236}">
                <a16:creationId xmlns:a16="http://schemas.microsoft.com/office/drawing/2014/main" id="{7F5CEA09-90BD-02FE-DF9C-444748EED2D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639526" flipH="1">
            <a:off x="2987675" y="660400"/>
            <a:ext cx="11811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descr="Bellcoll">
            <a:extLst>
              <a:ext uri="{FF2B5EF4-FFF2-40B4-BE49-F238E27FC236}">
                <a16:creationId xmlns:a16="http://schemas.microsoft.com/office/drawing/2014/main" id="{1CE4B721-0AA5-9E9F-960E-CED490D6EE5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50853"/>
            <a:ext cx="10287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5" descr="Bellcoll">
            <a:extLst>
              <a:ext uri="{FF2B5EF4-FFF2-40B4-BE49-F238E27FC236}">
                <a16:creationId xmlns:a16="http://schemas.microsoft.com/office/drawing/2014/main" id="{435CF270-7AF7-A66A-B2BC-8D7E2B76BAF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362700" y="468316"/>
            <a:ext cx="10287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bell_0l">
            <a:extLst>
              <a:ext uri="{FF2B5EF4-FFF2-40B4-BE49-F238E27FC236}">
                <a16:creationId xmlns:a16="http://schemas.microsoft.com/office/drawing/2014/main" id="{9D1C14A0-F723-CFB2-5982-2B14DA176C1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75539">
            <a:off x="9617075" y="1981200"/>
            <a:ext cx="101600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bell_0l">
            <a:extLst>
              <a:ext uri="{FF2B5EF4-FFF2-40B4-BE49-F238E27FC236}">
                <a16:creationId xmlns:a16="http://schemas.microsoft.com/office/drawing/2014/main" id="{3900FA8C-26CF-A816-7D03-E266733EE13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123942" flipH="1">
            <a:off x="1516062" y="1785941"/>
            <a:ext cx="111283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6A6C4F0-AE59-C7DD-D1E7-FE207CD2F67C}"/>
              </a:ext>
            </a:extLst>
          </p:cNvPr>
          <p:cNvSpPr txBox="1">
            <a:spLocks noChangeArrowheads="1"/>
          </p:cNvSpPr>
          <p:nvPr/>
        </p:nvSpPr>
        <p:spPr bwMode="auto">
          <a:xfrm>
            <a:off x="1981201" y="2547939"/>
            <a:ext cx="83542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0" fontAlgn="base" hangingPunct="0">
              <a:spcBef>
                <a:spcPct val="0"/>
              </a:spcBef>
              <a:spcAft>
                <a:spcPct val="0"/>
              </a:spcAft>
            </a:pPr>
            <a:r>
              <a:rPr lang="en-US" altLang="en-US" sz="3200" b="1" dirty="0">
                <a:solidFill>
                  <a:prstClr val="black"/>
                </a:solidFill>
                <a:latin typeface="Times New Roman" panose="02020603050405020304" pitchFamily="18" charset="0"/>
                <a:ea typeface="SimHei" panose="02010609060101010101" pitchFamily="49" charset="-122"/>
                <a:cs typeface="Times New Roman" panose="02020603050405020304" pitchFamily="18" charset="0"/>
              </a:rPr>
              <a:t>XIN CHÂN THÀNH CẢM ƠN </a:t>
            </a:r>
          </a:p>
          <a:p>
            <a:pPr algn="ctr" eaLnBrk="0" fontAlgn="base" hangingPunct="0">
              <a:spcBef>
                <a:spcPct val="0"/>
              </a:spcBef>
              <a:spcAft>
                <a:spcPct val="0"/>
              </a:spcAft>
            </a:pPr>
            <a:r>
              <a:rPr lang="en-US" altLang="en-US" sz="3200" b="1" dirty="0">
                <a:solidFill>
                  <a:prstClr val="black"/>
                </a:solidFill>
                <a:latin typeface="Times New Roman" panose="02020603050405020304" pitchFamily="18" charset="0"/>
                <a:ea typeface="SimHei" panose="02010609060101010101" pitchFamily="49" charset="-122"/>
                <a:cs typeface="Times New Roman" panose="02020603050405020304" pitchFamily="18" charset="0"/>
              </a:rPr>
              <a:t>BAN GIÁM KHẢO, CÁC THẦY CÔ GIÁO ĐÃ CHÚ Ý LẮNG NGHE !</a:t>
            </a:r>
          </a:p>
        </p:txBody>
      </p:sp>
      <p:pic>
        <p:nvPicPr>
          <p:cNvPr id="24588" name="Picture 3">
            <a:extLst>
              <a:ext uri="{FF2B5EF4-FFF2-40B4-BE49-F238E27FC236}">
                <a16:creationId xmlns:a16="http://schemas.microsoft.com/office/drawing/2014/main" id="{4F7301C5-FB74-64BF-3E04-205BCFD9F08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78216" y="4452941"/>
            <a:ext cx="50958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49851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68969" y="86599"/>
            <a:ext cx="8610600" cy="819447"/>
          </a:xfrm>
        </p:spPr>
        <p:txBody>
          <a:bodyPr>
            <a:normAutofit/>
          </a:bodyPr>
          <a:lstStyle/>
          <a:p>
            <a:pPr algn="ctr"/>
            <a:r>
              <a:rPr lang="en-US" b="1" dirty="0" smtClean="0">
                <a:solidFill>
                  <a:srgbClr val="0000FF"/>
                </a:solidFill>
                <a:latin typeface="Times New Roman" panose="02020603050405020304" pitchFamily="18" charset="0"/>
                <a:cs typeface="Times New Roman" panose="02020603050405020304" pitchFamily="18" charset="0"/>
              </a:rPr>
              <a:t>NỘI DUNG BIỆN PHÁP</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61395" y="775052"/>
            <a:ext cx="11325138" cy="492443"/>
          </a:xfrm>
          <a:prstGeom prst="rect">
            <a:avLst/>
          </a:prstGeom>
          <a:noFill/>
        </p:spPr>
        <p:txBody>
          <a:bodyPr wrap="square" rtlCol="0">
            <a:spAutoFit/>
          </a:bodyPr>
          <a:lstStyle/>
          <a:p>
            <a:pPr algn="just"/>
            <a:r>
              <a:rPr lang="en-US" sz="2600" dirty="0" smtClean="0">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461395" y="1293207"/>
            <a:ext cx="11325138" cy="2893100"/>
          </a:xfrm>
          <a:prstGeom prst="rect">
            <a:avLst/>
          </a:prstGeom>
          <a:noFill/>
        </p:spPr>
        <p:txBody>
          <a:bodyPr wrap="square" rtlCol="0">
            <a:spAutoFit/>
          </a:bodyPr>
          <a:lstStyle/>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Trong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chương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GDTC </a:t>
            </a:r>
            <a:r>
              <a:rPr lang="en-US" sz="2600" dirty="0" err="1" smtClean="0">
                <a:latin typeface="Times New Roman" panose="02020603050405020304" pitchFamily="18" charset="0"/>
                <a:cs typeface="Times New Roman" panose="02020603050405020304" pitchFamily="18" charset="0"/>
              </a:rPr>
              <a:t>Tiểu</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nội</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mỗi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a:t>
            </a:r>
            <a:r>
              <a:rPr lang="en-US" sz="2600" dirty="0" err="1">
                <a:latin typeface="Times New Roman" panose="02020603050405020304" pitchFamily="18" charset="0"/>
                <a:cs typeface="Times New Roman" panose="02020603050405020304" pitchFamily="18" charset="0"/>
              </a:rPr>
              <a: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vừa là phương tiện dạy học, đồng thời cũng là phương pháp tập luyện đem lại hiệu quả cao trong quá trình dạy học môn GDTC ở cấp </a:t>
            </a:r>
            <a:r>
              <a:rPr lang="en-US" sz="2600" dirty="0" smtClean="0">
                <a:latin typeface="Times New Roman" panose="02020603050405020304" pitchFamily="18" charset="0"/>
                <a:cs typeface="Times New Roman" panose="02020603050405020304" pitchFamily="18" charset="0"/>
              </a:rPr>
              <a:t>T</a:t>
            </a:r>
            <a:r>
              <a:rPr lang="vi-VN" sz="2600" dirty="0" smtClean="0">
                <a:latin typeface="Times New Roman" panose="02020603050405020304" pitchFamily="18" charset="0"/>
                <a:cs typeface="Times New Roman" panose="02020603050405020304" pitchFamily="18" charset="0"/>
              </a:rPr>
              <a:t>iểu </a:t>
            </a:r>
            <a:r>
              <a:rPr lang="vi-VN" sz="2600" dirty="0">
                <a:latin typeface="Times New Roman" panose="02020603050405020304" pitchFamily="18" charset="0"/>
                <a:cs typeface="Times New Roman" panose="02020603050405020304" pitchFamily="18" charset="0"/>
              </a:rPr>
              <a:t>học. Giờ học được tổ chức thành nhiều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vi-VN" sz="2600" dirty="0">
                <a:latin typeface="Times New Roman" panose="02020603050405020304" pitchFamily="18" charset="0"/>
                <a:cs typeface="Times New Roman" panose="02020603050405020304" pitchFamily="18" charset="0"/>
              </a:rPr>
              <a:t> hấp dẫn, với phương châm </a:t>
            </a:r>
            <a:r>
              <a:rPr lang="vi-VN" sz="2600" b="1" i="1" dirty="0">
                <a:latin typeface="Times New Roman" panose="02020603050405020304" pitchFamily="18" charset="0"/>
                <a:cs typeface="Times New Roman" panose="02020603050405020304" pitchFamily="18" charset="0"/>
              </a:rPr>
              <a:t>“</a:t>
            </a:r>
            <a:r>
              <a:rPr lang="en-US" sz="2600" b="1" i="1" dirty="0">
                <a:latin typeface="Times New Roman" panose="02020603050405020304" pitchFamily="18" charset="0"/>
                <a:cs typeface="Times New Roman" panose="02020603050405020304" pitchFamily="18" charset="0"/>
              </a:rPr>
              <a:t>H</a:t>
            </a:r>
            <a:r>
              <a:rPr lang="vi-VN" sz="2600" b="1" i="1" dirty="0">
                <a:latin typeface="Times New Roman" panose="02020603050405020304" pitchFamily="18" charset="0"/>
                <a:cs typeface="Times New Roman" panose="02020603050405020304" pitchFamily="18" charset="0"/>
              </a:rPr>
              <a:t>ọc mà chơi, chơi mà học”, </a:t>
            </a:r>
            <a:r>
              <a:rPr lang="vi-VN" sz="2600" dirty="0">
                <a:latin typeface="Times New Roman" panose="02020603050405020304" pitchFamily="18" charset="0"/>
                <a:cs typeface="Times New Roman" panose="02020603050405020304" pitchFamily="18" charset="0"/>
              </a:rPr>
              <a:t>sẽ tạo nên sự vui </a:t>
            </a:r>
            <a:r>
              <a:rPr lang="vi-VN" sz="2600" dirty="0" smtClean="0">
                <a:latin typeface="Times New Roman" panose="02020603050405020304" pitchFamily="18" charset="0"/>
                <a:cs typeface="Times New Roman" panose="02020603050405020304" pitchFamily="18" charset="0"/>
              </a:rPr>
              <a:t>thích</a:t>
            </a:r>
            <a:r>
              <a:rPr lang="en-US" sz="2600" dirty="0" smtClean="0">
                <a:latin typeface="Times New Roman" panose="02020603050405020304" pitchFamily="18" charset="0"/>
                <a:cs typeface="Times New Roman" panose="02020603050405020304" pitchFamily="18" charset="0"/>
              </a:rPr>
              <a:t>,</a:t>
            </a:r>
            <a:r>
              <a:rPr lang="vi-VN" sz="2600" dirty="0" smtClean="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hứng thú của HS một cách tự nhiên, giúp cho những HS dù không giỏi vận động cũng cảm thấy hứng thú với giờ học.</a:t>
            </a:r>
            <a:endParaRPr lang="en-US" sz="26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461395" y="4212019"/>
            <a:ext cx="11325138" cy="2092881"/>
          </a:xfrm>
          <a:prstGeom prst="rect">
            <a:avLst/>
          </a:prstGeom>
          <a:noFill/>
        </p:spPr>
        <p:txBody>
          <a:bodyPr wrap="square" rtlCol="0">
            <a:spAutoFit/>
          </a:bodyPr>
          <a:lstStyle/>
          <a:p>
            <a:pPr algn="just"/>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Từ </a:t>
            </a:r>
            <a:r>
              <a:rPr lang="vi-VN" sz="2600" dirty="0">
                <a:latin typeface="Times New Roman" panose="02020603050405020304" pitchFamily="18" charset="0"/>
                <a:cs typeface="Times New Roman" panose="02020603050405020304" pitchFamily="18" charset="0"/>
              </a:rPr>
              <a:t>những vấn đề trên</a:t>
            </a:r>
            <a:r>
              <a:rPr lang="en-US" sz="2600" dirty="0">
                <a:latin typeface="Times New Roman" panose="02020603050405020304" pitchFamily="18" charset="0"/>
                <a:cs typeface="Times New Roman" panose="02020603050405020304" pitchFamily="18" charset="0"/>
              </a:rPr>
              <a:t>, t</a:t>
            </a:r>
            <a:r>
              <a:rPr lang="vi-VN" sz="2600" dirty="0">
                <a:latin typeface="Times New Roman" panose="02020603050405020304" pitchFamily="18" charset="0"/>
                <a:cs typeface="Times New Roman" panose="02020603050405020304" pitchFamily="18" charset="0"/>
              </a:rPr>
              <a:t>ôi đã </a:t>
            </a:r>
            <a:r>
              <a:rPr lang="en-US" sz="2600" dirty="0" err="1">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en-US" sz="2600" b="1" i="1" dirty="0">
                <a:latin typeface="Times New Roman" panose="02020603050405020304" pitchFamily="18" charset="0"/>
                <a:cs typeface="Times New Roman" panose="02020603050405020304" pitchFamily="18" charset="0"/>
              </a:rPr>
              <a:t>B</a:t>
            </a:r>
            <a:r>
              <a:rPr lang="vi-VN" sz="2600" b="1" i="1" dirty="0">
                <a:latin typeface="Times New Roman" panose="02020603050405020304" pitchFamily="18" charset="0"/>
                <a:cs typeface="Times New Roman" panose="02020603050405020304" pitchFamily="18" charset="0"/>
              </a:rPr>
              <a:t>iện pháp</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sử</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dụng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hiệu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quả</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trò</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chơi</a:t>
            </a:r>
            <a:r>
              <a:rPr lang="en-US" sz="2600" b="1" i="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tạo</a:t>
            </a:r>
            <a:r>
              <a:rPr lang="en-US" sz="2600" b="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hứng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thú</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cho</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học</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sinh</a:t>
            </a:r>
            <a:r>
              <a:rPr lang="en-US" sz="2600" b="1" i="1" dirty="0">
                <a:latin typeface="Times New Roman" panose="02020603050405020304" pitchFamily="18" charset="0"/>
                <a:cs typeface="Times New Roman" panose="02020603050405020304" pitchFamily="18" charset="0"/>
              </a:rPr>
              <a:t> </a:t>
            </a:r>
            <a:r>
              <a:rPr lang="vi-VN" sz="2600" b="1" i="1" dirty="0">
                <a:latin typeface="Times New Roman" panose="02020603050405020304" pitchFamily="18" charset="0"/>
                <a:cs typeface="Times New Roman" panose="02020603050405020304" pitchFamily="18" charset="0"/>
              </a:rPr>
              <a:t>học </a:t>
            </a:r>
            <a:r>
              <a:rPr lang="en-US" sz="2600" b="1" i="1" dirty="0" err="1">
                <a:latin typeface="Times New Roman" panose="02020603050405020304" pitchFamily="18" charset="0"/>
                <a:cs typeface="Times New Roman" panose="02020603050405020304" pitchFamily="18" charset="0"/>
              </a:rPr>
              <a:t>môn</a:t>
            </a:r>
            <a:r>
              <a:rPr lang="en-US" sz="2600" b="1" i="1" dirty="0">
                <a:latin typeface="Times New Roman" panose="02020603050405020304" pitchFamily="18" charset="0"/>
                <a:cs typeface="Times New Roman" panose="02020603050405020304" pitchFamily="18" charset="0"/>
              </a:rPr>
              <a:t> GDTC </a:t>
            </a:r>
            <a:r>
              <a:rPr lang="en-US" sz="2600" b="1" i="1" dirty="0" err="1">
                <a:latin typeface="Times New Roman" panose="02020603050405020304" pitchFamily="18" charset="0"/>
                <a:cs typeface="Times New Roman" panose="02020603050405020304" pitchFamily="18" charset="0"/>
              </a:rPr>
              <a:t>trong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trường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Tiểu</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học</a:t>
            </a:r>
            <a:r>
              <a:rPr lang="en-US" sz="2600" b="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2022-2023. </a:t>
            </a:r>
            <a:r>
              <a:rPr lang="en-US" sz="2600" dirty="0" err="1">
                <a:latin typeface="Times New Roman" panose="02020603050405020304" pitchFamily="18" charset="0"/>
                <a:cs typeface="Times New Roman" panose="02020603050405020304" pitchFamily="18" charset="0"/>
              </a:rPr>
              <a:t>Đầu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2023-2024,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điều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động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Tiểu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Tây</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tác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quả</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73358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384048" y="251390"/>
            <a:ext cx="11204448" cy="584775"/>
          </a:xfrm>
          <a:prstGeom prst="rect">
            <a:avLst/>
          </a:prstGeom>
          <a:solidFill>
            <a:schemeClr val="accent6">
              <a:lumMod val="60000"/>
              <a:lumOff val="40000"/>
              <a:alpha val="64000"/>
            </a:schemeClr>
          </a:solidFill>
          <a:ln>
            <a:solidFill>
              <a:srgbClr val="00B0F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lvl="0"/>
            <a:r>
              <a:rPr lang="en-US" sz="3200" b="1" dirty="0" err="1" smtClean="0">
                <a:solidFill>
                  <a:srgbClr val="D6163F"/>
                </a:solidFill>
                <a:latin typeface="Times New Roman" panose="02020603050405020304" pitchFamily="18" charset="0"/>
                <a:cs typeface="Times New Roman" panose="02020603050405020304" pitchFamily="18" charset="0"/>
              </a:rPr>
              <a:t>Thực</a:t>
            </a:r>
            <a:r>
              <a:rPr lang="en-US" sz="3200" b="1" dirty="0" smtClean="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trạng</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dạy</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học</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môn</a:t>
            </a:r>
            <a:r>
              <a:rPr lang="en-US" sz="3200" b="1" dirty="0">
                <a:solidFill>
                  <a:srgbClr val="D6163F"/>
                </a:solidFill>
                <a:latin typeface="Times New Roman" panose="02020603050405020304" pitchFamily="18" charset="0"/>
                <a:cs typeface="Times New Roman" panose="02020603050405020304" pitchFamily="18" charset="0"/>
              </a:rPr>
              <a:t> GDTC </a:t>
            </a:r>
            <a:r>
              <a:rPr lang="en-US" sz="3200" b="1" dirty="0" err="1">
                <a:solidFill>
                  <a:srgbClr val="D6163F"/>
                </a:solidFill>
                <a:latin typeface="Times New Roman" panose="02020603050405020304" pitchFamily="18" charset="0"/>
                <a:cs typeface="Times New Roman" panose="02020603050405020304" pitchFamily="18" charset="0"/>
              </a:rPr>
              <a:t>tại</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trường</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Tiểu</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a:solidFill>
                  <a:srgbClr val="D6163F"/>
                </a:solidFill>
                <a:latin typeface="Times New Roman" panose="02020603050405020304" pitchFamily="18" charset="0"/>
                <a:cs typeface="Times New Roman" panose="02020603050405020304" pitchFamily="18" charset="0"/>
              </a:rPr>
              <a:t>học</a:t>
            </a:r>
            <a:r>
              <a:rPr lang="en-US" sz="3200" b="1" dirty="0">
                <a:solidFill>
                  <a:srgbClr val="D6163F"/>
                </a:solidFill>
                <a:latin typeface="Times New Roman" panose="02020603050405020304" pitchFamily="18" charset="0"/>
                <a:cs typeface="Times New Roman" panose="02020603050405020304" pitchFamily="18" charset="0"/>
              </a:rPr>
              <a:t> </a:t>
            </a:r>
            <a:r>
              <a:rPr lang="en-US" sz="3200" b="1" dirty="0" err="1" smtClean="0">
                <a:solidFill>
                  <a:srgbClr val="D6163F"/>
                </a:solidFill>
                <a:latin typeface="Times New Roman" panose="02020603050405020304" pitchFamily="18" charset="0"/>
                <a:cs typeface="Times New Roman" panose="02020603050405020304" pitchFamily="18" charset="0"/>
              </a:rPr>
              <a:t>Đông</a:t>
            </a:r>
            <a:r>
              <a:rPr lang="en-US" sz="3200" b="1" dirty="0" smtClean="0">
                <a:solidFill>
                  <a:srgbClr val="D6163F"/>
                </a:solidFill>
                <a:latin typeface="Times New Roman" panose="02020603050405020304" pitchFamily="18" charset="0"/>
                <a:cs typeface="Times New Roman" panose="02020603050405020304" pitchFamily="18" charset="0"/>
              </a:rPr>
              <a:t> </a:t>
            </a:r>
            <a:r>
              <a:rPr lang="en-US" sz="3200" b="1" dirty="0" err="1" smtClean="0">
                <a:solidFill>
                  <a:srgbClr val="D6163F"/>
                </a:solidFill>
                <a:latin typeface="Times New Roman" panose="02020603050405020304" pitchFamily="18" charset="0"/>
                <a:cs typeface="Times New Roman" panose="02020603050405020304" pitchFamily="18" charset="0"/>
              </a:rPr>
              <a:t>Sơn</a:t>
            </a:r>
            <a:r>
              <a:rPr lang="en-US" sz="3200" b="1" dirty="0" smtClean="0">
                <a:solidFill>
                  <a:srgbClr val="D6163F"/>
                </a:solidFill>
                <a:latin typeface="Times New Roman" panose="02020603050405020304" pitchFamily="18" charset="0"/>
                <a:cs typeface="Times New Roman" panose="02020603050405020304" pitchFamily="18" charset="0"/>
              </a:rPr>
              <a:t> </a:t>
            </a:r>
            <a:endParaRPr lang="en-US" sz="3200" dirty="0">
              <a:solidFill>
                <a:srgbClr val="D6163F"/>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43840" y="1973591"/>
            <a:ext cx="11704320" cy="1384995"/>
          </a:xfrm>
          <a:prstGeom prst="rect">
            <a:avLst/>
          </a:prstGeom>
          <a:solidFill>
            <a:srgbClr val="FFFF99"/>
          </a:solidFill>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24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960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a 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vi-VN" sz="2800" dirty="0">
                <a:latin typeface="Times New Roman" panose="02020603050405020304" pitchFamily="18" charset="0"/>
                <a:cs typeface="Times New Roman" panose="02020603050405020304" pitchFamily="18" charset="0"/>
              </a:rPr>
              <a:t>, thích 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đãng</a:t>
            </a:r>
            <a:r>
              <a:rPr lang="en-US" sz="2800" dirty="0">
                <a:latin typeface="Times New Roman" panose="02020603050405020304" pitchFamily="18" charset="0"/>
                <a:cs typeface="Times New Roman" panose="02020603050405020304" pitchFamily="18" charset="0"/>
              </a:rPr>
              <a:t>. </a:t>
            </a:r>
          </a:p>
        </p:txBody>
      </p:sp>
      <p:sp>
        <p:nvSpPr>
          <p:cNvPr id="26" name="TextBox 25"/>
          <p:cNvSpPr txBox="1"/>
          <p:nvPr/>
        </p:nvSpPr>
        <p:spPr>
          <a:xfrm>
            <a:off x="228179" y="4862271"/>
            <a:ext cx="11704320" cy="1384995"/>
          </a:xfrm>
          <a:prstGeom prst="rect">
            <a:avLst/>
          </a:prstGeom>
          <a:solidFill>
            <a:srgbClr val="FFFF99"/>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Ban </a:t>
            </a:r>
            <a:r>
              <a:rPr lang="en-US" sz="2800" dirty="0" err="1">
                <a:latin typeface="Times New Roman" panose="02020603050405020304" pitchFamily="18" charset="0"/>
                <a:cs typeface="Times New Roman" panose="02020603050405020304" pitchFamily="18" charset="0"/>
              </a:rPr>
              <a:t>G</a:t>
            </a:r>
            <a:r>
              <a:rPr lang="en-US" sz="2800" dirty="0" err="1" smtClean="0">
                <a:latin typeface="Times New Roman" panose="02020603050405020304" pitchFamily="18" charset="0"/>
                <a:cs typeface="Times New Roman" panose="02020603050405020304" pitchFamily="18" charset="0"/>
              </a:rPr>
              <a:t>iám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luyện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Horizontal Scroll 3"/>
          <p:cNvSpPr/>
          <p:nvPr/>
        </p:nvSpPr>
        <p:spPr>
          <a:xfrm>
            <a:off x="4165249" y="1007589"/>
            <a:ext cx="3346704" cy="85039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latin typeface="Times New Roman" panose="02020603050405020304" pitchFamily="18" charset="0"/>
                <a:cs typeface="Times New Roman" panose="02020603050405020304" pitchFamily="18" charset="0"/>
              </a:rPr>
              <a:t>Thuận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lợi</a:t>
            </a:r>
            <a:endParaRPr lang="en-US" sz="4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8179" y="3658354"/>
            <a:ext cx="11704320" cy="954107"/>
          </a:xfrm>
          <a:prstGeom prst="rect">
            <a:avLst/>
          </a:prstGeom>
          <a:solidFill>
            <a:srgbClr val="FFFF99"/>
          </a:solidFill>
        </p:spPr>
        <p:style>
          <a:lnRef idx="2">
            <a:schemeClr val="accent3"/>
          </a:lnRef>
          <a:fillRef idx="1">
            <a:schemeClr val="lt1"/>
          </a:fillRef>
          <a:effectRef idx="0">
            <a:schemeClr val="accent3"/>
          </a:effectRef>
          <a:fontRef idx="minor">
            <a:schemeClr val="dk1"/>
          </a:fontRef>
        </p:style>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Đa </a:t>
            </a:r>
            <a:r>
              <a:rPr lang="vi-VN" sz="2800" dirty="0">
                <a:latin typeface="Times New Roman" panose="02020603050405020304" pitchFamily="18" charset="0"/>
                <a:cs typeface="Times New Roman" panose="02020603050405020304" pitchFamily="18" charset="0"/>
              </a:rPr>
              <a:t>số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GDTC.</a:t>
            </a:r>
          </a:p>
        </p:txBody>
      </p:sp>
    </p:spTree>
    <p:extLst>
      <p:ext uri="{BB962C8B-B14F-4D97-AF65-F5344CB8AC3E}">
        <p14:creationId xmlns:p14="http://schemas.microsoft.com/office/powerpoint/2010/main" val="78216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162106" y="658044"/>
            <a:ext cx="9852734" cy="5952963"/>
            <a:chOff x="1288246" y="771107"/>
            <a:chExt cx="9852734" cy="5952963"/>
          </a:xfrm>
        </p:grpSpPr>
        <p:sp>
          <p:nvSpPr>
            <p:cNvPr id="7" name="Freeform 7"/>
            <p:cNvSpPr>
              <a:spLocks/>
            </p:cNvSpPr>
            <p:nvPr/>
          </p:nvSpPr>
          <p:spPr bwMode="gray">
            <a:xfrm rot="20664130">
              <a:off x="3868958" y="1817730"/>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sz="2000">
                <a:latin typeface="Arial" panose="020B0604020202020204" pitchFamily="34" charset="0"/>
                <a:cs typeface="Arial" panose="020B0604020202020204" pitchFamily="34" charset="0"/>
              </a:endParaRPr>
            </a:p>
          </p:txBody>
        </p:sp>
        <p:sp>
          <p:nvSpPr>
            <p:cNvPr id="8" name="Freeform 9"/>
            <p:cNvSpPr>
              <a:spLocks/>
            </p:cNvSpPr>
            <p:nvPr/>
          </p:nvSpPr>
          <p:spPr bwMode="gray">
            <a:xfrm rot="1200912" flipH="1">
              <a:off x="7357217" y="1857648"/>
              <a:ext cx="1298054" cy="1201507"/>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sz="2000">
                <a:latin typeface="Arial" panose="020B0604020202020204" pitchFamily="34" charset="0"/>
                <a:cs typeface="Arial" panose="020B0604020202020204" pitchFamily="34" charset="0"/>
              </a:endParaRPr>
            </a:p>
          </p:txBody>
        </p:sp>
        <p:grpSp>
          <p:nvGrpSpPr>
            <p:cNvPr id="9" name="Group 11"/>
            <p:cNvGrpSpPr>
              <a:grpSpLocks/>
            </p:cNvGrpSpPr>
            <p:nvPr/>
          </p:nvGrpSpPr>
          <p:grpSpPr bwMode="auto">
            <a:xfrm>
              <a:off x="4590882" y="771107"/>
              <a:ext cx="3222361" cy="1216263"/>
              <a:chOff x="1976" y="1027"/>
              <a:chExt cx="1923" cy="704"/>
            </a:xfrm>
          </p:grpSpPr>
          <p:sp>
            <p:nvSpPr>
              <p:cNvPr id="10" name="Oval 12"/>
              <p:cNvSpPr>
                <a:spLocks noChangeArrowheads="1"/>
              </p:cNvSpPr>
              <p:nvPr/>
            </p:nvSpPr>
            <p:spPr bwMode="gray">
              <a:xfrm>
                <a:off x="1994" y="1057"/>
                <a:ext cx="1905" cy="599"/>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panose="020B0604020202020204" pitchFamily="34" charset="0"/>
                  <a:cs typeface="Arial" panose="020B0604020202020204" pitchFamily="34" charset="0"/>
                </a:endParaRPr>
              </a:p>
            </p:txBody>
          </p:sp>
          <p:sp>
            <p:nvSpPr>
              <p:cNvPr id="11" name="Oval 13"/>
              <p:cNvSpPr>
                <a:spLocks noChangeArrowheads="1"/>
              </p:cNvSpPr>
              <p:nvPr/>
            </p:nvSpPr>
            <p:spPr bwMode="gray">
              <a:xfrm>
                <a:off x="1976" y="1027"/>
                <a:ext cx="1905" cy="704"/>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Arial" panose="020B0604020202020204" pitchFamily="34" charset="0"/>
                  <a:cs typeface="Arial" panose="020B0604020202020204" pitchFamily="34" charset="0"/>
                </a:endParaRPr>
              </a:p>
            </p:txBody>
          </p:sp>
        </p:grpSp>
        <p:sp>
          <p:nvSpPr>
            <p:cNvPr id="13" name="Oval 15"/>
            <p:cNvSpPr>
              <a:spLocks noChangeArrowheads="1"/>
            </p:cNvSpPr>
            <p:nvPr/>
          </p:nvSpPr>
          <p:spPr bwMode="gray">
            <a:xfrm>
              <a:off x="4914468" y="796059"/>
              <a:ext cx="2619375" cy="780090"/>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4" name="Oval 16"/>
            <p:cNvSpPr>
              <a:spLocks noChangeArrowheads="1"/>
            </p:cNvSpPr>
            <p:nvPr/>
          </p:nvSpPr>
          <p:spPr bwMode="gray">
            <a:xfrm>
              <a:off x="4941455" y="808759"/>
              <a:ext cx="2492375" cy="1100866"/>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2000">
                <a:latin typeface="Arial" panose="020B0604020202020204" pitchFamily="34" charset="0"/>
                <a:cs typeface="Arial" panose="020B0604020202020204" pitchFamily="34" charset="0"/>
              </a:endParaRPr>
            </a:p>
          </p:txBody>
        </p:sp>
        <p:sp>
          <p:nvSpPr>
            <p:cNvPr id="16" name="Text Box 18"/>
            <p:cNvSpPr txBox="1">
              <a:spLocks noChangeArrowheads="1"/>
            </p:cNvSpPr>
            <p:nvPr/>
          </p:nvSpPr>
          <p:spPr bwMode="auto">
            <a:xfrm>
              <a:off x="5124930" y="1062748"/>
              <a:ext cx="213366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b="1" dirty="0" err="1">
                  <a:solidFill>
                    <a:schemeClr val="bg1"/>
                  </a:solidFill>
                  <a:latin typeface="Times New Roman" pitchFamily="18" charset="0"/>
                  <a:cs typeface="Times New Roman" pitchFamily="18" charset="0"/>
                </a:rPr>
                <a:t>Khó</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khăn</a:t>
              </a:r>
              <a:endParaRPr lang="en-US" sz="3600" dirty="0">
                <a:solidFill>
                  <a:schemeClr val="bg1"/>
                </a:solidFill>
                <a:latin typeface="Times New Roman" pitchFamily="18" charset="0"/>
                <a:cs typeface="Times New Roman" pitchFamily="18" charset="0"/>
              </a:endParaRPr>
            </a:p>
          </p:txBody>
        </p:sp>
        <p:grpSp>
          <p:nvGrpSpPr>
            <p:cNvPr id="20" name="Group 19"/>
            <p:cNvGrpSpPr/>
            <p:nvPr/>
          </p:nvGrpSpPr>
          <p:grpSpPr>
            <a:xfrm>
              <a:off x="1288246" y="2983888"/>
              <a:ext cx="9852734" cy="3740182"/>
              <a:chOff x="1288246" y="2983888"/>
              <a:chExt cx="9852734" cy="3740182"/>
            </a:xfrm>
          </p:grpSpPr>
          <p:sp>
            <p:nvSpPr>
              <p:cNvPr id="4" name="AutoShape 3"/>
              <p:cNvSpPr>
                <a:spLocks noChangeArrowheads="1"/>
              </p:cNvSpPr>
              <p:nvPr/>
            </p:nvSpPr>
            <p:spPr bwMode="auto">
              <a:xfrm>
                <a:off x="4879542" y="2983888"/>
                <a:ext cx="2903537" cy="374018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5" name="AutoShape 5"/>
              <p:cNvSpPr>
                <a:spLocks noChangeArrowheads="1"/>
              </p:cNvSpPr>
              <p:nvPr/>
            </p:nvSpPr>
            <p:spPr bwMode="auto">
              <a:xfrm>
                <a:off x="1288246" y="2983888"/>
                <a:ext cx="2881082" cy="374018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1397986" y="3152997"/>
                <a:ext cx="276363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b="1" dirty="0">
                    <a:latin typeface="Times New Roman" panose="02020603050405020304" pitchFamily="18" charset="0"/>
                    <a:cs typeface="Times New Roman" panose="02020603050405020304" pitchFamily="18" charset="0"/>
                  </a:rPr>
                  <a:t>Một số em chưa ý thức đầy đủ về tầm quan trọng của việc học môn GDTC,</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chưa hứng thú trong tập luyện và không tích cực</a:t>
                </a:r>
                <a:r>
                  <a:rPr lang="en-US" sz="2400" b="1" dirty="0">
                    <a:latin typeface="Times New Roman" panose="02020603050405020304" pitchFamily="18" charset="0"/>
                    <a:cs typeface="Times New Roman" panose="02020603050405020304" pitchFamily="18" charset="0"/>
                  </a:rPr>
                  <a:t>,</a:t>
                </a:r>
                <a:r>
                  <a:rPr lang="vi-VN" sz="2400" b="1" dirty="0">
                    <a:latin typeface="Times New Roman" panose="02020603050405020304" pitchFamily="18" charset="0"/>
                    <a:cs typeface="Times New Roman" panose="02020603050405020304" pitchFamily="18" charset="0"/>
                  </a:rPr>
                  <a:t> tự giác tham gia các trò chơi vận động.</a:t>
                </a:r>
                <a:endParaRPr lang="en-US" sz="2400" b="1" dirty="0">
                  <a:latin typeface="Times New Roman" panose="02020603050405020304" pitchFamily="18" charset="0"/>
                  <a:cs typeface="Times New Roman" panose="02020603050405020304" pitchFamily="18" charset="0"/>
                </a:endParaRPr>
              </a:p>
            </p:txBody>
          </p:sp>
          <p:sp>
            <p:nvSpPr>
              <p:cNvPr id="17" name="Text Box 21"/>
              <p:cNvSpPr txBox="1">
                <a:spLocks noChangeArrowheads="1"/>
              </p:cNvSpPr>
              <p:nvPr/>
            </p:nvSpPr>
            <p:spPr bwMode="auto">
              <a:xfrm>
                <a:off x="4890983" y="3136787"/>
                <a:ext cx="289073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vi-VN" sz="2400" b="1" dirty="0">
                    <a:latin typeface="Times New Roman" panose="02020603050405020304" pitchFamily="18" charset="0"/>
                    <a:cs typeface="Times New Roman" panose="02020603050405020304" pitchFamily="18" charset="0"/>
                  </a:rPr>
                  <a:t>, s</a:t>
                </a:r>
                <a:r>
                  <a:rPr lang="en-US" sz="2400" b="1" dirty="0" err="1">
                    <a:latin typeface="Times New Roman" panose="02020603050405020304" pitchFamily="18" charset="0"/>
                    <a:cs typeface="Times New Roman" panose="02020603050405020304" pitchFamily="18" charset="0"/>
                  </a:rPr>
                  <a:t>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a:t>
                </a:r>
              </a:p>
            </p:txBody>
          </p:sp>
          <p:sp>
            <p:nvSpPr>
              <p:cNvPr id="18" name="AutoShape 3"/>
              <p:cNvSpPr>
                <a:spLocks noChangeArrowheads="1"/>
              </p:cNvSpPr>
              <p:nvPr/>
            </p:nvSpPr>
            <p:spPr bwMode="auto">
              <a:xfrm>
                <a:off x="8116941" y="2983888"/>
                <a:ext cx="3024039" cy="374018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99CCFF">
                            <a:gamma/>
                            <a:tint val="27451"/>
                            <a:invGamma/>
                          </a:srgb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altLang="en-US" sz="2000" b="0">
                  <a:latin typeface="Arial" panose="020B0604020202020204" pitchFamily="34" charset="0"/>
                  <a:cs typeface="Arial" panose="020B0604020202020204" pitchFamily="34" charset="0"/>
                </a:endParaRPr>
              </a:p>
            </p:txBody>
          </p:sp>
          <p:sp>
            <p:nvSpPr>
              <p:cNvPr id="19" name="Text Box 21"/>
              <p:cNvSpPr txBox="1">
                <a:spLocks noChangeArrowheads="1"/>
              </p:cNvSpPr>
              <p:nvPr/>
            </p:nvSpPr>
            <p:spPr bwMode="auto">
              <a:xfrm>
                <a:off x="8180802" y="3127269"/>
                <a:ext cx="289023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Ban </a:t>
                </a:r>
                <a:r>
                  <a:rPr lang="en-US" sz="2400" b="1" dirty="0" err="1">
                    <a:latin typeface="Times New Roman" panose="02020603050405020304" pitchFamily="18" charset="0"/>
                    <a:cs typeface="Times New Roman" panose="02020603050405020304" pitchFamily="18" charset="0"/>
                  </a:rPr>
                  <a:t>giám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nhưng</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hỏng</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nhiều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chưa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t>
                </a:r>
                <a:r>
                  <a:rPr lang="en-US" sz="2400" b="1" dirty="0" err="1" smtClean="0">
                    <a:latin typeface="Times New Roman" panose="02020603050405020304" pitchFamily="18" charset="0"/>
                    <a:cs typeface="Times New Roman" panose="02020603050405020304" pitchFamily="18" charset="0"/>
                  </a:rPr>
                  <a:t>áp</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ứng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tiễn</a:t>
                </a:r>
                <a:r>
                  <a:rPr lang="en-US" sz="2400" b="1" dirty="0">
                    <a:latin typeface="Times New Roman" panose="02020603050405020304" pitchFamily="18" charset="0"/>
                    <a:cs typeface="Times New Roman" panose="02020603050405020304" pitchFamily="18" charset="0"/>
                  </a:rPr>
                  <a:t>. </a:t>
                </a:r>
              </a:p>
            </p:txBody>
          </p:sp>
        </p:grpSp>
        <p:sp>
          <p:nvSpPr>
            <p:cNvPr id="3" name="Down Arrow 2"/>
            <p:cNvSpPr/>
            <p:nvPr/>
          </p:nvSpPr>
          <p:spPr>
            <a:xfrm>
              <a:off x="5879389" y="2065469"/>
              <a:ext cx="529389" cy="721281"/>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644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543B91-FF96-470F-8AD4-E4A489C1C8E2}"/>
              </a:ext>
            </a:extLst>
          </p:cNvPr>
          <p:cNvGrpSpPr/>
          <p:nvPr/>
        </p:nvGrpSpPr>
        <p:grpSpPr>
          <a:xfrm>
            <a:off x="397566" y="850004"/>
            <a:ext cx="11167926" cy="5019065"/>
            <a:chOff x="396250" y="1442101"/>
            <a:chExt cx="7217345" cy="5019065"/>
          </a:xfrm>
        </p:grpSpPr>
        <p:sp>
          <p:nvSpPr>
            <p:cNvPr id="79" name="AutoShape 4"/>
            <p:cNvSpPr>
              <a:spLocks noChangeArrowheads="1"/>
            </p:cNvSpPr>
            <p:nvPr/>
          </p:nvSpPr>
          <p:spPr bwMode="auto">
            <a:xfrm>
              <a:off x="5554180" y="2947534"/>
              <a:ext cx="2059415" cy="3467999"/>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80" name="AutoShape 5"/>
            <p:cNvSpPr>
              <a:spLocks noChangeArrowheads="1"/>
            </p:cNvSpPr>
            <p:nvPr/>
          </p:nvSpPr>
          <p:spPr bwMode="auto">
            <a:xfrm>
              <a:off x="3417988" y="2947535"/>
              <a:ext cx="1937138" cy="3457226"/>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81" name="AutoShape 6"/>
            <p:cNvSpPr>
              <a:spLocks noChangeArrowheads="1"/>
            </p:cNvSpPr>
            <p:nvPr/>
          </p:nvSpPr>
          <p:spPr bwMode="auto">
            <a:xfrm>
              <a:off x="1368469" y="2947535"/>
              <a:ext cx="1930773" cy="3513631"/>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mj-lt"/>
                <a:cs typeface="Times New Roman" pitchFamily="18" charset="0"/>
              </a:endParaRPr>
            </a:p>
          </p:txBody>
        </p:sp>
        <p:sp>
          <p:nvSpPr>
            <p:cNvPr id="102" name="Rectangle 31"/>
            <p:cNvSpPr>
              <a:spLocks noChangeArrowheads="1"/>
            </p:cNvSpPr>
            <p:nvPr/>
          </p:nvSpPr>
          <p:spPr bwMode="auto">
            <a:xfrm>
              <a:off x="1447262" y="3458344"/>
              <a:ext cx="177710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số</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em </a:t>
              </a:r>
              <a:r>
                <a:rPr lang="vi-VN" sz="2000" b="1" dirty="0">
                  <a:latin typeface="Times New Roman" panose="02020603050405020304" pitchFamily="18" charset="0"/>
                  <a:cs typeface="Times New Roman" panose="02020603050405020304" pitchFamily="18" charset="0"/>
                </a:rPr>
                <a:t>chưa ý thức đầy đủ về tầm quan trọng của việc tập luyện thể dục</a:t>
              </a:r>
              <a:br>
                <a:rPr lang="vi-VN" sz="2000" b="1" dirty="0">
                  <a:latin typeface="Times New Roman" panose="02020603050405020304" pitchFamily="18" charset="0"/>
                  <a:cs typeface="Times New Roman" panose="02020603050405020304" pitchFamily="18" charset="0"/>
                </a:rPr>
              </a:br>
              <a:r>
                <a:rPr lang="vi-VN" sz="2000" b="1" dirty="0">
                  <a:latin typeface="Times New Roman" panose="02020603050405020304" pitchFamily="18" charset="0"/>
                  <a:cs typeface="Times New Roman" panose="02020603050405020304" pitchFamily="18" charset="0"/>
                </a:rPr>
                <a:t>thể thao để nâng cao sức khỏe cho bản thân</a:t>
              </a:r>
              <a:r>
                <a:rPr lang="en-US" sz="2000" b="1" dirty="0">
                  <a:latin typeface="Times New Roman" panose="02020603050405020304" pitchFamily="18" charset="0"/>
                  <a:cs typeface="Times New Roman" panose="02020603050405020304" pitchFamily="18" charset="0"/>
                </a:rPr>
                <a:t>.</a:t>
              </a:r>
            </a:p>
          </p:txBody>
        </p:sp>
        <p:grpSp>
          <p:nvGrpSpPr>
            <p:cNvPr id="3" name="Group 2">
              <a:extLst>
                <a:ext uri="{FF2B5EF4-FFF2-40B4-BE49-F238E27FC236}">
                  <a16:creationId xmlns:a16="http://schemas.microsoft.com/office/drawing/2014/main" id="{78E02A69-98CA-4EA8-869D-D0504E78CA2A}"/>
                </a:ext>
              </a:extLst>
            </p:cNvPr>
            <p:cNvGrpSpPr/>
            <p:nvPr/>
          </p:nvGrpSpPr>
          <p:grpSpPr>
            <a:xfrm>
              <a:off x="2111003" y="1569554"/>
              <a:ext cx="5502592" cy="943380"/>
              <a:chOff x="2195845" y="1514768"/>
              <a:chExt cx="5502592" cy="943380"/>
            </a:xfrm>
          </p:grpSpPr>
          <p:sp>
            <p:nvSpPr>
              <p:cNvPr id="82" name="Rectangle 8"/>
              <p:cNvSpPr>
                <a:spLocks noChangeArrowheads="1"/>
              </p:cNvSpPr>
              <p:nvPr/>
            </p:nvSpPr>
            <p:spPr bwMode="gray">
              <a:xfrm rot="3419336">
                <a:off x="2244304" y="1535506"/>
                <a:ext cx="874183" cy="97110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Times New Roman" pitchFamily="18" charset="0"/>
                  <a:cs typeface="Times New Roman" pitchFamily="18" charset="0"/>
                </a:endParaRPr>
              </a:p>
            </p:txBody>
          </p:sp>
          <p:grpSp>
            <p:nvGrpSpPr>
              <p:cNvPr id="83" name="Group 9"/>
              <p:cNvGrpSpPr>
                <a:grpSpLocks/>
              </p:cNvGrpSpPr>
              <p:nvPr/>
            </p:nvGrpSpPr>
            <p:grpSpPr bwMode="auto">
              <a:xfrm>
                <a:off x="3222499" y="1702093"/>
                <a:ext cx="901737" cy="124883"/>
                <a:chOff x="2003" y="3439"/>
                <a:chExt cx="468" cy="244"/>
              </a:xfrm>
            </p:grpSpPr>
            <p:sp>
              <p:nvSpPr>
                <p:cNvPr id="84" name="Oval 10"/>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85" name="Rectangle 11"/>
                <p:cNvSpPr>
                  <a:spLocks noChangeArrowheads="1"/>
                </p:cNvSpPr>
                <p:nvPr/>
              </p:nvSpPr>
              <p:spPr bwMode="gray">
                <a:xfrm>
                  <a:off x="2048" y="3441"/>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86" name="Oval 12"/>
                <p:cNvSpPr>
                  <a:spLocks noChangeArrowheads="1"/>
                </p:cNvSpPr>
                <p:nvPr/>
              </p:nvSpPr>
              <p:spPr bwMode="gray">
                <a:xfrm>
                  <a:off x="2400" y="3443"/>
                  <a:ext cx="71" cy="234"/>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87" name="Oval 13"/>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grpSp>
          <p:sp>
            <p:nvSpPr>
              <p:cNvPr id="88" name="Rectangle 14"/>
              <p:cNvSpPr>
                <a:spLocks noChangeArrowheads="1"/>
              </p:cNvSpPr>
              <p:nvPr/>
            </p:nvSpPr>
            <p:spPr bwMode="gray">
              <a:xfrm rot="3419336">
                <a:off x="3950753" y="1466310"/>
                <a:ext cx="874183" cy="97110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Times New Roman" pitchFamily="18" charset="0"/>
                  <a:cs typeface="Times New Roman" pitchFamily="18" charset="0"/>
                </a:endParaRPr>
              </a:p>
            </p:txBody>
          </p:sp>
          <p:grpSp>
            <p:nvGrpSpPr>
              <p:cNvPr id="89" name="Group 15"/>
              <p:cNvGrpSpPr>
                <a:grpSpLocks/>
              </p:cNvGrpSpPr>
              <p:nvPr/>
            </p:nvGrpSpPr>
            <p:grpSpPr bwMode="auto">
              <a:xfrm>
                <a:off x="4887244" y="1702088"/>
                <a:ext cx="1073221" cy="123859"/>
                <a:chOff x="2003" y="3439"/>
                <a:chExt cx="557" cy="242"/>
              </a:xfrm>
            </p:grpSpPr>
            <p:sp>
              <p:nvSpPr>
                <p:cNvPr id="90" name="Oval 16"/>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91" name="Rectangle 17"/>
                <p:cNvSpPr>
                  <a:spLocks noChangeArrowheads="1"/>
                </p:cNvSpPr>
                <p:nvPr/>
              </p:nvSpPr>
              <p:spPr bwMode="gray">
                <a:xfrm>
                  <a:off x="2048" y="3441"/>
                  <a:ext cx="492" cy="147"/>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92" name="Oval 18"/>
                <p:cNvSpPr>
                  <a:spLocks noChangeArrowheads="1"/>
                </p:cNvSpPr>
                <p:nvPr/>
              </p:nvSpPr>
              <p:spPr bwMode="gray">
                <a:xfrm>
                  <a:off x="2400" y="3443"/>
                  <a:ext cx="160" cy="14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93" name="Oval 19"/>
                <p:cNvSpPr>
                  <a:spLocks noChangeArrowheads="1"/>
                </p:cNvSpPr>
                <p:nvPr/>
              </p:nvSpPr>
              <p:spPr bwMode="gray">
                <a:xfrm>
                  <a:off x="2438" y="3519"/>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grpSp>
          <p:sp>
            <p:nvSpPr>
              <p:cNvPr id="94" name="Rectangle 20"/>
              <p:cNvSpPr>
                <a:spLocks noChangeArrowheads="1"/>
              </p:cNvSpPr>
              <p:nvPr/>
            </p:nvSpPr>
            <p:spPr bwMode="gray">
              <a:xfrm rot="3419336">
                <a:off x="5849364" y="1466309"/>
                <a:ext cx="874183" cy="97110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latin typeface="Times New Roman" pitchFamily="18" charset="0"/>
                  <a:cs typeface="Times New Roman" pitchFamily="18" charset="0"/>
                </a:endParaRPr>
              </a:p>
            </p:txBody>
          </p:sp>
          <p:sp>
            <p:nvSpPr>
              <p:cNvPr id="99" name="Oval 25"/>
              <p:cNvSpPr>
                <a:spLocks noChangeArrowheads="1"/>
              </p:cNvSpPr>
              <p:nvPr/>
            </p:nvSpPr>
            <p:spPr bwMode="gray">
              <a:xfrm>
                <a:off x="7648044" y="1743024"/>
                <a:ext cx="50393" cy="3531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Times New Roman" pitchFamily="18" charset="0"/>
                  <a:cs typeface="Times New Roman" pitchFamily="18" charset="0"/>
                </a:endParaRPr>
              </a:p>
            </p:txBody>
          </p:sp>
          <p:sp>
            <p:nvSpPr>
              <p:cNvPr id="101" name="Rectangle 27"/>
              <p:cNvSpPr>
                <a:spLocks noChangeArrowheads="1"/>
              </p:cNvSpPr>
              <p:nvPr/>
            </p:nvSpPr>
            <p:spPr bwMode="gray">
              <a:xfrm>
                <a:off x="2639456" y="1851849"/>
                <a:ext cx="3083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smtClean="0">
                    <a:solidFill>
                      <a:schemeClr val="bg1"/>
                    </a:solidFill>
                    <a:latin typeface="Times New Roman" pitchFamily="18" charset="0"/>
                    <a:cs typeface="Times New Roman" pitchFamily="18" charset="0"/>
                  </a:rPr>
                  <a:t>01</a:t>
                </a:r>
                <a:endParaRPr lang="en-US" altLang="en-US" dirty="0">
                  <a:solidFill>
                    <a:schemeClr val="bg1"/>
                  </a:solidFill>
                  <a:latin typeface="Times New Roman" pitchFamily="18" charset="0"/>
                  <a:cs typeface="Times New Roman" pitchFamily="18" charset="0"/>
                </a:endParaRPr>
              </a:p>
            </p:txBody>
          </p:sp>
          <p:sp>
            <p:nvSpPr>
              <p:cNvPr id="110" name="Rectangle 27"/>
              <p:cNvSpPr>
                <a:spLocks noChangeArrowheads="1"/>
              </p:cNvSpPr>
              <p:nvPr/>
            </p:nvSpPr>
            <p:spPr bwMode="gray">
              <a:xfrm>
                <a:off x="4229717" y="1851849"/>
                <a:ext cx="3083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chemeClr val="bg1"/>
                    </a:solidFill>
                    <a:latin typeface="Times New Roman" pitchFamily="18" charset="0"/>
                    <a:cs typeface="Times New Roman" pitchFamily="18" charset="0"/>
                  </a:rPr>
                  <a:t>02</a:t>
                </a:r>
              </a:p>
            </p:txBody>
          </p:sp>
          <p:sp>
            <p:nvSpPr>
              <p:cNvPr id="111" name="Rectangle 27"/>
              <p:cNvSpPr>
                <a:spLocks noChangeArrowheads="1"/>
              </p:cNvSpPr>
              <p:nvPr/>
            </p:nvSpPr>
            <p:spPr bwMode="gray">
              <a:xfrm>
                <a:off x="6119060" y="1836390"/>
                <a:ext cx="4265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solidFill>
                      <a:schemeClr val="bg1"/>
                    </a:solidFill>
                    <a:latin typeface="Times New Roman" pitchFamily="18" charset="0"/>
                    <a:cs typeface="Times New Roman" pitchFamily="18" charset="0"/>
                  </a:rPr>
                  <a:t>03</a:t>
                </a:r>
              </a:p>
            </p:txBody>
          </p:sp>
        </p:grpSp>
        <p:sp>
          <p:nvSpPr>
            <p:cNvPr id="114" name="Rectangle 31"/>
            <p:cNvSpPr>
              <a:spLocks noChangeArrowheads="1"/>
            </p:cNvSpPr>
            <p:nvPr/>
          </p:nvSpPr>
          <p:spPr bwMode="auto">
            <a:xfrm>
              <a:off x="3414983" y="3029831"/>
              <a:ext cx="194014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000" b="1" dirty="0" err="1" smtClean="0">
                  <a:latin typeface="Times New Roman" panose="02020603050405020304" pitchFamily="18" charset="0"/>
                  <a:cs typeface="Times New Roman" panose="02020603050405020304" pitchFamily="18" charset="0"/>
                </a:rPr>
                <a:t>Một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số</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em </a:t>
              </a:r>
              <a:r>
                <a:rPr lang="vi-VN" sz="2000" b="1" dirty="0">
                  <a:latin typeface="Times New Roman" panose="02020603050405020304" pitchFamily="18" charset="0"/>
                  <a:cs typeface="Times New Roman" panose="02020603050405020304" pitchFamily="18" charset="0"/>
                </a:rPr>
                <a:t>chưa có hứng thú trong tập </a:t>
              </a:r>
              <a:r>
                <a:rPr lang="vi-VN" sz="2000" b="1" dirty="0" smtClean="0">
                  <a:latin typeface="Times New Roman" panose="02020603050405020304" pitchFamily="18" charset="0"/>
                  <a:cs typeface="Times New Roman" panose="02020603050405020304" pitchFamily="18" charset="0"/>
                </a:rPr>
                <a:t>luyện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còn</a:t>
              </a:r>
              <a:r>
                <a:rPr lang="en-US" sz="2000" b="1" dirty="0" smtClean="0">
                  <a:latin typeface="Times New Roman" panose="02020603050405020304" pitchFamily="18" charset="0"/>
                  <a:cs typeface="Times New Roman" panose="02020603050405020304" pitchFamily="18" charset="0"/>
                </a:rPr>
                <a:t> </a:t>
              </a:r>
              <a:r>
                <a:rPr lang="vi-VN" sz="2000" b="1" dirty="0" smtClean="0">
                  <a:latin typeface="Times New Roman" panose="02020603050405020304" pitchFamily="18" charset="0"/>
                  <a:cs typeface="Times New Roman" panose="02020603050405020304" pitchFamily="18" charset="0"/>
                </a:rPr>
                <a:t>bị </a:t>
              </a:r>
              <a:r>
                <a:rPr lang="vi-VN" sz="2000" b="1" dirty="0">
                  <a:latin typeface="Times New Roman" panose="02020603050405020304" pitchFamily="18" charset="0"/>
                  <a:cs typeface="Times New Roman" panose="02020603050405020304" pitchFamily="18" charset="0"/>
                </a:rPr>
                <a:t>lôi cuốn vào các trò chơi điện tử, phim hoạt hình trên mạng…, nên ít thời gian dành cho hoạt động TDTT và tham gia các trò chơi vận động.</a:t>
              </a:r>
              <a:endParaRPr lang="en-US" sz="2000" b="1" dirty="0">
                <a:latin typeface="Times New Roman" panose="02020603050405020304" pitchFamily="18" charset="0"/>
                <a:cs typeface="Times New Roman" panose="02020603050405020304" pitchFamily="18" charset="0"/>
              </a:endParaRPr>
            </a:p>
          </p:txBody>
        </p:sp>
        <p:sp>
          <p:nvSpPr>
            <p:cNvPr id="115" name="Rectangle 31"/>
            <p:cNvSpPr>
              <a:spLocks noChangeArrowheads="1"/>
            </p:cNvSpPr>
            <p:nvPr/>
          </p:nvSpPr>
          <p:spPr bwMode="auto">
            <a:xfrm>
              <a:off x="5636791" y="3078285"/>
              <a:ext cx="1926411" cy="330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900" b="1" dirty="0" err="1" smtClean="0">
                  <a:latin typeface="Times New Roman" panose="02020603050405020304" pitchFamily="18" charset="0"/>
                  <a:cs typeface="Times New Roman" panose="02020603050405020304" pitchFamily="18" charset="0"/>
                </a:rPr>
                <a:t>Một</a:t>
              </a:r>
              <a:r>
                <a:rPr lang="en-US" sz="1900" b="1" dirty="0" smtClean="0">
                  <a:latin typeface="Times New Roman" panose="02020603050405020304" pitchFamily="18" charset="0"/>
                  <a:cs typeface="Times New Roman" panose="02020603050405020304" pitchFamily="18" charset="0"/>
                </a:rPr>
                <a:t> </a:t>
              </a:r>
              <a:r>
                <a:rPr lang="en-US" sz="1900" b="1" dirty="0" err="1" smtClean="0">
                  <a:latin typeface="Times New Roman" panose="02020603050405020304" pitchFamily="18" charset="0"/>
                  <a:cs typeface="Times New Roman" panose="02020603050405020304" pitchFamily="18" charset="0"/>
                </a:rPr>
                <a:t>số</a:t>
              </a:r>
              <a:r>
                <a:rPr lang="en-US" sz="1900" b="1" dirty="0" smtClean="0">
                  <a:latin typeface="Times New Roman" panose="02020603050405020304" pitchFamily="18" charset="0"/>
                  <a:cs typeface="Times New Roman" panose="02020603050405020304" pitchFamily="18" charset="0"/>
                </a:rPr>
                <a:t> g</a:t>
              </a:r>
              <a:r>
                <a:rPr lang="vi-VN" sz="1900" b="1" dirty="0" smtClean="0">
                  <a:latin typeface="Times New Roman" panose="02020603050405020304" pitchFamily="18" charset="0"/>
                  <a:cs typeface="Times New Roman" panose="02020603050405020304" pitchFamily="18" charset="0"/>
                </a:rPr>
                <a:t>iáo </a:t>
              </a:r>
              <a:r>
                <a:rPr lang="vi-VN" sz="1900" b="1" dirty="0">
                  <a:latin typeface="Times New Roman" panose="02020603050405020304" pitchFamily="18" charset="0"/>
                  <a:cs typeface="Times New Roman" panose="02020603050405020304" pitchFamily="18" charset="0"/>
                </a:rPr>
                <a:t>viên dạy bộ môn </a:t>
              </a:r>
              <a:r>
                <a:rPr lang="en-US" sz="1900" b="1" dirty="0">
                  <a:latin typeface="Times New Roman" panose="02020603050405020304" pitchFamily="18" charset="0"/>
                  <a:cs typeface="Times New Roman" panose="02020603050405020304" pitchFamily="18" charset="0"/>
                </a:rPr>
                <a:t>GDTC </a:t>
              </a:r>
              <a:r>
                <a:rPr lang="en-US" sz="1900" b="1" dirty="0" err="1">
                  <a:latin typeface="Times New Roman" panose="02020603050405020304" pitchFamily="18" charset="0"/>
                  <a:cs typeface="Times New Roman" panose="02020603050405020304" pitchFamily="18" charset="0"/>
                </a:rPr>
                <a:t>đã</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dành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nhiều</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thời</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gian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nghiên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cứu</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phương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pháp</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nhưng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chưa</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thực</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sự</a:t>
              </a:r>
              <a:r>
                <a:rPr lang="vi-VN" sz="1900" b="1" dirty="0">
                  <a:latin typeface="Times New Roman" panose="02020603050405020304" pitchFamily="18" charset="0"/>
                  <a:cs typeface="Times New Roman" panose="02020603050405020304" pitchFamily="18" charset="0"/>
                </a:rPr>
                <a:t> sáng tạo trong cách giảng</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dạy</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Hình</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thức</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tổ</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chức</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tập</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luyện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đơn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điệu</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nhàm</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chán</a:t>
              </a:r>
              <a:r>
                <a:rPr lang="en-US" sz="1900" b="1" dirty="0">
                  <a:latin typeface="Times New Roman" panose="02020603050405020304" pitchFamily="18" charset="0"/>
                  <a:cs typeface="Times New Roman" panose="02020603050405020304" pitchFamily="18" charset="0"/>
                </a:rPr>
                <a:t> </a:t>
              </a:r>
              <a:r>
                <a:rPr lang="vi-VN" sz="1900" b="1" dirty="0">
                  <a:latin typeface="Times New Roman" panose="02020603050405020304" pitchFamily="18" charset="0"/>
                  <a:cs typeface="Times New Roman" panose="02020603050405020304" pitchFamily="18" charset="0"/>
                </a:rPr>
                <a:t>nên các em cảm thấy chán, mệt mỏi và sợ dẫn đến hiệu quả giờ học không cao.</a:t>
              </a:r>
              <a:endParaRPr lang="en-US" sz="1900" b="1" dirty="0">
                <a:latin typeface="Times New Roman" panose="02020603050405020304" pitchFamily="18" charset="0"/>
                <a:cs typeface="Times New Roman" panose="02020603050405020304" pitchFamily="18" charset="0"/>
              </a:endParaRPr>
            </a:p>
          </p:txBody>
        </p:sp>
        <p:sp>
          <p:nvSpPr>
            <p:cNvPr id="2" name="Bevel 1"/>
            <p:cNvSpPr/>
            <p:nvPr/>
          </p:nvSpPr>
          <p:spPr>
            <a:xfrm>
              <a:off x="396250" y="1442101"/>
              <a:ext cx="1234237" cy="1449030"/>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itchFamily="18" charset="0"/>
                  <a:cs typeface="Times New Roman" pitchFamily="18" charset="0"/>
                </a:rPr>
                <a:t>Nguyên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nhân</a:t>
              </a:r>
              <a:endParaRPr lang="en-US" sz="28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64375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31474" y="509981"/>
            <a:ext cx="6688576" cy="808522"/>
          </a:xfrm>
        </p:spPr>
        <p:txBody>
          <a:bodyPr>
            <a:noAutofit/>
          </a:bodyPr>
          <a:lstStyle/>
          <a:p>
            <a:pPr algn="ct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BIỆN PHÁP</a:t>
            </a:r>
            <a:endPar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684317962"/>
              </p:ext>
            </p:extLst>
          </p:nvPr>
        </p:nvGraphicFramePr>
        <p:xfrm>
          <a:off x="917702" y="1318503"/>
          <a:ext cx="10462570" cy="4306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ounded Rectangle 2"/>
          <p:cNvSpPr/>
          <p:nvPr/>
        </p:nvSpPr>
        <p:spPr>
          <a:xfrm>
            <a:off x="917702" y="5004138"/>
            <a:ext cx="3654298" cy="11444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latin typeface="Times New Roman" panose="02020603050405020304" pitchFamily="18" charset="0"/>
                <a:cs typeface="Times New Roman" panose="02020603050405020304" pitchFamily="18" charset="0"/>
              </a:rPr>
              <a:t>Biện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pháp</a:t>
            </a:r>
            <a:r>
              <a:rPr lang="en-US" sz="4000" dirty="0" smtClean="0">
                <a:latin typeface="Times New Roman" panose="02020603050405020304" pitchFamily="18" charset="0"/>
                <a:cs typeface="Times New Roman" panose="02020603050405020304" pitchFamily="18" charset="0"/>
              </a:rPr>
              <a:t> 3</a:t>
            </a:r>
            <a:endParaRPr lang="en-US" sz="4000" dirty="0">
              <a:latin typeface="Times New Roman" panose="02020603050405020304" pitchFamily="18" charset="0"/>
              <a:cs typeface="Times New Roman" panose="02020603050405020304" pitchFamily="18" charset="0"/>
            </a:endParaRPr>
          </a:p>
        </p:txBody>
      </p:sp>
      <p:sp>
        <p:nvSpPr>
          <p:cNvPr id="5" name="Right Arrow 4"/>
          <p:cNvSpPr/>
          <p:nvPr/>
        </p:nvSpPr>
        <p:spPr>
          <a:xfrm>
            <a:off x="4572000" y="4761187"/>
            <a:ext cx="7031419" cy="1639613"/>
          </a:xfrm>
          <a:prstGeom prst="rightArrow">
            <a:avLst/>
          </a:prstGeom>
          <a:solidFill>
            <a:srgbClr val="F8C4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2400" b="1" dirty="0" err="1" smtClean="0">
                <a:solidFill>
                  <a:schemeClr val="tx1"/>
                </a:solidFill>
                <a:latin typeface="Times New Roman" panose="02020603050405020304" pitchFamily="18" charset="0"/>
                <a:cs typeface="Times New Roman" panose="02020603050405020304" pitchFamily="18" charset="0"/>
              </a:rPr>
              <a:t>Đổi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mới</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vận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dụng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phương</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pháp</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dạy</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học</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theo</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chiến</a:t>
            </a:r>
            <a:r>
              <a:rPr lang="en-US" sz="24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chemeClr val="tx1"/>
                </a:solidFill>
                <a:latin typeface="Times New Roman" panose="02020603050405020304" pitchFamily="18" charset="0"/>
                <a:cs typeface="Times New Roman" panose="02020603050405020304" pitchFamily="18" charset="0"/>
              </a:rPr>
              <a:t>lược</a:t>
            </a:r>
            <a:r>
              <a:rPr lang="en-US" sz="2400" b="1" dirty="0" smtClean="0">
                <a:solidFill>
                  <a:schemeClr val="tx1"/>
                </a:solidFill>
                <a:latin typeface="Times New Roman" panose="02020603050405020304" pitchFamily="18" charset="0"/>
                <a:cs typeface="Times New Roman" panose="02020603050405020304" pitchFamily="18" charset="0"/>
              </a:rPr>
              <a:t> 6C</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33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616590" y="2883051"/>
            <a:ext cx="106791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eaLnBrk="0" fontAlgn="base" hangingPunct="0">
              <a:spcBef>
                <a:spcPct val="20000"/>
              </a:spcBef>
              <a:spcAft>
                <a:spcPct val="0"/>
              </a:spcAft>
              <a:buChar char="•"/>
              <a:tabLst>
                <a:tab pos="381000" algn="l"/>
              </a:tabLst>
              <a:defRPr sz="3200">
                <a:solidFill>
                  <a:schemeClr val="tx1"/>
                </a:solidFill>
                <a:latin typeface="Arial" panose="020B0604020202020204" pitchFamily="34" charset="0"/>
              </a:defRPr>
            </a:lvl1pPr>
            <a:lvl2pPr marL="742950" indent="-285750" eaLnBrk="0" fontAlgn="base" hangingPunct="0">
              <a:spcBef>
                <a:spcPct val="20000"/>
              </a:spcBef>
              <a:spcAft>
                <a:spcPct val="0"/>
              </a:spcAft>
              <a:buChar char="–"/>
              <a:tabLst>
                <a:tab pos="381000" algn="l"/>
              </a:tabLst>
              <a:defRPr sz="2800">
                <a:solidFill>
                  <a:schemeClr val="tx1"/>
                </a:solidFill>
                <a:latin typeface="Arial" panose="020B0604020202020204" pitchFamily="34" charset="0"/>
              </a:defRPr>
            </a:lvl2pPr>
            <a:lvl3pPr marL="1143000" indent="-228600" eaLnBrk="0" fontAlgn="base" hangingPunct="0">
              <a:spcBef>
                <a:spcPct val="20000"/>
              </a:spcBef>
              <a:spcAft>
                <a:spcPct val="0"/>
              </a:spcAft>
              <a:buChar char="•"/>
              <a:tabLst>
                <a:tab pos="381000" algn="l"/>
              </a:tabLst>
              <a:defRPr sz="2400">
                <a:solidFill>
                  <a:schemeClr val="tx1"/>
                </a:solidFill>
                <a:latin typeface="Arial" panose="020B0604020202020204" pitchFamily="34" charset="0"/>
              </a:defRPr>
            </a:lvl3pPr>
            <a:lvl4pPr marL="16002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defRPr>
            </a:lvl4pPr>
            <a:lvl5pPr marL="20574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81000" algn="l"/>
              </a:tabLst>
              <a:defRPr sz="2000">
                <a:solidFill>
                  <a:schemeClr val="tx1"/>
                </a:solidFill>
                <a:latin typeface="Arial" panose="020B0604020202020204" pitchFamily="34" charset="0"/>
              </a:defRPr>
            </a:lvl9pPr>
          </a:lstStyle>
          <a:p>
            <a:pPr algn="just"/>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696286" y="3486191"/>
            <a:ext cx="10519795" cy="523220"/>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endParaRPr lang="pt-BR" sz="28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3673" y="706373"/>
            <a:ext cx="10662408"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00FF"/>
                </a:solidFill>
                <a:latin typeface="Times New Roman" panose="02020603050405020304" pitchFamily="18" charset="0"/>
                <a:cs typeface="Times New Roman" panose="02020603050405020304" pitchFamily="18" charset="0"/>
              </a:rPr>
              <a:t>Tăng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sử</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dụng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dạy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học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dụng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sử</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dụng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trong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trò</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động</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4780950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1843</TotalTime>
  <Words>1529</Words>
  <Application>Microsoft Office PowerPoint</Application>
  <PresentationFormat>Widescreen</PresentationFormat>
  <Paragraphs>156</Paragraphs>
  <Slides>31</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SimHei</vt:lpstr>
      <vt:lpstr>Times New Roman</vt:lpstr>
      <vt:lpstr>Times New Roman (Headings)</vt:lpstr>
      <vt:lpstr>Vapor Trail</vt:lpstr>
      <vt:lpstr>PowerPoint Presentation</vt:lpstr>
      <vt:lpstr>NỘI DUNG GỒM</vt:lpstr>
      <vt:lpstr>PowerPoint Presentation</vt:lpstr>
      <vt:lpstr>NỘI DUNG BIỆN PHÁP</vt:lpstr>
      <vt:lpstr>PowerPoint Presentation</vt:lpstr>
      <vt:lpstr>PowerPoint Presentation</vt:lpstr>
      <vt:lpstr>PowerPoint Presentation</vt:lpstr>
      <vt:lpstr>NỘI DUNG BIỆN PHÁP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“TÍN HIỆU ĐÈN GIAO THÔNG”</vt:lpstr>
      <vt:lpstr>Trò chơi   “Chuyển đất đắp đê”</vt:lpstr>
      <vt:lpstr>Trò chơi  “Chim bay, cò bay”</vt:lpstr>
      <vt:lpstr>PowerPoint Presentation</vt:lpstr>
      <vt:lpstr>PowerPoint Presentation</vt:lpstr>
      <vt:lpstr>PowerPoint Presentation</vt:lpstr>
      <vt:lpstr>PowerPoint Presentation</vt:lpstr>
      <vt:lpstr>KẾT QUẢ KHẢO SÁT học sinh ở khối lớp 3 - trường Tiểu học ĐÔNG Sơn   năm học 2022 - 2023</vt:lpstr>
      <vt:lpstr>PowerPoint Presentation</vt:lpstr>
      <vt:lpstr>PowerPoint Presentation</vt:lpstr>
      <vt:lpstr> ĐIỀU KIỆN VÀ KHẢ NĂNG ÁP DỤNG </vt:lpstr>
      <vt:lpstr> ĐIỀU KIỆN ÁP DỤNG</vt:lpstr>
      <vt:lpstr> KHẢ NĂNG ÁP DỤNG</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TẬP LỊCH SỬ</dc:title>
  <dc:creator>HP</dc:creator>
  <cp:lastModifiedBy>TDG</cp:lastModifiedBy>
  <cp:revision>156</cp:revision>
  <dcterms:created xsi:type="dcterms:W3CDTF">2021-04-28T15:26:58Z</dcterms:created>
  <dcterms:modified xsi:type="dcterms:W3CDTF">2023-11-06T12:39:05Z</dcterms:modified>
</cp:coreProperties>
</file>