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8" r:id="rId2"/>
    <p:sldId id="270" r:id="rId3"/>
    <p:sldId id="259" r:id="rId4"/>
    <p:sldId id="269" r:id="rId5"/>
    <p:sldId id="268" r:id="rId6"/>
    <p:sldId id="264" r:id="rId7"/>
    <p:sldId id="271" r:id="rId8"/>
    <p:sldId id="274" r:id="rId9"/>
    <p:sldId id="280" r:id="rId10"/>
    <p:sldId id="275" r:id="rId11"/>
    <p:sldId id="276" r:id="rId12"/>
    <p:sldId id="256" r:id="rId13"/>
    <p:sldId id="277" r:id="rId14"/>
    <p:sldId id="272" r:id="rId15"/>
    <p:sldId id="281" r:id="rId16"/>
    <p:sldId id="263" r:id="rId17"/>
    <p:sldId id="278" r:id="rId18"/>
    <p:sldId id="279" r:id="rId19"/>
    <p:sldId id="273" r:id="rId20"/>
    <p:sldId id="290" r:id="rId21"/>
    <p:sldId id="291" r:id="rId22"/>
    <p:sldId id="265" r:id="rId23"/>
    <p:sldId id="258" r:id="rId24"/>
    <p:sldId id="260" r:id="rId25"/>
    <p:sldId id="289"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046" autoAdjust="0"/>
  </p:normalViewPr>
  <p:slideViewPr>
    <p:cSldViewPr snapToGrid="0">
      <p:cViewPr varScale="1">
        <p:scale>
          <a:sx n="110" d="100"/>
          <a:sy n="110" d="100"/>
        </p:scale>
        <p:origin x="63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BDE9EE-8A7E-46B2-87BE-74AEC86AC914}" type="datetimeFigureOut">
              <a:rPr lang="vi-VN" smtClean="0"/>
              <a:pPr/>
              <a:t>27/03/2024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397D74-8B2F-4D0D-94CD-2F215BFF4CB4}" type="slidenum">
              <a:rPr lang="vi-VN" smtClean="0"/>
              <a:pPr/>
              <a:t>‹#›</a:t>
            </a:fld>
            <a:endParaRPr lang="vi-VN"/>
          </a:p>
        </p:txBody>
      </p:sp>
    </p:spTree>
    <p:extLst>
      <p:ext uri="{BB962C8B-B14F-4D97-AF65-F5344CB8AC3E}">
        <p14:creationId xmlns:p14="http://schemas.microsoft.com/office/powerpoint/2010/main" val="913247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291251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50111-49BB-2E20-0AAE-759C87E742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E1CCF1C-A0D3-B00E-008E-D8E7B1A278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CCB2BE8-FB6D-087D-1190-3D3079775D0C}"/>
              </a:ext>
            </a:extLst>
          </p:cNvPr>
          <p:cNvSpPr>
            <a:spLocks noGrp="1"/>
          </p:cNvSpPr>
          <p:nvPr>
            <p:ph type="dt" sz="half" idx="10"/>
          </p:nvPr>
        </p:nvSpPr>
        <p:spPr/>
        <p:txBody>
          <a:bodyPr/>
          <a:lstStyle/>
          <a:p>
            <a:fld id="{F4B01BE0-6511-46FD-A576-DCCF5570073B}" type="datetimeFigureOut">
              <a:rPr lang="vi-VN" smtClean="0"/>
              <a:pPr/>
              <a:t>27/03/2024</a:t>
            </a:fld>
            <a:endParaRPr lang="vi-VN"/>
          </a:p>
        </p:txBody>
      </p:sp>
      <p:sp>
        <p:nvSpPr>
          <p:cNvPr id="5" name="Footer Placeholder 4">
            <a:extLst>
              <a:ext uri="{FF2B5EF4-FFF2-40B4-BE49-F238E27FC236}">
                <a16:creationId xmlns:a16="http://schemas.microsoft.com/office/drawing/2014/main" id="{AF858344-34E8-A4DB-92D3-5CDFF4C094B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110C11A-3B88-DC0A-9E4C-4AC3A31B845E}"/>
              </a:ext>
            </a:extLst>
          </p:cNvPr>
          <p:cNvSpPr>
            <a:spLocks noGrp="1"/>
          </p:cNvSpPr>
          <p:nvPr>
            <p:ph type="sldNum" sz="quarter" idx="12"/>
          </p:nvPr>
        </p:nvSpPr>
        <p:spPr/>
        <p:txBody>
          <a:bodyPr/>
          <a:lstStyle/>
          <a:p>
            <a:fld id="{E9ABDE69-EE16-4029-8115-79A0F1C3A2FC}" type="slidenum">
              <a:rPr lang="vi-VN" smtClean="0"/>
              <a:pPr/>
              <a:t>‹#›</a:t>
            </a:fld>
            <a:endParaRPr lang="vi-VN"/>
          </a:p>
        </p:txBody>
      </p:sp>
    </p:spTree>
    <p:extLst>
      <p:ext uri="{BB962C8B-B14F-4D97-AF65-F5344CB8AC3E}">
        <p14:creationId xmlns:p14="http://schemas.microsoft.com/office/powerpoint/2010/main" val="2567401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A1F4E-51B6-D1F6-F321-1D847D5C03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5ACBFE4-2343-77C7-8773-B8752C1820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29594E6-8429-F77A-59E5-B26E2BC6CB55}"/>
              </a:ext>
            </a:extLst>
          </p:cNvPr>
          <p:cNvSpPr>
            <a:spLocks noGrp="1"/>
          </p:cNvSpPr>
          <p:nvPr>
            <p:ph type="dt" sz="half" idx="10"/>
          </p:nvPr>
        </p:nvSpPr>
        <p:spPr/>
        <p:txBody>
          <a:bodyPr/>
          <a:lstStyle/>
          <a:p>
            <a:fld id="{F4B01BE0-6511-46FD-A576-DCCF5570073B}" type="datetimeFigureOut">
              <a:rPr lang="vi-VN" smtClean="0"/>
              <a:pPr/>
              <a:t>27/03/2024</a:t>
            </a:fld>
            <a:endParaRPr lang="vi-VN"/>
          </a:p>
        </p:txBody>
      </p:sp>
      <p:sp>
        <p:nvSpPr>
          <p:cNvPr id="5" name="Footer Placeholder 4">
            <a:extLst>
              <a:ext uri="{FF2B5EF4-FFF2-40B4-BE49-F238E27FC236}">
                <a16:creationId xmlns:a16="http://schemas.microsoft.com/office/drawing/2014/main" id="{7C682FC8-E7CA-D4E2-A7AF-5238CFB51BE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B43948-372E-00BA-E0F3-7729C1843BEA}"/>
              </a:ext>
            </a:extLst>
          </p:cNvPr>
          <p:cNvSpPr>
            <a:spLocks noGrp="1"/>
          </p:cNvSpPr>
          <p:nvPr>
            <p:ph type="sldNum" sz="quarter" idx="12"/>
          </p:nvPr>
        </p:nvSpPr>
        <p:spPr/>
        <p:txBody>
          <a:bodyPr/>
          <a:lstStyle/>
          <a:p>
            <a:fld id="{E9ABDE69-EE16-4029-8115-79A0F1C3A2FC}" type="slidenum">
              <a:rPr lang="vi-VN" smtClean="0"/>
              <a:pPr/>
              <a:t>‹#›</a:t>
            </a:fld>
            <a:endParaRPr lang="vi-VN"/>
          </a:p>
        </p:txBody>
      </p:sp>
    </p:spTree>
    <p:extLst>
      <p:ext uri="{BB962C8B-B14F-4D97-AF65-F5344CB8AC3E}">
        <p14:creationId xmlns:p14="http://schemas.microsoft.com/office/powerpoint/2010/main" val="1023359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A96604-6781-3F72-9799-658E9255A2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1F04EB7-44BA-3A6A-E745-4CDD7D838C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9A1BD5C-0BA6-1183-52E3-F8E87C489486}"/>
              </a:ext>
            </a:extLst>
          </p:cNvPr>
          <p:cNvSpPr>
            <a:spLocks noGrp="1"/>
          </p:cNvSpPr>
          <p:nvPr>
            <p:ph type="dt" sz="half" idx="10"/>
          </p:nvPr>
        </p:nvSpPr>
        <p:spPr/>
        <p:txBody>
          <a:bodyPr/>
          <a:lstStyle/>
          <a:p>
            <a:fld id="{F4B01BE0-6511-46FD-A576-DCCF5570073B}" type="datetimeFigureOut">
              <a:rPr lang="vi-VN" smtClean="0"/>
              <a:pPr/>
              <a:t>27/03/2024</a:t>
            </a:fld>
            <a:endParaRPr lang="vi-VN"/>
          </a:p>
        </p:txBody>
      </p:sp>
      <p:sp>
        <p:nvSpPr>
          <p:cNvPr id="5" name="Footer Placeholder 4">
            <a:extLst>
              <a:ext uri="{FF2B5EF4-FFF2-40B4-BE49-F238E27FC236}">
                <a16:creationId xmlns:a16="http://schemas.microsoft.com/office/drawing/2014/main" id="{F270A8DE-6D18-BAFA-D0C0-E58C4DABC1A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E6F633-B719-1DD3-08DE-E39A3FE35BAD}"/>
              </a:ext>
            </a:extLst>
          </p:cNvPr>
          <p:cNvSpPr>
            <a:spLocks noGrp="1"/>
          </p:cNvSpPr>
          <p:nvPr>
            <p:ph type="sldNum" sz="quarter" idx="12"/>
          </p:nvPr>
        </p:nvSpPr>
        <p:spPr/>
        <p:txBody>
          <a:bodyPr/>
          <a:lstStyle/>
          <a:p>
            <a:fld id="{E9ABDE69-EE16-4029-8115-79A0F1C3A2FC}" type="slidenum">
              <a:rPr lang="vi-VN" smtClean="0"/>
              <a:pPr/>
              <a:t>‹#›</a:t>
            </a:fld>
            <a:endParaRPr lang="vi-VN"/>
          </a:p>
        </p:txBody>
      </p:sp>
    </p:spTree>
    <p:extLst>
      <p:ext uri="{BB962C8B-B14F-4D97-AF65-F5344CB8AC3E}">
        <p14:creationId xmlns:p14="http://schemas.microsoft.com/office/powerpoint/2010/main" val="672215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C176A-921A-8AC7-E97B-F5F39EDBFDA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5FE57CF-7905-CE21-34D3-31301E6F85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9846B16-A7E6-D18F-F20A-1CAF2C4C4045}"/>
              </a:ext>
            </a:extLst>
          </p:cNvPr>
          <p:cNvSpPr>
            <a:spLocks noGrp="1"/>
          </p:cNvSpPr>
          <p:nvPr>
            <p:ph type="dt" sz="half" idx="10"/>
          </p:nvPr>
        </p:nvSpPr>
        <p:spPr/>
        <p:txBody>
          <a:bodyPr/>
          <a:lstStyle/>
          <a:p>
            <a:fld id="{F4B01BE0-6511-46FD-A576-DCCF5570073B}" type="datetimeFigureOut">
              <a:rPr lang="vi-VN" smtClean="0"/>
              <a:pPr/>
              <a:t>27/03/2024</a:t>
            </a:fld>
            <a:endParaRPr lang="vi-VN"/>
          </a:p>
        </p:txBody>
      </p:sp>
      <p:sp>
        <p:nvSpPr>
          <p:cNvPr id="5" name="Footer Placeholder 4">
            <a:extLst>
              <a:ext uri="{FF2B5EF4-FFF2-40B4-BE49-F238E27FC236}">
                <a16:creationId xmlns:a16="http://schemas.microsoft.com/office/drawing/2014/main" id="{FA33798F-5767-C24A-1878-34C1FF1E08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3D8879-2330-66BE-5FC9-B17C85B11E9E}"/>
              </a:ext>
            </a:extLst>
          </p:cNvPr>
          <p:cNvSpPr>
            <a:spLocks noGrp="1"/>
          </p:cNvSpPr>
          <p:nvPr>
            <p:ph type="sldNum" sz="quarter" idx="12"/>
          </p:nvPr>
        </p:nvSpPr>
        <p:spPr/>
        <p:txBody>
          <a:bodyPr/>
          <a:lstStyle/>
          <a:p>
            <a:fld id="{E9ABDE69-EE16-4029-8115-79A0F1C3A2FC}" type="slidenum">
              <a:rPr lang="vi-VN" smtClean="0"/>
              <a:pPr/>
              <a:t>‹#›</a:t>
            </a:fld>
            <a:endParaRPr lang="vi-VN"/>
          </a:p>
        </p:txBody>
      </p:sp>
    </p:spTree>
    <p:extLst>
      <p:ext uri="{BB962C8B-B14F-4D97-AF65-F5344CB8AC3E}">
        <p14:creationId xmlns:p14="http://schemas.microsoft.com/office/powerpoint/2010/main" val="1464661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43BF1-D015-B77D-149F-173F2EB0D0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21D9332-B036-F000-A027-7F2542387A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30380F-DE69-201B-D6DC-F8B69E211426}"/>
              </a:ext>
            </a:extLst>
          </p:cNvPr>
          <p:cNvSpPr>
            <a:spLocks noGrp="1"/>
          </p:cNvSpPr>
          <p:nvPr>
            <p:ph type="dt" sz="half" idx="10"/>
          </p:nvPr>
        </p:nvSpPr>
        <p:spPr/>
        <p:txBody>
          <a:bodyPr/>
          <a:lstStyle/>
          <a:p>
            <a:fld id="{F4B01BE0-6511-46FD-A576-DCCF5570073B}" type="datetimeFigureOut">
              <a:rPr lang="vi-VN" smtClean="0"/>
              <a:pPr/>
              <a:t>27/03/2024</a:t>
            </a:fld>
            <a:endParaRPr lang="vi-VN"/>
          </a:p>
        </p:txBody>
      </p:sp>
      <p:sp>
        <p:nvSpPr>
          <p:cNvPr id="5" name="Footer Placeholder 4">
            <a:extLst>
              <a:ext uri="{FF2B5EF4-FFF2-40B4-BE49-F238E27FC236}">
                <a16:creationId xmlns:a16="http://schemas.microsoft.com/office/drawing/2014/main" id="{DD883129-B8E6-7583-267D-25D93C1968C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43DF1B1-0F4B-A160-5E7A-93F32DFB6F42}"/>
              </a:ext>
            </a:extLst>
          </p:cNvPr>
          <p:cNvSpPr>
            <a:spLocks noGrp="1"/>
          </p:cNvSpPr>
          <p:nvPr>
            <p:ph type="sldNum" sz="quarter" idx="12"/>
          </p:nvPr>
        </p:nvSpPr>
        <p:spPr/>
        <p:txBody>
          <a:bodyPr/>
          <a:lstStyle/>
          <a:p>
            <a:fld id="{E9ABDE69-EE16-4029-8115-79A0F1C3A2FC}" type="slidenum">
              <a:rPr lang="vi-VN" smtClean="0"/>
              <a:pPr/>
              <a:t>‹#›</a:t>
            </a:fld>
            <a:endParaRPr lang="vi-VN"/>
          </a:p>
        </p:txBody>
      </p:sp>
    </p:spTree>
    <p:extLst>
      <p:ext uri="{BB962C8B-B14F-4D97-AF65-F5344CB8AC3E}">
        <p14:creationId xmlns:p14="http://schemas.microsoft.com/office/powerpoint/2010/main" val="2692722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3B46D-8451-B84B-0A2A-90D3DD3ED72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7D35F95-2E88-C14B-44E9-B5CD7803D3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F2DED44-3A13-0537-5A98-5D20ADB646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DB7657E-8FEB-E6DE-0EF1-6CDBA1FDFD3B}"/>
              </a:ext>
            </a:extLst>
          </p:cNvPr>
          <p:cNvSpPr>
            <a:spLocks noGrp="1"/>
          </p:cNvSpPr>
          <p:nvPr>
            <p:ph type="dt" sz="half" idx="10"/>
          </p:nvPr>
        </p:nvSpPr>
        <p:spPr/>
        <p:txBody>
          <a:bodyPr/>
          <a:lstStyle/>
          <a:p>
            <a:fld id="{F4B01BE0-6511-46FD-A576-DCCF5570073B}" type="datetimeFigureOut">
              <a:rPr lang="vi-VN" smtClean="0"/>
              <a:pPr/>
              <a:t>27/03/2024</a:t>
            </a:fld>
            <a:endParaRPr lang="vi-VN"/>
          </a:p>
        </p:txBody>
      </p:sp>
      <p:sp>
        <p:nvSpPr>
          <p:cNvPr id="6" name="Footer Placeholder 5">
            <a:extLst>
              <a:ext uri="{FF2B5EF4-FFF2-40B4-BE49-F238E27FC236}">
                <a16:creationId xmlns:a16="http://schemas.microsoft.com/office/drawing/2014/main" id="{CD17271F-8714-9F7A-9243-881D61BA76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B449890-066E-7FF8-1F82-49C20BCD3D25}"/>
              </a:ext>
            </a:extLst>
          </p:cNvPr>
          <p:cNvSpPr>
            <a:spLocks noGrp="1"/>
          </p:cNvSpPr>
          <p:nvPr>
            <p:ph type="sldNum" sz="quarter" idx="12"/>
          </p:nvPr>
        </p:nvSpPr>
        <p:spPr/>
        <p:txBody>
          <a:bodyPr/>
          <a:lstStyle/>
          <a:p>
            <a:fld id="{E9ABDE69-EE16-4029-8115-79A0F1C3A2FC}" type="slidenum">
              <a:rPr lang="vi-VN" smtClean="0"/>
              <a:pPr/>
              <a:t>‹#›</a:t>
            </a:fld>
            <a:endParaRPr lang="vi-VN"/>
          </a:p>
        </p:txBody>
      </p:sp>
    </p:spTree>
    <p:extLst>
      <p:ext uri="{BB962C8B-B14F-4D97-AF65-F5344CB8AC3E}">
        <p14:creationId xmlns:p14="http://schemas.microsoft.com/office/powerpoint/2010/main" val="3339078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92DC7-8992-C28C-7954-FEFB62556C5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A651B98-671D-088D-B9E8-6E67BBADDB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C3D4E0-E9F5-000B-08DB-4CEE3841ED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05F2A3B-371C-3DBF-D794-FBD3B1500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462F4-10DF-1951-7BF5-CD704DFDC7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100606-28DE-2FD8-2125-2B1121832955}"/>
              </a:ext>
            </a:extLst>
          </p:cNvPr>
          <p:cNvSpPr>
            <a:spLocks noGrp="1"/>
          </p:cNvSpPr>
          <p:nvPr>
            <p:ph type="dt" sz="half" idx="10"/>
          </p:nvPr>
        </p:nvSpPr>
        <p:spPr/>
        <p:txBody>
          <a:bodyPr/>
          <a:lstStyle/>
          <a:p>
            <a:fld id="{F4B01BE0-6511-46FD-A576-DCCF5570073B}" type="datetimeFigureOut">
              <a:rPr lang="vi-VN" smtClean="0"/>
              <a:pPr/>
              <a:t>27/03/2024</a:t>
            </a:fld>
            <a:endParaRPr lang="vi-VN"/>
          </a:p>
        </p:txBody>
      </p:sp>
      <p:sp>
        <p:nvSpPr>
          <p:cNvPr id="8" name="Footer Placeholder 7">
            <a:extLst>
              <a:ext uri="{FF2B5EF4-FFF2-40B4-BE49-F238E27FC236}">
                <a16:creationId xmlns:a16="http://schemas.microsoft.com/office/drawing/2014/main" id="{20EA54A7-5520-A96E-B24A-949E09853F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2C9A011C-697D-C10F-B6CF-69F330BAB68B}"/>
              </a:ext>
            </a:extLst>
          </p:cNvPr>
          <p:cNvSpPr>
            <a:spLocks noGrp="1"/>
          </p:cNvSpPr>
          <p:nvPr>
            <p:ph type="sldNum" sz="quarter" idx="12"/>
          </p:nvPr>
        </p:nvSpPr>
        <p:spPr/>
        <p:txBody>
          <a:bodyPr/>
          <a:lstStyle/>
          <a:p>
            <a:fld id="{E9ABDE69-EE16-4029-8115-79A0F1C3A2FC}" type="slidenum">
              <a:rPr lang="vi-VN" smtClean="0"/>
              <a:pPr/>
              <a:t>‹#›</a:t>
            </a:fld>
            <a:endParaRPr lang="vi-VN"/>
          </a:p>
        </p:txBody>
      </p:sp>
    </p:spTree>
    <p:extLst>
      <p:ext uri="{BB962C8B-B14F-4D97-AF65-F5344CB8AC3E}">
        <p14:creationId xmlns:p14="http://schemas.microsoft.com/office/powerpoint/2010/main" val="2383006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67851-6CA8-80BD-7235-16DC4A7D409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6F3927-2627-A8BF-E72F-C13AD262D468}"/>
              </a:ext>
            </a:extLst>
          </p:cNvPr>
          <p:cNvSpPr>
            <a:spLocks noGrp="1"/>
          </p:cNvSpPr>
          <p:nvPr>
            <p:ph type="dt" sz="half" idx="10"/>
          </p:nvPr>
        </p:nvSpPr>
        <p:spPr/>
        <p:txBody>
          <a:bodyPr/>
          <a:lstStyle/>
          <a:p>
            <a:fld id="{F4B01BE0-6511-46FD-A576-DCCF5570073B}" type="datetimeFigureOut">
              <a:rPr lang="vi-VN" smtClean="0"/>
              <a:pPr/>
              <a:t>27/03/2024</a:t>
            </a:fld>
            <a:endParaRPr lang="vi-VN"/>
          </a:p>
        </p:txBody>
      </p:sp>
      <p:sp>
        <p:nvSpPr>
          <p:cNvPr id="4" name="Footer Placeholder 3">
            <a:extLst>
              <a:ext uri="{FF2B5EF4-FFF2-40B4-BE49-F238E27FC236}">
                <a16:creationId xmlns:a16="http://schemas.microsoft.com/office/drawing/2014/main" id="{59E55268-2705-DDF9-3676-5979F22988F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01E30FC-BED8-A2CE-043C-C995EEBD63A2}"/>
              </a:ext>
            </a:extLst>
          </p:cNvPr>
          <p:cNvSpPr>
            <a:spLocks noGrp="1"/>
          </p:cNvSpPr>
          <p:nvPr>
            <p:ph type="sldNum" sz="quarter" idx="12"/>
          </p:nvPr>
        </p:nvSpPr>
        <p:spPr/>
        <p:txBody>
          <a:bodyPr/>
          <a:lstStyle/>
          <a:p>
            <a:fld id="{E9ABDE69-EE16-4029-8115-79A0F1C3A2FC}" type="slidenum">
              <a:rPr lang="vi-VN" smtClean="0"/>
              <a:pPr/>
              <a:t>‹#›</a:t>
            </a:fld>
            <a:endParaRPr lang="vi-VN"/>
          </a:p>
        </p:txBody>
      </p:sp>
    </p:spTree>
    <p:extLst>
      <p:ext uri="{BB962C8B-B14F-4D97-AF65-F5344CB8AC3E}">
        <p14:creationId xmlns:p14="http://schemas.microsoft.com/office/powerpoint/2010/main" val="368557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258051-FBB9-9BCF-363E-7BD2E40C2A04}"/>
              </a:ext>
            </a:extLst>
          </p:cNvPr>
          <p:cNvSpPr>
            <a:spLocks noGrp="1"/>
          </p:cNvSpPr>
          <p:nvPr>
            <p:ph type="dt" sz="half" idx="10"/>
          </p:nvPr>
        </p:nvSpPr>
        <p:spPr/>
        <p:txBody>
          <a:bodyPr/>
          <a:lstStyle/>
          <a:p>
            <a:fld id="{F4B01BE0-6511-46FD-A576-DCCF5570073B}" type="datetimeFigureOut">
              <a:rPr lang="vi-VN" smtClean="0"/>
              <a:pPr/>
              <a:t>27/03/2024</a:t>
            </a:fld>
            <a:endParaRPr lang="vi-VN"/>
          </a:p>
        </p:txBody>
      </p:sp>
      <p:sp>
        <p:nvSpPr>
          <p:cNvPr id="3" name="Footer Placeholder 2">
            <a:extLst>
              <a:ext uri="{FF2B5EF4-FFF2-40B4-BE49-F238E27FC236}">
                <a16:creationId xmlns:a16="http://schemas.microsoft.com/office/drawing/2014/main" id="{36A4870D-4838-D487-1C8F-CC53559A633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82B5C55-B025-BEF3-9881-C705BCC1BBD0}"/>
              </a:ext>
            </a:extLst>
          </p:cNvPr>
          <p:cNvSpPr>
            <a:spLocks noGrp="1"/>
          </p:cNvSpPr>
          <p:nvPr>
            <p:ph type="sldNum" sz="quarter" idx="12"/>
          </p:nvPr>
        </p:nvSpPr>
        <p:spPr/>
        <p:txBody>
          <a:bodyPr/>
          <a:lstStyle/>
          <a:p>
            <a:fld id="{E9ABDE69-EE16-4029-8115-79A0F1C3A2FC}" type="slidenum">
              <a:rPr lang="vi-VN" smtClean="0"/>
              <a:pPr/>
              <a:t>‹#›</a:t>
            </a:fld>
            <a:endParaRPr lang="vi-VN"/>
          </a:p>
        </p:txBody>
      </p:sp>
    </p:spTree>
    <p:extLst>
      <p:ext uri="{BB962C8B-B14F-4D97-AF65-F5344CB8AC3E}">
        <p14:creationId xmlns:p14="http://schemas.microsoft.com/office/powerpoint/2010/main" val="1344696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16B5B-58B7-5B00-BA1A-537CB3661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65AED7D-38B1-FDB6-09C2-5C1807F3D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790279FC-B151-CA5E-3647-81BA4361A2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56752F-099A-D24F-7ABA-E08933C53D30}"/>
              </a:ext>
            </a:extLst>
          </p:cNvPr>
          <p:cNvSpPr>
            <a:spLocks noGrp="1"/>
          </p:cNvSpPr>
          <p:nvPr>
            <p:ph type="dt" sz="half" idx="10"/>
          </p:nvPr>
        </p:nvSpPr>
        <p:spPr/>
        <p:txBody>
          <a:bodyPr/>
          <a:lstStyle/>
          <a:p>
            <a:fld id="{F4B01BE0-6511-46FD-A576-DCCF5570073B}" type="datetimeFigureOut">
              <a:rPr lang="vi-VN" smtClean="0"/>
              <a:pPr/>
              <a:t>27/03/2024</a:t>
            </a:fld>
            <a:endParaRPr lang="vi-VN"/>
          </a:p>
        </p:txBody>
      </p:sp>
      <p:sp>
        <p:nvSpPr>
          <p:cNvPr id="6" name="Footer Placeholder 5">
            <a:extLst>
              <a:ext uri="{FF2B5EF4-FFF2-40B4-BE49-F238E27FC236}">
                <a16:creationId xmlns:a16="http://schemas.microsoft.com/office/drawing/2014/main" id="{C9A1C166-A350-3041-8024-8C6E377881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BF86C5C-26A8-7606-F39B-3C78E4AA3F65}"/>
              </a:ext>
            </a:extLst>
          </p:cNvPr>
          <p:cNvSpPr>
            <a:spLocks noGrp="1"/>
          </p:cNvSpPr>
          <p:nvPr>
            <p:ph type="sldNum" sz="quarter" idx="12"/>
          </p:nvPr>
        </p:nvSpPr>
        <p:spPr/>
        <p:txBody>
          <a:bodyPr/>
          <a:lstStyle/>
          <a:p>
            <a:fld id="{E9ABDE69-EE16-4029-8115-79A0F1C3A2FC}" type="slidenum">
              <a:rPr lang="vi-VN" smtClean="0"/>
              <a:pPr/>
              <a:t>‹#›</a:t>
            </a:fld>
            <a:endParaRPr lang="vi-VN"/>
          </a:p>
        </p:txBody>
      </p:sp>
    </p:spTree>
    <p:extLst>
      <p:ext uri="{BB962C8B-B14F-4D97-AF65-F5344CB8AC3E}">
        <p14:creationId xmlns:p14="http://schemas.microsoft.com/office/powerpoint/2010/main" val="370927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BC01C-D121-82B7-D92C-4B7AD190C1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6C9251B-95A9-D1C9-9863-59C6CA89B1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291F4E0B-24E0-B63F-8FE3-6A14C91735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C8769C-0A10-0D4E-5F73-B1BD1B891E79}"/>
              </a:ext>
            </a:extLst>
          </p:cNvPr>
          <p:cNvSpPr>
            <a:spLocks noGrp="1"/>
          </p:cNvSpPr>
          <p:nvPr>
            <p:ph type="dt" sz="half" idx="10"/>
          </p:nvPr>
        </p:nvSpPr>
        <p:spPr/>
        <p:txBody>
          <a:bodyPr/>
          <a:lstStyle/>
          <a:p>
            <a:fld id="{F4B01BE0-6511-46FD-A576-DCCF5570073B}" type="datetimeFigureOut">
              <a:rPr lang="vi-VN" smtClean="0"/>
              <a:pPr/>
              <a:t>27/03/2024</a:t>
            </a:fld>
            <a:endParaRPr lang="vi-VN"/>
          </a:p>
        </p:txBody>
      </p:sp>
      <p:sp>
        <p:nvSpPr>
          <p:cNvPr id="6" name="Footer Placeholder 5">
            <a:extLst>
              <a:ext uri="{FF2B5EF4-FFF2-40B4-BE49-F238E27FC236}">
                <a16:creationId xmlns:a16="http://schemas.microsoft.com/office/drawing/2014/main" id="{C06FAB0C-B2FC-2E4C-2072-0836FB60764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299551A-CBD4-A721-03E8-BED9466C5859}"/>
              </a:ext>
            </a:extLst>
          </p:cNvPr>
          <p:cNvSpPr>
            <a:spLocks noGrp="1"/>
          </p:cNvSpPr>
          <p:nvPr>
            <p:ph type="sldNum" sz="quarter" idx="12"/>
          </p:nvPr>
        </p:nvSpPr>
        <p:spPr/>
        <p:txBody>
          <a:bodyPr/>
          <a:lstStyle/>
          <a:p>
            <a:fld id="{E9ABDE69-EE16-4029-8115-79A0F1C3A2FC}" type="slidenum">
              <a:rPr lang="vi-VN" smtClean="0"/>
              <a:pPr/>
              <a:t>‹#›</a:t>
            </a:fld>
            <a:endParaRPr lang="vi-VN"/>
          </a:p>
        </p:txBody>
      </p:sp>
    </p:spTree>
    <p:extLst>
      <p:ext uri="{BB962C8B-B14F-4D97-AF65-F5344CB8AC3E}">
        <p14:creationId xmlns:p14="http://schemas.microsoft.com/office/powerpoint/2010/main" val="2003757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AE693D-7C1D-F522-2598-CFAC757392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DD86242-6878-3393-BA90-FDAF55765D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70C24C7-99F0-560E-EF24-CC0C78CE4D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B01BE0-6511-46FD-A576-DCCF5570073B}" type="datetimeFigureOut">
              <a:rPr lang="vi-VN" smtClean="0"/>
              <a:pPr/>
              <a:t>27/03/2024</a:t>
            </a:fld>
            <a:endParaRPr lang="vi-VN"/>
          </a:p>
        </p:txBody>
      </p:sp>
      <p:sp>
        <p:nvSpPr>
          <p:cNvPr id="5" name="Footer Placeholder 4">
            <a:extLst>
              <a:ext uri="{FF2B5EF4-FFF2-40B4-BE49-F238E27FC236}">
                <a16:creationId xmlns:a16="http://schemas.microsoft.com/office/drawing/2014/main" id="{3F0520C0-2351-2565-3FDD-051D0349C1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3DB4C08-C68A-73E1-8B8A-75A5D68BDB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ABDE69-EE16-4029-8115-79A0F1C3A2FC}" type="slidenum">
              <a:rPr lang="vi-VN" smtClean="0"/>
              <a:pPr/>
              <a:t>‹#›</a:t>
            </a:fld>
            <a:endParaRPr lang="vi-VN"/>
          </a:p>
        </p:txBody>
      </p:sp>
    </p:spTree>
    <p:extLst>
      <p:ext uri="{BB962C8B-B14F-4D97-AF65-F5344CB8AC3E}">
        <p14:creationId xmlns:p14="http://schemas.microsoft.com/office/powerpoint/2010/main" val="2911843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48D0F8-96D7-9800-CA5E-B407B62D8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WordArt 2"/>
          <p:cNvSpPr>
            <a:spLocks noChangeArrowheads="1" noChangeShapeType="1" noTextEdit="1"/>
          </p:cNvSpPr>
          <p:nvPr/>
        </p:nvSpPr>
        <p:spPr bwMode="auto">
          <a:xfrm>
            <a:off x="3663556" y="616734"/>
            <a:ext cx="4843463" cy="93657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eaLnBrk="0" fontAlgn="base" hangingPunct="0">
              <a:spcBef>
                <a:spcPct val="0"/>
              </a:spcBef>
              <a:spcAft>
                <a:spcPct val="0"/>
              </a:spcAft>
            </a:pPr>
            <a:r>
              <a:rPr lang="en-US" sz="3600" b="1" kern="10" dirty="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MỪNG QUÝ THẦY CÔ </a:t>
            </a:r>
          </a:p>
        </p:txBody>
      </p:sp>
      <p:sp>
        <p:nvSpPr>
          <p:cNvPr id="12" name="WordArt 3"/>
          <p:cNvSpPr>
            <a:spLocks noChangeArrowheads="1" noChangeShapeType="1" noTextEdit="1"/>
          </p:cNvSpPr>
          <p:nvPr/>
        </p:nvSpPr>
        <p:spPr bwMode="auto">
          <a:xfrm>
            <a:off x="2751834" y="2493963"/>
            <a:ext cx="6302571" cy="4633005"/>
          </a:xfrm>
          <a:prstGeom prst="rect">
            <a:avLst/>
          </a:prstGeom>
        </p:spPr>
        <p:txBody>
          <a:bodyPr spcFirstLastPara="1" wrap="none" fromWordArt="1">
            <a:prstTxWarp prst="textArchUp">
              <a:avLst>
                <a:gd name="adj" fmla="val 10774442"/>
              </a:avLst>
            </a:prstTxWarp>
          </a:bodyPr>
          <a:lstStyle/>
          <a:p>
            <a:pPr algn="ctr" eaLnBrk="0" fontAlgn="base" hangingPunct="0">
              <a:spcBef>
                <a:spcPct val="0"/>
              </a:spcBef>
              <a:spcAft>
                <a:spcPct val="0"/>
              </a:spcAft>
            </a:pPr>
            <a:r>
              <a:rPr lang="en-US" sz="60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 VỀ DỰ GIỜ </a:t>
            </a:r>
            <a:r>
              <a:rPr lang="en-US" sz="6000" b="1" kern="1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LỚP </a:t>
            </a:r>
            <a:r>
              <a:rPr lang="en-US" sz="6000" b="1" kern="10" smtClean="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5B</a:t>
            </a:r>
            <a:endParaRPr lang="en-US" sz="60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endParaRPr>
          </a:p>
        </p:txBody>
      </p:sp>
      <p:sp>
        <p:nvSpPr>
          <p:cNvPr id="14" name="WordArt 4">
            <a:extLst>
              <a:ext uri="{FF2B5EF4-FFF2-40B4-BE49-F238E27FC236}">
                <a16:creationId xmlns:a16="http://schemas.microsoft.com/office/drawing/2014/main" id="{C7A3DDB4-FA8C-10DA-4E88-EFC853B20EC9}"/>
              </a:ext>
            </a:extLst>
          </p:cNvPr>
          <p:cNvSpPr>
            <a:spLocks noChangeArrowheads="1" noChangeShapeType="1" noTextEdit="1"/>
          </p:cNvSpPr>
          <p:nvPr/>
        </p:nvSpPr>
        <p:spPr bwMode="auto">
          <a:xfrm>
            <a:off x="4381501" y="5353056"/>
            <a:ext cx="3043238" cy="523875"/>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FF0000"/>
              </a:contourClr>
            </a:sp3d>
          </a:bodyPr>
          <a:lstStyle/>
          <a:p>
            <a:pPr algn="ctr" eaLnBrk="0" fontAlgn="base" hangingPunct="0">
              <a:spcBef>
                <a:spcPct val="0"/>
              </a:spcBef>
              <a:spcAft>
                <a:spcPct val="0"/>
              </a:spcAft>
            </a:pPr>
            <a:endParaRPr lang="en-US" sz="3600" b="1" kern="10" dirty="0">
              <a:ln w="9525">
                <a:round/>
                <a:headEnd/>
                <a:tailEnd/>
              </a:ln>
              <a:solidFill>
                <a:srgbClr val="FF00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E41E528E-E370-47D4-3A94-7088EBA78E9E}"/>
              </a:ext>
            </a:extLst>
          </p:cNvPr>
          <p:cNvSpPr/>
          <p:nvPr/>
        </p:nvSpPr>
        <p:spPr>
          <a:xfrm>
            <a:off x="3060651" y="4206455"/>
            <a:ext cx="5684935" cy="676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imes New Roman" panose="02020603050405020304" pitchFamily="18" charset="0"/>
                <a:cs typeface="Times New Roman" panose="02020603050405020304" pitchFamily="18" charset="0"/>
              </a:rPr>
              <a:t>TRƯỜNG TH </a:t>
            </a:r>
            <a:r>
              <a:rPr lang="en-US" sz="3600" b="1" dirty="0" smtClean="0">
                <a:solidFill>
                  <a:srgbClr val="002060"/>
                </a:solidFill>
                <a:latin typeface="Times New Roman" panose="02020603050405020304" pitchFamily="18" charset="0"/>
                <a:cs typeface="Times New Roman" panose="02020603050405020304" pitchFamily="18" charset="0"/>
              </a:rPr>
              <a:t>TÂY SƠN</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2BCD8A8-FD46-4BE6-09C3-CBF8C5AC4FFA}"/>
              </a:ext>
            </a:extLst>
          </p:cNvPr>
          <p:cNvSpPr/>
          <p:nvPr/>
        </p:nvSpPr>
        <p:spPr>
          <a:xfrm>
            <a:off x="2189858" y="5014918"/>
            <a:ext cx="7250308" cy="676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Giáo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smtClean="0">
                <a:solidFill>
                  <a:srgbClr val="002060"/>
                </a:solidFill>
                <a:latin typeface="Times New Roman" panose="02020603050405020304" pitchFamily="18" charset="0"/>
                <a:cs typeface="Times New Roman" panose="02020603050405020304" pitchFamily="18" charset="0"/>
              </a:rPr>
              <a:t>NGUYỄN THỊ MINH</a:t>
            </a:r>
            <a:endParaRPr lang="vi-VN"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3914719"/>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0" fill="hold"/>
                                        <p:tgtEl>
                                          <p:spTgt spid="11"/>
                                        </p:tgtEl>
                                        <p:attrNameLst>
                                          <p:attrName>ppt_x</p:attrName>
                                        </p:attrNameLst>
                                      </p:cBhvr>
                                      <p:tavLst>
                                        <p:tav tm="0">
                                          <p:val>
                                            <p:strVal val="0-#ppt_w/2"/>
                                          </p:val>
                                        </p:tav>
                                        <p:tav tm="100000">
                                          <p:val>
                                            <p:strVal val="#ppt_x"/>
                                          </p:val>
                                        </p:tav>
                                      </p:tavLst>
                                    </p:anim>
                                    <p:anim calcmode="lin" valueType="num">
                                      <p:cBhvr additive="base">
                                        <p:cTn id="8" dur="5000" fill="hold"/>
                                        <p:tgtEl>
                                          <p:spTgt spid="11"/>
                                        </p:tgtEl>
                                        <p:attrNameLst>
                                          <p:attrName>ppt_y</p:attrName>
                                        </p:attrNameLst>
                                      </p:cBhvr>
                                      <p:tavLst>
                                        <p:tav tm="0">
                                          <p:val>
                                            <p:strVal val="#ppt_y"/>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5000"/>
                                        <p:tgtEl>
                                          <p:spTgt spid="12"/>
                                        </p:tgtEl>
                                      </p:cBhvr>
                                    </p:animEffect>
                                  </p:childTnLst>
                                </p:cTn>
                              </p:par>
                              <p:par>
                                <p:cTn id="12" presetID="35" presetClass="entr" presetSubtype="0" fill="hold" grpId="0" nodeType="withEffect" nodePh="1">
                                  <p:stCondLst>
                                    <p:cond delay="0"/>
                                  </p:stCondLst>
                                  <p:endCondLst>
                                    <p:cond evt="begin" delay="0">
                                      <p:tn val="12"/>
                                    </p:cond>
                                  </p:end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anim calcmode="lin" valueType="num">
                                      <p:cBhvr>
                                        <p:cTn id="15" dur="2000" fill="hold"/>
                                        <p:tgtEl>
                                          <p:spTgt spid="14"/>
                                        </p:tgtEl>
                                        <p:attrNameLst>
                                          <p:attrName>style.rotation</p:attrName>
                                        </p:attrNameLst>
                                      </p:cBhvr>
                                      <p:tavLst>
                                        <p:tav tm="0">
                                          <p:val>
                                            <p:fltVal val="720"/>
                                          </p:val>
                                        </p:tav>
                                        <p:tav tm="100000">
                                          <p:val>
                                            <p:fltVal val="0"/>
                                          </p:val>
                                        </p:tav>
                                      </p:tavLst>
                                    </p:anim>
                                    <p:anim calcmode="lin" valueType="num">
                                      <p:cBhvr>
                                        <p:cTn id="16" dur="2000" fill="hold"/>
                                        <p:tgtEl>
                                          <p:spTgt spid="14"/>
                                        </p:tgtEl>
                                        <p:attrNameLst>
                                          <p:attrName>ppt_h</p:attrName>
                                        </p:attrNameLst>
                                      </p:cBhvr>
                                      <p:tavLst>
                                        <p:tav tm="0">
                                          <p:val>
                                            <p:fltVal val="0"/>
                                          </p:val>
                                        </p:tav>
                                        <p:tav tm="100000">
                                          <p:val>
                                            <p:strVal val="#ppt_h"/>
                                          </p:val>
                                        </p:tav>
                                      </p:tavLst>
                                    </p:anim>
                                    <p:anim calcmode="lin" valueType="num">
                                      <p:cBhvr>
                                        <p:cTn id="17" dur="2000" fill="hold"/>
                                        <p:tgtEl>
                                          <p:spTgt spid="1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28B72F-382C-6ACF-DF48-DE8DC0D86324}"/>
              </a:ext>
            </a:extLst>
          </p:cNvPr>
          <p:cNvPicPr>
            <a:picLocks noChangeAspect="1"/>
          </p:cNvPicPr>
          <p:nvPr/>
        </p:nvPicPr>
        <p:blipFill>
          <a:blip r:embed="rId2"/>
          <a:stretch>
            <a:fillRect/>
          </a:stretch>
        </p:blipFill>
        <p:spPr>
          <a:xfrm>
            <a:off x="0" y="1133749"/>
            <a:ext cx="5800725" cy="4380952"/>
          </a:xfrm>
          <a:prstGeom prst="rect">
            <a:avLst/>
          </a:prstGeom>
        </p:spPr>
      </p:pic>
      <p:pic>
        <p:nvPicPr>
          <p:cNvPr id="7" name="Picture 6">
            <a:extLst>
              <a:ext uri="{FF2B5EF4-FFF2-40B4-BE49-F238E27FC236}">
                <a16:creationId xmlns:a16="http://schemas.microsoft.com/office/drawing/2014/main" id="{FD06EEE7-7D69-3DC5-FEAC-CF8FD643E6A4}"/>
              </a:ext>
            </a:extLst>
          </p:cNvPr>
          <p:cNvPicPr>
            <a:picLocks noChangeAspect="1"/>
          </p:cNvPicPr>
          <p:nvPr/>
        </p:nvPicPr>
        <p:blipFill>
          <a:blip r:embed="rId3"/>
          <a:stretch>
            <a:fillRect/>
          </a:stretch>
        </p:blipFill>
        <p:spPr>
          <a:xfrm>
            <a:off x="5953127" y="1152796"/>
            <a:ext cx="6115050" cy="4361905"/>
          </a:xfrm>
          <a:prstGeom prst="rect">
            <a:avLst/>
          </a:prstGeom>
        </p:spPr>
      </p:pic>
    </p:spTree>
    <p:extLst>
      <p:ext uri="{BB962C8B-B14F-4D97-AF65-F5344CB8AC3E}">
        <p14:creationId xmlns:p14="http://schemas.microsoft.com/office/powerpoint/2010/main" val="14344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18F3D1-4FC1-23F1-B10E-0280C004D351}"/>
              </a:ext>
            </a:extLst>
          </p:cNvPr>
          <p:cNvPicPr>
            <a:picLocks noChangeAspect="1"/>
          </p:cNvPicPr>
          <p:nvPr/>
        </p:nvPicPr>
        <p:blipFill>
          <a:blip r:embed="rId2"/>
          <a:stretch>
            <a:fillRect/>
          </a:stretch>
        </p:blipFill>
        <p:spPr>
          <a:xfrm>
            <a:off x="148330" y="871812"/>
            <a:ext cx="11757920" cy="4862237"/>
          </a:xfrm>
          <a:prstGeom prst="rect">
            <a:avLst/>
          </a:prstGeom>
        </p:spPr>
      </p:pic>
    </p:spTree>
    <p:extLst>
      <p:ext uri="{BB962C8B-B14F-4D97-AF65-F5344CB8AC3E}">
        <p14:creationId xmlns:p14="http://schemas.microsoft.com/office/powerpoint/2010/main" val="382251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93D59E8-68B1-5E6A-B1F5-0E47433E8E42}"/>
              </a:ext>
            </a:extLst>
          </p:cNvPr>
          <p:cNvPicPr>
            <a:picLocks noChangeAspect="1"/>
          </p:cNvPicPr>
          <p:nvPr/>
        </p:nvPicPr>
        <p:blipFill>
          <a:blip r:embed="rId3"/>
          <a:stretch>
            <a:fillRect/>
          </a:stretch>
        </p:blipFill>
        <p:spPr>
          <a:xfrm>
            <a:off x="0" y="146504"/>
            <a:ext cx="11344275" cy="4258304"/>
          </a:xfrm>
          <a:prstGeom prst="rect">
            <a:avLst/>
          </a:prstGeom>
        </p:spPr>
      </p:pic>
      <p:sp>
        <p:nvSpPr>
          <p:cNvPr id="15" name="TextBox 14">
            <a:extLst>
              <a:ext uri="{FF2B5EF4-FFF2-40B4-BE49-F238E27FC236}">
                <a16:creationId xmlns:a16="http://schemas.microsoft.com/office/drawing/2014/main" id="{E4548F1E-3CB3-C97C-214B-B1A5BDB3E21B}"/>
              </a:ext>
            </a:extLst>
          </p:cNvPr>
          <p:cNvSpPr txBox="1"/>
          <p:nvPr/>
        </p:nvSpPr>
        <p:spPr>
          <a:xfrm>
            <a:off x="428625" y="4582344"/>
            <a:ext cx="10763250" cy="1015663"/>
          </a:xfrm>
          <a:prstGeom prst="rect">
            <a:avLst/>
          </a:prstGeom>
          <a:solidFill>
            <a:srgbClr val="FFFFCC"/>
          </a:solidFill>
        </p:spPr>
        <p:txBody>
          <a:bodyPr wrap="square">
            <a:spAutoFit/>
          </a:bodyPr>
          <a:lstStyle/>
          <a:p>
            <a:r>
              <a:rPr lang="vi-VN" sz="2000" b="0" i="0" dirty="0">
                <a:solidFill>
                  <a:srgbClr val="002060"/>
                </a:solidFill>
                <a:effectLst/>
                <a:latin typeface="Arial" panose="020B0604020202020204" pitchFamily="34" charset="0"/>
                <a:cs typeface="Arial" panose="020B0604020202020204" pitchFamily="34" charset="0"/>
              </a:rPr>
              <a:t>Đền vua Đinh Tiên Hoàng là một ngôi đền cổ với tuổi đời hơn 100 năm, nằm trong cụm di tích thuộc cố đô Hoa Lư. Đây là nơi duy nhất ở Việt Nam thờ Vua Đinh Tiên Hoàng, cha mẹ ông, các con trai và tưởng niệm các tướng triều đình nhà Đinh. </a:t>
            </a:r>
            <a:endParaRPr lang="vi-VN" sz="2000" dirty="0">
              <a:solidFill>
                <a:srgbClr val="00206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9EEBC73-0290-47F7-8CBF-173783C7E47A}"/>
              </a:ext>
            </a:extLst>
          </p:cNvPr>
          <p:cNvSpPr txBox="1"/>
          <p:nvPr/>
        </p:nvSpPr>
        <p:spPr>
          <a:xfrm>
            <a:off x="428625" y="5623117"/>
            <a:ext cx="10763250" cy="1015663"/>
          </a:xfrm>
          <a:prstGeom prst="rect">
            <a:avLst/>
          </a:prstGeom>
          <a:solidFill>
            <a:schemeClr val="accent6">
              <a:lumMod val="20000"/>
              <a:lumOff val="80000"/>
            </a:schemeClr>
          </a:solidFill>
          <a:ln>
            <a:solidFill>
              <a:srgbClr val="FF0000"/>
            </a:solidFill>
          </a:ln>
        </p:spPr>
        <p:txBody>
          <a:bodyPr wrap="square">
            <a:spAutoFit/>
          </a:bodyPr>
          <a:lstStyle/>
          <a:p>
            <a:r>
              <a:rPr lang="vi-VN" sz="2000" b="0" i="0" dirty="0">
                <a:solidFill>
                  <a:srgbClr val="7030A0"/>
                </a:solidFill>
                <a:effectLst/>
                <a:latin typeface="Arial" panose="020B0604020202020204" pitchFamily="34" charset="0"/>
                <a:cs typeface="Arial" panose="020B0604020202020204" pitchFamily="34" charset="0"/>
              </a:rPr>
              <a:t>Nơi này là một trong một trong những kỳ quan kiến trúc của đất nước thể hiện sự biết ơn đối với người anh hùng Đinh Bộ Lĩnh và được UNESCO công nhận là di sản thế giới trong quần thế di sản thế giới Tràng An năm 2014.</a:t>
            </a:r>
            <a:endParaRPr lang="vi-VN" sz="20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109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A84E14-7585-E4BC-51A7-509A16FC13C9}"/>
              </a:ext>
            </a:extLst>
          </p:cNvPr>
          <p:cNvPicPr>
            <a:picLocks noChangeAspect="1"/>
          </p:cNvPicPr>
          <p:nvPr/>
        </p:nvPicPr>
        <p:blipFill>
          <a:blip r:embed="rId2"/>
          <a:stretch>
            <a:fillRect/>
          </a:stretch>
        </p:blipFill>
        <p:spPr>
          <a:xfrm>
            <a:off x="410276" y="557571"/>
            <a:ext cx="11629324" cy="5742857"/>
          </a:xfrm>
          <a:prstGeom prst="rect">
            <a:avLst/>
          </a:prstGeom>
        </p:spPr>
      </p:pic>
    </p:spTree>
    <p:extLst>
      <p:ext uri="{BB962C8B-B14F-4D97-AF65-F5344CB8AC3E}">
        <p14:creationId xmlns:p14="http://schemas.microsoft.com/office/powerpoint/2010/main" val="14743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CFCA55-35F6-FD0A-EBFC-13E6FBB105A6}"/>
              </a:ext>
            </a:extLst>
          </p:cNvPr>
          <p:cNvPicPr>
            <a:picLocks noChangeAspect="1"/>
          </p:cNvPicPr>
          <p:nvPr/>
        </p:nvPicPr>
        <p:blipFill>
          <a:blip r:embed="rId2"/>
          <a:stretch>
            <a:fillRect/>
          </a:stretch>
        </p:blipFill>
        <p:spPr>
          <a:xfrm>
            <a:off x="1076325" y="165553"/>
            <a:ext cx="9334500" cy="5368472"/>
          </a:xfrm>
          <a:prstGeom prst="rect">
            <a:avLst/>
          </a:prstGeom>
        </p:spPr>
      </p:pic>
      <p:pic>
        <p:nvPicPr>
          <p:cNvPr id="6" name="Picture 5">
            <a:extLst>
              <a:ext uri="{FF2B5EF4-FFF2-40B4-BE49-F238E27FC236}">
                <a16:creationId xmlns:a16="http://schemas.microsoft.com/office/drawing/2014/main" id="{DC5F8DCA-3BE0-1B45-ADED-F98529BA27D1}"/>
              </a:ext>
            </a:extLst>
          </p:cNvPr>
          <p:cNvPicPr>
            <a:picLocks noChangeAspect="1"/>
          </p:cNvPicPr>
          <p:nvPr/>
        </p:nvPicPr>
        <p:blipFill>
          <a:blip r:embed="rId3"/>
          <a:stretch>
            <a:fillRect/>
          </a:stretch>
        </p:blipFill>
        <p:spPr>
          <a:xfrm>
            <a:off x="3876918" y="5600749"/>
            <a:ext cx="3885714" cy="780952"/>
          </a:xfrm>
          <a:prstGeom prst="rect">
            <a:avLst/>
          </a:prstGeom>
        </p:spPr>
      </p:pic>
    </p:spTree>
    <p:extLst>
      <p:ext uri="{BB962C8B-B14F-4D97-AF65-F5344CB8AC3E}">
        <p14:creationId xmlns:p14="http://schemas.microsoft.com/office/powerpoint/2010/main" val="186902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8920F3-F5FA-40E0-094E-676313F7F94B}"/>
              </a:ext>
            </a:extLst>
          </p:cNvPr>
          <p:cNvPicPr>
            <a:picLocks noChangeAspect="1"/>
          </p:cNvPicPr>
          <p:nvPr/>
        </p:nvPicPr>
        <p:blipFill>
          <a:blip r:embed="rId2"/>
          <a:stretch>
            <a:fillRect/>
          </a:stretch>
        </p:blipFill>
        <p:spPr>
          <a:xfrm>
            <a:off x="3343464" y="0"/>
            <a:ext cx="5533836" cy="6858000"/>
          </a:xfrm>
          <a:prstGeom prst="rect">
            <a:avLst/>
          </a:prstGeom>
        </p:spPr>
      </p:pic>
      <p:pic>
        <p:nvPicPr>
          <p:cNvPr id="7" name="Picture 6">
            <a:extLst>
              <a:ext uri="{FF2B5EF4-FFF2-40B4-BE49-F238E27FC236}">
                <a16:creationId xmlns:a16="http://schemas.microsoft.com/office/drawing/2014/main" id="{ECFBC2C0-559D-A744-60AA-73511738EC24}"/>
              </a:ext>
            </a:extLst>
          </p:cNvPr>
          <p:cNvPicPr>
            <a:picLocks noChangeAspect="1"/>
          </p:cNvPicPr>
          <p:nvPr/>
        </p:nvPicPr>
        <p:blipFill>
          <a:blip r:embed="rId3"/>
          <a:stretch>
            <a:fillRect/>
          </a:stretch>
        </p:blipFill>
        <p:spPr>
          <a:xfrm>
            <a:off x="276226" y="85739"/>
            <a:ext cx="3067238" cy="457186"/>
          </a:xfrm>
          <a:prstGeom prst="rect">
            <a:avLst/>
          </a:prstGeom>
        </p:spPr>
      </p:pic>
    </p:spTree>
    <p:extLst>
      <p:ext uri="{BB962C8B-B14F-4D97-AF65-F5344CB8AC3E}">
        <p14:creationId xmlns:p14="http://schemas.microsoft.com/office/powerpoint/2010/main" val="222003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156418-56FF-2F31-D6E5-97090AE8D7A2}"/>
              </a:ext>
            </a:extLst>
          </p:cNvPr>
          <p:cNvPicPr>
            <a:picLocks noChangeAspect="1"/>
          </p:cNvPicPr>
          <p:nvPr/>
        </p:nvPicPr>
        <p:blipFill>
          <a:blip r:embed="rId2"/>
          <a:stretch>
            <a:fillRect/>
          </a:stretch>
        </p:blipFill>
        <p:spPr>
          <a:xfrm>
            <a:off x="271463" y="114892"/>
            <a:ext cx="11682412" cy="4371383"/>
          </a:xfrm>
          <a:prstGeom prst="rect">
            <a:avLst/>
          </a:prstGeom>
        </p:spPr>
      </p:pic>
      <p:sp>
        <p:nvSpPr>
          <p:cNvPr id="12" name="TextBox 11">
            <a:extLst>
              <a:ext uri="{FF2B5EF4-FFF2-40B4-BE49-F238E27FC236}">
                <a16:creationId xmlns:a16="http://schemas.microsoft.com/office/drawing/2014/main" id="{3F9AE6A7-7E6D-1793-1601-35D0DA4D0B90}"/>
              </a:ext>
            </a:extLst>
          </p:cNvPr>
          <p:cNvSpPr txBox="1"/>
          <p:nvPr/>
        </p:nvSpPr>
        <p:spPr>
          <a:xfrm>
            <a:off x="300038" y="4486275"/>
            <a:ext cx="11496673" cy="646331"/>
          </a:xfrm>
          <a:prstGeom prst="rect">
            <a:avLst/>
          </a:prstGeom>
          <a:solidFill>
            <a:schemeClr val="accent4">
              <a:lumMod val="20000"/>
              <a:lumOff val="80000"/>
            </a:schemeClr>
          </a:solidFill>
        </p:spPr>
        <p:txBody>
          <a:bodyPr wrap="square">
            <a:spAutoFit/>
          </a:bodyPr>
          <a:lstStyle/>
          <a:p>
            <a:pPr algn="just"/>
            <a:r>
              <a:rPr lang="vi-VN" b="1" dirty="0">
                <a:solidFill>
                  <a:srgbClr val="000000"/>
                </a:solidFill>
                <a:effectLst/>
                <a:latin typeface="Arial" panose="020B0604020202020204" pitchFamily="34" charset="0"/>
              </a:rPr>
              <a:t>Vua Lê Đại Hành là bậc anh hùng dân tộc, danh tướng lẫy lừng, là cánh tay đắc lực của vua Đinh Tiên Hoàng trong công cuộc dẹp loạn 12 sứ quân, thống nhất đất nước. </a:t>
            </a:r>
            <a:endParaRPr lang="vi-VN" b="0" dirty="0">
              <a:solidFill>
                <a:srgbClr val="000000"/>
              </a:solidFill>
              <a:effectLst/>
              <a:latin typeface="Arial" panose="020B0604020202020204" pitchFamily="34" charset="0"/>
            </a:endParaRPr>
          </a:p>
        </p:txBody>
      </p:sp>
      <p:sp>
        <p:nvSpPr>
          <p:cNvPr id="13" name="TextBox 12">
            <a:extLst>
              <a:ext uri="{FF2B5EF4-FFF2-40B4-BE49-F238E27FC236}">
                <a16:creationId xmlns:a16="http://schemas.microsoft.com/office/drawing/2014/main" id="{4A0F258E-190B-7166-16AF-ED0ECFB380DB}"/>
              </a:ext>
            </a:extLst>
          </p:cNvPr>
          <p:cNvSpPr txBox="1"/>
          <p:nvPr/>
        </p:nvSpPr>
        <p:spPr>
          <a:xfrm>
            <a:off x="300038" y="5150288"/>
            <a:ext cx="11496673" cy="646331"/>
          </a:xfrm>
          <a:prstGeom prst="rect">
            <a:avLst/>
          </a:prstGeom>
          <a:solidFill>
            <a:schemeClr val="accent4">
              <a:lumMod val="20000"/>
              <a:lumOff val="80000"/>
            </a:schemeClr>
          </a:solidFill>
        </p:spPr>
        <p:txBody>
          <a:bodyPr wrap="square">
            <a:spAutoFit/>
          </a:bodyPr>
          <a:lstStyle/>
          <a:p>
            <a:pPr algn="just"/>
            <a:r>
              <a:rPr lang="vi-VN" b="1" dirty="0">
                <a:solidFill>
                  <a:srgbClr val="000000"/>
                </a:solidFill>
                <a:effectLst/>
                <a:latin typeface="Arial" panose="020B0604020202020204" pitchFamily="34" charset="0"/>
              </a:rPr>
              <a:t>Khi ở ngôi vua, ông đã có công giữ vững độc lập, chủ quyền đất nước, mở đầu công cuộc nam tiến, mở mang bờ cõi, củng cố nội trị, ngoại giao, đưa vị thế Đại Cồ Việt phát triển lên một bước mới.</a:t>
            </a:r>
            <a:endParaRPr lang="vi-VN" b="0" dirty="0">
              <a:solidFill>
                <a:srgbClr val="000000"/>
              </a:solidFill>
              <a:effectLst/>
              <a:latin typeface="Arial" panose="020B0604020202020204" pitchFamily="34" charset="0"/>
            </a:endParaRPr>
          </a:p>
        </p:txBody>
      </p:sp>
      <p:sp>
        <p:nvSpPr>
          <p:cNvPr id="15" name="TextBox 14">
            <a:extLst>
              <a:ext uri="{FF2B5EF4-FFF2-40B4-BE49-F238E27FC236}">
                <a16:creationId xmlns:a16="http://schemas.microsoft.com/office/drawing/2014/main" id="{0582E229-3BA6-2F68-AD0F-2CDB71DA20C4}"/>
              </a:ext>
            </a:extLst>
          </p:cNvPr>
          <p:cNvSpPr txBox="1"/>
          <p:nvPr/>
        </p:nvSpPr>
        <p:spPr>
          <a:xfrm>
            <a:off x="271463" y="5819778"/>
            <a:ext cx="11496672" cy="923330"/>
          </a:xfrm>
          <a:prstGeom prst="rect">
            <a:avLst/>
          </a:prstGeom>
          <a:solidFill>
            <a:schemeClr val="accent5">
              <a:lumMod val="20000"/>
              <a:lumOff val="80000"/>
            </a:schemeClr>
          </a:solidFill>
        </p:spPr>
        <p:txBody>
          <a:bodyPr wrap="square">
            <a:spAutoFit/>
          </a:bodyPr>
          <a:lstStyle/>
          <a:p>
            <a:r>
              <a:rPr lang="vi-VN" b="1" i="0" dirty="0">
                <a:solidFill>
                  <a:schemeClr val="accent5">
                    <a:lumMod val="50000"/>
                  </a:schemeClr>
                </a:solidFill>
                <a:effectLst/>
                <a:latin typeface="Arial" panose="020B0604020202020204" pitchFamily="34" charset="0"/>
                <a:cs typeface="Arial" panose="020B0604020202020204" pitchFamily="34" charset="0"/>
              </a:rPr>
              <a:t>Đền Vua Lê Đại Hành là một di tích lịch sử văn hóa thuộc khu di tích quốc gia đặc biệt cố đô Hoa Lư tỉnh Ninh Bình. Đền thờ Vua Lê Đại Hành, thái hậu Dương Vân Nga, Lê Long Đĩnh, ngoài ra còn có bài vị thờ công chúa Lê Thị Phất Ngân và tướng Phạm Cự Lượng.</a:t>
            </a:r>
            <a:endParaRPr lang="vi-VN"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017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90DA43-0ACF-027C-F4DF-35C3458B39BB}"/>
              </a:ext>
            </a:extLst>
          </p:cNvPr>
          <p:cNvPicPr>
            <a:picLocks noChangeAspect="1"/>
          </p:cNvPicPr>
          <p:nvPr/>
        </p:nvPicPr>
        <p:blipFill>
          <a:blip r:embed="rId2"/>
          <a:stretch>
            <a:fillRect/>
          </a:stretch>
        </p:blipFill>
        <p:spPr>
          <a:xfrm>
            <a:off x="162269" y="995363"/>
            <a:ext cx="11867461" cy="4867274"/>
          </a:xfrm>
          <a:prstGeom prst="rect">
            <a:avLst/>
          </a:prstGeom>
        </p:spPr>
      </p:pic>
    </p:spTree>
    <p:extLst>
      <p:ext uri="{BB962C8B-B14F-4D97-AF65-F5344CB8AC3E}">
        <p14:creationId xmlns:p14="http://schemas.microsoft.com/office/powerpoint/2010/main" val="330420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219297-BF16-FC23-91B3-AE48D0682417}"/>
              </a:ext>
            </a:extLst>
          </p:cNvPr>
          <p:cNvPicPr>
            <a:picLocks noChangeAspect="1"/>
          </p:cNvPicPr>
          <p:nvPr/>
        </p:nvPicPr>
        <p:blipFill>
          <a:blip r:embed="rId2"/>
          <a:stretch>
            <a:fillRect/>
          </a:stretch>
        </p:blipFill>
        <p:spPr>
          <a:xfrm>
            <a:off x="157858" y="1409943"/>
            <a:ext cx="11938892" cy="3885714"/>
          </a:xfrm>
          <a:prstGeom prst="rect">
            <a:avLst/>
          </a:prstGeom>
        </p:spPr>
      </p:pic>
    </p:spTree>
    <p:extLst>
      <p:ext uri="{BB962C8B-B14F-4D97-AF65-F5344CB8AC3E}">
        <p14:creationId xmlns:p14="http://schemas.microsoft.com/office/powerpoint/2010/main" val="365059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A586B9-D098-9D24-1E1C-74ADE712EEDB}"/>
              </a:ext>
            </a:extLst>
          </p:cNvPr>
          <p:cNvPicPr>
            <a:picLocks noChangeAspect="1"/>
          </p:cNvPicPr>
          <p:nvPr/>
        </p:nvPicPr>
        <p:blipFill>
          <a:blip r:embed="rId2"/>
          <a:stretch>
            <a:fillRect/>
          </a:stretch>
        </p:blipFill>
        <p:spPr>
          <a:xfrm>
            <a:off x="1704975" y="581025"/>
            <a:ext cx="9096375" cy="4857750"/>
          </a:xfrm>
          <a:prstGeom prst="rect">
            <a:avLst/>
          </a:prstGeom>
        </p:spPr>
      </p:pic>
      <p:pic>
        <p:nvPicPr>
          <p:cNvPr id="7" name="Picture 6">
            <a:extLst>
              <a:ext uri="{FF2B5EF4-FFF2-40B4-BE49-F238E27FC236}">
                <a16:creationId xmlns:a16="http://schemas.microsoft.com/office/drawing/2014/main" id="{5BEF68B1-EBAA-5E95-7196-D3FEB9976944}"/>
              </a:ext>
            </a:extLst>
          </p:cNvPr>
          <p:cNvPicPr>
            <a:picLocks noChangeAspect="1"/>
          </p:cNvPicPr>
          <p:nvPr/>
        </p:nvPicPr>
        <p:blipFill>
          <a:blip r:embed="rId3"/>
          <a:stretch>
            <a:fillRect/>
          </a:stretch>
        </p:blipFill>
        <p:spPr>
          <a:xfrm>
            <a:off x="4128565" y="5533847"/>
            <a:ext cx="3753374" cy="857370"/>
          </a:xfrm>
          <a:prstGeom prst="rect">
            <a:avLst/>
          </a:prstGeom>
        </p:spPr>
      </p:pic>
    </p:spTree>
    <p:extLst>
      <p:ext uri="{BB962C8B-B14F-4D97-AF65-F5344CB8AC3E}">
        <p14:creationId xmlns:p14="http://schemas.microsoft.com/office/powerpoint/2010/main" val="310120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AB0384-F915-21B6-D332-E309E2141D91}"/>
              </a:ext>
            </a:extLst>
          </p:cNvPr>
          <p:cNvPicPr>
            <a:picLocks noChangeAspect="1"/>
          </p:cNvPicPr>
          <p:nvPr/>
        </p:nvPicPr>
        <p:blipFill>
          <a:blip r:embed="rId2"/>
          <a:stretch>
            <a:fillRect/>
          </a:stretch>
        </p:blipFill>
        <p:spPr>
          <a:xfrm>
            <a:off x="0" y="0"/>
            <a:ext cx="12192000" cy="6863152"/>
          </a:xfrm>
          <a:prstGeom prst="rect">
            <a:avLst/>
          </a:prstGeom>
        </p:spPr>
      </p:pic>
      <p:sp>
        <p:nvSpPr>
          <p:cNvPr id="7" name="Rectangle 6">
            <a:extLst>
              <a:ext uri="{FF2B5EF4-FFF2-40B4-BE49-F238E27FC236}">
                <a16:creationId xmlns:a16="http://schemas.microsoft.com/office/drawing/2014/main" id="{0C25B232-1E70-64E0-1347-A702E90DD53E}"/>
              </a:ext>
            </a:extLst>
          </p:cNvPr>
          <p:cNvSpPr/>
          <p:nvPr/>
        </p:nvSpPr>
        <p:spPr>
          <a:xfrm>
            <a:off x="6877050" y="0"/>
            <a:ext cx="5314950" cy="80962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Arial" panose="020B0604020202020204" pitchFamily="34" charset="0"/>
                <a:cs typeface="Arial" panose="020B0604020202020204" pitchFamily="34" charset="0"/>
              </a:rPr>
              <a:t>GIÁO DỤC ĐỊA PHƯƠNG TỈNH NINH BÌNH</a:t>
            </a:r>
          </a:p>
          <a:p>
            <a:pPr algn="ctr"/>
            <a:r>
              <a:rPr lang="vi-VN" sz="2000" b="1" dirty="0">
                <a:solidFill>
                  <a:srgbClr val="002060"/>
                </a:solidFill>
                <a:latin typeface="Arial" panose="020B0604020202020204" pitchFamily="34" charset="0"/>
                <a:cs typeface="Arial" panose="020B0604020202020204" pitchFamily="34" charset="0"/>
              </a:rPr>
              <a:t>LỚP 5</a:t>
            </a:r>
          </a:p>
        </p:txBody>
      </p:sp>
    </p:spTree>
    <p:extLst>
      <p:ext uri="{BB962C8B-B14F-4D97-AF65-F5344CB8AC3E}">
        <p14:creationId xmlns:p14="http://schemas.microsoft.com/office/powerpoint/2010/main" val="57169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8C8200-51F1-D7DC-5594-2520821FE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458" y="1714499"/>
            <a:ext cx="5712541" cy="4204520"/>
          </a:xfrm>
          <a:prstGeom prst="rect">
            <a:avLst/>
          </a:prstGeom>
        </p:spPr>
      </p:pic>
      <p:pic>
        <p:nvPicPr>
          <p:cNvPr id="13" name="Picture 12">
            <a:extLst>
              <a:ext uri="{FF2B5EF4-FFF2-40B4-BE49-F238E27FC236}">
                <a16:creationId xmlns:a16="http://schemas.microsoft.com/office/drawing/2014/main" id="{92C0EC50-6197-40FC-3033-755F51DB4694}"/>
              </a:ext>
            </a:extLst>
          </p:cNvPr>
          <p:cNvPicPr>
            <a:picLocks noChangeAspect="1"/>
          </p:cNvPicPr>
          <p:nvPr/>
        </p:nvPicPr>
        <p:blipFill>
          <a:blip r:embed="rId3"/>
          <a:stretch>
            <a:fillRect/>
          </a:stretch>
        </p:blipFill>
        <p:spPr>
          <a:xfrm>
            <a:off x="6253313" y="1714499"/>
            <a:ext cx="5555229" cy="4342172"/>
          </a:xfrm>
          <a:prstGeom prst="rect">
            <a:avLst/>
          </a:prstGeom>
        </p:spPr>
      </p:pic>
      <p:sp>
        <p:nvSpPr>
          <p:cNvPr id="17" name="Rectangle 16">
            <a:extLst>
              <a:ext uri="{FF2B5EF4-FFF2-40B4-BE49-F238E27FC236}">
                <a16:creationId xmlns:a16="http://schemas.microsoft.com/office/drawing/2014/main" id="{065C840E-B899-E048-F52B-E5CC5760C1C7}"/>
              </a:ext>
            </a:extLst>
          </p:cNvPr>
          <p:cNvSpPr/>
          <p:nvPr/>
        </p:nvSpPr>
        <p:spPr>
          <a:xfrm>
            <a:off x="904568" y="644013"/>
            <a:ext cx="6184489" cy="589935"/>
          </a:xfrm>
          <a:prstGeom prst="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t>CHÙA VÀ ĐỘNG AM TIÊN</a:t>
            </a:r>
            <a:endParaRPr lang="vi-VN" sz="2400" dirty="0"/>
          </a:p>
        </p:txBody>
      </p:sp>
    </p:spTree>
    <p:extLst>
      <p:ext uri="{BB962C8B-B14F-4D97-AF65-F5344CB8AC3E}">
        <p14:creationId xmlns:p14="http://schemas.microsoft.com/office/powerpoint/2010/main" val="83012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42B741A-4190-1A31-C9D8-54A11868B633}"/>
              </a:ext>
            </a:extLst>
          </p:cNvPr>
          <p:cNvPicPr>
            <a:picLocks noGrp="1" noChangeAspect="1"/>
          </p:cNvPicPr>
          <p:nvPr>
            <p:ph idx="1"/>
          </p:nvPr>
        </p:nvPicPr>
        <p:blipFill>
          <a:blip r:embed="rId2"/>
          <a:stretch>
            <a:fillRect/>
          </a:stretch>
        </p:blipFill>
        <p:spPr>
          <a:xfrm>
            <a:off x="294968" y="786582"/>
            <a:ext cx="5801032" cy="5230760"/>
          </a:xfrm>
          <a:prstGeom prst="rect">
            <a:avLst/>
          </a:prstGeom>
        </p:spPr>
      </p:pic>
      <p:pic>
        <p:nvPicPr>
          <p:cNvPr id="15" name="Picture 14">
            <a:extLst>
              <a:ext uri="{FF2B5EF4-FFF2-40B4-BE49-F238E27FC236}">
                <a16:creationId xmlns:a16="http://schemas.microsoft.com/office/drawing/2014/main" id="{E832B723-C75B-962C-211C-1A1CAA90D01A}"/>
              </a:ext>
            </a:extLst>
          </p:cNvPr>
          <p:cNvPicPr>
            <a:picLocks noChangeAspect="1"/>
          </p:cNvPicPr>
          <p:nvPr/>
        </p:nvPicPr>
        <p:blipFill>
          <a:blip r:embed="rId3"/>
          <a:stretch>
            <a:fillRect/>
          </a:stretch>
        </p:blipFill>
        <p:spPr>
          <a:xfrm>
            <a:off x="6174658" y="786582"/>
            <a:ext cx="5801032" cy="5230760"/>
          </a:xfrm>
          <a:prstGeom prst="rect">
            <a:avLst/>
          </a:prstGeom>
        </p:spPr>
      </p:pic>
    </p:spTree>
    <p:extLst>
      <p:ext uri="{BB962C8B-B14F-4D97-AF65-F5344CB8AC3E}">
        <p14:creationId xmlns:p14="http://schemas.microsoft.com/office/powerpoint/2010/main" val="242465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82F264-6E4A-3050-2AB0-90B660E80A79}"/>
              </a:ext>
            </a:extLst>
          </p:cNvPr>
          <p:cNvPicPr>
            <a:picLocks noChangeAspect="1"/>
          </p:cNvPicPr>
          <p:nvPr/>
        </p:nvPicPr>
        <p:blipFill>
          <a:blip r:embed="rId2"/>
          <a:stretch>
            <a:fillRect/>
          </a:stretch>
        </p:blipFill>
        <p:spPr>
          <a:xfrm>
            <a:off x="1381126" y="1528964"/>
            <a:ext cx="4800600" cy="3424036"/>
          </a:xfrm>
          <a:prstGeom prst="rect">
            <a:avLst/>
          </a:prstGeom>
        </p:spPr>
      </p:pic>
      <p:sp>
        <p:nvSpPr>
          <p:cNvPr id="7" name="TextBox 6">
            <a:extLst>
              <a:ext uri="{FF2B5EF4-FFF2-40B4-BE49-F238E27FC236}">
                <a16:creationId xmlns:a16="http://schemas.microsoft.com/office/drawing/2014/main" id="{54F6BDCE-B6DD-96DC-49C9-45AADA09A2F8}"/>
              </a:ext>
            </a:extLst>
          </p:cNvPr>
          <p:cNvSpPr txBox="1"/>
          <p:nvPr/>
        </p:nvSpPr>
        <p:spPr>
          <a:xfrm>
            <a:off x="2333625" y="1034133"/>
            <a:ext cx="7391400" cy="369332"/>
          </a:xfrm>
          <a:prstGeom prst="rect">
            <a:avLst/>
          </a:prstGeom>
          <a:solidFill>
            <a:srgbClr val="FFFFCC"/>
          </a:solidFill>
        </p:spPr>
        <p:txBody>
          <a:bodyPr wrap="square">
            <a:spAutoFit/>
          </a:bodyPr>
          <a:lstStyle/>
          <a:p>
            <a:pPr algn="ctr" fontAlgn="base"/>
            <a:r>
              <a:rPr lang="vi-VN" b="1" i="0" dirty="0">
                <a:solidFill>
                  <a:schemeClr val="accent6">
                    <a:lumMod val="50000"/>
                  </a:schemeClr>
                </a:solidFill>
                <a:effectLst/>
                <a:latin typeface="Arial" panose="020B0604020202020204" pitchFamily="34" charset="0"/>
                <a:cs typeface="Arial" panose="020B0604020202020204" pitchFamily="34" charset="0"/>
              </a:rPr>
              <a:t>Chùa Nhất Trụ – Ngôi chùa cổ gắn với kinh thành Hoa Lư xưa</a:t>
            </a:r>
          </a:p>
        </p:txBody>
      </p:sp>
      <p:pic>
        <p:nvPicPr>
          <p:cNvPr id="13" name="Picture 12">
            <a:extLst>
              <a:ext uri="{FF2B5EF4-FFF2-40B4-BE49-F238E27FC236}">
                <a16:creationId xmlns:a16="http://schemas.microsoft.com/office/drawing/2014/main" id="{AE373835-5AED-D06E-09A4-23BE7F06F291}"/>
              </a:ext>
            </a:extLst>
          </p:cNvPr>
          <p:cNvPicPr>
            <a:picLocks noChangeAspect="1"/>
          </p:cNvPicPr>
          <p:nvPr/>
        </p:nvPicPr>
        <p:blipFill>
          <a:blip r:embed="rId3"/>
          <a:stretch>
            <a:fillRect/>
          </a:stretch>
        </p:blipFill>
        <p:spPr>
          <a:xfrm>
            <a:off x="6181726" y="1528964"/>
            <a:ext cx="4276724" cy="3447142"/>
          </a:xfrm>
          <a:prstGeom prst="rect">
            <a:avLst/>
          </a:prstGeom>
        </p:spPr>
      </p:pic>
      <p:sp>
        <p:nvSpPr>
          <p:cNvPr id="14" name="TextBox 13">
            <a:extLst>
              <a:ext uri="{FF2B5EF4-FFF2-40B4-BE49-F238E27FC236}">
                <a16:creationId xmlns:a16="http://schemas.microsoft.com/office/drawing/2014/main" id="{35ACBE9B-216D-793D-3AB4-10FD32C9F3BD}"/>
              </a:ext>
            </a:extLst>
          </p:cNvPr>
          <p:cNvSpPr txBox="1"/>
          <p:nvPr/>
        </p:nvSpPr>
        <p:spPr>
          <a:xfrm>
            <a:off x="9565481" y="4668329"/>
            <a:ext cx="892969" cy="307777"/>
          </a:xfrm>
          <a:prstGeom prst="rect">
            <a:avLst/>
          </a:prstGeom>
          <a:solidFill>
            <a:srgbClr val="FFFFCC"/>
          </a:solidFill>
        </p:spPr>
        <p:txBody>
          <a:bodyPr wrap="square">
            <a:spAutoFit/>
          </a:bodyPr>
          <a:lstStyle/>
          <a:p>
            <a:r>
              <a:rPr lang="vi-VN" sz="1400" b="0" i="1" dirty="0">
                <a:solidFill>
                  <a:srgbClr val="002060"/>
                </a:solidFill>
                <a:effectLst/>
                <a:latin typeface="Arial" panose="020B0604020202020204" pitchFamily="34" charset="0"/>
                <a:cs typeface="Arial" panose="020B0604020202020204" pitchFamily="34" charset="0"/>
              </a:rPr>
              <a:t>Cột kinh</a:t>
            </a:r>
            <a:endParaRPr lang="vi-VN" sz="1400" dirty="0">
              <a:solidFill>
                <a:srgbClr val="00206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7E8253E-0F31-AFA7-2FE2-C5516B0C9B89}"/>
              </a:ext>
            </a:extLst>
          </p:cNvPr>
          <p:cNvSpPr txBox="1"/>
          <p:nvPr/>
        </p:nvSpPr>
        <p:spPr>
          <a:xfrm>
            <a:off x="1381124" y="5101605"/>
            <a:ext cx="9077325" cy="923330"/>
          </a:xfrm>
          <a:prstGeom prst="rect">
            <a:avLst/>
          </a:prstGeom>
          <a:solidFill>
            <a:schemeClr val="accent4">
              <a:lumMod val="20000"/>
              <a:lumOff val="80000"/>
            </a:schemeClr>
          </a:solidFill>
        </p:spPr>
        <p:txBody>
          <a:bodyPr wrap="square">
            <a:spAutoFit/>
          </a:bodyPr>
          <a:lstStyle/>
          <a:p>
            <a:r>
              <a:rPr lang="vi-VN" b="1" i="0" dirty="0">
                <a:solidFill>
                  <a:srgbClr val="002060"/>
                </a:solidFill>
                <a:effectLst/>
                <a:latin typeface="Arial" panose="020B0604020202020204" pitchFamily="34" charset="0"/>
                <a:cs typeface="Arial" panose="020B0604020202020204" pitchFamily="34" charset="0"/>
              </a:rPr>
              <a:t>Chùa Nhất Trụ</a:t>
            </a:r>
            <a:r>
              <a:rPr lang="vi-VN" b="0" i="0" dirty="0">
                <a:solidFill>
                  <a:srgbClr val="002060"/>
                </a:solidFill>
                <a:effectLst/>
                <a:latin typeface="Arial" panose="020B0604020202020204" pitchFamily="34" charset="0"/>
                <a:cs typeface="Arial" panose="020B0604020202020204" pitchFamily="34" charset="0"/>
              </a:rPr>
              <a:t> thuộc xã Trường Yên, huyện Hoa Lư là ngôi chùa cổ có kiến trúc độc đáo, nằm cách đền thờ vua Lê Đại Hành khoảng 100m. Với những giá trị lịch sử và văn hóa đặc biệt, chùa đã được công nhận là di tích cấp quốc gia.</a:t>
            </a:r>
            <a:endParaRPr lang="vi-VN"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823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C36B4C-4B35-B5DF-0548-42CBF43B6D39}"/>
              </a:ext>
            </a:extLst>
          </p:cNvPr>
          <p:cNvSpPr txBox="1"/>
          <p:nvPr/>
        </p:nvSpPr>
        <p:spPr>
          <a:xfrm>
            <a:off x="676274" y="5134570"/>
            <a:ext cx="10582276" cy="923330"/>
          </a:xfrm>
          <a:prstGeom prst="rect">
            <a:avLst/>
          </a:prstGeom>
          <a:solidFill>
            <a:schemeClr val="accent4">
              <a:lumMod val="20000"/>
              <a:lumOff val="80000"/>
            </a:schemeClr>
          </a:solidFill>
        </p:spPr>
        <p:txBody>
          <a:bodyPr wrap="square">
            <a:spAutoFit/>
          </a:bodyPr>
          <a:lstStyle/>
          <a:p>
            <a:pPr algn="just"/>
            <a:r>
              <a:rPr lang="vi-VN" b="1" dirty="0">
                <a:solidFill>
                  <a:srgbClr val="002060"/>
                </a:solidFill>
                <a:effectLst/>
                <a:latin typeface="Arial" panose="020B0604020202020204" pitchFamily="34" charset="0"/>
                <a:cs typeface="Arial" panose="020B0604020202020204" pitchFamily="34" charset="0"/>
              </a:rPr>
              <a:t>Đền Thái Vi là một ngôi đền nằm ở thôn Văn Lâm, xã Ninh Hải, huyện Hoa Lư tỉnh Ninh Bình. Đền thờ các vua nhà Trần có công lớn với Hoa Lư như Trần Thái Tông, Trần Thánh Tông, Trần Nhân Tông, Trần Anh Tông và hoàng hậu Thuận Thiên.</a:t>
            </a:r>
            <a:endParaRPr lang="vi-VN" dirty="0">
              <a:solidFill>
                <a:srgbClr val="00206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CC0FA0F-83B2-8709-0306-57077CEE3D35}"/>
              </a:ext>
            </a:extLst>
          </p:cNvPr>
          <p:cNvPicPr>
            <a:picLocks noChangeAspect="1"/>
          </p:cNvPicPr>
          <p:nvPr/>
        </p:nvPicPr>
        <p:blipFill>
          <a:blip r:embed="rId2"/>
          <a:stretch>
            <a:fillRect/>
          </a:stretch>
        </p:blipFill>
        <p:spPr>
          <a:xfrm>
            <a:off x="0" y="1569474"/>
            <a:ext cx="12192000" cy="3376152"/>
          </a:xfrm>
          <a:prstGeom prst="rect">
            <a:avLst/>
          </a:prstGeom>
        </p:spPr>
      </p:pic>
      <p:sp>
        <p:nvSpPr>
          <p:cNvPr id="15" name="Cloud 14">
            <a:extLst>
              <a:ext uri="{FF2B5EF4-FFF2-40B4-BE49-F238E27FC236}">
                <a16:creationId xmlns:a16="http://schemas.microsoft.com/office/drawing/2014/main" id="{62448DF0-B57A-EB9B-2D2C-ADDAF0DCC9DE}"/>
              </a:ext>
            </a:extLst>
          </p:cNvPr>
          <p:cNvSpPr/>
          <p:nvPr/>
        </p:nvSpPr>
        <p:spPr>
          <a:xfrm>
            <a:off x="590550" y="800100"/>
            <a:ext cx="2647950" cy="714375"/>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i="0">
                <a:solidFill>
                  <a:srgbClr val="FF0000"/>
                </a:solidFill>
                <a:effectLst/>
                <a:latin typeface="Arial" panose="020B0604020202020204" pitchFamily="34" charset="0"/>
              </a:rPr>
              <a:t>Đền Thái Vi</a:t>
            </a:r>
            <a:endParaRPr lang="vi-VN" sz="2000" b="1">
              <a:solidFill>
                <a:srgbClr val="FF0000"/>
              </a:solidFill>
            </a:endParaRPr>
          </a:p>
        </p:txBody>
      </p:sp>
    </p:spTree>
    <p:extLst>
      <p:ext uri="{BB962C8B-B14F-4D97-AF65-F5344CB8AC3E}">
        <p14:creationId xmlns:p14="http://schemas.microsoft.com/office/powerpoint/2010/main" val="392677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D15560-62A1-45EE-9B4D-1FBB2A379D35}"/>
              </a:ext>
            </a:extLst>
          </p:cNvPr>
          <p:cNvSpPr txBox="1"/>
          <p:nvPr/>
        </p:nvSpPr>
        <p:spPr>
          <a:xfrm>
            <a:off x="252411" y="5097995"/>
            <a:ext cx="10806113" cy="646331"/>
          </a:xfrm>
          <a:prstGeom prst="rect">
            <a:avLst/>
          </a:prstGeom>
          <a:solidFill>
            <a:schemeClr val="accent2">
              <a:lumMod val="20000"/>
              <a:lumOff val="80000"/>
            </a:schemeClr>
          </a:solidFill>
        </p:spPr>
        <p:txBody>
          <a:bodyPr wrap="square">
            <a:spAutoFit/>
          </a:bodyPr>
          <a:lstStyle/>
          <a:p>
            <a:r>
              <a:rPr lang="vi-VN" b="1" i="0" dirty="0">
                <a:solidFill>
                  <a:srgbClr val="FF0000"/>
                </a:solidFill>
                <a:effectLst/>
                <a:latin typeface="Verdana" panose="020B0604030504040204" pitchFamily="34" charset="0"/>
              </a:rPr>
              <a:t>Đền thờ Công chúa Phất Kim còn gọi là đền Thục tiết Công chúa, hay Phủ Bà Chúa. Nằm ở thôn Tam Kỳ, xã Trường Yên, huyện Hoa Lư, tỉnh Ninh Bình.</a:t>
            </a:r>
            <a:endParaRPr lang="vi-VN" dirty="0">
              <a:solidFill>
                <a:srgbClr val="FF0000"/>
              </a:solidFill>
            </a:endParaRPr>
          </a:p>
        </p:txBody>
      </p:sp>
      <p:sp>
        <p:nvSpPr>
          <p:cNvPr id="6" name="TextBox 5">
            <a:extLst>
              <a:ext uri="{FF2B5EF4-FFF2-40B4-BE49-F238E27FC236}">
                <a16:creationId xmlns:a16="http://schemas.microsoft.com/office/drawing/2014/main" id="{AD15FE8C-EC70-195F-9CF9-D614A0B51135}"/>
              </a:ext>
            </a:extLst>
          </p:cNvPr>
          <p:cNvSpPr txBox="1"/>
          <p:nvPr/>
        </p:nvSpPr>
        <p:spPr>
          <a:xfrm>
            <a:off x="252411" y="5756050"/>
            <a:ext cx="10806113" cy="646331"/>
          </a:xfrm>
          <a:prstGeom prst="rect">
            <a:avLst/>
          </a:prstGeom>
          <a:solidFill>
            <a:schemeClr val="accent5">
              <a:lumMod val="20000"/>
              <a:lumOff val="80000"/>
            </a:schemeClr>
          </a:solidFill>
        </p:spPr>
        <p:txBody>
          <a:bodyPr wrap="square">
            <a:spAutoFit/>
          </a:bodyPr>
          <a:lstStyle/>
          <a:p>
            <a:r>
              <a:rPr lang="vi-VN" b="1" i="0" dirty="0">
                <a:solidFill>
                  <a:srgbClr val="002060"/>
                </a:solidFill>
                <a:effectLst/>
                <a:latin typeface="Verdana" panose="020B0604030504040204" pitchFamily="34" charset="0"/>
              </a:rPr>
              <a:t>Đền thờ công chúa Phất Kim là nơi suy tôn người phụ nữ thế kỷ 10 hiền lành, trung hậu, và chịu nhiều sóng gió của cuộc đời</a:t>
            </a:r>
            <a:endParaRPr lang="vi-VN" b="1" dirty="0">
              <a:solidFill>
                <a:srgbClr val="002060"/>
              </a:solidFill>
            </a:endParaRPr>
          </a:p>
        </p:txBody>
      </p:sp>
      <p:pic>
        <p:nvPicPr>
          <p:cNvPr id="8" name="Picture 7">
            <a:extLst>
              <a:ext uri="{FF2B5EF4-FFF2-40B4-BE49-F238E27FC236}">
                <a16:creationId xmlns:a16="http://schemas.microsoft.com/office/drawing/2014/main" id="{5F544768-3F09-617D-58A4-CDFE70A92DEA}"/>
              </a:ext>
            </a:extLst>
          </p:cNvPr>
          <p:cNvPicPr>
            <a:picLocks noChangeAspect="1"/>
          </p:cNvPicPr>
          <p:nvPr/>
        </p:nvPicPr>
        <p:blipFill>
          <a:blip r:embed="rId2"/>
          <a:stretch>
            <a:fillRect/>
          </a:stretch>
        </p:blipFill>
        <p:spPr>
          <a:xfrm>
            <a:off x="447675" y="1218449"/>
            <a:ext cx="5311119" cy="3692548"/>
          </a:xfrm>
          <a:prstGeom prst="rect">
            <a:avLst/>
          </a:prstGeom>
        </p:spPr>
      </p:pic>
      <p:pic>
        <p:nvPicPr>
          <p:cNvPr id="10" name="Picture 9">
            <a:extLst>
              <a:ext uri="{FF2B5EF4-FFF2-40B4-BE49-F238E27FC236}">
                <a16:creationId xmlns:a16="http://schemas.microsoft.com/office/drawing/2014/main" id="{35897052-2AC3-DAA3-0569-D125455C2EF6}"/>
              </a:ext>
            </a:extLst>
          </p:cNvPr>
          <p:cNvPicPr>
            <a:picLocks noChangeAspect="1"/>
          </p:cNvPicPr>
          <p:nvPr/>
        </p:nvPicPr>
        <p:blipFill>
          <a:blip r:embed="rId3"/>
          <a:stretch>
            <a:fillRect/>
          </a:stretch>
        </p:blipFill>
        <p:spPr>
          <a:xfrm>
            <a:off x="5758794" y="1206725"/>
            <a:ext cx="5486400" cy="3679099"/>
          </a:xfrm>
          <a:prstGeom prst="rect">
            <a:avLst/>
          </a:prstGeom>
        </p:spPr>
      </p:pic>
      <p:sp>
        <p:nvSpPr>
          <p:cNvPr id="11" name="Cloud 10">
            <a:extLst>
              <a:ext uri="{FF2B5EF4-FFF2-40B4-BE49-F238E27FC236}">
                <a16:creationId xmlns:a16="http://schemas.microsoft.com/office/drawing/2014/main" id="{40965C72-03F0-2F33-D82B-3E73EA21BC15}"/>
              </a:ext>
            </a:extLst>
          </p:cNvPr>
          <p:cNvSpPr/>
          <p:nvPr/>
        </p:nvSpPr>
        <p:spPr>
          <a:xfrm>
            <a:off x="447675" y="371476"/>
            <a:ext cx="4057650" cy="1047750"/>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i="0" dirty="0">
                <a:solidFill>
                  <a:srgbClr val="FF0000"/>
                </a:solidFill>
                <a:effectLst/>
                <a:latin typeface="Arial" panose="020B0604020202020204" pitchFamily="34" charset="0"/>
                <a:cs typeface="Arial" panose="020B0604020202020204" pitchFamily="34" charset="0"/>
              </a:rPr>
              <a:t>Đền thờ </a:t>
            </a:r>
          </a:p>
          <a:p>
            <a:pPr algn="ctr"/>
            <a:r>
              <a:rPr lang="vi-VN" sz="2000" b="1" i="0" dirty="0">
                <a:solidFill>
                  <a:srgbClr val="FF0000"/>
                </a:solidFill>
                <a:effectLst/>
                <a:latin typeface="Arial" panose="020B0604020202020204" pitchFamily="34" charset="0"/>
                <a:cs typeface="Arial" panose="020B0604020202020204" pitchFamily="34" charset="0"/>
              </a:rPr>
              <a:t>công chúa Phất Kim</a:t>
            </a:r>
          </a:p>
        </p:txBody>
      </p:sp>
    </p:spTree>
    <p:extLst>
      <p:ext uri="{BB962C8B-B14F-4D97-AF65-F5344CB8AC3E}">
        <p14:creationId xmlns:p14="http://schemas.microsoft.com/office/powerpoint/2010/main" val="337907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6B332221-A803-23A7-88A0-ACC822605642}"/>
              </a:ext>
            </a:extLst>
          </p:cNvPr>
          <p:cNvSpPr txBox="1"/>
          <p:nvPr/>
        </p:nvSpPr>
        <p:spPr>
          <a:xfrm>
            <a:off x="804862" y="1676995"/>
            <a:ext cx="10582276" cy="646331"/>
          </a:xfrm>
          <a:prstGeom prst="rect">
            <a:avLst/>
          </a:prstGeom>
          <a:solidFill>
            <a:schemeClr val="accent4">
              <a:lumMod val="20000"/>
              <a:lumOff val="80000"/>
            </a:schemeClr>
          </a:solidFill>
        </p:spPr>
        <p:txBody>
          <a:bodyPr wrap="square">
            <a:spAutoFit/>
          </a:bodyPr>
          <a:lstStyle/>
          <a:p>
            <a:pPr algn="just"/>
            <a:r>
              <a:rPr lang="vi-VN" sz="3600" dirty="0" smtClean="0">
                <a:solidFill>
                  <a:srgbClr val="002060"/>
                </a:solidFill>
                <a:latin typeface="Arial" panose="020B0604020202020204" pitchFamily="34" charset="0"/>
                <a:cs typeface="Arial" panose="020B0604020202020204" pitchFamily="34" charset="0"/>
              </a:rPr>
              <a:t>Xin </a:t>
            </a:r>
            <a:r>
              <a:rPr lang="vi-VN" sz="3600" dirty="0">
                <a:solidFill>
                  <a:srgbClr val="002060"/>
                </a:solidFill>
                <a:latin typeface="Arial" panose="020B0604020202020204" pitchFamily="34" charset="0"/>
                <a:cs typeface="Arial" panose="020B0604020202020204" pitchFamily="34" charset="0"/>
              </a:rPr>
              <a:t>trân trọng cảm ơn các thầy cô và các em.</a:t>
            </a:r>
          </a:p>
        </p:txBody>
      </p:sp>
    </p:spTree>
    <p:extLst>
      <p:ext uri="{BB962C8B-B14F-4D97-AF65-F5344CB8AC3E}">
        <p14:creationId xmlns:p14="http://schemas.microsoft.com/office/powerpoint/2010/main" val="418323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4A6F41-6DFD-2613-ADDD-192BD8E7A4C6}"/>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9C8781D-9D61-43F6-183D-329A11EC546D}"/>
              </a:ext>
            </a:extLst>
          </p:cNvPr>
          <p:cNvSpPr txBox="1"/>
          <p:nvPr/>
        </p:nvSpPr>
        <p:spPr>
          <a:xfrm>
            <a:off x="5724525" y="777952"/>
            <a:ext cx="6096000" cy="463397"/>
          </a:xfrm>
          <a:prstGeom prst="rect">
            <a:avLst/>
          </a:prstGeom>
          <a:noFill/>
        </p:spPr>
        <p:txBody>
          <a:bodyPr wrap="square">
            <a:spAutoFit/>
          </a:bodyPr>
          <a:lstStyle/>
          <a:p>
            <a:pPr algn="ctr">
              <a:lnSpc>
                <a:spcPct val="150000"/>
              </a:lnSpc>
              <a:spcAft>
                <a:spcPts val="800"/>
              </a:spcAft>
            </a:pPr>
            <a:r>
              <a:rPr lang="vi-VN" sz="1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Scroll: Horizontal 7">
            <a:extLst>
              <a:ext uri="{FF2B5EF4-FFF2-40B4-BE49-F238E27FC236}">
                <a16:creationId xmlns:a16="http://schemas.microsoft.com/office/drawing/2014/main" id="{809C9441-6FBA-5C54-5489-5A350A978B4F}"/>
              </a:ext>
            </a:extLst>
          </p:cNvPr>
          <p:cNvSpPr/>
          <p:nvPr/>
        </p:nvSpPr>
        <p:spPr>
          <a:xfrm>
            <a:off x="3981450" y="893686"/>
            <a:ext cx="3810000" cy="1435176"/>
          </a:xfrm>
          <a:prstGeom prst="horizontalScroll">
            <a:avLst>
              <a:gd name="adj" fmla="val 16482"/>
            </a:avLst>
          </a:prstGeom>
          <a:solidFill>
            <a:srgbClr val="C0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CỐ ĐÔ HOA LƯ</a:t>
            </a:r>
            <a:endParaRPr lang="vi-VN" sz="2800" dirty="0"/>
          </a:p>
        </p:txBody>
      </p:sp>
      <p:sp>
        <p:nvSpPr>
          <p:cNvPr id="9" name="Cloud 8">
            <a:extLst>
              <a:ext uri="{FF2B5EF4-FFF2-40B4-BE49-F238E27FC236}">
                <a16:creationId xmlns:a16="http://schemas.microsoft.com/office/drawing/2014/main" id="{DE65C1A4-BB2E-1C3E-8357-741920BD4F96}"/>
              </a:ext>
            </a:extLst>
          </p:cNvPr>
          <p:cNvSpPr/>
          <p:nvPr/>
        </p:nvSpPr>
        <p:spPr>
          <a:xfrm>
            <a:off x="1085850" y="1374699"/>
            <a:ext cx="2781300" cy="730326"/>
          </a:xfrm>
          <a:prstGeom prst="cloud">
            <a:avLst/>
          </a:prstGeom>
          <a:solidFill>
            <a:srgbClr val="FFFFCC"/>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CHỦ ĐỀ </a:t>
            </a:r>
            <a:r>
              <a:rPr lang="en-US" sz="18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vi-VN">
              <a:solidFill>
                <a:srgbClr val="002060"/>
              </a:solidFill>
            </a:endParaRPr>
          </a:p>
        </p:txBody>
      </p:sp>
      <p:sp>
        <p:nvSpPr>
          <p:cNvPr id="4" name="TextBox 3">
            <a:extLst>
              <a:ext uri="{FF2B5EF4-FFF2-40B4-BE49-F238E27FC236}">
                <a16:creationId xmlns:a16="http://schemas.microsoft.com/office/drawing/2014/main" id="{9CA95CAF-F304-8156-6E50-71D821F3F50C}"/>
              </a:ext>
            </a:extLst>
          </p:cNvPr>
          <p:cNvSpPr txBox="1"/>
          <p:nvPr/>
        </p:nvSpPr>
        <p:spPr>
          <a:xfrm>
            <a:off x="1747838" y="123678"/>
            <a:ext cx="6162674" cy="646331"/>
          </a:xfrm>
          <a:prstGeom prst="rect">
            <a:avLst/>
          </a:prstGeom>
          <a:noFill/>
        </p:spPr>
        <p:txBody>
          <a:bodyPr wrap="square">
            <a:spAutoFit/>
          </a:bodyPr>
          <a:lstStyle/>
          <a:p>
            <a:pPr algn="ctr"/>
            <a:r>
              <a:rPr lang="vi-VN" sz="1800" b="1" dirty="0">
                <a:solidFill>
                  <a:srgbClr val="002060"/>
                </a:solidFill>
                <a:latin typeface="Arial" panose="020B0604020202020204" pitchFamily="34" charset="0"/>
                <a:cs typeface="Arial" panose="020B0604020202020204" pitchFamily="34" charset="0"/>
              </a:rPr>
              <a:t>GIÁO DỤC ĐỊA PHƯƠNG TỈNH NINH BÌNH</a:t>
            </a:r>
          </a:p>
          <a:p>
            <a:pPr algn="ctr"/>
            <a:r>
              <a:rPr lang="vi-VN" sz="1800" b="1" dirty="0">
                <a:solidFill>
                  <a:srgbClr val="002060"/>
                </a:solidFill>
                <a:latin typeface="Arial" panose="020B0604020202020204" pitchFamily="34" charset="0"/>
                <a:cs typeface="Arial" panose="020B0604020202020204" pitchFamily="34" charset="0"/>
              </a:rPr>
              <a:t>LỚP 5</a:t>
            </a:r>
          </a:p>
        </p:txBody>
      </p:sp>
    </p:spTree>
    <p:extLst>
      <p:ext uri="{BB962C8B-B14F-4D97-AF65-F5344CB8AC3E}">
        <p14:creationId xmlns:p14="http://schemas.microsoft.com/office/powerpoint/2010/main" val="211728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8 Points 3">
            <a:extLst>
              <a:ext uri="{FF2B5EF4-FFF2-40B4-BE49-F238E27FC236}">
                <a16:creationId xmlns:a16="http://schemas.microsoft.com/office/drawing/2014/main" id="{441B8318-8933-6A7D-EB5C-C82F28465EA6}"/>
              </a:ext>
            </a:extLst>
          </p:cNvPr>
          <p:cNvSpPr/>
          <p:nvPr/>
        </p:nvSpPr>
        <p:spPr>
          <a:xfrm>
            <a:off x="259384" y="108629"/>
            <a:ext cx="3762375" cy="2047875"/>
          </a:xfrm>
          <a:prstGeom prst="irregularSeal1">
            <a:avLst/>
          </a:prstGeom>
          <a:solidFill>
            <a:srgbClr val="C0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FF00"/>
                </a:solidFill>
                <a:latin typeface="Arial" panose="020B0604020202020204" pitchFamily="34" charset="0"/>
                <a:cs typeface="Arial" panose="020B0604020202020204" pitchFamily="34" charset="0"/>
              </a:rPr>
              <a:t>Trò chơi ô chữ</a:t>
            </a:r>
          </a:p>
        </p:txBody>
      </p:sp>
      <p:sp>
        <p:nvSpPr>
          <p:cNvPr id="5" name="TextBox 4">
            <a:extLst>
              <a:ext uri="{FF2B5EF4-FFF2-40B4-BE49-F238E27FC236}">
                <a16:creationId xmlns:a16="http://schemas.microsoft.com/office/drawing/2014/main" id="{D110A606-580B-F2DA-3AD2-73FAB0431409}"/>
              </a:ext>
            </a:extLst>
          </p:cNvPr>
          <p:cNvSpPr txBox="1"/>
          <p:nvPr/>
        </p:nvSpPr>
        <p:spPr>
          <a:xfrm>
            <a:off x="5086352" y="108629"/>
            <a:ext cx="6953252" cy="400110"/>
          </a:xfrm>
          <a:prstGeom prst="rect">
            <a:avLst/>
          </a:prstGeom>
          <a:solidFill>
            <a:schemeClr val="accent6">
              <a:lumMod val="50000"/>
            </a:schemeClr>
          </a:solidFill>
          <a:ln>
            <a:solidFill>
              <a:srgbClr val="FFFF00"/>
            </a:solidFill>
          </a:ln>
        </p:spPr>
        <p:txBody>
          <a:bodyPr wrap="square">
            <a:spAutoFit/>
          </a:bodyPr>
          <a:lstStyle/>
          <a:p>
            <a:r>
              <a:rPr lang="vi-VN" sz="2000" b="1" i="0" dirty="0">
                <a:solidFill>
                  <a:srgbClr val="FFFF00"/>
                </a:solidFill>
                <a:effectLst/>
                <a:latin typeface="Arial" panose="020B0604020202020204" pitchFamily="34" charset="0"/>
                <a:cs typeface="Arial" panose="020B0604020202020204" pitchFamily="34" charset="0"/>
              </a:rPr>
              <a:t>Một câu có 4 chữ nói về dấu tich lịch sử của Ninh Bình</a:t>
            </a:r>
            <a:endParaRPr lang="vi-VN" sz="2000" b="1" dirty="0">
              <a:solidFill>
                <a:srgbClr val="FFFF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4873ED7-0AE0-B71F-3F0D-1328F3F4FEBF}"/>
              </a:ext>
            </a:extLst>
          </p:cNvPr>
          <p:cNvSpPr/>
          <p:nvPr/>
        </p:nvSpPr>
        <p:spPr>
          <a:xfrm>
            <a:off x="66675" y="2096379"/>
            <a:ext cx="1343025" cy="8953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b="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379F7A5-E29F-F9E9-73AD-19FD2723A388}"/>
              </a:ext>
            </a:extLst>
          </p:cNvPr>
          <p:cNvSpPr/>
          <p:nvPr/>
        </p:nvSpPr>
        <p:spPr>
          <a:xfrm>
            <a:off x="1547812" y="2096379"/>
            <a:ext cx="1343025" cy="8953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F6F5A29-6777-BD1B-7D99-E22169249410}"/>
              </a:ext>
            </a:extLst>
          </p:cNvPr>
          <p:cNvSpPr/>
          <p:nvPr/>
        </p:nvSpPr>
        <p:spPr>
          <a:xfrm>
            <a:off x="3026568" y="2096379"/>
            <a:ext cx="1343025" cy="8953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Arial" panose="020B0604020202020204" pitchFamily="34" charset="0"/>
                <a:cs typeface="Arial" panose="020B0604020202020204" pitchFamily="34" charset="0"/>
              </a:rPr>
              <a:t>N</a:t>
            </a:r>
          </a:p>
        </p:txBody>
      </p:sp>
      <p:sp>
        <p:nvSpPr>
          <p:cNvPr id="9" name="Rectangle 8">
            <a:extLst>
              <a:ext uri="{FF2B5EF4-FFF2-40B4-BE49-F238E27FC236}">
                <a16:creationId xmlns:a16="http://schemas.microsoft.com/office/drawing/2014/main" id="{4A25E313-EC70-3B7F-3EF7-89E77A58EDB4}"/>
              </a:ext>
            </a:extLst>
          </p:cNvPr>
          <p:cNvSpPr/>
          <p:nvPr/>
        </p:nvSpPr>
        <p:spPr>
          <a:xfrm>
            <a:off x="4514848" y="2096379"/>
            <a:ext cx="1343025" cy="8953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b="1"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310BD69-9073-9955-B361-6FE3EBC200EC}"/>
              </a:ext>
            </a:extLst>
          </p:cNvPr>
          <p:cNvSpPr/>
          <p:nvPr/>
        </p:nvSpPr>
        <p:spPr>
          <a:xfrm>
            <a:off x="2993057" y="3182229"/>
            <a:ext cx="1400175" cy="962025"/>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b="1" dirty="0">
              <a:solidFill>
                <a:srgbClr val="C000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62CBAB5-6581-C7E0-3716-9BFD0E1C9DF0}"/>
              </a:ext>
            </a:extLst>
          </p:cNvPr>
          <p:cNvSpPr/>
          <p:nvPr/>
        </p:nvSpPr>
        <p:spPr>
          <a:xfrm>
            <a:off x="4514848" y="3182229"/>
            <a:ext cx="1400175" cy="962025"/>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C00000"/>
                </a:solidFill>
                <a:latin typeface="Arial" panose="020B0604020202020204" pitchFamily="34" charset="0"/>
                <a:cs typeface="Arial" panose="020B0604020202020204" pitchFamily="34" charset="0"/>
              </a:rPr>
              <a:t>Ô</a:t>
            </a:r>
          </a:p>
        </p:txBody>
      </p:sp>
      <p:sp>
        <p:nvSpPr>
          <p:cNvPr id="13" name="Rectangle 12">
            <a:extLst>
              <a:ext uri="{FF2B5EF4-FFF2-40B4-BE49-F238E27FC236}">
                <a16:creationId xmlns:a16="http://schemas.microsoft.com/office/drawing/2014/main" id="{74627023-3CF5-9CE1-F380-9FE199039413}"/>
              </a:ext>
            </a:extLst>
          </p:cNvPr>
          <p:cNvSpPr/>
          <p:nvPr/>
        </p:nvSpPr>
        <p:spPr>
          <a:xfrm>
            <a:off x="4514848" y="4334754"/>
            <a:ext cx="1343025" cy="9620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b="1" dirty="0">
              <a:solidFill>
                <a:srgbClr val="7030A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F1B92818-5791-64EC-E098-566D5F535E72}"/>
              </a:ext>
            </a:extLst>
          </p:cNvPr>
          <p:cNvSpPr/>
          <p:nvPr/>
        </p:nvSpPr>
        <p:spPr>
          <a:xfrm>
            <a:off x="6038848" y="4334754"/>
            <a:ext cx="1343025" cy="9620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7030A0"/>
                </a:solidFill>
                <a:latin typeface="Arial" panose="020B0604020202020204" pitchFamily="34" charset="0"/>
                <a:cs typeface="Arial" panose="020B0604020202020204" pitchFamily="34" charset="0"/>
              </a:rPr>
              <a:t>O</a:t>
            </a:r>
          </a:p>
        </p:txBody>
      </p:sp>
      <p:sp>
        <p:nvSpPr>
          <p:cNvPr id="15" name="Rectangle 14">
            <a:extLst>
              <a:ext uri="{FF2B5EF4-FFF2-40B4-BE49-F238E27FC236}">
                <a16:creationId xmlns:a16="http://schemas.microsoft.com/office/drawing/2014/main" id="{0DB983FE-9D27-4176-2243-4FC8206AD8A0}"/>
              </a:ext>
            </a:extLst>
          </p:cNvPr>
          <p:cNvSpPr/>
          <p:nvPr/>
        </p:nvSpPr>
        <p:spPr>
          <a:xfrm>
            <a:off x="7562848" y="4334754"/>
            <a:ext cx="1343025" cy="9620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b="1" dirty="0">
              <a:solidFill>
                <a:srgbClr val="7030A0"/>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99AC892-D2FE-B85D-E239-E302A9B5C5FF}"/>
              </a:ext>
            </a:extLst>
          </p:cNvPr>
          <p:cNvSpPr/>
          <p:nvPr/>
        </p:nvSpPr>
        <p:spPr>
          <a:xfrm>
            <a:off x="6038848" y="5587291"/>
            <a:ext cx="1343025" cy="962025"/>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b="1" dirty="0">
              <a:solidFill>
                <a:srgbClr val="00206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F622860E-84C2-0284-3268-F4D10690061D}"/>
              </a:ext>
            </a:extLst>
          </p:cNvPr>
          <p:cNvSpPr/>
          <p:nvPr/>
        </p:nvSpPr>
        <p:spPr>
          <a:xfrm>
            <a:off x="7562848" y="5587291"/>
            <a:ext cx="1343025" cy="962025"/>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Arial" panose="020B0604020202020204" pitchFamily="34" charset="0"/>
                <a:cs typeface="Arial" panose="020B0604020202020204" pitchFamily="34" charset="0"/>
              </a:rPr>
              <a:t>Ư</a:t>
            </a:r>
          </a:p>
        </p:txBody>
      </p:sp>
      <p:pic>
        <p:nvPicPr>
          <p:cNvPr id="21" name="Picture 20">
            <a:extLst>
              <a:ext uri="{FF2B5EF4-FFF2-40B4-BE49-F238E27FC236}">
                <a16:creationId xmlns:a16="http://schemas.microsoft.com/office/drawing/2014/main" id="{A5A2A69D-59AB-D129-EDCA-46CD5C4F0A17}"/>
              </a:ext>
            </a:extLst>
          </p:cNvPr>
          <p:cNvPicPr>
            <a:picLocks noChangeAspect="1"/>
          </p:cNvPicPr>
          <p:nvPr/>
        </p:nvPicPr>
        <p:blipFill>
          <a:blip r:embed="rId2"/>
          <a:stretch>
            <a:fillRect/>
          </a:stretch>
        </p:blipFill>
        <p:spPr>
          <a:xfrm>
            <a:off x="6158254" y="522574"/>
            <a:ext cx="5881350" cy="3706526"/>
          </a:xfrm>
          <a:prstGeom prst="rect">
            <a:avLst/>
          </a:prstGeom>
        </p:spPr>
      </p:pic>
    </p:spTree>
    <p:extLst>
      <p:ext uri="{BB962C8B-B14F-4D97-AF65-F5344CB8AC3E}">
        <p14:creationId xmlns:p14="http://schemas.microsoft.com/office/powerpoint/2010/main" val="201623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500"/>
                                        <p:tgtEl>
                                          <p:spTgt spid="18"/>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8 Points 3">
            <a:extLst>
              <a:ext uri="{FF2B5EF4-FFF2-40B4-BE49-F238E27FC236}">
                <a16:creationId xmlns:a16="http://schemas.microsoft.com/office/drawing/2014/main" id="{441B8318-8933-6A7D-EB5C-C82F28465EA6}"/>
              </a:ext>
            </a:extLst>
          </p:cNvPr>
          <p:cNvSpPr/>
          <p:nvPr/>
        </p:nvSpPr>
        <p:spPr>
          <a:xfrm>
            <a:off x="190499" y="48504"/>
            <a:ext cx="3762375" cy="2047875"/>
          </a:xfrm>
          <a:prstGeom prst="irregularSeal1">
            <a:avLst/>
          </a:prstGeom>
          <a:solidFill>
            <a:srgbClr val="C0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FF00"/>
                </a:solidFill>
                <a:latin typeface="Arial" panose="020B0604020202020204" pitchFamily="34" charset="0"/>
                <a:cs typeface="Arial" panose="020B0604020202020204" pitchFamily="34" charset="0"/>
              </a:rPr>
              <a:t>Trò chơi ô chữ</a:t>
            </a:r>
          </a:p>
        </p:txBody>
      </p:sp>
      <p:sp>
        <p:nvSpPr>
          <p:cNvPr id="5" name="TextBox 4">
            <a:extLst>
              <a:ext uri="{FF2B5EF4-FFF2-40B4-BE49-F238E27FC236}">
                <a16:creationId xmlns:a16="http://schemas.microsoft.com/office/drawing/2014/main" id="{D110A606-580B-F2DA-3AD2-73FAB0431409}"/>
              </a:ext>
            </a:extLst>
          </p:cNvPr>
          <p:cNvSpPr txBox="1"/>
          <p:nvPr/>
        </p:nvSpPr>
        <p:spPr>
          <a:xfrm>
            <a:off x="5086352" y="108629"/>
            <a:ext cx="6953252" cy="400110"/>
          </a:xfrm>
          <a:prstGeom prst="rect">
            <a:avLst/>
          </a:prstGeom>
          <a:solidFill>
            <a:schemeClr val="accent6">
              <a:lumMod val="50000"/>
            </a:schemeClr>
          </a:solidFill>
          <a:ln>
            <a:solidFill>
              <a:srgbClr val="FFFF00"/>
            </a:solidFill>
          </a:ln>
        </p:spPr>
        <p:txBody>
          <a:bodyPr wrap="square">
            <a:spAutoFit/>
          </a:bodyPr>
          <a:lstStyle/>
          <a:p>
            <a:r>
              <a:rPr lang="vi-VN" sz="2000" b="1" i="0" dirty="0">
                <a:solidFill>
                  <a:srgbClr val="FFFF00"/>
                </a:solidFill>
                <a:effectLst/>
                <a:latin typeface="Arial" panose="020B0604020202020204" pitchFamily="34" charset="0"/>
                <a:cs typeface="Arial" panose="020B0604020202020204" pitchFamily="34" charset="0"/>
              </a:rPr>
              <a:t>Một câu có 4 chữ nói về dấu tich lịch sử của Ninh Bình</a:t>
            </a:r>
            <a:endParaRPr lang="vi-VN" sz="2000" b="1" dirty="0">
              <a:solidFill>
                <a:srgbClr val="FFFF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4873ED7-0AE0-B71F-3F0D-1328F3F4FEBF}"/>
              </a:ext>
            </a:extLst>
          </p:cNvPr>
          <p:cNvSpPr/>
          <p:nvPr/>
        </p:nvSpPr>
        <p:spPr>
          <a:xfrm>
            <a:off x="66675" y="2096379"/>
            <a:ext cx="1343025" cy="8953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b="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379F7A5-E29F-F9E9-73AD-19FD2723A388}"/>
              </a:ext>
            </a:extLst>
          </p:cNvPr>
          <p:cNvSpPr/>
          <p:nvPr/>
        </p:nvSpPr>
        <p:spPr>
          <a:xfrm>
            <a:off x="1538288" y="2096379"/>
            <a:ext cx="1343025" cy="8953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F6F5A29-6777-BD1B-7D99-E22169249410}"/>
              </a:ext>
            </a:extLst>
          </p:cNvPr>
          <p:cNvSpPr/>
          <p:nvPr/>
        </p:nvSpPr>
        <p:spPr>
          <a:xfrm>
            <a:off x="3026568" y="2096379"/>
            <a:ext cx="1343025" cy="8953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Arial" panose="020B0604020202020204" pitchFamily="34" charset="0"/>
                <a:cs typeface="Arial" panose="020B0604020202020204" pitchFamily="34" charset="0"/>
              </a:rPr>
              <a:t>N</a:t>
            </a:r>
          </a:p>
        </p:txBody>
      </p:sp>
      <p:sp>
        <p:nvSpPr>
          <p:cNvPr id="9" name="Rectangle 8">
            <a:extLst>
              <a:ext uri="{FF2B5EF4-FFF2-40B4-BE49-F238E27FC236}">
                <a16:creationId xmlns:a16="http://schemas.microsoft.com/office/drawing/2014/main" id="{4A25E313-EC70-3B7F-3EF7-89E77A58EDB4}"/>
              </a:ext>
            </a:extLst>
          </p:cNvPr>
          <p:cNvSpPr/>
          <p:nvPr/>
        </p:nvSpPr>
        <p:spPr>
          <a:xfrm>
            <a:off x="4514847" y="2106783"/>
            <a:ext cx="1343025" cy="8953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b="1"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310BD69-9073-9955-B361-6FE3EBC200EC}"/>
              </a:ext>
            </a:extLst>
          </p:cNvPr>
          <p:cNvSpPr/>
          <p:nvPr/>
        </p:nvSpPr>
        <p:spPr>
          <a:xfrm>
            <a:off x="2993057" y="3182229"/>
            <a:ext cx="1400175" cy="962025"/>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b="1" dirty="0">
              <a:solidFill>
                <a:srgbClr val="C000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62CBAB5-6581-C7E0-3716-9BFD0E1C9DF0}"/>
              </a:ext>
            </a:extLst>
          </p:cNvPr>
          <p:cNvSpPr/>
          <p:nvPr/>
        </p:nvSpPr>
        <p:spPr>
          <a:xfrm>
            <a:off x="4514848" y="3182229"/>
            <a:ext cx="1400175" cy="962025"/>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C00000"/>
                </a:solidFill>
                <a:latin typeface="Arial" panose="020B0604020202020204" pitchFamily="34" charset="0"/>
                <a:cs typeface="Arial" panose="020B0604020202020204" pitchFamily="34" charset="0"/>
              </a:rPr>
              <a:t>Ô</a:t>
            </a:r>
          </a:p>
        </p:txBody>
      </p:sp>
      <p:sp>
        <p:nvSpPr>
          <p:cNvPr id="13" name="Rectangle 12">
            <a:extLst>
              <a:ext uri="{FF2B5EF4-FFF2-40B4-BE49-F238E27FC236}">
                <a16:creationId xmlns:a16="http://schemas.microsoft.com/office/drawing/2014/main" id="{74627023-3CF5-9CE1-F380-9FE199039413}"/>
              </a:ext>
            </a:extLst>
          </p:cNvPr>
          <p:cNvSpPr/>
          <p:nvPr/>
        </p:nvSpPr>
        <p:spPr>
          <a:xfrm>
            <a:off x="4514848" y="4334754"/>
            <a:ext cx="1343025" cy="9620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b="1" dirty="0">
              <a:solidFill>
                <a:srgbClr val="7030A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F1B92818-5791-64EC-E098-566D5F535E72}"/>
              </a:ext>
            </a:extLst>
          </p:cNvPr>
          <p:cNvSpPr/>
          <p:nvPr/>
        </p:nvSpPr>
        <p:spPr>
          <a:xfrm>
            <a:off x="6038848" y="4334754"/>
            <a:ext cx="1343025" cy="9620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7030A0"/>
                </a:solidFill>
                <a:latin typeface="Arial" panose="020B0604020202020204" pitchFamily="34" charset="0"/>
                <a:cs typeface="Arial" panose="020B0604020202020204" pitchFamily="34" charset="0"/>
              </a:rPr>
              <a:t>O</a:t>
            </a:r>
          </a:p>
        </p:txBody>
      </p:sp>
      <p:sp>
        <p:nvSpPr>
          <p:cNvPr id="15" name="Rectangle 14">
            <a:extLst>
              <a:ext uri="{FF2B5EF4-FFF2-40B4-BE49-F238E27FC236}">
                <a16:creationId xmlns:a16="http://schemas.microsoft.com/office/drawing/2014/main" id="{0DB983FE-9D27-4176-2243-4FC8206AD8A0}"/>
              </a:ext>
            </a:extLst>
          </p:cNvPr>
          <p:cNvSpPr/>
          <p:nvPr/>
        </p:nvSpPr>
        <p:spPr>
          <a:xfrm>
            <a:off x="7562848" y="4334754"/>
            <a:ext cx="1343025" cy="9620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b="1" dirty="0">
              <a:solidFill>
                <a:srgbClr val="7030A0"/>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99AC892-D2FE-B85D-E239-E302A9B5C5FF}"/>
              </a:ext>
            </a:extLst>
          </p:cNvPr>
          <p:cNvSpPr/>
          <p:nvPr/>
        </p:nvSpPr>
        <p:spPr>
          <a:xfrm>
            <a:off x="6038848" y="5587290"/>
            <a:ext cx="1343025" cy="962025"/>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b="1" dirty="0">
              <a:solidFill>
                <a:srgbClr val="00206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F622860E-84C2-0284-3268-F4D10690061D}"/>
              </a:ext>
            </a:extLst>
          </p:cNvPr>
          <p:cNvSpPr/>
          <p:nvPr/>
        </p:nvSpPr>
        <p:spPr>
          <a:xfrm>
            <a:off x="7562848" y="5587291"/>
            <a:ext cx="1343025" cy="962025"/>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Arial" panose="020B0604020202020204" pitchFamily="34" charset="0"/>
                <a:cs typeface="Arial" panose="020B0604020202020204" pitchFamily="34" charset="0"/>
              </a:rPr>
              <a:t>Ư</a:t>
            </a:r>
          </a:p>
        </p:txBody>
      </p:sp>
      <p:pic>
        <p:nvPicPr>
          <p:cNvPr id="21" name="Picture 20">
            <a:extLst>
              <a:ext uri="{FF2B5EF4-FFF2-40B4-BE49-F238E27FC236}">
                <a16:creationId xmlns:a16="http://schemas.microsoft.com/office/drawing/2014/main" id="{A5A2A69D-59AB-D129-EDCA-46CD5C4F0A17}"/>
              </a:ext>
            </a:extLst>
          </p:cNvPr>
          <p:cNvPicPr>
            <a:picLocks noChangeAspect="1"/>
          </p:cNvPicPr>
          <p:nvPr/>
        </p:nvPicPr>
        <p:blipFill>
          <a:blip r:embed="rId2"/>
          <a:stretch>
            <a:fillRect/>
          </a:stretch>
        </p:blipFill>
        <p:spPr>
          <a:xfrm>
            <a:off x="6158253" y="522573"/>
            <a:ext cx="5843247" cy="3735101"/>
          </a:xfrm>
          <a:prstGeom prst="rect">
            <a:avLst/>
          </a:prstGeom>
        </p:spPr>
      </p:pic>
      <p:sp>
        <p:nvSpPr>
          <p:cNvPr id="2" name="Rectangle 1">
            <a:extLst>
              <a:ext uri="{FF2B5EF4-FFF2-40B4-BE49-F238E27FC236}">
                <a16:creationId xmlns:a16="http://schemas.microsoft.com/office/drawing/2014/main" id="{40C4E231-DB94-FD3A-4A84-3BC613656A29}"/>
              </a:ext>
            </a:extLst>
          </p:cNvPr>
          <p:cNvSpPr/>
          <p:nvPr/>
        </p:nvSpPr>
        <p:spPr>
          <a:xfrm>
            <a:off x="66674" y="2096379"/>
            <a:ext cx="1343025" cy="8953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Arial" panose="020B0604020202020204" pitchFamily="34" charset="0"/>
                <a:cs typeface="Arial" panose="020B0604020202020204" pitchFamily="34" charset="0"/>
              </a:rPr>
              <a:t>K</a:t>
            </a:r>
          </a:p>
        </p:txBody>
      </p:sp>
      <p:sp>
        <p:nvSpPr>
          <p:cNvPr id="3" name="Rectangle 2">
            <a:extLst>
              <a:ext uri="{FF2B5EF4-FFF2-40B4-BE49-F238E27FC236}">
                <a16:creationId xmlns:a16="http://schemas.microsoft.com/office/drawing/2014/main" id="{346C2328-87CB-832D-0920-7C220D993E7E}"/>
              </a:ext>
            </a:extLst>
          </p:cNvPr>
          <p:cNvSpPr/>
          <p:nvPr/>
        </p:nvSpPr>
        <p:spPr>
          <a:xfrm>
            <a:off x="1538288" y="2096379"/>
            <a:ext cx="1343025" cy="8953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Arial" panose="020B0604020202020204" pitchFamily="34" charset="0"/>
                <a:cs typeface="Arial" panose="020B0604020202020204" pitchFamily="34" charset="0"/>
              </a:rPr>
              <a:t>I</a:t>
            </a:r>
          </a:p>
        </p:txBody>
      </p:sp>
      <p:sp>
        <p:nvSpPr>
          <p:cNvPr id="16" name="Rectangle 15">
            <a:extLst>
              <a:ext uri="{FF2B5EF4-FFF2-40B4-BE49-F238E27FC236}">
                <a16:creationId xmlns:a16="http://schemas.microsoft.com/office/drawing/2014/main" id="{94EF2182-F47C-8F19-68B1-B8E431741B16}"/>
              </a:ext>
            </a:extLst>
          </p:cNvPr>
          <p:cNvSpPr/>
          <p:nvPr/>
        </p:nvSpPr>
        <p:spPr>
          <a:xfrm>
            <a:off x="4514846" y="2096379"/>
            <a:ext cx="1343025" cy="8953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Arial" panose="020B0604020202020204" pitchFamily="34" charset="0"/>
                <a:cs typeface="Arial" panose="020B0604020202020204" pitchFamily="34" charset="0"/>
              </a:rPr>
              <a:t>H</a:t>
            </a:r>
          </a:p>
        </p:txBody>
      </p:sp>
      <p:sp>
        <p:nvSpPr>
          <p:cNvPr id="17" name="Rectangle 16">
            <a:extLst>
              <a:ext uri="{FF2B5EF4-FFF2-40B4-BE49-F238E27FC236}">
                <a16:creationId xmlns:a16="http://schemas.microsoft.com/office/drawing/2014/main" id="{A92042A5-3BC6-B3DB-CF67-CA53E8F14501}"/>
              </a:ext>
            </a:extLst>
          </p:cNvPr>
          <p:cNvSpPr/>
          <p:nvPr/>
        </p:nvSpPr>
        <p:spPr>
          <a:xfrm>
            <a:off x="2993057" y="3182229"/>
            <a:ext cx="1400175" cy="962025"/>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C00000"/>
                </a:solidFill>
                <a:latin typeface="Arial" panose="020B0604020202020204" pitchFamily="34" charset="0"/>
                <a:cs typeface="Arial" panose="020B0604020202020204" pitchFamily="34" charset="0"/>
              </a:rPr>
              <a:t>Đ</a:t>
            </a:r>
          </a:p>
        </p:txBody>
      </p:sp>
      <p:sp>
        <p:nvSpPr>
          <p:cNvPr id="20" name="Rectangle 19">
            <a:extLst>
              <a:ext uri="{FF2B5EF4-FFF2-40B4-BE49-F238E27FC236}">
                <a16:creationId xmlns:a16="http://schemas.microsoft.com/office/drawing/2014/main" id="{FCD7DDF6-ED1E-50F7-06F5-97C73101A2EA}"/>
              </a:ext>
            </a:extLst>
          </p:cNvPr>
          <p:cNvSpPr/>
          <p:nvPr/>
        </p:nvSpPr>
        <p:spPr>
          <a:xfrm>
            <a:off x="4514845" y="4334754"/>
            <a:ext cx="1343025" cy="9620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7030A0"/>
                </a:solidFill>
                <a:latin typeface="Arial" panose="020B0604020202020204" pitchFamily="34" charset="0"/>
                <a:cs typeface="Arial" panose="020B0604020202020204" pitchFamily="34" charset="0"/>
              </a:rPr>
              <a:t>H</a:t>
            </a:r>
          </a:p>
        </p:txBody>
      </p:sp>
      <p:sp>
        <p:nvSpPr>
          <p:cNvPr id="22" name="Rectangle 21">
            <a:extLst>
              <a:ext uri="{FF2B5EF4-FFF2-40B4-BE49-F238E27FC236}">
                <a16:creationId xmlns:a16="http://schemas.microsoft.com/office/drawing/2014/main" id="{2582775A-1347-14BD-184C-76E4E0332AED}"/>
              </a:ext>
            </a:extLst>
          </p:cNvPr>
          <p:cNvSpPr/>
          <p:nvPr/>
        </p:nvSpPr>
        <p:spPr>
          <a:xfrm>
            <a:off x="7562848" y="4334754"/>
            <a:ext cx="1343025" cy="9620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7030A0"/>
                </a:solidFill>
                <a:latin typeface="Arial" panose="020B0604020202020204" pitchFamily="34" charset="0"/>
                <a:cs typeface="Arial" panose="020B0604020202020204" pitchFamily="34" charset="0"/>
              </a:rPr>
              <a:t>A</a:t>
            </a:r>
          </a:p>
        </p:txBody>
      </p:sp>
      <p:sp>
        <p:nvSpPr>
          <p:cNvPr id="23" name="Rectangle 22">
            <a:extLst>
              <a:ext uri="{FF2B5EF4-FFF2-40B4-BE49-F238E27FC236}">
                <a16:creationId xmlns:a16="http://schemas.microsoft.com/office/drawing/2014/main" id="{F7A810CC-1098-AB1E-96D4-1F84270D14D9}"/>
              </a:ext>
            </a:extLst>
          </p:cNvPr>
          <p:cNvSpPr/>
          <p:nvPr/>
        </p:nvSpPr>
        <p:spPr>
          <a:xfrm>
            <a:off x="6043605" y="5592931"/>
            <a:ext cx="1343025" cy="962025"/>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Arial" panose="020B0604020202020204" pitchFamily="34" charset="0"/>
                <a:cs typeface="Arial" panose="020B0604020202020204" pitchFamily="34" charset="0"/>
              </a:rPr>
              <a:t>L</a:t>
            </a:r>
          </a:p>
        </p:txBody>
      </p:sp>
    </p:spTree>
    <p:extLst>
      <p:ext uri="{BB962C8B-B14F-4D97-AF65-F5344CB8AC3E}">
        <p14:creationId xmlns:p14="http://schemas.microsoft.com/office/powerpoint/2010/main" val="400936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animBg="1"/>
      <p:bldP spid="17" grpId="0" animBg="1"/>
      <p:bldP spid="20"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A8C630-C76A-DFA1-21AA-8190F580F509}"/>
              </a:ext>
            </a:extLst>
          </p:cNvPr>
          <p:cNvSpPr txBox="1"/>
          <p:nvPr/>
        </p:nvSpPr>
        <p:spPr>
          <a:xfrm>
            <a:off x="133351" y="607124"/>
            <a:ext cx="9439275" cy="707886"/>
          </a:xfrm>
          <a:prstGeom prst="rect">
            <a:avLst/>
          </a:prstGeom>
          <a:solidFill>
            <a:srgbClr val="FFFFCC"/>
          </a:solidFill>
          <a:ln>
            <a:solidFill>
              <a:srgbClr val="FF0000"/>
            </a:solidFill>
          </a:ln>
        </p:spPr>
        <p:txBody>
          <a:bodyPr wrap="square">
            <a:spAutoFit/>
          </a:bodyPr>
          <a:lstStyle/>
          <a:p>
            <a:r>
              <a:rPr lang="vi-VN" sz="2000" b="1" kern="0" dirty="0">
                <a:solidFill>
                  <a:schemeClr val="accent6">
                    <a:lumMod val="50000"/>
                  </a:schemeClr>
                </a:solidFill>
                <a:effectLst/>
                <a:latin typeface="Times New Roman" panose="02020603050405020304" pitchFamily="18" charset="0"/>
                <a:ea typeface="Calibri" panose="020F0502020204030204" pitchFamily="34" charset="0"/>
              </a:rPr>
              <a:t>Quê hương Ninh Bình có rất nhiều di tích lịch sử - văn hóa gắn với các danh nhân, các địa điểm xảy ra các sự kiện lịch sử quan trọng của quê hương Ninh Bình</a:t>
            </a:r>
            <a:endParaRPr lang="vi-VN" sz="2000" b="1" dirty="0">
              <a:solidFill>
                <a:schemeClr val="accent6">
                  <a:lumMod val="50000"/>
                </a:schemeClr>
              </a:solidFill>
            </a:endParaRPr>
          </a:p>
        </p:txBody>
      </p:sp>
      <p:pic>
        <p:nvPicPr>
          <p:cNvPr id="13" name="Picture 12">
            <a:extLst>
              <a:ext uri="{FF2B5EF4-FFF2-40B4-BE49-F238E27FC236}">
                <a16:creationId xmlns:a16="http://schemas.microsoft.com/office/drawing/2014/main" id="{36FFBF87-BC4E-F299-54E6-C0C9A528AC7F}"/>
              </a:ext>
            </a:extLst>
          </p:cNvPr>
          <p:cNvPicPr>
            <a:picLocks noChangeAspect="1"/>
          </p:cNvPicPr>
          <p:nvPr/>
        </p:nvPicPr>
        <p:blipFill>
          <a:blip r:embed="rId2"/>
          <a:stretch>
            <a:fillRect/>
          </a:stretch>
        </p:blipFill>
        <p:spPr>
          <a:xfrm>
            <a:off x="3429000" y="1356585"/>
            <a:ext cx="3714750" cy="2999766"/>
          </a:xfrm>
          <a:prstGeom prst="rect">
            <a:avLst/>
          </a:prstGeom>
        </p:spPr>
      </p:pic>
      <p:pic>
        <p:nvPicPr>
          <p:cNvPr id="15" name="Picture 14">
            <a:extLst>
              <a:ext uri="{FF2B5EF4-FFF2-40B4-BE49-F238E27FC236}">
                <a16:creationId xmlns:a16="http://schemas.microsoft.com/office/drawing/2014/main" id="{8D894EEF-EEB2-C820-AA84-E2A8A8D1CC3F}"/>
              </a:ext>
            </a:extLst>
          </p:cNvPr>
          <p:cNvPicPr>
            <a:picLocks noChangeAspect="1"/>
          </p:cNvPicPr>
          <p:nvPr/>
        </p:nvPicPr>
        <p:blipFill>
          <a:blip r:embed="rId3"/>
          <a:stretch>
            <a:fillRect/>
          </a:stretch>
        </p:blipFill>
        <p:spPr>
          <a:xfrm>
            <a:off x="133351" y="1356585"/>
            <a:ext cx="3295649" cy="2965937"/>
          </a:xfrm>
          <a:prstGeom prst="rect">
            <a:avLst/>
          </a:prstGeom>
        </p:spPr>
      </p:pic>
    </p:spTree>
    <p:extLst>
      <p:ext uri="{BB962C8B-B14F-4D97-AF65-F5344CB8AC3E}">
        <p14:creationId xmlns:p14="http://schemas.microsoft.com/office/powerpoint/2010/main" val="77994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659545-AF98-5E78-328B-F936B7F52AE6}"/>
              </a:ext>
            </a:extLst>
          </p:cNvPr>
          <p:cNvPicPr>
            <a:picLocks noChangeAspect="1"/>
          </p:cNvPicPr>
          <p:nvPr/>
        </p:nvPicPr>
        <p:blipFill>
          <a:blip r:embed="rId2"/>
          <a:stretch>
            <a:fillRect/>
          </a:stretch>
        </p:blipFill>
        <p:spPr>
          <a:xfrm>
            <a:off x="570792" y="0"/>
            <a:ext cx="10459865" cy="6858000"/>
          </a:xfrm>
          <a:prstGeom prst="rect">
            <a:avLst/>
          </a:prstGeom>
        </p:spPr>
      </p:pic>
    </p:spTree>
    <p:extLst>
      <p:ext uri="{BB962C8B-B14F-4D97-AF65-F5344CB8AC3E}">
        <p14:creationId xmlns:p14="http://schemas.microsoft.com/office/powerpoint/2010/main" val="314015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84D525-A377-E9A2-AE73-27FFA711A445}"/>
              </a:ext>
            </a:extLst>
          </p:cNvPr>
          <p:cNvPicPr>
            <a:picLocks noChangeAspect="1"/>
          </p:cNvPicPr>
          <p:nvPr/>
        </p:nvPicPr>
        <p:blipFill>
          <a:blip r:embed="rId2"/>
          <a:stretch>
            <a:fillRect/>
          </a:stretch>
        </p:blipFill>
        <p:spPr>
          <a:xfrm>
            <a:off x="1409701" y="440656"/>
            <a:ext cx="9172574" cy="5674427"/>
          </a:xfrm>
          <a:prstGeom prst="rect">
            <a:avLst/>
          </a:prstGeom>
        </p:spPr>
      </p:pic>
      <p:pic>
        <p:nvPicPr>
          <p:cNvPr id="7" name="Picture 6">
            <a:extLst>
              <a:ext uri="{FF2B5EF4-FFF2-40B4-BE49-F238E27FC236}">
                <a16:creationId xmlns:a16="http://schemas.microsoft.com/office/drawing/2014/main" id="{A40E152D-BAA5-4020-A409-97B84E3D87EC}"/>
              </a:ext>
            </a:extLst>
          </p:cNvPr>
          <p:cNvPicPr>
            <a:picLocks noChangeAspect="1"/>
          </p:cNvPicPr>
          <p:nvPr/>
        </p:nvPicPr>
        <p:blipFill>
          <a:blip r:embed="rId3"/>
          <a:stretch>
            <a:fillRect/>
          </a:stretch>
        </p:blipFill>
        <p:spPr>
          <a:xfrm>
            <a:off x="4572163" y="6115083"/>
            <a:ext cx="2609524" cy="533333"/>
          </a:xfrm>
          <a:prstGeom prst="rect">
            <a:avLst/>
          </a:prstGeom>
        </p:spPr>
      </p:pic>
      <p:pic>
        <p:nvPicPr>
          <p:cNvPr id="9" name="Picture 8">
            <a:extLst>
              <a:ext uri="{FF2B5EF4-FFF2-40B4-BE49-F238E27FC236}">
                <a16:creationId xmlns:a16="http://schemas.microsoft.com/office/drawing/2014/main" id="{D2749865-0222-90A0-76CF-50DC4F7E7F59}"/>
              </a:ext>
            </a:extLst>
          </p:cNvPr>
          <p:cNvPicPr>
            <a:picLocks noChangeAspect="1"/>
          </p:cNvPicPr>
          <p:nvPr/>
        </p:nvPicPr>
        <p:blipFill>
          <a:blip r:embed="rId4"/>
          <a:stretch>
            <a:fillRect/>
          </a:stretch>
        </p:blipFill>
        <p:spPr>
          <a:xfrm>
            <a:off x="1409701" y="440656"/>
            <a:ext cx="4276724" cy="368969"/>
          </a:xfrm>
          <a:prstGeom prst="rect">
            <a:avLst/>
          </a:prstGeom>
        </p:spPr>
      </p:pic>
    </p:spTree>
    <p:extLst>
      <p:ext uri="{BB962C8B-B14F-4D97-AF65-F5344CB8AC3E}">
        <p14:creationId xmlns:p14="http://schemas.microsoft.com/office/powerpoint/2010/main" val="163019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EBD22B-392E-4A08-60D2-15A9A1EF71BC}"/>
              </a:ext>
            </a:extLst>
          </p:cNvPr>
          <p:cNvPicPr>
            <a:picLocks noChangeAspect="1"/>
          </p:cNvPicPr>
          <p:nvPr/>
        </p:nvPicPr>
        <p:blipFill>
          <a:blip r:embed="rId2"/>
          <a:stretch>
            <a:fillRect/>
          </a:stretch>
        </p:blipFill>
        <p:spPr>
          <a:xfrm>
            <a:off x="3662685" y="152400"/>
            <a:ext cx="5728965" cy="6705600"/>
          </a:xfrm>
          <a:prstGeom prst="rect">
            <a:avLst/>
          </a:prstGeom>
        </p:spPr>
      </p:pic>
      <p:pic>
        <p:nvPicPr>
          <p:cNvPr id="9" name="Picture 8">
            <a:extLst>
              <a:ext uri="{FF2B5EF4-FFF2-40B4-BE49-F238E27FC236}">
                <a16:creationId xmlns:a16="http://schemas.microsoft.com/office/drawing/2014/main" id="{F659F491-9B89-5954-3B03-9238370DDE80}"/>
              </a:ext>
            </a:extLst>
          </p:cNvPr>
          <p:cNvPicPr>
            <a:picLocks noChangeAspect="1"/>
          </p:cNvPicPr>
          <p:nvPr/>
        </p:nvPicPr>
        <p:blipFill>
          <a:blip r:embed="rId3"/>
          <a:stretch>
            <a:fillRect/>
          </a:stretch>
        </p:blipFill>
        <p:spPr>
          <a:xfrm>
            <a:off x="709750" y="152400"/>
            <a:ext cx="2952935" cy="495286"/>
          </a:xfrm>
          <a:prstGeom prst="rect">
            <a:avLst/>
          </a:prstGeom>
        </p:spPr>
      </p:pic>
    </p:spTree>
    <p:extLst>
      <p:ext uri="{BB962C8B-B14F-4D97-AF65-F5344CB8AC3E}">
        <p14:creationId xmlns:p14="http://schemas.microsoft.com/office/powerpoint/2010/main" val="80260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572</Words>
  <Application>Microsoft Office PowerPoint</Application>
  <PresentationFormat>Widescreen</PresentationFormat>
  <Paragraphs>47</Paragraphs>
  <Slides>25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SingPC</cp:lastModifiedBy>
  <cp:revision>12</cp:revision>
  <dcterms:created xsi:type="dcterms:W3CDTF">2024-03-21T13:53:58Z</dcterms:created>
  <dcterms:modified xsi:type="dcterms:W3CDTF">2024-03-27T02:05:18Z</dcterms:modified>
</cp:coreProperties>
</file>