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88" r:id="rId2"/>
    <p:sldId id="290" r:id="rId3"/>
    <p:sldId id="291" r:id="rId4"/>
    <p:sldId id="292" r:id="rId5"/>
    <p:sldId id="294" r:id="rId6"/>
    <p:sldId id="295" r:id="rId7"/>
    <p:sldId id="296" r:id="rId8"/>
    <p:sldId id="293" r:id="rId9"/>
    <p:sldId id="262" r:id="rId10"/>
    <p:sldId id="28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BDE9EE-8A7E-46B2-87BE-74AEC86AC914}" type="datetimeFigureOut">
              <a:rPr lang="vi-VN" smtClean="0"/>
              <a:t>27/03/2024</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397D74-8B2F-4D0D-94CD-2F215BFF4CB4}" type="slidenum">
              <a:rPr lang="vi-VN" smtClean="0"/>
              <a:t>‹#›</a:t>
            </a:fld>
            <a:endParaRPr lang="vi-VN"/>
          </a:p>
        </p:txBody>
      </p:sp>
    </p:spTree>
    <p:extLst>
      <p:ext uri="{BB962C8B-B14F-4D97-AF65-F5344CB8AC3E}">
        <p14:creationId xmlns:p14="http://schemas.microsoft.com/office/powerpoint/2010/main" val="913247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3291251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4B01BE0-6511-46FD-A576-DCCF5570073B}" type="datetimeFigureOut">
              <a:rPr lang="vi-VN" smtClean="0"/>
              <a:t>27/03/2024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9ABDE69-EE16-4029-8115-79A0F1C3A2FC}" type="slidenum">
              <a:rPr lang="vi-VN" smtClean="0"/>
              <a:t>‹#›</a:t>
            </a:fld>
            <a:endParaRPr lang="vi-VN"/>
          </a:p>
        </p:txBody>
      </p:sp>
    </p:spTree>
    <p:extLst>
      <p:ext uri="{BB962C8B-B14F-4D97-AF65-F5344CB8AC3E}">
        <p14:creationId xmlns:p14="http://schemas.microsoft.com/office/powerpoint/2010/main" val="868116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01BE0-6511-46FD-A576-DCCF5570073B}" type="datetimeFigureOut">
              <a:rPr lang="vi-VN" smtClean="0"/>
              <a:t>27/03/2024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9ABDE69-EE16-4029-8115-79A0F1C3A2FC}" type="slidenum">
              <a:rPr lang="vi-VN" smtClean="0"/>
              <a:t>‹#›</a:t>
            </a:fld>
            <a:endParaRPr lang="vi-VN"/>
          </a:p>
        </p:txBody>
      </p:sp>
    </p:spTree>
    <p:extLst>
      <p:ext uri="{BB962C8B-B14F-4D97-AF65-F5344CB8AC3E}">
        <p14:creationId xmlns:p14="http://schemas.microsoft.com/office/powerpoint/2010/main" val="882162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01BE0-6511-46FD-A576-DCCF5570073B}" type="datetimeFigureOut">
              <a:rPr lang="vi-VN" smtClean="0"/>
              <a:t>27/03/2024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9ABDE69-EE16-4029-8115-79A0F1C3A2FC}" type="slidenum">
              <a:rPr lang="vi-VN" smtClean="0"/>
              <a:t>‹#›</a:t>
            </a:fld>
            <a:endParaRPr lang="vi-V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236673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01BE0-6511-46FD-A576-DCCF5570073B}" type="datetimeFigureOut">
              <a:rPr lang="vi-VN" smtClean="0"/>
              <a:t>27/03/2024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9ABDE69-EE16-4029-8115-79A0F1C3A2FC}" type="slidenum">
              <a:rPr lang="vi-VN" smtClean="0"/>
              <a:t>‹#›</a:t>
            </a:fld>
            <a:endParaRPr lang="vi-VN"/>
          </a:p>
        </p:txBody>
      </p:sp>
    </p:spTree>
    <p:extLst>
      <p:ext uri="{BB962C8B-B14F-4D97-AF65-F5344CB8AC3E}">
        <p14:creationId xmlns:p14="http://schemas.microsoft.com/office/powerpoint/2010/main" val="1563754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01BE0-6511-46FD-A576-DCCF5570073B}" type="datetimeFigureOut">
              <a:rPr lang="vi-VN" smtClean="0"/>
              <a:t>27/03/2024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9ABDE69-EE16-4029-8115-79A0F1C3A2FC}" type="slidenum">
              <a:rPr lang="vi-VN" smtClean="0"/>
              <a:t>‹#›</a:t>
            </a:fld>
            <a:endParaRPr lang="vi-V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109934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01BE0-6511-46FD-A576-DCCF5570073B}" type="datetimeFigureOut">
              <a:rPr lang="vi-VN" smtClean="0"/>
              <a:t>27/03/2024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9ABDE69-EE16-4029-8115-79A0F1C3A2FC}" type="slidenum">
              <a:rPr lang="vi-VN" smtClean="0"/>
              <a:t>‹#›</a:t>
            </a:fld>
            <a:endParaRPr lang="vi-VN"/>
          </a:p>
        </p:txBody>
      </p:sp>
    </p:spTree>
    <p:extLst>
      <p:ext uri="{BB962C8B-B14F-4D97-AF65-F5344CB8AC3E}">
        <p14:creationId xmlns:p14="http://schemas.microsoft.com/office/powerpoint/2010/main" val="32442286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B01BE0-6511-46FD-A576-DCCF5570073B}" type="datetimeFigureOut">
              <a:rPr lang="vi-VN" smtClean="0"/>
              <a:t>27/03/2024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9ABDE69-EE16-4029-8115-79A0F1C3A2FC}" type="slidenum">
              <a:rPr lang="vi-VN" smtClean="0"/>
              <a:t>‹#›</a:t>
            </a:fld>
            <a:endParaRPr lang="vi-VN"/>
          </a:p>
        </p:txBody>
      </p:sp>
    </p:spTree>
    <p:extLst>
      <p:ext uri="{BB962C8B-B14F-4D97-AF65-F5344CB8AC3E}">
        <p14:creationId xmlns:p14="http://schemas.microsoft.com/office/powerpoint/2010/main" val="41262030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B01BE0-6511-46FD-A576-DCCF5570073B}" type="datetimeFigureOut">
              <a:rPr lang="vi-VN" smtClean="0"/>
              <a:t>27/03/2024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9ABDE69-EE16-4029-8115-79A0F1C3A2FC}" type="slidenum">
              <a:rPr lang="vi-VN" smtClean="0"/>
              <a:t>‹#›</a:t>
            </a:fld>
            <a:endParaRPr lang="vi-VN"/>
          </a:p>
        </p:txBody>
      </p:sp>
    </p:spTree>
    <p:extLst>
      <p:ext uri="{BB962C8B-B14F-4D97-AF65-F5344CB8AC3E}">
        <p14:creationId xmlns:p14="http://schemas.microsoft.com/office/powerpoint/2010/main" val="41942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B01BE0-6511-46FD-A576-DCCF5570073B}" type="datetimeFigureOut">
              <a:rPr lang="vi-VN" smtClean="0"/>
              <a:t>27/03/2024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9ABDE69-EE16-4029-8115-79A0F1C3A2FC}" type="slidenum">
              <a:rPr lang="vi-VN" smtClean="0"/>
              <a:t>‹#›</a:t>
            </a:fld>
            <a:endParaRPr lang="vi-VN"/>
          </a:p>
        </p:txBody>
      </p:sp>
    </p:spTree>
    <p:extLst>
      <p:ext uri="{BB962C8B-B14F-4D97-AF65-F5344CB8AC3E}">
        <p14:creationId xmlns:p14="http://schemas.microsoft.com/office/powerpoint/2010/main" val="4108739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01BE0-6511-46FD-A576-DCCF5570073B}" type="datetimeFigureOut">
              <a:rPr lang="vi-VN" smtClean="0"/>
              <a:t>27/03/2024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9ABDE69-EE16-4029-8115-79A0F1C3A2FC}" type="slidenum">
              <a:rPr lang="vi-VN" smtClean="0"/>
              <a:t>‹#›</a:t>
            </a:fld>
            <a:endParaRPr lang="vi-VN"/>
          </a:p>
        </p:txBody>
      </p:sp>
    </p:spTree>
    <p:extLst>
      <p:ext uri="{BB962C8B-B14F-4D97-AF65-F5344CB8AC3E}">
        <p14:creationId xmlns:p14="http://schemas.microsoft.com/office/powerpoint/2010/main" val="3440496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4B01BE0-6511-46FD-A576-DCCF5570073B}" type="datetimeFigureOut">
              <a:rPr lang="vi-VN" smtClean="0"/>
              <a:t>27/03/2024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9ABDE69-EE16-4029-8115-79A0F1C3A2FC}" type="slidenum">
              <a:rPr lang="vi-VN" smtClean="0"/>
              <a:t>‹#›</a:t>
            </a:fld>
            <a:endParaRPr lang="vi-VN"/>
          </a:p>
        </p:txBody>
      </p:sp>
    </p:spTree>
    <p:extLst>
      <p:ext uri="{BB962C8B-B14F-4D97-AF65-F5344CB8AC3E}">
        <p14:creationId xmlns:p14="http://schemas.microsoft.com/office/powerpoint/2010/main" val="2657333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B01BE0-6511-46FD-A576-DCCF5570073B}" type="datetimeFigureOut">
              <a:rPr lang="vi-VN" smtClean="0"/>
              <a:t>27/03/2024</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E9ABDE69-EE16-4029-8115-79A0F1C3A2FC}" type="slidenum">
              <a:rPr lang="vi-VN" smtClean="0"/>
              <a:t>‹#›</a:t>
            </a:fld>
            <a:endParaRPr lang="vi-VN"/>
          </a:p>
        </p:txBody>
      </p:sp>
    </p:spTree>
    <p:extLst>
      <p:ext uri="{BB962C8B-B14F-4D97-AF65-F5344CB8AC3E}">
        <p14:creationId xmlns:p14="http://schemas.microsoft.com/office/powerpoint/2010/main" val="3179813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4B01BE0-6511-46FD-A576-DCCF5570073B}" type="datetimeFigureOut">
              <a:rPr lang="vi-VN" smtClean="0"/>
              <a:t>27/03/2024</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E9ABDE69-EE16-4029-8115-79A0F1C3A2FC}" type="slidenum">
              <a:rPr lang="vi-VN" smtClean="0"/>
              <a:t>‹#›</a:t>
            </a:fld>
            <a:endParaRPr lang="vi-VN"/>
          </a:p>
        </p:txBody>
      </p:sp>
    </p:spTree>
    <p:extLst>
      <p:ext uri="{BB962C8B-B14F-4D97-AF65-F5344CB8AC3E}">
        <p14:creationId xmlns:p14="http://schemas.microsoft.com/office/powerpoint/2010/main" val="4133081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B01BE0-6511-46FD-A576-DCCF5570073B}" type="datetimeFigureOut">
              <a:rPr lang="vi-VN" smtClean="0"/>
              <a:t>27/03/2024</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E9ABDE69-EE16-4029-8115-79A0F1C3A2FC}" type="slidenum">
              <a:rPr lang="vi-VN" smtClean="0"/>
              <a:t>‹#›</a:t>
            </a:fld>
            <a:endParaRPr lang="vi-VN"/>
          </a:p>
        </p:txBody>
      </p:sp>
    </p:spTree>
    <p:extLst>
      <p:ext uri="{BB962C8B-B14F-4D97-AF65-F5344CB8AC3E}">
        <p14:creationId xmlns:p14="http://schemas.microsoft.com/office/powerpoint/2010/main" val="2132843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4B01BE0-6511-46FD-A576-DCCF5570073B}" type="datetimeFigureOut">
              <a:rPr lang="vi-VN" smtClean="0"/>
              <a:t>27/03/2024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9ABDE69-EE16-4029-8115-79A0F1C3A2FC}" type="slidenum">
              <a:rPr lang="vi-VN" smtClean="0"/>
              <a:t>‹#›</a:t>
            </a:fld>
            <a:endParaRPr lang="vi-VN"/>
          </a:p>
        </p:txBody>
      </p:sp>
    </p:spTree>
    <p:extLst>
      <p:ext uri="{BB962C8B-B14F-4D97-AF65-F5344CB8AC3E}">
        <p14:creationId xmlns:p14="http://schemas.microsoft.com/office/powerpoint/2010/main" val="315959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4B01BE0-6511-46FD-A576-DCCF5570073B}" type="datetimeFigureOut">
              <a:rPr lang="vi-VN" smtClean="0"/>
              <a:t>27/03/2024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9ABDE69-EE16-4029-8115-79A0F1C3A2FC}" type="slidenum">
              <a:rPr lang="vi-VN" smtClean="0"/>
              <a:t>‹#›</a:t>
            </a:fld>
            <a:endParaRPr lang="vi-VN"/>
          </a:p>
        </p:txBody>
      </p:sp>
    </p:spTree>
    <p:extLst>
      <p:ext uri="{BB962C8B-B14F-4D97-AF65-F5344CB8AC3E}">
        <p14:creationId xmlns:p14="http://schemas.microsoft.com/office/powerpoint/2010/main" val="3384866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4B01BE0-6511-46FD-A576-DCCF5570073B}" type="datetimeFigureOut">
              <a:rPr lang="vi-VN" smtClean="0"/>
              <a:t>27/03/2024</a:t>
            </a:fld>
            <a:endParaRPr lang="vi-V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9ABDE69-EE16-4029-8115-79A0F1C3A2FC}" type="slidenum">
              <a:rPr lang="vi-VN" smtClean="0"/>
              <a:t>‹#›</a:t>
            </a:fld>
            <a:endParaRPr lang="vi-VN"/>
          </a:p>
        </p:txBody>
      </p:sp>
    </p:spTree>
    <p:extLst>
      <p:ext uri="{BB962C8B-B14F-4D97-AF65-F5344CB8AC3E}">
        <p14:creationId xmlns:p14="http://schemas.microsoft.com/office/powerpoint/2010/main" val="34849268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5A48D0F8-96D7-9800-CA5E-B407B62D8F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1" name="WordArt 2"/>
          <p:cNvSpPr>
            <a:spLocks noChangeArrowheads="1" noChangeShapeType="1" noTextEdit="1"/>
          </p:cNvSpPr>
          <p:nvPr/>
        </p:nvSpPr>
        <p:spPr bwMode="auto">
          <a:xfrm>
            <a:off x="3663556" y="616734"/>
            <a:ext cx="4843463" cy="936577"/>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Wave1">
              <a:avLst>
                <a:gd name="adj1" fmla="val 13005"/>
                <a:gd name="adj2" fmla="val 0"/>
              </a:avLst>
            </a:prstTxWarp>
          </a:bodyPr>
          <a:lstStyle/>
          <a:p>
            <a:pPr algn="ctr" eaLnBrk="0" fontAlgn="base" hangingPunct="0">
              <a:spcBef>
                <a:spcPct val="0"/>
              </a:spcBef>
              <a:spcAft>
                <a:spcPct val="0"/>
              </a:spcAft>
            </a:pPr>
            <a:r>
              <a:rPr lang="en-US" sz="3600" b="1" kern="10" dirty="0">
                <a:solidFill>
                  <a:srgbClr val="FF0000"/>
                </a:solidFill>
                <a:effectLst>
                  <a:outerShdw dist="53882" dir="2700000" algn="ctr" rotWithShape="0">
                    <a:srgbClr val="C0C0C0">
                      <a:alpha val="79999"/>
                    </a:srgbClr>
                  </a:outerShdw>
                </a:effectLst>
                <a:latin typeface="Times New Roman" panose="02020603050405020304" pitchFamily="18" charset="0"/>
                <a:cs typeface="Times New Roman" panose="02020603050405020304" pitchFamily="18" charset="0"/>
              </a:rPr>
              <a:t>CHÀO MỪNG QUÝ THẦY CÔ </a:t>
            </a:r>
          </a:p>
        </p:txBody>
      </p:sp>
      <p:sp>
        <p:nvSpPr>
          <p:cNvPr id="12" name="WordArt 3"/>
          <p:cNvSpPr>
            <a:spLocks noChangeArrowheads="1" noChangeShapeType="1" noTextEdit="1"/>
          </p:cNvSpPr>
          <p:nvPr/>
        </p:nvSpPr>
        <p:spPr bwMode="auto">
          <a:xfrm>
            <a:off x="2751834" y="2493963"/>
            <a:ext cx="6302571" cy="4633005"/>
          </a:xfrm>
          <a:prstGeom prst="rect">
            <a:avLst/>
          </a:prstGeom>
        </p:spPr>
        <p:txBody>
          <a:bodyPr spcFirstLastPara="1" wrap="none" fromWordArt="1">
            <a:prstTxWarp prst="textArchUp">
              <a:avLst>
                <a:gd name="adj" fmla="val 10774442"/>
              </a:avLst>
            </a:prstTxWarp>
          </a:bodyPr>
          <a:lstStyle/>
          <a:p>
            <a:pPr algn="ctr" eaLnBrk="0" fontAlgn="base" hangingPunct="0">
              <a:spcBef>
                <a:spcPct val="0"/>
              </a:spcBef>
              <a:spcAft>
                <a:spcPct val="0"/>
              </a:spcAft>
            </a:pPr>
            <a:r>
              <a:rPr lang="en-US" sz="6000" b="1" kern="10" dirty="0">
                <a:ln w="9525">
                  <a:solidFill>
                    <a:srgbClr val="000000"/>
                  </a:solidFill>
                  <a:round/>
                  <a:headEnd/>
                  <a:tailEnd/>
                </a:ln>
                <a:solidFill>
                  <a:srgbClr val="FF0000"/>
                </a:solidFill>
                <a:latin typeface="Times New Roman" panose="02020603050405020304" pitchFamily="18" charset="0"/>
                <a:cs typeface="Times New Roman" panose="02020603050405020304" pitchFamily="18" charset="0"/>
              </a:rPr>
              <a:t> VỀ DỰ GIỜ LỚP </a:t>
            </a:r>
            <a:r>
              <a:rPr lang="en-US" sz="6000" b="1" kern="10" dirty="0" smtClean="0">
                <a:ln w="9525">
                  <a:solidFill>
                    <a:srgbClr val="000000"/>
                  </a:solidFill>
                  <a:round/>
                  <a:headEnd/>
                  <a:tailEnd/>
                </a:ln>
                <a:solidFill>
                  <a:srgbClr val="FF0000"/>
                </a:solidFill>
                <a:latin typeface="Times New Roman" panose="02020603050405020304" pitchFamily="18" charset="0"/>
                <a:cs typeface="Times New Roman" panose="02020603050405020304" pitchFamily="18" charset="0"/>
              </a:rPr>
              <a:t>5B</a:t>
            </a:r>
            <a:endParaRPr lang="en-US" sz="6000" b="1" kern="10" dirty="0">
              <a:ln w="9525">
                <a:solidFill>
                  <a:srgbClr val="000000"/>
                </a:solidFill>
                <a:round/>
                <a:headEnd/>
                <a:tailEnd/>
              </a:ln>
              <a:solidFill>
                <a:srgbClr val="FF0000"/>
              </a:solidFill>
              <a:latin typeface="Times New Roman" panose="02020603050405020304" pitchFamily="18" charset="0"/>
              <a:cs typeface="Times New Roman" panose="02020603050405020304" pitchFamily="18" charset="0"/>
            </a:endParaRPr>
          </a:p>
        </p:txBody>
      </p:sp>
      <p:sp>
        <p:nvSpPr>
          <p:cNvPr id="14" name="WordArt 4">
            <a:extLst>
              <a:ext uri="{FF2B5EF4-FFF2-40B4-BE49-F238E27FC236}">
                <a16:creationId xmlns:a16="http://schemas.microsoft.com/office/drawing/2014/main" id="{C7A3DDB4-FA8C-10DA-4E88-EFC853B20EC9}"/>
              </a:ext>
            </a:extLst>
          </p:cNvPr>
          <p:cNvSpPr>
            <a:spLocks noChangeArrowheads="1" noChangeShapeType="1" noTextEdit="1"/>
          </p:cNvSpPr>
          <p:nvPr/>
        </p:nvSpPr>
        <p:spPr bwMode="auto">
          <a:xfrm>
            <a:off x="4381501" y="5353056"/>
            <a:ext cx="3043238" cy="523875"/>
          </a:xfrm>
          <a:prstGeom prst="rect">
            <a:avLst/>
          </a:prstGeom>
        </p:spPr>
        <p:txBody>
          <a:bodyPr wrap="none" fromWordArt="1">
            <a:prstTxWarp prst="textPlain">
              <a:avLst>
                <a:gd name="adj" fmla="val 50000"/>
              </a:avLst>
            </a:prstTxWarp>
            <a:scene3d>
              <a:camera prst="legacyPerspectiveBottomRight">
                <a:rot lat="0" lon="21239990" rev="0"/>
              </a:camera>
              <a:lightRig rig="legacyHarsh3" dir="l"/>
            </a:scene3d>
            <a:sp3d extrusionH="430200" prstMaterial="legacyMatte">
              <a:extrusionClr>
                <a:srgbClr val="C0C0C0"/>
              </a:extrusionClr>
              <a:contourClr>
                <a:srgbClr val="FF0000"/>
              </a:contourClr>
            </a:sp3d>
          </a:bodyPr>
          <a:lstStyle/>
          <a:p>
            <a:pPr algn="ctr" eaLnBrk="0" fontAlgn="base" hangingPunct="0">
              <a:spcBef>
                <a:spcPct val="0"/>
              </a:spcBef>
              <a:spcAft>
                <a:spcPct val="0"/>
              </a:spcAft>
            </a:pPr>
            <a:endParaRPr lang="en-US" sz="3600" b="1" kern="10" dirty="0">
              <a:ln w="9525">
                <a:round/>
                <a:headEnd/>
                <a:tailEnd/>
              </a:ln>
              <a:solidFill>
                <a:srgbClr val="FF0000"/>
              </a:solidFill>
              <a:latin typeface="Times New Roman" panose="02020603050405020304" pitchFamily="18" charset="0"/>
              <a:cs typeface="Times New Roman" panose="02020603050405020304" pitchFamily="18" charset="0"/>
            </a:endParaRPr>
          </a:p>
        </p:txBody>
      </p:sp>
      <p:sp>
        <p:nvSpPr>
          <p:cNvPr id="15" name="Rectangle 14">
            <a:extLst>
              <a:ext uri="{FF2B5EF4-FFF2-40B4-BE49-F238E27FC236}">
                <a16:creationId xmlns:a16="http://schemas.microsoft.com/office/drawing/2014/main" id="{E41E528E-E370-47D4-3A94-7088EBA78E9E}"/>
              </a:ext>
            </a:extLst>
          </p:cNvPr>
          <p:cNvSpPr/>
          <p:nvPr/>
        </p:nvSpPr>
        <p:spPr>
          <a:xfrm>
            <a:off x="3060651" y="4206455"/>
            <a:ext cx="5684935" cy="676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002060"/>
                </a:solidFill>
                <a:latin typeface="Times New Roman" panose="02020603050405020304" pitchFamily="18" charset="0"/>
                <a:cs typeface="Times New Roman" panose="02020603050405020304" pitchFamily="18" charset="0"/>
              </a:rPr>
              <a:t>TRƯỜNG TH </a:t>
            </a:r>
            <a:r>
              <a:rPr lang="en-US" sz="3600" b="1" dirty="0" smtClean="0">
                <a:solidFill>
                  <a:srgbClr val="002060"/>
                </a:solidFill>
                <a:latin typeface="Times New Roman" panose="02020603050405020304" pitchFamily="18" charset="0"/>
                <a:cs typeface="Times New Roman" panose="02020603050405020304" pitchFamily="18" charset="0"/>
              </a:rPr>
              <a:t>TÂY SƠN</a:t>
            </a:r>
            <a:endParaRPr lang="vi-VN" sz="3600" b="1" dirty="0">
              <a:solidFill>
                <a:srgbClr val="002060"/>
              </a:solidFill>
              <a:latin typeface="Times New Roman" panose="02020603050405020304" pitchFamily="18" charset="0"/>
              <a:cs typeface="Times New Roman" panose="02020603050405020304" pitchFamily="18" charset="0"/>
            </a:endParaRPr>
          </a:p>
        </p:txBody>
      </p:sp>
      <p:sp>
        <p:nvSpPr>
          <p:cNvPr id="16" name="Rectangle 15">
            <a:extLst>
              <a:ext uri="{FF2B5EF4-FFF2-40B4-BE49-F238E27FC236}">
                <a16:creationId xmlns:a16="http://schemas.microsoft.com/office/drawing/2014/main" id="{22BCD8A8-FD46-4BE6-09C3-CBF8C5AC4FFA}"/>
              </a:ext>
            </a:extLst>
          </p:cNvPr>
          <p:cNvSpPr/>
          <p:nvPr/>
        </p:nvSpPr>
        <p:spPr>
          <a:xfrm>
            <a:off x="2189858" y="5014918"/>
            <a:ext cx="7250308" cy="676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rgbClr val="002060"/>
                </a:solidFill>
                <a:latin typeface="Times New Roman" panose="02020603050405020304" pitchFamily="18" charset="0"/>
                <a:cs typeface="Times New Roman" panose="02020603050405020304" pitchFamily="18" charset="0"/>
              </a:rPr>
              <a:t>Giáo</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viên</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smtClean="0">
                <a:solidFill>
                  <a:srgbClr val="002060"/>
                </a:solidFill>
                <a:latin typeface="Times New Roman" panose="02020603050405020304" pitchFamily="18" charset="0"/>
                <a:cs typeface="Times New Roman" panose="02020603050405020304" pitchFamily="18" charset="0"/>
              </a:rPr>
              <a:t>NGUYỄN THỊ MINH</a:t>
            </a:r>
            <a:endParaRPr lang="vi-VN" sz="32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3914719"/>
      </p:ext>
    </p:extLst>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repeatCount="indefinite"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0" fill="hold"/>
                                        <p:tgtEl>
                                          <p:spTgt spid="11"/>
                                        </p:tgtEl>
                                        <p:attrNameLst>
                                          <p:attrName>ppt_x</p:attrName>
                                        </p:attrNameLst>
                                      </p:cBhvr>
                                      <p:tavLst>
                                        <p:tav tm="0">
                                          <p:val>
                                            <p:strVal val="0-#ppt_w/2"/>
                                          </p:val>
                                        </p:tav>
                                        <p:tav tm="100000">
                                          <p:val>
                                            <p:strVal val="#ppt_x"/>
                                          </p:val>
                                        </p:tav>
                                      </p:tavLst>
                                    </p:anim>
                                    <p:anim calcmode="lin" valueType="num">
                                      <p:cBhvr additive="base">
                                        <p:cTn id="8" dur="5000" fill="hold"/>
                                        <p:tgtEl>
                                          <p:spTgt spid="11"/>
                                        </p:tgtEl>
                                        <p:attrNameLst>
                                          <p:attrName>ppt_y</p:attrName>
                                        </p:attrNameLst>
                                      </p:cBhvr>
                                      <p:tavLst>
                                        <p:tav tm="0">
                                          <p:val>
                                            <p:strVal val="#ppt_y"/>
                                          </p:val>
                                        </p:tav>
                                        <p:tav tm="100000">
                                          <p:val>
                                            <p:strVal val="#ppt_y"/>
                                          </p:val>
                                        </p:tav>
                                      </p:tavLst>
                                    </p:anim>
                                  </p:childTnLst>
                                </p:cTn>
                              </p:par>
                              <p:par>
                                <p:cTn id="9" presetID="6" presetClass="entr" presetSubtype="16"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circle(in)">
                                      <p:cBhvr>
                                        <p:cTn id="11" dur="5000"/>
                                        <p:tgtEl>
                                          <p:spTgt spid="12"/>
                                        </p:tgtEl>
                                      </p:cBhvr>
                                    </p:animEffect>
                                  </p:childTnLst>
                                </p:cTn>
                              </p:par>
                              <p:par>
                                <p:cTn id="12" presetID="35" presetClass="entr" presetSubtype="0" fill="hold" grpId="0" nodeType="withEffect" nodePh="1">
                                  <p:stCondLst>
                                    <p:cond delay="0"/>
                                  </p:stCondLst>
                                  <p:endCondLst>
                                    <p:cond evt="begin" delay="0">
                                      <p:tn val="12"/>
                                    </p:cond>
                                  </p:endCondLst>
                                  <p:childTnLst>
                                    <p:set>
                                      <p:cBhvr>
                                        <p:cTn id="13" dur="1" fill="hold">
                                          <p:stCondLst>
                                            <p:cond delay="0"/>
                                          </p:stCondLst>
                                        </p:cTn>
                                        <p:tgtEl>
                                          <p:spTgt spid="14"/>
                                        </p:tgtEl>
                                        <p:attrNameLst>
                                          <p:attrName>style.visibility</p:attrName>
                                        </p:attrNameLst>
                                      </p:cBhvr>
                                      <p:to>
                                        <p:strVal val="visible"/>
                                      </p:to>
                                    </p:set>
                                    <p:animEffect transition="in" filter="fade">
                                      <p:cBhvr>
                                        <p:cTn id="14" dur="2000"/>
                                        <p:tgtEl>
                                          <p:spTgt spid="14"/>
                                        </p:tgtEl>
                                      </p:cBhvr>
                                    </p:animEffect>
                                    <p:anim calcmode="lin" valueType="num">
                                      <p:cBhvr>
                                        <p:cTn id="15" dur="2000" fill="hold"/>
                                        <p:tgtEl>
                                          <p:spTgt spid="14"/>
                                        </p:tgtEl>
                                        <p:attrNameLst>
                                          <p:attrName>style.rotation</p:attrName>
                                        </p:attrNameLst>
                                      </p:cBhvr>
                                      <p:tavLst>
                                        <p:tav tm="0">
                                          <p:val>
                                            <p:fltVal val="720"/>
                                          </p:val>
                                        </p:tav>
                                        <p:tav tm="100000">
                                          <p:val>
                                            <p:fltVal val="0"/>
                                          </p:val>
                                        </p:tav>
                                      </p:tavLst>
                                    </p:anim>
                                    <p:anim calcmode="lin" valueType="num">
                                      <p:cBhvr>
                                        <p:cTn id="16" dur="2000" fill="hold"/>
                                        <p:tgtEl>
                                          <p:spTgt spid="14"/>
                                        </p:tgtEl>
                                        <p:attrNameLst>
                                          <p:attrName>ppt_h</p:attrName>
                                        </p:attrNameLst>
                                      </p:cBhvr>
                                      <p:tavLst>
                                        <p:tav tm="0">
                                          <p:val>
                                            <p:fltVal val="0"/>
                                          </p:val>
                                        </p:tav>
                                        <p:tav tm="100000">
                                          <p:val>
                                            <p:strVal val="#ppt_h"/>
                                          </p:val>
                                        </p:tav>
                                      </p:tavLst>
                                    </p:anim>
                                    <p:anim calcmode="lin" valueType="num">
                                      <p:cBhvr>
                                        <p:cTn id="17" dur="2000" fill="hold"/>
                                        <p:tgtEl>
                                          <p:spTgt spid="1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6B332221-A803-23A7-88A0-ACC822605642}"/>
              </a:ext>
            </a:extLst>
          </p:cNvPr>
          <p:cNvSpPr txBox="1"/>
          <p:nvPr/>
        </p:nvSpPr>
        <p:spPr>
          <a:xfrm>
            <a:off x="804862" y="1676995"/>
            <a:ext cx="10582276" cy="1200329"/>
          </a:xfrm>
          <a:prstGeom prst="rect">
            <a:avLst/>
          </a:prstGeom>
          <a:solidFill>
            <a:schemeClr val="accent4">
              <a:lumMod val="20000"/>
              <a:lumOff val="80000"/>
            </a:schemeClr>
          </a:solidFill>
        </p:spPr>
        <p:txBody>
          <a:bodyPr wrap="square">
            <a:spAutoFit/>
          </a:bodyPr>
          <a:lstStyle/>
          <a:p>
            <a:pPr algn="just"/>
            <a:r>
              <a:rPr lang="vi-VN" dirty="0">
                <a:solidFill>
                  <a:srgbClr val="002060"/>
                </a:solidFill>
                <a:latin typeface="Arial" panose="020B0604020202020204" pitchFamily="34" charset="0"/>
                <a:cs typeface="Arial" panose="020B0604020202020204" pitchFamily="34" charset="0"/>
              </a:rPr>
              <a:t>                                         </a:t>
            </a:r>
            <a:r>
              <a:rPr lang="vi-VN" sz="3600" dirty="0">
                <a:solidFill>
                  <a:srgbClr val="002060"/>
                </a:solidFill>
                <a:latin typeface="Arial" panose="020B0604020202020204" pitchFamily="34" charset="0"/>
                <a:cs typeface="Arial" panose="020B0604020202020204" pitchFamily="34" charset="0"/>
              </a:rPr>
              <a:t>Bài học đến đây là kết thúc. </a:t>
            </a:r>
          </a:p>
          <a:p>
            <a:pPr algn="just"/>
            <a:r>
              <a:rPr lang="vi-VN" sz="3600" dirty="0">
                <a:solidFill>
                  <a:srgbClr val="002060"/>
                </a:solidFill>
                <a:latin typeface="Arial" panose="020B0604020202020204" pitchFamily="34" charset="0"/>
                <a:cs typeface="Arial" panose="020B0604020202020204" pitchFamily="34" charset="0"/>
              </a:rPr>
              <a:t>        Xin trân trọng cảm ơn các thầy cô và các em.</a:t>
            </a:r>
          </a:p>
        </p:txBody>
      </p:sp>
    </p:spTree>
    <p:extLst>
      <p:ext uri="{BB962C8B-B14F-4D97-AF65-F5344CB8AC3E}">
        <p14:creationId xmlns:p14="http://schemas.microsoft.com/office/powerpoint/2010/main" val="4183235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1202D-560A-8218-C2A4-44DC73542A23}"/>
              </a:ext>
            </a:extLst>
          </p:cNvPr>
          <p:cNvSpPr>
            <a:spLocks noGrp="1"/>
          </p:cNvSpPr>
          <p:nvPr>
            <p:ph type="title"/>
          </p:nvPr>
        </p:nvSpPr>
        <p:spPr>
          <a:xfrm>
            <a:off x="1236134" y="595949"/>
            <a:ext cx="8596668" cy="674051"/>
          </a:xfrm>
        </p:spPr>
        <p:txBody>
          <a:bodyPr/>
          <a:lstStyle/>
          <a:p>
            <a:pPr algn="ctr"/>
            <a:r>
              <a:rPr lang="en-US" u="sng" dirty="0">
                <a:latin typeface="Times New Roman" panose="02020603050405020304" pitchFamily="18" charset="0"/>
                <a:cs typeface="Times New Roman" panose="02020603050405020304" pitchFamily="18" charset="0"/>
              </a:rPr>
              <a:t>LUYỆN TẬP</a:t>
            </a:r>
          </a:p>
        </p:txBody>
      </p:sp>
      <p:sp>
        <p:nvSpPr>
          <p:cNvPr id="3" name="Content Placeholder 2">
            <a:extLst>
              <a:ext uri="{FF2B5EF4-FFF2-40B4-BE49-F238E27FC236}">
                <a16:creationId xmlns:a16="http://schemas.microsoft.com/office/drawing/2014/main" id="{3E0C3968-DB10-B488-631B-A5C5B31F0657}"/>
              </a:ext>
            </a:extLst>
          </p:cNvPr>
          <p:cNvSpPr>
            <a:spLocks noGrp="1"/>
          </p:cNvSpPr>
          <p:nvPr>
            <p:ph idx="1"/>
          </p:nvPr>
        </p:nvSpPr>
        <p:spPr>
          <a:xfrm>
            <a:off x="1236134" y="1270000"/>
            <a:ext cx="10386906" cy="1345381"/>
          </a:xfrm>
        </p:spPr>
        <p:txBody>
          <a:bodyPr>
            <a:normAutofit fontScale="25000" lnSpcReduction="20000"/>
          </a:bodyPr>
          <a:lstStyle/>
          <a:p>
            <a:pPr marL="0" indent="0">
              <a:buNone/>
            </a:pPr>
            <a:r>
              <a:rPr lang="en-US" sz="12800" dirty="0">
                <a:latin typeface="Times New Roman" panose="02020603050405020304" pitchFamily="18" charset="0"/>
                <a:cs typeface="Times New Roman" panose="02020603050405020304" pitchFamily="18" charset="0"/>
              </a:rPr>
              <a:t>Hoàn </a:t>
            </a:r>
            <a:r>
              <a:rPr lang="en-US" sz="12800" dirty="0" err="1">
                <a:latin typeface="Times New Roman" panose="02020603050405020304" pitchFamily="18" charset="0"/>
                <a:cs typeface="Times New Roman" panose="02020603050405020304" pitchFamily="18" charset="0"/>
              </a:rPr>
              <a:t>thành</a:t>
            </a:r>
            <a:r>
              <a:rPr lang="en-US" sz="12800" dirty="0">
                <a:latin typeface="Times New Roman" panose="02020603050405020304" pitchFamily="18" charset="0"/>
                <a:cs typeface="Times New Roman" panose="02020603050405020304" pitchFamily="18" charset="0"/>
              </a:rPr>
              <a:t> </a:t>
            </a:r>
            <a:r>
              <a:rPr lang="en-US" sz="12800" dirty="0" err="1">
                <a:latin typeface="Times New Roman" panose="02020603050405020304" pitchFamily="18" charset="0"/>
                <a:cs typeface="Times New Roman" panose="02020603050405020304" pitchFamily="18" charset="0"/>
              </a:rPr>
              <a:t>bảng</a:t>
            </a:r>
            <a:r>
              <a:rPr lang="en-US" sz="12800" dirty="0">
                <a:latin typeface="Times New Roman" panose="02020603050405020304" pitchFamily="18" charset="0"/>
                <a:cs typeface="Times New Roman" panose="02020603050405020304" pitchFamily="18" charset="0"/>
              </a:rPr>
              <a:t> </a:t>
            </a:r>
            <a:r>
              <a:rPr lang="en-US" sz="12800" dirty="0" err="1">
                <a:latin typeface="Times New Roman" panose="02020603050405020304" pitchFamily="18" charset="0"/>
                <a:cs typeface="Times New Roman" panose="02020603050405020304" pitchFamily="18" charset="0"/>
              </a:rPr>
              <a:t>thông</a:t>
            </a:r>
            <a:r>
              <a:rPr lang="en-US" sz="12800" dirty="0">
                <a:latin typeface="Times New Roman" panose="02020603050405020304" pitchFamily="18" charset="0"/>
                <a:cs typeface="Times New Roman" panose="02020603050405020304" pitchFamily="18" charset="0"/>
              </a:rPr>
              <a:t> tin </a:t>
            </a:r>
            <a:r>
              <a:rPr lang="en-US" sz="12800" dirty="0" err="1">
                <a:latin typeface="Times New Roman" panose="02020603050405020304" pitchFamily="18" charset="0"/>
                <a:cs typeface="Times New Roman" panose="02020603050405020304" pitchFamily="18" charset="0"/>
              </a:rPr>
              <a:t>một</a:t>
            </a:r>
            <a:r>
              <a:rPr lang="en-US" sz="12800" dirty="0">
                <a:latin typeface="Times New Roman" panose="02020603050405020304" pitchFamily="18" charset="0"/>
                <a:cs typeface="Times New Roman" panose="02020603050405020304" pitchFamily="18" charset="0"/>
              </a:rPr>
              <a:t> </a:t>
            </a:r>
            <a:r>
              <a:rPr lang="en-US" sz="12800" dirty="0" err="1">
                <a:latin typeface="Times New Roman" panose="02020603050405020304" pitchFamily="18" charset="0"/>
                <a:cs typeface="Times New Roman" panose="02020603050405020304" pitchFamily="18" charset="0"/>
              </a:rPr>
              <a:t>số</a:t>
            </a:r>
            <a:r>
              <a:rPr lang="en-US" sz="12800" dirty="0">
                <a:latin typeface="Times New Roman" panose="02020603050405020304" pitchFamily="18" charset="0"/>
                <a:cs typeface="Times New Roman" panose="02020603050405020304" pitchFamily="18" charset="0"/>
              </a:rPr>
              <a:t> </a:t>
            </a:r>
            <a:r>
              <a:rPr lang="en-US" sz="12800" dirty="0" err="1">
                <a:latin typeface="Times New Roman" panose="02020603050405020304" pitchFamily="18" charset="0"/>
                <a:cs typeface="Times New Roman" panose="02020603050405020304" pitchFamily="18" charset="0"/>
              </a:rPr>
              <a:t>nét</a:t>
            </a:r>
            <a:r>
              <a:rPr lang="en-US" sz="12800" dirty="0">
                <a:latin typeface="Times New Roman" panose="02020603050405020304" pitchFamily="18" charset="0"/>
                <a:cs typeface="Times New Roman" panose="02020603050405020304" pitchFamily="18" charset="0"/>
              </a:rPr>
              <a:t> </a:t>
            </a:r>
            <a:r>
              <a:rPr lang="en-US" sz="12800" dirty="0" err="1">
                <a:latin typeface="Times New Roman" panose="02020603050405020304" pitchFamily="18" charset="0"/>
                <a:cs typeface="Times New Roman" panose="02020603050405020304" pitchFamily="18" charset="0"/>
              </a:rPr>
              <a:t>chính</a:t>
            </a:r>
            <a:r>
              <a:rPr lang="en-US" sz="12800" dirty="0">
                <a:latin typeface="Times New Roman" panose="02020603050405020304" pitchFamily="18" charset="0"/>
                <a:cs typeface="Times New Roman" panose="02020603050405020304" pitchFamily="18" charset="0"/>
              </a:rPr>
              <a:t> </a:t>
            </a:r>
            <a:r>
              <a:rPr lang="en-US" sz="12800" dirty="0" err="1">
                <a:latin typeface="Times New Roman" panose="02020603050405020304" pitchFamily="18" charset="0"/>
                <a:cs typeface="Times New Roman" panose="02020603050405020304" pitchFamily="18" charset="0"/>
              </a:rPr>
              <a:t>về</a:t>
            </a:r>
            <a:r>
              <a:rPr lang="en-US" sz="12800" dirty="0">
                <a:latin typeface="Times New Roman" panose="02020603050405020304" pitchFamily="18" charset="0"/>
                <a:cs typeface="Times New Roman" panose="02020603050405020304" pitchFamily="18" charset="0"/>
              </a:rPr>
              <a:t> </a:t>
            </a:r>
            <a:r>
              <a:rPr lang="en-US" sz="12800" dirty="0" err="1">
                <a:latin typeface="Times New Roman" panose="02020603050405020304" pitchFamily="18" charset="0"/>
                <a:cs typeface="Times New Roman" panose="02020603050405020304" pitchFamily="18" charset="0"/>
              </a:rPr>
              <a:t>Khu</a:t>
            </a:r>
            <a:r>
              <a:rPr lang="en-US" sz="12800" dirty="0">
                <a:latin typeface="Times New Roman" panose="02020603050405020304" pitchFamily="18" charset="0"/>
                <a:cs typeface="Times New Roman" panose="02020603050405020304" pitchFamily="18" charset="0"/>
              </a:rPr>
              <a:t> di </a:t>
            </a:r>
            <a:r>
              <a:rPr lang="en-US" sz="12800" dirty="0" err="1">
                <a:latin typeface="Times New Roman" panose="02020603050405020304" pitchFamily="18" charset="0"/>
                <a:cs typeface="Times New Roman" panose="02020603050405020304" pitchFamily="18" charset="0"/>
              </a:rPr>
              <a:t>tích</a:t>
            </a:r>
            <a:r>
              <a:rPr lang="en-US" sz="12800" dirty="0">
                <a:latin typeface="Times New Roman" panose="02020603050405020304" pitchFamily="18" charset="0"/>
                <a:cs typeface="Times New Roman" panose="02020603050405020304" pitchFamily="18" charset="0"/>
              </a:rPr>
              <a:t> </a:t>
            </a:r>
            <a:r>
              <a:rPr lang="en-US" sz="12800" dirty="0" err="1">
                <a:latin typeface="Times New Roman" panose="02020603050405020304" pitchFamily="18" charset="0"/>
                <a:cs typeface="Times New Roman" panose="02020603050405020304" pitchFamily="18" charset="0"/>
              </a:rPr>
              <a:t>Quốc</a:t>
            </a:r>
            <a:r>
              <a:rPr lang="en-US" sz="12800" dirty="0">
                <a:latin typeface="Times New Roman" panose="02020603050405020304" pitchFamily="18" charset="0"/>
                <a:cs typeface="Times New Roman" panose="02020603050405020304" pitchFamily="18" charset="0"/>
              </a:rPr>
              <a:t> Gia </a:t>
            </a:r>
            <a:r>
              <a:rPr lang="en-US" sz="12800" dirty="0" err="1">
                <a:latin typeface="Times New Roman" panose="02020603050405020304" pitchFamily="18" charset="0"/>
                <a:cs typeface="Times New Roman" panose="02020603050405020304" pitchFamily="18" charset="0"/>
              </a:rPr>
              <a:t>đặc</a:t>
            </a:r>
            <a:r>
              <a:rPr lang="en-US" sz="12800" dirty="0">
                <a:latin typeface="Times New Roman" panose="02020603050405020304" pitchFamily="18" charset="0"/>
                <a:cs typeface="Times New Roman" panose="02020603050405020304" pitchFamily="18" charset="0"/>
              </a:rPr>
              <a:t> </a:t>
            </a:r>
            <a:r>
              <a:rPr lang="en-US" sz="12800" dirty="0" err="1">
                <a:latin typeface="Times New Roman" panose="02020603050405020304" pitchFamily="18" charset="0"/>
                <a:cs typeface="Times New Roman" panose="02020603050405020304" pitchFamily="18" charset="0"/>
              </a:rPr>
              <a:t>biệt</a:t>
            </a:r>
            <a:r>
              <a:rPr lang="en-US" sz="12800" dirty="0">
                <a:latin typeface="Times New Roman" panose="02020603050405020304" pitchFamily="18" charset="0"/>
                <a:cs typeface="Times New Roman" panose="02020603050405020304" pitchFamily="18" charset="0"/>
              </a:rPr>
              <a:t> </a:t>
            </a:r>
            <a:r>
              <a:rPr lang="en-US" sz="12800" dirty="0" err="1">
                <a:latin typeface="Times New Roman" panose="02020603050405020304" pitchFamily="18" charset="0"/>
                <a:cs typeface="Times New Roman" panose="02020603050405020304" pitchFamily="18" charset="0"/>
              </a:rPr>
              <a:t>Cố</a:t>
            </a:r>
            <a:r>
              <a:rPr lang="en-US" sz="12800" dirty="0">
                <a:latin typeface="Times New Roman" panose="02020603050405020304" pitchFamily="18" charset="0"/>
                <a:cs typeface="Times New Roman" panose="02020603050405020304" pitchFamily="18" charset="0"/>
              </a:rPr>
              <a:t> </a:t>
            </a:r>
            <a:r>
              <a:rPr lang="en-US" sz="12800" dirty="0" err="1">
                <a:latin typeface="Times New Roman" panose="02020603050405020304" pitchFamily="18" charset="0"/>
                <a:cs typeface="Times New Roman" panose="02020603050405020304" pitchFamily="18" charset="0"/>
              </a:rPr>
              <a:t>đô</a:t>
            </a:r>
            <a:r>
              <a:rPr lang="en-US" sz="12800" dirty="0">
                <a:latin typeface="Times New Roman" panose="02020603050405020304" pitchFamily="18" charset="0"/>
                <a:cs typeface="Times New Roman" panose="02020603050405020304" pitchFamily="18" charset="0"/>
              </a:rPr>
              <a:t> Hoa </a:t>
            </a:r>
            <a:r>
              <a:rPr lang="en-US" sz="12800" dirty="0" err="1">
                <a:latin typeface="Times New Roman" panose="02020603050405020304" pitchFamily="18" charset="0"/>
                <a:cs typeface="Times New Roman" panose="02020603050405020304" pitchFamily="18" charset="0"/>
              </a:rPr>
              <a:t>Lư</a:t>
            </a:r>
            <a:r>
              <a:rPr lang="en-US" sz="12800" dirty="0">
                <a:latin typeface="Times New Roman" panose="02020603050405020304" pitchFamily="18" charset="0"/>
                <a:cs typeface="Times New Roman" panose="02020603050405020304" pitchFamily="18" charset="0"/>
              </a:rPr>
              <a:t> </a:t>
            </a:r>
            <a:r>
              <a:rPr lang="en-US" sz="12800" dirty="0" err="1">
                <a:latin typeface="Times New Roman" panose="02020603050405020304" pitchFamily="18" charset="0"/>
                <a:cs typeface="Times New Roman" panose="02020603050405020304" pitchFamily="18" charset="0"/>
              </a:rPr>
              <a:t>theo</a:t>
            </a:r>
            <a:r>
              <a:rPr lang="en-US" sz="12800" dirty="0">
                <a:latin typeface="Times New Roman" panose="02020603050405020304" pitchFamily="18" charset="0"/>
                <a:cs typeface="Times New Roman" panose="02020603050405020304" pitchFamily="18" charset="0"/>
              </a:rPr>
              <a:t> </a:t>
            </a:r>
            <a:r>
              <a:rPr lang="en-US" sz="12800" dirty="0" err="1">
                <a:latin typeface="Times New Roman" panose="02020603050405020304" pitchFamily="18" charset="0"/>
                <a:cs typeface="Times New Roman" panose="02020603050405020304" pitchFamily="18" charset="0"/>
              </a:rPr>
              <a:t>gợi</a:t>
            </a:r>
            <a:r>
              <a:rPr lang="en-US" sz="12800" dirty="0">
                <a:latin typeface="Times New Roman" panose="02020603050405020304" pitchFamily="18" charset="0"/>
                <a:cs typeface="Times New Roman" panose="02020603050405020304" pitchFamily="18" charset="0"/>
              </a:rPr>
              <a:t> ý </a:t>
            </a:r>
            <a:r>
              <a:rPr lang="en-US" sz="12800" dirty="0" err="1">
                <a:latin typeface="Times New Roman" panose="02020603050405020304" pitchFamily="18" charset="0"/>
                <a:cs typeface="Times New Roman" panose="02020603050405020304" pitchFamily="18" charset="0"/>
              </a:rPr>
              <a:t>dưới</a:t>
            </a:r>
            <a:r>
              <a:rPr lang="en-US" sz="12800" dirty="0">
                <a:latin typeface="Times New Roman" panose="02020603050405020304" pitchFamily="18" charset="0"/>
                <a:cs typeface="Times New Roman" panose="02020603050405020304" pitchFamily="18" charset="0"/>
              </a:rPr>
              <a:t> </a:t>
            </a:r>
            <a:r>
              <a:rPr lang="en-US" sz="12800" dirty="0" err="1">
                <a:latin typeface="Times New Roman" panose="02020603050405020304" pitchFamily="18" charset="0"/>
                <a:cs typeface="Times New Roman" panose="02020603050405020304" pitchFamily="18" charset="0"/>
              </a:rPr>
              <a:t>đây</a:t>
            </a:r>
            <a:r>
              <a:rPr lang="en-US" sz="12800" dirty="0">
                <a:latin typeface="Times New Roman" panose="02020603050405020304" pitchFamily="18" charset="0"/>
                <a:cs typeface="Times New Roman" panose="02020603050405020304" pitchFamily="18" charset="0"/>
              </a:rPr>
              <a:t>:</a:t>
            </a:r>
          </a:p>
          <a:p>
            <a:pPr marL="0" indent="0">
              <a:buNone/>
            </a:pPr>
            <a:endParaRPr lang="en-US" sz="6700" dirty="0">
              <a:latin typeface="Times New Roman" panose="02020603050405020304" pitchFamily="18" charset="0"/>
              <a:cs typeface="Times New Roman" panose="02020603050405020304" pitchFamily="18" charset="0"/>
            </a:endParaRPr>
          </a:p>
          <a:p>
            <a:pPr marL="0" indent="0">
              <a:buNone/>
            </a:pPr>
            <a:endParaRPr lang="en-US" sz="6700"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
        <p:nvSpPr>
          <p:cNvPr id="6" name="Content Placeholder 2">
            <a:extLst>
              <a:ext uri="{FF2B5EF4-FFF2-40B4-BE49-F238E27FC236}">
                <a16:creationId xmlns:a16="http://schemas.microsoft.com/office/drawing/2014/main" id="{A7178309-99D1-09F4-847F-B952B2378AAF}"/>
              </a:ext>
            </a:extLst>
          </p:cNvPr>
          <p:cNvSpPr txBox="1">
            <a:spLocks/>
          </p:cNvSpPr>
          <p:nvPr/>
        </p:nvSpPr>
        <p:spPr>
          <a:xfrm>
            <a:off x="1236134" y="2281076"/>
            <a:ext cx="8596668" cy="240765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endParaRPr lang="en-US" dirty="0">
              <a:latin typeface="Times New Roman" panose="02020603050405020304" pitchFamily="18" charset="0"/>
              <a:cs typeface="Times New Roman" panose="02020603050405020304" pitchFamily="18" charset="0"/>
            </a:endParaRPr>
          </a:p>
          <a:p>
            <a:pPr marL="0" indent="0">
              <a:buFont typeface="Wingdings 3" charset="2"/>
              <a:buNone/>
            </a:pPr>
            <a:endParaRPr lang="en-US" dirty="0">
              <a:latin typeface="Times New Roman" panose="02020603050405020304" pitchFamily="18" charset="0"/>
              <a:cs typeface="Times New Roman" panose="02020603050405020304" pitchFamily="18" charset="0"/>
            </a:endParaRPr>
          </a:p>
          <a:p>
            <a:pPr marL="0" indent="0">
              <a:buFont typeface="Wingdings 3" charset="2"/>
              <a:buNone/>
            </a:pPr>
            <a:endParaRPr lang="en-US" dirty="0">
              <a:latin typeface="Times New Roman" panose="02020603050405020304" pitchFamily="18"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068E2334-7211-3CCE-9B2D-882848165F22}"/>
              </a:ext>
            </a:extLst>
          </p:cNvPr>
          <p:cNvGraphicFramePr>
            <a:graphicFrameLocks noGrp="1"/>
          </p:cNvGraphicFramePr>
          <p:nvPr>
            <p:extLst>
              <p:ext uri="{D42A27DB-BD31-4B8C-83A1-F6EECF244321}">
                <p14:modId xmlns:p14="http://schemas.microsoft.com/office/powerpoint/2010/main" val="3562507417"/>
              </p:ext>
            </p:extLst>
          </p:nvPr>
        </p:nvGraphicFramePr>
        <p:xfrm>
          <a:off x="1348546" y="2528313"/>
          <a:ext cx="9288973" cy="3428614"/>
        </p:xfrm>
        <a:graphic>
          <a:graphicData uri="http://schemas.openxmlformats.org/drawingml/2006/table">
            <a:tbl>
              <a:tblPr firstRow="1" bandRow="1">
                <a:tableStyleId>{5C22544A-7EE6-4342-B048-85BDC9FD1C3A}</a:tableStyleId>
              </a:tblPr>
              <a:tblGrid>
                <a:gridCol w="5322658">
                  <a:extLst>
                    <a:ext uri="{9D8B030D-6E8A-4147-A177-3AD203B41FA5}">
                      <a16:colId xmlns:a16="http://schemas.microsoft.com/office/drawing/2014/main" val="2838123502"/>
                    </a:ext>
                  </a:extLst>
                </a:gridCol>
                <a:gridCol w="3966315">
                  <a:extLst>
                    <a:ext uri="{9D8B030D-6E8A-4147-A177-3AD203B41FA5}">
                      <a16:colId xmlns:a16="http://schemas.microsoft.com/office/drawing/2014/main" val="3507736122"/>
                    </a:ext>
                  </a:extLst>
                </a:gridCol>
              </a:tblGrid>
              <a:tr h="828113">
                <a:tc>
                  <a:txBody>
                    <a:bodyPr/>
                    <a:lstStyle/>
                    <a:p>
                      <a:r>
                        <a:rPr lang="en-US" sz="2800" dirty="0" err="1"/>
                        <a:t>Vị</a:t>
                      </a:r>
                      <a:r>
                        <a:rPr lang="en-US" sz="2800" dirty="0"/>
                        <a:t> </a:t>
                      </a:r>
                      <a:r>
                        <a:rPr lang="en-US" sz="2800" dirty="0" err="1"/>
                        <a:t>trí</a:t>
                      </a:r>
                      <a:endParaRPr lang="en-US" sz="2800" dirty="0"/>
                    </a:p>
                  </a:txBody>
                  <a:tcPr/>
                </a:tc>
                <a:tc>
                  <a:txBody>
                    <a:bodyPr/>
                    <a:lstStyle/>
                    <a:p>
                      <a:r>
                        <a:rPr lang="en-US" dirty="0"/>
                        <a:t>                    ?</a:t>
                      </a:r>
                    </a:p>
                  </a:txBody>
                  <a:tcPr/>
                </a:tc>
                <a:extLst>
                  <a:ext uri="{0D108BD9-81ED-4DB2-BD59-A6C34878D82A}">
                    <a16:rowId xmlns:a16="http://schemas.microsoft.com/office/drawing/2014/main" val="2174786479"/>
                  </a:ext>
                </a:extLst>
              </a:tr>
              <a:tr h="828113">
                <a:tc>
                  <a:txBody>
                    <a:bodyPr/>
                    <a:lstStyle/>
                    <a:p>
                      <a:r>
                        <a:rPr lang="en-US" sz="2800" dirty="0" err="1"/>
                        <a:t>Diện</a:t>
                      </a:r>
                      <a:r>
                        <a:rPr lang="en-US" sz="2800" dirty="0"/>
                        <a:t> </a:t>
                      </a:r>
                      <a:r>
                        <a:rPr lang="en-US" sz="2800" dirty="0" err="1"/>
                        <a:t>tích</a:t>
                      </a:r>
                      <a:endParaRPr lang="en-US" sz="2800" dirty="0"/>
                    </a:p>
                  </a:txBody>
                  <a:tcPr/>
                </a:tc>
                <a:tc>
                  <a:txBody>
                    <a:bodyPr/>
                    <a:lstStyle/>
                    <a:p>
                      <a:r>
                        <a:rPr lang="en-US" dirty="0"/>
                        <a:t>                    ?</a:t>
                      </a:r>
                    </a:p>
                  </a:txBody>
                  <a:tcPr/>
                </a:tc>
                <a:extLst>
                  <a:ext uri="{0D108BD9-81ED-4DB2-BD59-A6C34878D82A}">
                    <a16:rowId xmlns:a16="http://schemas.microsoft.com/office/drawing/2014/main" val="954574594"/>
                  </a:ext>
                </a:extLst>
              </a:tr>
              <a:tr h="944275">
                <a:tc>
                  <a:txBody>
                    <a:bodyPr/>
                    <a:lstStyle/>
                    <a:p>
                      <a:r>
                        <a:rPr lang="en-US" sz="2800" dirty="0" err="1"/>
                        <a:t>Một</a:t>
                      </a:r>
                      <a:r>
                        <a:rPr lang="en-US" sz="2800" dirty="0"/>
                        <a:t> </a:t>
                      </a:r>
                      <a:r>
                        <a:rPr lang="en-US" sz="2800" dirty="0" err="1"/>
                        <a:t>số</a:t>
                      </a:r>
                      <a:r>
                        <a:rPr lang="en-US" sz="2800" dirty="0"/>
                        <a:t> </a:t>
                      </a:r>
                      <a:r>
                        <a:rPr lang="en-US" sz="2800" dirty="0" err="1"/>
                        <a:t>công</a:t>
                      </a:r>
                      <a:r>
                        <a:rPr lang="en-US" sz="2800" dirty="0"/>
                        <a:t> </a:t>
                      </a:r>
                      <a:r>
                        <a:rPr lang="en-US" sz="2800" dirty="0" err="1"/>
                        <a:t>trình</a:t>
                      </a:r>
                      <a:r>
                        <a:rPr lang="en-US" sz="2800" dirty="0"/>
                        <a:t> </a:t>
                      </a:r>
                      <a:r>
                        <a:rPr lang="en-US" sz="2800" dirty="0" err="1"/>
                        <a:t>tiêu</a:t>
                      </a:r>
                      <a:r>
                        <a:rPr lang="en-US" sz="2800" dirty="0"/>
                        <a:t> </a:t>
                      </a:r>
                      <a:r>
                        <a:rPr lang="en-US" sz="2800" dirty="0" err="1"/>
                        <a:t>biểu</a:t>
                      </a:r>
                      <a:endParaRPr lang="en-US" sz="2800" dirty="0"/>
                    </a:p>
                  </a:txBody>
                  <a:tcPr/>
                </a:tc>
                <a:tc>
                  <a:txBody>
                    <a:bodyPr/>
                    <a:lstStyle/>
                    <a:p>
                      <a:r>
                        <a:rPr lang="en-US" dirty="0"/>
                        <a:t>                     ?</a:t>
                      </a:r>
                    </a:p>
                  </a:txBody>
                  <a:tcPr/>
                </a:tc>
                <a:extLst>
                  <a:ext uri="{0D108BD9-81ED-4DB2-BD59-A6C34878D82A}">
                    <a16:rowId xmlns:a16="http://schemas.microsoft.com/office/drawing/2014/main" val="3927426579"/>
                  </a:ext>
                </a:extLst>
              </a:tr>
              <a:tr h="828113">
                <a:tc>
                  <a:txBody>
                    <a:bodyPr/>
                    <a:lstStyle/>
                    <a:p>
                      <a:r>
                        <a:rPr lang="en-US" sz="2800" dirty="0" err="1"/>
                        <a:t>Giá</a:t>
                      </a:r>
                      <a:r>
                        <a:rPr lang="en-US" sz="2800" dirty="0"/>
                        <a:t> </a:t>
                      </a:r>
                      <a:r>
                        <a:rPr lang="en-US" sz="2800" dirty="0" err="1"/>
                        <a:t>trị</a:t>
                      </a:r>
                      <a:r>
                        <a:rPr lang="en-US" sz="2800" dirty="0"/>
                        <a:t> </a:t>
                      </a:r>
                      <a:r>
                        <a:rPr lang="en-US" sz="2800" dirty="0" err="1"/>
                        <a:t>lịch</a:t>
                      </a:r>
                      <a:r>
                        <a:rPr lang="en-US" sz="2800" dirty="0"/>
                        <a:t> </a:t>
                      </a:r>
                      <a:r>
                        <a:rPr lang="en-US" sz="2800" dirty="0" err="1"/>
                        <a:t>sử</a:t>
                      </a:r>
                      <a:endParaRPr lang="en-US" sz="2800" dirty="0"/>
                    </a:p>
                  </a:txBody>
                  <a:tcPr/>
                </a:tc>
                <a:tc>
                  <a:txBody>
                    <a:bodyPr/>
                    <a:lstStyle/>
                    <a:p>
                      <a:r>
                        <a:rPr lang="en-US" dirty="0"/>
                        <a:t>                     ?</a:t>
                      </a:r>
                    </a:p>
                  </a:txBody>
                  <a:tcPr/>
                </a:tc>
                <a:extLst>
                  <a:ext uri="{0D108BD9-81ED-4DB2-BD59-A6C34878D82A}">
                    <a16:rowId xmlns:a16="http://schemas.microsoft.com/office/drawing/2014/main" val="4108274169"/>
                  </a:ext>
                </a:extLst>
              </a:tr>
            </a:tbl>
          </a:graphicData>
        </a:graphic>
      </p:graphicFrame>
    </p:spTree>
    <p:extLst>
      <p:ext uri="{BB962C8B-B14F-4D97-AF65-F5344CB8AC3E}">
        <p14:creationId xmlns:p14="http://schemas.microsoft.com/office/powerpoint/2010/main" val="2066369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DFBA5-F5A8-2B00-6CD4-B0E78ECABB1F}"/>
              </a:ext>
            </a:extLst>
          </p:cNvPr>
          <p:cNvSpPr>
            <a:spLocks noGrp="1"/>
          </p:cNvSpPr>
          <p:nvPr>
            <p:ph type="title"/>
          </p:nvPr>
        </p:nvSpPr>
        <p:spPr>
          <a:xfrm>
            <a:off x="870374" y="416560"/>
            <a:ext cx="10640906" cy="1320800"/>
          </a:xfrm>
        </p:spPr>
        <p:txBody>
          <a:bodyPr>
            <a:noAutofit/>
          </a:bodyPr>
          <a:lstStyle/>
          <a:p>
            <a:r>
              <a:rPr lang="en-US" sz="3200" dirty="0">
                <a:latin typeface="Times New Roman" panose="02020603050405020304" pitchFamily="18" charset="0"/>
                <a:cs typeface="Times New Roman" panose="02020603050405020304" pitchFamily="18" charset="0"/>
              </a:rPr>
              <a:t>2. </a:t>
            </a:r>
            <a:r>
              <a:rPr lang="en-US" sz="3200" dirty="0" err="1">
                <a:latin typeface="Times New Roman" panose="02020603050405020304" pitchFamily="18" charset="0"/>
                <a:cs typeface="Times New Roman" panose="02020603050405020304" pitchFamily="18" charset="0"/>
              </a:rPr>
              <a:t>Đóng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vai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hướng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dẫn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viên</a:t>
            </a:r>
            <a:r>
              <a:rPr lang="en-US" sz="3200" dirty="0">
                <a:latin typeface="Times New Roman" panose="02020603050405020304" pitchFamily="18" charset="0"/>
                <a:cs typeface="Times New Roman" panose="02020603050405020304" pitchFamily="18" charset="0"/>
              </a:rPr>
              <a:t> du </a:t>
            </a:r>
            <a:r>
              <a:rPr lang="en-US" sz="3200" dirty="0" err="1">
                <a:latin typeface="Times New Roman" panose="02020603050405020304" pitchFamily="18" charset="0"/>
                <a:cs typeface="Times New Roman" panose="02020603050405020304" pitchFamily="18" charset="0"/>
              </a:rPr>
              <a:t>lịch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thiệu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số</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tiêu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biểu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thuộc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Khu</a:t>
            </a:r>
            <a:r>
              <a:rPr lang="en-US" sz="3200" dirty="0">
                <a:latin typeface="Times New Roman" panose="02020603050405020304" pitchFamily="18" charset="0"/>
                <a:cs typeface="Times New Roman" panose="02020603050405020304" pitchFamily="18" charset="0"/>
              </a:rPr>
              <a:t> di </a:t>
            </a:r>
            <a:r>
              <a:rPr lang="en-US" sz="3200" dirty="0" err="1">
                <a:latin typeface="Times New Roman" panose="02020603050405020304" pitchFamily="18" charset="0"/>
                <a:cs typeface="Times New Roman" panose="02020603050405020304" pitchFamily="18" charset="0"/>
              </a:rPr>
              <a:t>tích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Quốc</a:t>
            </a:r>
            <a:r>
              <a:rPr lang="en-US" sz="3200" dirty="0">
                <a:latin typeface="Times New Roman" panose="02020603050405020304" pitchFamily="18" charset="0"/>
                <a:cs typeface="Times New Roman" panose="02020603050405020304" pitchFamily="18" charset="0"/>
              </a:rPr>
              <a:t> Gia </a:t>
            </a:r>
            <a:r>
              <a:rPr lang="en-US" sz="3200" dirty="0" err="1">
                <a:latin typeface="Times New Roman" panose="02020603050405020304" pitchFamily="18" charset="0"/>
                <a:cs typeface="Times New Roman" panose="02020603050405020304" pitchFamily="18" charset="0"/>
              </a:rPr>
              <a:t>đặc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biệt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Cố</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đô</a:t>
            </a:r>
            <a:r>
              <a:rPr lang="en-US" sz="3200" dirty="0">
                <a:latin typeface="Times New Roman" panose="02020603050405020304" pitchFamily="18" charset="0"/>
                <a:cs typeface="Times New Roman" panose="02020603050405020304" pitchFamily="18" charset="0"/>
              </a:rPr>
              <a:t> Hoa </a:t>
            </a:r>
            <a:r>
              <a:rPr lang="en-US" sz="3200" dirty="0" err="1">
                <a:latin typeface="Times New Roman" panose="02020603050405020304" pitchFamily="18" charset="0"/>
                <a:cs typeface="Times New Roman" panose="02020603050405020304" pitchFamily="18" charset="0"/>
              </a:rPr>
              <a:t>Lư</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ấn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tượng</a:t>
            </a:r>
            <a:r>
              <a:rPr lang="en-US" sz="3200" dirty="0">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3B9E05DA-F6ED-A9E4-E063-399D7AC356F1}"/>
              </a:ext>
            </a:extLst>
          </p:cNvPr>
          <p:cNvSpPr>
            <a:spLocks noGrp="1"/>
          </p:cNvSpPr>
          <p:nvPr>
            <p:ph idx="1"/>
          </p:nvPr>
        </p:nvSpPr>
        <p:spPr>
          <a:xfrm>
            <a:off x="870374" y="2296160"/>
            <a:ext cx="10794390" cy="3769360"/>
          </a:xfrm>
        </p:spPr>
        <p:txBody>
          <a:bodyPr>
            <a:normAutofit/>
          </a:bodyPr>
          <a:lstStyle/>
          <a:p>
            <a:r>
              <a:rPr lang="en-US" sz="3200" dirty="0" err="1">
                <a:latin typeface="Times New Roman" panose="02020603050405020304" pitchFamily="18" charset="0"/>
                <a:cs typeface="Times New Roman" panose="02020603050405020304" pitchFamily="18" charset="0"/>
              </a:rPr>
              <a:t>Gợi</a:t>
            </a:r>
            <a:r>
              <a:rPr lang="en-US" sz="3200" dirty="0">
                <a:latin typeface="Times New Roman" panose="02020603050405020304" pitchFamily="18" charset="0"/>
                <a:cs typeface="Times New Roman" panose="02020603050405020304" pitchFamily="18" charset="0"/>
              </a:rPr>
              <a:t> ý: </a:t>
            </a: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trình</a:t>
            </a:r>
            <a:r>
              <a:rPr lang="en-US" sz="3200" dirty="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Địa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điểm</a:t>
            </a:r>
            <a:r>
              <a:rPr lang="en-US" sz="3200" dirty="0">
                <a:latin typeface="Times New Roman" panose="02020603050405020304" pitchFamily="18" charset="0"/>
                <a:cs typeface="Times New Roman" panose="02020603050405020304" pitchFamily="18" charset="0"/>
              </a:rPr>
              <a:t>:</a:t>
            </a:r>
          </a:p>
          <a:p>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gắn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lịch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nào</a:t>
            </a:r>
            <a:r>
              <a:rPr lang="en-US" sz="3200" dirty="0">
                <a:latin typeface="Times New Roman" panose="02020603050405020304" pitchFamily="18" charset="0"/>
                <a:cs typeface="Times New Roman" panose="02020603050405020304" pitchFamily="18" charset="0"/>
              </a:rPr>
              <a:t>:</a:t>
            </a:r>
          </a:p>
          <a:p>
            <a:r>
              <a:rPr lang="en-US" sz="3200" dirty="0" err="1">
                <a:latin typeface="Times New Roman" panose="02020603050405020304" pitchFamily="18" charset="0"/>
                <a:cs typeface="Times New Roman" panose="02020603050405020304" pitchFamily="18" charset="0"/>
              </a:rPr>
              <a:t>Mô</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nét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chính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trúc</a:t>
            </a:r>
            <a:r>
              <a:rPr lang="en-US" sz="3200" dirty="0">
                <a:latin typeface="Times New Roman" panose="02020603050405020304" pitchFamily="18" charset="0"/>
                <a:cs typeface="Times New Roman" panose="02020603050405020304" pitchFamily="18" charset="0"/>
              </a:rPr>
              <a:t>:</a:t>
            </a:r>
          </a:p>
          <a:p>
            <a:r>
              <a:rPr lang="en-US" sz="3200" dirty="0" err="1">
                <a:latin typeface="Times New Roman" panose="02020603050405020304" pitchFamily="18" charset="0"/>
                <a:cs typeface="Times New Roman" panose="02020603050405020304" pitchFamily="18" charset="0"/>
              </a:rPr>
              <a:t>Nêu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nghĩ</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đó</a:t>
            </a:r>
            <a:r>
              <a:rPr lang="en-US" sz="3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827231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82A78-294E-5A54-B277-3BDE8A902B8D}"/>
              </a:ext>
            </a:extLst>
          </p:cNvPr>
          <p:cNvSpPr>
            <a:spLocks noGrp="1"/>
          </p:cNvSpPr>
          <p:nvPr>
            <p:ph type="title"/>
          </p:nvPr>
        </p:nvSpPr>
        <p:spPr>
          <a:xfrm>
            <a:off x="857331" y="106799"/>
            <a:ext cx="8596668" cy="998738"/>
          </a:xfrm>
        </p:spPr>
        <p:txBody>
          <a:bodyPr>
            <a:normAutofit/>
          </a:bodyPr>
          <a:lstStyle/>
          <a:p>
            <a:pPr algn="ctr"/>
            <a:r>
              <a:rPr lang="en-US" sz="4400" u="sng" dirty="0">
                <a:latin typeface="Times New Roman" panose="02020603050405020304" pitchFamily="18" charset="0"/>
                <a:cs typeface="Times New Roman" panose="02020603050405020304" pitchFamily="18" charset="0"/>
              </a:rPr>
              <a:t>VẬN DỤNG</a:t>
            </a:r>
          </a:p>
        </p:txBody>
      </p:sp>
      <p:sp>
        <p:nvSpPr>
          <p:cNvPr id="3" name="Content Placeholder 2">
            <a:extLst>
              <a:ext uri="{FF2B5EF4-FFF2-40B4-BE49-F238E27FC236}">
                <a16:creationId xmlns:a16="http://schemas.microsoft.com/office/drawing/2014/main" id="{2C3B1E24-6CB6-19C0-1933-FE757277FEE6}"/>
              </a:ext>
            </a:extLst>
          </p:cNvPr>
          <p:cNvSpPr>
            <a:spLocks noGrp="1"/>
          </p:cNvSpPr>
          <p:nvPr>
            <p:ph idx="1"/>
          </p:nvPr>
        </p:nvSpPr>
        <p:spPr>
          <a:xfrm>
            <a:off x="548112" y="947167"/>
            <a:ext cx="11274358" cy="1073459"/>
          </a:xfrm>
        </p:spPr>
        <p:txBody>
          <a:bodyPr>
            <a:normAutofit/>
          </a:bodyPr>
          <a:lstStyle/>
          <a:p>
            <a:r>
              <a:rPr lang="en-US" sz="2600" dirty="0" err="1">
                <a:latin typeface="Times New Roman" panose="02020603050405020304" pitchFamily="18" charset="0"/>
                <a:cs typeface="Times New Roman" panose="02020603050405020304" pitchFamily="18" charset="0"/>
              </a:rPr>
              <a:t>Thảo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luận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đề</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xuất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một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số</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việc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làm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để</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góp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phần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bảo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tồn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phát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huy</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trị</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Khu</a:t>
            </a:r>
            <a:r>
              <a:rPr lang="en-US" sz="2600" dirty="0">
                <a:latin typeface="Times New Roman" panose="02020603050405020304" pitchFamily="18" charset="0"/>
                <a:cs typeface="Times New Roman" panose="02020603050405020304" pitchFamily="18" charset="0"/>
              </a:rPr>
              <a:t> di </a:t>
            </a:r>
            <a:r>
              <a:rPr lang="en-US" sz="2600" dirty="0" err="1">
                <a:latin typeface="Times New Roman" panose="02020603050405020304" pitchFamily="18" charset="0"/>
                <a:cs typeface="Times New Roman" panose="02020603050405020304" pitchFamily="18" charset="0"/>
              </a:rPr>
              <a:t>tích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Quốc</a:t>
            </a:r>
            <a:r>
              <a:rPr lang="en-US" sz="2600" dirty="0">
                <a:latin typeface="Times New Roman" panose="02020603050405020304" pitchFamily="18" charset="0"/>
                <a:cs typeface="Times New Roman" panose="02020603050405020304" pitchFamily="18" charset="0"/>
              </a:rPr>
              <a:t> Gia </a:t>
            </a:r>
            <a:r>
              <a:rPr lang="en-US" sz="2600" dirty="0" err="1">
                <a:latin typeface="Times New Roman" panose="02020603050405020304" pitchFamily="18" charset="0"/>
                <a:cs typeface="Times New Roman" panose="02020603050405020304" pitchFamily="18" charset="0"/>
              </a:rPr>
              <a:t>đặc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biệt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Cố</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đô</a:t>
            </a:r>
            <a:r>
              <a:rPr lang="en-US" sz="2600" dirty="0">
                <a:latin typeface="Times New Roman" panose="02020603050405020304" pitchFamily="18" charset="0"/>
                <a:cs typeface="Times New Roman" panose="02020603050405020304" pitchFamily="18" charset="0"/>
              </a:rPr>
              <a:t> Hoa </a:t>
            </a:r>
            <a:r>
              <a:rPr lang="en-US" sz="2600" dirty="0" err="1">
                <a:latin typeface="Times New Roman" panose="02020603050405020304" pitchFamily="18" charset="0"/>
                <a:cs typeface="Times New Roman" panose="02020603050405020304" pitchFamily="18" charset="0"/>
              </a:rPr>
              <a:t>Lư</a:t>
            </a:r>
            <a:r>
              <a:rPr lang="en-US" sz="2600" dirty="0">
                <a:latin typeface="Times New Roman" panose="02020603050405020304" pitchFamily="18" charset="0"/>
                <a:cs typeface="Times New Roman" panose="02020603050405020304" pitchFamily="18" charset="0"/>
              </a:rPr>
              <a:t>.</a:t>
            </a:r>
          </a:p>
          <a:p>
            <a:endParaRPr lang="en-US" sz="2600"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AB5034A4-E2D0-E63A-2AB0-BDA63397A223}"/>
              </a:ext>
            </a:extLst>
          </p:cNvPr>
          <p:cNvSpPr txBox="1"/>
          <p:nvPr/>
        </p:nvSpPr>
        <p:spPr>
          <a:xfrm>
            <a:off x="1525742" y="2066705"/>
            <a:ext cx="9319098" cy="769441"/>
          </a:xfrm>
          <a:prstGeom prst="rect">
            <a:avLst/>
          </a:prstGeom>
          <a:noFill/>
          <a:ln w="12700">
            <a:solidFill>
              <a:schemeClr val="accent1"/>
            </a:solidFill>
          </a:ln>
        </p:spPr>
        <p:txBody>
          <a:bodyPr wrap="square" rtlCol="0">
            <a:spAutoFit/>
          </a:bodyPr>
          <a:lstStyle/>
          <a:p>
            <a:pPr algn="ctr"/>
            <a:r>
              <a:rPr lang="en-US" sz="2200" dirty="0">
                <a:latin typeface="Times New Roman" panose="02020603050405020304" pitchFamily="18" charset="0"/>
                <a:cs typeface="Times New Roman" panose="02020603050405020304" pitchFamily="18" charset="0"/>
              </a:rPr>
              <a:t>VIỆC NÊN LÀM ĐỂ GÓP PHẦN BẢO TỒN VÀ PHÁT HUY GIÁ TRỊ CỦA KHU DI TÍCH QUỐC GIA ĐẶC BIỆT CỐ ĐÔ HOA LƯ</a:t>
            </a:r>
          </a:p>
        </p:txBody>
      </p:sp>
      <p:grpSp>
        <p:nvGrpSpPr>
          <p:cNvPr id="12" name="Group 11">
            <a:extLst>
              <a:ext uri="{FF2B5EF4-FFF2-40B4-BE49-F238E27FC236}">
                <a16:creationId xmlns:a16="http://schemas.microsoft.com/office/drawing/2014/main" id="{901824D8-CCA5-50F0-8C91-3F30D3F71850}"/>
              </a:ext>
            </a:extLst>
          </p:cNvPr>
          <p:cNvGrpSpPr/>
          <p:nvPr/>
        </p:nvGrpSpPr>
        <p:grpSpPr>
          <a:xfrm>
            <a:off x="3561564" y="2882225"/>
            <a:ext cx="5068871" cy="740100"/>
            <a:chOff x="3035030" y="4143185"/>
            <a:chExt cx="4503906" cy="740100"/>
          </a:xfrm>
        </p:grpSpPr>
        <p:cxnSp>
          <p:nvCxnSpPr>
            <p:cNvPr id="6" name="Straight Arrow Connector 5">
              <a:extLst>
                <a:ext uri="{FF2B5EF4-FFF2-40B4-BE49-F238E27FC236}">
                  <a16:creationId xmlns:a16="http://schemas.microsoft.com/office/drawing/2014/main" id="{93DF1A20-69D6-FB35-2B5C-1C7D123D7BFE}"/>
                </a:ext>
              </a:extLst>
            </p:cNvPr>
            <p:cNvCxnSpPr>
              <a:cxnSpLocks/>
            </p:cNvCxnSpPr>
            <p:nvPr/>
          </p:nvCxnSpPr>
          <p:spPr>
            <a:xfrm flipH="1">
              <a:off x="3035030" y="4143185"/>
              <a:ext cx="2071991" cy="6284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89CB497A-8E92-79CD-229B-5EF5D8DEB47F}"/>
                </a:ext>
              </a:extLst>
            </p:cNvPr>
            <p:cNvCxnSpPr/>
            <p:nvPr/>
          </p:nvCxnSpPr>
          <p:spPr>
            <a:xfrm>
              <a:off x="5087566" y="4177457"/>
              <a:ext cx="0" cy="7058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03D2AEA6-3718-96E4-342D-3851066BF7CC}"/>
                </a:ext>
              </a:extLst>
            </p:cNvPr>
            <p:cNvCxnSpPr/>
            <p:nvPr/>
          </p:nvCxnSpPr>
          <p:spPr>
            <a:xfrm>
              <a:off x="5107021" y="4143185"/>
              <a:ext cx="2431915" cy="5941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4" name="TextBox 13">
            <a:extLst>
              <a:ext uri="{FF2B5EF4-FFF2-40B4-BE49-F238E27FC236}">
                <a16:creationId xmlns:a16="http://schemas.microsoft.com/office/drawing/2014/main" id="{7067D7B3-C862-6F5B-3E43-6BACC7CC175E}"/>
              </a:ext>
            </a:extLst>
          </p:cNvPr>
          <p:cNvSpPr txBox="1"/>
          <p:nvPr/>
        </p:nvSpPr>
        <p:spPr>
          <a:xfrm>
            <a:off x="1772596" y="3622325"/>
            <a:ext cx="2112937" cy="2677656"/>
          </a:xfrm>
          <a:prstGeom prst="rect">
            <a:avLst/>
          </a:prstGeom>
          <a:solidFill>
            <a:schemeClr val="accent2">
              <a:lumMod val="20000"/>
              <a:lumOff val="80000"/>
            </a:schemeClr>
          </a:solidFill>
          <a:ln w="12700">
            <a:solidFill>
              <a:schemeClr val="accent1"/>
            </a:solidFill>
          </a:ln>
        </p:spPr>
        <p:txBody>
          <a:bodyPr wrap="square" rtlCol="0">
            <a:spAutoFit/>
          </a:bodyPr>
          <a:lstStyle/>
          <a:p>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tập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góp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tỏa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Khu</a:t>
            </a:r>
            <a:r>
              <a:rPr lang="en-US" sz="2400" dirty="0">
                <a:latin typeface="Times New Roman" panose="02020603050405020304" pitchFamily="18" charset="0"/>
                <a:cs typeface="Times New Roman" panose="02020603050405020304" pitchFamily="18" charset="0"/>
              </a:rPr>
              <a:t> di </a:t>
            </a:r>
            <a:r>
              <a:rPr lang="en-US" sz="2400" dirty="0" err="1">
                <a:latin typeface="Times New Roman" panose="02020603050405020304" pitchFamily="18" charset="0"/>
                <a:cs typeface="Times New Roman" panose="02020603050405020304" pitchFamily="18" charset="0"/>
              </a:rPr>
              <a:t>tích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Quốc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biệt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Cố</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đô</a:t>
            </a:r>
            <a:r>
              <a:rPr lang="en-US" sz="2400" dirty="0">
                <a:latin typeface="Times New Roman" panose="02020603050405020304" pitchFamily="18" charset="0"/>
                <a:cs typeface="Times New Roman" panose="02020603050405020304" pitchFamily="18" charset="0"/>
              </a:rPr>
              <a:t> Hoa </a:t>
            </a:r>
            <a:r>
              <a:rPr lang="en-US" sz="2400" dirty="0" err="1">
                <a:latin typeface="Times New Roman" panose="02020603050405020304" pitchFamily="18" charset="0"/>
                <a:cs typeface="Times New Roman" panose="02020603050405020304" pitchFamily="18" charset="0"/>
              </a:rPr>
              <a:t>Lư</a:t>
            </a:r>
            <a:endParaRPr lang="en-US" sz="24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03DF6287-31D3-80EA-A846-7E91717050E4}"/>
              </a:ext>
            </a:extLst>
          </p:cNvPr>
          <p:cNvSpPr txBox="1"/>
          <p:nvPr/>
        </p:nvSpPr>
        <p:spPr>
          <a:xfrm>
            <a:off x="4727513" y="3622324"/>
            <a:ext cx="2112937" cy="2800767"/>
          </a:xfrm>
          <a:prstGeom prst="rect">
            <a:avLst/>
          </a:prstGeom>
          <a:solidFill>
            <a:schemeClr val="accent2">
              <a:lumMod val="20000"/>
              <a:lumOff val="80000"/>
            </a:schemeClr>
          </a:solidFill>
          <a:ln w="12700">
            <a:solidFill>
              <a:schemeClr val="accent1"/>
            </a:solidFill>
          </a:ln>
        </p:spPr>
        <p:txBody>
          <a:bodyPr wrap="square" rtlCol="0">
            <a:spAutoFit/>
          </a:bodyPr>
          <a:lstStyle/>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D7055DD-D351-3A16-3D0D-CAEE0E7E2909}"/>
              </a:ext>
            </a:extLst>
          </p:cNvPr>
          <p:cNvSpPr txBox="1"/>
          <p:nvPr/>
        </p:nvSpPr>
        <p:spPr>
          <a:xfrm>
            <a:off x="7902657" y="3622324"/>
            <a:ext cx="2112937" cy="2800767"/>
          </a:xfrm>
          <a:prstGeom prst="rect">
            <a:avLst/>
          </a:prstGeom>
          <a:solidFill>
            <a:schemeClr val="accent2">
              <a:lumMod val="20000"/>
              <a:lumOff val="80000"/>
            </a:schemeClr>
          </a:solidFill>
          <a:ln w="12700">
            <a:solidFill>
              <a:schemeClr val="accent1"/>
            </a:solidFill>
          </a:ln>
        </p:spPr>
        <p:txBody>
          <a:bodyPr wrap="square" rtlCol="0">
            <a:spAutoFit/>
          </a:bodyPr>
          <a:lstStyle/>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9341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FE1B628-09BF-327C-C3C8-444B0C6930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3280" y="401781"/>
            <a:ext cx="8412480" cy="6054437"/>
          </a:xfrm>
          <a:prstGeom prst="rect">
            <a:avLst/>
          </a:prstGeom>
        </p:spPr>
      </p:pic>
    </p:spTree>
    <p:extLst>
      <p:ext uri="{BB962C8B-B14F-4D97-AF65-F5344CB8AC3E}">
        <p14:creationId xmlns:p14="http://schemas.microsoft.com/office/powerpoint/2010/main" val="3950729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8E9CA79-EB0F-1359-2BD6-56E2DA9DC1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9076" y="325120"/>
            <a:ext cx="10116440" cy="6024880"/>
          </a:xfrm>
          <a:prstGeom prst="rect">
            <a:avLst/>
          </a:prstGeom>
        </p:spPr>
      </p:pic>
    </p:spTree>
    <p:extLst>
      <p:ext uri="{BB962C8B-B14F-4D97-AF65-F5344CB8AC3E}">
        <p14:creationId xmlns:p14="http://schemas.microsoft.com/office/powerpoint/2010/main" val="1038302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5D6DA81-169F-71E2-A460-20C36785C7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2880" y="264160"/>
            <a:ext cx="9471736" cy="5842000"/>
          </a:xfrm>
          <a:prstGeom prst="rect">
            <a:avLst/>
          </a:prstGeom>
        </p:spPr>
      </p:pic>
    </p:spTree>
    <p:extLst>
      <p:ext uri="{BB962C8B-B14F-4D97-AF65-F5344CB8AC3E}">
        <p14:creationId xmlns:p14="http://schemas.microsoft.com/office/powerpoint/2010/main" val="1741396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7B976-F868-7153-1D0F-D861931A693E}"/>
              </a:ext>
            </a:extLst>
          </p:cNvPr>
          <p:cNvSpPr>
            <a:spLocks noGrp="1"/>
          </p:cNvSpPr>
          <p:nvPr>
            <p:ph type="title"/>
          </p:nvPr>
        </p:nvSpPr>
        <p:spPr/>
        <p:txBody>
          <a:bodyPr>
            <a:normAutofit/>
          </a:bodyPr>
          <a:lstStyle/>
          <a:p>
            <a:r>
              <a:rPr lang="en-US" sz="3000" dirty="0">
                <a:latin typeface="Times New Roman" panose="02020603050405020304" pitchFamily="18" charset="0"/>
                <a:cs typeface="Times New Roman" panose="02020603050405020304" pitchFamily="18" charset="0"/>
              </a:rPr>
              <a:t>2. </a:t>
            </a:r>
            <a:r>
              <a:rPr lang="en-US" sz="3000" dirty="0" err="1">
                <a:latin typeface="Times New Roman" panose="02020603050405020304" pitchFamily="18" charset="0"/>
                <a:cs typeface="Times New Roman" panose="02020603050405020304" pitchFamily="18" charset="0"/>
              </a:rPr>
              <a:t>Lập</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kế</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hoạch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tham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quan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trải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nghiệm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một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ngày</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tại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khu</a:t>
            </a:r>
            <a:r>
              <a:rPr lang="en-US" sz="3000" dirty="0">
                <a:latin typeface="Times New Roman" panose="02020603050405020304" pitchFamily="18" charset="0"/>
                <a:cs typeface="Times New Roman" panose="02020603050405020304" pitchFamily="18" charset="0"/>
              </a:rPr>
              <a:t> di </a:t>
            </a:r>
            <a:r>
              <a:rPr lang="en-US" sz="3000" dirty="0" err="1">
                <a:latin typeface="Times New Roman" panose="02020603050405020304" pitchFamily="18" charset="0"/>
                <a:cs typeface="Times New Roman" panose="02020603050405020304" pitchFamily="18" charset="0"/>
              </a:rPr>
              <a:t>tích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Quốc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gia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đặc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biệt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Cố</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đô</a:t>
            </a:r>
            <a:r>
              <a:rPr lang="en-US" sz="3000" dirty="0">
                <a:latin typeface="Times New Roman" panose="02020603050405020304" pitchFamily="18" charset="0"/>
                <a:cs typeface="Times New Roman" panose="02020603050405020304" pitchFamily="18" charset="0"/>
              </a:rPr>
              <a:t> Hoa </a:t>
            </a:r>
            <a:r>
              <a:rPr lang="en-US" sz="3000" dirty="0" err="1">
                <a:latin typeface="Times New Roman" panose="02020603050405020304" pitchFamily="18" charset="0"/>
                <a:cs typeface="Times New Roman" panose="02020603050405020304" pitchFamily="18" charset="0"/>
              </a:rPr>
              <a:t>Lư</a:t>
            </a:r>
            <a:endParaRPr lang="en-US" sz="3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2AE331A-73A2-2A1B-D51F-1DF6C1A562EE}"/>
              </a:ext>
            </a:extLst>
          </p:cNvPr>
          <p:cNvSpPr>
            <a:spLocks noGrp="1"/>
          </p:cNvSpPr>
          <p:nvPr>
            <p:ph idx="1"/>
          </p:nvPr>
        </p:nvSpPr>
        <p:spPr/>
        <p:txBody>
          <a:bodyPr>
            <a:noAutofit/>
          </a:bodyPr>
          <a:lstStyle/>
          <a:p>
            <a:r>
              <a:rPr lang="en-US" sz="2400" dirty="0" err="1">
                <a:latin typeface="Times New Roman" panose="02020603050405020304" pitchFamily="18" charset="0"/>
                <a:cs typeface="Times New Roman" panose="02020603050405020304" pitchFamily="18" charset="0"/>
              </a:rPr>
              <a:t>Gợi</a:t>
            </a:r>
            <a:r>
              <a:rPr lang="en-US" sz="2400" dirty="0">
                <a:latin typeface="Times New Roman" panose="02020603050405020304" pitchFamily="18" charset="0"/>
                <a:cs typeface="Times New Roman" panose="02020603050405020304" pitchFamily="18" charset="0"/>
              </a:rPr>
              <a:t> ý:</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gian</a:t>
            </a:r>
            <a:r>
              <a:rPr lang="en-US" sz="2400" dirty="0">
                <a:latin typeface="Times New Roman" panose="02020603050405020304" pitchFamily="18" charset="0"/>
                <a:cs typeface="Times New Roman" panose="02020603050405020304" pitchFamily="18" charset="0"/>
              </a:rPr>
              <a:t>:</a:t>
            </a:r>
          </a:p>
          <a:p>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a:t>
            </a:r>
          </a:p>
          <a:p>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a:t>
            </a:r>
            <a:r>
              <a:rPr lang="en-US" sz="2400" dirty="0">
                <a:latin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cs typeface="Times New Roman" panose="02020603050405020304" pitchFamily="18" charset="0"/>
              </a:rPr>
              <a:t>cần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chuẩn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a:t>
            </a:r>
          </a:p>
          <a:p>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chuẩn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xem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khu</a:t>
            </a:r>
            <a:r>
              <a:rPr lang="en-US" sz="2400" dirty="0">
                <a:latin typeface="Times New Roman" panose="02020603050405020304" pitchFamily="18" charset="0"/>
                <a:cs typeface="Times New Roman" panose="02020603050405020304" pitchFamily="18" charset="0"/>
              </a:rPr>
              <a:t> di </a:t>
            </a:r>
            <a:r>
              <a:rPr lang="en-US" sz="2400" dirty="0" err="1">
                <a:latin typeface="Times New Roman" panose="02020603050405020304" pitchFamily="18" charset="0"/>
                <a:cs typeface="Times New Roman" panose="02020603050405020304" pitchFamily="18" charset="0"/>
              </a:rPr>
              <a:t>tích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lịch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hóa</a:t>
            </a:r>
            <a:r>
              <a:rPr lang="en-US" sz="2400" dirty="0">
                <a:latin typeface="Times New Roman" panose="02020603050405020304" pitchFamily="18" charset="0"/>
                <a:cs typeface="Times New Roman" panose="02020603050405020304" pitchFamily="18" charset="0"/>
              </a:rPr>
              <a:t>, … ):</a:t>
            </a:r>
          </a:p>
          <a:p>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tìm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tin,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khu</a:t>
            </a:r>
            <a:r>
              <a:rPr lang="en-US" sz="2400" dirty="0">
                <a:latin typeface="Times New Roman" panose="02020603050405020304" pitchFamily="18" charset="0"/>
                <a:cs typeface="Times New Roman" panose="02020603050405020304" pitchFamily="18" charset="0"/>
              </a:rPr>
              <a:t> di </a:t>
            </a:r>
            <a:r>
              <a:rPr lang="en-US" sz="2400" dirty="0" err="1">
                <a:latin typeface="Times New Roman" panose="02020603050405020304" pitchFamily="18" charset="0"/>
                <a:cs typeface="Times New Roman" panose="02020603050405020304" pitchFamily="18" charset="0"/>
              </a:rPr>
              <a:t>tích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góp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giữ</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gìn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tồn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khu</a:t>
            </a:r>
            <a:r>
              <a:rPr lang="en-US" sz="2400" dirty="0">
                <a:latin typeface="Times New Roman" panose="02020603050405020304" pitchFamily="18" charset="0"/>
                <a:cs typeface="Times New Roman" panose="02020603050405020304" pitchFamily="18" charset="0"/>
              </a:rPr>
              <a:t> di </a:t>
            </a:r>
            <a:r>
              <a:rPr lang="en-US" sz="2400" dirty="0" err="1">
                <a:latin typeface="Times New Roman" panose="02020603050405020304" pitchFamily="18" charset="0"/>
                <a:cs typeface="Times New Roman" panose="02020603050405020304" pitchFamily="18" charset="0"/>
              </a:rPr>
              <a:t>tích</a:t>
            </a:r>
            <a:r>
              <a:rPr lang="en-US" sz="2400" dirty="0">
                <a:latin typeface="Times New Roman" panose="02020603050405020304" pitchFamily="18" charset="0"/>
                <a:cs typeface="Times New Roman" panose="02020603050405020304" pitchFamily="18" charset="0"/>
              </a:rPr>
              <a:t>, …).</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7670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70BAED92-543D-CB59-9A53-2B0F099AE1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8100"/>
            <a:ext cx="12115799" cy="678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481133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250</TotalTime>
  <Words>374</Words>
  <Application>Microsoft Office PowerPoint</Application>
  <PresentationFormat>Widescreen</PresentationFormat>
  <Paragraphs>51</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Times New Roman</vt:lpstr>
      <vt:lpstr>Trebuchet MS</vt:lpstr>
      <vt:lpstr>Wingdings 3</vt:lpstr>
      <vt:lpstr>Facet</vt:lpstr>
      <vt:lpstr>PowerPoint Presentation</vt:lpstr>
      <vt:lpstr>LUYỆN TẬP</vt:lpstr>
      <vt:lpstr>2. Đóng vai hướng dẫn viên du lịch, giới thiệu một số công trình tiêu biểu thuộc Khu di tích Quốc Gia đặc biệt Cố đô Hoa Lư mà em ấn tượng.</vt:lpstr>
      <vt:lpstr>VẬN DỤNG</vt:lpstr>
      <vt:lpstr>PowerPoint Presentation</vt:lpstr>
      <vt:lpstr>PowerPoint Presentation</vt:lpstr>
      <vt:lpstr>PowerPoint Presentation</vt:lpstr>
      <vt:lpstr>2. Lập kế hoạch tham quan trải nghiệm một ngày tại khu di tích Quốc gia đặc biệt Cố đô Hoa Lư</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10</dc:creator>
  <cp:lastModifiedBy>SingPC</cp:lastModifiedBy>
  <cp:revision>21</cp:revision>
  <dcterms:created xsi:type="dcterms:W3CDTF">2024-03-21T13:53:58Z</dcterms:created>
  <dcterms:modified xsi:type="dcterms:W3CDTF">2024-03-27T02:05:00Z</dcterms:modified>
</cp:coreProperties>
</file>