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88" r:id="rId2"/>
    <p:sldId id="290" r:id="rId3"/>
    <p:sldId id="291" r:id="rId4"/>
    <p:sldId id="292" r:id="rId5"/>
    <p:sldId id="294" r:id="rId6"/>
    <p:sldId id="295" r:id="rId7"/>
    <p:sldId id="296" r:id="rId8"/>
    <p:sldId id="293" r:id="rId9"/>
    <p:sldId id="262" r:id="rId10"/>
    <p:sldId id="28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DE9EE-8A7E-46B2-87BE-74AEC86AC914}" type="datetimeFigureOut">
              <a:rPr lang="vi-VN" smtClean="0"/>
              <a:t>27/03/2024</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97D74-8B2F-4D0D-94CD-2F215BFF4CB4}" type="slidenum">
              <a:rPr lang="vi-VN" smtClean="0"/>
              <a:t>‹#›</a:t>
            </a:fld>
            <a:endParaRPr lang="vi-VN"/>
          </a:p>
        </p:txBody>
      </p:sp>
    </p:spTree>
    <p:extLst>
      <p:ext uri="{BB962C8B-B14F-4D97-AF65-F5344CB8AC3E}">
        <p14:creationId xmlns:p14="http://schemas.microsoft.com/office/powerpoint/2010/main" val="913247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291251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B01BE0-6511-46FD-A576-DCCF5570073B}" type="datetimeFigureOut">
              <a:rPr lang="vi-VN" smtClean="0"/>
              <a:t>27/03/2024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868116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B01BE0-6511-46FD-A576-DCCF5570073B}" type="datetimeFigureOut">
              <a:rPr lang="vi-VN" smtClean="0"/>
              <a:t>27/03/2024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88216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B01BE0-6511-46FD-A576-DCCF5570073B}" type="datetimeFigureOut">
              <a:rPr lang="vi-VN" smtClean="0"/>
              <a:t>27/03/2024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ABDE69-EE16-4029-8115-79A0F1C3A2FC}" type="slidenum">
              <a:rPr lang="vi-VN" smtClean="0"/>
              <a:t>‹#›</a:t>
            </a:fld>
            <a:endParaRPr lang="vi-V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23667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B01BE0-6511-46FD-A576-DCCF5570073B}" type="datetimeFigureOut">
              <a:rPr lang="vi-VN" smtClean="0"/>
              <a:t>27/03/2024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156375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B01BE0-6511-46FD-A576-DCCF5570073B}" type="datetimeFigureOut">
              <a:rPr lang="vi-VN" smtClean="0"/>
              <a:t>27/03/2024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ABDE69-EE16-4029-8115-79A0F1C3A2FC}" type="slidenum">
              <a:rPr lang="vi-VN" smtClean="0"/>
              <a:t>‹#›</a:t>
            </a:fld>
            <a:endParaRPr lang="vi-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0993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B01BE0-6511-46FD-A576-DCCF5570073B}" type="datetimeFigureOut">
              <a:rPr lang="vi-VN" smtClean="0"/>
              <a:t>27/03/2024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3244228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B01BE0-6511-46FD-A576-DCCF5570073B}" type="datetimeFigureOut">
              <a:rPr lang="vi-VN" smtClean="0"/>
              <a:t>27/03/2024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4126203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B01BE0-6511-46FD-A576-DCCF5570073B}" type="datetimeFigureOut">
              <a:rPr lang="vi-VN" smtClean="0"/>
              <a:t>27/03/2024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4194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B01BE0-6511-46FD-A576-DCCF5570073B}" type="datetimeFigureOut">
              <a:rPr lang="vi-VN" smtClean="0"/>
              <a:t>27/03/2024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410873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B01BE0-6511-46FD-A576-DCCF5570073B}" type="datetimeFigureOut">
              <a:rPr lang="vi-VN" smtClean="0"/>
              <a:t>27/03/2024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3440496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B01BE0-6511-46FD-A576-DCCF5570073B}" type="datetimeFigureOut">
              <a:rPr lang="vi-VN" smtClean="0"/>
              <a:t>27/03/2024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2657333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B01BE0-6511-46FD-A576-DCCF5570073B}" type="datetimeFigureOut">
              <a:rPr lang="vi-VN" smtClean="0"/>
              <a:t>27/03/2024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317981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B01BE0-6511-46FD-A576-DCCF5570073B}" type="datetimeFigureOut">
              <a:rPr lang="vi-VN" smtClean="0"/>
              <a:t>27/03/2024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413308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01BE0-6511-46FD-A576-DCCF5570073B}" type="datetimeFigureOut">
              <a:rPr lang="vi-VN" smtClean="0"/>
              <a:t>27/03/2024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213284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B01BE0-6511-46FD-A576-DCCF5570073B}" type="datetimeFigureOut">
              <a:rPr lang="vi-VN" smtClean="0"/>
              <a:t>27/03/2024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31595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B01BE0-6511-46FD-A576-DCCF5570073B}" type="datetimeFigureOut">
              <a:rPr lang="vi-VN" smtClean="0"/>
              <a:t>27/03/2024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9ABDE69-EE16-4029-8115-79A0F1C3A2FC}" type="slidenum">
              <a:rPr lang="vi-VN" smtClean="0"/>
              <a:t>‹#›</a:t>
            </a:fld>
            <a:endParaRPr lang="vi-VN"/>
          </a:p>
        </p:txBody>
      </p:sp>
    </p:spTree>
    <p:extLst>
      <p:ext uri="{BB962C8B-B14F-4D97-AF65-F5344CB8AC3E}">
        <p14:creationId xmlns:p14="http://schemas.microsoft.com/office/powerpoint/2010/main" val="338486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B01BE0-6511-46FD-A576-DCCF5570073B}" type="datetimeFigureOut">
              <a:rPr lang="vi-VN" smtClean="0"/>
              <a:t>27/03/2024</a:t>
            </a:fld>
            <a:endParaRPr lang="vi-V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ABDE69-EE16-4029-8115-79A0F1C3A2FC}" type="slidenum">
              <a:rPr lang="vi-VN" smtClean="0"/>
              <a:t>‹#›</a:t>
            </a:fld>
            <a:endParaRPr lang="vi-VN"/>
          </a:p>
        </p:txBody>
      </p:sp>
    </p:spTree>
    <p:extLst>
      <p:ext uri="{BB962C8B-B14F-4D97-AF65-F5344CB8AC3E}">
        <p14:creationId xmlns:p14="http://schemas.microsoft.com/office/powerpoint/2010/main" val="34849268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A48D0F8-96D7-9800-CA5E-B407B62D8F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WordArt 2"/>
          <p:cNvSpPr>
            <a:spLocks noChangeArrowheads="1" noChangeShapeType="1" noTextEdit="1"/>
          </p:cNvSpPr>
          <p:nvPr/>
        </p:nvSpPr>
        <p:spPr bwMode="auto">
          <a:xfrm>
            <a:off x="3663556" y="616734"/>
            <a:ext cx="4843463" cy="93657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eaLnBrk="0" fontAlgn="base" hangingPunct="0">
              <a:spcBef>
                <a:spcPct val="0"/>
              </a:spcBef>
              <a:spcAft>
                <a:spcPct val="0"/>
              </a:spcAft>
            </a:pPr>
            <a:r>
              <a:rPr lang="en-US" sz="3600" b="1" kern="10" dirty="0">
                <a:solidFill>
                  <a:srgbClr val="FF0000"/>
                </a:soli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CHÀO MỪNG QUÝ THẦY CÔ </a:t>
            </a:r>
          </a:p>
        </p:txBody>
      </p:sp>
      <p:sp>
        <p:nvSpPr>
          <p:cNvPr id="12" name="WordArt 3"/>
          <p:cNvSpPr>
            <a:spLocks noChangeArrowheads="1" noChangeShapeType="1" noTextEdit="1"/>
          </p:cNvSpPr>
          <p:nvPr/>
        </p:nvSpPr>
        <p:spPr bwMode="auto">
          <a:xfrm>
            <a:off x="2751834" y="2493963"/>
            <a:ext cx="6302571" cy="4633005"/>
          </a:xfrm>
          <a:prstGeom prst="rect">
            <a:avLst/>
          </a:prstGeom>
        </p:spPr>
        <p:txBody>
          <a:bodyPr spcFirstLastPara="1" wrap="none" fromWordArt="1">
            <a:prstTxWarp prst="textArchUp">
              <a:avLst>
                <a:gd name="adj" fmla="val 10774442"/>
              </a:avLst>
            </a:prstTxWarp>
          </a:bodyPr>
          <a:lstStyle/>
          <a:p>
            <a:pPr algn="ctr" eaLnBrk="0" fontAlgn="base" hangingPunct="0">
              <a:spcBef>
                <a:spcPct val="0"/>
              </a:spcBef>
              <a:spcAft>
                <a:spcPct val="0"/>
              </a:spcAft>
            </a:pPr>
            <a:r>
              <a:rPr lang="en-US" sz="6000" b="1" kern="10" dirty="0">
                <a:ln w="9525">
                  <a:solidFill>
                    <a:srgbClr val="000000"/>
                  </a:solidFill>
                  <a:round/>
                  <a:headEnd/>
                  <a:tailEnd/>
                </a:ln>
                <a:solidFill>
                  <a:srgbClr val="FF0000"/>
                </a:solidFill>
                <a:latin typeface="Times New Roman" panose="02020603050405020304" pitchFamily="18" charset="0"/>
                <a:cs typeface="Times New Roman" panose="02020603050405020304" pitchFamily="18" charset="0"/>
              </a:rPr>
              <a:t> VỀ DỰ GIỜ LỚP </a:t>
            </a:r>
            <a:r>
              <a:rPr lang="en-US" sz="6000" b="1" kern="10" dirty="0" smtClean="0">
                <a:ln w="9525">
                  <a:solidFill>
                    <a:srgbClr val="000000"/>
                  </a:solidFill>
                  <a:round/>
                  <a:headEnd/>
                  <a:tailEnd/>
                </a:ln>
                <a:solidFill>
                  <a:srgbClr val="FF0000"/>
                </a:solidFill>
                <a:latin typeface="Times New Roman" panose="02020603050405020304" pitchFamily="18" charset="0"/>
                <a:cs typeface="Times New Roman" panose="02020603050405020304" pitchFamily="18" charset="0"/>
              </a:rPr>
              <a:t>5B</a:t>
            </a:r>
            <a:endParaRPr lang="en-US" sz="6000" b="1" kern="10" dirty="0">
              <a:ln w="9525">
                <a:solidFill>
                  <a:srgbClr val="000000"/>
                </a:solidFill>
                <a:round/>
                <a:headEnd/>
                <a:tailEnd/>
              </a:ln>
              <a:solidFill>
                <a:srgbClr val="FF0000"/>
              </a:solidFill>
              <a:latin typeface="Times New Roman" panose="02020603050405020304" pitchFamily="18" charset="0"/>
              <a:cs typeface="Times New Roman" panose="02020603050405020304" pitchFamily="18" charset="0"/>
            </a:endParaRPr>
          </a:p>
        </p:txBody>
      </p:sp>
      <p:sp>
        <p:nvSpPr>
          <p:cNvPr id="14" name="WordArt 4">
            <a:extLst>
              <a:ext uri="{FF2B5EF4-FFF2-40B4-BE49-F238E27FC236}">
                <a16:creationId xmlns:a16="http://schemas.microsoft.com/office/drawing/2014/main" id="{C7A3DDB4-FA8C-10DA-4E88-EFC853B20EC9}"/>
              </a:ext>
            </a:extLst>
          </p:cNvPr>
          <p:cNvSpPr>
            <a:spLocks noChangeArrowheads="1" noChangeShapeType="1" noTextEdit="1"/>
          </p:cNvSpPr>
          <p:nvPr/>
        </p:nvSpPr>
        <p:spPr bwMode="auto">
          <a:xfrm>
            <a:off x="4381501" y="5353056"/>
            <a:ext cx="3043238" cy="523875"/>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contourClr>
                <a:srgbClr val="FF0000"/>
              </a:contourClr>
            </a:sp3d>
          </a:bodyPr>
          <a:lstStyle/>
          <a:p>
            <a:pPr algn="ctr" eaLnBrk="0" fontAlgn="base" hangingPunct="0">
              <a:spcBef>
                <a:spcPct val="0"/>
              </a:spcBef>
              <a:spcAft>
                <a:spcPct val="0"/>
              </a:spcAft>
            </a:pPr>
            <a:endParaRPr lang="en-US" sz="3600" b="1" kern="10" dirty="0">
              <a:ln w="9525">
                <a:round/>
                <a:headEnd/>
                <a:tailEnd/>
              </a:ln>
              <a:solidFill>
                <a:srgbClr val="FF0000"/>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E41E528E-E370-47D4-3A94-7088EBA78E9E}"/>
              </a:ext>
            </a:extLst>
          </p:cNvPr>
          <p:cNvSpPr/>
          <p:nvPr/>
        </p:nvSpPr>
        <p:spPr>
          <a:xfrm>
            <a:off x="3060651" y="4206455"/>
            <a:ext cx="5684935" cy="67627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2060"/>
                </a:solidFill>
                <a:latin typeface="Times New Roman" panose="02020603050405020304" pitchFamily="18" charset="0"/>
                <a:cs typeface="Times New Roman" panose="02020603050405020304" pitchFamily="18" charset="0"/>
              </a:rPr>
              <a:t>TRƯỜNG TH </a:t>
            </a:r>
            <a:r>
              <a:rPr lang="en-US" sz="3600" b="1" dirty="0" smtClean="0">
                <a:solidFill>
                  <a:srgbClr val="002060"/>
                </a:solidFill>
                <a:latin typeface="Times New Roman" panose="02020603050405020304" pitchFamily="18" charset="0"/>
                <a:cs typeface="Times New Roman" panose="02020603050405020304" pitchFamily="18" charset="0"/>
              </a:rPr>
              <a:t>TÂY SƠN</a:t>
            </a:r>
            <a:endParaRPr lang="vi-VN" sz="3600" b="1" dirty="0">
              <a:solidFill>
                <a:srgbClr val="002060"/>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22BCD8A8-FD46-4BE6-09C3-CBF8C5AC4FFA}"/>
              </a:ext>
            </a:extLst>
          </p:cNvPr>
          <p:cNvSpPr/>
          <p:nvPr/>
        </p:nvSpPr>
        <p:spPr>
          <a:xfrm>
            <a:off x="2189858" y="5014918"/>
            <a:ext cx="7250308" cy="67627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002060"/>
                </a:solidFill>
                <a:latin typeface="Times New Roman" panose="02020603050405020304" pitchFamily="18" charset="0"/>
                <a:cs typeface="Times New Roman" panose="02020603050405020304" pitchFamily="18" charset="0"/>
              </a:rPr>
              <a:t>Giáo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viên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smtClean="0">
                <a:solidFill>
                  <a:srgbClr val="002060"/>
                </a:solidFill>
                <a:latin typeface="Times New Roman" panose="02020603050405020304" pitchFamily="18" charset="0"/>
                <a:cs typeface="Times New Roman" panose="02020603050405020304" pitchFamily="18" charset="0"/>
              </a:rPr>
              <a:t>NGUYỄN THỊ MINH</a:t>
            </a:r>
            <a:endParaRPr lang="vi-VN" sz="3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914719"/>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repeatCount="indefinite"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0" fill="hold"/>
                                        <p:tgtEl>
                                          <p:spTgt spid="11"/>
                                        </p:tgtEl>
                                        <p:attrNameLst>
                                          <p:attrName>ppt_x</p:attrName>
                                        </p:attrNameLst>
                                      </p:cBhvr>
                                      <p:tavLst>
                                        <p:tav tm="0">
                                          <p:val>
                                            <p:strVal val="0-#ppt_w/2"/>
                                          </p:val>
                                        </p:tav>
                                        <p:tav tm="100000">
                                          <p:val>
                                            <p:strVal val="#ppt_x"/>
                                          </p:val>
                                        </p:tav>
                                      </p:tavLst>
                                    </p:anim>
                                    <p:anim calcmode="lin" valueType="num">
                                      <p:cBhvr additive="base">
                                        <p:cTn id="8" dur="5000" fill="hold"/>
                                        <p:tgtEl>
                                          <p:spTgt spid="11"/>
                                        </p:tgtEl>
                                        <p:attrNameLst>
                                          <p:attrName>ppt_y</p:attrName>
                                        </p:attrNameLst>
                                      </p:cBhvr>
                                      <p:tavLst>
                                        <p:tav tm="0">
                                          <p:val>
                                            <p:strVal val="#ppt_y"/>
                                          </p:val>
                                        </p:tav>
                                        <p:tav tm="100000">
                                          <p:val>
                                            <p:strVal val="#ppt_y"/>
                                          </p:val>
                                        </p:tav>
                                      </p:tavLst>
                                    </p:anim>
                                  </p:childTnLst>
                                </p:cTn>
                              </p:par>
                              <p:par>
                                <p:cTn id="9" presetID="6" presetClass="entr" presetSubtype="16"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ircle(in)">
                                      <p:cBhvr>
                                        <p:cTn id="11" dur="5000"/>
                                        <p:tgtEl>
                                          <p:spTgt spid="12"/>
                                        </p:tgtEl>
                                      </p:cBhvr>
                                    </p:animEffect>
                                  </p:childTnLst>
                                </p:cTn>
                              </p:par>
                              <p:par>
                                <p:cTn id="12" presetID="35" presetClass="entr" presetSubtype="0" fill="hold" grpId="0" nodeType="withEffect" nodePh="1">
                                  <p:stCondLst>
                                    <p:cond delay="0"/>
                                  </p:stCondLst>
                                  <p:endCondLst>
                                    <p:cond evt="begin" delay="0">
                                      <p:tn val="12"/>
                                    </p:cond>
                                  </p:endCondLst>
                                  <p:childTnLst>
                                    <p:set>
                                      <p:cBhvr>
                                        <p:cTn id="13" dur="1" fill="hold">
                                          <p:stCondLst>
                                            <p:cond delay="0"/>
                                          </p:stCondLst>
                                        </p:cTn>
                                        <p:tgtEl>
                                          <p:spTgt spid="14"/>
                                        </p:tgtEl>
                                        <p:attrNameLst>
                                          <p:attrName>style.visibility</p:attrName>
                                        </p:attrNameLst>
                                      </p:cBhvr>
                                      <p:to>
                                        <p:strVal val="visible"/>
                                      </p:to>
                                    </p:set>
                                    <p:animEffect transition="in" filter="fade">
                                      <p:cBhvr>
                                        <p:cTn id="14" dur="2000"/>
                                        <p:tgtEl>
                                          <p:spTgt spid="14"/>
                                        </p:tgtEl>
                                      </p:cBhvr>
                                    </p:animEffect>
                                    <p:anim calcmode="lin" valueType="num">
                                      <p:cBhvr>
                                        <p:cTn id="15" dur="2000" fill="hold"/>
                                        <p:tgtEl>
                                          <p:spTgt spid="14"/>
                                        </p:tgtEl>
                                        <p:attrNameLst>
                                          <p:attrName>style.rotation</p:attrName>
                                        </p:attrNameLst>
                                      </p:cBhvr>
                                      <p:tavLst>
                                        <p:tav tm="0">
                                          <p:val>
                                            <p:fltVal val="720"/>
                                          </p:val>
                                        </p:tav>
                                        <p:tav tm="100000">
                                          <p:val>
                                            <p:fltVal val="0"/>
                                          </p:val>
                                        </p:tav>
                                      </p:tavLst>
                                    </p:anim>
                                    <p:anim calcmode="lin" valueType="num">
                                      <p:cBhvr>
                                        <p:cTn id="16" dur="2000" fill="hold"/>
                                        <p:tgtEl>
                                          <p:spTgt spid="14"/>
                                        </p:tgtEl>
                                        <p:attrNameLst>
                                          <p:attrName>ppt_h</p:attrName>
                                        </p:attrNameLst>
                                      </p:cBhvr>
                                      <p:tavLst>
                                        <p:tav tm="0">
                                          <p:val>
                                            <p:fltVal val="0"/>
                                          </p:val>
                                        </p:tav>
                                        <p:tav tm="100000">
                                          <p:val>
                                            <p:strVal val="#ppt_h"/>
                                          </p:val>
                                        </p:tav>
                                      </p:tavLst>
                                    </p:anim>
                                    <p:anim calcmode="lin" valueType="num">
                                      <p:cBhvr>
                                        <p:cTn id="17" dur="2000" fill="hold"/>
                                        <p:tgtEl>
                                          <p:spTgt spid="1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6B332221-A803-23A7-88A0-ACC822605642}"/>
              </a:ext>
            </a:extLst>
          </p:cNvPr>
          <p:cNvSpPr txBox="1"/>
          <p:nvPr/>
        </p:nvSpPr>
        <p:spPr>
          <a:xfrm>
            <a:off x="804862" y="1676995"/>
            <a:ext cx="10582276" cy="1200329"/>
          </a:xfrm>
          <a:prstGeom prst="rect">
            <a:avLst/>
          </a:prstGeom>
          <a:solidFill>
            <a:schemeClr val="accent4">
              <a:lumMod val="20000"/>
              <a:lumOff val="80000"/>
            </a:schemeClr>
          </a:solidFill>
        </p:spPr>
        <p:txBody>
          <a:bodyPr wrap="square">
            <a:spAutoFit/>
          </a:bodyPr>
          <a:lstStyle/>
          <a:p>
            <a:pPr algn="just"/>
            <a:r>
              <a:rPr lang="vi-VN" dirty="0">
                <a:solidFill>
                  <a:srgbClr val="002060"/>
                </a:solidFill>
                <a:latin typeface="Arial" panose="020B0604020202020204" pitchFamily="34" charset="0"/>
                <a:cs typeface="Arial" panose="020B0604020202020204" pitchFamily="34" charset="0"/>
              </a:rPr>
              <a:t>                                         </a:t>
            </a:r>
            <a:r>
              <a:rPr lang="vi-VN" sz="3600" dirty="0">
                <a:solidFill>
                  <a:srgbClr val="002060"/>
                </a:solidFill>
                <a:latin typeface="Arial" panose="020B0604020202020204" pitchFamily="34" charset="0"/>
                <a:cs typeface="Arial" panose="020B0604020202020204" pitchFamily="34" charset="0"/>
              </a:rPr>
              <a:t>Bài học đến đây là kết thúc. </a:t>
            </a:r>
          </a:p>
          <a:p>
            <a:pPr algn="just"/>
            <a:r>
              <a:rPr lang="vi-VN" sz="3600" dirty="0">
                <a:solidFill>
                  <a:srgbClr val="002060"/>
                </a:solidFill>
                <a:latin typeface="Arial" panose="020B0604020202020204" pitchFamily="34" charset="0"/>
                <a:cs typeface="Arial" panose="020B0604020202020204" pitchFamily="34" charset="0"/>
              </a:rPr>
              <a:t>        Xin trân trọng cảm ơn các thầy cô và các em.</a:t>
            </a:r>
          </a:p>
        </p:txBody>
      </p:sp>
    </p:spTree>
    <p:extLst>
      <p:ext uri="{BB962C8B-B14F-4D97-AF65-F5344CB8AC3E}">
        <p14:creationId xmlns:p14="http://schemas.microsoft.com/office/powerpoint/2010/main" val="418323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202D-560A-8218-C2A4-44DC73542A23}"/>
              </a:ext>
            </a:extLst>
          </p:cNvPr>
          <p:cNvSpPr>
            <a:spLocks noGrp="1"/>
          </p:cNvSpPr>
          <p:nvPr>
            <p:ph type="title"/>
          </p:nvPr>
        </p:nvSpPr>
        <p:spPr>
          <a:xfrm>
            <a:off x="1236134" y="595949"/>
            <a:ext cx="8596668" cy="674051"/>
          </a:xfrm>
        </p:spPr>
        <p:txBody>
          <a:bodyPr/>
          <a:lstStyle/>
          <a:p>
            <a:pPr algn="ctr"/>
            <a:r>
              <a:rPr lang="en-US" u="sng" dirty="0">
                <a:latin typeface="Times New Roman" panose="02020603050405020304" pitchFamily="18" charset="0"/>
                <a:cs typeface="Times New Roman" panose="02020603050405020304" pitchFamily="18" charset="0"/>
              </a:rPr>
              <a:t>LUYỆN TẬP</a:t>
            </a:r>
          </a:p>
        </p:txBody>
      </p:sp>
      <p:sp>
        <p:nvSpPr>
          <p:cNvPr id="3" name="Content Placeholder 2">
            <a:extLst>
              <a:ext uri="{FF2B5EF4-FFF2-40B4-BE49-F238E27FC236}">
                <a16:creationId xmlns:a16="http://schemas.microsoft.com/office/drawing/2014/main" id="{3E0C3968-DB10-B488-631B-A5C5B31F0657}"/>
              </a:ext>
            </a:extLst>
          </p:cNvPr>
          <p:cNvSpPr>
            <a:spLocks noGrp="1"/>
          </p:cNvSpPr>
          <p:nvPr>
            <p:ph idx="1"/>
          </p:nvPr>
        </p:nvSpPr>
        <p:spPr>
          <a:xfrm>
            <a:off x="1236134" y="1270000"/>
            <a:ext cx="10386906" cy="1345381"/>
          </a:xfrm>
        </p:spPr>
        <p:txBody>
          <a:bodyPr>
            <a:normAutofit fontScale="25000" lnSpcReduction="20000"/>
          </a:bodyPr>
          <a:lstStyle/>
          <a:p>
            <a:pPr marL="0" indent="0">
              <a:buNone/>
            </a:pPr>
            <a:r>
              <a:rPr lang="en-US" sz="12800" dirty="0">
                <a:latin typeface="Times New Roman" panose="02020603050405020304" pitchFamily="18" charset="0"/>
                <a:cs typeface="Times New Roman" panose="02020603050405020304" pitchFamily="18" charset="0"/>
              </a:rPr>
              <a:t>Hoàn </a:t>
            </a:r>
            <a:r>
              <a:rPr lang="en-US" sz="12800" dirty="0" err="1">
                <a:latin typeface="Times New Roman" panose="02020603050405020304" pitchFamily="18" charset="0"/>
                <a:cs typeface="Times New Roman" panose="02020603050405020304" pitchFamily="18" charset="0"/>
              </a:rPr>
              <a:t>thành</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bảng</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thông</a:t>
            </a:r>
            <a:r>
              <a:rPr lang="en-US" sz="12800" dirty="0">
                <a:latin typeface="Times New Roman" panose="02020603050405020304" pitchFamily="18" charset="0"/>
                <a:cs typeface="Times New Roman" panose="02020603050405020304" pitchFamily="18" charset="0"/>
              </a:rPr>
              <a:t> tin </a:t>
            </a:r>
            <a:r>
              <a:rPr lang="en-US" sz="12800" dirty="0" err="1">
                <a:latin typeface="Times New Roman" panose="02020603050405020304" pitchFamily="18" charset="0"/>
                <a:cs typeface="Times New Roman" panose="02020603050405020304" pitchFamily="18" charset="0"/>
              </a:rPr>
              <a:t>một</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số</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nét</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chính</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về</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Khu</a:t>
            </a:r>
            <a:r>
              <a:rPr lang="en-US" sz="12800" dirty="0">
                <a:latin typeface="Times New Roman" panose="02020603050405020304" pitchFamily="18" charset="0"/>
                <a:cs typeface="Times New Roman" panose="02020603050405020304" pitchFamily="18" charset="0"/>
              </a:rPr>
              <a:t> di </a:t>
            </a:r>
            <a:r>
              <a:rPr lang="en-US" sz="12800" dirty="0" err="1">
                <a:latin typeface="Times New Roman" panose="02020603050405020304" pitchFamily="18" charset="0"/>
                <a:cs typeface="Times New Roman" panose="02020603050405020304" pitchFamily="18" charset="0"/>
              </a:rPr>
              <a:t>tích</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Quốc</a:t>
            </a:r>
            <a:r>
              <a:rPr lang="en-US" sz="12800" dirty="0">
                <a:latin typeface="Times New Roman" panose="02020603050405020304" pitchFamily="18" charset="0"/>
                <a:cs typeface="Times New Roman" panose="02020603050405020304" pitchFamily="18" charset="0"/>
              </a:rPr>
              <a:t> Gia </a:t>
            </a:r>
            <a:r>
              <a:rPr lang="en-US" sz="12800" dirty="0" err="1">
                <a:latin typeface="Times New Roman" panose="02020603050405020304" pitchFamily="18" charset="0"/>
                <a:cs typeface="Times New Roman" panose="02020603050405020304" pitchFamily="18" charset="0"/>
              </a:rPr>
              <a:t>đặc</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biệt</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Cố</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đô</a:t>
            </a:r>
            <a:r>
              <a:rPr lang="en-US" sz="12800" dirty="0">
                <a:latin typeface="Times New Roman" panose="02020603050405020304" pitchFamily="18" charset="0"/>
                <a:cs typeface="Times New Roman" panose="02020603050405020304" pitchFamily="18" charset="0"/>
              </a:rPr>
              <a:t> Hoa </a:t>
            </a:r>
            <a:r>
              <a:rPr lang="en-US" sz="12800" dirty="0" err="1">
                <a:latin typeface="Times New Roman" panose="02020603050405020304" pitchFamily="18" charset="0"/>
                <a:cs typeface="Times New Roman" panose="02020603050405020304" pitchFamily="18" charset="0"/>
              </a:rPr>
              <a:t>Lư</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theo</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gợi</a:t>
            </a:r>
            <a:r>
              <a:rPr lang="en-US" sz="12800" dirty="0">
                <a:latin typeface="Times New Roman" panose="02020603050405020304" pitchFamily="18" charset="0"/>
                <a:cs typeface="Times New Roman" panose="02020603050405020304" pitchFamily="18" charset="0"/>
              </a:rPr>
              <a:t> ý </a:t>
            </a:r>
            <a:r>
              <a:rPr lang="en-US" sz="12800" dirty="0" err="1">
                <a:latin typeface="Times New Roman" panose="02020603050405020304" pitchFamily="18" charset="0"/>
                <a:cs typeface="Times New Roman" panose="02020603050405020304" pitchFamily="18" charset="0"/>
              </a:rPr>
              <a:t>dưới</a:t>
            </a:r>
            <a:r>
              <a:rPr lang="en-US" sz="12800" dirty="0">
                <a:latin typeface="Times New Roman" panose="02020603050405020304" pitchFamily="18" charset="0"/>
                <a:cs typeface="Times New Roman" panose="02020603050405020304" pitchFamily="18" charset="0"/>
              </a:rPr>
              <a:t> </a:t>
            </a:r>
            <a:r>
              <a:rPr lang="en-US" sz="12800" dirty="0" err="1">
                <a:latin typeface="Times New Roman" panose="02020603050405020304" pitchFamily="18" charset="0"/>
                <a:cs typeface="Times New Roman" panose="02020603050405020304" pitchFamily="18" charset="0"/>
              </a:rPr>
              <a:t>đây</a:t>
            </a:r>
            <a:r>
              <a:rPr lang="en-US" sz="12800" dirty="0">
                <a:latin typeface="Times New Roman" panose="02020603050405020304" pitchFamily="18" charset="0"/>
                <a:cs typeface="Times New Roman" panose="02020603050405020304" pitchFamily="18" charset="0"/>
              </a:rPr>
              <a:t>:</a:t>
            </a:r>
          </a:p>
          <a:p>
            <a:pPr marL="0" indent="0">
              <a:buNone/>
            </a:pPr>
            <a:endParaRPr lang="en-US" sz="6700" dirty="0">
              <a:latin typeface="Times New Roman" panose="02020603050405020304" pitchFamily="18" charset="0"/>
              <a:cs typeface="Times New Roman" panose="02020603050405020304" pitchFamily="18" charset="0"/>
            </a:endParaRPr>
          </a:p>
          <a:p>
            <a:pPr marL="0" indent="0">
              <a:buNone/>
            </a:pPr>
            <a:endParaRPr lang="en-US" sz="67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A7178309-99D1-09F4-847F-B952B2378AAF}"/>
              </a:ext>
            </a:extLst>
          </p:cNvPr>
          <p:cNvSpPr txBox="1">
            <a:spLocks/>
          </p:cNvSpPr>
          <p:nvPr/>
        </p:nvSpPr>
        <p:spPr>
          <a:xfrm>
            <a:off x="1236134" y="2281076"/>
            <a:ext cx="8596668" cy="24076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US"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latin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068E2334-7211-3CCE-9B2D-882848165F22}"/>
              </a:ext>
            </a:extLst>
          </p:cNvPr>
          <p:cNvGraphicFramePr>
            <a:graphicFrameLocks noGrp="1"/>
          </p:cNvGraphicFramePr>
          <p:nvPr>
            <p:extLst>
              <p:ext uri="{D42A27DB-BD31-4B8C-83A1-F6EECF244321}">
                <p14:modId xmlns:p14="http://schemas.microsoft.com/office/powerpoint/2010/main" val="3562507417"/>
              </p:ext>
            </p:extLst>
          </p:nvPr>
        </p:nvGraphicFramePr>
        <p:xfrm>
          <a:off x="1348546" y="2528313"/>
          <a:ext cx="9288973" cy="3428614"/>
        </p:xfrm>
        <a:graphic>
          <a:graphicData uri="http://schemas.openxmlformats.org/drawingml/2006/table">
            <a:tbl>
              <a:tblPr firstRow="1" bandRow="1">
                <a:tableStyleId>{5C22544A-7EE6-4342-B048-85BDC9FD1C3A}</a:tableStyleId>
              </a:tblPr>
              <a:tblGrid>
                <a:gridCol w="5322658">
                  <a:extLst>
                    <a:ext uri="{9D8B030D-6E8A-4147-A177-3AD203B41FA5}">
                      <a16:colId xmlns:a16="http://schemas.microsoft.com/office/drawing/2014/main" val="2838123502"/>
                    </a:ext>
                  </a:extLst>
                </a:gridCol>
                <a:gridCol w="3966315">
                  <a:extLst>
                    <a:ext uri="{9D8B030D-6E8A-4147-A177-3AD203B41FA5}">
                      <a16:colId xmlns:a16="http://schemas.microsoft.com/office/drawing/2014/main" val="3507736122"/>
                    </a:ext>
                  </a:extLst>
                </a:gridCol>
              </a:tblGrid>
              <a:tr h="828113">
                <a:tc>
                  <a:txBody>
                    <a:bodyPr/>
                    <a:lstStyle/>
                    <a:p>
                      <a:r>
                        <a:rPr lang="en-US" sz="2800" dirty="0" err="1"/>
                        <a:t>Vị</a:t>
                      </a:r>
                      <a:r>
                        <a:rPr lang="en-US" sz="2800" dirty="0"/>
                        <a:t> </a:t>
                      </a:r>
                      <a:r>
                        <a:rPr lang="en-US" sz="2800" dirty="0" err="1"/>
                        <a:t>trí</a:t>
                      </a:r>
                      <a:endParaRPr lang="en-US" sz="2800" dirty="0"/>
                    </a:p>
                  </a:txBody>
                  <a:tcPr/>
                </a:tc>
                <a:tc>
                  <a:txBody>
                    <a:bodyPr/>
                    <a:lstStyle/>
                    <a:p>
                      <a:r>
                        <a:rPr lang="en-US" dirty="0"/>
                        <a:t>                    ?</a:t>
                      </a:r>
                    </a:p>
                  </a:txBody>
                  <a:tcPr/>
                </a:tc>
                <a:extLst>
                  <a:ext uri="{0D108BD9-81ED-4DB2-BD59-A6C34878D82A}">
                    <a16:rowId xmlns:a16="http://schemas.microsoft.com/office/drawing/2014/main" val="2174786479"/>
                  </a:ext>
                </a:extLst>
              </a:tr>
              <a:tr h="828113">
                <a:tc>
                  <a:txBody>
                    <a:bodyPr/>
                    <a:lstStyle/>
                    <a:p>
                      <a:r>
                        <a:rPr lang="en-US" sz="2800" dirty="0" err="1"/>
                        <a:t>Diện</a:t>
                      </a:r>
                      <a:r>
                        <a:rPr lang="en-US" sz="2800" dirty="0"/>
                        <a:t> </a:t>
                      </a:r>
                      <a:r>
                        <a:rPr lang="en-US" sz="2800" dirty="0" err="1"/>
                        <a:t>tích</a:t>
                      </a:r>
                      <a:endParaRPr lang="en-US" sz="2800" dirty="0"/>
                    </a:p>
                  </a:txBody>
                  <a:tcPr/>
                </a:tc>
                <a:tc>
                  <a:txBody>
                    <a:bodyPr/>
                    <a:lstStyle/>
                    <a:p>
                      <a:r>
                        <a:rPr lang="en-US" dirty="0"/>
                        <a:t>                    ?</a:t>
                      </a:r>
                    </a:p>
                  </a:txBody>
                  <a:tcPr/>
                </a:tc>
                <a:extLst>
                  <a:ext uri="{0D108BD9-81ED-4DB2-BD59-A6C34878D82A}">
                    <a16:rowId xmlns:a16="http://schemas.microsoft.com/office/drawing/2014/main" val="954574594"/>
                  </a:ext>
                </a:extLst>
              </a:tr>
              <a:tr h="944275">
                <a:tc>
                  <a:txBody>
                    <a:bodyPr/>
                    <a:lstStyle/>
                    <a:p>
                      <a:r>
                        <a:rPr lang="en-US" sz="2800" dirty="0" err="1"/>
                        <a:t>Một</a:t>
                      </a:r>
                      <a:r>
                        <a:rPr lang="en-US" sz="2800" dirty="0"/>
                        <a:t> </a:t>
                      </a:r>
                      <a:r>
                        <a:rPr lang="en-US" sz="2800" dirty="0" err="1"/>
                        <a:t>số</a:t>
                      </a:r>
                      <a:r>
                        <a:rPr lang="en-US" sz="2800" dirty="0"/>
                        <a:t> </a:t>
                      </a:r>
                      <a:r>
                        <a:rPr lang="en-US" sz="2800" dirty="0" err="1"/>
                        <a:t>công</a:t>
                      </a:r>
                      <a:r>
                        <a:rPr lang="en-US" sz="2800" dirty="0"/>
                        <a:t> </a:t>
                      </a:r>
                      <a:r>
                        <a:rPr lang="en-US" sz="2800" dirty="0" err="1"/>
                        <a:t>trình</a:t>
                      </a:r>
                      <a:r>
                        <a:rPr lang="en-US" sz="2800" dirty="0"/>
                        <a:t> </a:t>
                      </a:r>
                      <a:r>
                        <a:rPr lang="en-US" sz="2800" dirty="0" err="1"/>
                        <a:t>tiêu</a:t>
                      </a:r>
                      <a:r>
                        <a:rPr lang="en-US" sz="2800" dirty="0"/>
                        <a:t> </a:t>
                      </a:r>
                      <a:r>
                        <a:rPr lang="en-US" sz="2800" dirty="0" err="1"/>
                        <a:t>biểu</a:t>
                      </a:r>
                      <a:endParaRPr lang="en-US" sz="2800" dirty="0"/>
                    </a:p>
                  </a:txBody>
                  <a:tcPr/>
                </a:tc>
                <a:tc>
                  <a:txBody>
                    <a:bodyPr/>
                    <a:lstStyle/>
                    <a:p>
                      <a:r>
                        <a:rPr lang="en-US" dirty="0"/>
                        <a:t>                     ?</a:t>
                      </a:r>
                    </a:p>
                  </a:txBody>
                  <a:tcPr/>
                </a:tc>
                <a:extLst>
                  <a:ext uri="{0D108BD9-81ED-4DB2-BD59-A6C34878D82A}">
                    <a16:rowId xmlns:a16="http://schemas.microsoft.com/office/drawing/2014/main" val="3927426579"/>
                  </a:ext>
                </a:extLst>
              </a:tr>
              <a:tr h="828113">
                <a:tc>
                  <a:txBody>
                    <a:bodyPr/>
                    <a:lstStyle/>
                    <a:p>
                      <a:r>
                        <a:rPr lang="en-US" sz="2800" dirty="0" err="1"/>
                        <a:t>Giá</a:t>
                      </a:r>
                      <a:r>
                        <a:rPr lang="en-US" sz="2800" dirty="0"/>
                        <a:t> </a:t>
                      </a:r>
                      <a:r>
                        <a:rPr lang="en-US" sz="2800" dirty="0" err="1"/>
                        <a:t>trị</a:t>
                      </a:r>
                      <a:r>
                        <a:rPr lang="en-US" sz="2800" dirty="0"/>
                        <a:t> </a:t>
                      </a:r>
                      <a:r>
                        <a:rPr lang="en-US" sz="2800" dirty="0" err="1"/>
                        <a:t>lịch</a:t>
                      </a:r>
                      <a:r>
                        <a:rPr lang="en-US" sz="2800" dirty="0"/>
                        <a:t> </a:t>
                      </a:r>
                      <a:r>
                        <a:rPr lang="en-US" sz="2800" dirty="0" err="1"/>
                        <a:t>sử</a:t>
                      </a:r>
                      <a:endParaRPr lang="en-US" sz="2800" dirty="0"/>
                    </a:p>
                  </a:txBody>
                  <a:tcPr/>
                </a:tc>
                <a:tc>
                  <a:txBody>
                    <a:bodyPr/>
                    <a:lstStyle/>
                    <a:p>
                      <a:r>
                        <a:rPr lang="en-US" dirty="0"/>
                        <a:t>                     ?</a:t>
                      </a:r>
                    </a:p>
                  </a:txBody>
                  <a:tcPr/>
                </a:tc>
                <a:extLst>
                  <a:ext uri="{0D108BD9-81ED-4DB2-BD59-A6C34878D82A}">
                    <a16:rowId xmlns:a16="http://schemas.microsoft.com/office/drawing/2014/main" val="4108274169"/>
                  </a:ext>
                </a:extLst>
              </a:tr>
            </a:tbl>
          </a:graphicData>
        </a:graphic>
      </p:graphicFrame>
    </p:spTree>
    <p:extLst>
      <p:ext uri="{BB962C8B-B14F-4D97-AF65-F5344CB8AC3E}">
        <p14:creationId xmlns:p14="http://schemas.microsoft.com/office/powerpoint/2010/main" val="2066369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DFBA5-F5A8-2B00-6CD4-B0E78ECABB1F}"/>
              </a:ext>
            </a:extLst>
          </p:cNvPr>
          <p:cNvSpPr>
            <a:spLocks noGrp="1"/>
          </p:cNvSpPr>
          <p:nvPr>
            <p:ph type="title"/>
          </p:nvPr>
        </p:nvSpPr>
        <p:spPr>
          <a:xfrm>
            <a:off x="870374" y="416560"/>
            <a:ext cx="10640906" cy="1320800"/>
          </a:xfrm>
        </p:spPr>
        <p:txBody>
          <a:bodyPr>
            <a:noAutofit/>
          </a:bodyPr>
          <a:lstStyle/>
          <a:p>
            <a:r>
              <a:rPr lang="en-US" sz="3200" dirty="0">
                <a:latin typeface="Times New Roman" panose="02020603050405020304" pitchFamily="18" charset="0"/>
                <a:cs typeface="Times New Roman" panose="02020603050405020304" pitchFamily="18" charset="0"/>
              </a:rPr>
              <a:t>2. </a:t>
            </a:r>
            <a:r>
              <a:rPr lang="en-US" sz="3200" dirty="0" err="1">
                <a:latin typeface="Times New Roman" panose="02020603050405020304" pitchFamily="18" charset="0"/>
                <a:cs typeface="Times New Roman" panose="02020603050405020304" pitchFamily="18" charset="0"/>
              </a:rPr>
              <a:t>Đóng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hướng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viên</a:t>
            </a:r>
            <a:r>
              <a:rPr lang="en-US" sz="3200" dirty="0">
                <a:latin typeface="Times New Roman" panose="02020603050405020304" pitchFamily="18" charset="0"/>
                <a:cs typeface="Times New Roman" panose="02020603050405020304" pitchFamily="18" charset="0"/>
              </a:rPr>
              <a:t> du </a:t>
            </a:r>
            <a:r>
              <a:rPr lang="en-US" sz="3200" dirty="0" err="1">
                <a:latin typeface="Times New Roman" panose="02020603050405020304" pitchFamily="18" charset="0"/>
                <a:cs typeface="Times New Roman" panose="02020603050405020304" pitchFamily="18" charset="0"/>
              </a:rPr>
              <a:t>lịch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tiêu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biểu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Khu</a:t>
            </a:r>
            <a:r>
              <a:rPr lang="en-US" sz="3200" dirty="0">
                <a:latin typeface="Times New Roman" panose="02020603050405020304" pitchFamily="18" charset="0"/>
                <a:cs typeface="Times New Roman" panose="02020603050405020304" pitchFamily="18" charset="0"/>
              </a:rPr>
              <a:t> di </a:t>
            </a:r>
            <a:r>
              <a:rPr lang="en-US" sz="3200" dirty="0" err="1">
                <a:latin typeface="Times New Roman" panose="02020603050405020304" pitchFamily="18" charset="0"/>
                <a:cs typeface="Times New Roman" panose="02020603050405020304" pitchFamily="18" charset="0"/>
              </a:rPr>
              <a:t>tích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Quốc</a:t>
            </a:r>
            <a:r>
              <a:rPr lang="en-US" sz="3200" dirty="0">
                <a:latin typeface="Times New Roman" panose="02020603050405020304" pitchFamily="18" charset="0"/>
                <a:cs typeface="Times New Roman" panose="02020603050405020304" pitchFamily="18" charset="0"/>
              </a:rPr>
              <a:t> Gia </a:t>
            </a:r>
            <a:r>
              <a:rPr lang="en-US" sz="3200" dirty="0" err="1">
                <a:latin typeface="Times New Roman" panose="02020603050405020304" pitchFamily="18" charset="0"/>
                <a:cs typeface="Times New Roman" panose="02020603050405020304" pitchFamily="18" charset="0"/>
              </a:rPr>
              <a:t>đặc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đô</a:t>
            </a:r>
            <a:r>
              <a:rPr lang="en-US" sz="3200" dirty="0">
                <a:latin typeface="Times New Roman" panose="02020603050405020304" pitchFamily="18" charset="0"/>
                <a:cs typeface="Times New Roman" panose="02020603050405020304" pitchFamily="18" charset="0"/>
              </a:rPr>
              <a:t> Hoa </a:t>
            </a:r>
            <a:r>
              <a:rPr lang="en-US" sz="3200" dirty="0" err="1">
                <a:latin typeface="Times New Roman" panose="02020603050405020304" pitchFamily="18" charset="0"/>
                <a:cs typeface="Times New Roman" panose="02020603050405020304" pitchFamily="18" charset="0"/>
              </a:rPr>
              <a:t>Lư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ấn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tượng</a:t>
            </a:r>
            <a:r>
              <a:rPr lang="en-US" sz="3200"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3B9E05DA-F6ED-A9E4-E063-399D7AC356F1}"/>
              </a:ext>
            </a:extLst>
          </p:cNvPr>
          <p:cNvSpPr>
            <a:spLocks noGrp="1"/>
          </p:cNvSpPr>
          <p:nvPr>
            <p:ph idx="1"/>
          </p:nvPr>
        </p:nvSpPr>
        <p:spPr>
          <a:xfrm>
            <a:off x="870374" y="2296160"/>
            <a:ext cx="10794390" cy="3769360"/>
          </a:xfrm>
        </p:spPr>
        <p:txBody>
          <a:bodyPr>
            <a:normAutofit/>
          </a:bodyPr>
          <a:lstStyle/>
          <a:p>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ý: </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a:t>
            </a:r>
          </a:p>
          <a:p>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gắn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lịch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nào</a:t>
            </a:r>
            <a:r>
              <a:rPr lang="en-US" sz="3200" dirty="0">
                <a:latin typeface="Times New Roman" panose="02020603050405020304" pitchFamily="18" charset="0"/>
                <a:cs typeface="Times New Roman" panose="02020603050405020304" pitchFamily="18" charset="0"/>
              </a:rPr>
              <a:t>:</a:t>
            </a:r>
          </a:p>
          <a:p>
            <a:r>
              <a:rPr lang="en-US" sz="3200" dirty="0" err="1">
                <a:latin typeface="Times New Roman" panose="02020603050405020304" pitchFamily="18" charset="0"/>
                <a:cs typeface="Times New Roman" panose="02020603050405020304" pitchFamily="18" charset="0"/>
              </a:rPr>
              <a:t>Mô</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trúc</a:t>
            </a:r>
            <a:r>
              <a:rPr lang="en-US" sz="3200" dirty="0">
                <a:latin typeface="Times New Roman" panose="02020603050405020304" pitchFamily="18" charset="0"/>
                <a:cs typeface="Times New Roman" panose="02020603050405020304" pitchFamily="18" charset="0"/>
              </a:rPr>
              <a:t>:</a:t>
            </a:r>
          </a:p>
          <a:p>
            <a:r>
              <a:rPr lang="en-US" sz="3200" dirty="0" err="1">
                <a:latin typeface="Times New Roman" panose="02020603050405020304" pitchFamily="18" charset="0"/>
                <a:cs typeface="Times New Roman" panose="02020603050405020304" pitchFamily="18" charset="0"/>
              </a:rPr>
              <a:t>Nêu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đó</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27231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82A78-294E-5A54-B277-3BDE8A902B8D}"/>
              </a:ext>
            </a:extLst>
          </p:cNvPr>
          <p:cNvSpPr>
            <a:spLocks noGrp="1"/>
          </p:cNvSpPr>
          <p:nvPr>
            <p:ph type="title"/>
          </p:nvPr>
        </p:nvSpPr>
        <p:spPr>
          <a:xfrm>
            <a:off x="857331" y="106799"/>
            <a:ext cx="8596668" cy="998738"/>
          </a:xfrm>
        </p:spPr>
        <p:txBody>
          <a:bodyPr>
            <a:normAutofit/>
          </a:bodyPr>
          <a:lstStyle/>
          <a:p>
            <a:pPr algn="ctr"/>
            <a:r>
              <a:rPr lang="en-US" sz="4400" u="sng" dirty="0">
                <a:latin typeface="Times New Roman" panose="02020603050405020304" pitchFamily="18" charset="0"/>
                <a:cs typeface="Times New Roman" panose="02020603050405020304" pitchFamily="18" charset="0"/>
              </a:rPr>
              <a:t>VẬN DỤNG</a:t>
            </a:r>
          </a:p>
        </p:txBody>
      </p:sp>
      <p:sp>
        <p:nvSpPr>
          <p:cNvPr id="3" name="Content Placeholder 2">
            <a:extLst>
              <a:ext uri="{FF2B5EF4-FFF2-40B4-BE49-F238E27FC236}">
                <a16:creationId xmlns:a16="http://schemas.microsoft.com/office/drawing/2014/main" id="{2C3B1E24-6CB6-19C0-1933-FE757277FEE6}"/>
              </a:ext>
            </a:extLst>
          </p:cNvPr>
          <p:cNvSpPr>
            <a:spLocks noGrp="1"/>
          </p:cNvSpPr>
          <p:nvPr>
            <p:ph idx="1"/>
          </p:nvPr>
        </p:nvSpPr>
        <p:spPr>
          <a:xfrm>
            <a:off x="548112" y="947167"/>
            <a:ext cx="11274358" cy="1073459"/>
          </a:xfrm>
        </p:spPr>
        <p:txBody>
          <a:bodyPr>
            <a:normAutofit/>
          </a:bodyPr>
          <a:lstStyle/>
          <a:p>
            <a:r>
              <a:rPr lang="en-US" sz="2600" dirty="0" err="1">
                <a:latin typeface="Times New Roman" panose="02020603050405020304" pitchFamily="18" charset="0"/>
                <a:cs typeface="Times New Roman" panose="02020603050405020304" pitchFamily="18" charset="0"/>
              </a:rPr>
              <a:t>Thảo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luận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đề</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xuất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một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việc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làm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góp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phần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bảo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tồn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phát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huy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giá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trị</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Khu</a:t>
            </a:r>
            <a:r>
              <a:rPr lang="en-US" sz="2600" dirty="0">
                <a:latin typeface="Times New Roman" panose="02020603050405020304" pitchFamily="18" charset="0"/>
                <a:cs typeface="Times New Roman" panose="02020603050405020304" pitchFamily="18" charset="0"/>
              </a:rPr>
              <a:t> di </a:t>
            </a:r>
            <a:r>
              <a:rPr lang="en-US" sz="2600" dirty="0" err="1">
                <a:latin typeface="Times New Roman" panose="02020603050405020304" pitchFamily="18" charset="0"/>
                <a:cs typeface="Times New Roman" panose="02020603050405020304" pitchFamily="18" charset="0"/>
              </a:rPr>
              <a:t>tích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Quốc</a:t>
            </a:r>
            <a:r>
              <a:rPr lang="en-US" sz="2600" dirty="0">
                <a:latin typeface="Times New Roman" panose="02020603050405020304" pitchFamily="18" charset="0"/>
                <a:cs typeface="Times New Roman" panose="02020603050405020304" pitchFamily="18" charset="0"/>
              </a:rPr>
              <a:t> Gia </a:t>
            </a:r>
            <a:r>
              <a:rPr lang="en-US" sz="2600" dirty="0" err="1">
                <a:latin typeface="Times New Roman" panose="02020603050405020304" pitchFamily="18" charset="0"/>
                <a:cs typeface="Times New Roman" panose="02020603050405020304" pitchFamily="18" charset="0"/>
              </a:rPr>
              <a:t>đặc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biệt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đô</a:t>
            </a:r>
            <a:r>
              <a:rPr lang="en-US" sz="2600" dirty="0">
                <a:latin typeface="Times New Roman" panose="02020603050405020304" pitchFamily="18" charset="0"/>
                <a:cs typeface="Times New Roman" panose="02020603050405020304" pitchFamily="18" charset="0"/>
              </a:rPr>
              <a:t> Hoa </a:t>
            </a:r>
            <a:r>
              <a:rPr lang="en-US" sz="2600" dirty="0" err="1">
                <a:latin typeface="Times New Roman" panose="02020603050405020304" pitchFamily="18" charset="0"/>
                <a:cs typeface="Times New Roman" panose="02020603050405020304" pitchFamily="18" charset="0"/>
              </a:rPr>
              <a:t>Lư</a:t>
            </a:r>
            <a:r>
              <a:rPr lang="en-US" sz="2600" dirty="0">
                <a:latin typeface="Times New Roman" panose="02020603050405020304" pitchFamily="18" charset="0"/>
                <a:cs typeface="Times New Roman" panose="02020603050405020304" pitchFamily="18" charset="0"/>
              </a:rPr>
              <a:t>.</a:t>
            </a:r>
          </a:p>
          <a:p>
            <a:endParaRPr lang="en-US" sz="26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AB5034A4-E2D0-E63A-2AB0-BDA63397A223}"/>
              </a:ext>
            </a:extLst>
          </p:cNvPr>
          <p:cNvSpPr txBox="1"/>
          <p:nvPr/>
        </p:nvSpPr>
        <p:spPr>
          <a:xfrm>
            <a:off x="1525742" y="2066705"/>
            <a:ext cx="9319098" cy="769441"/>
          </a:xfrm>
          <a:prstGeom prst="rect">
            <a:avLst/>
          </a:prstGeom>
          <a:noFill/>
          <a:ln w="12700">
            <a:solidFill>
              <a:schemeClr val="accent1"/>
            </a:solidFill>
          </a:ln>
        </p:spPr>
        <p:txBody>
          <a:bodyPr wrap="square" rtlCol="0">
            <a:spAutoFit/>
          </a:bodyPr>
          <a:lstStyle/>
          <a:p>
            <a:pPr algn="ctr"/>
            <a:r>
              <a:rPr lang="en-US" sz="2200" dirty="0">
                <a:latin typeface="Times New Roman" panose="02020603050405020304" pitchFamily="18" charset="0"/>
                <a:cs typeface="Times New Roman" panose="02020603050405020304" pitchFamily="18" charset="0"/>
              </a:rPr>
              <a:t>VIỆC NÊN LÀM ĐỂ GÓP PHẦN BẢO TỒN VÀ PHÁT HUY GIÁ TRỊ CỦA KHU DI TÍCH QUỐC GIA ĐẶC BIỆT CỐ ĐÔ HOA LƯ</a:t>
            </a:r>
          </a:p>
        </p:txBody>
      </p:sp>
      <p:grpSp>
        <p:nvGrpSpPr>
          <p:cNvPr id="12" name="Group 11">
            <a:extLst>
              <a:ext uri="{FF2B5EF4-FFF2-40B4-BE49-F238E27FC236}">
                <a16:creationId xmlns:a16="http://schemas.microsoft.com/office/drawing/2014/main" id="{901824D8-CCA5-50F0-8C91-3F30D3F71850}"/>
              </a:ext>
            </a:extLst>
          </p:cNvPr>
          <p:cNvGrpSpPr/>
          <p:nvPr/>
        </p:nvGrpSpPr>
        <p:grpSpPr>
          <a:xfrm>
            <a:off x="3561564" y="2882225"/>
            <a:ext cx="5068871" cy="740100"/>
            <a:chOff x="3035030" y="4143185"/>
            <a:chExt cx="4503906" cy="740100"/>
          </a:xfrm>
        </p:grpSpPr>
        <p:cxnSp>
          <p:nvCxnSpPr>
            <p:cNvPr id="6" name="Straight Arrow Connector 5">
              <a:extLst>
                <a:ext uri="{FF2B5EF4-FFF2-40B4-BE49-F238E27FC236}">
                  <a16:creationId xmlns:a16="http://schemas.microsoft.com/office/drawing/2014/main" id="{93DF1A20-69D6-FB35-2B5C-1C7D123D7BFE}"/>
                </a:ext>
              </a:extLst>
            </p:cNvPr>
            <p:cNvCxnSpPr>
              <a:cxnSpLocks/>
            </p:cNvCxnSpPr>
            <p:nvPr/>
          </p:nvCxnSpPr>
          <p:spPr>
            <a:xfrm flipH="1">
              <a:off x="3035030" y="4143185"/>
              <a:ext cx="2071991" cy="628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9CB497A-8E92-79CD-229B-5EF5D8DEB47F}"/>
                </a:ext>
              </a:extLst>
            </p:cNvPr>
            <p:cNvCxnSpPr/>
            <p:nvPr/>
          </p:nvCxnSpPr>
          <p:spPr>
            <a:xfrm>
              <a:off x="5087566" y="4177457"/>
              <a:ext cx="0" cy="705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3D2AEA6-3718-96E4-342D-3851066BF7CC}"/>
                </a:ext>
              </a:extLst>
            </p:cNvPr>
            <p:cNvCxnSpPr/>
            <p:nvPr/>
          </p:nvCxnSpPr>
          <p:spPr>
            <a:xfrm>
              <a:off x="5107021" y="4143185"/>
              <a:ext cx="2431915" cy="5941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7067D7B3-C862-6F5B-3E43-6BACC7CC175E}"/>
              </a:ext>
            </a:extLst>
          </p:cNvPr>
          <p:cNvSpPr txBox="1"/>
          <p:nvPr/>
        </p:nvSpPr>
        <p:spPr>
          <a:xfrm>
            <a:off x="1772596" y="3622325"/>
            <a:ext cx="2112937" cy="2677656"/>
          </a:xfrm>
          <a:prstGeom prst="rect">
            <a:avLst/>
          </a:prstGeom>
          <a:solidFill>
            <a:schemeClr val="accent2">
              <a:lumMod val="20000"/>
              <a:lumOff val="80000"/>
            </a:schemeClr>
          </a:solidFill>
          <a:ln w="12700">
            <a:solidFill>
              <a:schemeClr val="accent1"/>
            </a:solidFill>
          </a:ln>
        </p:spPr>
        <p:txBody>
          <a:bodyPr wrap="square" rtlCol="0">
            <a:spAutoFit/>
          </a:bodyPr>
          <a:lstStyle/>
          <a:p>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góp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tỏa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Khu</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Quốc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đô</a:t>
            </a:r>
            <a:r>
              <a:rPr lang="en-US" sz="2400" dirty="0">
                <a:latin typeface="Times New Roman" panose="02020603050405020304" pitchFamily="18" charset="0"/>
                <a:cs typeface="Times New Roman" panose="02020603050405020304" pitchFamily="18" charset="0"/>
              </a:rPr>
              <a:t> Hoa </a:t>
            </a:r>
            <a:r>
              <a:rPr lang="en-US" sz="2400" dirty="0" err="1">
                <a:latin typeface="Times New Roman" panose="02020603050405020304" pitchFamily="18" charset="0"/>
                <a:cs typeface="Times New Roman" panose="02020603050405020304" pitchFamily="18" charset="0"/>
              </a:rPr>
              <a:t>Lư</a:t>
            </a:r>
            <a:endParaRPr lang="en-US"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03DF6287-31D3-80EA-A846-7E91717050E4}"/>
              </a:ext>
            </a:extLst>
          </p:cNvPr>
          <p:cNvSpPr txBox="1"/>
          <p:nvPr/>
        </p:nvSpPr>
        <p:spPr>
          <a:xfrm>
            <a:off x="4727513" y="3622324"/>
            <a:ext cx="2112937" cy="2800767"/>
          </a:xfrm>
          <a:prstGeom prst="rect">
            <a:avLst/>
          </a:prstGeom>
          <a:solidFill>
            <a:schemeClr val="accent2">
              <a:lumMod val="20000"/>
              <a:lumOff val="80000"/>
            </a:schemeClr>
          </a:solidFill>
          <a:ln w="12700">
            <a:solidFill>
              <a:schemeClr val="accent1"/>
            </a:solidFill>
          </a:ln>
        </p:spPr>
        <p:txBody>
          <a:bodyPr wrap="square" rtlCol="0">
            <a:spAutoFit/>
          </a:bodyPr>
          <a:lstStyle/>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D7055DD-D351-3A16-3D0D-CAEE0E7E2909}"/>
              </a:ext>
            </a:extLst>
          </p:cNvPr>
          <p:cNvSpPr txBox="1"/>
          <p:nvPr/>
        </p:nvSpPr>
        <p:spPr>
          <a:xfrm>
            <a:off x="7902657" y="3622324"/>
            <a:ext cx="2112937" cy="2800767"/>
          </a:xfrm>
          <a:prstGeom prst="rect">
            <a:avLst/>
          </a:prstGeom>
          <a:solidFill>
            <a:schemeClr val="accent2">
              <a:lumMod val="20000"/>
              <a:lumOff val="80000"/>
            </a:schemeClr>
          </a:solidFill>
          <a:ln w="12700">
            <a:solidFill>
              <a:schemeClr val="accent1"/>
            </a:solidFill>
          </a:ln>
        </p:spPr>
        <p:txBody>
          <a:bodyPr wrap="square" rtlCol="0">
            <a:spAutoFit/>
          </a:bodyPr>
          <a:lstStyle/>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341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FE1B628-09BF-327C-C3C8-444B0C6930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3280" y="401781"/>
            <a:ext cx="8412480" cy="6054437"/>
          </a:xfrm>
          <a:prstGeom prst="rect">
            <a:avLst/>
          </a:prstGeom>
        </p:spPr>
      </p:pic>
    </p:spTree>
    <p:extLst>
      <p:ext uri="{BB962C8B-B14F-4D97-AF65-F5344CB8AC3E}">
        <p14:creationId xmlns:p14="http://schemas.microsoft.com/office/powerpoint/2010/main" val="3950729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8E9CA79-EB0F-1359-2BD6-56E2DA9DC1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076" y="325120"/>
            <a:ext cx="10116440" cy="6024880"/>
          </a:xfrm>
          <a:prstGeom prst="rect">
            <a:avLst/>
          </a:prstGeom>
        </p:spPr>
      </p:pic>
    </p:spTree>
    <p:extLst>
      <p:ext uri="{BB962C8B-B14F-4D97-AF65-F5344CB8AC3E}">
        <p14:creationId xmlns:p14="http://schemas.microsoft.com/office/powerpoint/2010/main" val="1038302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5D6DA81-169F-71E2-A460-20C36785C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2880" y="264160"/>
            <a:ext cx="9471736" cy="5842000"/>
          </a:xfrm>
          <a:prstGeom prst="rect">
            <a:avLst/>
          </a:prstGeom>
        </p:spPr>
      </p:pic>
    </p:spTree>
    <p:extLst>
      <p:ext uri="{BB962C8B-B14F-4D97-AF65-F5344CB8AC3E}">
        <p14:creationId xmlns:p14="http://schemas.microsoft.com/office/powerpoint/2010/main" val="174139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7B976-F868-7153-1D0F-D861931A693E}"/>
              </a:ext>
            </a:extLst>
          </p:cNvPr>
          <p:cNvSpPr>
            <a:spLocks noGrp="1"/>
          </p:cNvSpPr>
          <p:nvPr>
            <p:ph type="title"/>
          </p:nvPr>
        </p:nvSpPr>
        <p:spPr/>
        <p:txBody>
          <a:bodyPr>
            <a:normAutofit/>
          </a:bodyPr>
          <a:lstStyle/>
          <a:p>
            <a:r>
              <a:rPr lang="en-US" sz="3000" dirty="0">
                <a:latin typeface="Times New Roman" panose="02020603050405020304" pitchFamily="18" charset="0"/>
                <a:cs typeface="Times New Roman" panose="02020603050405020304" pitchFamily="18" charset="0"/>
              </a:rPr>
              <a:t>2. </a:t>
            </a:r>
            <a:r>
              <a:rPr lang="en-US" sz="3000" dirty="0" err="1">
                <a:latin typeface="Times New Roman" panose="02020603050405020304" pitchFamily="18" charset="0"/>
                <a:cs typeface="Times New Roman" panose="02020603050405020304" pitchFamily="18" charset="0"/>
              </a:rPr>
              <a:t>Lập</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kế</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hoạch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tham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quan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trải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nghiệm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một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ngày</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tại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khu</a:t>
            </a:r>
            <a:r>
              <a:rPr lang="en-US" sz="3000" dirty="0">
                <a:latin typeface="Times New Roman" panose="02020603050405020304" pitchFamily="18" charset="0"/>
                <a:cs typeface="Times New Roman" panose="02020603050405020304" pitchFamily="18" charset="0"/>
              </a:rPr>
              <a:t> di </a:t>
            </a:r>
            <a:r>
              <a:rPr lang="en-US" sz="3000" dirty="0" err="1">
                <a:latin typeface="Times New Roman" panose="02020603050405020304" pitchFamily="18" charset="0"/>
                <a:cs typeface="Times New Roman" panose="02020603050405020304" pitchFamily="18" charset="0"/>
              </a:rPr>
              <a:t>tích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Quốc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gia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đặc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biệt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Cố</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đô</a:t>
            </a:r>
            <a:r>
              <a:rPr lang="en-US" sz="3000" dirty="0">
                <a:latin typeface="Times New Roman" panose="02020603050405020304" pitchFamily="18" charset="0"/>
                <a:cs typeface="Times New Roman" panose="02020603050405020304" pitchFamily="18" charset="0"/>
              </a:rPr>
              <a:t> Hoa </a:t>
            </a:r>
            <a:r>
              <a:rPr lang="en-US" sz="3000" dirty="0" err="1">
                <a:latin typeface="Times New Roman" panose="02020603050405020304" pitchFamily="18" charset="0"/>
                <a:cs typeface="Times New Roman" panose="02020603050405020304" pitchFamily="18" charset="0"/>
              </a:rPr>
              <a:t>Lư</a:t>
            </a:r>
            <a:endParaRPr lang="en-US" sz="3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2AE331A-73A2-2A1B-D51F-1DF6C1A562EE}"/>
              </a:ext>
            </a:extLst>
          </p:cNvPr>
          <p:cNvSpPr>
            <a:spLocks noGrp="1"/>
          </p:cNvSpPr>
          <p:nvPr>
            <p:ph idx="1"/>
          </p:nvPr>
        </p:nvSpPr>
        <p:spPr/>
        <p:txBody>
          <a:bodyPr>
            <a:noAutofit/>
          </a:bodyPr>
          <a:lstStyle/>
          <a:p>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ý:</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khu</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lịch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 ):</a:t>
            </a:r>
          </a:p>
          <a:p>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khu</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góp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khu</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7670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70BAED92-543D-CB59-9A53-2B0F099AE1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
            <a:ext cx="12115799"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48113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250</TotalTime>
  <Words>374</Words>
  <Application>Microsoft Office PowerPoint</Application>
  <PresentationFormat>Widescreen</PresentationFormat>
  <Paragraphs>51</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Trebuchet MS</vt:lpstr>
      <vt:lpstr>Wingdings 3</vt:lpstr>
      <vt:lpstr>Facet</vt:lpstr>
      <vt:lpstr>PowerPoint Presentation</vt:lpstr>
      <vt:lpstr>LUYỆN TẬP</vt:lpstr>
      <vt:lpstr>2. Đóng vai hướng dẫn viên du lịch, giới thiệu một số công trình tiêu biểu thuộc Khu di tích Quốc Gia đặc biệt Cố đô Hoa Lư mà em ấn tượng.</vt:lpstr>
      <vt:lpstr>VẬN DỤNG</vt:lpstr>
      <vt:lpstr>PowerPoint Presentation</vt:lpstr>
      <vt:lpstr>PowerPoint Presentation</vt:lpstr>
      <vt:lpstr>PowerPoint Presentation</vt:lpstr>
      <vt:lpstr>2. Lập kế hoạch tham quan trải nghiệm một ngày tại khu di tích Quốc gia đặc biệt Cố đô Hoa Lư</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10</dc:creator>
  <cp:lastModifiedBy>SingPC</cp:lastModifiedBy>
  <cp:revision>21</cp:revision>
  <dcterms:created xsi:type="dcterms:W3CDTF">2024-03-21T13:53:58Z</dcterms:created>
  <dcterms:modified xsi:type="dcterms:W3CDTF">2024-03-27T02:05:00Z</dcterms:modified>
</cp:coreProperties>
</file>