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5"/>
  </p:notesMasterIdLst>
  <p:sldIdLst>
    <p:sldId id="335" r:id="rId2"/>
    <p:sldId id="359" r:id="rId3"/>
    <p:sldId id="355" r:id="rId4"/>
    <p:sldId id="360" r:id="rId5"/>
    <p:sldId id="366" r:id="rId6"/>
    <p:sldId id="257" r:id="rId7"/>
    <p:sldId id="363" r:id="rId8"/>
    <p:sldId id="332" r:id="rId9"/>
    <p:sldId id="370" r:id="rId10"/>
    <p:sldId id="376" r:id="rId11"/>
    <p:sldId id="377" r:id="rId12"/>
    <p:sldId id="378" r:id="rId13"/>
    <p:sldId id="3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1FAF-4E50-476D-929B-9D16F5AE8ACA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064D-374E-484A-B16A-ECEE9E597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5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B064D-374E-484A-B16A-ECEE9E597E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B064D-374E-484A-B16A-ECEE9E597E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78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B064D-374E-484A-B16A-ECEE9E597E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3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71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8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739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74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01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23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2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8BF5-802E-480E-812E-8E1F39A8940B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3C015B-C362-4ACA-8FA8-B2BC4893E045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2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6CE3195-3962-F353-9E17-589018A7E69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425" y="76200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F50A3-FAD5-CA4E-9164-EF981D4B5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89" y="1046438"/>
            <a:ext cx="5853406" cy="45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46F75C-EE81-CE4C-BDC2-B0C16675ACE0}"/>
              </a:ext>
            </a:extLst>
          </p:cNvPr>
          <p:cNvSpPr/>
          <p:nvPr/>
        </p:nvSpPr>
        <p:spPr>
          <a:xfrm>
            <a:off x="1002914" y="285750"/>
            <a:ext cx="10236586" cy="1895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4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</a:t>
            </a: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Một chiếc xe chở được nhiều nhất 7 tạ hàng hoá. Biết trên xe đã có 300 kg na bở. Người ta muốn xếp thêm những thùng na dai lên xe, mỗi thùng cân nặng 5 kg. Hỏi trên chiếc xe đó có thể chở được thêm 90 thùng na dai hay không?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91DDA-E14F-D0CE-7B8A-9D2AF49AE50E}"/>
              </a:ext>
            </a:extLst>
          </p:cNvPr>
          <p:cNvSpPr txBox="1"/>
          <p:nvPr/>
        </p:nvSpPr>
        <p:spPr>
          <a:xfrm>
            <a:off x="1190625" y="2619375"/>
            <a:ext cx="10039350" cy="302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u="sng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chở được nhiều nhất 7 tạ = 700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 hàng hóa, mà trên xe đã có sẵn 300kg na bở, nên người ta có thể chở thêm nhiều nhất là 700kg – 300kg = 400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 na dai.</a:t>
            </a:r>
          </a:p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90 thùng na dai nặng: 5 x 90 = 450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</a:p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chiếc xe đó không thể chở thêm 90 thùng na dai.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9AF347-D5B5-D509-EC50-8E43066B5D47}"/>
              </a:ext>
            </a:extLst>
          </p:cNvPr>
          <p:cNvCxnSpPr/>
          <p:nvPr/>
        </p:nvCxnSpPr>
        <p:spPr>
          <a:xfrm>
            <a:off x="3257550" y="790575"/>
            <a:ext cx="4629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3172C5-63FA-4A01-78F4-817A484729F5}"/>
              </a:ext>
            </a:extLst>
          </p:cNvPr>
          <p:cNvCxnSpPr>
            <a:cxnSpLocks/>
          </p:cNvCxnSpPr>
          <p:nvPr/>
        </p:nvCxnSpPr>
        <p:spPr>
          <a:xfrm>
            <a:off x="1543050" y="1219200"/>
            <a:ext cx="3038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0ACF5F-41EF-64EF-4CD7-EA7155A35713}"/>
              </a:ext>
            </a:extLst>
          </p:cNvPr>
          <p:cNvCxnSpPr>
            <a:cxnSpLocks/>
          </p:cNvCxnSpPr>
          <p:nvPr/>
        </p:nvCxnSpPr>
        <p:spPr>
          <a:xfrm>
            <a:off x="6448425" y="1209675"/>
            <a:ext cx="2447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C60D1-AADD-12D7-32D6-3EBDDE44EF26}"/>
              </a:ext>
            </a:extLst>
          </p:cNvPr>
          <p:cNvCxnSpPr>
            <a:cxnSpLocks/>
          </p:cNvCxnSpPr>
          <p:nvPr/>
        </p:nvCxnSpPr>
        <p:spPr>
          <a:xfrm>
            <a:off x="1114425" y="1666875"/>
            <a:ext cx="1085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822DBA-4CA1-51B2-F744-B0863826C552}"/>
              </a:ext>
            </a:extLst>
          </p:cNvPr>
          <p:cNvCxnSpPr>
            <a:cxnSpLocks/>
          </p:cNvCxnSpPr>
          <p:nvPr/>
        </p:nvCxnSpPr>
        <p:spPr>
          <a:xfrm>
            <a:off x="3371850" y="1638300"/>
            <a:ext cx="3905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AAAD3-C841-78EE-6911-275D8AA6417A}"/>
              </a:ext>
            </a:extLst>
          </p:cNvPr>
          <p:cNvCxnSpPr>
            <a:cxnSpLocks/>
          </p:cNvCxnSpPr>
          <p:nvPr/>
        </p:nvCxnSpPr>
        <p:spPr>
          <a:xfrm>
            <a:off x="1819275" y="2047875"/>
            <a:ext cx="6743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049">
            <a:extLst>
              <a:ext uri="{FF2B5EF4-FFF2-40B4-BE49-F238E27FC236}">
                <a16:creationId xmlns:a16="http://schemas.microsoft.com/office/drawing/2014/main" id="{B2788213-86AC-46E7-B202-E96C5854EDBD}"/>
              </a:ext>
            </a:extLst>
          </p:cNvPr>
          <p:cNvSpPr>
            <a:spLocks noGrp="1"/>
          </p:cNvSpPr>
          <p:nvPr/>
        </p:nvSpPr>
        <p:spPr>
          <a:xfrm>
            <a:off x="3785543" y="947661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D6D2E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j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CC4C9-3377-59FE-20BF-093F9C333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344" y="1719271"/>
            <a:ext cx="5688061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79865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87231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94470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52"/>
          <p:cNvGrpSpPr/>
          <p:nvPr/>
        </p:nvGrpSpPr>
        <p:grpSpPr>
          <a:xfrm>
            <a:off x="9866879" y="388370"/>
            <a:ext cx="376091" cy="365973"/>
            <a:chOff x="7400159" y="291277"/>
            <a:chExt cx="282068" cy="274480"/>
          </a:xfrm>
        </p:grpSpPr>
        <p:sp>
          <p:nvSpPr>
            <p:cNvPr id="549" name="Google Shape;549;p52"/>
            <p:cNvSpPr/>
            <p:nvPr/>
          </p:nvSpPr>
          <p:spPr>
            <a:xfrm>
              <a:off x="7613904" y="322889"/>
              <a:ext cx="37563" cy="33951"/>
            </a:xfrm>
            <a:custGeom>
              <a:avLst/>
              <a:gdLst/>
              <a:ahLst/>
              <a:cxnLst/>
              <a:rect l="l" t="t" r="r" b="b"/>
              <a:pathLst>
                <a:path w="10118" h="9145" extrusionOk="0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7454520" y="344442"/>
              <a:ext cx="180320" cy="168978"/>
            </a:xfrm>
            <a:custGeom>
              <a:avLst/>
              <a:gdLst/>
              <a:ahLst/>
              <a:cxnLst/>
              <a:rect l="l" t="t" r="r" b="b"/>
              <a:pathLst>
                <a:path w="48571" h="45516" extrusionOk="0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7400159" y="291277"/>
              <a:ext cx="282068" cy="274480"/>
            </a:xfrm>
            <a:custGeom>
              <a:avLst/>
              <a:gdLst/>
              <a:ahLst/>
              <a:cxnLst/>
              <a:rect l="l" t="t" r="r" b="b"/>
              <a:pathLst>
                <a:path w="75978" h="73934" extrusionOk="0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2" name="Google Shape;552;p52"/>
          <p:cNvGrpSpPr/>
          <p:nvPr/>
        </p:nvGrpSpPr>
        <p:grpSpPr>
          <a:xfrm>
            <a:off x="10605066" y="378469"/>
            <a:ext cx="399669" cy="385761"/>
            <a:chOff x="4958324" y="-1574249"/>
            <a:chExt cx="299752" cy="289321"/>
          </a:xfrm>
        </p:grpSpPr>
        <p:sp>
          <p:nvSpPr>
            <p:cNvPr id="553" name="Google Shape;553;p52"/>
            <p:cNvSpPr/>
            <p:nvPr/>
          </p:nvSpPr>
          <p:spPr>
            <a:xfrm>
              <a:off x="4958324" y="-1485711"/>
              <a:ext cx="78260" cy="196774"/>
            </a:xfrm>
            <a:custGeom>
              <a:avLst/>
              <a:gdLst/>
              <a:ahLst/>
              <a:cxnLst/>
              <a:rect l="l" t="t" r="r" b="b"/>
              <a:pathLst>
                <a:path w="21080" h="53003" extrusionOk="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4958643" y="-1574249"/>
              <a:ext cx="75995" cy="74573"/>
            </a:xfrm>
            <a:custGeom>
              <a:avLst/>
              <a:gdLst/>
              <a:ahLst/>
              <a:cxnLst/>
              <a:rect l="l" t="t" r="r" b="b"/>
              <a:pathLst>
                <a:path w="20470" h="20087" extrusionOk="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5065913" y="-1485244"/>
              <a:ext cx="192163" cy="200315"/>
            </a:xfrm>
            <a:custGeom>
              <a:avLst/>
              <a:gdLst/>
              <a:ahLst/>
              <a:cxnLst/>
              <a:rect l="l" t="t" r="r" b="b"/>
              <a:pathLst>
                <a:path w="51761" h="53957" extrusionOk="0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56" name="Google Shape;556;p52"/>
          <p:cNvSpPr/>
          <p:nvPr/>
        </p:nvSpPr>
        <p:spPr>
          <a:xfrm>
            <a:off x="9171831" y="352107"/>
            <a:ext cx="237308" cy="438516"/>
          </a:xfrm>
          <a:custGeom>
            <a:avLst/>
            <a:gdLst/>
            <a:ahLst/>
            <a:cxnLst/>
            <a:rect l="l" t="t" r="r" b="b"/>
            <a:pathLst>
              <a:path w="47941" h="88589" extrusionOk="0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57" name="Google Shape;557;p52"/>
          <p:cNvSpPr txBox="1"/>
          <p:nvPr/>
        </p:nvSpPr>
        <p:spPr>
          <a:xfrm rot="-417866">
            <a:off x="9405523" y="4887228"/>
            <a:ext cx="1451509" cy="106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ncert One"/>
                <a:ea typeface="Concert One"/>
                <a:cs typeface="Concert One"/>
                <a:sym typeface="Concert One"/>
              </a:rPr>
              <a:t>Please keep this slide for attribution.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18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84" y="162661"/>
            <a:ext cx="11513532" cy="63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05240">
            <a:off x="5974080" y="-278556"/>
            <a:ext cx="5660273" cy="6283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04;p31"/>
          <p:cNvSpPr txBox="1">
            <a:spLocks/>
          </p:cNvSpPr>
          <p:nvPr/>
        </p:nvSpPr>
        <p:spPr>
          <a:xfrm rot="21050280">
            <a:off x="6319745" y="1681171"/>
            <a:ext cx="4720815" cy="32332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342900" lvl="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ingdings 3" charset="2"/>
              <a:buNone/>
              <a:defRPr sz="1867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ingdings 3" charset="2"/>
              <a:buNone/>
              <a:defRPr sz="16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ingdings 3" charset="2"/>
              <a:buNone/>
              <a:defRPr sz="1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ingdings 3" charset="2"/>
              <a:buNone/>
              <a:defRPr sz="1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ingdings 3" charset="2"/>
              <a:buNone/>
              <a:defRPr sz="1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ingdings 3" charset="2"/>
              <a:buNone/>
              <a:defRPr sz="1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ingdings 3" charset="2"/>
              <a:buNone/>
              <a:defRPr sz="1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ingdings 3" charset="2"/>
              <a:buNone/>
              <a:defRPr sz="1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ingdings 3" charset="2"/>
              <a:buNone/>
              <a:defRPr sz="1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ĐOÁN CÂN NẶNG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17625">
            <a:off x="661824" y="-133696"/>
            <a:ext cx="5493063" cy="58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êu đề phụ 3"/>
          <p:cNvSpPr>
            <a:spLocks noGrp="1"/>
          </p:cNvSpPr>
          <p:nvPr>
            <p:ph type="subTitle" idx="1"/>
          </p:nvPr>
        </p:nvSpPr>
        <p:spPr>
          <a:xfrm rot="409597">
            <a:off x="1411267" y="2343136"/>
            <a:ext cx="3692000" cy="18336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C:\Users\HP\Downloads\214792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315" l="0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16" y="2279576"/>
            <a:ext cx="3200400" cy="42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134FD4E-77CD-4D79-8588-B5D31DAE36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61" y="3994381"/>
            <a:ext cx="3067892" cy="306789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A8E88-2306-804D-922E-25808D1FF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49" y="971908"/>
            <a:ext cx="9613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文本框 1">
            <a:extLst>
              <a:ext uri="{FF2B5EF4-FFF2-40B4-BE49-F238E27FC236}">
                <a16:creationId xmlns:a16="http://schemas.microsoft.com/office/drawing/2014/main" id="{BB204A1C-0AB5-4DB7-AB1D-A6FDC080C12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74718" y="1613022"/>
            <a:ext cx="2432919" cy="10215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</a:rPr>
              <a:t>CÂU 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</a:endParaRPr>
          </a:p>
        </p:txBody>
      </p:sp>
      <p:sp>
        <p:nvSpPr>
          <p:cNvPr id="7" name="PA-文本框 2">
            <a:extLst>
              <a:ext uri="{FF2B5EF4-FFF2-40B4-BE49-F238E27FC236}">
                <a16:creationId xmlns:a16="http://schemas.microsoft.com/office/drawing/2014/main" id="{905D8CD6-5A47-4EE6-8BEE-AA8716324D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10367" y="1613022"/>
            <a:ext cx="5350311" cy="154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smtClean="0">
                <a:solidFill>
                  <a:prstClr val="white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2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7200" b="1" noProof="0" dirty="0" err="1" smtClean="0">
                <a:solidFill>
                  <a:prstClr val="white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yến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= ….kg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3FD1EE-A6CB-BB42-B5AA-F712A4200478}"/>
              </a:ext>
            </a:extLst>
          </p:cNvPr>
          <p:cNvSpPr/>
          <p:nvPr/>
        </p:nvSpPr>
        <p:spPr>
          <a:xfrm>
            <a:off x="6998734" y="3429000"/>
            <a:ext cx="2714205" cy="2331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C000"/>
                </a:solidFill>
                <a:latin typeface="#9SLIDE03 SFU FUTURA_05 EXTRABO" pitchFamily="2" charset="77"/>
              </a:rPr>
              <a:t>2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3 SFU FUTURA_05 EXTRABO" pitchFamily="2" charset="77"/>
                <a:ea typeface="+mn-ea"/>
                <a:cs typeface="+mn-cs"/>
              </a:rPr>
              <a:t>0</a:t>
            </a:r>
            <a:endParaRPr kumimoji="0" lang="x-none" sz="8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3 SFU FUTURA_05 EXTRABO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9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">
            <a:extLst>
              <a:ext uri="{FF2B5EF4-FFF2-40B4-BE49-F238E27FC236}">
                <a16:creationId xmlns:a16="http://schemas.microsoft.com/office/drawing/2014/main" id="{110800FD-5528-1741-810C-7EB4CC87770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46113" y="1365845"/>
            <a:ext cx="2137887" cy="10215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</a:endParaRPr>
          </a:p>
        </p:txBody>
      </p:sp>
      <p:sp>
        <p:nvSpPr>
          <p:cNvPr id="10" name="PA-文本框 2">
            <a:extLst>
              <a:ext uri="{FF2B5EF4-FFF2-40B4-BE49-F238E27FC236}">
                <a16:creationId xmlns:a16="http://schemas.microsoft.com/office/drawing/2014/main" id="{9D3D7B12-CA80-FA47-8AF3-3C6F03F16F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58950" y="1613022"/>
            <a:ext cx="44531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3</a:t>
            </a:r>
            <a:r>
              <a:rPr lang="en-US" altLang="zh-CN" sz="72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72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tạ</a:t>
            </a:r>
            <a:r>
              <a:rPr lang="en-US" altLang="zh-CN" sz="72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= …kg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98D063-D0B1-E747-8778-05B15F83FF8C}"/>
              </a:ext>
            </a:extLst>
          </p:cNvPr>
          <p:cNvSpPr/>
          <p:nvPr/>
        </p:nvSpPr>
        <p:spPr>
          <a:xfrm>
            <a:off x="6998734" y="3429000"/>
            <a:ext cx="2934975" cy="2331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  <a:endParaRPr kumimoji="0" lang="x-none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">
            <a:extLst>
              <a:ext uri="{FF2B5EF4-FFF2-40B4-BE49-F238E27FC236}">
                <a16:creationId xmlns:a16="http://schemas.microsoft.com/office/drawing/2014/main" id="{9EAB194B-6FF0-D240-963E-E5F23D5FA1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73259" y="1210133"/>
            <a:ext cx="2137887" cy="10215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4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</a:endParaRPr>
          </a:p>
        </p:txBody>
      </p:sp>
      <p:sp>
        <p:nvSpPr>
          <p:cNvPr id="10" name="PA-文本框 2">
            <a:extLst>
              <a:ext uri="{FF2B5EF4-FFF2-40B4-BE49-F238E27FC236}">
                <a16:creationId xmlns:a16="http://schemas.microsoft.com/office/drawing/2014/main" id="{938F7359-6D03-B940-8ED7-BFDEB309A0B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225503" y="1902132"/>
            <a:ext cx="5225791" cy="154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6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tấn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= ….kg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964511-8DAD-BF46-9C21-4F7B3D668C66}"/>
              </a:ext>
            </a:extLst>
          </p:cNvPr>
          <p:cNvSpPr/>
          <p:nvPr/>
        </p:nvSpPr>
        <p:spPr>
          <a:xfrm>
            <a:off x="5895975" y="3787095"/>
            <a:ext cx="4171949" cy="2331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kumimoji="0" lang="x-none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E2C07-1AF7-3643-BB2B-081F38A55C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8" y="1533244"/>
            <a:ext cx="1541146" cy="15205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4E23B8-B6EC-BA2B-8713-656322FDC7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6439" y="3222006"/>
            <a:ext cx="935817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F1CCDA2D-0BFF-4098-830D-4FABF3CBD20F}"/>
              </a:ext>
            </a:extLst>
          </p:cNvPr>
          <p:cNvGrpSpPr/>
          <p:nvPr/>
        </p:nvGrpSpPr>
        <p:grpSpPr>
          <a:xfrm>
            <a:off x="3545829" y="1419653"/>
            <a:ext cx="5100339" cy="492443"/>
            <a:chOff x="2796376" y="4181475"/>
            <a:chExt cx="6086572" cy="521421"/>
          </a:xfrm>
        </p:grpSpPr>
        <p:sp>
          <p:nvSpPr>
            <p:cNvPr id="13" name="矩形: 圆角 47">
              <a:extLst>
                <a:ext uri="{FF2B5EF4-FFF2-40B4-BE49-F238E27FC236}">
                  <a16:creationId xmlns:a16="http://schemas.microsoft.com/office/drawing/2014/main" id="{D1FE778D-AFE7-4E2A-BDC3-8E2B472743A5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14" name="矩形 259">
              <a:extLst>
                <a:ext uri="{FF2B5EF4-FFF2-40B4-BE49-F238E27FC236}">
                  <a16:creationId xmlns:a16="http://schemas.microsoft.com/office/drawing/2014/main" id="{BD9875C6-48BE-48A2-AC52-672EA4D3F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31号-酷乐潮玩体" panose="00000500000000000000" pitchFamily="2" charset="-122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BÀI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31号-酷乐潮玩体" panose="00000500000000000000" pitchFamily="2" charset="-122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17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671" y="2366740"/>
            <a:ext cx="1465857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10057428" y="445831"/>
            <a:ext cx="1572883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101" y="603274"/>
            <a:ext cx="1238034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BCC52-247D-A463-13DB-EEB70193B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1833" y="3647894"/>
            <a:ext cx="2475191" cy="1072989"/>
          </a:xfrm>
          <a:prstGeom prst="rect">
            <a:avLst/>
          </a:prstGeom>
        </p:spPr>
      </p:pic>
      <p:sp>
        <p:nvSpPr>
          <p:cNvPr id="17" name="PA-文本框 2">
            <a:extLst>
              <a:ext uri="{FF2B5EF4-FFF2-40B4-BE49-F238E27FC236}">
                <a16:creationId xmlns:a16="http://schemas.microsoft.com/office/drawing/2014/main" id="{938F7359-6D03-B940-8ED7-BFDEB309A0B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19900" y="2092660"/>
            <a:ext cx="6255560" cy="155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YẾN,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TẠ,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TẤN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字魂131号-酷乐潮玩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9441E7-E41F-DA4A-E45B-031016C09B75}"/>
              </a:ext>
            </a:extLst>
          </p:cNvPr>
          <p:cNvSpPr txBox="1"/>
          <p:nvPr/>
        </p:nvSpPr>
        <p:spPr>
          <a:xfrm>
            <a:off x="438150" y="381000"/>
            <a:ext cx="1103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 vào thông tin và hình vẽ dưới đây, hãy xác định cân nặng của mỗi con vật. Biết rằng cân nặng của ba con vật đó là: 1 300 kg, 1 tấn và 2 tấn.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E1070-4C1D-1823-AC6F-DAAEBC65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805112"/>
            <a:ext cx="7637314" cy="3509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D79D58-8D60-6E19-A4E3-E349309A0EF2}"/>
              </a:ext>
            </a:extLst>
          </p:cNvPr>
          <p:cNvSpPr/>
          <p:nvPr/>
        </p:nvSpPr>
        <p:spPr>
          <a:xfrm>
            <a:off x="7524750" y="5695950"/>
            <a:ext cx="1752600" cy="590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NẶNG NHẤT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788633-4BE9-73BE-154D-83841CF55E28}"/>
              </a:ext>
            </a:extLst>
          </p:cNvPr>
          <p:cNvSpPr/>
          <p:nvPr/>
        </p:nvSpPr>
        <p:spPr>
          <a:xfrm>
            <a:off x="7827410" y="2867025"/>
            <a:ext cx="1935716" cy="1762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x-none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3F77FD-F4B0-12B8-CF5D-0A1ED6F5FEC2}"/>
              </a:ext>
            </a:extLst>
          </p:cNvPr>
          <p:cNvSpPr/>
          <p:nvPr/>
        </p:nvSpPr>
        <p:spPr>
          <a:xfrm>
            <a:off x="4591050" y="5734050"/>
            <a:ext cx="1752600" cy="590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NHẸ NHẤT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3B7CBA-F384-DB88-35D3-47D418A2C351}"/>
              </a:ext>
            </a:extLst>
          </p:cNvPr>
          <p:cNvSpPr/>
          <p:nvPr/>
        </p:nvSpPr>
        <p:spPr>
          <a:xfrm>
            <a:off x="4836559" y="2600325"/>
            <a:ext cx="2116691" cy="1809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x-none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D3D8A12-1454-61F6-3AFD-38EC723A7823}"/>
              </a:ext>
            </a:extLst>
          </p:cNvPr>
          <p:cNvSpPr/>
          <p:nvPr/>
        </p:nvSpPr>
        <p:spPr>
          <a:xfrm>
            <a:off x="1276350" y="2381250"/>
            <a:ext cx="2447925" cy="1809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1 300 kg</a:t>
            </a:r>
            <a:endParaRPr lang="x-none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5" grpId="0" animBg="1"/>
      <p:bldP spid="17" grpId="0" animBg="1"/>
      <p:bldP spid="2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E46F75C-EE81-CE4C-BDC2-B0C16675ACE0}"/>
              </a:ext>
            </a:extLst>
          </p:cNvPr>
          <p:cNvSpPr/>
          <p:nvPr/>
        </p:nvSpPr>
        <p:spPr>
          <a:xfrm>
            <a:off x="1002914" y="125906"/>
            <a:ext cx="1813560" cy="1155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2. SỐ 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A9EB02-D639-043A-2DFF-1CB21FEA8BB9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7D9638-6F91-3653-9AC2-EC9B7C45316E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4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kg =          kg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90F3D2-0A98-1F27-BF0C-EF73F4C32617}"/>
                </a:ext>
              </a:extLst>
            </p:cNvPr>
            <p:cNvSpPr/>
            <p:nvPr/>
          </p:nvSpPr>
          <p:spPr>
            <a:xfrm>
              <a:off x="3752849" y="186690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3D8DC8-8EEE-90DF-D08B-68C535D82C33}"/>
              </a:ext>
            </a:extLst>
          </p:cNvPr>
          <p:cNvGrpSpPr/>
          <p:nvPr/>
        </p:nvGrpSpPr>
        <p:grpSpPr>
          <a:xfrm>
            <a:off x="6000751" y="1562100"/>
            <a:ext cx="5290102" cy="584775"/>
            <a:chOff x="1076326" y="1809750"/>
            <a:chExt cx="5290102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0F5F5A-2DC1-A783-0116-E2FF54A683F2}"/>
                </a:ext>
              </a:extLst>
            </p:cNvPr>
            <p:cNvSpPr txBox="1"/>
            <p:nvPr/>
          </p:nvSpPr>
          <p:spPr>
            <a:xfrm>
              <a:off x="1076326" y="1809750"/>
              <a:ext cx="5290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kg =           kg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4AC511-AC28-45D1-1868-7C8CC19C6C4A}"/>
                </a:ext>
              </a:extLst>
            </p:cNvPr>
            <p:cNvSpPr/>
            <p:nvPr/>
          </p:nvSpPr>
          <p:spPr>
            <a:xfrm>
              <a:off x="3524249" y="1896717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2CB288-08F7-682E-3FE1-A55FF9984D5F}"/>
              </a:ext>
            </a:extLst>
          </p:cNvPr>
          <p:cNvGrpSpPr/>
          <p:nvPr/>
        </p:nvGrpSpPr>
        <p:grpSpPr>
          <a:xfrm>
            <a:off x="841513" y="2556013"/>
            <a:ext cx="9782175" cy="1498324"/>
            <a:chOff x="1076325" y="1809750"/>
            <a:chExt cx="9782175" cy="14983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D30C8C-DF7C-F9EF-07D2-CACC04167F4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6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kg =             kg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1BA4E74-57F4-5FA6-E3B7-676CC74C4BEC}"/>
                </a:ext>
              </a:extLst>
            </p:cNvPr>
            <p:cNvSpPr/>
            <p:nvPr/>
          </p:nvSpPr>
          <p:spPr>
            <a:xfrm>
              <a:off x="3901936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E9E8AE1-818A-D30E-ABF0-FAE4ABEE5E81}"/>
                </a:ext>
              </a:extLst>
            </p:cNvPr>
            <p:cNvSpPr/>
            <p:nvPr/>
          </p:nvSpPr>
          <p:spPr>
            <a:xfrm>
              <a:off x="9219370" y="2850874"/>
              <a:ext cx="65639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E7C373-4F71-0CB5-F8A2-DDD77C01411E}"/>
              </a:ext>
            </a:extLst>
          </p:cNvPr>
          <p:cNvGrpSpPr/>
          <p:nvPr/>
        </p:nvGrpSpPr>
        <p:grpSpPr>
          <a:xfrm>
            <a:off x="5910471" y="2605709"/>
            <a:ext cx="4734339" cy="1499175"/>
            <a:chOff x="1026631" y="1809750"/>
            <a:chExt cx="4734339" cy="14991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41FA73-6F8C-01AC-EDC1-C8D663F0CF37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3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CAC31BF-4031-8859-E4FB-EE71A9570E5D}"/>
                </a:ext>
              </a:extLst>
            </p:cNvPr>
            <p:cNvSpPr/>
            <p:nvPr/>
          </p:nvSpPr>
          <p:spPr>
            <a:xfrm>
              <a:off x="3752849" y="1866900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E88113A-AE1C-7E84-6B42-6A8C71A1345E}"/>
                </a:ext>
              </a:extLst>
            </p:cNvPr>
            <p:cNvSpPr txBox="1"/>
            <p:nvPr/>
          </p:nvSpPr>
          <p:spPr>
            <a:xfrm>
              <a:off x="1026631" y="27241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g) 4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50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040B0E5-5E2F-62DF-0D0E-D6AD1F8A0D39}"/>
              </a:ext>
            </a:extLst>
          </p:cNvPr>
          <p:cNvGrpSpPr/>
          <p:nvPr/>
        </p:nvGrpSpPr>
        <p:grpSpPr>
          <a:xfrm>
            <a:off x="762001" y="3480352"/>
            <a:ext cx="4475922" cy="584775"/>
            <a:chOff x="1076326" y="1809750"/>
            <a:chExt cx="4475922" cy="58477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93A287-B65B-7996-BD4C-BB0148856D41}"/>
                </a:ext>
              </a:extLst>
            </p:cNvPr>
            <p:cNvSpPr txBox="1"/>
            <p:nvPr/>
          </p:nvSpPr>
          <p:spPr>
            <a:xfrm>
              <a:off x="1076326" y="1809750"/>
              <a:ext cx="447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5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2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         </a:t>
              </a:r>
              <a:r>
                <a:rPr lang="en-US" sz="3200" b="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69D220-6DF8-6716-91A4-DAA0B103ED5D}"/>
                </a:ext>
              </a:extLst>
            </p:cNvPr>
            <p:cNvSpPr/>
            <p:nvPr/>
          </p:nvSpPr>
          <p:spPr>
            <a:xfrm>
              <a:off x="3613701" y="1847022"/>
              <a:ext cx="70609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1C6E850-CE25-30A6-827F-4FD6D5B885CC}"/>
              </a:ext>
            </a:extLst>
          </p:cNvPr>
          <p:cNvSpPr/>
          <p:nvPr/>
        </p:nvSpPr>
        <p:spPr>
          <a:xfrm>
            <a:off x="3419061" y="161262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6D1D39-07C9-EF79-50ED-C47FFC554991}"/>
              </a:ext>
            </a:extLst>
          </p:cNvPr>
          <p:cNvSpPr/>
          <p:nvPr/>
        </p:nvSpPr>
        <p:spPr>
          <a:xfrm>
            <a:off x="8398566" y="1642441"/>
            <a:ext cx="85476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E26744-D725-E68B-5EE9-F988FE961C45}"/>
              </a:ext>
            </a:extLst>
          </p:cNvPr>
          <p:cNvSpPr/>
          <p:nvPr/>
        </p:nvSpPr>
        <p:spPr>
          <a:xfrm>
            <a:off x="3607904" y="2586659"/>
            <a:ext cx="1013791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6 040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ED49532-7E42-1B8E-09EB-0632CCD1DB57}"/>
              </a:ext>
            </a:extLst>
          </p:cNvPr>
          <p:cNvSpPr/>
          <p:nvPr/>
        </p:nvSpPr>
        <p:spPr>
          <a:xfrm>
            <a:off x="8587409" y="2636354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771BBC-F294-9C3E-8DB5-55BE7045DFA1}"/>
              </a:ext>
            </a:extLst>
          </p:cNvPr>
          <p:cNvSpPr/>
          <p:nvPr/>
        </p:nvSpPr>
        <p:spPr>
          <a:xfrm>
            <a:off x="3279914" y="3481180"/>
            <a:ext cx="788504" cy="4944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30FDC6-1276-8849-0FD6-CFF6FD9EB703}"/>
              </a:ext>
            </a:extLst>
          </p:cNvPr>
          <p:cNvSpPr/>
          <p:nvPr/>
        </p:nvSpPr>
        <p:spPr>
          <a:xfrm>
            <a:off x="8935277" y="3580571"/>
            <a:ext cx="85476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</a:t>
            </a:r>
          </a:p>
        </p:txBody>
      </p:sp>
    </p:spTree>
    <p:extLst>
      <p:ext uri="{BB962C8B-B14F-4D97-AF65-F5344CB8AC3E}">
        <p14:creationId xmlns:p14="http://schemas.microsoft.com/office/powerpoint/2010/main" val="26569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127952-04A7-53A2-EB37-C7B1983D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5" y="120363"/>
            <a:ext cx="8717368" cy="1051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7C30C-4BDB-628A-C3DF-6660409B2D4D}"/>
              </a:ext>
            </a:extLst>
          </p:cNvPr>
          <p:cNvSpPr txBox="1"/>
          <p:nvPr/>
        </p:nvSpPr>
        <p:spPr>
          <a:xfrm>
            <a:off x="466725" y="895350"/>
            <a:ext cx="113347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 – bốt chọn một trong ba ô cửa.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mỗi ô cửa là một trong ba con vật: con dê trắng cân nặng 6 yến, con dê đen cân nặng 30 kg, con bò cân nặng 2 tạ.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các câu dưới đây, câu nào đúng?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Phía sau cánh cửa mà Rô-bốt chọn chắc chắn có con bò cân nặng 20 kg.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Phía sau cánh cửa mà Rô-bốt chọn có thể có một con dê đen cân nặng 3 tạ.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Phía sau cánh cửa mà Rô-bốt chọn có thể có một con dê trắng cân nặng 60 kg.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F845B-882B-9634-4D1C-755DE63B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400535"/>
            <a:ext cx="4595812" cy="1895490"/>
          </a:xfrm>
          <a:prstGeom prst="rect">
            <a:avLst/>
          </a:prstGeom>
        </p:spPr>
      </p:pic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0970483C-86F1-65F5-F141-7747E7C4ABF7}"/>
              </a:ext>
            </a:extLst>
          </p:cNvPr>
          <p:cNvSpPr/>
          <p:nvPr/>
        </p:nvSpPr>
        <p:spPr>
          <a:xfrm>
            <a:off x="755263" y="4374056"/>
            <a:ext cx="5569337" cy="196959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vì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bò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= 200kg.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chắc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chắn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phía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cánh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cửa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Rô-bốt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chọn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không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bò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20kg.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15" name="Picture 1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DE39C770-4CB3-ED13-017E-399786D1D4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" y="2546702"/>
            <a:ext cx="445425" cy="453673"/>
          </a:xfrm>
          <a:prstGeom prst="rect">
            <a:avLst/>
          </a:prstGeom>
        </p:spPr>
      </p:pic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FDF58AD6-FC4F-171E-DD73-86BDDA3FF369}"/>
              </a:ext>
            </a:extLst>
          </p:cNvPr>
          <p:cNvSpPr/>
          <p:nvPr/>
        </p:nvSpPr>
        <p:spPr>
          <a:xfrm>
            <a:off x="745738" y="4383581"/>
            <a:ext cx="5569337" cy="196959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B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sai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vì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dê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đen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30kg = 3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yến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Nên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phía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sau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cánh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cửa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mà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Rô-bốt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chọn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không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thể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có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dê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đen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3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tạ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17" name="Picture 1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120560C4-987E-B650-8F75-A09B2210F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" y="2946752"/>
            <a:ext cx="445425" cy="453673"/>
          </a:xfrm>
          <a:prstGeom prst="rect">
            <a:avLst/>
          </a:prstGeom>
        </p:spPr>
      </p:pic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BF166BD9-8701-14BF-ACBA-FD70B14E11D0}"/>
              </a:ext>
            </a:extLst>
          </p:cNvPr>
          <p:cNvSpPr/>
          <p:nvPr/>
        </p:nvSpPr>
        <p:spPr>
          <a:xfrm>
            <a:off x="726688" y="4383581"/>
            <a:ext cx="5569337" cy="196959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altLang="zh-CN" sz="2800" b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Câu C đúng vì phía sau một trong số ba ô cửa đó có một con dê trắng nặng 6 yến = 60kg.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20" name="Picture 1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DC1F78F-B306-7967-1AD5-1276503E13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248025"/>
            <a:ext cx="749224" cy="6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  <p:bldP spid="16" grpId="0" animBg="1"/>
      <p:bldP spid="16" grpId="1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</TotalTime>
  <Words>517</Words>
  <Application>Microsoft Office PowerPoint</Application>
  <PresentationFormat>Màn hình rộng</PresentationFormat>
  <Paragraphs>57</Paragraphs>
  <Slides>13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7" baseType="lpstr">
      <vt:lpstr>#9SLIDE03 SFU FUTURA_05 EXTRABO</vt:lpstr>
      <vt:lpstr>Arial</vt:lpstr>
      <vt:lpstr>Calibri</vt:lpstr>
      <vt:lpstr>Cambria</vt:lpstr>
      <vt:lpstr>Concert One</vt:lpstr>
      <vt:lpstr>等线</vt:lpstr>
      <vt:lpstr>Tahoma</vt:lpstr>
      <vt:lpstr>Times New Roman</vt:lpstr>
      <vt:lpstr>Trebuchet MS</vt:lpstr>
      <vt:lpstr>Wingdings 3</vt:lpstr>
      <vt:lpstr>字魂131号-酷乐潮玩体</vt:lpstr>
      <vt:lpstr>字魂160号-檀宋</vt:lpstr>
      <vt:lpstr>阿里巴巴普惠体</vt:lpstr>
      <vt:lpstr>Facet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2023-08-10T06:02:52Z</dcterms:created>
  <dcterms:modified xsi:type="dcterms:W3CDTF">2023-10-21T15:34:33Z</dcterms:modified>
</cp:coreProperties>
</file>