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6" r:id="rId3"/>
    <p:sldId id="265" r:id="rId4"/>
    <p:sldId id="258" r:id="rId5"/>
    <p:sldId id="259" r:id="rId6"/>
    <p:sldId id="262" r:id="rId7"/>
    <p:sldId id="263" r:id="rId8"/>
    <p:sldId id="268" r:id="rId9"/>
    <p:sldId id="267" r:id="rId10"/>
    <p:sldId id="269" r:id="rId11"/>
    <p:sldId id="270" r:id="rId12"/>
    <p:sldId id="271" r:id="rId13"/>
    <p:sldId id="272" r:id="rId14"/>
    <p:sldId id="273" r:id="rId15"/>
    <p:sldId id="274" r:id="rId16"/>
    <p:sldId id="275" r:id="rId17"/>
    <p:sldId id="260" r:id="rId18"/>
    <p:sldId id="276" r:id="rId19"/>
    <p:sldId id="277"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0DD7F"/>
    <a:srgbClr val="B9D4ED"/>
    <a:srgbClr val="4FFF9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5" d="100"/>
          <a:sy n="85" d="100"/>
        </p:scale>
        <p:origin x="590"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EF401-9CE9-4737-A1A1-1FEC545292E2}"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406DE-59F0-4F9F-8A9B-0AF8C2F543F1}" type="slidenum">
              <a:rPr lang="en-US" smtClean="0"/>
              <a:t>‹#›</a:t>
            </a:fld>
            <a:endParaRPr lang="en-US"/>
          </a:p>
        </p:txBody>
      </p:sp>
    </p:spTree>
    <p:extLst>
      <p:ext uri="{BB962C8B-B14F-4D97-AF65-F5344CB8AC3E}">
        <p14:creationId xmlns:p14="http://schemas.microsoft.com/office/powerpoint/2010/main" val="252450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293;p8:notes">
            <a:extLst>
              <a:ext uri="{FF2B5EF4-FFF2-40B4-BE49-F238E27FC236}">
                <a16:creationId xmlns:a16="http://schemas.microsoft.com/office/drawing/2014/main" id="{673CD166-E92C-4C01-ABDB-B646DF343CC4}"/>
              </a:ext>
            </a:extLst>
          </p:cNvPr>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0243" name="Google Shape;294;p8:notes">
            <a:extLst>
              <a:ext uri="{FF2B5EF4-FFF2-40B4-BE49-F238E27FC236}">
                <a16:creationId xmlns:a16="http://schemas.microsoft.com/office/drawing/2014/main" id="{C8ECCCB1-2B5C-4D20-924B-4ED9A19F9927}"/>
              </a:ext>
            </a:extLst>
          </p:cNvPr>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53711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17</a:t>
            </a:fld>
            <a:endParaRPr lang="zh-CN" altLang="en-US"/>
          </a:p>
        </p:txBody>
      </p:sp>
    </p:spTree>
    <p:extLst>
      <p:ext uri="{BB962C8B-B14F-4D97-AF65-F5344CB8AC3E}">
        <p14:creationId xmlns:p14="http://schemas.microsoft.com/office/powerpoint/2010/main" val="285745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FFB2BC-E94B-4E77-9C66-F519F1DD4D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35279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FB2BC-E94B-4E77-9C66-F519F1DD4D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154443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FB2BC-E94B-4E77-9C66-F519F1DD4D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23437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702566"/>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 name="Google Shape;23;p23">
            <a:extLst>
              <a:ext uri="{FF2B5EF4-FFF2-40B4-BE49-F238E27FC236}">
                <a16:creationId xmlns:a16="http://schemas.microsoft.com/office/drawing/2014/main" id="{2823644C-6444-498A-A88A-268E11C19BDB}"/>
              </a:ext>
            </a:extLst>
          </p:cNvPr>
          <p:cNvSpPr txBox="1">
            <a:spLocks noGrp="1"/>
          </p:cNvSpPr>
          <p:nvPr>
            <p:ph type="sldNum" idx="10"/>
          </p:nvPr>
        </p:nvSpPr>
        <p:spPr>
          <a:xfrm>
            <a:off x="11296653" y="6218770"/>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1471123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64DF5DA-6E67-4F7E-93B8-EE9622291E62}" type="slidenum">
              <a:rPr lang="en-US" altLang="en-US"/>
              <a:pPr/>
              <a:t>‹#›</a:t>
            </a:fld>
            <a:endParaRPr lang="en-US" altLang="en-US"/>
          </a:p>
        </p:txBody>
      </p:sp>
    </p:spTree>
    <p:extLst>
      <p:ext uri="{BB962C8B-B14F-4D97-AF65-F5344CB8AC3E}">
        <p14:creationId xmlns:p14="http://schemas.microsoft.com/office/powerpoint/2010/main" val="4312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FB2BC-E94B-4E77-9C66-F519F1DD4D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282440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FFB2BC-E94B-4E77-9C66-F519F1DD4D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260011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FFB2BC-E94B-4E77-9C66-F519F1DD4D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369699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FB2BC-E94B-4E77-9C66-F519F1DD4D87}"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53543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FFB2BC-E94B-4E77-9C66-F519F1DD4D87}"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158215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FB2BC-E94B-4E77-9C66-F519F1DD4D87}"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272848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FFB2BC-E94B-4E77-9C66-F519F1DD4D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154065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FFB2BC-E94B-4E77-9C66-F519F1DD4D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D028E-32B4-48C4-888D-F2C441A34EDA}" type="slidenum">
              <a:rPr lang="en-US" smtClean="0"/>
              <a:t>‹#›</a:t>
            </a:fld>
            <a:endParaRPr lang="en-US"/>
          </a:p>
        </p:txBody>
      </p:sp>
    </p:spTree>
    <p:extLst>
      <p:ext uri="{BB962C8B-B14F-4D97-AF65-F5344CB8AC3E}">
        <p14:creationId xmlns:p14="http://schemas.microsoft.com/office/powerpoint/2010/main" val="325774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B2BC-E94B-4E77-9C66-F519F1DD4D87}" type="datetimeFigureOut">
              <a:rPr lang="en-US" smtClean="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D028E-32B4-48C4-888D-F2C441A34EDA}" type="slidenum">
              <a:rPr lang="en-US" smtClean="0"/>
              <a:t>‹#›</a:t>
            </a:fld>
            <a:endParaRPr lang="en-US"/>
          </a:p>
        </p:txBody>
      </p:sp>
    </p:spTree>
    <p:extLst>
      <p:ext uri="{BB962C8B-B14F-4D97-AF65-F5344CB8AC3E}">
        <p14:creationId xmlns:p14="http://schemas.microsoft.com/office/powerpoint/2010/main" val="228917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powerpoint.com.vn/uploads/2019/06/09/hinh-nen-cho-powerpoint-co-ba-la-don-gian_092716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603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16926" y="895534"/>
            <a:ext cx="6096000" cy="1569660"/>
          </a:xfrm>
          <a:prstGeom prst="rect">
            <a:avLst/>
          </a:prstGeom>
        </p:spPr>
        <p:txBody>
          <a:bodyPr>
            <a:spAutoFit/>
          </a:bodyPr>
          <a:lstStyle/>
          <a:p>
            <a:pPr algn="ctr"/>
            <a:r>
              <a:rPr lang="en-US" sz="4800" b="1" dirty="0">
                <a:solidFill>
                  <a:srgbClr val="0000FF"/>
                </a:solidFill>
                <a:latin typeface="Times New Roman" panose="02020603050405020304" pitchFamily="18" charset="0"/>
                <a:cs typeface="Times New Roman" panose="02020603050405020304" pitchFamily="18" charset="0"/>
              </a:rPr>
              <a:t>TIẾNG VIỆT – LỚP 4</a:t>
            </a:r>
          </a:p>
          <a:p>
            <a:pPr algn="ctr"/>
            <a:endParaRPr lang="en-US" sz="4800" b="1" dirty="0">
              <a:solidFill>
                <a:srgbClr val="0000FF"/>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496389" y="2769326"/>
            <a:ext cx="11377748" cy="209005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22A: </a:t>
            </a:r>
            <a:r>
              <a:rPr lang="en-US" sz="4800" b="1" dirty="0" err="1">
                <a:solidFill>
                  <a:srgbClr val="FF0000"/>
                </a:solidFill>
                <a:latin typeface="Times New Roman" panose="02020603050405020304" pitchFamily="18" charset="0"/>
                <a:cs typeface="Times New Roman" panose="02020603050405020304" pitchFamily="18" charset="0"/>
              </a:rPr>
              <a:t>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vị</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hấp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dẫn</a:t>
            </a:r>
            <a:r>
              <a:rPr lang="en-US" sz="4800" b="1" dirty="0">
                <a:solidFill>
                  <a:srgbClr val="FF0000"/>
                </a:solidFill>
                <a:latin typeface="Times New Roman" panose="02020603050405020304" pitchFamily="18" charset="0"/>
                <a:cs typeface="Times New Roman" panose="02020603050405020304" pitchFamily="18" charset="0"/>
              </a:rPr>
              <a:t> - </a:t>
            </a:r>
            <a:r>
              <a:rPr lang="en-US" sz="4800" b="1" dirty="0" err="1">
                <a:solidFill>
                  <a:srgbClr val="FF0000"/>
                </a:solidFill>
                <a:latin typeface="Times New Roman" panose="02020603050405020304" pitchFamily="18" charset="0"/>
                <a:cs typeface="Times New Roman" panose="02020603050405020304" pitchFamily="18" charset="0"/>
              </a:rPr>
              <a:t>tiết</a:t>
            </a:r>
            <a:r>
              <a:rPr lang="en-US" sz="48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76243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food, sweet, slice&#10;&#10;Description automatically generated">
            <a:extLst>
              <a:ext uri="{FF2B5EF4-FFF2-40B4-BE49-F238E27FC236}">
                <a16:creationId xmlns:a16="http://schemas.microsoft.com/office/drawing/2014/main" id="{F6C54D87-CA37-4575-99E5-8CABD4968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5" y="278379"/>
            <a:ext cx="3488506" cy="2952516"/>
          </a:xfrm>
          <a:prstGeom prst="rect">
            <a:avLst/>
          </a:prstGeom>
        </p:spPr>
      </p:pic>
      <p:sp>
        <p:nvSpPr>
          <p:cNvPr id="7" name="TextBox 6">
            <a:extLst>
              <a:ext uri="{FF2B5EF4-FFF2-40B4-BE49-F238E27FC236}">
                <a16:creationId xmlns:a16="http://schemas.microsoft.com/office/drawing/2014/main" id="{772FED8D-8006-486E-B31C-BC6381E39094}"/>
              </a:ext>
            </a:extLst>
          </p:cNvPr>
          <p:cNvSpPr txBox="1"/>
          <p:nvPr/>
        </p:nvSpPr>
        <p:spPr>
          <a:xfrm>
            <a:off x="190675" y="3392473"/>
            <a:ext cx="3215936" cy="1384995"/>
          </a:xfrm>
          <a:prstGeom prst="rect">
            <a:avLst/>
          </a:prstGeom>
          <a:noFill/>
        </p:spPr>
        <p:txBody>
          <a:bodyPr wrap="square" rtlCol="0">
            <a:spAutoFit/>
          </a:bodyPr>
          <a:lstStyle/>
          <a:p>
            <a:pPr algn="just"/>
            <a:r>
              <a:rPr lang="vi-VN" sz="2800" dirty="0">
                <a:solidFill>
                  <a:schemeClr val="accent1">
                    <a:lumMod val="50000"/>
                  </a:schemeClr>
                </a:solidFill>
                <a:latin typeface="Times New Roman" panose="02020603050405020304" pitchFamily="18" charset="0"/>
                <a:cs typeface="Times New Roman" panose="02020603050405020304" pitchFamily="18" charset="0"/>
              </a:rPr>
              <a:t>Mật ong già hạn: Mật ong để lâu hơn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vi-VN" sz="2800" dirty="0">
                <a:solidFill>
                  <a:schemeClr val="accent1">
                    <a:lumMod val="50000"/>
                  </a:schemeClr>
                </a:solidFill>
                <a:latin typeface="Times New Roman" panose="02020603050405020304" pitchFamily="18" charset="0"/>
                <a:cs typeface="Times New Roman" panose="02020603050405020304" pitchFamily="18" charset="0"/>
              </a:rPr>
              <a:t> thời hạn thu hoạch. </a:t>
            </a:r>
            <a:endParaRPr lang="en-SG" sz="28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9" name="Picture 8" descr="A close - up of some flowers&#10;&#10;Description automatically generated with medium confidence">
            <a:extLst>
              <a:ext uri="{FF2B5EF4-FFF2-40B4-BE49-F238E27FC236}">
                <a16:creationId xmlns:a16="http://schemas.microsoft.com/office/drawing/2014/main" id="{478A239C-6F09-43ED-9970-2F8FAC1EA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121" y="278379"/>
            <a:ext cx="3720230" cy="2952516"/>
          </a:xfrm>
          <a:prstGeom prst="rect">
            <a:avLst/>
          </a:prstGeom>
        </p:spPr>
      </p:pic>
      <p:sp>
        <p:nvSpPr>
          <p:cNvPr id="10" name="TextBox 9">
            <a:extLst>
              <a:ext uri="{FF2B5EF4-FFF2-40B4-BE49-F238E27FC236}">
                <a16:creationId xmlns:a16="http://schemas.microsoft.com/office/drawing/2014/main" id="{77F88DA7-FEF1-42F8-8FD9-799730044AFE}"/>
              </a:ext>
            </a:extLst>
          </p:cNvPr>
          <p:cNvSpPr txBox="1"/>
          <p:nvPr/>
        </p:nvSpPr>
        <p:spPr>
          <a:xfrm>
            <a:off x="3986319" y="3230895"/>
            <a:ext cx="3563833" cy="1384995"/>
          </a:xfrm>
          <a:prstGeom prst="rect">
            <a:avLst/>
          </a:prstGeom>
          <a:noFill/>
        </p:spPr>
        <p:txBody>
          <a:bodyPr wrap="square" rtlCol="0">
            <a:spAutoFit/>
          </a:bodyPr>
          <a:lstStyle/>
          <a:p>
            <a:pPr algn="just"/>
            <a:r>
              <a:rPr lang="vi-VN" sz="2800" dirty="0">
                <a:solidFill>
                  <a:schemeClr val="accent1">
                    <a:lumMod val="50000"/>
                  </a:schemeClr>
                </a:solidFill>
                <a:latin typeface="Times New Roman" panose="02020603050405020304" pitchFamily="18" charset="0"/>
                <a:cs typeface="Times New Roman" panose="02020603050405020304" pitchFamily="18" charset="0"/>
              </a:rPr>
              <a:t>Hoa đậu từng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vi-VN" sz="2800" dirty="0">
                <a:solidFill>
                  <a:schemeClr val="accent1">
                    <a:lumMod val="50000"/>
                  </a:schemeClr>
                </a:solidFill>
                <a:latin typeface="Times New Roman" panose="02020603050405020304" pitchFamily="18" charset="0"/>
                <a:cs typeface="Times New Roman" panose="02020603050405020304" pitchFamily="18" charset="0"/>
              </a:rPr>
              <a:t>chùm: hoa mọc thành từng chùm. </a:t>
            </a:r>
            <a:endParaRPr lang="en-SG" sz="28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2" name="Picture 11" descr="A picture containing grass, tree, outdoor, durian&#10;&#10;Description automatically generated">
            <a:extLst>
              <a:ext uri="{FF2B5EF4-FFF2-40B4-BE49-F238E27FC236}">
                <a16:creationId xmlns:a16="http://schemas.microsoft.com/office/drawing/2014/main" id="{5FE6FE28-6327-4CC8-A1C0-440FAA585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326" y="182895"/>
            <a:ext cx="4064000" cy="3048000"/>
          </a:xfrm>
          <a:prstGeom prst="rect">
            <a:avLst/>
          </a:prstGeom>
        </p:spPr>
      </p:pic>
      <p:sp>
        <p:nvSpPr>
          <p:cNvPr id="13" name="TextBox 12">
            <a:extLst>
              <a:ext uri="{FF2B5EF4-FFF2-40B4-BE49-F238E27FC236}">
                <a16:creationId xmlns:a16="http://schemas.microsoft.com/office/drawing/2014/main" id="{10CB3942-4307-41E4-A430-380BD6421845}"/>
              </a:ext>
            </a:extLst>
          </p:cNvPr>
          <p:cNvSpPr txBox="1"/>
          <p:nvPr/>
        </p:nvSpPr>
        <p:spPr>
          <a:xfrm>
            <a:off x="7924217" y="3407472"/>
            <a:ext cx="4090218" cy="954107"/>
          </a:xfrm>
          <a:prstGeom prst="rect">
            <a:avLst/>
          </a:prstGeom>
          <a:noFill/>
        </p:spPr>
        <p:txBody>
          <a:bodyPr wrap="square" rtlCol="0">
            <a:spAutoFit/>
          </a:bodyPr>
          <a:lstStyle/>
          <a:p>
            <a:pPr algn="just"/>
            <a:r>
              <a:rPr lang="vi-VN" sz="2800" dirty="0">
                <a:solidFill>
                  <a:schemeClr val="accent1">
                    <a:lumMod val="50000"/>
                  </a:schemeClr>
                </a:solidFill>
                <a:latin typeface="Times New Roman" panose="02020603050405020304" pitchFamily="18" charset="0"/>
                <a:cs typeface="Times New Roman" panose="02020603050405020304" pitchFamily="18" charset="0"/>
              </a:rPr>
              <a:t>Mùa trái rộ: thời gian cây nhiều quả nhất </a:t>
            </a:r>
            <a:endParaRPr lang="en-SG"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177566" y="4792467"/>
            <a:ext cx="11823760"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Cùng</a:t>
            </a:r>
            <a:r>
              <a:rPr kumimoji="0" lang="en-US" altLang="en-US" sz="28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luyện</a:t>
            </a:r>
            <a:r>
              <a:rPr kumimoji="0" lang="en-US" altLang="en-US" sz="28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đọc</a:t>
            </a:r>
            <a:r>
              <a:rPr kumimoji="0" lang="en-US" altLang="en-US" sz="28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tiếp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nối</a:t>
            </a:r>
            <a:r>
              <a:rPr lang="en-US" altLang="en-US" sz="2800" dirty="0">
                <a:latin typeface="Times New Roman" panose="02020603050405020304" pitchFamily="18" charset="0"/>
                <a:cs typeface="Times New Roman" panose="02020603050405020304" pitchFamily="18" charset="0"/>
              </a:rPr>
              <a:t> 3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riêng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rồi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toàn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Chú</a:t>
            </a:r>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đúng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lâu</a:t>
            </a:r>
            <a:r>
              <a:rPr lang="en-US" altLang="en-US" sz="2800" i="1" dirty="0">
                <a:latin typeface="Times New Roman" panose="02020603050405020304" pitchFamily="18" charset="0"/>
                <a:cs typeface="Times New Roman" panose="02020603050405020304" pitchFamily="18" charset="0"/>
              </a:rPr>
              <a:t> tan, </a:t>
            </a:r>
            <a:r>
              <a:rPr lang="en-US" altLang="en-US" sz="2800" i="1" dirty="0" err="1">
                <a:latin typeface="Times New Roman" panose="02020603050405020304" pitchFamily="18" charset="0"/>
                <a:cs typeface="Times New Roman" panose="02020603050405020304" pitchFamily="18" charset="0"/>
              </a:rPr>
              <a:t>ngào</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ngạt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quyện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quyến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rũ</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lác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đác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lủng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lẳng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khẳng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khiu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chiều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quằn</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chiều</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lượn</a:t>
            </a:r>
            <a:r>
              <a:rPr lang="en-US" altLang="en-US" sz="2800" i="1" dirty="0">
                <a:latin typeface="Times New Roman" panose="02020603050405020304" pitchFamily="18" charset="0"/>
                <a:cs typeface="Times New Roman" panose="02020603050405020304" pitchFamily="18" charset="0"/>
              </a:rPr>
              <a:t>,…</a:t>
            </a:r>
            <a:endParaRPr kumimoji="0" lang="en-US" altLang="en-US" sz="2800" i="1"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3590" y="90899"/>
            <a:ext cx="11735815"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Cùng</a:t>
            </a:r>
            <a:r>
              <a:rPr kumimoji="0" lang="en-US" altLang="en-US" sz="22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luyện</a:t>
            </a:r>
            <a:r>
              <a:rPr kumimoji="0" lang="en-US" altLang="en-US" sz="22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đọc</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Sầu</a:t>
            </a:r>
            <a:r>
              <a:rPr kumimoji="0" lang="en-US" altLang="en-US" sz="2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riêng</a:t>
            </a:r>
            <a:endParaRPr kumimoji="0" lang="en-US" altLang="en-US" sz="2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loại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quý</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miền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Nam.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hết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sức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đặc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biệt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thơm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đậm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bay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rất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lâu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tan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Còn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chục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mét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ngạt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mũi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thơm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mít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chín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quyện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bưởi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béo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béo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trứng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ngọt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mật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hạn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quyến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rũ</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kì</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trổ</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vào</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cuối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Gió</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đưa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thơm</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ngát</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cau</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bưởi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tỏa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khắp</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khu</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vườn</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đậu</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từng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chùm</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màu</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trắng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ngà</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Cánh</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nhỏ</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vảy</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hao</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hao</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giống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cánh</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sen</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con,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lác</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đác</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nhụy</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li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giữa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cánh</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Mỗi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cuống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ra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Nhìn</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lủng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lẳng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dưới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cành</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trông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giống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tổ</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kiến</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Mùa</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rộ</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vào</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tháng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tư</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tháng</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năm</a:t>
            </a:r>
            <a:r>
              <a:rPr kumimoji="0" lang="en-US" altLang="en-US" sz="2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ta.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Đứng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ngắm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tôi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cứ</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nghĩ</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mãi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kì</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Thân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khẳng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vút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cành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ngang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thẳng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đuột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thiếu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chiều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quằn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chiều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xoài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nhãn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nhỏ</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khép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tưởng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héo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chín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tỏa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ngạt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ngọt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đam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mê</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(Mai </a:t>
            </a:r>
            <a:r>
              <a:rPr kumimoji="0" lang="en-US" altLang="en-US" sz="2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Tạo</a:t>
            </a:r>
            <a:r>
              <a:rPr kumimoji="0" lang="en-US" altLang="en-US" sz="2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pic>
        <p:nvPicPr>
          <p:cNvPr id="5" name="Picture 2" descr="https://img.loigiaihay.com/picture/2019/1228/sau-ri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08" y="1763486"/>
            <a:ext cx="10215154" cy="206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1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4120" y="208631"/>
            <a:ext cx="118237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5.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Suy</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nghĩ</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en-US" altLang="en-US" sz="28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trả</a:t>
            </a:r>
            <a:r>
              <a:rPr kumimoji="0" lang="en-US" altLang="en-US" sz="28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lời</a:t>
            </a:r>
            <a:r>
              <a:rPr kumimoji="0" lang="en-US" altLang="en-US" sz="28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dirty="0" err="1">
                <a:ln>
                  <a:noFill/>
                </a:ln>
                <a:solidFill>
                  <a:srgbClr val="0000FF"/>
                </a:solidFill>
                <a:effectLst/>
                <a:latin typeface="Times New Roman" panose="02020603050405020304" pitchFamily="18" charset="0"/>
                <a:cs typeface="Times New Roman" panose="02020603050405020304" pitchFamily="18" charset="0"/>
              </a:rPr>
              <a:t>hỏi</a:t>
            </a:r>
            <a:r>
              <a:rPr kumimoji="0" lang="en-US" altLang="en-US" sz="2800" b="1"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74617" y="809284"/>
            <a:ext cx="7310846" cy="954107"/>
          </a:xfrm>
          <a:prstGeom prst="rect">
            <a:avLst/>
          </a:prstGeom>
        </p:spPr>
        <p:txBody>
          <a:bodyPr wrap="square">
            <a:spAutoFit/>
          </a:bodyPr>
          <a:lstStyle/>
          <a:p>
            <a:r>
              <a:rPr lang="vi-VN" sz="2800" b="0" i="1" dirty="0">
                <a:solidFill>
                  <a:srgbClr val="000000"/>
                </a:solidFill>
                <a:effectLst/>
                <a:latin typeface="Times New Roman" panose="02020603050405020304" pitchFamily="18" charset="0"/>
                <a:cs typeface="Times New Roman" panose="02020603050405020304" pitchFamily="18" charset="0"/>
              </a:rPr>
              <a:t>a) Sầu riêng là đặc sản của </a:t>
            </a:r>
            <a:r>
              <a:rPr lang="en-US" sz="2800" b="0" i="1" dirty="0" err="1">
                <a:solidFill>
                  <a:srgbClr val="000000"/>
                </a:solidFill>
                <a:effectLst/>
                <a:latin typeface="Times New Roman" panose="02020603050405020304" pitchFamily="18" charset="0"/>
                <a:cs typeface="Times New Roman" panose="02020603050405020304" pitchFamily="18" charset="0"/>
              </a:rPr>
              <a:t>vùng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nào</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nước</a:t>
            </a:r>
            <a:r>
              <a:rPr lang="en-US" sz="2800" b="0" i="1" dirty="0">
                <a:solidFill>
                  <a:srgbClr val="000000"/>
                </a:solidFill>
                <a:effectLst/>
                <a:latin typeface="Times New Roman" panose="02020603050405020304" pitchFamily="18" charset="0"/>
                <a:cs typeface="Times New Roman" panose="02020603050405020304" pitchFamily="18" charset="0"/>
              </a:rPr>
              <a:t> ta?</a:t>
            </a:r>
            <a:br>
              <a:rPr lang="vi-VN" sz="2800" b="0" i="1" dirty="0">
                <a:solidFill>
                  <a:srgbClr val="000000"/>
                </a:solidFill>
                <a:effectLst/>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6" name="Text Box 8"/>
          <p:cNvSpPr txBox="1">
            <a:spLocks noChangeArrowheads="1"/>
          </p:cNvSpPr>
          <p:nvPr/>
        </p:nvSpPr>
        <p:spPr bwMode="auto">
          <a:xfrm>
            <a:off x="798648" y="1286337"/>
            <a:ext cx="872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Sầu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riêng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đặc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sản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của</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miền</a:t>
            </a:r>
            <a:r>
              <a:rPr lang="en-US" altLang="en-US" sz="2800" b="1" dirty="0">
                <a:solidFill>
                  <a:srgbClr val="C00000"/>
                </a:solidFill>
                <a:latin typeface="Times New Roman" panose="02020603050405020304" pitchFamily="18" charset="0"/>
                <a:cs typeface="Times New Roman" panose="02020603050405020304" pitchFamily="18" charset="0"/>
              </a:rPr>
              <a:t> Nam                                         </a:t>
            </a:r>
            <a:r>
              <a:rPr lang="en-US" altLang="en-US" sz="2800" dirty="0">
                <a:solidFill>
                  <a:srgbClr val="C0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474616" y="2018230"/>
            <a:ext cx="11164389" cy="2677656"/>
          </a:xfrm>
          <a:prstGeom prst="rect">
            <a:avLst/>
          </a:prstGeom>
        </p:spPr>
        <p:txBody>
          <a:bodyPr wrap="square">
            <a:spAutoFit/>
          </a:bodyPr>
          <a:lstStyle/>
          <a:p>
            <a:pPr algn="just"/>
            <a:r>
              <a:rPr lang="en-US" sz="2800" b="0" i="1" dirty="0">
                <a:solidFill>
                  <a:srgbClr val="000000"/>
                </a:solidFill>
                <a:effectLst/>
                <a:latin typeface="Times New Roman" panose="02020603050405020304" pitchFamily="18" charset="0"/>
                <a:cs typeface="Times New Roman" panose="02020603050405020304" pitchFamily="18" charset="0"/>
              </a:rPr>
              <a:t>b) </a:t>
            </a:r>
            <a:r>
              <a:rPr lang="en-US" sz="2800" b="0" i="1" dirty="0" err="1">
                <a:solidFill>
                  <a:srgbClr val="000000"/>
                </a:solidFill>
                <a:effectLst/>
                <a:latin typeface="Times New Roman" panose="02020603050405020304" pitchFamily="18" charset="0"/>
                <a:cs typeface="Times New Roman" panose="02020603050405020304" pitchFamily="18" charset="0"/>
              </a:rPr>
              <a:t>Dựa</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vào</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bài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văn</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hãy</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nêu</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lại</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những</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nét</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đặc</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sắc</a:t>
            </a:r>
            <a:r>
              <a:rPr lang="en-US" sz="2800" b="0" i="1" dirty="0">
                <a:solidFill>
                  <a:srgbClr val="000000"/>
                </a:solidFill>
                <a:effectLst/>
                <a:latin typeface="Times New Roman" panose="02020603050405020304" pitchFamily="18" charset="0"/>
                <a:cs typeface="Times New Roman" panose="02020603050405020304" pitchFamily="18" charset="0"/>
              </a:rPr>
              <a:t> </a:t>
            </a:r>
            <a:r>
              <a:rPr lang="en-US" sz="2800" b="0" i="1" dirty="0" err="1">
                <a:solidFill>
                  <a:srgbClr val="000000"/>
                </a:solidFill>
                <a:effectLst/>
                <a:latin typeface="Times New Roman" panose="02020603050405020304" pitchFamily="18" charset="0"/>
                <a:cs typeface="Times New Roman" panose="02020603050405020304" pitchFamily="18" charset="0"/>
              </a:rPr>
              <a:t>của</a:t>
            </a:r>
            <a:r>
              <a:rPr lang="en-US" sz="2800" b="0" i="1" dirty="0">
                <a:solidFill>
                  <a:srgbClr val="000000"/>
                </a:solidFill>
                <a:effectLst/>
                <a:latin typeface="Times New Roman" panose="02020603050405020304" pitchFamily="18" charset="0"/>
                <a:cs typeface="Times New Roman" panose="02020603050405020304" pitchFamily="18" charset="0"/>
              </a:rPr>
              <a:t>:</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Hoa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sầu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riêng</a:t>
            </a:r>
            <a:r>
              <a:rPr lang="en-US" sz="2800" b="0" i="0" dirty="0">
                <a:solidFill>
                  <a:srgbClr val="000000"/>
                </a:solidFill>
                <a:effectLst/>
                <a:latin typeface="Times New Roman" panose="02020603050405020304" pitchFamily="18" charset="0"/>
                <a:cs typeface="Times New Roman" panose="02020603050405020304" pitchFamily="18" charset="0"/>
              </a:rPr>
              <a:t> ...</a:t>
            </a: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Quả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sầu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riêng</a:t>
            </a:r>
            <a:r>
              <a:rPr lang="en-US" sz="2800" b="0" i="0" dirty="0">
                <a:solidFill>
                  <a:srgbClr val="000000"/>
                </a:solidFill>
                <a:effectLst/>
                <a:latin typeface="Times New Roman" panose="02020603050405020304" pitchFamily="18" charset="0"/>
                <a:cs typeface="Times New Roman" panose="02020603050405020304" pitchFamily="18" charset="0"/>
              </a:rPr>
              <a:t> ...</a:t>
            </a:r>
          </a:p>
          <a:p>
            <a:pPr marL="285750" indent="-285750" algn="just">
              <a:buFontTx/>
              <a:buChar char="-"/>
            </a:pPr>
            <a:r>
              <a:rPr lang="en-US" sz="2800" b="0" i="0" dirty="0" err="1">
                <a:solidFill>
                  <a:srgbClr val="000000"/>
                </a:solidFill>
                <a:effectLst/>
                <a:latin typeface="Times New Roman" panose="02020603050405020304" pitchFamily="18" charset="0"/>
                <a:cs typeface="Times New Roman" panose="02020603050405020304" pitchFamily="18" charset="0"/>
              </a:rPr>
              <a:t>Dáng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sầu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riêng</a:t>
            </a:r>
            <a:r>
              <a:rPr lang="en-US" sz="2800" b="0" i="0" dirty="0">
                <a:solidFill>
                  <a:srgbClr val="000000"/>
                </a:solidFill>
                <a:effectLst/>
                <a:latin typeface="Times New Roman" panose="02020603050405020304" pitchFamily="18" charset="0"/>
                <a:cs typeface="Times New Roman" panose="02020603050405020304" pitchFamily="18" charset="0"/>
              </a:rPr>
              <a:t> ..., (</a:t>
            </a:r>
            <a:r>
              <a:rPr lang="en-US" sz="2800" b="0" i="0" dirty="0" err="1">
                <a:solidFill>
                  <a:srgbClr val="000000"/>
                </a:solidFill>
                <a:effectLst/>
                <a:latin typeface="Times New Roman" panose="02020603050405020304" pitchFamily="18" charset="0"/>
                <a:cs typeface="Times New Roman" panose="02020603050405020304" pitchFamily="18" charset="0"/>
              </a:rPr>
              <a:t>thân</a:t>
            </a:r>
            <a:r>
              <a:rPr lang="en-US" sz="2800" b="0" i="0" dirty="0">
                <a:solidFill>
                  <a:srgbClr val="000000"/>
                </a:solidFill>
                <a:effectLst/>
                <a:latin typeface="Times New Roman" panose="02020603050405020304" pitchFamily="18" charset="0"/>
                <a:cs typeface="Times New Roman" panose="02020603050405020304" pitchFamily="18" charset="0"/>
              </a:rPr>
              <a:t> ..., </a:t>
            </a:r>
            <a:r>
              <a:rPr lang="en-US" sz="2800" b="0" i="0" dirty="0" err="1">
                <a:solidFill>
                  <a:srgbClr val="000000"/>
                </a:solidFill>
                <a:effectLst/>
                <a:latin typeface="Times New Roman" panose="02020603050405020304" pitchFamily="18" charset="0"/>
                <a:cs typeface="Times New Roman" panose="02020603050405020304" pitchFamily="18" charset="0"/>
              </a:rPr>
              <a:t>cành</a:t>
            </a:r>
            <a:r>
              <a:rPr lang="en-US" sz="2800" b="0" i="0" dirty="0">
                <a:solidFill>
                  <a:srgbClr val="000000"/>
                </a:solidFill>
                <a:effectLst/>
                <a:latin typeface="Times New Roman" panose="02020603050405020304" pitchFamily="18" charset="0"/>
                <a:cs typeface="Times New Roman" panose="02020603050405020304" pitchFamily="18" charset="0"/>
              </a:rPr>
              <a:t> ..., </a:t>
            </a:r>
            <a:r>
              <a:rPr lang="en-US" sz="2800" b="0" i="0" dirty="0" err="1">
                <a:solidFill>
                  <a:srgbClr val="000000"/>
                </a:solidFill>
                <a:effectLst/>
                <a:latin typeface="Times New Roman" panose="02020603050405020304" pitchFamily="18" charset="0"/>
                <a:cs typeface="Times New Roman" panose="02020603050405020304" pitchFamily="18" charset="0"/>
              </a:rPr>
              <a:t>lá</a:t>
            </a:r>
            <a:r>
              <a:rPr lang="en-US" sz="2800" b="0" i="0" dirty="0">
                <a:solidFill>
                  <a:srgbClr val="000000"/>
                </a:solidFill>
                <a:effectLst/>
                <a:latin typeface="Times New Roman" panose="02020603050405020304" pitchFamily="18" charset="0"/>
                <a:cs typeface="Times New Roman" panose="02020603050405020304" pitchFamily="18" charset="0"/>
              </a:rPr>
              <a:t> ...).</a:t>
            </a:r>
          </a:p>
          <a:p>
            <a:pPr marL="285750" indent="-285750" algn="just">
              <a:buFontTx/>
              <a:buChar char="-"/>
            </a:pPr>
            <a:br>
              <a:rPr lang="en-US" sz="2800" b="0" i="0" dirty="0">
                <a:solidFill>
                  <a:srgbClr val="000000"/>
                </a:solidFill>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8"/>
          <p:cNvSpPr>
            <a:spLocks noChangeArrowheads="1" noChangeShapeType="1" noTextEdit="1"/>
          </p:cNvSpPr>
          <p:nvPr/>
        </p:nvSpPr>
        <p:spPr bwMode="auto">
          <a:xfrm>
            <a:off x="3581400" y="609600"/>
            <a:ext cx="4724400" cy="1219200"/>
          </a:xfrm>
          <a:prstGeom prst="rect">
            <a:avLst/>
          </a:prstGeom>
        </p:spPr>
        <p:txBody>
          <a:bodyPr wrap="none" fromWordArt="1">
            <a:prstTxWarp prst="textPlain">
              <a:avLst>
                <a:gd name="adj" fmla="val 50000"/>
              </a:avLst>
            </a:prstTxWarp>
          </a:bodyPr>
          <a:lstStyle/>
          <a:p>
            <a:endPar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7171" name="TextBox 13"/>
          <p:cNvSpPr txBox="1">
            <a:spLocks noChangeArrowheads="1"/>
          </p:cNvSpPr>
          <p:nvPr/>
        </p:nvSpPr>
        <p:spPr bwMode="auto">
          <a:xfrm>
            <a:off x="350747" y="198656"/>
            <a:ext cx="9121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r>
              <a:rPr lang="fr-FR" altLang="en-US" sz="3200" b="1" dirty="0">
                <a:solidFill>
                  <a:srgbClr val="C00000"/>
                </a:solidFill>
                <a:latin typeface="Times New Roman" panose="02020603050405020304" pitchFamily="18" charset="0"/>
                <a:cs typeface="Times New Roman" panose="02020603050405020304" pitchFamily="18" charset="0"/>
              </a:rPr>
              <a:t>-</a:t>
            </a:r>
            <a:r>
              <a:rPr lang="fr-FR" altLang="en-US" sz="3200" b="1" dirty="0" err="1">
                <a:solidFill>
                  <a:srgbClr val="C00000"/>
                </a:solidFill>
                <a:latin typeface="Times New Roman" panose="02020603050405020304" pitchFamily="18" charset="0"/>
                <a:cs typeface="Times New Roman" panose="02020603050405020304" pitchFamily="18" charset="0"/>
              </a:rPr>
              <a:t>Hoa</a:t>
            </a:r>
            <a:r>
              <a:rPr lang="fr-FR" altLang="en-US" sz="3200" b="1" dirty="0">
                <a:solidFill>
                  <a:srgbClr val="C00000"/>
                </a:solidFill>
                <a:latin typeface="Times New Roman" panose="02020603050405020304" pitchFamily="18" charset="0"/>
                <a:cs typeface="Times New Roman" panose="02020603050405020304" pitchFamily="18" charset="0"/>
              </a:rPr>
              <a:t> </a:t>
            </a:r>
            <a:r>
              <a:rPr lang="fr-FR" altLang="en-US" sz="3200" b="1" dirty="0" err="1">
                <a:solidFill>
                  <a:srgbClr val="C00000"/>
                </a:solidFill>
                <a:latin typeface="Times New Roman" panose="02020603050405020304" pitchFamily="18" charset="0"/>
                <a:cs typeface="Times New Roman" panose="02020603050405020304" pitchFamily="18" charset="0"/>
              </a:rPr>
              <a:t>sầu</a:t>
            </a:r>
            <a:r>
              <a:rPr lang="fr-FR" altLang="en-US" sz="3200" b="1" dirty="0">
                <a:solidFill>
                  <a:srgbClr val="C00000"/>
                </a:solidFill>
                <a:latin typeface="Times New Roman" panose="02020603050405020304" pitchFamily="18" charset="0"/>
                <a:cs typeface="Times New Roman" panose="02020603050405020304" pitchFamily="18" charset="0"/>
              </a:rPr>
              <a:t> </a:t>
            </a:r>
            <a:r>
              <a:rPr lang="fr-FR" altLang="en-US" sz="3200" b="1" dirty="0" err="1">
                <a:solidFill>
                  <a:srgbClr val="C00000"/>
                </a:solidFill>
                <a:latin typeface="Times New Roman" panose="02020603050405020304" pitchFamily="18" charset="0"/>
                <a:cs typeface="Times New Roman" panose="02020603050405020304" pitchFamily="18" charset="0"/>
              </a:rPr>
              <a:t>riêng</a:t>
            </a:r>
            <a:r>
              <a:rPr lang="fr-FR" altLang="en-US" sz="3200" b="1" dirty="0">
                <a:solidFill>
                  <a:srgbClr val="C00000"/>
                </a:solidFill>
                <a:latin typeface="Times New Roman" panose="02020603050405020304" pitchFamily="18" charset="0"/>
                <a:cs typeface="Times New Roman" panose="02020603050405020304" pitchFamily="18" charset="0"/>
              </a:rPr>
              <a:t>: </a:t>
            </a:r>
          </a:p>
        </p:txBody>
      </p:sp>
      <p:pic>
        <p:nvPicPr>
          <p:cNvPr id="71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204" y="3477315"/>
            <a:ext cx="4883311" cy="322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5094517" y="437471"/>
            <a:ext cx="6844936" cy="5231809"/>
          </a:xfrm>
          <a:prstGeom prst="cloudCallout">
            <a:avLst>
              <a:gd name="adj1" fmla="val -51749"/>
              <a:gd name="adj2" fmla="val -47859"/>
            </a:avLst>
          </a:prstGeom>
          <a:solidFill>
            <a:srgbClr val="B9D4E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2800" b="1" dirty="0" err="1">
                <a:solidFill>
                  <a:schemeClr val="tx1"/>
                </a:solidFill>
                <a:latin typeface="Times New Roman" pitchFamily="18" charset="0"/>
                <a:cs typeface="Times New Roman" pitchFamily="18" charset="0"/>
              </a:rPr>
              <a:t>Hoa</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sầu</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riêng</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trổ</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vào</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cuối</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năm</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hương</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thơm</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ngát</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như</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hương</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cau</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hương</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bưởi</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hoa</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đậu</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từng</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chùm</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màu</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trắng</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ngà</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cánh</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hoa</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nhỏ</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như</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vảy</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cá</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hao</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hao</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giống</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cánh</a:t>
            </a:r>
            <a:r>
              <a:rPr lang="fr-FR" sz="2800" b="1" dirty="0">
                <a:solidFill>
                  <a:schemeClr val="tx1"/>
                </a:solidFill>
                <a:latin typeface="Times New Roman" pitchFamily="18" charset="0"/>
                <a:cs typeface="Times New Roman" pitchFamily="18" charset="0"/>
              </a:rPr>
              <a:t> sen con, </a:t>
            </a:r>
            <a:r>
              <a:rPr lang="fr-FR" sz="2800" b="1" dirty="0" err="1">
                <a:solidFill>
                  <a:schemeClr val="tx1"/>
                </a:solidFill>
                <a:latin typeface="Times New Roman" pitchFamily="18" charset="0"/>
                <a:cs typeface="Times New Roman" pitchFamily="18" charset="0"/>
              </a:rPr>
              <a:t>lác</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đác</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vài</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nhuỵ</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giữa</a:t>
            </a:r>
            <a:r>
              <a:rPr lang="fr-FR" sz="2800" b="1" dirty="0">
                <a:solidFill>
                  <a:schemeClr val="tx1"/>
                </a:solidFill>
                <a:latin typeface="Times New Roman" pitchFamily="18" charset="0"/>
                <a:cs typeface="Times New Roman" pitchFamily="18" charset="0"/>
              </a:rPr>
              <a:t> </a:t>
            </a:r>
            <a:r>
              <a:rPr lang="fr-FR" sz="2800" b="1" dirty="0" err="1">
                <a:solidFill>
                  <a:schemeClr val="tx1"/>
                </a:solidFill>
                <a:latin typeface="Times New Roman" pitchFamily="18" charset="0"/>
                <a:cs typeface="Times New Roman" pitchFamily="18" charset="0"/>
              </a:rPr>
              <a:t>cánh</a:t>
            </a:r>
            <a:r>
              <a:rPr lang="fr-FR" sz="2800" b="1" dirty="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05" y="831746"/>
            <a:ext cx="4883311" cy="2597254"/>
          </a:xfrm>
          <a:prstGeom prst="rect">
            <a:avLst/>
          </a:prstGeom>
        </p:spPr>
      </p:pic>
    </p:spTree>
    <p:extLst>
      <p:ext uri="{BB962C8B-B14F-4D97-AF65-F5344CB8AC3E}">
        <p14:creationId xmlns:p14="http://schemas.microsoft.com/office/powerpoint/2010/main" val="42099100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8"/>
          <p:cNvSpPr>
            <a:spLocks noChangeArrowheads="1" noChangeShapeType="1" noTextEdit="1"/>
          </p:cNvSpPr>
          <p:nvPr/>
        </p:nvSpPr>
        <p:spPr bwMode="auto">
          <a:xfrm>
            <a:off x="3581400" y="609600"/>
            <a:ext cx="4724400" cy="1219200"/>
          </a:xfrm>
          <a:prstGeom prst="rect">
            <a:avLst/>
          </a:prstGeom>
        </p:spPr>
        <p:txBody>
          <a:bodyPr wrap="none" fromWordArt="1">
            <a:prstTxWarp prst="textPlain">
              <a:avLst>
                <a:gd name="adj" fmla="val 50000"/>
              </a:avLst>
            </a:prstTxWarp>
          </a:bodyPr>
          <a:lstStyle/>
          <a:p>
            <a:endPar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8195" name="TextBox 13"/>
          <p:cNvSpPr txBox="1">
            <a:spLocks noChangeArrowheads="1"/>
          </p:cNvSpPr>
          <p:nvPr/>
        </p:nvSpPr>
        <p:spPr bwMode="auto">
          <a:xfrm>
            <a:off x="176212" y="172229"/>
            <a:ext cx="9121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r>
              <a:rPr lang="fr-FR" altLang="en-US" sz="3200" dirty="0">
                <a:solidFill>
                  <a:srgbClr val="C00000"/>
                </a:solidFill>
                <a:latin typeface="Times New Roman" panose="02020603050405020304" pitchFamily="18" charset="0"/>
                <a:cs typeface="Times New Roman" panose="02020603050405020304" pitchFamily="18" charset="0"/>
              </a:rPr>
              <a:t>-</a:t>
            </a:r>
            <a:r>
              <a:rPr lang="fr-FR" altLang="en-US" sz="3200" b="1" dirty="0">
                <a:solidFill>
                  <a:srgbClr val="C00000"/>
                </a:solidFill>
                <a:latin typeface="Times New Roman" panose="02020603050405020304" pitchFamily="18" charset="0"/>
                <a:cs typeface="Times New Roman" panose="02020603050405020304" pitchFamily="18" charset="0"/>
              </a:rPr>
              <a:t> </a:t>
            </a:r>
            <a:r>
              <a:rPr lang="fr-FR" altLang="en-US" sz="3200" b="1" dirty="0" err="1">
                <a:solidFill>
                  <a:srgbClr val="C00000"/>
                </a:solidFill>
                <a:latin typeface="Times New Roman" panose="02020603050405020304" pitchFamily="18" charset="0"/>
                <a:cs typeface="Times New Roman" panose="02020603050405020304" pitchFamily="18" charset="0"/>
              </a:rPr>
              <a:t>Quả</a:t>
            </a:r>
            <a:r>
              <a:rPr lang="fr-FR" altLang="en-US" sz="3200" b="1" dirty="0">
                <a:solidFill>
                  <a:srgbClr val="C00000"/>
                </a:solidFill>
                <a:latin typeface="Times New Roman" panose="02020603050405020304" pitchFamily="18" charset="0"/>
                <a:cs typeface="Times New Roman" panose="02020603050405020304" pitchFamily="18" charset="0"/>
              </a:rPr>
              <a:t> </a:t>
            </a:r>
            <a:r>
              <a:rPr lang="fr-FR" altLang="en-US" sz="3200" b="1" dirty="0" err="1">
                <a:solidFill>
                  <a:srgbClr val="C00000"/>
                </a:solidFill>
                <a:latin typeface="Times New Roman" panose="02020603050405020304" pitchFamily="18" charset="0"/>
                <a:cs typeface="Times New Roman" panose="02020603050405020304" pitchFamily="18" charset="0"/>
              </a:rPr>
              <a:t>sầu</a:t>
            </a:r>
            <a:r>
              <a:rPr lang="fr-FR" altLang="en-US" sz="3200" b="1" dirty="0">
                <a:solidFill>
                  <a:srgbClr val="C00000"/>
                </a:solidFill>
                <a:latin typeface="Times New Roman" panose="02020603050405020304" pitchFamily="18" charset="0"/>
                <a:cs typeface="Times New Roman" panose="02020603050405020304" pitchFamily="18" charset="0"/>
              </a:rPr>
              <a:t> </a:t>
            </a:r>
            <a:r>
              <a:rPr lang="fr-FR" altLang="en-US" sz="3200" b="1" dirty="0" err="1">
                <a:solidFill>
                  <a:srgbClr val="C00000"/>
                </a:solidFill>
                <a:latin typeface="Times New Roman" panose="02020603050405020304" pitchFamily="18" charset="0"/>
                <a:cs typeface="Times New Roman" panose="02020603050405020304" pitchFamily="18" charset="0"/>
              </a:rPr>
              <a:t>riêng</a:t>
            </a:r>
            <a:r>
              <a:rPr lang="fr-FR" altLang="en-US" sz="3200" b="1" dirty="0">
                <a:solidFill>
                  <a:srgbClr val="C00000"/>
                </a:solidFill>
                <a:latin typeface="Times New Roman" panose="02020603050405020304" pitchFamily="18" charset="0"/>
                <a:cs typeface="Times New Roman" panose="02020603050405020304" pitchFamily="18" charset="0"/>
              </a:rPr>
              <a:t>:</a:t>
            </a:r>
          </a:p>
        </p:txBody>
      </p:sp>
      <p:sp>
        <p:nvSpPr>
          <p:cNvPr id="5" name="Cloud Callout 4"/>
          <p:cNvSpPr/>
          <p:nvPr/>
        </p:nvSpPr>
        <p:spPr>
          <a:xfrm>
            <a:off x="-78377" y="1194375"/>
            <a:ext cx="5787685" cy="4101376"/>
          </a:xfrm>
          <a:prstGeom prst="cloudCallout">
            <a:avLst>
              <a:gd name="adj1" fmla="val 61050"/>
              <a:gd name="adj2" fmla="val -37901"/>
            </a:avLst>
          </a:prstGeom>
          <a:solidFill>
            <a:srgbClr val="4FFF9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sz="2800" b="1" dirty="0" err="1">
                <a:solidFill>
                  <a:srgbClr val="000000"/>
                </a:solidFill>
                <a:latin typeface="Times New Roman" pitchFamily="18" charset="0"/>
                <a:cs typeface="Times New Roman" pitchFamily="18" charset="0"/>
              </a:rPr>
              <a:t>Quả</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sầu</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riêng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Mỗi</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cuống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hoa</a:t>
            </a:r>
            <a:r>
              <a:rPr lang="fr-FR" sz="2800" b="1" dirty="0">
                <a:solidFill>
                  <a:srgbClr val="000000"/>
                </a:solidFill>
                <a:latin typeface="Times New Roman" pitchFamily="18" charset="0"/>
                <a:cs typeface="Times New Roman" pitchFamily="18" charset="0"/>
              </a:rPr>
              <a:t> ra </a:t>
            </a:r>
            <a:r>
              <a:rPr lang="fr-FR" sz="2800" b="1" dirty="0" err="1">
                <a:solidFill>
                  <a:srgbClr val="000000"/>
                </a:solidFill>
                <a:latin typeface="Times New Roman" pitchFamily="18" charset="0"/>
                <a:cs typeface="Times New Roman" pitchFamily="18" charset="0"/>
              </a:rPr>
              <a:t>một</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trái</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trái</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sầu</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riêng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lủng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lẳng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trông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giống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những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tổ</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kiến</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trái</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chín</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rộ</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vào</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tháng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tư</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tháng</a:t>
            </a:r>
            <a:r>
              <a:rPr lang="fr-FR" sz="2800" b="1" dirty="0">
                <a:solidFill>
                  <a:srgbClr val="000000"/>
                </a:solidFill>
                <a:latin typeface="Times New Roman" pitchFamily="18" charset="0"/>
                <a:cs typeface="Times New Roman" pitchFamily="18" charset="0"/>
              </a:rPr>
              <a:t> </a:t>
            </a:r>
            <a:r>
              <a:rPr lang="fr-FR" sz="2800" b="1" dirty="0" err="1">
                <a:solidFill>
                  <a:srgbClr val="000000"/>
                </a:solidFill>
                <a:latin typeface="Times New Roman" pitchFamily="18" charset="0"/>
                <a:cs typeface="Times New Roman" pitchFamily="18" charset="0"/>
              </a:rPr>
              <a:t>năm</a:t>
            </a:r>
            <a:r>
              <a:rPr lang="fr-FR" sz="2800" b="1" dirty="0">
                <a:solidFill>
                  <a:srgbClr val="000000"/>
                </a:solidFill>
                <a:latin typeface="Times New Roman" pitchFamily="18" charset="0"/>
                <a:cs typeface="Times New Roman" pitchFamily="18" charset="0"/>
              </a:rPr>
              <a:t> ta.</a:t>
            </a:r>
            <a:endParaRPr lang="en-US" sz="2800" b="1" dirty="0">
              <a:latin typeface="Times New Roman" pitchFamily="18" charset="0"/>
              <a:cs typeface="Times New Roman" pitchFamily="18" charset="0"/>
            </a:endParaRPr>
          </a:p>
        </p:txBody>
      </p:sp>
      <p:pic>
        <p:nvPicPr>
          <p:cNvPr id="81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88603" y="3717207"/>
            <a:ext cx="2894539" cy="28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Administrator\Desktop\nhung_nguoi_khong_nen_an_sau_rieng-tr.jpg"/>
          <p:cNvPicPr>
            <a:picLocks noChangeAspect="1" noChangeArrowheads="1"/>
          </p:cNvPicPr>
          <p:nvPr/>
        </p:nvPicPr>
        <p:blipFill>
          <a:blip r:embed="rId3"/>
          <a:srcRect/>
          <a:stretch>
            <a:fillRect/>
          </a:stretch>
        </p:blipFill>
        <p:spPr bwMode="auto">
          <a:xfrm>
            <a:off x="6176500" y="65314"/>
            <a:ext cx="5789077" cy="3427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499" y="3599639"/>
            <a:ext cx="3121487" cy="3114675"/>
          </a:xfrm>
          <a:prstGeom prst="rect">
            <a:avLst/>
          </a:prstGeom>
        </p:spPr>
      </p:pic>
    </p:spTree>
    <p:extLst>
      <p:ext uri="{BB962C8B-B14F-4D97-AF65-F5344CB8AC3E}">
        <p14:creationId xmlns:p14="http://schemas.microsoft.com/office/powerpoint/2010/main" val="141051557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8"/>
          <p:cNvSpPr>
            <a:spLocks noChangeArrowheads="1" noChangeShapeType="1" noTextEdit="1"/>
          </p:cNvSpPr>
          <p:nvPr/>
        </p:nvSpPr>
        <p:spPr bwMode="auto">
          <a:xfrm>
            <a:off x="3581400" y="609600"/>
            <a:ext cx="4724400" cy="1219200"/>
          </a:xfrm>
          <a:prstGeom prst="rect">
            <a:avLst/>
          </a:prstGeom>
        </p:spPr>
        <p:txBody>
          <a:bodyPr wrap="none" fromWordArt="1">
            <a:prstTxWarp prst="textPlain">
              <a:avLst>
                <a:gd name="adj" fmla="val 50000"/>
              </a:avLst>
            </a:prstTxWarp>
          </a:bodyPr>
          <a:lstStyle/>
          <a:p>
            <a:endPar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9219" name="TextBox 13"/>
          <p:cNvSpPr txBox="1">
            <a:spLocks noChangeArrowheads="1"/>
          </p:cNvSpPr>
          <p:nvPr/>
        </p:nvSpPr>
        <p:spPr bwMode="auto">
          <a:xfrm>
            <a:off x="332378" y="216049"/>
            <a:ext cx="9121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r>
              <a:rPr lang="fr-FR" altLang="en-US" sz="3200" dirty="0">
                <a:solidFill>
                  <a:srgbClr val="C00000"/>
                </a:solidFill>
                <a:latin typeface="Times New Roman" panose="02020603050405020304" pitchFamily="18" charset="0"/>
                <a:cs typeface="Times New Roman" panose="02020603050405020304" pitchFamily="18" charset="0"/>
              </a:rPr>
              <a:t>-</a:t>
            </a:r>
            <a:r>
              <a:rPr lang="fr-FR" altLang="en-US" sz="3200" b="1" dirty="0">
                <a:solidFill>
                  <a:srgbClr val="C00000"/>
                </a:solidFill>
                <a:latin typeface="Times New Roman" panose="02020603050405020304" pitchFamily="18" charset="0"/>
                <a:cs typeface="Times New Roman" panose="02020603050405020304" pitchFamily="18" charset="0"/>
              </a:rPr>
              <a:t> </a:t>
            </a:r>
            <a:r>
              <a:rPr lang="fr-FR" altLang="en-US" sz="3200" b="1" dirty="0" err="1">
                <a:solidFill>
                  <a:srgbClr val="C00000"/>
                </a:solidFill>
                <a:latin typeface="Times New Roman" panose="02020603050405020304" pitchFamily="18" charset="0"/>
                <a:cs typeface="Times New Roman" panose="02020603050405020304" pitchFamily="18" charset="0"/>
              </a:rPr>
              <a:t>Dáng</a:t>
            </a:r>
            <a:r>
              <a:rPr lang="fr-FR" altLang="en-US" sz="3200" b="1" dirty="0">
                <a:solidFill>
                  <a:srgbClr val="C00000"/>
                </a:solidFill>
                <a:latin typeface="Times New Roman" panose="02020603050405020304" pitchFamily="18" charset="0"/>
                <a:cs typeface="Times New Roman" panose="02020603050405020304" pitchFamily="18" charset="0"/>
              </a:rPr>
              <a:t> </a:t>
            </a:r>
            <a:r>
              <a:rPr lang="fr-FR" altLang="en-US" sz="3200" b="1" dirty="0" err="1">
                <a:solidFill>
                  <a:srgbClr val="C00000"/>
                </a:solidFill>
                <a:latin typeface="Times New Roman" panose="02020603050405020304" pitchFamily="18" charset="0"/>
                <a:cs typeface="Times New Roman" panose="02020603050405020304" pitchFamily="18" charset="0"/>
              </a:rPr>
              <a:t>sầu</a:t>
            </a:r>
            <a:r>
              <a:rPr lang="fr-FR" altLang="en-US" sz="3200" b="1" dirty="0">
                <a:solidFill>
                  <a:srgbClr val="C00000"/>
                </a:solidFill>
                <a:latin typeface="Times New Roman" panose="02020603050405020304" pitchFamily="18" charset="0"/>
                <a:cs typeface="Times New Roman" panose="02020603050405020304" pitchFamily="18" charset="0"/>
              </a:rPr>
              <a:t> </a:t>
            </a:r>
            <a:r>
              <a:rPr lang="fr-FR" altLang="en-US" sz="3200" b="1" dirty="0" err="1">
                <a:solidFill>
                  <a:srgbClr val="C00000"/>
                </a:solidFill>
                <a:latin typeface="Times New Roman" panose="02020603050405020304" pitchFamily="18" charset="0"/>
                <a:cs typeface="Times New Roman" panose="02020603050405020304" pitchFamily="18" charset="0"/>
              </a:rPr>
              <a:t>riêng</a:t>
            </a:r>
            <a:r>
              <a:rPr lang="fr-FR" altLang="en-US" sz="3200" b="1" dirty="0">
                <a:solidFill>
                  <a:srgbClr val="C00000"/>
                </a:solidFill>
                <a:latin typeface="Times New Roman" panose="02020603050405020304" pitchFamily="18" charset="0"/>
                <a:cs typeface="Times New Roman" panose="02020603050405020304" pitchFamily="18" charset="0"/>
              </a:rPr>
              <a:t>:</a:t>
            </a:r>
          </a:p>
        </p:txBody>
      </p:sp>
      <p:sp>
        <p:nvSpPr>
          <p:cNvPr id="5" name="Cloud Callout 4"/>
          <p:cNvSpPr/>
          <p:nvPr/>
        </p:nvSpPr>
        <p:spPr>
          <a:xfrm>
            <a:off x="226422" y="1513755"/>
            <a:ext cx="4972595" cy="3384815"/>
          </a:xfrm>
          <a:prstGeom prst="cloudCallout">
            <a:avLst>
              <a:gd name="adj1" fmla="val 64725"/>
              <a:gd name="adj2" fmla="val -32823"/>
            </a:avLst>
          </a:prstGeom>
          <a:solidFill>
            <a:srgbClr val="B0DD7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Dáng</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sầu</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riêng</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Thân</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khẳng</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khiu</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cao</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vút</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Cành</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ngang</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thẳng</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đuột</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Lá</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nhỏ</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xanh</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vàng</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tưởng</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như</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lá</a:t>
            </a:r>
            <a:r>
              <a:rPr lang="fr-FR" sz="2800" b="1" kern="0" dirty="0">
                <a:solidFill>
                  <a:srgbClr val="000000"/>
                </a:solidFill>
                <a:latin typeface="Times New Roman" pitchFamily="18" charset="0"/>
                <a:cs typeface="Times New Roman" pitchFamily="18" charset="0"/>
              </a:rPr>
              <a:t> </a:t>
            </a:r>
            <a:r>
              <a:rPr lang="fr-FR" sz="2800" b="1" kern="0" dirty="0" err="1">
                <a:solidFill>
                  <a:srgbClr val="000000"/>
                </a:solidFill>
                <a:latin typeface="Times New Roman" pitchFamily="18" charset="0"/>
                <a:cs typeface="Times New Roman" pitchFamily="18" charset="0"/>
              </a:rPr>
              <a:t>héo</a:t>
            </a:r>
            <a:r>
              <a:rPr lang="fr-FR" sz="2800" b="1" kern="0" dirty="0">
                <a:solidFill>
                  <a:srgbClr val="000000"/>
                </a:solidFill>
                <a:latin typeface="Times New Roman" pitchFamily="18" charset="0"/>
                <a:cs typeface="Times New Roman" pitchFamily="18" charset="0"/>
              </a:rPr>
              <a:t>.</a:t>
            </a:r>
          </a:p>
        </p:txBody>
      </p:sp>
      <p:pic>
        <p:nvPicPr>
          <p:cNvPr id="92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9139" y="480315"/>
            <a:ext cx="3304856" cy="589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ướng dẫn chăm sóc cây sầu riê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585" y="480314"/>
            <a:ext cx="3251637" cy="589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07046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descr="Hướng dẫn chăm sóc cây sầu riêng"/>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CC00"/>
                </a:solidFill>
                <a:latin typeface="Times New Roman" panose="02020603050405020304" pitchFamily="18" charset="0"/>
              </a:defRPr>
            </a:lvl1pPr>
            <a:lvl2pPr marL="742950" indent="-285750">
              <a:defRPr b="1">
                <a:solidFill>
                  <a:srgbClr val="00CC00"/>
                </a:solidFill>
                <a:latin typeface="Times New Roman" panose="02020603050405020304" pitchFamily="18" charset="0"/>
              </a:defRPr>
            </a:lvl2pPr>
            <a:lvl3pPr marL="1143000" indent="-228600">
              <a:defRPr b="1">
                <a:solidFill>
                  <a:srgbClr val="00CC00"/>
                </a:solidFill>
                <a:latin typeface="Times New Roman" panose="02020603050405020304" pitchFamily="18" charset="0"/>
              </a:defRPr>
            </a:lvl3pPr>
            <a:lvl4pPr marL="1600200" indent="-228600">
              <a:defRPr b="1">
                <a:solidFill>
                  <a:srgbClr val="00CC00"/>
                </a:solidFill>
                <a:latin typeface="Times New Roman" panose="02020603050405020304" pitchFamily="18" charset="0"/>
              </a:defRPr>
            </a:lvl4pPr>
            <a:lvl5pPr marL="2057400" indent="-228600">
              <a:defRPr b="1">
                <a:solidFill>
                  <a:srgbClr val="00CC00"/>
                </a:solidFill>
                <a:latin typeface="Times New Roman" panose="02020603050405020304" pitchFamily="18" charset="0"/>
              </a:defRPr>
            </a:lvl5pPr>
            <a:lvl6pPr marL="2514600" indent="-228600" eaLnBrk="0" fontAlgn="base" hangingPunct="0">
              <a:spcBef>
                <a:spcPct val="0"/>
              </a:spcBef>
              <a:spcAft>
                <a:spcPct val="0"/>
              </a:spcAft>
              <a:defRPr b="1">
                <a:solidFill>
                  <a:srgbClr val="00CC00"/>
                </a:solidFill>
                <a:latin typeface="Times New Roman" panose="02020603050405020304" pitchFamily="18" charset="0"/>
              </a:defRPr>
            </a:lvl6pPr>
            <a:lvl7pPr marL="2971800" indent="-228600" eaLnBrk="0" fontAlgn="base" hangingPunct="0">
              <a:spcBef>
                <a:spcPct val="0"/>
              </a:spcBef>
              <a:spcAft>
                <a:spcPct val="0"/>
              </a:spcAft>
              <a:defRPr b="1">
                <a:solidFill>
                  <a:srgbClr val="00CC00"/>
                </a:solidFill>
                <a:latin typeface="Times New Roman" panose="02020603050405020304" pitchFamily="18" charset="0"/>
              </a:defRPr>
            </a:lvl7pPr>
            <a:lvl8pPr marL="3429000" indent="-228600" eaLnBrk="0" fontAlgn="base" hangingPunct="0">
              <a:spcBef>
                <a:spcPct val="0"/>
              </a:spcBef>
              <a:spcAft>
                <a:spcPct val="0"/>
              </a:spcAft>
              <a:defRPr b="1">
                <a:solidFill>
                  <a:srgbClr val="00CC00"/>
                </a:solidFill>
                <a:latin typeface="Times New Roman" panose="02020603050405020304" pitchFamily="18" charset="0"/>
              </a:defRPr>
            </a:lvl8pPr>
            <a:lvl9pPr marL="3886200" indent="-228600" eaLnBrk="0" fontAlgn="base" hangingPunct="0">
              <a:spcBef>
                <a:spcPct val="0"/>
              </a:spcBef>
              <a:spcAft>
                <a:spcPct val="0"/>
              </a:spcAft>
              <a:defRPr b="1">
                <a:solidFill>
                  <a:srgbClr val="00CC00"/>
                </a:solidFill>
                <a:latin typeface="Times New Roman" panose="02020603050405020304" pitchFamily="18" charset="0"/>
              </a:defRPr>
            </a:lvl9pPr>
          </a:lstStyle>
          <a:p>
            <a:endParaRPr lang="en-US" altLang="en-US"/>
          </a:p>
        </p:txBody>
      </p:sp>
      <p:sp>
        <p:nvSpPr>
          <p:cNvPr id="31748" name="AutoShape 7" descr="Hướng dẫn chăm sóc cây sầu riêng"/>
          <p:cNvSpPr>
            <a:spLocks noChangeAspect="1" noChangeArrowheads="1"/>
          </p:cNvSpPr>
          <p:nvPr/>
        </p:nvSpPr>
        <p:spPr bwMode="auto">
          <a:xfrm>
            <a:off x="1825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CC00"/>
                </a:solidFill>
                <a:latin typeface="Times New Roman" panose="02020603050405020304" pitchFamily="18" charset="0"/>
              </a:defRPr>
            </a:lvl1pPr>
            <a:lvl2pPr marL="742950" indent="-285750">
              <a:defRPr b="1">
                <a:solidFill>
                  <a:srgbClr val="00CC00"/>
                </a:solidFill>
                <a:latin typeface="Times New Roman" panose="02020603050405020304" pitchFamily="18" charset="0"/>
              </a:defRPr>
            </a:lvl2pPr>
            <a:lvl3pPr marL="1143000" indent="-228600">
              <a:defRPr b="1">
                <a:solidFill>
                  <a:srgbClr val="00CC00"/>
                </a:solidFill>
                <a:latin typeface="Times New Roman" panose="02020603050405020304" pitchFamily="18" charset="0"/>
              </a:defRPr>
            </a:lvl3pPr>
            <a:lvl4pPr marL="1600200" indent="-228600">
              <a:defRPr b="1">
                <a:solidFill>
                  <a:srgbClr val="00CC00"/>
                </a:solidFill>
                <a:latin typeface="Times New Roman" panose="02020603050405020304" pitchFamily="18" charset="0"/>
              </a:defRPr>
            </a:lvl4pPr>
            <a:lvl5pPr marL="2057400" indent="-228600">
              <a:defRPr b="1">
                <a:solidFill>
                  <a:srgbClr val="00CC00"/>
                </a:solidFill>
                <a:latin typeface="Times New Roman" panose="02020603050405020304" pitchFamily="18" charset="0"/>
              </a:defRPr>
            </a:lvl5pPr>
            <a:lvl6pPr marL="2514600" indent="-228600" eaLnBrk="0" fontAlgn="base" hangingPunct="0">
              <a:spcBef>
                <a:spcPct val="0"/>
              </a:spcBef>
              <a:spcAft>
                <a:spcPct val="0"/>
              </a:spcAft>
              <a:defRPr b="1">
                <a:solidFill>
                  <a:srgbClr val="00CC00"/>
                </a:solidFill>
                <a:latin typeface="Times New Roman" panose="02020603050405020304" pitchFamily="18" charset="0"/>
              </a:defRPr>
            </a:lvl6pPr>
            <a:lvl7pPr marL="2971800" indent="-228600" eaLnBrk="0" fontAlgn="base" hangingPunct="0">
              <a:spcBef>
                <a:spcPct val="0"/>
              </a:spcBef>
              <a:spcAft>
                <a:spcPct val="0"/>
              </a:spcAft>
              <a:defRPr b="1">
                <a:solidFill>
                  <a:srgbClr val="00CC00"/>
                </a:solidFill>
                <a:latin typeface="Times New Roman" panose="02020603050405020304" pitchFamily="18" charset="0"/>
              </a:defRPr>
            </a:lvl7pPr>
            <a:lvl8pPr marL="3429000" indent="-228600" eaLnBrk="0" fontAlgn="base" hangingPunct="0">
              <a:spcBef>
                <a:spcPct val="0"/>
              </a:spcBef>
              <a:spcAft>
                <a:spcPct val="0"/>
              </a:spcAft>
              <a:defRPr b="1">
                <a:solidFill>
                  <a:srgbClr val="00CC00"/>
                </a:solidFill>
                <a:latin typeface="Times New Roman" panose="02020603050405020304" pitchFamily="18" charset="0"/>
              </a:defRPr>
            </a:lvl8pPr>
            <a:lvl9pPr marL="3886200" indent="-228600" eaLnBrk="0" fontAlgn="base" hangingPunct="0">
              <a:spcBef>
                <a:spcPct val="0"/>
              </a:spcBef>
              <a:spcAft>
                <a:spcPct val="0"/>
              </a:spcAft>
              <a:defRPr b="1">
                <a:solidFill>
                  <a:srgbClr val="00CC00"/>
                </a:solidFill>
                <a:latin typeface="Times New Roman" panose="02020603050405020304" pitchFamily="18" charset="0"/>
              </a:defRPr>
            </a:lvl9pPr>
          </a:lstStyle>
          <a:p>
            <a:endParaRPr lang="en-US" altLang="en-US"/>
          </a:p>
        </p:txBody>
      </p:sp>
      <p:sp>
        <p:nvSpPr>
          <p:cNvPr id="2" name="Rectangle 1"/>
          <p:cNvSpPr/>
          <p:nvPr/>
        </p:nvSpPr>
        <p:spPr>
          <a:xfrm>
            <a:off x="226423" y="160338"/>
            <a:ext cx="11621588" cy="3539430"/>
          </a:xfrm>
          <a:prstGeom prst="rect">
            <a:avLst/>
          </a:prstGeom>
        </p:spPr>
        <p:txBody>
          <a:bodyPr wrap="square">
            <a:spAutoFit/>
          </a:bodyPr>
          <a:lstStyle/>
          <a:p>
            <a:pPr algn="just"/>
            <a:r>
              <a:rPr lang="en-US" sz="2800" b="0" i="1" dirty="0">
                <a:solidFill>
                  <a:srgbClr val="000000"/>
                </a:solidFill>
                <a:effectLst/>
                <a:latin typeface="Times New Roman" panose="02020603050405020304" pitchFamily="18" charset="0"/>
                <a:cs typeface="Times New Roman" panose="02020603050405020304" pitchFamily="18" charset="0"/>
              </a:rPr>
              <a:t>c</a:t>
            </a:r>
            <a:r>
              <a:rPr lang="vi-VN" sz="2800" b="0" i="1" dirty="0">
                <a:solidFill>
                  <a:srgbClr val="000000"/>
                </a:solidFill>
                <a:effectLst/>
                <a:latin typeface="Times New Roman" panose="02020603050405020304" pitchFamily="18" charset="0"/>
                <a:cs typeface="Times New Roman" panose="02020603050405020304" pitchFamily="18" charset="0"/>
              </a:rPr>
              <a:t>) Những câu văn nào thể hiện tình cảm của tác giả đối với cây sầu riêng?</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(Chọn trong những câu sau để trả lời:</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Hương vị quyến rũ đến kì lạ.</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Hoa sầu riêng trổ vào cuối năm.</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Đứng ngắm cây sầu riêng, tôi cứ nghĩ mãi về cái dáng cây kì lạ này.</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Thân nó khẳng khiu, cao vút, cành ngang thẳng đuột, thiếu cái dáng cong, dáng nghiêng, chiều quằn, chiều lượn của cây xoài, cây nhãn.</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Khi trái chín, hương tỏa ngạt ngào, vị ngọt đến đam mê).</a:t>
            </a:r>
          </a:p>
        </p:txBody>
      </p:sp>
      <p:sp>
        <p:nvSpPr>
          <p:cNvPr id="3" name="Rectangle 2"/>
          <p:cNvSpPr/>
          <p:nvPr/>
        </p:nvSpPr>
        <p:spPr>
          <a:xfrm>
            <a:off x="330926" y="3852168"/>
            <a:ext cx="11412582" cy="2677656"/>
          </a:xfrm>
          <a:prstGeom prst="rect">
            <a:avLst/>
          </a:prstGeom>
        </p:spPr>
        <p:txBody>
          <a:bodyPr wrap="square">
            <a:spAutoFit/>
          </a:bodyPr>
          <a:lstStyle/>
          <a:p>
            <a:pPr algn="just"/>
            <a:r>
              <a:rPr lang="en-US" sz="2800" b="1" i="0" dirty="0">
                <a:solidFill>
                  <a:srgbClr val="C00000"/>
                </a:solidFill>
                <a:effectLst/>
                <a:latin typeface="Times New Roman" panose="02020603050405020304" pitchFamily="18" charset="0"/>
                <a:cs typeface="Times New Roman" panose="02020603050405020304" pitchFamily="18" charset="0"/>
              </a:rPr>
              <a:t>* </a:t>
            </a:r>
            <a:r>
              <a:rPr lang="vi-VN" sz="2800" b="1" i="0" dirty="0">
                <a:solidFill>
                  <a:srgbClr val="C00000"/>
                </a:solidFill>
                <a:effectLst/>
                <a:latin typeface="Times New Roman" panose="02020603050405020304" pitchFamily="18" charset="0"/>
                <a:cs typeface="Times New Roman" panose="02020603050405020304" pitchFamily="18" charset="0"/>
              </a:rPr>
              <a:t>Những câu văn thể hiện tình cảm của tác giả đối với cây sầu riêng là:</a:t>
            </a:r>
          </a:p>
          <a:p>
            <a:pPr algn="just"/>
            <a:r>
              <a:rPr lang="vi-VN" sz="2800" b="1" i="0" dirty="0">
                <a:solidFill>
                  <a:srgbClr val="C00000"/>
                </a:solidFill>
                <a:effectLst/>
                <a:latin typeface="Times New Roman" panose="02020603050405020304" pitchFamily="18" charset="0"/>
                <a:cs typeface="Times New Roman" panose="02020603050405020304" pitchFamily="18" charset="0"/>
              </a:rPr>
              <a:t>- Hương vị quyến rũ đến kì lạ.</a:t>
            </a:r>
          </a:p>
          <a:p>
            <a:pPr algn="just"/>
            <a:r>
              <a:rPr lang="vi-VN" sz="2800" b="1" i="0" dirty="0">
                <a:solidFill>
                  <a:srgbClr val="C00000"/>
                </a:solidFill>
                <a:effectLst/>
                <a:latin typeface="Times New Roman" panose="02020603050405020304" pitchFamily="18" charset="0"/>
                <a:cs typeface="Times New Roman" panose="02020603050405020304" pitchFamily="18" charset="0"/>
              </a:rPr>
              <a:t>- Đứng ngắm cây sầu riêng, tôi cứ nghĩ mãi về cái dáng cây kì lạ này.</a:t>
            </a:r>
          </a:p>
          <a:p>
            <a:pPr algn="just"/>
            <a:r>
              <a:rPr lang="vi-VN" sz="2800" b="1" i="0" dirty="0">
                <a:solidFill>
                  <a:srgbClr val="C00000"/>
                </a:solidFill>
                <a:effectLst/>
                <a:latin typeface="Times New Roman" panose="02020603050405020304" pitchFamily="18" charset="0"/>
                <a:cs typeface="Times New Roman" panose="02020603050405020304" pitchFamily="18" charset="0"/>
              </a:rPr>
              <a:t>- Thân nó khẳng khiu, cao vút, cành ngang thẳng đuột, thiếu cái dáng cong, dáng nghiêng, chiều quằn, chiều lượn của cây xoài, cây nhãn.</a:t>
            </a:r>
          </a:p>
          <a:p>
            <a:pPr algn="just"/>
            <a:r>
              <a:rPr lang="vi-VN" sz="2800" b="1" i="0" dirty="0">
                <a:solidFill>
                  <a:srgbClr val="C00000"/>
                </a:solidFill>
                <a:effectLst/>
                <a:latin typeface="Times New Roman" panose="02020603050405020304" pitchFamily="18" charset="0"/>
                <a:cs typeface="Times New Roman" panose="02020603050405020304" pitchFamily="18" charset="0"/>
              </a:rPr>
              <a:t>- Khi trái chín, hương tỏa ngạt ngào, vị ngọt đến đam mê.</a:t>
            </a:r>
          </a:p>
        </p:txBody>
      </p:sp>
    </p:spTree>
    <p:extLst>
      <p:ext uri="{BB962C8B-B14F-4D97-AF65-F5344CB8AC3E}">
        <p14:creationId xmlns:p14="http://schemas.microsoft.com/office/powerpoint/2010/main" val="8875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497" y="4210790"/>
            <a:ext cx="3578771" cy="2662219"/>
          </a:xfrm>
          <a:prstGeom prst="rect">
            <a:avLst/>
          </a:prstGeom>
        </p:spPr>
      </p:pic>
      <p:grpSp>
        <p:nvGrpSpPr>
          <p:cNvPr id="19" name="Group 18"/>
          <p:cNvGrpSpPr/>
          <p:nvPr/>
        </p:nvGrpSpPr>
        <p:grpSpPr>
          <a:xfrm>
            <a:off x="286385" y="146454"/>
            <a:ext cx="11905614" cy="2936380"/>
            <a:chOff x="1473478" y="-9730665"/>
            <a:chExt cx="9763244" cy="7086031"/>
          </a:xfrm>
        </p:grpSpPr>
        <p:pic>
          <p:nvPicPr>
            <p:cNvPr id="20" name="图片 34">
              <a:extLst>
                <a:ext uri="{FF2B5EF4-FFF2-40B4-BE49-F238E27FC236}">
                  <a16:creationId xmlns:a16="http://schemas.microsoft.com/office/drawing/2014/main" id="{3E124B97-17B7-4D90-8C6A-885B06F1D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478" y="-9730665"/>
              <a:ext cx="9763244" cy="7086031"/>
            </a:xfrm>
            <a:prstGeom prst="rect">
              <a:avLst/>
            </a:prstGeom>
          </p:spPr>
        </p:pic>
        <p:sp>
          <p:nvSpPr>
            <p:cNvPr id="21" name="Rectangle 20"/>
            <p:cNvSpPr/>
            <p:nvPr/>
          </p:nvSpPr>
          <p:spPr>
            <a:xfrm>
              <a:off x="1652342" y="-6668940"/>
              <a:ext cx="9062755" cy="2323020"/>
            </a:xfrm>
            <a:prstGeom prst="rect">
              <a:avLst/>
            </a:prstGeom>
          </p:spPr>
          <p:txBody>
            <a:bodyPr wrap="square">
              <a:spAutoFit/>
            </a:bodyPr>
            <a:lstStyle/>
            <a:p>
              <a:pPr algn="just">
                <a:defRPr/>
              </a:pPr>
              <a:r>
                <a:rPr lang="en-US" sz="4000" b="1" dirty="0" err="1">
                  <a:solidFill>
                    <a:srgbClr val="0000CC"/>
                  </a:solidFill>
                  <a:latin typeface="Times New Roman" pitchFamily="18" charset="0"/>
                  <a:cs typeface="Times New Roman" pitchFamily="18" charset="0"/>
                </a:rPr>
                <a:t>Tả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sầu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riêng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nhiều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nét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đặc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sắc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về</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hoa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quả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nét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độc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đáo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về</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dáng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en-US" sz="4000" b="1" dirty="0">
                  <a:solidFill>
                    <a:srgbClr val="0000CC"/>
                  </a:solidFill>
                  <a:latin typeface="Times New Roman" pitchFamily="18" charset="0"/>
                  <a:cs typeface="Times New Roman" pitchFamily="18" charset="0"/>
                </a:rPr>
                <a:t>.</a:t>
              </a:r>
            </a:p>
          </p:txBody>
        </p:sp>
        <p:sp>
          <p:nvSpPr>
            <p:cNvPr id="22" name="TextBox 21"/>
            <p:cNvSpPr txBox="1"/>
            <p:nvPr/>
          </p:nvSpPr>
          <p:spPr>
            <a:xfrm>
              <a:off x="4366194" y="-8850479"/>
              <a:ext cx="4369323" cy="1149611"/>
            </a:xfrm>
            <a:prstGeom prst="rect">
              <a:avLst/>
            </a:prstGeom>
            <a:noFill/>
          </p:spPr>
          <p:txBody>
            <a:bodyPr wrap="square" rtlCol="0">
              <a:spAutoFit/>
            </a:bodyPr>
            <a:lstStyle/>
            <a:p>
              <a:r>
                <a:rPr lang="nl-NL"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NỘI DUNG BÀI HỌC</a:t>
              </a:r>
              <a:endParaRPr lang="en-US" sz="3600" b="1" dirty="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59347024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3603625" y="152400"/>
            <a:ext cx="7387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i="1" dirty="0" err="1">
                <a:solidFill>
                  <a:srgbClr val="FF0000"/>
                </a:solidFill>
                <a:latin typeface="Times New Roman" panose="02020603050405020304" pitchFamily="18" charset="0"/>
                <a:cs typeface="Times New Roman" panose="02020603050405020304" pitchFamily="18" charset="0"/>
              </a:rPr>
              <a:t>Bánh</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kem</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tươi</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sầu</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riêng</a:t>
            </a:r>
            <a:endParaRPr lang="en-US" altLang="en-US" b="1" i="1" dirty="0">
              <a:solidFill>
                <a:srgbClr val="FF0000"/>
              </a:solidFill>
              <a:latin typeface="Times New Roman" panose="02020603050405020304" pitchFamily="18" charset="0"/>
              <a:cs typeface="Times New Roman" panose="02020603050405020304" pitchFamily="18" charset="0"/>
            </a:endParaRPr>
          </a:p>
        </p:txBody>
      </p:sp>
      <p:pic>
        <p:nvPicPr>
          <p:cNvPr id="6"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7" name="TextBox 6"/>
          <p:cNvSpPr txBox="1"/>
          <p:nvPr/>
        </p:nvSpPr>
        <p:spPr>
          <a:xfrm>
            <a:off x="5105400" y="6253296"/>
            <a:ext cx="3860800" cy="584775"/>
          </a:xfrm>
          <a:prstGeom prst="rect">
            <a:avLst/>
          </a:prstGeom>
          <a:solidFill>
            <a:schemeClr val="bg1"/>
          </a:solidFill>
        </p:spPr>
        <p:txBody>
          <a:bodyPr wrap="square">
            <a:spAutoFit/>
          </a:bodyPr>
          <a:lstStyle/>
          <a:p>
            <a:pPr>
              <a:defRPr/>
            </a:pPr>
            <a:r>
              <a:rPr lang="en-US" sz="3200" b="1" i="1" dirty="0" err="1">
                <a:solidFill>
                  <a:schemeClr val="accent5">
                    <a:lumMod val="50000"/>
                  </a:schemeClr>
                </a:solidFill>
                <a:latin typeface="Times New Roman" pitchFamily="18" charset="0"/>
                <a:cs typeface="Times New Roman" pitchFamily="18" charset="0"/>
              </a:rPr>
              <a:t>Xôi</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sầu</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riêng</a:t>
            </a:r>
            <a:endParaRPr lang="en-US" sz="3200" b="1" i="1" dirty="0">
              <a:solidFill>
                <a:schemeClr val="accent5">
                  <a:lumMod val="50000"/>
                </a:schemeClr>
              </a:solidFill>
              <a:latin typeface="Times New Roman" pitchFamily="18" charset="0"/>
              <a:cs typeface="Times New Roman" pitchFamily="18" charset="0"/>
            </a:endParaRPr>
          </a:p>
        </p:txBody>
      </p:sp>
      <p:pic>
        <p:nvPicPr>
          <p:cNvPr id="8"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0"/>
            <a:ext cx="12192000" cy="7027817"/>
          </a:xfrm>
          <a:prstGeom prst="rect">
            <a:avLst/>
          </a:prstGeom>
        </p:spPr>
      </p:pic>
      <p:sp>
        <p:nvSpPr>
          <p:cNvPr id="9" name="TextBox 4"/>
          <p:cNvSpPr txBox="1">
            <a:spLocks noChangeArrowheads="1"/>
          </p:cNvSpPr>
          <p:nvPr/>
        </p:nvSpPr>
        <p:spPr bwMode="auto">
          <a:xfrm>
            <a:off x="3505200" y="4038601"/>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i="1" dirty="0" err="1">
                <a:solidFill>
                  <a:srgbClr val="FF0000"/>
                </a:solidFill>
                <a:latin typeface="Times New Roman" panose="02020603050405020304" pitchFamily="18" charset="0"/>
                <a:cs typeface="Times New Roman" panose="02020603050405020304" pitchFamily="18" charset="0"/>
              </a:rPr>
              <a:t>Kem</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sầu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riêng</a:t>
            </a:r>
            <a:endParaRPr lang="en-US" alt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754224"/>
      </p:ext>
    </p:extLst>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8"/>
          <p:cNvSpPr>
            <a:spLocks noChangeArrowheads="1" noChangeShapeType="1" noTextEdit="1"/>
          </p:cNvSpPr>
          <p:nvPr/>
        </p:nvSpPr>
        <p:spPr bwMode="auto">
          <a:xfrm>
            <a:off x="3581400" y="609600"/>
            <a:ext cx="4724400" cy="1219200"/>
          </a:xfrm>
          <a:prstGeom prst="rect">
            <a:avLst/>
          </a:prstGeom>
        </p:spPr>
        <p:txBody>
          <a:bodyPr wrap="none" fromWordArt="1">
            <a:prstTxWarp prst="textPlain">
              <a:avLst>
                <a:gd name="adj" fmla="val 50000"/>
              </a:avLst>
            </a:prstTxWarp>
          </a:bodyPr>
          <a:lstStyle/>
          <a:p>
            <a:endParaRPr lang="en-US"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Oval 1"/>
          <p:cNvSpPr/>
          <p:nvPr/>
        </p:nvSpPr>
        <p:spPr>
          <a:xfrm>
            <a:off x="91440" y="1"/>
            <a:ext cx="6008914" cy="3331028"/>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quê</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a:t>
            </a:r>
          </a:p>
          <a:p>
            <a:pPr algn="just">
              <a:defRPr/>
            </a:pP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hãy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thiệu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loại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tỉnh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thiệu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bè</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nhé</a:t>
            </a:r>
            <a:r>
              <a:rPr lang="en-US" sz="2400" dirty="0">
                <a:solidFill>
                  <a:srgbClr val="000000"/>
                </a:solidFill>
                <a:latin typeface="Times New Roman" pitchFamily="18" charset="0"/>
                <a:cs typeface="Times New Roman" pitchFamily="18" charset="0"/>
              </a:rPr>
              <a: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794" y="1"/>
            <a:ext cx="5603966" cy="3429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794" y="3429000"/>
            <a:ext cx="5695406" cy="33244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1" y="3429000"/>
            <a:ext cx="5669280" cy="3446291"/>
          </a:xfrm>
          <a:prstGeom prst="rect">
            <a:avLst/>
          </a:prstGeom>
        </p:spPr>
      </p:pic>
    </p:spTree>
    <p:extLst>
      <p:ext uri="{BB962C8B-B14F-4D97-AF65-F5344CB8AC3E}">
        <p14:creationId xmlns:p14="http://schemas.microsoft.com/office/powerpoint/2010/main" val="352073597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D:\USB VÕ THI NGA\images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3" y="-1"/>
            <a:ext cx="12187646"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9"/>
          <p:cNvSpPr txBox="1">
            <a:spLocks noChangeArrowheads="1"/>
          </p:cNvSpPr>
          <p:nvPr/>
        </p:nvSpPr>
        <p:spPr bwMode="auto">
          <a:xfrm flipV="1">
            <a:off x="3856039" y="3522664"/>
            <a:ext cx="1519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4000">
              <a:solidFill>
                <a:srgbClr val="000000"/>
              </a:solidFill>
              <a:latin typeface=".VnArial" panose="020B7200000000000000" pitchFamily="34" charset="0"/>
            </a:endParaRPr>
          </a:p>
        </p:txBody>
      </p:sp>
      <p:sp>
        <p:nvSpPr>
          <p:cNvPr id="30730" name="Text Box 20"/>
          <p:cNvSpPr txBox="1">
            <a:spLocks noChangeArrowheads="1"/>
          </p:cNvSpPr>
          <p:nvPr/>
        </p:nvSpPr>
        <p:spPr bwMode="auto">
          <a:xfrm>
            <a:off x="6769100" y="3124201"/>
            <a:ext cx="3416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66"/>
              </a:solidFill>
            </a:endParaRPr>
          </a:p>
        </p:txBody>
      </p:sp>
      <p:sp>
        <p:nvSpPr>
          <p:cNvPr id="30731" name="Text Box 22"/>
          <p:cNvSpPr txBox="1">
            <a:spLocks noChangeArrowheads="1"/>
          </p:cNvSpPr>
          <p:nvPr/>
        </p:nvSpPr>
        <p:spPr bwMode="auto">
          <a:xfrm>
            <a:off x="7251700" y="3771901"/>
            <a:ext cx="210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endParaRPr lang="en-US" altLang="en-US" sz="2800">
              <a:solidFill>
                <a:srgbClr val="FF0066"/>
              </a:solidFill>
            </a:endParaRPr>
          </a:p>
        </p:txBody>
      </p:sp>
      <p:sp>
        <p:nvSpPr>
          <p:cNvPr id="30732" name="Text Box 23"/>
          <p:cNvSpPr txBox="1">
            <a:spLocks noChangeArrowheads="1"/>
          </p:cNvSpPr>
          <p:nvPr/>
        </p:nvSpPr>
        <p:spPr bwMode="auto">
          <a:xfrm>
            <a:off x="6807200" y="3733801"/>
            <a:ext cx="386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66"/>
              </a:solidFill>
            </a:endParaRPr>
          </a:p>
        </p:txBody>
      </p:sp>
      <p:sp>
        <p:nvSpPr>
          <p:cNvPr id="30733" name="Text Box 24"/>
          <p:cNvSpPr txBox="1">
            <a:spLocks noChangeArrowheads="1"/>
          </p:cNvSpPr>
          <p:nvPr/>
        </p:nvSpPr>
        <p:spPr bwMode="auto">
          <a:xfrm>
            <a:off x="6832600" y="4305301"/>
            <a:ext cx="3086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66"/>
              </a:solidFill>
            </a:endParaRPr>
          </a:p>
        </p:txBody>
      </p:sp>
      <p:sp>
        <p:nvSpPr>
          <p:cNvPr id="30734" name="Text Box 25"/>
          <p:cNvSpPr txBox="1">
            <a:spLocks noChangeArrowheads="1"/>
          </p:cNvSpPr>
          <p:nvPr/>
        </p:nvSpPr>
        <p:spPr bwMode="auto">
          <a:xfrm>
            <a:off x="6743700" y="4838701"/>
            <a:ext cx="3009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endParaRPr lang="en-US" altLang="en-US" sz="4000">
              <a:solidFill>
                <a:srgbClr val="FF0066"/>
              </a:solidFill>
            </a:endParaRPr>
          </a:p>
        </p:txBody>
      </p:sp>
      <p:sp>
        <p:nvSpPr>
          <p:cNvPr id="30735" name="Text Box 26"/>
          <p:cNvSpPr txBox="1">
            <a:spLocks noChangeArrowheads="1"/>
          </p:cNvSpPr>
          <p:nvPr/>
        </p:nvSpPr>
        <p:spPr bwMode="auto">
          <a:xfrm>
            <a:off x="6845300" y="4864101"/>
            <a:ext cx="2730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66"/>
              </a:solidFill>
            </a:endParaRPr>
          </a:p>
        </p:txBody>
      </p:sp>
      <p:sp>
        <p:nvSpPr>
          <p:cNvPr id="30736" name="Text Box 27"/>
          <p:cNvSpPr txBox="1">
            <a:spLocks noChangeArrowheads="1"/>
          </p:cNvSpPr>
          <p:nvPr/>
        </p:nvSpPr>
        <p:spPr bwMode="auto">
          <a:xfrm>
            <a:off x="6845300" y="5370513"/>
            <a:ext cx="271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66"/>
              </a:solidFill>
            </a:endParaRPr>
          </a:p>
        </p:txBody>
      </p:sp>
      <p:sp>
        <p:nvSpPr>
          <p:cNvPr id="30742" name="Rectangle 15"/>
          <p:cNvSpPr>
            <a:spLocks noChangeArrowheads="1"/>
          </p:cNvSpPr>
          <p:nvPr/>
        </p:nvSpPr>
        <p:spPr bwMode="auto">
          <a:xfrm>
            <a:off x="1524000" y="4368800"/>
            <a:ext cx="51435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2400">
                <a:solidFill>
                  <a:srgbClr val="000000"/>
                </a:solidFill>
              </a:rPr>
              <a:t>    </a:t>
            </a:r>
            <a:endParaRPr lang="en-US" altLang="en-US" sz="2800">
              <a:solidFill>
                <a:srgbClr val="000000"/>
              </a:solidFill>
            </a:endParaRPr>
          </a:p>
        </p:txBody>
      </p:sp>
      <p:pic>
        <p:nvPicPr>
          <p:cNvPr id="30745" name="Picture 840" descr="l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377" y="0"/>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840" descr="l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857" y="5889625"/>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843" descr="Oster10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336893" y="5036344"/>
            <a:ext cx="17526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8" descr="ph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741297" y="183307"/>
            <a:ext cx="14986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5" descr="blumen-pflanzen09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3219906" flipV="1">
            <a:off x="10028238" y="457201"/>
            <a:ext cx="4048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9"/>
          <p:cNvSpPr/>
          <p:nvPr/>
        </p:nvSpPr>
        <p:spPr>
          <a:xfrm>
            <a:off x="744583" y="1295400"/>
            <a:ext cx="9199517" cy="1524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0" b="1" dirty="0">
              <a:solidFill>
                <a:srgbClr val="000000"/>
              </a:solidFill>
              <a:latin typeface="Times New Roman" pitchFamily="18" charset="0"/>
              <a:cs typeface="Times New Roman" pitchFamily="18" charset="0"/>
            </a:endParaRPr>
          </a:p>
          <a:p>
            <a:pPr algn="ctr">
              <a:defRPr/>
            </a:pPr>
            <a:r>
              <a:rPr lang="en-US" sz="4000" b="1" dirty="0" err="1">
                <a:solidFill>
                  <a:srgbClr val="000000"/>
                </a:solidFill>
                <a:latin typeface="Times New Roman" pitchFamily="18" charset="0"/>
                <a:cs typeface="Times New Roman" pitchFamily="18" charset="0"/>
              </a:rPr>
              <a:t>Câu</a:t>
            </a:r>
            <a:r>
              <a:rPr lang="en-US" sz="4000" b="1" dirty="0">
                <a:solidFill>
                  <a:srgbClr val="000000"/>
                </a:solidFill>
                <a:latin typeface="Times New Roman" pitchFamily="18" charset="0"/>
                <a:cs typeface="Times New Roman" pitchFamily="18" charset="0"/>
              </a:rPr>
              <a:t> 1: </a:t>
            </a:r>
            <a:r>
              <a:rPr lang="en-US" sz="4000" b="1" dirty="0" err="1">
                <a:solidFill>
                  <a:srgbClr val="000000"/>
                </a:solidFill>
                <a:latin typeface="Times New Roman" pitchFamily="18" charset="0"/>
                <a:cs typeface="Times New Roman" pitchFamily="18" charset="0"/>
              </a:rPr>
              <a:t>Em</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hãy</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đọc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thuộc</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lòng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bài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thơ</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Bè</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xuôi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sông</a:t>
            </a:r>
            <a:r>
              <a:rPr lang="en-US" sz="4000" b="1" dirty="0">
                <a:solidFill>
                  <a:srgbClr val="000000"/>
                </a:solidFill>
                <a:latin typeface="Times New Roman" pitchFamily="18" charset="0"/>
                <a:cs typeface="Times New Roman" pitchFamily="18" charset="0"/>
              </a:rPr>
              <a:t> La”?</a:t>
            </a:r>
          </a:p>
          <a:p>
            <a:pPr algn="ctr">
              <a:defRPr/>
            </a:pPr>
            <a:endParaRPr lang="en-US" sz="40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74954898"/>
      </p:ext>
    </p:extLst>
  </p:cSld>
  <p:clrMapOvr>
    <a:masterClrMapping/>
  </p:clrMapOvr>
  <p:transition spd="slow">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6"/>
          <p:cNvSpPr txBox="1"/>
          <p:nvPr/>
        </p:nvSpPr>
        <p:spPr>
          <a:xfrm>
            <a:off x="6985491" y="1289212"/>
            <a:ext cx="3850149" cy="615553"/>
          </a:xfrm>
          <a:prstGeom prst="rect">
            <a:avLst/>
          </a:prstGeom>
          <a:gradFill>
            <a:gsLst>
              <a:gs pos="3000">
                <a:schemeClr val="accent1">
                  <a:tint val="50000"/>
                  <a:satMod val="300000"/>
                </a:schemeClr>
              </a:gs>
              <a:gs pos="41000">
                <a:schemeClr val="accent1">
                  <a:tint val="37000"/>
                  <a:satMod val="300000"/>
                </a:schemeClr>
              </a:gs>
              <a:gs pos="91000">
                <a:schemeClr val="accent1">
                  <a:tint val="15000"/>
                  <a:satMod val="35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sp3d contourW="6350">
              <a:contourClr>
                <a:schemeClr val="bg1"/>
              </a:contourClr>
            </a:sp3d>
          </a:bodyPr>
          <a:lstStyle/>
          <a:p>
            <a:pPr algn="ctr">
              <a:spcBef>
                <a:spcPct val="50000"/>
              </a:spcBef>
            </a:pPr>
            <a:r>
              <a:rPr lang="en-US" sz="3400" b="1" dirty="0" err="1">
                <a:latin typeface="Times New Roman" panose="02020603050405020304" pitchFamily="18" charset="0"/>
                <a:cs typeface="Times New Roman" panose="02020603050405020304" pitchFamily="18" charset="0"/>
              </a:rPr>
              <a:t>Luyện</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đọc</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lại</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bài</a:t>
            </a:r>
            <a:r>
              <a:rPr lang="en-US" sz="3400" b="1" dirty="0">
                <a:latin typeface="Times New Roman" panose="02020603050405020304" pitchFamily="18" charset="0"/>
                <a:cs typeface="Times New Roman" panose="02020603050405020304" pitchFamily="18" charset="0"/>
              </a:rPr>
              <a:t> </a:t>
            </a:r>
          </a:p>
        </p:txBody>
      </p:sp>
      <p:sp>
        <p:nvSpPr>
          <p:cNvPr id="3" name="文本框 77"/>
          <p:cNvSpPr txBox="1"/>
          <p:nvPr/>
        </p:nvSpPr>
        <p:spPr>
          <a:xfrm>
            <a:off x="6198764" y="2954417"/>
            <a:ext cx="4773371" cy="553998"/>
          </a:xfrm>
          <a:prstGeom prst="rect">
            <a:avLst/>
          </a:prstGeom>
          <a:gradFill>
            <a:gsLst>
              <a:gs pos="0">
                <a:schemeClr val="accent2">
                  <a:tint val="50000"/>
                  <a:satMod val="300000"/>
                </a:schemeClr>
              </a:gs>
              <a:gs pos="23000">
                <a:schemeClr val="accent2">
                  <a:tint val="37000"/>
                  <a:satMod val="300000"/>
                </a:schemeClr>
              </a:gs>
              <a:gs pos="68000">
                <a:schemeClr val="accent2">
                  <a:tint val="15000"/>
                  <a:satMod val="350000"/>
                  <a:alpha val="95000"/>
                </a:schemeClr>
              </a:gs>
            </a:gsLst>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spAutoFit/>
            <a:sp3d contourW="6350">
              <a:contourClr>
                <a:schemeClr val="bg1"/>
              </a:contourClr>
            </a:sp3d>
          </a:bodyPr>
          <a:lstStyle/>
          <a:p>
            <a:pPr algn="just">
              <a:spcBef>
                <a:spcPct val="50000"/>
              </a:spcBef>
            </a:pPr>
            <a:r>
              <a:rPr lang="en-US" sz="3000" b="1" dirty="0" err="1">
                <a:latin typeface="Times New Roman" panose="02020603050405020304" pitchFamily="18" charset="0"/>
                <a:cs typeface="Times New Roman" panose="02020603050405020304" pitchFamily="18" charset="0"/>
              </a:rPr>
              <a:t>Ghi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nhớ</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nội</a:t>
            </a:r>
            <a:r>
              <a:rPr lang="en-US" sz="3000" b="1" dirty="0">
                <a:latin typeface="Times New Roman" panose="02020603050405020304" pitchFamily="18" charset="0"/>
                <a:cs typeface="Times New Roman" panose="02020603050405020304" pitchFamily="18" charset="0"/>
              </a:rPr>
              <a:t> dung </a:t>
            </a:r>
            <a:r>
              <a:rPr lang="en-US" sz="3000" b="1" dirty="0" err="1">
                <a:latin typeface="Times New Roman" panose="02020603050405020304" pitchFamily="18" charset="0"/>
                <a:cs typeface="Times New Roman" panose="02020603050405020304" pitchFamily="18" charset="0"/>
              </a:rPr>
              <a:t>bài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endParaRPr lang="en-US" sz="3000" b="1" dirty="0">
              <a:latin typeface="Times New Roman" panose="02020603050405020304" pitchFamily="18" charset="0"/>
              <a:cs typeface="Times New Roman" panose="02020603050405020304" pitchFamily="18" charset="0"/>
            </a:endParaRPr>
          </a:p>
        </p:txBody>
      </p:sp>
      <p:sp>
        <p:nvSpPr>
          <p:cNvPr id="4" name="文本框 78"/>
          <p:cNvSpPr txBox="1"/>
          <p:nvPr/>
        </p:nvSpPr>
        <p:spPr>
          <a:xfrm>
            <a:off x="5832616" y="4619622"/>
            <a:ext cx="4240524" cy="615553"/>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sp3d contourW="6350">
              <a:contourClr>
                <a:schemeClr val="bg1"/>
              </a:contourClr>
            </a:sp3d>
          </a:bodyPr>
          <a:lstStyle/>
          <a:p>
            <a:pPr>
              <a:spcBef>
                <a:spcPct val="50000"/>
              </a:spcBef>
            </a:pPr>
            <a:r>
              <a:rPr lang="en-US" sz="3400" b="1" dirty="0" err="1">
                <a:latin typeface="Times New Roman" panose="02020603050405020304" pitchFamily="18" charset="0"/>
                <a:cs typeface="Times New Roman" panose="02020603050405020304" pitchFamily="18" charset="0"/>
              </a:rPr>
              <a:t>Chuẩn</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bị</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bài</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mới</a:t>
            </a:r>
            <a:endParaRPr lang="en-US" sz="3400" b="1" dirty="0">
              <a:latin typeface="Times New Roman" panose="02020603050405020304" pitchFamily="18" charset="0"/>
              <a:cs typeface="Times New Roman" panose="02020603050405020304" pitchFamily="18" charset="0"/>
            </a:endParaRP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l="34085" t="-318" r="18557" b="86667"/>
          <a:stretch>
            <a:fillRect/>
          </a:stretch>
        </p:blipFill>
        <p:spPr>
          <a:xfrm>
            <a:off x="-234348" y="0"/>
            <a:ext cx="4710251" cy="2036806"/>
          </a:xfrm>
          <a:prstGeom prst="rect">
            <a:avLst/>
          </a:prstGeom>
        </p:spPr>
      </p:pic>
      <p:pic>
        <p:nvPicPr>
          <p:cNvPr id="7" name="图片 59"/>
          <p:cNvPicPr>
            <a:picLocks noChangeAspect="1"/>
          </p:cNvPicPr>
          <p:nvPr/>
        </p:nvPicPr>
        <p:blipFill rotWithShape="1">
          <a:blip r:embed="rId3" cstate="screen"/>
          <a:srcRect/>
          <a:stretch>
            <a:fillRect/>
          </a:stretch>
        </p:blipFill>
        <p:spPr>
          <a:xfrm>
            <a:off x="4846442" y="2688015"/>
            <a:ext cx="1544191" cy="999464"/>
          </a:xfrm>
          <a:prstGeom prst="rect">
            <a:avLst/>
          </a:prstGeom>
        </p:spPr>
      </p:pic>
      <p:pic>
        <p:nvPicPr>
          <p:cNvPr id="8" name="图片 30"/>
          <p:cNvPicPr>
            <a:picLocks noChangeAspect="1"/>
          </p:cNvPicPr>
          <p:nvPr/>
        </p:nvPicPr>
        <p:blipFill rotWithShape="1">
          <a:blip r:embed="rId4" cstate="screen"/>
          <a:srcRect/>
          <a:stretch>
            <a:fillRect/>
          </a:stretch>
        </p:blipFill>
        <p:spPr>
          <a:xfrm>
            <a:off x="5756018" y="942355"/>
            <a:ext cx="1434179" cy="984037"/>
          </a:xfrm>
          <a:prstGeom prst="rect">
            <a:avLst/>
          </a:prstGeom>
        </p:spPr>
      </p:pic>
      <p:pic>
        <p:nvPicPr>
          <p:cNvPr id="9" name="图片 60"/>
          <p:cNvPicPr>
            <a:picLocks noChangeAspect="1"/>
          </p:cNvPicPr>
          <p:nvPr/>
        </p:nvPicPr>
        <p:blipFill rotWithShape="1">
          <a:blip r:embed="rId5" cstate="screen"/>
          <a:srcRect/>
          <a:stretch>
            <a:fillRect/>
          </a:stretch>
        </p:blipFill>
        <p:spPr>
          <a:xfrm rot="21041878">
            <a:off x="4217285" y="4292593"/>
            <a:ext cx="1756814" cy="1194632"/>
          </a:xfrm>
          <a:prstGeom prst="rect">
            <a:avLst/>
          </a:prstGeom>
        </p:spPr>
      </p:pic>
      <p:pic>
        <p:nvPicPr>
          <p:cNvPr id="10" name="Picture 9" descr="Logo, company name&#10;&#10;Description automatically generated"/>
          <p:cNvPicPr>
            <a:picLocks noChangeAspect="1"/>
          </p:cNvPicPr>
          <p:nvPr/>
        </p:nvPicPr>
        <p:blipFill>
          <a:blip r:embed="rId6" cstate="print">
            <a:extLst>
              <a:ext uri="{BEBA8EAE-BF5A-486C-A8C5-ECC9F3942E4B}">
                <a14:imgProps xmlns:a14="http://schemas.microsoft.com/office/drawing/2010/main">
                  <a14:imgLayer r:embed="rId7">
                    <a14:imgEffect>
                      <a14:backgroundRemoval t="6750" b="92500" l="10000" r="90000">
                        <a14:foregroundMark x1="33778" y1="9625" x2="43111" y2="7250"/>
                        <a14:foregroundMark x1="43111" y1="7250" x2="64222" y2="9000"/>
                        <a14:foregroundMark x1="54444" y1="6750" x2="54444" y2="6750"/>
                        <a14:foregroundMark x1="51556" y1="75375" x2="51556" y2="75375"/>
                        <a14:foregroundMark x1="50222" y1="77125" x2="45222" y2="85250"/>
                        <a14:foregroundMark x1="45222" y1="85250" x2="51667" y2="92500"/>
                        <a14:foregroundMark x1="51667" y1="92500" x2="45556" y2="85250"/>
                        <a14:foregroundMark x1="45556" y1="85250" x2="44556" y2="85250"/>
                      </a14:backgroundRemoval>
                    </a14:imgEffect>
                  </a14:imgLayer>
                </a14:imgProps>
              </a:ext>
              <a:ext uri="{28A0092B-C50C-407E-A947-70E740481C1C}">
                <a14:useLocalDpi xmlns:a14="http://schemas.microsoft.com/office/drawing/2010/main" val="0"/>
              </a:ext>
            </a:extLst>
          </a:blip>
          <a:stretch>
            <a:fillRect/>
          </a:stretch>
        </p:blipFill>
        <p:spPr>
          <a:xfrm rot="20337208">
            <a:off x="1230506" y="981144"/>
            <a:ext cx="1222345" cy="124473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02422"/>
            <a:ext cx="5079857" cy="5066412"/>
          </a:xfrm>
          <a:prstGeom prst="rect">
            <a:avLst/>
          </a:prstGeom>
        </p:spPr>
      </p:pic>
      <p:sp>
        <p:nvSpPr>
          <p:cNvPr id="12" name="矩形 91"/>
          <p:cNvSpPr/>
          <p:nvPr/>
        </p:nvSpPr>
        <p:spPr>
          <a:xfrm>
            <a:off x="991474" y="2631252"/>
            <a:ext cx="3484429" cy="1754326"/>
          </a:xfrm>
          <a:prstGeom prst="rect">
            <a:avLst/>
          </a:prstGeom>
        </p:spPr>
        <p:txBody>
          <a:bodyPr wrap="square">
            <a:spAutoFit/>
          </a:bodyPr>
          <a:lstStyle/>
          <a:p>
            <a:pPr>
              <a:spcBef>
                <a:spcPct val="50000"/>
              </a:spcBef>
            </a:pPr>
            <a:r>
              <a:rPr lang="en-US" altLang="vi-VN" sz="5400" b="1" dirty="0" err="1">
                <a:latin typeface="Times New Roman" panose="02020603050405020304" pitchFamily="18" charset="0"/>
                <a:cs typeface="Times New Roman" panose="02020603050405020304" pitchFamily="18" charset="0"/>
              </a:rPr>
              <a:t>Hoạt</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động</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nối</a:t>
            </a:r>
            <a:r>
              <a:rPr lang="en-US" altLang="vi-VN" sz="5400" b="1" dirty="0">
                <a:latin typeface="Times New Roman" panose="02020603050405020304" pitchFamily="18" charset="0"/>
                <a:cs typeface="Times New Roman" panose="02020603050405020304" pitchFamily="18" charset="0"/>
              </a:rPr>
              <a:t> </a:t>
            </a:r>
            <a:r>
              <a:rPr lang="en-US" altLang="vi-VN" sz="5400" b="1" dirty="0" err="1">
                <a:latin typeface="Times New Roman" panose="02020603050405020304" pitchFamily="18" charset="0"/>
                <a:cs typeface="Times New Roman" panose="02020603050405020304" pitchFamily="18" charset="0"/>
              </a:rPr>
              <a:t>tiếp</a:t>
            </a:r>
            <a:endParaRPr lang="en-US" altLang="vi-VN"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44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500"/>
                                        <p:tgtEl>
                                          <p:spTgt spid="12"/>
                                        </p:tgtEl>
                                        <p:attrNameLst>
                                          <p:attrName>ppt_y</p:attrName>
                                        </p:attrNameLst>
                                      </p:cBhvr>
                                      <p:tavLst>
                                        <p:tav tm="0">
                                          <p:val>
                                            <p:strVal val="#ppt_y+#ppt_h*1.125000"/>
                                          </p:val>
                                        </p:tav>
                                        <p:tav tm="100000">
                                          <p:val>
                                            <p:strVal val="#ppt_y"/>
                                          </p:val>
                                        </p:tav>
                                      </p:tavLst>
                                    </p:anim>
                                    <p:animEffect transition="in" filter="wipe(up)">
                                      <p:cBhvr>
                                        <p:cTn id="19" dur="1500"/>
                                        <p:tgtEl>
                                          <p:spTgt spid="12"/>
                                        </p:tgtEl>
                                      </p:cBhvr>
                                    </p:animEffect>
                                  </p:childTnLst>
                                </p:cTn>
                              </p:par>
                              <p:par>
                                <p:cTn id="20" presetID="2" presetClass="entr" presetSubtype="9"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p:tgtEl>
                                          <p:spTgt spid="2"/>
                                        </p:tgtEl>
                                        <p:attrNameLst>
                                          <p:attrName>ppt_x</p:attrName>
                                        </p:attrNameLst>
                                      </p:cBhvr>
                                      <p:tavLst>
                                        <p:tav tm="0">
                                          <p:val>
                                            <p:strVal val="#ppt_x-#ppt_w*1.125000"/>
                                          </p:val>
                                        </p:tav>
                                        <p:tav tm="100000">
                                          <p:val>
                                            <p:strVal val="#ppt_x"/>
                                          </p:val>
                                        </p:tav>
                                      </p:tavLst>
                                    </p:anim>
                                    <p:animEffect transition="in" filter="wipe(right)">
                                      <p:cBhvr>
                                        <p:cTn id="34" dur="500"/>
                                        <p:tgtEl>
                                          <p:spTgt spid="2"/>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ppt_x</p:attrName>
                                        </p:attrNameLst>
                                      </p:cBhvr>
                                      <p:tavLst>
                                        <p:tav tm="0">
                                          <p:val>
                                            <p:strVal val="#ppt_x-#ppt_w*1.125000"/>
                                          </p:val>
                                        </p:tav>
                                        <p:tav tm="100000">
                                          <p:val>
                                            <p:strVal val="#ppt_x"/>
                                          </p:val>
                                        </p:tav>
                                      </p:tavLst>
                                    </p:anim>
                                    <p:animEffect transition="in" filter="wipe(right)">
                                      <p:cBhvr>
                                        <p:cTn id="45" dur="500"/>
                                        <p:tgtEl>
                                          <p:spTgt spid="3"/>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12" presetClass="entr" presetSubtype="8"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p:tgtEl>
                                          <p:spTgt spid="4"/>
                                        </p:tgtEl>
                                        <p:attrNameLst>
                                          <p:attrName>ppt_x</p:attrName>
                                        </p:attrNameLst>
                                      </p:cBhvr>
                                      <p:tavLst>
                                        <p:tav tm="0">
                                          <p:val>
                                            <p:strVal val="#ppt_x-#ppt_w*1.125000"/>
                                          </p:val>
                                        </p:tav>
                                        <p:tav tm="100000">
                                          <p:val>
                                            <p:strVal val="#ppt_x"/>
                                          </p:val>
                                        </p:tav>
                                      </p:tavLst>
                                    </p:anim>
                                    <p:animEffect transition="in" filter="wipe(right)">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199" y="330200"/>
            <a:ext cx="11377749" cy="1524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0" b="1" dirty="0">
              <a:solidFill>
                <a:srgbClr val="000000"/>
              </a:solidFill>
              <a:latin typeface="Times New Roman" pitchFamily="18" charset="0"/>
              <a:cs typeface="Times New Roman" pitchFamily="18" charset="0"/>
            </a:endParaRPr>
          </a:p>
          <a:p>
            <a:pPr algn="ctr">
              <a:defRPr/>
            </a:pPr>
            <a:r>
              <a:rPr lang="en-US" sz="4000" b="1" dirty="0" err="1">
                <a:solidFill>
                  <a:srgbClr val="000000"/>
                </a:solidFill>
                <a:latin typeface="Times New Roman" pitchFamily="18" charset="0"/>
                <a:cs typeface="Times New Roman" pitchFamily="18" charset="0"/>
              </a:rPr>
              <a:t>Câu</a:t>
            </a:r>
            <a:r>
              <a:rPr lang="en-US" sz="4000" b="1" dirty="0">
                <a:solidFill>
                  <a:srgbClr val="000000"/>
                </a:solidFill>
                <a:latin typeface="Times New Roman" pitchFamily="18" charset="0"/>
                <a:cs typeface="Times New Roman" pitchFamily="18" charset="0"/>
              </a:rPr>
              <a:t> 2: </a:t>
            </a:r>
            <a:r>
              <a:rPr lang="en-US" sz="4000" b="1" dirty="0" err="1">
                <a:solidFill>
                  <a:srgbClr val="000000"/>
                </a:solidFill>
                <a:latin typeface="Times New Roman" pitchFamily="18" charset="0"/>
                <a:cs typeface="Times New Roman" pitchFamily="18" charset="0"/>
              </a:rPr>
              <a:t>Nội</a:t>
            </a:r>
            <a:r>
              <a:rPr lang="en-US" sz="4000" b="1" dirty="0">
                <a:solidFill>
                  <a:srgbClr val="000000"/>
                </a:solidFill>
                <a:latin typeface="Times New Roman" pitchFamily="18" charset="0"/>
                <a:cs typeface="Times New Roman" pitchFamily="18" charset="0"/>
              </a:rPr>
              <a:t> dung </a:t>
            </a:r>
            <a:r>
              <a:rPr lang="en-US" sz="4000" b="1" dirty="0" err="1">
                <a:solidFill>
                  <a:srgbClr val="000000"/>
                </a:solidFill>
                <a:latin typeface="Times New Roman" pitchFamily="18" charset="0"/>
                <a:cs typeface="Times New Roman" pitchFamily="18" charset="0"/>
              </a:rPr>
              <a:t>của</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bài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thơ</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Bè</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xuôi</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sông</a:t>
            </a:r>
            <a:r>
              <a:rPr lang="en-US" sz="4000" b="1" dirty="0">
                <a:solidFill>
                  <a:srgbClr val="000000"/>
                </a:solidFill>
                <a:latin typeface="Times New Roman" pitchFamily="18" charset="0"/>
                <a:cs typeface="Times New Roman" pitchFamily="18" charset="0"/>
              </a:rPr>
              <a:t> </a:t>
            </a:r>
            <a:r>
              <a:rPr lang="en-US" sz="4000" b="1" dirty="0" err="1">
                <a:solidFill>
                  <a:srgbClr val="000000"/>
                </a:solidFill>
                <a:latin typeface="Times New Roman" pitchFamily="18" charset="0"/>
                <a:cs typeface="Times New Roman" pitchFamily="18" charset="0"/>
              </a:rPr>
              <a:t>La”là</a:t>
            </a:r>
            <a:r>
              <a:rPr lang="en-US" sz="4000" b="1" dirty="0">
                <a:solidFill>
                  <a:srgbClr val="000000"/>
                </a:solidFill>
                <a:latin typeface="Times New Roman" pitchFamily="18" charset="0"/>
                <a:cs typeface="Times New Roman" pitchFamily="18" charset="0"/>
              </a:rPr>
              <a:t>:</a:t>
            </a:r>
          </a:p>
          <a:p>
            <a:pPr algn="ctr">
              <a:defRPr/>
            </a:pPr>
            <a:endParaRPr lang="en-US" sz="4000" b="1" dirty="0">
              <a:solidFill>
                <a:srgbClr val="000000"/>
              </a:solidFill>
              <a:latin typeface="Times New Roman" pitchFamily="18" charset="0"/>
              <a:cs typeface="Times New Roman" pitchFamily="18" charset="0"/>
            </a:endParaRPr>
          </a:p>
        </p:txBody>
      </p:sp>
      <p:sp>
        <p:nvSpPr>
          <p:cNvPr id="6" name="Rounded Rectangle 5"/>
          <p:cNvSpPr/>
          <p:nvPr/>
        </p:nvSpPr>
        <p:spPr>
          <a:xfrm>
            <a:off x="2133599" y="1982789"/>
            <a:ext cx="9583783" cy="101758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sz="2800" b="1" dirty="0">
                <a:solidFill>
                  <a:srgbClr val="000000"/>
                </a:solidFill>
                <a:latin typeface="Times New Roman" pitchFamily="18" charset="0"/>
                <a:cs typeface="Times New Roman" pitchFamily="18" charset="0"/>
              </a:rPr>
              <a:t>  A. </a:t>
            </a:r>
            <a:r>
              <a:rPr lang="en-US" sz="2800" b="1" dirty="0">
                <a:solidFill>
                  <a:srgbClr val="0D0D0D"/>
                </a:solidFill>
                <a:latin typeface="Times New Roman" pitchFamily="18" charset="0"/>
                <a:cs typeface="Times New Roman" pitchFamily="18" charset="0"/>
              </a:rPr>
              <a:t>Ca </a:t>
            </a:r>
            <a:r>
              <a:rPr lang="en-US" sz="2800" b="1" dirty="0" err="1">
                <a:solidFill>
                  <a:srgbClr val="0D0D0D"/>
                </a:solidFill>
                <a:latin typeface="Times New Roman" pitchFamily="18" charset="0"/>
                <a:cs typeface="Times New Roman" pitchFamily="18" charset="0"/>
              </a:rPr>
              <a:t>ngợi</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vẻ</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đẹp</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của</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dòng</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sông</a:t>
            </a:r>
            <a:r>
              <a:rPr lang="en-US" sz="2800" b="1" dirty="0">
                <a:solidFill>
                  <a:srgbClr val="0D0D0D"/>
                </a:solidFill>
                <a:latin typeface="Times New Roman" pitchFamily="18" charset="0"/>
                <a:cs typeface="Times New Roman" pitchFamily="18" charset="0"/>
              </a:rPr>
              <a:t> La.</a:t>
            </a:r>
            <a:endParaRPr lang="en-US" sz="2800" b="1" dirty="0">
              <a:solidFill>
                <a:srgbClr val="000000"/>
              </a:solidFill>
              <a:latin typeface="Times New Roman" pitchFamily="18" charset="0"/>
              <a:cs typeface="Times New Roman" pitchFamily="18" charset="0"/>
            </a:endParaRPr>
          </a:p>
        </p:txBody>
      </p:sp>
      <p:sp>
        <p:nvSpPr>
          <p:cNvPr id="7" name="Rounded Rectangle 6"/>
          <p:cNvSpPr/>
          <p:nvPr/>
        </p:nvSpPr>
        <p:spPr>
          <a:xfrm>
            <a:off x="2268538" y="3265488"/>
            <a:ext cx="9448844" cy="6858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just">
              <a:spcBef>
                <a:spcPct val="20000"/>
              </a:spcBef>
              <a:buFont typeface="Arial" pitchFamily="34" charset="0"/>
              <a:buNone/>
              <a:defRPr/>
            </a:pPr>
            <a:r>
              <a:rPr lang="en-US" altLang="en-US" sz="2800" b="1" dirty="0">
                <a:solidFill>
                  <a:srgbClr val="000000"/>
                </a:solidFill>
                <a:latin typeface="Times New Roman" pitchFamily="18" charset="0"/>
                <a:cs typeface="Times New Roman" pitchFamily="18" charset="0"/>
              </a:rPr>
              <a:t>B. </a:t>
            </a:r>
            <a:r>
              <a:rPr lang="en-US" sz="2800" b="1" dirty="0">
                <a:solidFill>
                  <a:srgbClr val="0D0D0D"/>
                </a:solidFill>
                <a:latin typeface="Times New Roman" pitchFamily="18" charset="0"/>
                <a:cs typeface="Times New Roman" pitchFamily="18" charset="0"/>
              </a:rPr>
              <a:t>Ca </a:t>
            </a:r>
            <a:r>
              <a:rPr lang="en-US" sz="2800" b="1" dirty="0" err="1">
                <a:solidFill>
                  <a:srgbClr val="0D0D0D"/>
                </a:solidFill>
                <a:latin typeface="Times New Roman" pitchFamily="18" charset="0"/>
                <a:cs typeface="Times New Roman" pitchFamily="18" charset="0"/>
              </a:rPr>
              <a:t>ngợi</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vẻ</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đẹp</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của</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dòng</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sông</a:t>
            </a:r>
            <a:r>
              <a:rPr lang="en-US" sz="2800" b="1" dirty="0">
                <a:solidFill>
                  <a:srgbClr val="0D0D0D"/>
                </a:solidFill>
                <a:latin typeface="Times New Roman" pitchFamily="18" charset="0"/>
                <a:cs typeface="Times New Roman" pitchFamily="18" charset="0"/>
              </a:rPr>
              <a:t> La </a:t>
            </a:r>
            <a:r>
              <a:rPr lang="en-US" sz="2800" b="1" dirty="0" err="1">
                <a:solidFill>
                  <a:srgbClr val="0D0D0D"/>
                </a:solidFill>
                <a:latin typeface="Times New Roman" pitchFamily="18" charset="0"/>
                <a:cs typeface="Times New Roman" pitchFamily="18" charset="0"/>
              </a:rPr>
              <a:t>và</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nói</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lên</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tài</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năng</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sức</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mạnh</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của</a:t>
            </a:r>
            <a:r>
              <a:rPr lang="en-US" sz="2800" b="1" dirty="0">
                <a:solidFill>
                  <a:srgbClr val="0D0D0D"/>
                </a:solidFill>
                <a:latin typeface="Times New Roman" pitchFamily="18" charset="0"/>
                <a:cs typeface="Times New Roman" pitchFamily="18" charset="0"/>
              </a:rPr>
              <a:t> con </a:t>
            </a:r>
            <a:r>
              <a:rPr lang="en-US" sz="2800" b="1" dirty="0" err="1">
                <a:solidFill>
                  <a:srgbClr val="0D0D0D"/>
                </a:solidFill>
                <a:latin typeface="Times New Roman" pitchFamily="18" charset="0"/>
                <a:cs typeface="Times New Roman" pitchFamily="18" charset="0"/>
              </a:rPr>
              <a:t>người</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Việt</a:t>
            </a:r>
            <a:r>
              <a:rPr lang="en-US" sz="2800" b="1" dirty="0">
                <a:solidFill>
                  <a:srgbClr val="0D0D0D"/>
                </a:solidFill>
                <a:latin typeface="Times New Roman" pitchFamily="18" charset="0"/>
                <a:cs typeface="Times New Roman" pitchFamily="18" charset="0"/>
              </a:rPr>
              <a:t> Nam </a:t>
            </a:r>
            <a:r>
              <a:rPr lang="en-US" sz="2800" b="1" dirty="0" err="1">
                <a:solidFill>
                  <a:srgbClr val="0D0D0D"/>
                </a:solidFill>
                <a:latin typeface="Times New Roman" pitchFamily="18" charset="0"/>
                <a:cs typeface="Times New Roman" pitchFamily="18" charset="0"/>
              </a:rPr>
              <a:t>trong</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công</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cuộc</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xây</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dựng</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quê</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hương</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đất</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nước</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bất</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chấp</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bom</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đạn</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của</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kẻ</a:t>
            </a:r>
            <a:r>
              <a:rPr lang="en-US" sz="2800" b="1" dirty="0">
                <a:solidFill>
                  <a:srgbClr val="0D0D0D"/>
                </a:solidFill>
                <a:latin typeface="Times New Roman" pitchFamily="18" charset="0"/>
                <a:cs typeface="Times New Roman" pitchFamily="18" charset="0"/>
              </a:rPr>
              <a:t> </a:t>
            </a:r>
            <a:r>
              <a:rPr lang="en-US" sz="2800" b="1" dirty="0" err="1">
                <a:solidFill>
                  <a:srgbClr val="0D0D0D"/>
                </a:solidFill>
                <a:latin typeface="Times New Roman" pitchFamily="18" charset="0"/>
                <a:cs typeface="Times New Roman" pitchFamily="18" charset="0"/>
              </a:rPr>
              <a:t>thù</a:t>
            </a:r>
            <a:r>
              <a:rPr lang="en-US" sz="2800" b="1" dirty="0">
                <a:solidFill>
                  <a:srgbClr val="0D0D0D"/>
                </a:solidFill>
                <a:latin typeface="Times New Roman" pitchFamily="18" charset="0"/>
                <a:cs typeface="Times New Roman" pitchFamily="18" charset="0"/>
              </a:rPr>
              <a:t>.</a:t>
            </a:r>
          </a:p>
        </p:txBody>
      </p:sp>
      <p:sp>
        <p:nvSpPr>
          <p:cNvPr id="8" name="Rounded Rectangle 7"/>
          <p:cNvSpPr/>
          <p:nvPr/>
        </p:nvSpPr>
        <p:spPr>
          <a:xfrm>
            <a:off x="2232024" y="4605338"/>
            <a:ext cx="9354729" cy="12446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just">
              <a:defRPr/>
            </a:pPr>
            <a:r>
              <a:rPr lang="en-US" altLang="en-US" sz="2800" b="1">
                <a:solidFill>
                  <a:srgbClr val="000000"/>
                </a:solidFill>
                <a:latin typeface="Times New Roman" pitchFamily="18" charset="0"/>
                <a:cs typeface="Times New Roman" pitchFamily="18" charset="0"/>
              </a:rPr>
              <a:t>C. </a:t>
            </a:r>
            <a:r>
              <a:rPr lang="en-US" sz="2800" b="1">
                <a:solidFill>
                  <a:srgbClr val="0D0D0D"/>
                </a:solidFill>
                <a:latin typeface="Times New Roman" pitchFamily="18" charset="0"/>
                <a:cs typeface="Times New Roman" pitchFamily="18" charset="0"/>
              </a:rPr>
              <a:t>Ca ngợi vẻ đẹp của dòng sông La và tình yêu của tác giả với dòng sông. </a:t>
            </a:r>
            <a:endParaRPr lang="en-US" altLang="en-US" sz="2800" b="1">
              <a:solidFill>
                <a:srgbClr val="000000"/>
              </a:solidFill>
              <a:latin typeface="Times New Roman" pitchFamily="18" charset="0"/>
              <a:cs typeface="Times New Roman" pitchFamily="18" charset="0"/>
            </a:endParaRPr>
          </a:p>
        </p:txBody>
      </p:sp>
      <p:sp>
        <p:nvSpPr>
          <p:cNvPr id="9" name="Oval 8"/>
          <p:cNvSpPr/>
          <p:nvPr/>
        </p:nvSpPr>
        <p:spPr>
          <a:xfrm>
            <a:off x="2268538" y="2944813"/>
            <a:ext cx="531812" cy="5000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b="1">
              <a:solidFill>
                <a:srgbClr val="FFFFFF"/>
              </a:solidFill>
            </a:endParaRPr>
          </a:p>
        </p:txBody>
      </p:sp>
      <p:sp>
        <p:nvSpPr>
          <p:cNvPr id="2" name="5-Point Star 1">
            <a:hlinkClick r:id="rId2" action="ppaction://hlinksldjump"/>
          </p:cNvPr>
          <p:cNvSpPr/>
          <p:nvPr/>
        </p:nvSpPr>
        <p:spPr>
          <a:xfrm>
            <a:off x="5600700" y="6176963"/>
            <a:ext cx="685800" cy="609600"/>
          </a:xfrm>
          <a:prstGeom prst="star5">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4000" b="1"/>
          </a:p>
        </p:txBody>
      </p:sp>
    </p:spTree>
    <p:extLst>
      <p:ext uri="{BB962C8B-B14F-4D97-AF65-F5344CB8AC3E}">
        <p14:creationId xmlns:p14="http://schemas.microsoft.com/office/powerpoint/2010/main" val="25765473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8"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Hộp_Văn_Bản 5">
            <a:extLst>
              <a:ext uri="{FF2B5EF4-FFF2-40B4-BE49-F238E27FC236}">
                <a16:creationId xmlns:a16="http://schemas.microsoft.com/office/drawing/2014/main" id="{D9A41749-C183-4B1A-9D1B-6D8523534295}"/>
              </a:ext>
            </a:extLst>
          </p:cNvPr>
          <p:cNvSpPr txBox="1">
            <a:spLocks noChangeArrowheads="1"/>
          </p:cNvSpPr>
          <p:nvPr/>
        </p:nvSpPr>
        <p:spPr bwMode="auto">
          <a:xfrm>
            <a:off x="1066620" y="178380"/>
            <a:ext cx="10524744"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4000" b="1" dirty="0" err="1">
                <a:latin typeface="Times New Roman" panose="02020603050405020304" pitchFamily="18" charset="0"/>
                <a:cs typeface="Times New Roman" panose="02020603050405020304" pitchFamily="18" charset="0"/>
              </a:rPr>
              <a:t>Thứ</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hai</a:t>
            </a:r>
            <a:r>
              <a:rPr lang="en-US" altLang="vi-VN" sz="4000" b="1" dirty="0">
                <a:latin typeface="Times New Roman" panose="02020603050405020304" pitchFamily="18" charset="0"/>
                <a:cs typeface="Times New Roman" panose="02020603050405020304" pitchFamily="18" charset="0"/>
              </a:rPr>
              <a:t> </a:t>
            </a:r>
            <a:r>
              <a:rPr lang="en-US" altLang="vi-VN" sz="4000" b="1" dirty="0" err="1">
                <a:latin typeface="Times New Roman" panose="02020603050405020304" pitchFamily="18" charset="0"/>
                <a:cs typeface="Times New Roman" panose="02020603050405020304" pitchFamily="18" charset="0"/>
              </a:rPr>
              <a:t>ngày</a:t>
            </a:r>
            <a:r>
              <a:rPr lang="en-US" altLang="vi-VN" sz="4000" b="1" dirty="0">
                <a:latin typeface="Times New Roman" panose="02020603050405020304" pitchFamily="18" charset="0"/>
                <a:cs typeface="Times New Roman" panose="02020603050405020304" pitchFamily="18" charset="0"/>
              </a:rPr>
              <a:t> 13 </a:t>
            </a:r>
            <a:r>
              <a:rPr lang="en-US" altLang="vi-VN" sz="4000" b="1" dirty="0" err="1">
                <a:latin typeface="Times New Roman" panose="02020603050405020304" pitchFamily="18" charset="0"/>
                <a:cs typeface="Times New Roman" panose="02020603050405020304" pitchFamily="18" charset="0"/>
              </a:rPr>
              <a:t>tháng</a:t>
            </a:r>
            <a:r>
              <a:rPr lang="en-US" altLang="vi-VN" sz="4000" b="1" dirty="0">
                <a:latin typeface="Times New Roman" panose="02020603050405020304" pitchFamily="18" charset="0"/>
                <a:cs typeface="Times New Roman" panose="02020603050405020304" pitchFamily="18" charset="0"/>
              </a:rPr>
              <a:t> 2 </a:t>
            </a:r>
            <a:r>
              <a:rPr lang="en-US" altLang="vi-VN" sz="4000" b="1" dirty="0" err="1">
                <a:latin typeface="Times New Roman" panose="02020603050405020304" pitchFamily="18" charset="0"/>
                <a:cs typeface="Times New Roman" panose="02020603050405020304" pitchFamily="18" charset="0"/>
              </a:rPr>
              <a:t>năm</a:t>
            </a:r>
            <a:r>
              <a:rPr lang="en-US" altLang="vi-VN" sz="4000" b="1" dirty="0">
                <a:latin typeface="Times New Roman" panose="02020603050405020304" pitchFamily="18" charset="0"/>
                <a:cs typeface="Times New Roman" panose="02020603050405020304" pitchFamily="18" charset="0"/>
              </a:rPr>
              <a:t> 2023</a:t>
            </a:r>
            <a:endParaRPr lang="vi-VN" altLang="vi-VN" sz="4000" b="1" dirty="0">
              <a:latin typeface="Times New Roman" panose="02020603050405020304" pitchFamily="18" charset="0"/>
              <a:cs typeface="Times New Roman" panose="02020603050405020304" pitchFamily="18" charset="0"/>
            </a:endParaRPr>
          </a:p>
        </p:txBody>
      </p:sp>
      <p:sp>
        <p:nvSpPr>
          <p:cNvPr id="8196" name="Hộp_Văn_Bản 6">
            <a:extLst>
              <a:ext uri="{FF2B5EF4-FFF2-40B4-BE49-F238E27FC236}">
                <a16:creationId xmlns:a16="http://schemas.microsoft.com/office/drawing/2014/main" id="{5EED65D9-8C63-4EB5-8AB7-8D358504E5CF}"/>
              </a:ext>
            </a:extLst>
          </p:cNvPr>
          <p:cNvSpPr txBox="1">
            <a:spLocks noChangeArrowheads="1"/>
          </p:cNvSpPr>
          <p:nvPr/>
        </p:nvSpPr>
        <p:spPr bwMode="auto">
          <a:xfrm>
            <a:off x="1219201" y="1015244"/>
            <a:ext cx="8839200"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u="sng" dirty="0" err="1">
                <a:latin typeface="Times New Roman" panose="02020603050405020304" pitchFamily="18" charset="0"/>
                <a:cs typeface="Times New Roman" panose="02020603050405020304" pitchFamily="18" charset="0"/>
              </a:rPr>
              <a:t>Tiếng</a:t>
            </a:r>
            <a:r>
              <a:rPr lang="en-US" altLang="vi-VN" sz="3600" b="1" u="sng" dirty="0">
                <a:latin typeface="Times New Roman" panose="02020603050405020304" pitchFamily="18" charset="0"/>
                <a:cs typeface="Times New Roman" panose="02020603050405020304" pitchFamily="18" charset="0"/>
              </a:rPr>
              <a:t> </a:t>
            </a:r>
            <a:r>
              <a:rPr lang="en-US" altLang="vi-VN" sz="3600" b="1" u="sng" dirty="0" err="1">
                <a:latin typeface="Times New Roman" panose="02020603050405020304" pitchFamily="18" charset="0"/>
                <a:cs typeface="Times New Roman" panose="02020603050405020304" pitchFamily="18" charset="0"/>
              </a:rPr>
              <a:t>Việt</a:t>
            </a:r>
            <a:endParaRPr lang="vi-VN" altLang="vi-VN" sz="3600" b="1" u="sng" dirty="0">
              <a:latin typeface="Times New Roman" panose="02020603050405020304" pitchFamily="18" charset="0"/>
              <a:cs typeface="Times New Roman" panose="02020603050405020304" pitchFamily="18" charset="0"/>
            </a:endParaRPr>
          </a:p>
        </p:txBody>
      </p:sp>
      <p:sp>
        <p:nvSpPr>
          <p:cNvPr id="2" name="Rectangle 1"/>
          <p:cNvSpPr/>
          <p:nvPr/>
        </p:nvSpPr>
        <p:spPr>
          <a:xfrm>
            <a:off x="2086783" y="1933988"/>
            <a:ext cx="7818166" cy="707886"/>
          </a:xfrm>
          <a:prstGeom prst="rect">
            <a:avLst/>
          </a:prstGeom>
        </p:spPr>
        <p:txBody>
          <a:bodyPr wrap="none">
            <a:spAutoFit/>
          </a:bodyPr>
          <a:lstStyle/>
          <a:p>
            <a:pPr algn="ctr"/>
            <a:r>
              <a:rPr lang="en-US" sz="4000" b="1" kern="10" dirty="0" err="1">
                <a:latin typeface="Times New Roman" panose="02020603050405020304" pitchFamily="18" charset="0"/>
                <a:cs typeface="Times New Roman" panose="02020603050405020304" pitchFamily="18" charset="0"/>
              </a:rPr>
              <a:t>Bài</a:t>
            </a:r>
            <a:r>
              <a:rPr lang="en-US" sz="4000" b="1" kern="10" dirty="0">
                <a:latin typeface="Times New Roman" panose="02020603050405020304" pitchFamily="18" charset="0"/>
                <a:cs typeface="Times New Roman" panose="02020603050405020304" pitchFamily="18" charset="0"/>
              </a:rPr>
              <a:t> 22A: </a:t>
            </a:r>
            <a:r>
              <a:rPr lang="en-US" sz="4000" b="1" kern="10" dirty="0" err="1">
                <a:latin typeface="Times New Roman" panose="02020603050405020304" pitchFamily="18" charset="0"/>
                <a:cs typeface="Times New Roman" panose="02020603050405020304" pitchFamily="18" charset="0"/>
              </a:rPr>
              <a:t>Hương</a:t>
            </a:r>
            <a:r>
              <a:rPr lang="en-US" sz="4000" b="1" kern="10" dirty="0">
                <a:latin typeface="Times New Roman" panose="02020603050405020304" pitchFamily="18" charset="0"/>
                <a:cs typeface="Times New Roman" panose="02020603050405020304" pitchFamily="18" charset="0"/>
              </a:rPr>
              <a:t> </a:t>
            </a:r>
            <a:r>
              <a:rPr lang="en-US" sz="4000" b="1" kern="10" dirty="0" err="1">
                <a:latin typeface="Times New Roman" panose="02020603050405020304" pitchFamily="18" charset="0"/>
                <a:cs typeface="Times New Roman" panose="02020603050405020304" pitchFamily="18" charset="0"/>
              </a:rPr>
              <a:t>vị</a:t>
            </a:r>
            <a:r>
              <a:rPr lang="en-US" sz="4000" b="1" kern="10" dirty="0">
                <a:latin typeface="Times New Roman" panose="02020603050405020304" pitchFamily="18" charset="0"/>
                <a:cs typeface="Times New Roman" panose="02020603050405020304" pitchFamily="18" charset="0"/>
              </a:rPr>
              <a:t> </a:t>
            </a:r>
            <a:r>
              <a:rPr lang="en-US" sz="4000" b="1" kern="10" dirty="0" err="1">
                <a:latin typeface="Times New Roman" panose="02020603050405020304" pitchFamily="18" charset="0"/>
                <a:cs typeface="Times New Roman" panose="02020603050405020304" pitchFamily="18" charset="0"/>
              </a:rPr>
              <a:t>hấp</a:t>
            </a:r>
            <a:r>
              <a:rPr lang="en-US" sz="4000" b="1" kern="10" dirty="0">
                <a:latin typeface="Times New Roman" panose="02020603050405020304" pitchFamily="18" charset="0"/>
                <a:cs typeface="Times New Roman" panose="02020603050405020304" pitchFamily="18" charset="0"/>
              </a:rPr>
              <a:t> </a:t>
            </a:r>
            <a:r>
              <a:rPr lang="en-US" sz="4000" b="1" kern="10" dirty="0" err="1">
                <a:latin typeface="Times New Roman" panose="02020603050405020304" pitchFamily="18" charset="0"/>
                <a:cs typeface="Times New Roman" panose="02020603050405020304" pitchFamily="18" charset="0"/>
              </a:rPr>
              <a:t>dẫn</a:t>
            </a:r>
            <a:r>
              <a:rPr lang="en-US" sz="4000" b="1" kern="10" dirty="0">
                <a:latin typeface="Times New Roman" panose="02020603050405020304" pitchFamily="18" charset="0"/>
                <a:cs typeface="Times New Roman" panose="02020603050405020304" pitchFamily="18" charset="0"/>
              </a:rPr>
              <a:t> – </a:t>
            </a:r>
            <a:r>
              <a:rPr lang="en-US" sz="4000" b="1" kern="10" dirty="0" err="1">
                <a:latin typeface="Times New Roman" panose="02020603050405020304" pitchFamily="18" charset="0"/>
                <a:cs typeface="Times New Roman" panose="02020603050405020304" pitchFamily="18" charset="0"/>
              </a:rPr>
              <a:t>tiết</a:t>
            </a:r>
            <a:r>
              <a:rPr lang="en-US" sz="4000" b="1" kern="10" dirty="0">
                <a:latin typeface="Times New Roman" panose="02020603050405020304" pitchFamily="18" charset="0"/>
                <a:cs typeface="Times New Roman" panose="02020603050405020304" pitchFamily="18" charset="0"/>
              </a:rPr>
              <a:t> 1</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533312"/>
      </p:ext>
    </p:extLst>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297;p8">
            <a:extLst>
              <a:ext uri="{FF2B5EF4-FFF2-40B4-BE49-F238E27FC236}">
                <a16:creationId xmlns:a16="http://schemas.microsoft.com/office/drawing/2014/main" id="{4577587E-A872-4934-B92C-AD1068A47EB1}"/>
              </a:ext>
            </a:extLst>
          </p:cNvPr>
          <p:cNvSpPr>
            <a:spLocks noChangeArrowheads="1"/>
          </p:cNvSpPr>
          <p:nvPr/>
        </p:nvSpPr>
        <p:spPr bwMode="auto">
          <a:xfrm>
            <a:off x="326572" y="2144100"/>
            <a:ext cx="11534038" cy="1330035"/>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60950" rIns="121900" bIns="6095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1600" b="1">
              <a:solidFill>
                <a:srgbClr val="FFFFFF"/>
              </a:solidFill>
              <a:latin typeface="Times New Roman" panose="02020603050405020304" pitchFamily="18" charset="0"/>
              <a:cs typeface="Arial" panose="020B0604020202020204" pitchFamily="34" charset="0"/>
              <a:sym typeface="Arial" panose="020B0604020202020204" pitchFamily="34" charset="0"/>
            </a:endParaRPr>
          </a:p>
        </p:txBody>
      </p:sp>
      <p:pic>
        <p:nvPicPr>
          <p:cNvPr id="9219" name="Google Shape;299;p8" descr="E:\QUYNH\anh tai ve poiwer oint\5e43c1f10bb5d163599e9eba_tải hình ảnh hoa đồng tiền.png">
            <a:extLst>
              <a:ext uri="{FF2B5EF4-FFF2-40B4-BE49-F238E27FC236}">
                <a16:creationId xmlns:a16="http://schemas.microsoft.com/office/drawing/2014/main" id="{9385AA73-9F7C-4FC6-835D-D29BB5BE2C0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46625" b="36234"/>
          <a:stretch>
            <a:fillRect/>
          </a:stretch>
        </p:blipFill>
        <p:spPr bwMode="auto">
          <a:xfrm>
            <a:off x="58451" y="0"/>
            <a:ext cx="20637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Google Shape;300;p8" descr="E:\QUYNH\anh tai ve poiwer oint\chim 6.jpg">
            <a:extLst>
              <a:ext uri="{FF2B5EF4-FFF2-40B4-BE49-F238E27FC236}">
                <a16:creationId xmlns:a16="http://schemas.microsoft.com/office/drawing/2014/main" id="{6E339CB8-FAEF-4B73-8F0C-D2CB19C4A74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279" y="154962"/>
            <a:ext cx="17478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1" name="Google Shape;301;p8">
            <a:extLst>
              <a:ext uri="{FF2B5EF4-FFF2-40B4-BE49-F238E27FC236}">
                <a16:creationId xmlns:a16="http://schemas.microsoft.com/office/drawing/2014/main" id="{FB5D2B2F-7A27-47D7-A568-4CD55176C3C3}"/>
              </a:ext>
            </a:extLst>
          </p:cNvPr>
          <p:cNvCxnSpPr>
            <a:cxnSpLocks noChangeShapeType="1"/>
          </p:cNvCxnSpPr>
          <p:nvPr/>
        </p:nvCxnSpPr>
        <p:spPr bwMode="auto">
          <a:xfrm>
            <a:off x="7022308" y="76200"/>
            <a:ext cx="3902075"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2" name="Google Shape;302;p8">
            <a:extLst>
              <a:ext uri="{FF2B5EF4-FFF2-40B4-BE49-F238E27FC236}">
                <a16:creationId xmlns:a16="http://schemas.microsoft.com/office/drawing/2014/main" id="{FA40632A-1DA8-4871-B6B5-18C6817CE24B}"/>
              </a:ext>
            </a:extLst>
          </p:cNvPr>
          <p:cNvCxnSpPr>
            <a:cxnSpLocks noChangeShapeType="1"/>
          </p:cNvCxnSpPr>
          <p:nvPr/>
        </p:nvCxnSpPr>
        <p:spPr bwMode="auto">
          <a:xfrm>
            <a:off x="11963400" y="962174"/>
            <a:ext cx="0" cy="1901825"/>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9223" name="Google Shape;303;p8">
            <a:extLst>
              <a:ext uri="{FF2B5EF4-FFF2-40B4-BE49-F238E27FC236}">
                <a16:creationId xmlns:a16="http://schemas.microsoft.com/office/drawing/2014/main" id="{5744EEF2-B410-4C41-BA8E-0EB000FBA9AC}"/>
              </a:ext>
            </a:extLst>
          </p:cNvPr>
          <p:cNvCxnSpPr>
            <a:cxnSpLocks noChangeShapeType="1"/>
          </p:cNvCxnSpPr>
          <p:nvPr/>
        </p:nvCxnSpPr>
        <p:spPr bwMode="auto">
          <a:xfrm>
            <a:off x="2781302" y="6629400"/>
            <a:ext cx="6327775" cy="0"/>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9224" name="Google Shape;304;p8">
            <a:extLst>
              <a:ext uri="{FF2B5EF4-FFF2-40B4-BE49-F238E27FC236}">
                <a16:creationId xmlns:a16="http://schemas.microsoft.com/office/drawing/2014/main" id="{197D0EF3-1E1F-46F9-9979-E681B3A20640}"/>
              </a:ext>
            </a:extLst>
          </p:cNvPr>
          <p:cNvCxnSpPr>
            <a:cxnSpLocks noChangeShapeType="1"/>
          </p:cNvCxnSpPr>
          <p:nvPr/>
        </p:nvCxnSpPr>
        <p:spPr bwMode="auto">
          <a:xfrm>
            <a:off x="228600" y="3048000"/>
            <a:ext cx="0" cy="314325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3D683B5D-6453-4F07-815A-0883984126CB}"/>
              </a:ext>
            </a:extLst>
          </p:cNvPr>
          <p:cNvSpPr txBox="1">
            <a:spLocks noChangeArrowheads="1"/>
          </p:cNvSpPr>
          <p:nvPr/>
        </p:nvSpPr>
        <p:spPr bwMode="auto">
          <a:xfrm>
            <a:off x="461849" y="2400469"/>
            <a:ext cx="110987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spcBef>
                <a:spcPct val="0"/>
              </a:spcBef>
              <a:buNone/>
            </a:pPr>
            <a:r>
              <a:rPr lang="en-US" altLang="vi-VN" sz="4800" b="1" dirty="0">
                <a:latin typeface="Times New Roman" panose="02020603050405020304" pitchFamily="18" charset="0"/>
                <a:cs typeface="Times New Roman" panose="02020603050405020304" pitchFamily="18" charset="0"/>
              </a:rPr>
              <a:t>1. </a:t>
            </a:r>
            <a:r>
              <a:rPr lang="en-US" altLang="vi-VN" sz="4800" b="1" dirty="0" err="1">
                <a:latin typeface="Times New Roman" panose="02020603050405020304" pitchFamily="18" charset="0"/>
                <a:cs typeface="Times New Roman" panose="02020603050405020304" pitchFamily="18" charset="0"/>
              </a:rPr>
              <a:t>Đọc</a:t>
            </a:r>
            <a:r>
              <a:rPr lang="en-US" altLang="vi-VN" sz="4800" b="1" dirty="0">
                <a:latin typeface="Times New Roman" panose="02020603050405020304" pitchFamily="18" charset="0"/>
                <a:cs typeface="Times New Roman" panose="02020603050405020304" pitchFamily="18" charset="0"/>
              </a:rPr>
              <a:t>  - </a:t>
            </a:r>
            <a:r>
              <a:rPr lang="en-US" altLang="vi-VN" sz="4800" b="1" dirty="0" err="1">
                <a:latin typeface="Times New Roman" panose="02020603050405020304" pitchFamily="18" charset="0"/>
                <a:cs typeface="Times New Roman" panose="02020603050405020304" pitchFamily="18" charset="0"/>
              </a:rPr>
              <a:t>hiểu</a:t>
            </a:r>
            <a:r>
              <a:rPr lang="en-US" altLang="vi-VN" sz="4800" b="1" dirty="0">
                <a:latin typeface="Times New Roman" panose="02020603050405020304" pitchFamily="18" charset="0"/>
                <a:cs typeface="Times New Roman" panose="02020603050405020304" pitchFamily="18" charset="0"/>
              </a:rPr>
              <a:t> </a:t>
            </a:r>
            <a:r>
              <a:rPr lang="en-US" altLang="vi-VN" sz="4800" b="1" dirty="0" err="1">
                <a:latin typeface="Times New Roman" panose="02020603050405020304" pitchFamily="18" charset="0"/>
                <a:cs typeface="Times New Roman" panose="02020603050405020304" pitchFamily="18" charset="0"/>
              </a:rPr>
              <a:t>bài</a:t>
            </a:r>
            <a:r>
              <a:rPr lang="en-US" altLang="vi-VN" sz="4800" b="1" dirty="0">
                <a:latin typeface="Times New Roman" panose="02020603050405020304" pitchFamily="18" charset="0"/>
                <a:cs typeface="Times New Roman" panose="02020603050405020304" pitchFamily="18" charset="0"/>
              </a:rPr>
              <a:t> </a:t>
            </a:r>
            <a:r>
              <a:rPr lang="en-US" altLang="vi-VN" sz="4800" b="1" i="1" dirty="0" err="1">
                <a:latin typeface="Times New Roman" panose="02020603050405020304" pitchFamily="18" charset="0"/>
                <a:cs typeface="Times New Roman" panose="02020603050405020304" pitchFamily="18" charset="0"/>
              </a:rPr>
              <a:t>Sầu</a:t>
            </a:r>
            <a:r>
              <a:rPr lang="en-US" altLang="vi-VN" sz="4800" b="1" i="1" dirty="0">
                <a:latin typeface="Times New Roman" panose="02020603050405020304" pitchFamily="18" charset="0"/>
                <a:cs typeface="Times New Roman" panose="02020603050405020304" pitchFamily="18" charset="0"/>
              </a:rPr>
              <a:t> </a:t>
            </a:r>
            <a:r>
              <a:rPr lang="en-US" altLang="vi-VN" sz="4800" b="1" i="1" dirty="0" err="1">
                <a:latin typeface="Times New Roman" panose="02020603050405020304" pitchFamily="18" charset="0"/>
                <a:cs typeface="Times New Roman" panose="02020603050405020304" pitchFamily="18" charset="0"/>
              </a:rPr>
              <a:t>riêng</a:t>
            </a:r>
            <a:endParaRPr lang="en-US" altLang="vi-VN" sz="4800" b="1"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132561-ADA3-4874-BCC7-DDF126B9EA73}"/>
              </a:ext>
            </a:extLst>
          </p:cNvPr>
          <p:cNvSpPr txBox="1">
            <a:spLocks noChangeArrowheads="1"/>
          </p:cNvSpPr>
          <p:nvPr/>
        </p:nvSpPr>
        <p:spPr bwMode="auto">
          <a:xfrm>
            <a:off x="4495800" y="866237"/>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600" b="1" dirty="0">
                <a:latin typeface="Times New Roman" panose="02020603050405020304" pitchFamily="18" charset="0"/>
                <a:cs typeface="Times New Roman" panose="02020603050405020304" pitchFamily="18" charset="0"/>
              </a:rPr>
              <a:t>YÊU CẦU CẦN ĐẠT</a:t>
            </a:r>
          </a:p>
        </p:txBody>
      </p:sp>
    </p:spTree>
    <p:extLst>
      <p:ext uri="{BB962C8B-B14F-4D97-AF65-F5344CB8AC3E}">
        <p14:creationId xmlns:p14="http://schemas.microsoft.com/office/powerpoint/2010/main" val="4225722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7"/>
                                        </p:tgtEl>
                                        <p:attrNameLst>
                                          <p:attrName>style.visibility</p:attrName>
                                        </p:attrNameLst>
                                      </p:cBhvr>
                                      <p:to>
                                        <p:strVal val="visible"/>
                                      </p:to>
                                    </p:set>
                                    <p:animEffect transition="in" filter="barn(inVertical)">
                                      <p:cBhvr>
                                        <p:cTn id="20"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2697" y="577321"/>
            <a:ext cx="756880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1.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Quan</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sát</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các</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tấm</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ảnh</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dưới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dây</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trả</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lời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hỏi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pic>
        <p:nvPicPr>
          <p:cNvPr id="1026" name="Picture 2" descr="https://img.loigiaihay.com/picture/2019/1228/quan-sat-cac-tam-anh.jpg"/>
          <p:cNvPicPr>
            <a:picLocks noChangeAspect="1" noChangeArrowheads="1"/>
          </p:cNvPicPr>
          <p:nvPr/>
        </p:nvPicPr>
        <p:blipFill rotWithShape="1">
          <a:blip r:embed="rId2">
            <a:extLst>
              <a:ext uri="{28A0092B-C50C-407E-A947-70E740481C1C}">
                <a14:useLocalDpi xmlns:a14="http://schemas.microsoft.com/office/drawing/2010/main" val="0"/>
              </a:ext>
            </a:extLst>
          </a:blip>
          <a:srcRect t="25971" r="20845"/>
          <a:stretch/>
        </p:blipFill>
        <p:spPr bwMode="auto">
          <a:xfrm>
            <a:off x="352697" y="1008208"/>
            <a:ext cx="8752114" cy="4157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132561-ADA3-4874-BCC7-DDF126B9EA73}"/>
              </a:ext>
            </a:extLst>
          </p:cNvPr>
          <p:cNvSpPr txBox="1">
            <a:spLocks noChangeArrowheads="1"/>
          </p:cNvSpPr>
          <p:nvPr/>
        </p:nvSpPr>
        <p:spPr bwMode="auto">
          <a:xfrm>
            <a:off x="158931" y="76177"/>
            <a:ext cx="563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b="1" dirty="0">
                <a:solidFill>
                  <a:srgbClr val="FF0000"/>
                </a:solidFill>
                <a:latin typeface="Times New Roman" panose="02020603050405020304" pitchFamily="18" charset="0"/>
                <a:cs typeface="Times New Roman" panose="02020603050405020304" pitchFamily="18" charset="0"/>
              </a:rPr>
              <a:t>A. HOẠT ĐỘNG CƠ BẢN:</a:t>
            </a:r>
          </a:p>
        </p:txBody>
      </p:sp>
      <p:pic>
        <p:nvPicPr>
          <p:cNvPr id="6" name="Picture 2" descr="https://img.loigiaihay.com/picture/2019/1228/quan-sat-cac-tam-anh.jpg"/>
          <p:cNvPicPr>
            <a:picLocks noChangeAspect="1" noChangeArrowheads="1"/>
          </p:cNvPicPr>
          <p:nvPr/>
        </p:nvPicPr>
        <p:blipFill rotWithShape="1">
          <a:blip r:embed="rId2">
            <a:extLst>
              <a:ext uri="{28A0092B-C50C-407E-A947-70E740481C1C}">
                <a14:useLocalDpi xmlns:a14="http://schemas.microsoft.com/office/drawing/2010/main" val="0"/>
              </a:ext>
            </a:extLst>
          </a:blip>
          <a:srcRect l="81566"/>
          <a:stretch/>
        </p:blipFill>
        <p:spPr bwMode="auto">
          <a:xfrm>
            <a:off x="9287691" y="76177"/>
            <a:ext cx="2560319" cy="5089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8931" y="5190189"/>
            <a:ext cx="9311640" cy="954107"/>
          </a:xfrm>
          <a:prstGeom prst="rect">
            <a:avLst/>
          </a:prstGeom>
        </p:spPr>
        <p:txBody>
          <a:bodyPr wrap="square">
            <a:spAutoFit/>
          </a:bodyPr>
          <a:lstStyle/>
          <a:p>
            <a:r>
              <a:rPr lang="en-US" sz="2800" b="0" i="0" dirty="0">
                <a:solidFill>
                  <a:srgbClr val="000000"/>
                </a:solidFill>
                <a:effectLst/>
                <a:latin typeface="Times New Roman" panose="02020603050405020304" pitchFamily="18" charset="0"/>
                <a:cs typeface="Times New Roman" panose="02020603050405020304" pitchFamily="18" charset="0"/>
              </a:rPr>
              <a:t>a) </a:t>
            </a:r>
            <a:r>
              <a:rPr lang="en-US" sz="2800" b="0" i="0" dirty="0" err="1">
                <a:solidFill>
                  <a:srgbClr val="000000"/>
                </a:solidFill>
                <a:effectLst/>
                <a:latin typeface="Times New Roman" panose="02020603050405020304" pitchFamily="18" charset="0"/>
                <a:cs typeface="Times New Roman" panose="02020603050405020304" pitchFamily="18" charset="0"/>
              </a:rPr>
              <a:t>Em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nghĩ</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gì</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khi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ngắm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những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bức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ảnh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trên</a:t>
            </a:r>
            <a:r>
              <a:rPr lang="en-US" sz="2800" b="0" i="0" dirty="0">
                <a:solidFill>
                  <a:srgbClr val="000000"/>
                </a:solidFill>
                <a:effectLst/>
                <a:latin typeface="Times New Roman" panose="02020603050405020304" pitchFamily="18" charset="0"/>
                <a:cs typeface="Times New Roman" panose="02020603050405020304" pitchFamily="18" charset="0"/>
              </a:rPr>
              <a:t>?</a:t>
            </a:r>
            <a:br>
              <a:rPr lang="en-US" sz="2800" b="0" i="0" dirty="0">
                <a:solidFill>
                  <a:srgbClr val="000000"/>
                </a:solidFill>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58930" y="5667242"/>
            <a:ext cx="11845835" cy="1200329"/>
          </a:xfrm>
          <a:prstGeom prst="rect">
            <a:avLst/>
          </a:prstGeom>
        </p:spPr>
        <p:txBody>
          <a:bodyPr wrap="square">
            <a:spAutoFit/>
          </a:bodyPr>
          <a:lstStyle/>
          <a:p>
            <a:pPr algn="just"/>
            <a:r>
              <a:rPr lang="en-US" sz="2400" b="1" i="0" dirty="0">
                <a:solidFill>
                  <a:srgbClr val="C00000"/>
                </a:solidFill>
                <a:effectLst/>
                <a:latin typeface="Times New Roman" panose="02020603050405020304" pitchFamily="18" charset="0"/>
                <a:cs typeface="Times New Roman" panose="02020603050405020304" pitchFamily="18" charset="0"/>
              </a:rPr>
              <a:t>Ta</a:t>
            </a:r>
            <a:r>
              <a:rPr lang="vi-VN" sz="2400" b="1" i="0" dirty="0">
                <a:solidFill>
                  <a:srgbClr val="C00000"/>
                </a:solidFill>
                <a:effectLst/>
                <a:latin typeface="Times New Roman" panose="02020603050405020304" pitchFamily="18" charset="0"/>
                <a:cs typeface="Times New Roman" panose="02020603050405020304" pitchFamily="18" charset="0"/>
              </a:rPr>
              <a:t> thấy vẻ đẹp của thiên nhiên thật kì vĩ và giàu sức sống. Thiên nhiên mang lại cho con người nguồn cảm hứng bất tận và khiến cho cuộc đời trở nên tươi đẹp hơn. Em hy vọng tất cả mọi người cùng có ý thức bảo vệ, giữ gìn thế giới tự nhiên.</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8929" y="5190189"/>
            <a:ext cx="11845836" cy="954107"/>
          </a:xfrm>
          <a:prstGeom prst="rect">
            <a:avLst/>
          </a:prstGeom>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b) Nói 3 - 4 câu về hình ảnh đẹp trong một tấm ảnh ở trên hoặc trong tranh, ảnh em sưu tầm.</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158927" y="6033981"/>
            <a:ext cx="11845837" cy="830997"/>
          </a:xfrm>
          <a:prstGeom prst="rect">
            <a:avLst/>
          </a:prstGeom>
        </p:spPr>
        <p:txBody>
          <a:bodyPr wrap="square">
            <a:spAutoFit/>
          </a:bodyPr>
          <a:lstStyle/>
          <a:p>
            <a:r>
              <a:rPr lang="vi-VN" sz="2400" b="0" i="0" dirty="0">
                <a:solidFill>
                  <a:srgbClr val="C00000"/>
                </a:solidFill>
                <a:effectLst/>
                <a:latin typeface="Times New Roman" panose="02020603050405020304" pitchFamily="18" charset="0"/>
                <a:cs typeface="Times New Roman" panose="02020603050405020304" pitchFamily="18" charset="0"/>
              </a:rPr>
              <a:t>Hình ảnh đẹp em thích trong ảnh là hình ảnh những chú cá heo đang vẫy vùng trên mặt biển. </a:t>
            </a:r>
            <a:r>
              <a:rPr lang="en-US" sz="2400" b="0" i="0" dirty="0">
                <a:solidFill>
                  <a:srgbClr val="C00000"/>
                </a:solidFill>
                <a:effectLst/>
                <a:latin typeface="Times New Roman" panose="02020603050405020304" pitchFamily="18" charset="0"/>
                <a:cs typeface="Times New Roman" panose="02020603050405020304" pitchFamily="18" charset="0"/>
              </a:rPr>
              <a:t>C</a:t>
            </a:r>
            <a:r>
              <a:rPr lang="vi-VN" sz="2400" b="0" i="0" dirty="0">
                <a:solidFill>
                  <a:srgbClr val="C00000"/>
                </a:solidFill>
                <a:effectLst/>
                <a:latin typeface="Times New Roman" panose="02020603050405020304" pitchFamily="18" charset="0"/>
                <a:cs typeface="Times New Roman" panose="02020603050405020304" pitchFamily="18" charset="0"/>
              </a:rPr>
              <a:t>á heo còn là người bạn thông minh, gần gũi của người đi biển.</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71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4"/>
                                        </p:tgtEl>
                                        <p:attrNameLst>
                                          <p:attrName>ppt_w</p:attrName>
                                        </p:attrNameLst>
                                      </p:cBhvr>
                                      <p:tavLst>
                                        <p:tav tm="0">
                                          <p:val>
                                            <p:strVal val="ppt_w"/>
                                          </p:val>
                                        </p:tav>
                                        <p:tav tm="100000">
                                          <p:val>
                                            <p:fltVal val="0"/>
                                          </p:val>
                                        </p:tav>
                                      </p:tavLst>
                                    </p:anim>
                                    <p:anim calcmode="lin" valueType="num">
                                      <p:cBhvr>
                                        <p:cTn id="42" dur="500"/>
                                        <p:tgtEl>
                                          <p:spTgt spid="4"/>
                                        </p:tgtEl>
                                        <p:attrNameLst>
                                          <p:attrName>ppt_h</p:attrName>
                                        </p:attrNameLst>
                                      </p:cBhvr>
                                      <p:tavLst>
                                        <p:tav tm="0">
                                          <p:val>
                                            <p:strVal val="ppt_h"/>
                                          </p:val>
                                        </p:tav>
                                        <p:tav tm="100000">
                                          <p:val>
                                            <p:fltVal val="0"/>
                                          </p:val>
                                        </p:tav>
                                      </p:tavLst>
                                    </p:anim>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inVertical)">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4" grpId="1"/>
      <p:bldP spid="7" grpId="0"/>
      <p:bldP spid="7" grpId="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23590" y="90899"/>
            <a:ext cx="11735815"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Nghe</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thầy</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cô</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hoặc</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bạn</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đọc</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bài</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văn</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sau</a:t>
            </a:r>
            <a:r>
              <a:rPr kumimoji="0" lang="en-US" altLang="en-US" sz="2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Sầu</a:t>
            </a:r>
            <a:r>
              <a:rPr kumimoji="0" lang="en-US" altLang="en-US" sz="2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riêng</a:t>
            </a:r>
            <a:endParaRPr kumimoji="0" lang="en-US" altLang="en-US" sz="2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loại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quý</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miền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Nam.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hết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sức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đặc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biệt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thơm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đậm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bay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rất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lâu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tan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Còn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chục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mét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ngạt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mũi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thơm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mít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chín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quyện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bưởi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béo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béo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trứng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ngọt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mật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hạn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quyến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rũ</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kì</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trổ</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cuối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đưa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thơm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ngát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bưởi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tỏa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khắp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vườn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đậu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chùm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màu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trắng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nhỏ</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vảy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giống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sen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con,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nhụy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li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Mỗi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cuống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Nhìn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lủng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lẳng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dưới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cành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trông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giống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những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tổ</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kiến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Mùa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rộ</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năm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ta.</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Đứng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ngắm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tôi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cứ</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nghĩ</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mãi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kì</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này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Thân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nó</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khẳng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vút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cành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ngang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thẳng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đuột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thiếu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cong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nghiêng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chiều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quằn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chiều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lượn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xoài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nhãn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nhỏ</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xanh</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khép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tưởng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như</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lá</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héo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Vậy</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trái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chín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hương</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tỏa</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ngạt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ngào</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vị</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ngọt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đến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đam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mê</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(Mai </a:t>
            </a:r>
            <a:r>
              <a:rPr kumimoji="0" lang="en-US" altLang="en-US" sz="2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Văn</a:t>
            </a:r>
            <a:r>
              <a:rPr kumimoji="0" lang="en-US" altLang="en-US" sz="2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Tạo</a:t>
            </a:r>
            <a:r>
              <a:rPr kumimoji="0" lang="en-US" altLang="en-US" sz="2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pic>
        <p:nvPicPr>
          <p:cNvPr id="2050" name="Picture 2" descr="https://img.loigiaihay.com/picture/2019/1228/sau-rie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08" y="1763486"/>
            <a:ext cx="10215154" cy="206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1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rrowheads="1"/>
          </p:cNvSpPr>
          <p:nvPr/>
        </p:nvSpPr>
        <p:spPr bwMode="auto">
          <a:xfrm>
            <a:off x="5479686" y="1469216"/>
            <a:ext cx="627688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b="1" dirty="0" err="1">
                <a:solidFill>
                  <a:srgbClr val="000000"/>
                </a:solidFill>
                <a:latin typeface="Times New Roman" panose="02020603050405020304" pitchFamily="18" charset="0"/>
                <a:cs typeface="Times New Roman" panose="02020603050405020304" pitchFamily="18" charset="0"/>
              </a:rPr>
              <a:t>Tên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khai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sinh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Nguyễn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Thanh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Tân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sinh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ngày</a:t>
            </a:r>
            <a:r>
              <a:rPr lang="en-US" altLang="en-US" sz="2800" b="1" dirty="0">
                <a:solidFill>
                  <a:srgbClr val="000000"/>
                </a:solidFill>
                <a:latin typeface="Times New Roman" panose="02020603050405020304" pitchFamily="18" charset="0"/>
                <a:cs typeface="Times New Roman" panose="02020603050405020304" pitchFamily="18" charset="0"/>
              </a:rPr>
              <a:t> 15-3-1924, </a:t>
            </a:r>
            <a:r>
              <a:rPr lang="en-US" altLang="en-US" sz="2800" b="1" dirty="0" err="1">
                <a:solidFill>
                  <a:srgbClr val="000000"/>
                </a:solidFill>
                <a:latin typeface="Times New Roman" panose="02020603050405020304" pitchFamily="18" charset="0"/>
                <a:cs typeface="Times New Roman" panose="02020603050405020304" pitchFamily="18" charset="0"/>
              </a:rPr>
              <a:t>tại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xã</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Vĩnh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Tế</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huyện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Châu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Phú</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Châu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Đốc</a:t>
            </a:r>
            <a:r>
              <a:rPr lang="en-US" altLang="en-US" sz="2800" b="1" dirty="0">
                <a:solidFill>
                  <a:srgbClr val="000000"/>
                </a:solidFill>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algn="just">
              <a:spcBef>
                <a:spcPct val="0"/>
              </a:spcBef>
              <a:buFontTx/>
              <a:buNone/>
            </a:pPr>
            <a:r>
              <a:rPr lang="en-US" altLang="en-US" sz="2800" b="1" dirty="0" err="1">
                <a:solidFill>
                  <a:srgbClr val="000000"/>
                </a:solidFill>
                <a:latin typeface="Times New Roman" panose="02020603050405020304" pitchFamily="18" charset="0"/>
                <a:cs typeface="Times New Roman" panose="02020603050405020304" pitchFamily="18" charset="0"/>
              </a:rPr>
              <a:t>Hội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Hội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văn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Việt</a:t>
            </a:r>
            <a:r>
              <a:rPr lang="en-US" altLang="en-US" sz="2800" b="1" dirty="0">
                <a:solidFill>
                  <a:srgbClr val="000000"/>
                </a:solidFill>
                <a:latin typeface="Times New Roman" panose="02020603050405020304" pitchFamily="18" charset="0"/>
                <a:cs typeface="Times New Roman" panose="02020603050405020304" pitchFamily="18" charset="0"/>
              </a:rPr>
              <a:t> Nam.</a:t>
            </a:r>
            <a:endParaRPr lang="en-US" altLang="en-US" sz="2800" b="1" dirty="0">
              <a:latin typeface="Times New Roman" panose="02020603050405020304" pitchFamily="18" charset="0"/>
              <a:cs typeface="Times New Roman" panose="02020603050405020304" pitchFamily="18" charset="0"/>
            </a:endParaRPr>
          </a:p>
          <a:p>
            <a:pPr algn="just">
              <a:spcBef>
                <a:spcPct val="0"/>
              </a:spcBef>
              <a:buFontTx/>
              <a:buNone/>
            </a:pPr>
            <a:r>
              <a:rPr lang="en-US" altLang="en-US" sz="2800" b="1" dirty="0" err="1">
                <a:solidFill>
                  <a:srgbClr val="000000"/>
                </a:solidFill>
                <a:latin typeface="Times New Roman" panose="02020603050405020304" pitchFamily="18" charset="0"/>
                <a:cs typeface="Times New Roman" panose="02020603050405020304" pitchFamily="18" charset="0"/>
              </a:rPr>
              <a:t>Nhà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văn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đã</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tham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gia</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chiến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đấu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quân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đội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làm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quân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báo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chuyển</a:t>
            </a:r>
            <a:r>
              <a:rPr lang="en-US" altLang="en-US" sz="2800" b="1" dirty="0">
                <a:solidFill>
                  <a:srgbClr val="000000"/>
                </a:solidFill>
                <a:latin typeface="Times New Roman" panose="02020603050405020304" pitchFamily="18" charset="0"/>
                <a:cs typeface="Times New Roman" panose="02020603050405020304" pitchFamily="18" charset="0"/>
              </a:rPr>
              <a:t> sang </a:t>
            </a:r>
            <a:r>
              <a:rPr lang="en-US" altLang="en-US" sz="2800" b="1" dirty="0" err="1">
                <a:solidFill>
                  <a:srgbClr val="000000"/>
                </a:solidFill>
                <a:latin typeface="Times New Roman" panose="02020603050405020304" pitchFamily="18" charset="0"/>
                <a:cs typeface="Times New Roman" panose="02020603050405020304" pitchFamily="18" charset="0"/>
              </a:rPr>
              <a:t>làm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công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tác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biên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tập</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tại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Đài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phát</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thanh</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Tiếng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nói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Việt</a:t>
            </a:r>
            <a:r>
              <a:rPr lang="en-US" altLang="en-US" sz="2800" b="1" dirty="0">
                <a:solidFill>
                  <a:srgbClr val="000000"/>
                </a:solidFill>
                <a:latin typeface="Times New Roman" panose="02020603050405020304" pitchFamily="18" charset="0"/>
                <a:cs typeface="Times New Roman" panose="02020603050405020304" pitchFamily="18" charset="0"/>
              </a:rPr>
              <a:t> Nam.</a:t>
            </a:r>
            <a:endParaRPr lang="en-US" altLang="en-US" sz="2800" b="1" dirty="0">
              <a:latin typeface="Times New Roman" panose="02020603050405020304" pitchFamily="18" charset="0"/>
              <a:cs typeface="Times New Roman" panose="02020603050405020304" pitchFamily="18" charset="0"/>
            </a:endParaRPr>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l="7652" t="4866" r="8163" b="4630"/>
          <a:stretch>
            <a:fillRect/>
          </a:stretch>
        </p:blipFill>
        <p:spPr bwMode="auto">
          <a:xfrm>
            <a:off x="431075" y="502286"/>
            <a:ext cx="4676502" cy="596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42182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22069" y="202662"/>
            <a:ext cx="92487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Chọn</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lời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giải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nghĩa</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ở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cột</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phù</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hợp</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với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lời</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từ</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ngữ</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ở </a:t>
            </a:r>
            <a:r>
              <a:rPr kumimoji="0" lang="en-US" alt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cột</a:t>
            </a: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pic>
        <p:nvPicPr>
          <p:cNvPr id="3074" name="Picture 2" descr="https://img.loigiaihay.com/picture/2019/1228/oi-cot-a-voi-cot-b-1_1.png"/>
          <p:cNvPicPr>
            <a:picLocks noChangeAspect="1" noChangeArrowheads="1"/>
          </p:cNvPicPr>
          <p:nvPr/>
        </p:nvPicPr>
        <p:blipFill rotWithShape="1">
          <a:blip r:embed="rId2">
            <a:extLst>
              <a:ext uri="{28A0092B-C50C-407E-A947-70E740481C1C}">
                <a14:useLocalDpi xmlns:a14="http://schemas.microsoft.com/office/drawing/2010/main" val="0"/>
              </a:ext>
            </a:extLst>
          </a:blip>
          <a:srcRect r="65116"/>
          <a:stretch/>
        </p:blipFill>
        <p:spPr bwMode="auto">
          <a:xfrm>
            <a:off x="222069" y="891222"/>
            <a:ext cx="3696788" cy="46474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loigiaihay.com/picture/2019/1228/oi-cot-a-voi-cot-b-1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7659"/>
          <a:stretch/>
        </p:blipFill>
        <p:spPr bwMode="auto">
          <a:xfrm>
            <a:off x="6096000" y="891222"/>
            <a:ext cx="5974080" cy="46474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3944983" y="2076994"/>
            <a:ext cx="2151017" cy="1554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944983" y="2765554"/>
            <a:ext cx="2177144" cy="2340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944983" y="2854234"/>
            <a:ext cx="2177144" cy="777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944982" y="2063679"/>
            <a:ext cx="2151019" cy="21943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905793" y="4346665"/>
            <a:ext cx="2177144" cy="7772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99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1560</Words>
  <Application>Microsoft Office PowerPoint</Application>
  <PresentationFormat>Widescreen</PresentationFormat>
  <Paragraphs>93</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.VnArial</vt:lpstr>
      <vt:lpstr>Arial</vt:lpstr>
      <vt:lpstr>Calibri</vt:lpstr>
      <vt:lpstr>Calibri Light</vt:lpstr>
      <vt:lpstr>inpin heiti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2022-01-18T03:08:40Z</dcterms:created>
  <dcterms:modified xsi:type="dcterms:W3CDTF">2023-02-06T07:08:13Z</dcterms:modified>
</cp:coreProperties>
</file>