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2" r:id="rId3"/>
    <p:sldMasterId id="2147483708" r:id="rId4"/>
    <p:sldMasterId id="2147483720" r:id="rId5"/>
    <p:sldMasterId id="2147483732" r:id="rId6"/>
  </p:sldMasterIdLst>
  <p:notesMasterIdLst>
    <p:notesMasterId r:id="rId34"/>
  </p:notesMasterIdLst>
  <p:sldIdLst>
    <p:sldId id="283" r:id="rId7"/>
    <p:sldId id="325" r:id="rId8"/>
    <p:sldId id="268" r:id="rId9"/>
    <p:sldId id="292" r:id="rId10"/>
    <p:sldId id="259" r:id="rId11"/>
    <p:sldId id="297" r:id="rId12"/>
    <p:sldId id="497" r:id="rId13"/>
    <p:sldId id="504" r:id="rId14"/>
    <p:sldId id="294" r:id="rId15"/>
    <p:sldId id="496" r:id="rId16"/>
    <p:sldId id="521" r:id="rId17"/>
    <p:sldId id="522" r:id="rId18"/>
    <p:sldId id="523" r:id="rId19"/>
    <p:sldId id="524" r:id="rId20"/>
    <p:sldId id="525" r:id="rId21"/>
    <p:sldId id="501" r:id="rId22"/>
    <p:sldId id="526" r:id="rId23"/>
    <p:sldId id="505" r:id="rId24"/>
    <p:sldId id="506" r:id="rId25"/>
    <p:sldId id="527" r:id="rId26"/>
    <p:sldId id="502" r:id="rId27"/>
    <p:sldId id="516" r:id="rId28"/>
    <p:sldId id="520" r:id="rId29"/>
    <p:sldId id="261" r:id="rId30"/>
    <p:sldId id="519" r:id="rId31"/>
    <p:sldId id="264" r:id="rId32"/>
    <p:sldId id="52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1FECC-2BC5-4E4B-8F0E-FB7125DF4E4A}" type="datetimeFigureOut">
              <a:rPr lang="en-US" smtClean="0"/>
              <a:t>28-1-2026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3C67B-4A81-4D20-9089-78754D7EB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2722-9A19-4BB8-9F6E-BF77D86EEB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078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140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59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09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32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45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73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07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7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28-1-2026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27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8258" y="1582793"/>
            <a:ext cx="3172985" cy="4966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154453" y="3921060"/>
            <a:ext cx="6225695" cy="291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1799834" y="2301760"/>
            <a:ext cx="2012127" cy="27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769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557579" y="-2717801"/>
            <a:ext cx="7076843" cy="122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2491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21269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5253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34601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00136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32056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23755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7193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9211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28-1-2026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3676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20813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01456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01122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70665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69862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5698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52393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08783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47868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3038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28-1-2026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1258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44835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5994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585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28-1-2026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7944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28-1-2026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4564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28-1-2026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7091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28-1-2026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9405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28-1-2026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7200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28-1-2026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5612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28-1-2026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3768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28-1-2026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6550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28-1-2026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1477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28-1-2026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9341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28-1-2026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6073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28-1-2026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5392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28-1-2026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2827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28-1-2026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2271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28-1-2026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8801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28-1-2026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9361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28-1-2026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7511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28-1-2026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7309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28-1-2026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7817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28-1-2026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5383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28-1-2026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2043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28-1-2026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388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28-1-2026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03552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28-1-2026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9597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43427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4075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5395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88600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73046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1430856" y="-910162"/>
            <a:ext cx="5532990" cy="81153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7247462" y="944017"/>
            <a:ext cx="4279900" cy="57531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5332944" y="4249056"/>
            <a:ext cx="1972728" cy="11592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0" y="0"/>
            <a:ext cx="2081707" cy="24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3464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1916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01056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31582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6243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961094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98860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20636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0" y="1"/>
            <a:ext cx="2081707" cy="24812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4634240" y="-1233194"/>
            <a:ext cx="6153378" cy="902523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3429000"/>
            <a:ext cx="3547993" cy="22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0773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8744604" y="1873213"/>
            <a:ext cx="3478941" cy="46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596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843" y="3703687"/>
            <a:ext cx="3257072" cy="2334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429896" y="2286000"/>
            <a:ext cx="3171857" cy="42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6119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F7D2A5-3E35-4DB0-8DAB-7F1393A6238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28-1-2026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8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0004DA2-83FC-4DDC-A145-EAE859B415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04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05CBFAA-05CD-4460-BACE-F3E389F66C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9FD93-8BE8-42EE-993C-44E80DCF351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07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D095A1-142B-41BB-8621-D17597293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28-1-2026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6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D32EC29-644B-49E4-8D81-A644FC6F24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28-1-2026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4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3853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10" Type="http://schemas.openxmlformats.org/officeDocument/2006/relationships/image" Target="../media/image68.png"/><Relationship Id="rId4" Type="http://schemas.openxmlformats.org/officeDocument/2006/relationships/image" Target="../media/image64.jp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6.png"/><Relationship Id="rId5" Type="http://schemas.openxmlformats.org/officeDocument/2006/relationships/image" Target="../media/image70.jpeg"/><Relationship Id="rId10" Type="http://schemas.openxmlformats.org/officeDocument/2006/relationships/image" Target="../media/image71.png"/><Relationship Id="rId4" Type="http://schemas.openxmlformats.org/officeDocument/2006/relationships/image" Target="../media/image69.jp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6.png"/><Relationship Id="rId5" Type="http://schemas.openxmlformats.org/officeDocument/2006/relationships/image" Target="../media/image70.jpeg"/><Relationship Id="rId10" Type="http://schemas.openxmlformats.org/officeDocument/2006/relationships/image" Target="../media/image73.png"/><Relationship Id="rId4" Type="http://schemas.openxmlformats.org/officeDocument/2006/relationships/image" Target="../media/image72.jpg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36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3">
            <a:extLst>
              <a:ext uri="{FF2B5EF4-FFF2-40B4-BE49-F238E27FC236}">
                <a16:creationId xmlns:a16="http://schemas.microsoft.com/office/drawing/2014/main" id="{44CA9768-945B-241C-8C4C-62617B2FCB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52800" y="304800"/>
            <a:ext cx="5638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6350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BahamasBH"/>
              </a:rPr>
              <a:t>TR¦êNG TIÓU HäC lª quý ®«n - TP Nam §Þnh</a:t>
            </a:r>
          </a:p>
        </p:txBody>
      </p:sp>
      <p:pic>
        <p:nvPicPr>
          <p:cNvPr id="3075" name="Picture 4" descr="Gach chan 21">
            <a:extLst>
              <a:ext uri="{FF2B5EF4-FFF2-40B4-BE49-F238E27FC236}">
                <a16:creationId xmlns:a16="http://schemas.microsoft.com/office/drawing/2014/main" id="{A442B936-F322-F4BA-0FD6-DE984492B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429000" y="990601"/>
            <a:ext cx="5562600" cy="7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5">
            <a:extLst>
              <a:ext uri="{FF2B5EF4-FFF2-40B4-BE49-F238E27FC236}">
                <a16:creationId xmlns:a16="http://schemas.microsoft.com/office/drawing/2014/main" id="{9B965F6F-1986-2904-C89A-F085B01848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24200" y="1371600"/>
            <a:ext cx="60960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121893000" prstMaterial="legacyMatte">
              <a:extrusionClr>
                <a:srgbClr val="A7FFA7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HelvetInsH"/>
              </a:rPr>
              <a:t>Héi Gi¶ng</a:t>
            </a:r>
          </a:p>
        </p:txBody>
      </p:sp>
      <p:pic>
        <p:nvPicPr>
          <p:cNvPr id="3077" name="Picture 6" descr="Hoa1">
            <a:extLst>
              <a:ext uri="{FF2B5EF4-FFF2-40B4-BE49-F238E27FC236}">
                <a16:creationId xmlns:a16="http://schemas.microsoft.com/office/drawing/2014/main" id="{411C3443-8D1A-FDFD-6659-F1B21C3F8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3505200"/>
            <a:ext cx="63658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WordArt 7">
            <a:extLst>
              <a:ext uri="{FF2B5EF4-FFF2-40B4-BE49-F238E27FC236}">
                <a16:creationId xmlns:a16="http://schemas.microsoft.com/office/drawing/2014/main" id="{771B0AC3-A7EA-C4F6-CA6C-0433BA4691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57601" y="4876801"/>
            <a:ext cx="4867275" cy="981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H"/>
              </a:rPr>
              <a:t>Mü ThuËt 3</a:t>
            </a:r>
          </a:p>
        </p:txBody>
      </p:sp>
      <p:pic>
        <p:nvPicPr>
          <p:cNvPr id="2055" name="Picture 9" descr="c1c07048ab178d7c63b956fc958f30bb_43918591">
            <a:extLst>
              <a:ext uri="{FF2B5EF4-FFF2-40B4-BE49-F238E27FC236}">
                <a16:creationId xmlns:a16="http://schemas.microsoft.com/office/drawing/2014/main" id="{127C66D8-4CC9-F129-34D9-830E0ACC1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3080" name="WordArt 10">
            <a:extLst>
              <a:ext uri="{FF2B5EF4-FFF2-40B4-BE49-F238E27FC236}">
                <a16:creationId xmlns:a16="http://schemas.microsoft.com/office/drawing/2014/main" id="{AD22662C-5128-CDCC-6B87-D9D3CB1CB0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52800" y="381000"/>
            <a:ext cx="5638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6350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TRƯỜNG TH QUANG SƠN</a:t>
            </a:r>
            <a:endParaRPr lang="en-US" sz="3600" kern="10">
              <a:ln w="6350">
                <a:solidFill>
                  <a:schemeClr val="accent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+mj-lt"/>
              <a:ea typeface="+mj-lt"/>
              <a:cs typeface="+mj-lt"/>
            </a:endParaRPr>
          </a:p>
        </p:txBody>
      </p:sp>
      <p:pic>
        <p:nvPicPr>
          <p:cNvPr id="3081" name="Picture 11" descr="Gach chan 21">
            <a:extLst>
              <a:ext uri="{FF2B5EF4-FFF2-40B4-BE49-F238E27FC236}">
                <a16:creationId xmlns:a16="http://schemas.microsoft.com/office/drawing/2014/main" id="{18B73720-0C69-6E8B-2419-13BDE2607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429000" y="1143001"/>
            <a:ext cx="5562600" cy="7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WordArt 12">
            <a:extLst>
              <a:ext uri="{FF2B5EF4-FFF2-40B4-BE49-F238E27FC236}">
                <a16:creationId xmlns:a16="http://schemas.microsoft.com/office/drawing/2014/main" id="{378028FA-1464-9A7A-6281-E510A39B06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1371600"/>
            <a:ext cx="6858000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121893000" prstMaterial="legacyMatte">
              <a:extrusionClr>
                <a:srgbClr val="A7FFA7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a typeface="+mn-lt"/>
                <a:cs typeface="+mn-lt"/>
              </a:rPr>
              <a:t>BÀI GIẢNG</a:t>
            </a:r>
          </a:p>
        </p:txBody>
      </p:sp>
      <p:pic>
        <p:nvPicPr>
          <p:cNvPr id="3083" name="Picture 13" descr="Hoa1">
            <a:extLst>
              <a:ext uri="{FF2B5EF4-FFF2-40B4-BE49-F238E27FC236}">
                <a16:creationId xmlns:a16="http://schemas.microsoft.com/office/drawing/2014/main" id="{720A6D1E-8922-7443-5912-C0DF7FD9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505200"/>
            <a:ext cx="63658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4">
            <a:extLst>
              <a:ext uri="{FF2B5EF4-FFF2-40B4-BE49-F238E27FC236}">
                <a16:creationId xmlns:a16="http://schemas.microsoft.com/office/drawing/2014/main" id="{CB1FA550-2BE3-DC4F-7B34-7C5A725469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1" y="4572001"/>
            <a:ext cx="6137275" cy="690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ea typeface="+mj-lt"/>
                <a:cs typeface="+mj-lt"/>
              </a:rPr>
              <a:t>CÔNG NGHỆ LỚP 3</a:t>
            </a:r>
          </a:p>
        </p:txBody>
      </p:sp>
      <p:sp>
        <p:nvSpPr>
          <p:cNvPr id="77839" name="Text Box 15">
            <a:extLst>
              <a:ext uri="{FF2B5EF4-FFF2-40B4-BE49-F238E27FC236}">
                <a16:creationId xmlns:a16="http://schemas.microsoft.com/office/drawing/2014/main" id="{E69CD1A4-14EE-5281-F002-3192852AF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335588"/>
            <a:ext cx="8610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vi-VN" altLang="en-US" sz="4800" b="1" i="1" dirty="0">
                <a:solidFill>
                  <a:srgbClr val="FF0000"/>
                </a:solidFill>
                <a:latin typeface="+mj-lt"/>
              </a:rPr>
              <a:t>       </a:t>
            </a:r>
            <a:r>
              <a:rPr lang="vi-VN" altLang="en-US" sz="3600" b="1" i="1" dirty="0">
                <a:solidFill>
                  <a:srgbClr val="FF0000"/>
                </a:solidFill>
                <a:latin typeface="+mj-lt"/>
              </a:rPr>
              <a:t>GV: </a:t>
            </a:r>
            <a:r>
              <a:rPr lang="vi-VN" altLang="en-US" sz="3600" b="1" i="1">
                <a:solidFill>
                  <a:srgbClr val="FF0000"/>
                </a:solidFill>
                <a:latin typeface="+mj-lt"/>
              </a:rPr>
              <a:t>Nguyễn Lương</a:t>
            </a:r>
            <a:r>
              <a:rPr lang="en-US" altLang="en-US" sz="3600" b="1" i="1">
                <a:solidFill>
                  <a:srgbClr val="FF0000"/>
                </a:solidFill>
                <a:latin typeface="+mj-lt"/>
              </a:rPr>
              <a:t> Bằng</a:t>
            </a:r>
            <a:endParaRPr lang="en-US" altLang="en-US" sz="3600" b="1" i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77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77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2079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hông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ngắt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nóng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lạnh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tắm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giật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9CFE9C-F8BF-43D4-8D3E-FE71659EA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862" y="2081212"/>
            <a:ext cx="4090889" cy="36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lửa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gần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gas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nổ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gas.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51750-F22D-409D-814C-EC8BF2930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12" y="1957387"/>
            <a:ext cx="4224338" cy="366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Lấy tay không nhặt mảnh vỡ dễ bị thương.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6238C-B009-45A0-BE41-8DB80D659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37" y="1871662"/>
            <a:ext cx="4389334" cy="35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 tay gần vòi nước đang sôi dễ bị bỏng.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E563A-046F-487F-A636-F8BE0BB58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24" y="1876424"/>
            <a:ext cx="4050221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9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vật vào ổ điện dễ xảy ra tai nạn điện giật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A27CC-5FC3-4FE5-A52D-F073C65E2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324" y="1947862"/>
            <a:ext cx="4090369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69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2079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Sử dụng vật nhọn làm đồ chơi dễ bị thương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21F9B6-D203-4C98-A289-CEA9316C8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362" y="2195512"/>
            <a:ext cx="3904847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1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101033" y="1982112"/>
            <a:ext cx="8843191" cy="2666086"/>
            <a:chOff x="1710430" y="1284911"/>
            <a:chExt cx="8020062" cy="2564311"/>
          </a:xfrm>
        </p:grpSpPr>
        <p:sp>
          <p:nvSpPr>
            <p:cNvPr id="23" name="矩形 22"/>
            <p:cNvSpPr/>
            <p:nvPr/>
          </p:nvSpPr>
          <p:spPr>
            <a:xfrm>
              <a:off x="1710430" y="1284911"/>
              <a:ext cx="8020062" cy="2564311"/>
            </a:xfrm>
            <a:prstGeom prst="rect">
              <a:avLst/>
            </a:prstGeom>
            <a:gradFill>
              <a:gsLst>
                <a:gs pos="100000">
                  <a:srgbClr val="7E9F3D">
                    <a:alpha val="80000"/>
                  </a:srgbClr>
                </a:gs>
                <a:gs pos="84000">
                  <a:srgbClr val="B3EA34">
                    <a:alpha val="77647"/>
                  </a:srgbClr>
                </a:gs>
              </a:gsLst>
              <a:lin ang="10800000" scaled="0"/>
            </a:gradFill>
            <a:ln>
              <a:solidFill>
                <a:srgbClr val="B3EA34">
                  <a:alpha val="50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 flipH="1">
              <a:off x="1854446" y="1284912"/>
              <a:ext cx="1925466" cy="1279113"/>
            </a:xfrm>
            <a:prstGeom prst="rect">
              <a:avLst/>
            </a:prstGeom>
            <a:gradFill>
              <a:gsLst>
                <a:gs pos="7000">
                  <a:srgbClr val="000000">
                    <a:alpha val="4706"/>
                  </a:srgbClr>
                </a:gs>
                <a:gs pos="22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  <a:effectLst>
              <a:outerShdw blurRad="127000" dist="63500" dir="2700000" algn="tl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73020" y="2647052"/>
            <a:ext cx="1415845" cy="1331706"/>
            <a:chOff x="713110" y="905764"/>
            <a:chExt cx="1361797" cy="1280869"/>
          </a:xfrm>
        </p:grpSpPr>
        <p:grpSp>
          <p:nvGrpSpPr>
            <p:cNvPr id="17" name="组合 16"/>
            <p:cNvGrpSpPr/>
            <p:nvPr/>
          </p:nvGrpSpPr>
          <p:grpSpPr>
            <a:xfrm>
              <a:off x="713110" y="905764"/>
              <a:ext cx="1270764" cy="1280869"/>
              <a:chOff x="3315195" y="1967685"/>
              <a:chExt cx="1881008" cy="1895965"/>
            </a:xfrm>
          </p:grpSpPr>
          <p:sp>
            <p:nvSpPr>
              <p:cNvPr id="19" name="Freeform 6"/>
              <p:cNvSpPr>
                <a:spLocks/>
              </p:cNvSpPr>
              <p:nvPr/>
            </p:nvSpPr>
            <p:spPr bwMode="auto">
              <a:xfrm>
                <a:off x="3675108" y="2355747"/>
                <a:ext cx="1161181" cy="1119839"/>
              </a:xfrm>
              <a:custGeom>
                <a:avLst/>
                <a:gdLst>
                  <a:gd name="T0" fmla="*/ 447 w 447"/>
                  <a:gd name="T1" fmla="*/ 351 h 447"/>
                  <a:gd name="T2" fmla="*/ 351 w 447"/>
                  <a:gd name="T3" fmla="*/ 447 h 447"/>
                  <a:gd name="T4" fmla="*/ 96 w 447"/>
                  <a:gd name="T5" fmla="*/ 447 h 447"/>
                  <a:gd name="T6" fmla="*/ 0 w 447"/>
                  <a:gd name="T7" fmla="*/ 351 h 447"/>
                  <a:gd name="T8" fmla="*/ 0 w 447"/>
                  <a:gd name="T9" fmla="*/ 96 h 447"/>
                  <a:gd name="T10" fmla="*/ 96 w 447"/>
                  <a:gd name="T11" fmla="*/ 0 h 447"/>
                  <a:gd name="T12" fmla="*/ 351 w 447"/>
                  <a:gd name="T13" fmla="*/ 0 h 447"/>
                  <a:gd name="T14" fmla="*/ 447 w 447"/>
                  <a:gd name="T15" fmla="*/ 96 h 447"/>
                  <a:gd name="T16" fmla="*/ 447 w 447"/>
                  <a:gd name="T17" fmla="*/ 351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447">
                    <a:moveTo>
                      <a:pt x="447" y="351"/>
                    </a:moveTo>
                    <a:cubicBezTo>
                      <a:pt x="447" y="404"/>
                      <a:pt x="404" y="447"/>
                      <a:pt x="351" y="447"/>
                    </a:cubicBezTo>
                    <a:cubicBezTo>
                      <a:pt x="96" y="447"/>
                      <a:pt x="96" y="447"/>
                      <a:pt x="96" y="447"/>
                    </a:cubicBezTo>
                    <a:cubicBezTo>
                      <a:pt x="43" y="447"/>
                      <a:pt x="0" y="404"/>
                      <a:pt x="0" y="351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43"/>
                      <a:pt x="43" y="0"/>
                      <a:pt x="96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404" y="0"/>
                      <a:pt x="447" y="43"/>
                      <a:pt x="447" y="96"/>
                    </a:cubicBezTo>
                    <a:lnTo>
                      <a:pt x="447" y="3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"/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algn="t" rotWithShape="0">
                  <a:schemeClr val="tx1">
                    <a:lumMod val="85000"/>
                    <a:lumOff val="1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1"/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algn="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"/>
              <p:cNvSpPr>
                <a:spLocks noEditPoints="1"/>
              </p:cNvSpPr>
              <p:nvPr/>
            </p:nvSpPr>
            <p:spPr bwMode="auto">
              <a:xfrm>
                <a:off x="3315195" y="1967685"/>
                <a:ext cx="1881008" cy="1895965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982460" y="1192254"/>
              <a:ext cx="1092447" cy="680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7E9F3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方正大标宋简体" pitchFamily="2" charset="-122"/>
                  <a:ea typeface="方正大标宋简体" pitchFamily="2" charset="-122"/>
                  <a:cs typeface="+mn-cs"/>
                </a:rPr>
                <a:t>KL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E9F3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方正大标宋简体" pitchFamily="2" charset="-122"/>
                <a:ea typeface="方正大标宋简体" pitchFamily="2" charset="-122"/>
                <a:cs typeface="+mn-cs"/>
              </a:endParaRPr>
            </a:p>
          </p:txBody>
        </p:sp>
      </p:grpSp>
      <p:sp useBgFill="1">
        <p:nvSpPr>
          <p:cNvPr id="58" name="Freeform 27"/>
          <p:cNvSpPr>
            <a:spLocks/>
          </p:cNvSpPr>
          <p:nvPr/>
        </p:nvSpPr>
        <p:spPr bwMode="auto">
          <a:xfrm>
            <a:off x="2288866" y="3067201"/>
            <a:ext cx="441960" cy="489586"/>
          </a:xfrm>
          <a:custGeom>
            <a:avLst/>
            <a:gdLst>
              <a:gd name="T0" fmla="*/ 14 w 98"/>
              <a:gd name="T1" fmla="*/ 0 h 109"/>
              <a:gd name="T2" fmla="*/ 0 w 98"/>
              <a:gd name="T3" fmla="*/ 18 h 109"/>
              <a:gd name="T4" fmla="*/ 0 w 98"/>
              <a:gd name="T5" fmla="*/ 91 h 109"/>
              <a:gd name="T6" fmla="*/ 14 w 98"/>
              <a:gd name="T7" fmla="*/ 109 h 109"/>
              <a:gd name="T8" fmla="*/ 25 w 98"/>
              <a:gd name="T9" fmla="*/ 105 h 109"/>
              <a:gd name="T10" fmla="*/ 88 w 98"/>
              <a:gd name="T11" fmla="*/ 68 h 109"/>
              <a:gd name="T12" fmla="*/ 98 w 98"/>
              <a:gd name="T13" fmla="*/ 54 h 109"/>
              <a:gd name="T14" fmla="*/ 88 w 98"/>
              <a:gd name="T15" fmla="*/ 40 h 109"/>
              <a:gd name="T16" fmla="*/ 25 w 98"/>
              <a:gd name="T17" fmla="*/ 3 h 109"/>
              <a:gd name="T18" fmla="*/ 14 w 98"/>
              <a:gd name="T19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109">
                <a:moveTo>
                  <a:pt x="14" y="0"/>
                </a:moveTo>
                <a:cubicBezTo>
                  <a:pt x="6" y="0"/>
                  <a:pt x="0" y="7"/>
                  <a:pt x="0" y="18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102"/>
                  <a:pt x="6" y="109"/>
                  <a:pt x="14" y="109"/>
                </a:cubicBezTo>
                <a:cubicBezTo>
                  <a:pt x="17" y="109"/>
                  <a:pt x="21" y="108"/>
                  <a:pt x="25" y="105"/>
                </a:cubicBezTo>
                <a:cubicBezTo>
                  <a:pt x="88" y="68"/>
                  <a:pt x="88" y="68"/>
                  <a:pt x="88" y="68"/>
                </a:cubicBezTo>
                <a:cubicBezTo>
                  <a:pt x="95" y="65"/>
                  <a:pt x="98" y="59"/>
                  <a:pt x="98" y="54"/>
                </a:cubicBezTo>
                <a:cubicBezTo>
                  <a:pt x="98" y="49"/>
                  <a:pt x="95" y="44"/>
                  <a:pt x="88" y="40"/>
                </a:cubicBezTo>
                <a:cubicBezTo>
                  <a:pt x="25" y="3"/>
                  <a:pt x="25" y="3"/>
                  <a:pt x="25" y="3"/>
                </a:cubicBezTo>
                <a:cubicBezTo>
                  <a:pt x="21" y="1"/>
                  <a:pt x="17" y="0"/>
                  <a:pt x="14" y="0"/>
                </a:cubicBezTo>
              </a:path>
            </a:pathLst>
          </a:custGeom>
          <a:ln>
            <a:noFill/>
          </a:ln>
          <a:effectLst>
            <a:innerShdw blurRad="38100" dist="25400" dir="13500000">
              <a:schemeClr val="tx1">
                <a:lumMod val="95000"/>
                <a:lumOff val="5000"/>
                <a:alpha val="50000"/>
              </a:schemeClr>
            </a:inn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714625" y="2421693"/>
            <a:ext cx="8067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600" b="1" dirty="0" err="1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 </a:t>
            </a:r>
            <a:r>
              <a:rPr lang="vi-VN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cần sử dụng đúng cách các sản phẩm công nghệ để đảm bảo an toàn cho bản thân và mọi người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方正大标宋简体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781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798156" y="2876086"/>
            <a:ext cx="5066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3012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C9C2EA-3243-4BDA-AFA5-697DEE168112}"/>
              </a:ext>
            </a:extLst>
          </p:cNvPr>
          <p:cNvGrpSpPr/>
          <p:nvPr/>
        </p:nvGrpSpPr>
        <p:grpSpPr>
          <a:xfrm>
            <a:off x="1457325" y="360257"/>
            <a:ext cx="9963150" cy="1144693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lựa chọn và sắp xếp các thẻ tình huống có thể gây bỏng, hoặc gây điện giật để hoàn thiện bảng theo mẫu gợi ý dưới đây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488DE9-C1E4-47C4-9A1E-A5C7CE8C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87" y="1824037"/>
            <a:ext cx="4681538" cy="420824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F68969-BF19-48FA-82CF-F92C8C19C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603974"/>
              </p:ext>
            </p:extLst>
          </p:nvPr>
        </p:nvGraphicFramePr>
        <p:xfrm>
          <a:off x="6010276" y="2296509"/>
          <a:ext cx="5514974" cy="1757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6997">
                  <a:extLst>
                    <a:ext uri="{9D8B030D-6E8A-4147-A177-3AD203B41FA5}">
                      <a16:colId xmlns:a16="http://schemas.microsoft.com/office/drawing/2014/main" val="864464001"/>
                    </a:ext>
                  </a:extLst>
                </a:gridCol>
                <a:gridCol w="2757977">
                  <a:extLst>
                    <a:ext uri="{9D8B030D-6E8A-4147-A177-3AD203B41FA5}">
                      <a16:colId xmlns:a16="http://schemas.microsoft.com/office/drawing/2014/main" val="2360282891"/>
                    </a:ext>
                  </a:extLst>
                </a:gridCol>
              </a:tblGrid>
              <a:tr h="856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bỏng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điện giật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847306"/>
                  </a:ext>
                </a:extLst>
              </a:tr>
              <a:tr h="7674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647165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A9E9D380-0A7A-4C5C-B173-20AA5CD0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231" y="4249262"/>
            <a:ext cx="4132379" cy="18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604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B8D79B-A9C2-4996-9089-AF3A6BC93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672019"/>
              </p:ext>
            </p:extLst>
          </p:nvPr>
        </p:nvGraphicFramePr>
        <p:xfrm>
          <a:off x="1438275" y="1178560"/>
          <a:ext cx="9734550" cy="4124960"/>
        </p:xfrm>
        <a:graphic>
          <a:graphicData uri="http://schemas.openxmlformats.org/drawingml/2006/table">
            <a:tbl>
              <a:tblPr/>
              <a:tblGrid>
                <a:gridCol w="4867275">
                  <a:extLst>
                    <a:ext uri="{9D8B030D-6E8A-4147-A177-3AD203B41FA5}">
                      <a16:colId xmlns:a16="http://schemas.microsoft.com/office/drawing/2014/main" val="3711878134"/>
                    </a:ext>
                  </a:extLst>
                </a:gridCol>
                <a:gridCol w="4867275">
                  <a:extLst>
                    <a:ext uri="{9D8B030D-6E8A-4147-A177-3AD203B41FA5}">
                      <a16:colId xmlns:a16="http://schemas.microsoft.com/office/drawing/2014/main" val="3783685705"/>
                    </a:ext>
                  </a:extLst>
                </a:gridCol>
              </a:tblGrid>
              <a:tr h="8249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bỏng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điện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giật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528263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244111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408940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266107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44879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6FE8A0-C1B8-40B5-A50A-A83CE22495D6}"/>
              </a:ext>
            </a:extLst>
          </p:cNvPr>
          <p:cNvSpPr txBox="1"/>
          <p:nvPr/>
        </p:nvSpPr>
        <p:spPr>
          <a:xfrm>
            <a:off x="1524000" y="2114550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CA853E-F8BB-486D-9776-239B799B2154}"/>
              </a:ext>
            </a:extLst>
          </p:cNvPr>
          <p:cNvSpPr txBox="1"/>
          <p:nvPr/>
        </p:nvSpPr>
        <p:spPr>
          <a:xfrm>
            <a:off x="1504950" y="2809875"/>
            <a:ext cx="4686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Với tay lấy phích nước nóng để ở trên cao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D156EC-D8B2-4E41-899C-36AE2CE6BF04}"/>
              </a:ext>
            </a:extLst>
          </p:cNvPr>
          <p:cNvSpPr txBox="1"/>
          <p:nvPr/>
        </p:nvSpPr>
        <p:spPr>
          <a:xfrm>
            <a:off x="1371600" y="3810000"/>
            <a:ext cx="569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bàn là đang nóng ở gần người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1E671C-7601-4E16-AEE0-96DF56F0C642}"/>
              </a:ext>
            </a:extLst>
          </p:cNvPr>
          <p:cNvSpPr txBox="1"/>
          <p:nvPr/>
        </p:nvSpPr>
        <p:spPr>
          <a:xfrm>
            <a:off x="1495426" y="4448175"/>
            <a:ext cx="4733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tay vào hơi xì trên nắp nồi hầm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B3F98B-049D-4D83-B223-FABD1FD540F3}"/>
              </a:ext>
            </a:extLst>
          </p:cNvPr>
          <p:cNvSpPr txBox="1"/>
          <p:nvPr/>
        </p:nvSpPr>
        <p:spPr>
          <a:xfrm>
            <a:off x="6667500" y="2181225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ổ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B17E6-B623-4540-95A3-F12C5B40C28F}"/>
              </a:ext>
            </a:extLst>
          </p:cNvPr>
          <p:cNvSpPr txBox="1"/>
          <p:nvPr/>
        </p:nvSpPr>
        <p:spPr>
          <a:xfrm>
            <a:off x="6477000" y="2771775"/>
            <a:ext cx="4543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hở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74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6A295A40-B91C-5BA2-90EC-6BC78FD91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469900"/>
            <a:ext cx="7620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C3A5CC-50D3-0950-0DF2-1313F5794AE3}"/>
              </a:ext>
            </a:extLst>
          </p:cNvPr>
          <p:cNvSpPr/>
          <p:nvPr/>
        </p:nvSpPr>
        <p:spPr bwMode="auto">
          <a:xfrm>
            <a:off x="1614488" y="100014"/>
            <a:ext cx="8964612" cy="369887"/>
          </a:xfrm>
          <a:prstGeom prst="rect">
            <a:avLst/>
          </a:prstGeom>
          <a:solidFill>
            <a:srgbClr val="CC66FF"/>
          </a:solidFill>
          <a:ln>
            <a:solidFill>
              <a:srgbClr val="990099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92B31F-F42D-DD56-CD8F-36601AAAA6CC}"/>
              </a:ext>
            </a:extLst>
          </p:cNvPr>
          <p:cNvSpPr/>
          <p:nvPr/>
        </p:nvSpPr>
        <p:spPr bwMode="auto">
          <a:xfrm>
            <a:off x="1614488" y="6316663"/>
            <a:ext cx="8964612" cy="444500"/>
          </a:xfrm>
          <a:prstGeom prst="rect">
            <a:avLst/>
          </a:prstGeom>
          <a:solidFill>
            <a:srgbClr val="CC66FF"/>
          </a:solidFill>
          <a:ln>
            <a:solidFill>
              <a:srgbClr val="990099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ED3810-07C5-9241-9EFE-A82CDED95C07}"/>
              </a:ext>
            </a:extLst>
          </p:cNvPr>
          <p:cNvSpPr/>
          <p:nvPr/>
        </p:nvSpPr>
        <p:spPr bwMode="auto">
          <a:xfrm>
            <a:off x="10206038" y="469901"/>
            <a:ext cx="373062" cy="5846763"/>
          </a:xfrm>
          <a:prstGeom prst="rect">
            <a:avLst/>
          </a:prstGeom>
          <a:solidFill>
            <a:srgbClr val="CC66FF"/>
          </a:solidFill>
          <a:ln>
            <a:solidFill>
              <a:srgbClr val="990099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1D8307-6240-6A77-F36E-2E8E56B050E4}"/>
              </a:ext>
            </a:extLst>
          </p:cNvPr>
          <p:cNvSpPr/>
          <p:nvPr/>
        </p:nvSpPr>
        <p:spPr bwMode="auto">
          <a:xfrm>
            <a:off x="1614488" y="469901"/>
            <a:ext cx="373062" cy="5846763"/>
          </a:xfrm>
          <a:prstGeom prst="rect">
            <a:avLst/>
          </a:prstGeom>
          <a:solidFill>
            <a:srgbClr val="CC66FF"/>
          </a:solidFill>
          <a:ln>
            <a:solidFill>
              <a:srgbClr val="990099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103" name="TextBox 14">
            <a:extLst>
              <a:ext uri="{FF2B5EF4-FFF2-40B4-BE49-F238E27FC236}">
                <a16:creationId xmlns:a16="http://schemas.microsoft.com/office/drawing/2014/main" id="{5B9D99D3-8A84-CCA1-8788-5745A5F25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550" y="2470151"/>
            <a:ext cx="82184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Công nghệ</a:t>
            </a:r>
            <a:r>
              <a:rPr lang="vi-VN" alt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 lớp 3</a:t>
            </a:r>
          </a:p>
        </p:txBody>
      </p:sp>
      <p:sp>
        <p:nvSpPr>
          <p:cNvPr id="4104" name="TextBox 15">
            <a:extLst>
              <a:ext uri="{FF2B5EF4-FFF2-40B4-BE49-F238E27FC236}">
                <a16:creationId xmlns:a16="http://schemas.microsoft.com/office/drawing/2014/main" id="{52AA8320-4B1C-3142-D146-FD3CBD1A8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163" y="4232275"/>
            <a:ext cx="833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Bài 6:</a:t>
            </a:r>
            <a:endParaRPr lang="vi-VN" altLang="en-US" sz="28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2800" b="1">
                <a:solidFill>
                  <a:srgbClr val="FF0000"/>
                </a:solidFill>
              </a:rPr>
              <a:t>An toàn với môi trường CN trong gia đình - T1</a:t>
            </a:r>
            <a:endParaRPr lang="vi-VN" altLang="en-US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0E7E56-085E-4949-83C8-8689CFAF68A0}"/>
              </a:ext>
            </a:extLst>
          </p:cNvPr>
          <p:cNvGrpSpPr/>
          <p:nvPr/>
        </p:nvGrpSpPr>
        <p:grpSpPr>
          <a:xfrm>
            <a:off x="1857375" y="375467"/>
            <a:ext cx="8686799" cy="1163743"/>
            <a:chOff x="1181100" y="4876799"/>
            <a:chExt cx="5548316" cy="1637409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04F8B72B-CD07-469E-B140-4B760BB92AAB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86A6E823-4B83-453B-AF0B-98B3E545D691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dán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vực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nguy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D0C6641-BF8C-4071-9B36-435A23314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37" y="2147887"/>
            <a:ext cx="9358932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035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184550-26E1-4E13-914E-44FF12EE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4500C-8A84-458B-89D9-647091438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04" y="1088700"/>
            <a:ext cx="7919696" cy="378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F7332-7EA2-4E89-875F-DA323D9EF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6661" y="2620457"/>
            <a:ext cx="4695339" cy="4237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FAC807-3F6D-4198-8829-0CDBA4C41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074" y="1807750"/>
            <a:ext cx="651718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8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96883A-49A2-4F97-A3A8-89509354C5C8}"/>
              </a:ext>
            </a:extLst>
          </p:cNvPr>
          <p:cNvSpPr txBox="1"/>
          <p:nvPr/>
        </p:nvSpPr>
        <p:spPr>
          <a:xfrm>
            <a:off x="571500" y="113377"/>
            <a:ext cx="800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HỌC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BÀI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CÙNG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NOBITA</a:t>
            </a:r>
          </a:p>
        </p:txBody>
      </p:sp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33053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400300" y="3860258"/>
            <a:ext cx="6781799" cy="22759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7725" y="455016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1" y="4236389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43EF87-2B71-45E6-95EC-9888E73024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3394" y="209549"/>
            <a:ext cx="3719756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7640EC5-6935-4402-90CE-FEE76A71C34F}"/>
              </a:ext>
            </a:extLst>
          </p:cNvPr>
          <p:cNvSpPr/>
          <p:nvPr/>
        </p:nvSpPr>
        <p:spPr>
          <a:xfrm>
            <a:off x="381000" y="261628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2759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F1C41-CE22-4090-A9DF-90713354F91F}"/>
              </a:ext>
            </a:extLst>
          </p:cNvPr>
          <p:cNvSpPr txBox="1"/>
          <p:nvPr/>
        </p:nvSpPr>
        <p:spPr>
          <a:xfrm>
            <a:off x="542925" y="40739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2036" y="3019425"/>
            <a:ext cx="2255163" cy="3838575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F1CFC3-70E2-4D21-A329-60FB348E00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9399" y="142874"/>
            <a:ext cx="32670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1E7A2694-3EB4-433E-A76B-3FFC6D13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93BECB26-FD5B-4475-A7C8-F5C4381CE46E}"/>
              </a:ext>
            </a:extLst>
          </p:cNvPr>
          <p:cNvSpPr/>
          <p:nvPr/>
        </p:nvSpPr>
        <p:spPr>
          <a:xfrm>
            <a:off x="381000" y="261628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D4A85249-C79E-4389-8AB7-ED68131D3D77}"/>
              </a:ext>
            </a:extLst>
          </p:cNvPr>
          <p:cNvSpPr/>
          <p:nvPr/>
        </p:nvSpPr>
        <p:spPr>
          <a:xfrm>
            <a:off x="2514600" y="3838575"/>
            <a:ext cx="6781799" cy="18785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0ABD65-6B87-49AA-ADBE-ECC4B018ACD2}"/>
              </a:ext>
            </a:extLst>
          </p:cNvPr>
          <p:cNvSpPr txBox="1"/>
          <p:nvPr/>
        </p:nvSpPr>
        <p:spPr>
          <a:xfrm>
            <a:off x="542925" y="40739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259C7E-74A3-4047-AB42-DBA782BFA9B1}"/>
              </a:ext>
            </a:extLst>
          </p:cNvPr>
          <p:cNvSpPr txBox="1"/>
          <p:nvPr/>
        </p:nvSpPr>
        <p:spPr>
          <a:xfrm>
            <a:off x="2762251" y="3903014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21D6416-0177-4E81-A71D-D5341B89C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2036" y="3019425"/>
            <a:ext cx="2255163" cy="3838575"/>
          </a:xfrm>
          <a:prstGeom prst="rect">
            <a:avLst/>
          </a:prstGeom>
        </p:spPr>
      </p:pic>
      <p:pic>
        <p:nvPicPr>
          <p:cNvPr id="33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E4A4484D-C625-49C1-8DF7-65FE7B3C3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FCA5AFD-3180-4B76-9425-D0806DF0B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A754C6-5800-4F15-B018-2C9FF258BC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1299" y="0"/>
            <a:ext cx="3590925" cy="35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3" grpId="0" animBg="1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Nobita, cậu giỏi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Hihi….Cám ơn các bạn.</a:t>
            </a:r>
          </a:p>
        </p:txBody>
      </p:sp>
    </p:spTree>
    <p:extLst>
      <p:ext uri="{BB962C8B-B14F-4D97-AF65-F5344CB8AC3E}">
        <p14:creationId xmlns:p14="http://schemas.microsoft.com/office/powerpoint/2010/main" val="312954330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id="{A084B52D-E37F-4E72-9819-9E01ABAE7688}"/>
              </a:ext>
            </a:extLst>
          </p:cNvPr>
          <p:cNvGrpSpPr/>
          <p:nvPr/>
        </p:nvGrpSpPr>
        <p:grpSpPr>
          <a:xfrm>
            <a:off x="1966387" y="457200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4D1DFB-1ED0-4C3D-B40F-23B9F943F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896" y="1649896"/>
            <a:ext cx="8661811" cy="385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12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id="{A084B52D-E37F-4E72-9819-9E01ABAE7688}"/>
              </a:ext>
            </a:extLst>
          </p:cNvPr>
          <p:cNvGrpSpPr/>
          <p:nvPr/>
        </p:nvGrpSpPr>
        <p:grpSpPr>
          <a:xfrm>
            <a:off x="1966387" y="457200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7548683-906E-425C-A4B4-1089E21F9137}"/>
              </a:ext>
            </a:extLst>
          </p:cNvPr>
          <p:cNvSpPr txBox="1"/>
          <p:nvPr/>
        </p:nvSpPr>
        <p:spPr>
          <a:xfrm>
            <a:off x="4036457" y="798930"/>
            <a:ext cx="6282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BC964-CBDE-48E9-823E-3CD7C4D9B391}"/>
              </a:ext>
            </a:extLst>
          </p:cNvPr>
          <p:cNvSpPr txBox="1"/>
          <p:nvPr/>
        </p:nvSpPr>
        <p:spPr>
          <a:xfrm>
            <a:off x="5834702" y="1464379"/>
            <a:ext cx="2355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CÔNG NGHỆ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20FABF-7C19-4248-B260-6142AAD0A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884" y="2124621"/>
            <a:ext cx="8876545" cy="2310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47198D-D11D-4FC2-AA74-31BE4DA2A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688" y="4258932"/>
            <a:ext cx="360914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4224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7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231715" y="2876086"/>
            <a:ext cx="61991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  <p:grpSp>
        <p:nvGrpSpPr>
          <p:cNvPr id="6" name="组合 11">
            <a:extLst>
              <a:ext uri="{FF2B5EF4-FFF2-40B4-BE49-F238E27FC236}">
                <a16:creationId xmlns:a16="http://schemas.microsoft.com/office/drawing/2014/main" id="{D8DF76FE-0E3B-4700-874E-C1876C901596}"/>
              </a:ext>
            </a:extLst>
          </p:cNvPr>
          <p:cNvGrpSpPr/>
          <p:nvPr/>
        </p:nvGrpSpPr>
        <p:grpSpPr>
          <a:xfrm>
            <a:off x="3487944" y="1018839"/>
            <a:ext cx="1370714" cy="1370714"/>
            <a:chOff x="5410643" y="1184464"/>
            <a:chExt cx="1370714" cy="1370714"/>
          </a:xfrm>
        </p:grpSpPr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C305C6BD-154B-4F82-A643-CCBBCFBEA641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01566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.黑体-韩语" panose="02000500000000000000" pitchFamily="2" charset="-122"/>
                  <a:ea typeface=".黑体-韩语" panose="02000500000000000000" pitchFamily="2" charset="-122"/>
                  <a:cs typeface="+mn-cs"/>
                  <a:sym typeface="+mn-lt"/>
                </a:rPr>
                <a:t>1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cs"/>
                <a:sym typeface="+mn-lt"/>
              </a:endParaRPr>
            </a:p>
          </p:txBody>
        </p:sp>
        <p:sp>
          <p:nvSpPr>
            <p:cNvPr id="10" name="椭圆 13">
              <a:extLst>
                <a:ext uri="{FF2B5EF4-FFF2-40B4-BE49-F238E27FC236}">
                  <a16:creationId xmlns:a16="http://schemas.microsoft.com/office/drawing/2014/main" id="{DA222B7F-D32E-4046-8963-E272CD5C33BF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>
              <a:solidFill>
                <a:srgbClr val="0099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cs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3575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2BA20FF-BA3D-4D1D-9ECA-C83DDB74E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F5DB27-E1B7-41C0-9042-ED2FD21C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66797" y="3200400"/>
            <a:ext cx="7381463" cy="3505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6030394-571B-4A07-83BF-EC03CBAE78CB}"/>
              </a:ext>
            </a:extLst>
          </p:cNvPr>
          <p:cNvGrpSpPr/>
          <p:nvPr/>
        </p:nvGrpSpPr>
        <p:grpSpPr>
          <a:xfrm>
            <a:off x="3785801" y="371992"/>
            <a:ext cx="6303810" cy="2078916"/>
            <a:chOff x="2500625" y="1170898"/>
            <a:chExt cx="6303810" cy="2078916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22E6CE60-61C7-46CF-A830-6D10435F6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D7BDB2F-8522-4F61-92E5-E4A2EF5CBBA2}"/>
                </a:ext>
              </a:extLst>
            </p:cNvPr>
            <p:cNvSpPr txBox="1"/>
            <p:nvPr/>
          </p:nvSpPr>
          <p:spPr>
            <a:xfrm>
              <a:off x="2700415" y="1280780"/>
              <a:ext cx="5406888" cy="19500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sử dụng các thiết bị công nghệ các em cần đảm bảo điều gì?</a:t>
              </a:r>
              <a:endPara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EB1779D0-D3CD-432A-92EB-05044A6E5F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835" y="4855284"/>
            <a:ext cx="2135199" cy="2078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273293-5C2C-4455-95CB-B7869E8FB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3058" y="3051313"/>
            <a:ext cx="4217936" cy="3806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1B6EF2-A16B-44BE-907A-839292CEDEE7}"/>
              </a:ext>
            </a:extLst>
          </p:cNvPr>
          <p:cNvSpPr txBox="1"/>
          <p:nvPr/>
        </p:nvSpPr>
        <p:spPr>
          <a:xfrm>
            <a:off x="1938130" y="3607904"/>
            <a:ext cx="641074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sử dụng sản phẩm công nghệ cần lưu ý để đảm bảo an toàn như: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Không nên cắm nhiều đồ dùng điện cùng một lúc vào ổ cắm.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Không dùng điện thoại di động trong điều kiện thiếu ánh sáng quá lâu.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Đóng tủ lạnh ngay sau khi lấy đồ.</a:t>
            </a:r>
          </a:p>
          <a:p>
            <a:pPr marL="342900" indent="-342900" algn="l">
              <a:buFontTx/>
              <a:buChar char="-"/>
            </a:pP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l">
              <a:buFontTx/>
              <a:buChar char="-"/>
            </a:pP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21786274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5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726244" y="2876086"/>
            <a:ext cx="52100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5701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085D9B4D-07E9-4DF3-92ED-F71B6C36B0CF}"/>
              </a:ext>
            </a:extLst>
          </p:cNvPr>
          <p:cNvSpPr txBox="1"/>
          <p:nvPr/>
        </p:nvSpPr>
        <p:spPr>
          <a:xfrm>
            <a:off x="3333750" y="1425207"/>
            <a:ext cx="58293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defRPr/>
            </a:pPr>
            <a:r>
              <a:rPr kumimoji="1" lang="vi-VN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1.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Nhận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biết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số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tình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huống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không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an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toàn</a:t>
            </a:r>
            <a:endParaRPr kumimoji="1" lang="zh-CN" alt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.黑体-??" panose="02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谢容儿-年华(电影《青春期》插曲)">
            <a:hlinkClick r:id="" action="ppaction://media"/>
            <a:extLst>
              <a:ext uri="{FF2B5EF4-FFF2-40B4-BE49-F238E27FC236}">
                <a16:creationId xmlns:a16="http://schemas.microsoft.com/office/drawing/2014/main" id="{AC4CA65A-7C79-4971-B67D-F863E295E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-10934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C9C2EA-3243-4BDA-AFA5-697DEE168112}"/>
              </a:ext>
            </a:extLst>
          </p:cNvPr>
          <p:cNvGrpSpPr/>
          <p:nvPr/>
        </p:nvGrpSpPr>
        <p:grpSpPr>
          <a:xfrm>
            <a:off x="1703599" y="389455"/>
            <a:ext cx="8852986" cy="1077395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gặp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B7D782E-C755-4D15-AC5C-39C75B744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1843087"/>
            <a:ext cx="6696075" cy="4010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CD18FC-09F0-44C9-97E2-0D4821BDF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930" y="416506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430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9CFCE5-CFF2-4634-8301-8BCC4BC40F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5300" y="2093616"/>
            <a:ext cx="3597713" cy="21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560</Words>
  <Application>Microsoft Office PowerPoint</Application>
  <PresentationFormat>Widescreen</PresentationFormat>
  <Paragraphs>68</Paragraphs>
  <Slides>27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等线</vt:lpstr>
      <vt:lpstr>#9Slide02 Noi dung dai</vt:lpstr>
      <vt:lpstr>#9Slide02 Tieu de dai</vt:lpstr>
      <vt:lpstr>.VnBahamasBH</vt:lpstr>
      <vt:lpstr>.VnHelvetInsH</vt:lpstr>
      <vt:lpstr>.VnTifani HeavyH</vt:lpstr>
      <vt:lpstr>.黑体-韩语</vt:lpstr>
      <vt:lpstr>Arial</vt:lpstr>
      <vt:lpstr>Calibri</vt:lpstr>
      <vt:lpstr>Calibri Light</vt:lpstr>
      <vt:lpstr>Georgia</vt:lpstr>
      <vt:lpstr>Times New Roman</vt:lpstr>
      <vt:lpstr>华康方圆体W7</vt:lpstr>
      <vt:lpstr>方正大标宋简体</vt:lpstr>
      <vt:lpstr>1_Office Theme</vt:lpstr>
      <vt:lpstr>1_Office 主题​​</vt:lpstr>
      <vt:lpstr>Office 主题</vt:lpstr>
      <vt:lpstr>2_Office Theme</vt:lpstr>
      <vt:lpstr>5_Office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Lương Bằng</cp:lastModifiedBy>
  <cp:revision>26</cp:revision>
  <dcterms:created xsi:type="dcterms:W3CDTF">2022-09-19T22:19:00Z</dcterms:created>
  <dcterms:modified xsi:type="dcterms:W3CDTF">2026-01-28T01:13:29Z</dcterms:modified>
</cp:coreProperties>
</file>