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7BA8-5784-4A74-8929-7A8D71F44B48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A30A-E140-4B4E-B516-9DD8A3A01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12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7BA8-5784-4A74-8929-7A8D71F44B48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A30A-E140-4B4E-B516-9DD8A3A01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46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7BA8-5784-4A74-8929-7A8D71F44B48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A30A-E140-4B4E-B516-9DD8A3A01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52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7BA8-5784-4A74-8929-7A8D71F44B48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A30A-E140-4B4E-B516-9DD8A3A01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2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7BA8-5784-4A74-8929-7A8D71F44B48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A30A-E140-4B4E-B516-9DD8A3A01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96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7BA8-5784-4A74-8929-7A8D71F44B48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A30A-E140-4B4E-B516-9DD8A3A01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96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7BA8-5784-4A74-8929-7A8D71F44B48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A30A-E140-4B4E-B516-9DD8A3A01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7BA8-5784-4A74-8929-7A8D71F44B48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A30A-E140-4B4E-B516-9DD8A3A01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50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7BA8-5784-4A74-8929-7A8D71F44B48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A30A-E140-4B4E-B516-9DD8A3A01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96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7BA8-5784-4A74-8929-7A8D71F44B48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A30A-E140-4B4E-B516-9DD8A3A01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20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7BA8-5784-4A74-8929-7A8D71F44B48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A30A-E140-4B4E-B516-9DD8A3A01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4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E7BA8-5784-4A74-8929-7A8D71F44B48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A30A-E140-4B4E-B516-9DD8A3A01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4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5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4.jpeg"/><Relationship Id="rId5" Type="http://schemas.openxmlformats.org/officeDocument/2006/relationships/image" Target="../media/image9.jpeg"/><Relationship Id="rId15" Type="http://schemas.openxmlformats.org/officeDocument/2006/relationships/image" Target="../media/image17.jpeg"/><Relationship Id="rId10" Type="http://schemas.microsoft.com/office/2007/relationships/hdphoto" Target="../media/hdphoto1.wdp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38" y="117548"/>
            <a:ext cx="11684000" cy="6574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6572D2-925A-7FE3-C558-EDAC6D1F8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078" y="1427668"/>
            <a:ext cx="6624386" cy="17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7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QNFTlHaWEykUtQJP01Uxyvzq7apNVjwPejGEGf2X9jQ9PSRcefItDhQbKydRowtDzoG3cnH58syXGeGQJfjDpt198Wocq_VMYfM6NyAkKQHsQ">
            <a:hlinkClick r:id="" action="ppaction://media"/>
            <a:extLst>
              <a:ext uri="{FF2B5EF4-FFF2-40B4-BE49-F238E27FC236}">
                <a16:creationId xmlns:a16="http://schemas.microsoft.com/office/drawing/2014/main" id="{33B26D9C-9134-3C2F-BDE5-0D6942A5D4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123" b="35100"/>
          <a:stretch/>
        </p:blipFill>
        <p:spPr>
          <a:xfrm>
            <a:off x="378690" y="136879"/>
            <a:ext cx="11578597" cy="650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8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0" y="0"/>
            <a:ext cx="12118109" cy="6815174"/>
          </a:xfrm>
          <a:prstGeom prst="rect">
            <a:avLst/>
          </a:prstGeom>
        </p:spPr>
      </p:pic>
      <p:sp>
        <p:nvSpPr>
          <p:cNvPr id="5" name="Freeform 16">
            <a:extLst>
              <a:ext uri="{FF2B5EF4-FFF2-40B4-BE49-F238E27FC236}">
                <a16:creationId xmlns:a16="http://schemas.microsoft.com/office/drawing/2014/main" id="{39E94DCF-60FF-1BD2-A11F-13E16CA20D62}"/>
              </a:ext>
            </a:extLst>
          </p:cNvPr>
          <p:cNvSpPr/>
          <p:nvPr/>
        </p:nvSpPr>
        <p:spPr>
          <a:xfrm>
            <a:off x="3458454" y="536859"/>
            <a:ext cx="5598042" cy="4305536"/>
          </a:xfrm>
          <a:custGeom>
            <a:avLst/>
            <a:gdLst/>
            <a:ahLst/>
            <a:cxnLst/>
            <a:rect l="l" t="t" r="r" b="b"/>
            <a:pathLst>
              <a:path w="1669874" h="1769403">
                <a:moveTo>
                  <a:pt x="0" y="0"/>
                </a:moveTo>
                <a:lnTo>
                  <a:pt x="1669874" y="0"/>
                </a:lnTo>
                <a:lnTo>
                  <a:pt x="1669874" y="1769403"/>
                </a:lnTo>
                <a:lnTo>
                  <a:pt x="0" y="1769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 algn="ctr"/>
            <a:endParaRPr lang="en-US" sz="80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en-US" sz="8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8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81: </a:t>
            </a:r>
          </a:p>
          <a:p>
            <a:pPr lvl="0" algn="ctr"/>
            <a:r>
              <a:rPr lang="en-US" sz="8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TẬP</a:t>
            </a:r>
            <a:endParaRPr lang="en-US" sz="8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56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2036" y="1991717"/>
            <a:ext cx="5535648" cy="40602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Ghép</a:t>
            </a:r>
            <a:r>
              <a:rPr lang="en-US" sz="2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</a:t>
            </a:r>
            <a:r>
              <a:rPr lang="en-US" sz="2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liền</a:t>
            </a:r>
            <a:r>
              <a:rPr lang="en-US" sz="2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2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lang="en-US" sz="2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2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thanh</a:t>
            </a:r>
            <a:r>
              <a:rPr lang="en-US" sz="2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 </a:t>
            </a:r>
            <a:r>
              <a:rPr lang="en-US" sz="2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2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</a:t>
            </a:r>
            <a:r>
              <a:rPr lang="en-US" sz="2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minh </a:t>
            </a:r>
            <a:r>
              <a:rPr lang="en-US" sz="2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</a:t>
            </a:r>
            <a:r>
              <a:rPr lang="en-US" sz="2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endParaRPr lang="en-US" sz="24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14" descr="Cartoon dog isolated on white background Vector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0"/>
          <a:stretch/>
        </p:blipFill>
        <p:spPr bwMode="auto">
          <a:xfrm>
            <a:off x="940250" y="1960930"/>
            <a:ext cx="685688" cy="71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Premium Vector | Cute cat cartoon sitt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714" y="1991717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a camel cartoon Royalty Free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1"/>
          <a:stretch/>
        </p:blipFill>
        <p:spPr bwMode="auto">
          <a:xfrm>
            <a:off x="1234276" y="5010150"/>
            <a:ext cx="1282362" cy="127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artoon wolf howling on white background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" r="-1" b="13555"/>
          <a:stretch/>
        </p:blipFill>
        <p:spPr bwMode="auto">
          <a:xfrm>
            <a:off x="3200970" y="2641891"/>
            <a:ext cx="649605" cy="62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7"/>
          <a:stretch/>
        </p:blipFill>
        <p:spPr>
          <a:xfrm>
            <a:off x="1319851" y="4454235"/>
            <a:ext cx="588619" cy="402525"/>
          </a:xfrm>
          <a:prstGeom prst="rect">
            <a:avLst/>
          </a:prstGeom>
        </p:spPr>
      </p:pic>
      <p:pic>
        <p:nvPicPr>
          <p:cNvPr id="11" name="Picture 6" descr="Smiling pig cartoon Royalty Free Vector Image - VectorStock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3" r="-1" b="10380"/>
          <a:stretch/>
        </p:blipFill>
        <p:spPr bwMode="auto">
          <a:xfrm>
            <a:off x="1355347" y="3638550"/>
            <a:ext cx="873501" cy="65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Grizzly Bear Cartoon Png &amp;amp; Free Grizzly Bear Cartoon.png Transparent Images  #95846 - PNGi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71" y="4337483"/>
            <a:ext cx="1341368" cy="10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37" b="17037"/>
          <a:stretch/>
        </p:blipFill>
        <p:spPr>
          <a:xfrm>
            <a:off x="2947399" y="2218227"/>
            <a:ext cx="609712" cy="403579"/>
          </a:xfrm>
          <a:prstGeom prst="rect">
            <a:avLst/>
          </a:prstGeom>
        </p:spPr>
      </p:pic>
      <p:pic>
        <p:nvPicPr>
          <p:cNvPr id="14" name="Picture 18" descr="Cartoon tiger isolated on white background Vector Imag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8" b="25327"/>
          <a:stretch/>
        </p:blipFill>
        <p:spPr bwMode="auto">
          <a:xfrm>
            <a:off x="2457826" y="3220688"/>
            <a:ext cx="1321143" cy="8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" t="6633" r="4286" b="19183"/>
          <a:stretch/>
        </p:blipFill>
        <p:spPr>
          <a:xfrm>
            <a:off x="2782585" y="5572109"/>
            <a:ext cx="803555" cy="719703"/>
          </a:xfrm>
          <a:prstGeom prst="rect">
            <a:avLst/>
          </a:prstGeom>
        </p:spPr>
      </p:pic>
      <p:pic>
        <p:nvPicPr>
          <p:cNvPr id="16" name="Picture 20" descr="CÁ RÔ ĐỒNG - CÁ TƯƠI LONG HẢI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760" y="2960317"/>
            <a:ext cx="947994" cy="4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1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7" r="53171"/>
          <a:stretch/>
        </p:blipFill>
        <p:spPr>
          <a:xfrm>
            <a:off x="1167147" y="1136073"/>
            <a:ext cx="2220686" cy="48199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29636" y="461033"/>
            <a:ext cx="8735955" cy="530345"/>
            <a:chOff x="63500" y="1339190"/>
            <a:chExt cx="8735955" cy="530345"/>
          </a:xfrm>
        </p:grpSpPr>
        <p:sp>
          <p:nvSpPr>
            <p:cNvPr id="6" name="Rounded Rectangle 5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3500" y="1353959"/>
              <a:ext cx="457200" cy="457200"/>
            </a:xfrm>
            <a:prstGeom prst="ellipse">
              <a:avLst/>
            </a:prstGeom>
            <a:solidFill>
              <a:srgbClr val="FF339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4183079" y="991378"/>
            <a:ext cx="4627283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đào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Lung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linh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002477" y="2762922"/>
            <a:ext cx="4627283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dán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treo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đối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70600" y="4458465"/>
            <a:ext cx="4627283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tuổi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 Hồng Kiên</a:t>
            </a:r>
            <a:endParaRPr lang="en-US" sz="2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4" b="12350"/>
          <a:stretch/>
        </p:blipFill>
        <p:spPr>
          <a:xfrm>
            <a:off x="8950786" y="670860"/>
            <a:ext cx="2525486" cy="460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3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">
            <a:hlinkClick r:id="" action="ppaction://media"/>
            <a:extLst>
              <a:ext uri="{FF2B5EF4-FFF2-40B4-BE49-F238E27FC236}">
                <a16:creationId xmlns:a16="http://schemas.microsoft.com/office/drawing/2014/main" id="{BEF01816-7697-875A-FD3C-4C4A54FE51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145" y="120073"/>
            <a:ext cx="11656291" cy="655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41763" y="927673"/>
            <a:ext cx="8735955" cy="530345"/>
            <a:chOff x="63500" y="1339190"/>
            <a:chExt cx="8735955" cy="530345"/>
          </a:xfrm>
        </p:grpSpPr>
        <p:sp>
          <p:nvSpPr>
            <p:cNvPr id="5" name="Rounded Rectangle 4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trong bài đọc trên những tiếng có vần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ơi, ao, ăng</a:t>
              </a:r>
              <a:endPara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3500" y="1366659"/>
              <a:ext cx="457200" cy="457200"/>
            </a:xfrm>
            <a:prstGeom prst="ellipse">
              <a:avLst/>
            </a:prstGeom>
            <a:solidFill>
              <a:srgbClr val="FF339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Freeform 6"/>
          <p:cNvSpPr/>
          <p:nvPr/>
        </p:nvSpPr>
        <p:spPr>
          <a:xfrm>
            <a:off x="3017492" y="1662902"/>
            <a:ext cx="1039019" cy="1484313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8415" tIns="537925" rIns="18416" bIns="537924" numCol="1" spcCol="1270" anchor="ctr" anchorCtr="0">
            <a:noAutofit/>
          </a:bodyPr>
          <a:lstStyle/>
          <a:p>
            <a:pPr marL="0" marR="0" lvl="0" indent="0" algn="ctr" defTabSz="12890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056509" y="1662904"/>
            <a:ext cx="5056981" cy="964803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spcFirstLastPara="0" vert="horz" wrap="square" lIns="192024" tIns="64243" rIns="64243" bIns="64243" numCol="1" spcCol="1270" anchor="ctr" anchorCtr="0">
            <a:noAutofit/>
          </a:bodyPr>
          <a:lstStyle/>
          <a:p>
            <a:pPr marL="0" marR="0" lvl="1" indent="0" algn="ctr" defTabSz="12001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phơi, trời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017492" y="2951567"/>
            <a:ext cx="1039018" cy="1484312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marL="0" marR="0" lvl="0" indent="0" algn="ctr" defTabSz="12890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056509" y="2951568"/>
            <a:ext cx="5056981" cy="96480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marR="0" lvl="1" indent="0" algn="ctr" defTabSz="12001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vào, đào, áo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017492" y="4240231"/>
            <a:ext cx="1039018" cy="1484312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3399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marL="0" marR="0" lvl="0" indent="0" algn="ctr" defTabSz="12890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056509" y="4240231"/>
            <a:ext cx="5056981" cy="96480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25400" cap="flat" cmpd="sng" algn="ctr">
            <a:solidFill>
              <a:srgbClr val="FF3399"/>
            </a:solidFill>
            <a:prstDash val="solid"/>
          </a:ln>
          <a:effectLst/>
        </p:spPr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marR="0" lvl="1" indent="0" algn="ctr" defTabSz="12001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trắng, nắng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06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12436" y="125712"/>
            <a:ext cx="11683323" cy="6570652"/>
          </a:xfrm>
          <a:prstGeom prst="rect">
            <a:avLst/>
          </a:prstGeom>
        </p:spPr>
      </p:pic>
      <p:sp>
        <p:nvSpPr>
          <p:cNvPr id="5" name="Freeform 16">
            <a:extLst>
              <a:ext uri="{FF2B5EF4-FFF2-40B4-BE49-F238E27FC236}">
                <a16:creationId xmlns:a16="http://schemas.microsoft.com/office/drawing/2014/main" id="{39E94DCF-60FF-1BD2-A11F-13E16CA20D62}"/>
              </a:ext>
            </a:extLst>
          </p:cNvPr>
          <p:cNvSpPr/>
          <p:nvPr/>
        </p:nvSpPr>
        <p:spPr>
          <a:xfrm>
            <a:off x="3103418" y="1204768"/>
            <a:ext cx="5079704" cy="4305536"/>
          </a:xfrm>
          <a:custGeom>
            <a:avLst/>
            <a:gdLst/>
            <a:ahLst/>
            <a:cxnLst/>
            <a:rect l="l" t="t" r="r" b="b"/>
            <a:pathLst>
              <a:path w="1669874" h="1769403">
                <a:moveTo>
                  <a:pt x="0" y="0"/>
                </a:moveTo>
                <a:lnTo>
                  <a:pt x="1669874" y="0"/>
                </a:lnTo>
                <a:lnTo>
                  <a:pt x="1669874" y="1769403"/>
                </a:lnTo>
                <a:lnTo>
                  <a:pt x="0" y="1769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" name="Picture 5" descr="A blue and orange text&#10;&#10;AI-generated content may be incorrect.">
            <a:extLst>
              <a:ext uri="{FF2B5EF4-FFF2-40B4-BE49-F238E27FC236}">
                <a16:creationId xmlns:a16="http://schemas.microsoft.com/office/drawing/2014/main" id="{F26AEB46-4779-803A-182D-95B06BCF54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074" y="3041100"/>
            <a:ext cx="4168326" cy="144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2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110</Words>
  <Application>Microsoft Office PowerPoint</Application>
  <PresentationFormat>Widescreen</PresentationFormat>
  <Paragraphs>27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 Rounded MT Bold</vt:lpstr>
      <vt:lpstr>Arial-Rounded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Ghép các chữ đứng liền nhau (thêm dấu thanh) để tạo tên gọi các loài vật được minh hoạ dưới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Mediamart</dc:creator>
  <cp:lastModifiedBy>Mediamart</cp:lastModifiedBy>
  <cp:revision>3</cp:revision>
  <dcterms:created xsi:type="dcterms:W3CDTF">2026-01-07T12:50:11Z</dcterms:created>
  <dcterms:modified xsi:type="dcterms:W3CDTF">2026-01-07T12:52:18Z</dcterms:modified>
</cp:coreProperties>
</file>