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9" r:id="rId2"/>
    <p:sldId id="490" r:id="rId3"/>
    <p:sldId id="292" r:id="rId4"/>
    <p:sldId id="257" r:id="rId5"/>
    <p:sldId id="264" r:id="rId6"/>
    <p:sldId id="266" r:id="rId7"/>
    <p:sldId id="491" r:id="rId8"/>
    <p:sldId id="265" r:id="rId9"/>
    <p:sldId id="500" r:id="rId10"/>
    <p:sldId id="501" r:id="rId11"/>
    <p:sldId id="502" r:id="rId12"/>
    <p:sldId id="287" r:id="rId13"/>
    <p:sldId id="492" r:id="rId14"/>
    <p:sldId id="295" r:id="rId15"/>
    <p:sldId id="296" r:id="rId16"/>
    <p:sldId id="479" r:id="rId17"/>
    <p:sldId id="473" r:id="rId18"/>
    <p:sldId id="493" r:id="rId19"/>
    <p:sldId id="494" r:id="rId20"/>
    <p:sldId id="495" r:id="rId21"/>
    <p:sldId id="496" r:id="rId22"/>
    <p:sldId id="283" r:id="rId23"/>
    <p:sldId id="497" r:id="rId24"/>
    <p:sldId id="498" r:id="rId25"/>
    <p:sldId id="499"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86" y="78"/>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28/4/2025</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28/4/2025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4</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14</a:t>
            </a:fld>
            <a:endParaRPr lang="en-US"/>
          </a:p>
        </p:txBody>
      </p:sp>
    </p:spTree>
    <p:extLst>
      <p:ext uri="{BB962C8B-B14F-4D97-AF65-F5344CB8AC3E}">
        <p14:creationId xmlns:p14="http://schemas.microsoft.com/office/powerpoint/2010/main" val="58252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28/4/2025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1.png"/><Relationship Id="rId4" Type="http://schemas.microsoft.com/office/2007/relationships/hdphoto" Target="../media/hdphoto3.wdp"/><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3.png"/><Relationship Id="rId4" Type="http://schemas.microsoft.com/office/2007/relationships/hdphoto" Target="../media/hdphoto3.wdp"/><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4.png"/><Relationship Id="rId4" Type="http://schemas.microsoft.com/office/2007/relationships/hdphoto" Target="../media/hdphoto3.wdp"/><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png"/><Relationship Id="rId5" Type="http://schemas.openxmlformats.org/officeDocument/2006/relationships/image" Target="../media/image38.png"/><Relationship Id="rId10" Type="http://schemas.openxmlformats.org/officeDocument/2006/relationships/image" Target="../media/image46.png"/><Relationship Id="rId4" Type="http://schemas.microsoft.com/office/2007/relationships/hdphoto" Target="../media/hdphoto3.wdp"/><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6.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3.png"/><Relationship Id="rId21"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pic>
        <p:nvPicPr>
          <p:cNvPr id="4" name="Picture 3">
            <a:extLst>
              <a:ext uri="{FF2B5EF4-FFF2-40B4-BE49-F238E27FC236}">
                <a16:creationId xmlns:a16="http://schemas.microsoft.com/office/drawing/2014/main" id="{C138F30E-C3D4-E238-5473-20F751FCF1A1}"/>
              </a:ext>
            </a:extLst>
          </p:cNvPr>
          <p:cNvPicPr>
            <a:picLocks noChangeAspect="1"/>
          </p:cNvPicPr>
          <p:nvPr/>
        </p:nvPicPr>
        <p:blipFill>
          <a:blip r:embed="rId6"/>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CD954-0F77-1EE0-D0C6-97276ADEB88A}"/>
              </a:ext>
            </a:extLst>
          </p:cNvPr>
          <p:cNvPicPr>
            <a:picLocks noChangeAspect="1"/>
          </p:cNvPicPr>
          <p:nvPr/>
        </p:nvPicPr>
        <p:blipFill>
          <a:blip r:embed="rId4"/>
          <a:stretch>
            <a:fillRect/>
          </a:stretch>
        </p:blipFill>
        <p:spPr>
          <a:xfrm>
            <a:off x="-2002862" y="-142108"/>
            <a:ext cx="1867669" cy="1867669"/>
          </a:xfrm>
          <a:prstGeom prst="rect">
            <a:avLst/>
          </a:prstGeom>
        </p:spPr>
      </p:pic>
      <p:pic>
        <p:nvPicPr>
          <p:cNvPr id="3" name="Đ D 2">
            <a:hlinkClick r:id="" action="ppaction://media"/>
            <a:extLst>
              <a:ext uri="{FF2B5EF4-FFF2-40B4-BE49-F238E27FC236}">
                <a16:creationId xmlns:a16="http://schemas.microsoft.com/office/drawing/2014/main" id="{4EFA934B-B8C5-B69C-FB18-5DDE5A8FF0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21335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 D3">
            <a:hlinkClick r:id="" action="ppaction://media"/>
            <a:extLst>
              <a:ext uri="{FF2B5EF4-FFF2-40B4-BE49-F238E27FC236}">
                <a16:creationId xmlns:a16="http://schemas.microsoft.com/office/drawing/2014/main" id="{5A47A93B-E24B-B55C-D312-31FB3962F6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BF6CA06-D0F9-6D3C-3C39-17FE4E6DB720}"/>
              </a:ext>
            </a:extLst>
          </p:cNvPr>
          <p:cNvPicPr>
            <a:picLocks noChangeAspect="1"/>
          </p:cNvPicPr>
          <p:nvPr/>
        </p:nvPicPr>
        <p:blipFill>
          <a:blip r:embed="rId5"/>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08405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ted cartoon, illustration, animation, clipart&#10;&#10;Description automatically generated">
            <a:extLst>
              <a:ext uri="{FF2B5EF4-FFF2-40B4-BE49-F238E27FC236}">
                <a16:creationId xmlns:a16="http://schemas.microsoft.com/office/drawing/2014/main" id="{4D151048-46D9-EBF1-78B4-7159B6ABA0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2094"/>
          <a:stretch/>
        </p:blipFill>
        <p:spPr>
          <a:xfrm>
            <a:off x="731456" y="3169799"/>
            <a:ext cx="3657664" cy="2861672"/>
          </a:xfrm>
          <a:prstGeom prst="rect">
            <a:avLst/>
          </a:prstGeom>
        </p:spPr>
      </p:pic>
      <p:pic>
        <p:nvPicPr>
          <p:cNvPr id="6" name="Picture 5">
            <a:extLst>
              <a:ext uri="{FF2B5EF4-FFF2-40B4-BE49-F238E27FC236}">
                <a16:creationId xmlns:a16="http://schemas.microsoft.com/office/drawing/2014/main" id="{F479D84B-720B-4B6E-C1BE-476700941E5F}"/>
              </a:ext>
            </a:extLst>
          </p:cNvPr>
          <p:cNvPicPr>
            <a:picLocks noChangeAspect="1"/>
          </p:cNvPicPr>
          <p:nvPr/>
        </p:nvPicPr>
        <p:blipFill>
          <a:blip r:embed="rId4"/>
          <a:stretch>
            <a:fillRect/>
          </a:stretch>
        </p:blipFill>
        <p:spPr>
          <a:xfrm>
            <a:off x="177506" y="1677340"/>
            <a:ext cx="5267214" cy="1360500"/>
          </a:xfrm>
          <a:prstGeom prst="rect">
            <a:avLst/>
          </a:prstGeom>
        </p:spPr>
      </p:pic>
      <p:sp>
        <p:nvSpPr>
          <p:cNvPr id="7" name="Rectangle: Rounded Corners 6">
            <a:extLst>
              <a:ext uri="{FF2B5EF4-FFF2-40B4-BE49-F238E27FC236}">
                <a16:creationId xmlns:a16="http://schemas.microsoft.com/office/drawing/2014/main" id="{A27D9E1B-6C25-5C32-B034-3BE7D5A8FB5F}"/>
              </a:ext>
            </a:extLst>
          </p:cNvPr>
          <p:cNvSpPr/>
          <p:nvPr/>
        </p:nvSpPr>
        <p:spPr>
          <a:xfrm>
            <a:off x="4886960" y="2630190"/>
            <a:ext cx="6776719" cy="259329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Những người khéo ăn thì no</a:t>
            </a:r>
          </a:p>
          <a:p>
            <a:pPr algn="ctr"/>
            <a:r>
              <a:rPr lang="vi-VN" sz="2800" b="1" dirty="0">
                <a:solidFill>
                  <a:srgbClr val="FF0000"/>
                </a:solidFill>
                <a:latin typeface="Cambria" panose="02040503050406030204" pitchFamily="18" charset="0"/>
                <a:ea typeface="Cambria" panose="02040503050406030204" pitchFamily="18" charset="0"/>
              </a:rPr>
              <a:t>Khéo co thì ấm, khéo đo thì vừa</a:t>
            </a:r>
          </a:p>
          <a:p>
            <a:pPr algn="ctr"/>
            <a:r>
              <a:rPr lang="vi-VN" sz="2800" b="1" dirty="0">
                <a:solidFill>
                  <a:srgbClr val="FF0000"/>
                </a:solidFill>
                <a:latin typeface="Cambria" panose="02040503050406030204" pitchFamily="18" charset="0"/>
                <a:ea typeface="Cambria" panose="02040503050406030204" pitchFamily="18" charset="0"/>
              </a:rPr>
              <a:t>Mua hàng không thiếu, chẳng thừa</a:t>
            </a:r>
          </a:p>
          <a:p>
            <a:pPr algn="ctr"/>
            <a:r>
              <a:rPr lang="vi-VN" sz="2800" b="1" dirty="0">
                <a:solidFill>
                  <a:srgbClr val="FF0000"/>
                </a:solidFill>
                <a:latin typeface="Cambria" panose="02040503050406030204" pitchFamily="18" charset="0"/>
                <a:ea typeface="Cambria" panose="02040503050406030204" pitchFamily="18" charset="0"/>
              </a:rPr>
              <a:t>Dành tiền tiết kiệm phòng ngừa rủi ro.</a:t>
            </a:r>
          </a:p>
        </p:txBody>
      </p:sp>
      <p:pic>
        <p:nvPicPr>
          <p:cNvPr id="2" name="Picture 1">
            <a:extLst>
              <a:ext uri="{FF2B5EF4-FFF2-40B4-BE49-F238E27FC236}">
                <a16:creationId xmlns:a16="http://schemas.microsoft.com/office/drawing/2014/main" id="{E692C97B-4388-49C9-73A2-3A36DFB1A8B0}"/>
              </a:ext>
            </a:extLst>
          </p:cNvPr>
          <p:cNvPicPr>
            <a:picLocks noChangeAspect="1"/>
          </p:cNvPicPr>
          <p:nvPr/>
        </p:nvPicPr>
        <p:blipFill>
          <a:blip r:embed="rId5"/>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17424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AFF82C3-0712-8492-8574-D1B6DD394E1F}"/>
              </a:ext>
            </a:extLst>
          </p:cNvPr>
          <p:cNvPicPr>
            <a:picLocks noChangeAspect="1"/>
          </p:cNvPicPr>
          <p:nvPr/>
        </p:nvPicPr>
        <p:blipFill>
          <a:blip r:embed="rId7"/>
          <a:stretch>
            <a:fillRect/>
          </a:stretch>
        </p:blipFill>
        <p:spPr>
          <a:xfrm>
            <a:off x="-2002862" y="-142108"/>
            <a:ext cx="1867669" cy="1867669"/>
          </a:xfrm>
          <a:prstGeom prst="rect">
            <a:avLst/>
          </a:prstGeom>
        </p:spPr>
      </p:pic>
      <p:pic>
        <p:nvPicPr>
          <p:cNvPr id="4" name="thong_diep_nhac_nho_chung_ta_ve_cach_song_cach_6f714d7e-2dec-4670-859e-0903d5f20e73">
            <a:hlinkClick r:id="" action="ppaction://media"/>
            <a:extLst>
              <a:ext uri="{FF2B5EF4-FFF2-40B4-BE49-F238E27FC236}">
                <a16:creationId xmlns:a16="http://schemas.microsoft.com/office/drawing/2014/main" id="{E16260AC-8204-57A3-A591-BBD6D26F4D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59696" y="1420761"/>
            <a:ext cx="609600" cy="609600"/>
          </a:xfrm>
          <a:prstGeom prst="rect">
            <a:avLst/>
          </a:prstGeom>
        </p:spPr>
      </p:pic>
    </p:spTree>
    <p:extLst>
      <p:ext uri="{BB962C8B-B14F-4D97-AF65-F5344CB8AC3E}">
        <p14:creationId xmlns:p14="http://schemas.microsoft.com/office/powerpoint/2010/main" val="363361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pic>
        <p:nvPicPr>
          <p:cNvPr id="7" name="Picture 6">
            <a:extLst>
              <a:ext uri="{FF2B5EF4-FFF2-40B4-BE49-F238E27FC236}">
                <a16:creationId xmlns:a16="http://schemas.microsoft.com/office/drawing/2014/main" id="{5279F47F-ED92-FE25-7387-39507F0E290D}"/>
              </a:ext>
            </a:extLst>
          </p:cNvPr>
          <p:cNvPicPr>
            <a:picLocks noChangeAspect="1"/>
          </p:cNvPicPr>
          <p:nvPr/>
        </p:nvPicPr>
        <p:blipFill>
          <a:blip r:embed="rId8"/>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Em đồng tình hay không đồng tình với ý kiến của bạn nào?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D8AB50B-7397-F239-011F-0B81103E6F9F}"/>
              </a:ext>
            </a:extLst>
          </p:cNvPr>
          <p:cNvPicPr>
            <a:picLocks noChangeAspect="1"/>
          </p:cNvPicPr>
          <p:nvPr/>
        </p:nvPicPr>
        <p:blipFill>
          <a:blip r:embed="rId3"/>
          <a:stretch>
            <a:fillRect/>
          </a:stretch>
        </p:blipFill>
        <p:spPr>
          <a:xfrm>
            <a:off x="2733675" y="1432877"/>
            <a:ext cx="6731084" cy="4856163"/>
          </a:xfrm>
          <a:prstGeom prst="rect">
            <a:avLst/>
          </a:prstGeom>
        </p:spPr>
      </p:pic>
      <p:pic>
        <p:nvPicPr>
          <p:cNvPr id="2" name="Picture 1">
            <a:extLst>
              <a:ext uri="{FF2B5EF4-FFF2-40B4-BE49-F238E27FC236}">
                <a16:creationId xmlns:a16="http://schemas.microsoft.com/office/drawing/2014/main" id="{5C3063D9-1E2C-CE95-99A5-AF8D5DAF434F}"/>
              </a:ext>
            </a:extLst>
          </p:cNvPr>
          <p:cNvPicPr>
            <a:picLocks noChangeAspect="1"/>
          </p:cNvPicPr>
          <p:nvPr/>
        </p:nvPicPr>
        <p:blipFill>
          <a:blip r:embed="rId4"/>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565247" y="4050337"/>
            <a:ext cx="689229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Việc sử dụng tiền hợp lí phải được đề cập tới từ những lớp nhỏ hơn. Lớp 4 đã học bài “Quý trọng đồng tiền".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9" name="Picture 8">
            <a:extLst>
              <a:ext uri="{FF2B5EF4-FFF2-40B4-BE49-F238E27FC236}">
                <a16:creationId xmlns:a16="http://schemas.microsoft.com/office/drawing/2014/main" id="{2DA91454-99DF-68C1-DAC3-D8F7AA8FAEE3}"/>
              </a:ext>
            </a:extLst>
          </p:cNvPr>
          <p:cNvPicPr>
            <a:picLocks noChangeAspect="1"/>
          </p:cNvPicPr>
          <p:nvPr/>
        </p:nvPicPr>
        <p:blipFill>
          <a:blip r:embed="rId10"/>
          <a:stretch>
            <a:fillRect/>
          </a:stretch>
        </p:blipFill>
        <p:spPr>
          <a:xfrm>
            <a:off x="1006157" y="1135380"/>
            <a:ext cx="5460606" cy="2522220"/>
          </a:xfrm>
          <a:prstGeom prst="rect">
            <a:avLst/>
          </a:prstGeom>
        </p:spPr>
      </p:pic>
      <p:pic>
        <p:nvPicPr>
          <p:cNvPr id="3" name="Picture 2">
            <a:extLst>
              <a:ext uri="{FF2B5EF4-FFF2-40B4-BE49-F238E27FC236}">
                <a16:creationId xmlns:a16="http://schemas.microsoft.com/office/drawing/2014/main" id="{72DA0830-2610-3633-9275-3F7B1D37C8D0}"/>
              </a:ext>
            </a:extLst>
          </p:cNvPr>
          <p:cNvPicPr>
            <a:picLocks noChangeAspect="1"/>
          </p:cNvPicPr>
          <p:nvPr/>
        </p:nvPicPr>
        <p:blipFill>
          <a:blip r:embed="rId1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F57FE50F-35A4-59A3-8CB8-CA10B9CDA4A7}"/>
              </a:ext>
            </a:extLst>
          </p:cNvPr>
          <p:cNvPicPr>
            <a:picLocks noChangeAspect="1"/>
          </p:cNvPicPr>
          <p:nvPr/>
        </p:nvPicPr>
        <p:blipFill>
          <a:blip r:embed="rId10"/>
          <a:stretch>
            <a:fillRect/>
          </a:stretch>
        </p:blipFill>
        <p:spPr>
          <a:xfrm>
            <a:off x="625230" y="1341119"/>
            <a:ext cx="5470770" cy="2540001"/>
          </a:xfrm>
          <a:prstGeom prst="rect">
            <a:avLst/>
          </a:prstGeom>
        </p:spPr>
      </p:pic>
      <p:pic>
        <p:nvPicPr>
          <p:cNvPr id="2" name="Picture 1">
            <a:extLst>
              <a:ext uri="{FF2B5EF4-FFF2-40B4-BE49-F238E27FC236}">
                <a16:creationId xmlns:a16="http://schemas.microsoft.com/office/drawing/2014/main" id="{ECC05862-5035-3618-0BC3-A5205FCF52E2}"/>
              </a:ext>
            </a:extLst>
          </p:cNvPr>
          <p:cNvPicPr>
            <a:picLocks noChangeAspect="1"/>
          </p:cNvPicPr>
          <p:nvPr/>
        </p:nvPicPr>
        <p:blipFill>
          <a:blip r:embed="rId1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75335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CEAD09BD-4DEB-B6E8-6432-092E60F784DC}"/>
              </a:ext>
            </a:extLst>
          </p:cNvPr>
          <p:cNvPicPr>
            <a:picLocks noChangeAspect="1"/>
          </p:cNvPicPr>
          <p:nvPr/>
        </p:nvPicPr>
        <p:blipFill>
          <a:blip r:embed="rId10"/>
          <a:stretch>
            <a:fillRect/>
          </a:stretch>
        </p:blipFill>
        <p:spPr>
          <a:xfrm>
            <a:off x="876617" y="1480184"/>
            <a:ext cx="5573828" cy="2502535"/>
          </a:xfrm>
          <a:prstGeom prst="rect">
            <a:avLst/>
          </a:prstGeom>
        </p:spPr>
      </p:pic>
      <p:pic>
        <p:nvPicPr>
          <p:cNvPr id="2" name="Picture 1">
            <a:extLst>
              <a:ext uri="{FF2B5EF4-FFF2-40B4-BE49-F238E27FC236}">
                <a16:creationId xmlns:a16="http://schemas.microsoft.com/office/drawing/2014/main" id="{42729506-CBC5-7842-7CFA-49CF3D981B3D}"/>
              </a:ext>
            </a:extLst>
          </p:cNvPr>
          <p:cNvPicPr>
            <a:picLocks noChangeAspect="1"/>
          </p:cNvPicPr>
          <p:nvPr/>
        </p:nvPicPr>
        <p:blipFill>
          <a:blip r:embed="rId1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51937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C3E5929C-36B8-BE6F-82D9-DE19E6FB9A0C}"/>
              </a:ext>
            </a:extLst>
          </p:cNvPr>
          <p:cNvPicPr>
            <a:picLocks noChangeAspect="1"/>
          </p:cNvPicPr>
          <p:nvPr/>
        </p:nvPicPr>
        <p:blipFill>
          <a:blip r:embed="rId10"/>
          <a:stretch>
            <a:fillRect/>
          </a:stretch>
        </p:blipFill>
        <p:spPr>
          <a:xfrm>
            <a:off x="717550" y="1997710"/>
            <a:ext cx="5886450" cy="2646202"/>
          </a:xfrm>
          <a:prstGeom prst="rect">
            <a:avLst/>
          </a:prstGeom>
        </p:spPr>
      </p:pic>
      <p:pic>
        <p:nvPicPr>
          <p:cNvPr id="2" name="Picture 1">
            <a:extLst>
              <a:ext uri="{FF2B5EF4-FFF2-40B4-BE49-F238E27FC236}">
                <a16:creationId xmlns:a16="http://schemas.microsoft.com/office/drawing/2014/main" id="{BE6C75E3-AFCE-9BD3-5E0D-5E984B563D0C}"/>
              </a:ext>
            </a:extLst>
          </p:cNvPr>
          <p:cNvPicPr>
            <a:picLocks noChangeAspect="1"/>
          </p:cNvPicPr>
          <p:nvPr/>
        </p:nvPicPr>
        <p:blipFill>
          <a:blip r:embed="rId1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278182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F1BC-56DE-7F5E-A797-33B0897B4BA2}"/>
              </a:ext>
            </a:extLst>
          </p:cNvPr>
          <p:cNvSpPr>
            <a:spLocks noGrp="1"/>
          </p:cNvSpPr>
          <p:nvPr>
            <p:ph type="title"/>
          </p:nvPr>
        </p:nvSpPr>
        <p:spPr/>
        <p:txBody>
          <a:bodyPr/>
          <a:lstStyle/>
          <a:p>
            <a:endParaRPr lang="en-US"/>
          </a:p>
        </p:txBody>
      </p:sp>
      <p:pic>
        <p:nvPicPr>
          <p:cNvPr id="4" name="Cha-Ching 07- Hãy chi tiêu một cách khôn ngoan nhé bạn tôi (Tiếng Việt)">
            <a:hlinkClick r:id="" action="ppaction://media"/>
            <a:extLst>
              <a:ext uri="{FF2B5EF4-FFF2-40B4-BE49-F238E27FC236}">
                <a16:creationId xmlns:a16="http://schemas.microsoft.com/office/drawing/2014/main" id="{E76FA7E4-9B4C-D21A-79FA-70120E9641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pic>
        <p:nvPicPr>
          <p:cNvPr id="5" name="Picture 4" descr="A round pink label with white text and a black background&#10;&#10;Description automatically generated">
            <a:extLst>
              <a:ext uri="{FF2B5EF4-FFF2-40B4-BE49-F238E27FC236}">
                <a16:creationId xmlns:a16="http://schemas.microsoft.com/office/drawing/2014/main" id="{8152E9CD-E7B0-7083-003B-860245271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pic>
        <p:nvPicPr>
          <p:cNvPr id="3" name="Picture 2">
            <a:extLst>
              <a:ext uri="{FF2B5EF4-FFF2-40B4-BE49-F238E27FC236}">
                <a16:creationId xmlns:a16="http://schemas.microsoft.com/office/drawing/2014/main" id="{D0A4EC53-C30F-6DF8-41BB-D4A785AE5324}"/>
              </a:ext>
            </a:extLst>
          </p:cNvPr>
          <p:cNvPicPr>
            <a:picLocks noChangeAspect="1"/>
          </p:cNvPicPr>
          <p:nvPr/>
        </p:nvPicPr>
        <p:blipFill>
          <a:blip r:embed="rId6"/>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46537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362047" y="3969057"/>
            <a:ext cx="7745633"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Người giàu có vẫn phải sử dụng tiền hợp lí để có điều kiện kiếm được nhiều tiền hơn nữa hoặc để phòng những rủi ro bất ngờ ập đến.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087EBA37-5913-55FD-938B-82A12D526CE4}"/>
              </a:ext>
            </a:extLst>
          </p:cNvPr>
          <p:cNvPicPr>
            <a:picLocks noChangeAspect="1"/>
          </p:cNvPicPr>
          <p:nvPr/>
        </p:nvPicPr>
        <p:blipFill>
          <a:blip r:embed="rId10"/>
          <a:stretch>
            <a:fillRect/>
          </a:stretch>
        </p:blipFill>
        <p:spPr>
          <a:xfrm>
            <a:off x="954722" y="1333182"/>
            <a:ext cx="5202238" cy="2401961"/>
          </a:xfrm>
          <a:prstGeom prst="rect">
            <a:avLst/>
          </a:prstGeom>
        </p:spPr>
      </p:pic>
      <p:pic>
        <p:nvPicPr>
          <p:cNvPr id="3" name="Picture 2">
            <a:extLst>
              <a:ext uri="{FF2B5EF4-FFF2-40B4-BE49-F238E27FC236}">
                <a16:creationId xmlns:a16="http://schemas.microsoft.com/office/drawing/2014/main" id="{AE3BA7F9-6CB4-03D4-3E0B-FBB8F9A06608}"/>
              </a:ext>
            </a:extLst>
          </p:cNvPr>
          <p:cNvPicPr>
            <a:picLocks noChangeAspect="1"/>
          </p:cNvPicPr>
          <p:nvPr/>
        </p:nvPicPr>
        <p:blipFill>
          <a:blip r:embed="rId1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699502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Phân loại nhóm những hành vi nên làm và không nên làm để sử dụng tiền hợp lí.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5262AEC-5541-FF53-7537-C052E0AF752D}"/>
              </a:ext>
            </a:extLst>
          </p:cNvPr>
          <p:cNvPicPr>
            <a:picLocks noChangeAspect="1"/>
          </p:cNvPicPr>
          <p:nvPr/>
        </p:nvPicPr>
        <p:blipFill>
          <a:blip r:embed="rId3"/>
          <a:stretch>
            <a:fillRect/>
          </a:stretch>
        </p:blipFill>
        <p:spPr>
          <a:xfrm>
            <a:off x="720724" y="1806574"/>
            <a:ext cx="10395063" cy="4137025"/>
          </a:xfrm>
          <a:prstGeom prst="rect">
            <a:avLst/>
          </a:prstGeom>
        </p:spPr>
      </p:pic>
      <p:pic>
        <p:nvPicPr>
          <p:cNvPr id="2" name="Picture 1">
            <a:extLst>
              <a:ext uri="{FF2B5EF4-FFF2-40B4-BE49-F238E27FC236}">
                <a16:creationId xmlns:a16="http://schemas.microsoft.com/office/drawing/2014/main" id="{7C24977D-B574-8403-43B9-8CAD1B33847E}"/>
              </a:ext>
            </a:extLst>
          </p:cNvPr>
          <p:cNvPicPr>
            <a:picLocks noChangeAspect="1"/>
          </p:cNvPicPr>
          <p:nvPr/>
        </p:nvPicPr>
        <p:blipFill>
          <a:blip r:embed="rId4"/>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8311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746819" y="97747"/>
            <a:ext cx="4381181" cy="1192573"/>
            <a:chOff x="6559296" y="890016"/>
            <a:chExt cx="4498848"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000" b="1" dirty="0"/>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indent="233363" algn="just"/>
              <a:r>
                <a:rPr lang="en-US" sz="4000" b="1" dirty="0" err="1">
                  <a:latin typeface="Calibri" panose="020F0502020204030204" pitchFamily="34" charset="0"/>
                  <a:ea typeface="Calibri" panose="020F0502020204030204" pitchFamily="34" charset="0"/>
                  <a:cs typeface="Calibri" panose="020F0502020204030204" pitchFamily="34" charset="0"/>
                </a:rPr>
                <a:t>Hành</a:t>
              </a:r>
              <a:r>
                <a:rPr lang="en-US" sz="4000" b="1" dirty="0">
                  <a:latin typeface="Calibri" panose="020F0502020204030204" pitchFamily="34" charset="0"/>
                  <a:ea typeface="Calibri" panose="020F0502020204030204" pitchFamily="34" charset="0"/>
                  <a:cs typeface="Calibri" panose="020F0502020204030204" pitchFamily="34" charset="0"/>
                </a:rPr>
                <a:t> vi </a:t>
              </a:r>
              <a:r>
                <a:rPr lang="en-US" sz="4000" b="1" dirty="0" err="1">
                  <a:latin typeface="Calibri" panose="020F0502020204030204" pitchFamily="34" charset="0"/>
                  <a:ea typeface="Calibri" panose="020F0502020204030204" pitchFamily="34" charset="0"/>
                  <a:cs typeface="Calibri" panose="020F0502020204030204" pitchFamily="34" charset="0"/>
                </a:rPr>
                <a:t>nên</a:t>
              </a:r>
              <a:r>
                <a:rPr lang="en-US" sz="4000" b="1" dirty="0">
                  <a:latin typeface="Calibri" panose="020F0502020204030204" pitchFamily="34" charset="0"/>
                  <a:ea typeface="Calibri" panose="020F0502020204030204" pitchFamily="34" charset="0"/>
                  <a:cs typeface="Calibri" panose="020F0502020204030204" pitchFamily="34" charset="0"/>
                </a:rPr>
                <a:t> </a:t>
              </a:r>
              <a:r>
                <a:rPr lang="en-US" sz="4000" b="1" dirty="0" err="1">
                  <a:latin typeface="Calibri" panose="020F0502020204030204" pitchFamily="34" charset="0"/>
                  <a:ea typeface="Calibri" panose="020F0502020204030204" pitchFamily="34" charset="0"/>
                  <a:cs typeface="Calibri" panose="020F0502020204030204" pitchFamily="34" charset="0"/>
                </a:rPr>
                <a:t>làm</a:t>
              </a:r>
              <a:r>
                <a:rPr lang="en-US" sz="4000" b="1" dirty="0">
                  <a:latin typeface="Calibri" panose="020F0502020204030204" pitchFamily="34" charset="0"/>
                  <a:ea typeface="Calibri" panose="020F0502020204030204" pitchFamily="34" charset="0"/>
                  <a:cs typeface="Calibri" panose="020F0502020204030204" pitchFamily="34" charset="0"/>
                </a:rPr>
                <a:t>:</a:t>
              </a:r>
            </a:p>
          </p:txBody>
        </p:sp>
      </p:grpSp>
      <p:pic>
        <p:nvPicPr>
          <p:cNvPr id="5" name="Picture 4">
            <a:extLst>
              <a:ext uri="{FF2B5EF4-FFF2-40B4-BE49-F238E27FC236}">
                <a16:creationId xmlns:a16="http://schemas.microsoft.com/office/drawing/2014/main" id="{2490260E-84C9-0D84-12C8-42F882CA16C2}"/>
              </a:ext>
            </a:extLst>
          </p:cNvPr>
          <p:cNvPicPr>
            <a:picLocks noChangeAspect="1"/>
          </p:cNvPicPr>
          <p:nvPr/>
        </p:nvPicPr>
        <p:blipFill>
          <a:blip r:embed="rId3"/>
          <a:stretch>
            <a:fillRect/>
          </a:stretch>
        </p:blipFill>
        <p:spPr>
          <a:xfrm>
            <a:off x="865187" y="1505585"/>
            <a:ext cx="2943225" cy="1123950"/>
          </a:xfrm>
          <a:prstGeom prst="rect">
            <a:avLst/>
          </a:prstGeom>
        </p:spPr>
      </p:pic>
      <p:pic>
        <p:nvPicPr>
          <p:cNvPr id="7" name="Picture 6">
            <a:extLst>
              <a:ext uri="{FF2B5EF4-FFF2-40B4-BE49-F238E27FC236}">
                <a16:creationId xmlns:a16="http://schemas.microsoft.com/office/drawing/2014/main" id="{95D1E879-3ACC-DBB8-6596-83981610C445}"/>
              </a:ext>
            </a:extLst>
          </p:cNvPr>
          <p:cNvPicPr>
            <a:picLocks noChangeAspect="1"/>
          </p:cNvPicPr>
          <p:nvPr/>
        </p:nvPicPr>
        <p:blipFill>
          <a:blip r:embed="rId4"/>
          <a:stretch>
            <a:fillRect/>
          </a:stretch>
        </p:blipFill>
        <p:spPr>
          <a:xfrm>
            <a:off x="4261802" y="1587182"/>
            <a:ext cx="3185478" cy="1028540"/>
          </a:xfrm>
          <a:prstGeom prst="rect">
            <a:avLst/>
          </a:prstGeom>
        </p:spPr>
      </p:pic>
      <p:pic>
        <p:nvPicPr>
          <p:cNvPr id="13" name="Picture 12">
            <a:extLst>
              <a:ext uri="{FF2B5EF4-FFF2-40B4-BE49-F238E27FC236}">
                <a16:creationId xmlns:a16="http://schemas.microsoft.com/office/drawing/2014/main" id="{80DC603B-6B15-1D4C-68B0-A529C7CF7B8B}"/>
              </a:ext>
            </a:extLst>
          </p:cNvPr>
          <p:cNvPicPr>
            <a:picLocks noChangeAspect="1"/>
          </p:cNvPicPr>
          <p:nvPr/>
        </p:nvPicPr>
        <p:blipFill>
          <a:blip r:embed="rId5"/>
          <a:stretch>
            <a:fillRect/>
          </a:stretch>
        </p:blipFill>
        <p:spPr>
          <a:xfrm>
            <a:off x="8255952" y="1550352"/>
            <a:ext cx="3076575" cy="1095375"/>
          </a:xfrm>
          <a:prstGeom prst="rect">
            <a:avLst/>
          </a:prstGeom>
        </p:spPr>
      </p:pic>
      <p:pic>
        <p:nvPicPr>
          <p:cNvPr id="15" name="Picture 14">
            <a:extLst>
              <a:ext uri="{FF2B5EF4-FFF2-40B4-BE49-F238E27FC236}">
                <a16:creationId xmlns:a16="http://schemas.microsoft.com/office/drawing/2014/main" id="{362A9627-3E66-8FB7-3724-525988FC189B}"/>
              </a:ext>
            </a:extLst>
          </p:cNvPr>
          <p:cNvPicPr>
            <a:picLocks noChangeAspect="1"/>
          </p:cNvPicPr>
          <p:nvPr/>
        </p:nvPicPr>
        <p:blipFill>
          <a:blip r:embed="rId6"/>
          <a:stretch>
            <a:fillRect/>
          </a:stretch>
        </p:blipFill>
        <p:spPr>
          <a:xfrm>
            <a:off x="682307" y="3272155"/>
            <a:ext cx="2943225" cy="1085850"/>
          </a:xfrm>
          <a:prstGeom prst="rect">
            <a:avLst/>
          </a:prstGeom>
        </p:spPr>
      </p:pic>
      <p:pic>
        <p:nvPicPr>
          <p:cNvPr id="17" name="Picture 16">
            <a:extLst>
              <a:ext uri="{FF2B5EF4-FFF2-40B4-BE49-F238E27FC236}">
                <a16:creationId xmlns:a16="http://schemas.microsoft.com/office/drawing/2014/main" id="{18497D01-AD82-EF1E-444E-5B31203AF9EE}"/>
              </a:ext>
            </a:extLst>
          </p:cNvPr>
          <p:cNvPicPr>
            <a:picLocks noChangeAspect="1"/>
          </p:cNvPicPr>
          <p:nvPr/>
        </p:nvPicPr>
        <p:blipFill>
          <a:blip r:embed="rId7"/>
          <a:stretch>
            <a:fillRect/>
          </a:stretch>
        </p:blipFill>
        <p:spPr>
          <a:xfrm>
            <a:off x="4301807" y="3235007"/>
            <a:ext cx="3074353" cy="1057112"/>
          </a:xfrm>
          <a:prstGeom prst="rect">
            <a:avLst/>
          </a:prstGeom>
        </p:spPr>
      </p:pic>
      <p:pic>
        <p:nvPicPr>
          <p:cNvPr id="19" name="Picture 18">
            <a:extLst>
              <a:ext uri="{FF2B5EF4-FFF2-40B4-BE49-F238E27FC236}">
                <a16:creationId xmlns:a16="http://schemas.microsoft.com/office/drawing/2014/main" id="{85BF9E08-1E21-8406-97AE-460FFB7FDDBD}"/>
              </a:ext>
            </a:extLst>
          </p:cNvPr>
          <p:cNvPicPr>
            <a:picLocks noChangeAspect="1"/>
          </p:cNvPicPr>
          <p:nvPr/>
        </p:nvPicPr>
        <p:blipFill>
          <a:blip r:embed="rId8"/>
          <a:stretch>
            <a:fillRect/>
          </a:stretch>
        </p:blipFill>
        <p:spPr>
          <a:xfrm>
            <a:off x="7858125" y="3285807"/>
            <a:ext cx="3790950" cy="1038225"/>
          </a:xfrm>
          <a:prstGeom prst="rect">
            <a:avLst/>
          </a:prstGeom>
        </p:spPr>
      </p:pic>
      <p:pic>
        <p:nvPicPr>
          <p:cNvPr id="2" name="Picture 1">
            <a:extLst>
              <a:ext uri="{FF2B5EF4-FFF2-40B4-BE49-F238E27FC236}">
                <a16:creationId xmlns:a16="http://schemas.microsoft.com/office/drawing/2014/main" id="{4499932F-974A-E082-AF0B-A36D6D4AED77}"/>
              </a:ext>
            </a:extLst>
          </p:cNvPr>
          <p:cNvPicPr>
            <a:picLocks noChangeAspect="1"/>
          </p:cNvPicPr>
          <p:nvPr/>
        </p:nvPicPr>
        <p:blipFill>
          <a:blip r:embed="rId9"/>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63976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098800" y="97747"/>
            <a:ext cx="5648960" cy="1192573"/>
            <a:chOff x="5976338" y="890016"/>
            <a:chExt cx="5081806"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5976338" y="959337"/>
              <a:ext cx="4991348"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Hành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vi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a:extLst>
              <a:ext uri="{FF2B5EF4-FFF2-40B4-BE49-F238E27FC236}">
                <a16:creationId xmlns:a16="http://schemas.microsoft.com/office/drawing/2014/main" id="{1E4634C6-3F35-4027-54EB-B2AE9DB4AF3E}"/>
              </a:ext>
            </a:extLst>
          </p:cNvPr>
          <p:cNvPicPr>
            <a:picLocks noChangeAspect="1"/>
          </p:cNvPicPr>
          <p:nvPr/>
        </p:nvPicPr>
        <p:blipFill>
          <a:blip r:embed="rId3"/>
          <a:stretch>
            <a:fillRect/>
          </a:stretch>
        </p:blipFill>
        <p:spPr>
          <a:xfrm>
            <a:off x="487044" y="1484312"/>
            <a:ext cx="3636787" cy="1258888"/>
          </a:xfrm>
          <a:prstGeom prst="rect">
            <a:avLst/>
          </a:prstGeom>
        </p:spPr>
      </p:pic>
      <p:sp>
        <p:nvSpPr>
          <p:cNvPr id="14" name="Rectangle: Rounded Corners 13">
            <a:extLst>
              <a:ext uri="{FF2B5EF4-FFF2-40B4-BE49-F238E27FC236}">
                <a16:creationId xmlns:a16="http://schemas.microsoft.com/office/drawing/2014/main" id="{31E7ED30-0582-F567-F70A-3BEC50018F00}"/>
              </a:ext>
            </a:extLst>
          </p:cNvPr>
          <p:cNvSpPr/>
          <p:nvPr/>
        </p:nvSpPr>
        <p:spPr>
          <a:xfrm>
            <a:off x="4348480" y="145163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Có những cái mình thích nhưng lại không phải là nhu cầu thiết yếu, cũng có cái mình thích nhưng chỉ thời gian ngắn sau đó lại không thích, hoặc mình thích nhưng ít tiền mà phải cố mua thì sẽ dẫn tới khó khăn về tiền bạc.</a:t>
            </a:r>
          </a:p>
        </p:txBody>
      </p:sp>
      <p:sp>
        <p:nvSpPr>
          <p:cNvPr id="16" name="Rectangle: Rounded Corners 15">
            <a:extLst>
              <a:ext uri="{FF2B5EF4-FFF2-40B4-BE49-F238E27FC236}">
                <a16:creationId xmlns:a16="http://schemas.microsoft.com/office/drawing/2014/main" id="{1D155DC3-700D-99CF-E4FA-ED1748079EDF}"/>
              </a:ext>
            </a:extLst>
          </p:cNvPr>
          <p:cNvSpPr/>
          <p:nvPr/>
        </p:nvSpPr>
        <p:spPr>
          <a:xfrm>
            <a:off x="4226560" y="387987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Đồ ăn giảm giả thưởng gần hết hạn sử dụng, nếu tích trữ những đồ ăn đó thì sẽ phải ăn đồ quá hạn sử dụng, ảnh hưởng không tốt đến sức khoẻ; còn nếu bỏ đi thì lãng phi tiền bạc, của cải.</a:t>
            </a:r>
          </a:p>
        </p:txBody>
      </p:sp>
      <p:pic>
        <p:nvPicPr>
          <p:cNvPr id="20" name="Picture 19">
            <a:extLst>
              <a:ext uri="{FF2B5EF4-FFF2-40B4-BE49-F238E27FC236}">
                <a16:creationId xmlns:a16="http://schemas.microsoft.com/office/drawing/2014/main" id="{CC08352A-17AE-06B0-58BB-CB94FA1CB08C}"/>
              </a:ext>
            </a:extLst>
          </p:cNvPr>
          <p:cNvPicPr>
            <a:picLocks noChangeAspect="1"/>
          </p:cNvPicPr>
          <p:nvPr/>
        </p:nvPicPr>
        <p:blipFill>
          <a:blip r:embed="rId4"/>
          <a:stretch>
            <a:fillRect/>
          </a:stretch>
        </p:blipFill>
        <p:spPr>
          <a:xfrm>
            <a:off x="433387" y="4263072"/>
            <a:ext cx="3572083" cy="1263968"/>
          </a:xfrm>
          <a:prstGeom prst="rect">
            <a:avLst/>
          </a:prstGeom>
        </p:spPr>
      </p:pic>
    </p:spTree>
    <p:extLst>
      <p:ext uri="{BB962C8B-B14F-4D97-AF65-F5344CB8AC3E}">
        <p14:creationId xmlns:p14="http://schemas.microsoft.com/office/powerpoint/2010/main" val="37523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pic>
        <p:nvPicPr>
          <p:cNvPr id="2" name="Picture 1">
            <a:extLst>
              <a:ext uri="{FF2B5EF4-FFF2-40B4-BE49-F238E27FC236}">
                <a16:creationId xmlns:a16="http://schemas.microsoft.com/office/drawing/2014/main" id="{3D5E67AF-CAF2-DB29-0E69-A2CA2ECA79D2}"/>
              </a:ext>
            </a:extLst>
          </p:cNvPr>
          <p:cNvPicPr>
            <a:picLocks noChangeAspect="1"/>
          </p:cNvPicPr>
          <p:nvPr/>
        </p:nvPicPr>
        <p:blipFill>
          <a:blip r:embed="rId6"/>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5"/>
            <a:ext cx="7469188" cy="3300710"/>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748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ự đánh giá việc thực hiện của mình xem điều gì em đã thực hiện tốt, điều gì còn chưa tốt. Đối với những việc chưa tốt, em hãy lập kế hoạch để khắc phục.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EC83CAFC-AE5B-B3BD-38DC-6A87E38A587D}"/>
              </a:ext>
            </a:extLst>
          </p:cNvPr>
          <p:cNvPicPr>
            <a:picLocks noChangeAspect="1"/>
          </p:cNvPicPr>
          <p:nvPr/>
        </p:nvPicPr>
        <p:blipFill>
          <a:blip r:embed="rId5"/>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09923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107721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V</a:t>
            </a:r>
            <a:r>
              <a:rPr lang="vi-VN" sz="3200" dirty="0">
                <a:latin typeface="Calibri" panose="020F0502020204030204" pitchFamily="34" charset="0"/>
                <a:cs typeface="Calibri" panose="020F0502020204030204" pitchFamily="34" charset="0"/>
              </a:rPr>
              <a:t>ề nhà tuyên truyền cùng người thân về các cách sử dụng tiền hợp lý, xem trước bài sau</a:t>
            </a:r>
            <a:endParaRPr lang="en-US"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922357" y="326159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730243" y="3178947"/>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922357" y="424261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730243" y="4159959"/>
            <a:ext cx="919996" cy="919996"/>
          </a:xfrm>
          <a:prstGeom prst="rect">
            <a:avLst/>
          </a:prstGeom>
        </p:spPr>
      </p:pic>
      <p:pic>
        <p:nvPicPr>
          <p:cNvPr id="5" name="Picture 4">
            <a:extLst>
              <a:ext uri="{FF2B5EF4-FFF2-40B4-BE49-F238E27FC236}">
                <a16:creationId xmlns:a16="http://schemas.microsoft.com/office/drawing/2014/main" id="{DAE8BE0B-42FF-9DFD-9991-D12643ACE0F9}"/>
              </a:ext>
            </a:extLst>
          </p:cNvPr>
          <p:cNvPicPr>
            <a:picLocks noChangeAspect="1"/>
          </p:cNvPicPr>
          <p:nvPr/>
        </p:nvPicPr>
        <p:blipFill>
          <a:blip r:embed="rId4"/>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uiExpand="1" build="p"/>
      <p:bldP spid="1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912620" y="441960"/>
            <a:ext cx="6515100" cy="182372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CD7B3A-7DA9-5714-C93B-6B04C6861CA1}"/>
              </a:ext>
            </a:extLst>
          </p:cNvPr>
          <p:cNvSpPr/>
          <p:nvPr/>
        </p:nvSpPr>
        <p:spPr>
          <a:xfrm>
            <a:off x="2866402" y="543451"/>
            <a:ext cx="4729456" cy="1446550"/>
          </a:xfrm>
          <a:prstGeom prst="rect">
            <a:avLst/>
          </a:prstGeom>
          <a:noFill/>
        </p:spPr>
        <p:txBody>
          <a:bodyPr wrap="square" lIns="91440" tIns="45720" rIns="91440" bIns="45720">
            <a:spAutoFit/>
          </a:bodyPr>
          <a:lstStyle/>
          <a:p>
            <a:pPr algn="ctr"/>
            <a:r>
              <a:rPr lang="vi-VN" sz="4400" b="1" i="0" dirty="0">
                <a:ln>
                  <a:solidFill>
                    <a:srgbClr val="C00000"/>
                  </a:solidFill>
                </a:ln>
                <a:solidFill>
                  <a:srgbClr val="C00000"/>
                </a:solidFill>
                <a:effectLst/>
                <a:latin typeface="Cambria" panose="02040503050406030204" pitchFamily="18" charset="0"/>
                <a:ea typeface="Cambria" panose="02040503050406030204" pitchFamily="18" charset="0"/>
              </a:rPr>
              <a:t>Thế nào là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Speech Bubble: Oval 6">
            <a:extLst>
              <a:ext uri="{FF2B5EF4-FFF2-40B4-BE49-F238E27FC236}">
                <a16:creationId xmlns:a16="http://schemas.microsoft.com/office/drawing/2014/main" id="{D37FC3B2-E2CA-87D6-0EE6-0A88618DD127}"/>
              </a:ext>
            </a:extLst>
          </p:cNvPr>
          <p:cNvSpPr/>
          <p:nvPr/>
        </p:nvSpPr>
        <p:spPr>
          <a:xfrm>
            <a:off x="541020" y="2352040"/>
            <a:ext cx="6515100" cy="189484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D97B2B-6F22-27D8-FC5B-E84D456045EA}"/>
              </a:ext>
            </a:extLst>
          </p:cNvPr>
          <p:cNvSpPr/>
          <p:nvPr/>
        </p:nvSpPr>
        <p:spPr>
          <a:xfrm>
            <a:off x="1129042" y="256529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Speech Bubble: Oval 8">
            <a:extLst>
              <a:ext uri="{FF2B5EF4-FFF2-40B4-BE49-F238E27FC236}">
                <a16:creationId xmlns:a16="http://schemas.microsoft.com/office/drawing/2014/main" id="{9A4F4537-55BA-72B5-DB88-E9E4B1AEEC3A}"/>
              </a:ext>
            </a:extLst>
          </p:cNvPr>
          <p:cNvSpPr/>
          <p:nvPr/>
        </p:nvSpPr>
        <p:spPr>
          <a:xfrm>
            <a:off x="1028700" y="4546600"/>
            <a:ext cx="6515100" cy="193548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D29585-1A27-4FD9-921D-AE7BA3ADE614}"/>
              </a:ext>
            </a:extLst>
          </p:cNvPr>
          <p:cNvSpPr/>
          <p:nvPr/>
        </p:nvSpPr>
        <p:spPr>
          <a:xfrm>
            <a:off x="1758962" y="479033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8CFA33E6-668E-F5F0-B6F6-4432B298C9D0}"/>
              </a:ext>
            </a:extLst>
          </p:cNvPr>
          <p:cNvPicPr>
            <a:picLocks noChangeAspect="1"/>
          </p:cNvPicPr>
          <p:nvPr/>
        </p:nvPicPr>
        <p:blipFill>
          <a:blip r:embed="rId5"/>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4282223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pic>
        <p:nvPicPr>
          <p:cNvPr id="6" name="Picture 5">
            <a:extLst>
              <a:ext uri="{FF2B5EF4-FFF2-40B4-BE49-F238E27FC236}">
                <a16:creationId xmlns:a16="http://schemas.microsoft.com/office/drawing/2014/main" id="{5BF6CD61-E6E7-0D0E-F1CD-2E7873F306CF}"/>
              </a:ext>
            </a:extLst>
          </p:cNvPr>
          <p:cNvPicPr>
            <a:picLocks noChangeAspect="1"/>
          </p:cNvPicPr>
          <p:nvPr/>
        </p:nvPicPr>
        <p:blipFill>
          <a:blip r:embed="rId21"/>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680" y="2667000"/>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907" y="2757915"/>
            <a:ext cx="4269600" cy="4269600"/>
          </a:xfrm>
          <a:prstGeom prst="rect">
            <a:avLst/>
          </a:prstGeom>
        </p:spPr>
      </p:pic>
      <p:pic>
        <p:nvPicPr>
          <p:cNvPr id="2" name="Picture 1">
            <a:extLst>
              <a:ext uri="{FF2B5EF4-FFF2-40B4-BE49-F238E27FC236}">
                <a16:creationId xmlns:a16="http://schemas.microsoft.com/office/drawing/2014/main" id="{D71FB9BC-70A4-3C4C-F1A7-55442CE91800}"/>
              </a:ext>
            </a:extLst>
          </p:cNvPr>
          <p:cNvPicPr>
            <a:picLocks noChangeAspect="1"/>
          </p:cNvPicPr>
          <p:nvPr/>
        </p:nvPicPr>
        <p:blipFill>
          <a:blip r:embed="rId5"/>
          <a:stretch>
            <a:fillRect/>
          </a:stretch>
        </p:blipFill>
        <p:spPr>
          <a:xfrm>
            <a:off x="419317" y="1397806"/>
            <a:ext cx="6700085" cy="4834547"/>
          </a:xfrm>
          <a:prstGeom prst="rect">
            <a:avLst/>
          </a:prstGeom>
        </p:spPr>
      </p:pic>
      <p:pic>
        <p:nvPicPr>
          <p:cNvPr id="4" name="Picture 3">
            <a:extLst>
              <a:ext uri="{FF2B5EF4-FFF2-40B4-BE49-F238E27FC236}">
                <a16:creationId xmlns:a16="http://schemas.microsoft.com/office/drawing/2014/main" id="{1FA75317-2FE7-27B0-6D1D-5A23EEC4ED0C}"/>
              </a:ext>
            </a:extLst>
          </p:cNvPr>
          <p:cNvPicPr>
            <a:picLocks noChangeAspect="1"/>
          </p:cNvPicPr>
          <p:nvPr/>
        </p:nvPicPr>
        <p:blipFill>
          <a:blip r:embed="rId6"/>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380379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rPr>
              <a:t>HOẠT ĐỘNG 1:</a:t>
            </a:r>
          </a:p>
        </p:txBody>
      </p:sp>
      <p:grpSp>
        <p:nvGrpSpPr>
          <p:cNvPr id="8" name="Group 7">
            <a:extLst>
              <a:ext uri="{FF2B5EF4-FFF2-40B4-BE49-F238E27FC236}">
                <a16:creationId xmlns:a16="http://schemas.microsoft.com/office/drawing/2014/main" id="{F379885F-4E56-19DA-8D07-A8A67F9C3145}"/>
              </a:ext>
            </a:extLst>
          </p:cNvPr>
          <p:cNvGrpSpPr/>
          <p:nvPr/>
        </p:nvGrpSpPr>
        <p:grpSpPr>
          <a:xfrm>
            <a:off x="1337389" y="2349500"/>
            <a:ext cx="7702248" cy="3179962"/>
            <a:chOff x="944840" y="5777208"/>
            <a:chExt cx="10521788" cy="3179962"/>
          </a:xfrm>
        </p:grpSpPr>
        <p:sp>
          <p:nvSpPr>
            <p:cNvPr id="10" name="TextBox 9">
              <a:extLst>
                <a:ext uri="{FF2B5EF4-FFF2-40B4-BE49-F238E27FC236}">
                  <a16:creationId xmlns:a16="http://schemas.microsoft.com/office/drawing/2014/main" id="{30B29FF8-498D-7993-3422-D1F547B03C57}"/>
                </a:ext>
              </a:extLst>
            </p:cNvPr>
            <p:cNvSpPr txBox="1"/>
            <p:nvPr/>
          </p:nvSpPr>
          <p:spPr>
            <a:xfrm>
              <a:off x="1041994" y="5777208"/>
              <a:ext cx="10330015" cy="3139321"/>
            </a:xfrm>
            <a:prstGeom prst="rect">
              <a:avLst/>
            </a:prstGeom>
            <a:solidFill>
              <a:schemeClr val="bg1"/>
            </a:solidFill>
          </p:spPr>
          <p:txBody>
            <a:bodyPr wrap="square" rtlCol="0">
              <a:spAutoFit/>
            </a:bodyPr>
            <a:lstStyle/>
            <a:p>
              <a:pPr algn="ctr"/>
              <a:r>
                <a:rPr lang="vi-VN" sz="6600" b="1" dirty="0">
                  <a:ln w="12700">
                    <a:solidFill>
                      <a:schemeClr val="tx1"/>
                    </a:solidFill>
                  </a:ln>
                </a:rPr>
                <a:t>Khám phá thông điệp của việc sử dụng tiền hợp lí </a:t>
              </a:r>
            </a:p>
          </p:txBody>
        </p:sp>
        <p:sp>
          <p:nvSpPr>
            <p:cNvPr id="11" name="TextBox 10">
              <a:extLst>
                <a:ext uri="{FF2B5EF4-FFF2-40B4-BE49-F238E27FC236}">
                  <a16:creationId xmlns:a16="http://schemas.microsoft.com/office/drawing/2014/main" id="{042F5D57-B31D-C957-D6F9-BE689958C8B4}"/>
                </a:ext>
              </a:extLst>
            </p:cNvPr>
            <p:cNvSpPr txBox="1"/>
            <p:nvPr/>
          </p:nvSpPr>
          <p:spPr>
            <a:xfrm>
              <a:off x="944840" y="5817849"/>
              <a:ext cx="10521788" cy="3139321"/>
            </a:xfrm>
            <a:prstGeom prst="rect">
              <a:avLst/>
            </a:prstGeom>
            <a:noFill/>
          </p:spPr>
          <p:txBody>
            <a:bodyPr wrap="square" rtlCol="0">
              <a:spAutoFit/>
            </a:bodyPr>
            <a:lstStyle/>
            <a:p>
              <a:pPr algn="ctr"/>
              <a:r>
                <a:rPr lang="vi-VN" sz="6600" b="1" dirty="0">
                  <a:solidFill>
                    <a:srgbClr val="FF6600"/>
                  </a:solidFill>
                </a:rPr>
                <a:t>Khám phá thông điệp của việc sử dụng tiền hợp lí </a:t>
              </a:r>
              <a:endParaRPr lang="en-US" sz="6600" b="1" dirty="0">
                <a:solidFill>
                  <a:srgbClr val="FF6600"/>
                </a:solidFill>
              </a:endParaRPr>
            </a:p>
          </p:txBody>
        </p:sp>
      </p:grpSp>
      <p:pic>
        <p:nvPicPr>
          <p:cNvPr id="2" name="Picture 1">
            <a:extLst>
              <a:ext uri="{FF2B5EF4-FFF2-40B4-BE49-F238E27FC236}">
                <a16:creationId xmlns:a16="http://schemas.microsoft.com/office/drawing/2014/main" id="{39731C1F-A833-BFB4-23ED-DF481E6D7059}"/>
              </a:ext>
            </a:extLst>
          </p:cNvPr>
          <p:cNvPicPr>
            <a:picLocks noChangeAspect="1"/>
          </p:cNvPicPr>
          <p:nvPr/>
        </p:nvPicPr>
        <p:blipFill>
          <a:blip r:embed="rId3"/>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056640" y="441960"/>
            <a:ext cx="7589520" cy="262636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0CD7B3A-7DA9-5714-C93B-6B04C6861CA1}"/>
              </a:ext>
            </a:extLst>
          </p:cNvPr>
          <p:cNvSpPr/>
          <p:nvPr/>
        </p:nvSpPr>
        <p:spPr>
          <a:xfrm>
            <a:off x="2255187" y="655211"/>
            <a:ext cx="5509401" cy="2123658"/>
          </a:xfrm>
          <a:prstGeom prst="rect">
            <a:avLst/>
          </a:prstGeom>
          <a:noFill/>
        </p:spPr>
        <p:txBody>
          <a:bodyPr wrap="square" lIns="91440" tIns="45720" rIns="91440" bIns="45720">
            <a:spAutoFit/>
          </a:bodyPr>
          <a:lstStyle/>
          <a:p>
            <a:pPr lvl="0" algn="ctr"/>
            <a:r>
              <a:rPr lang="en-US" sz="4400" b="1" dirty="0">
                <a:ln>
                  <a:solidFill>
                    <a:srgbClr val="C00000"/>
                  </a:solidFill>
                </a:ln>
                <a:solidFill>
                  <a:srgbClr val="C00000"/>
                </a:solidFill>
                <a:latin typeface="Cambria" panose="02040503050406030204" pitchFamily="18" charset="0"/>
                <a:ea typeface="Cambria" panose="02040503050406030204" pitchFamily="18" charset="0"/>
              </a:rPr>
              <a:t>N</a:t>
            </a:r>
            <a:r>
              <a:rPr lang="vi-VN" sz="4400" b="1" dirty="0">
                <a:ln>
                  <a:solidFill>
                    <a:srgbClr val="C00000"/>
                  </a:solidFill>
                </a:ln>
                <a:solidFill>
                  <a:srgbClr val="C00000"/>
                </a:solidFill>
                <a:latin typeface="Cambria" panose="02040503050406030204" pitchFamily="18" charset="0"/>
                <a:ea typeface="Cambria" panose="02040503050406030204" pitchFamily="18" charset="0"/>
              </a:rPr>
              <a:t>hắc lại các biểu hiện, ý </a:t>
            </a:r>
            <a:r>
              <a:rPr lang="vi-VN" sz="4400" b="1">
                <a:ln>
                  <a:solidFill>
                    <a:srgbClr val="C00000"/>
                  </a:solidFill>
                </a:ln>
                <a:solidFill>
                  <a:srgbClr val="C00000"/>
                </a:solidFill>
                <a:latin typeface="Cambria" panose="02040503050406030204" pitchFamily="18" charset="0"/>
                <a:ea typeface="Cambria" panose="02040503050406030204" pitchFamily="18" charset="0"/>
              </a:rPr>
              <a:t>nghĩa và cách sử </a:t>
            </a:r>
            <a:r>
              <a:rPr lang="vi-VN" sz="4400" b="1" dirty="0">
                <a:ln>
                  <a:solidFill>
                    <a:srgbClr val="C00000"/>
                  </a:solidFill>
                </a:ln>
                <a:solidFill>
                  <a:srgbClr val="C00000"/>
                </a:solidFill>
                <a:latin typeface="Cambria" panose="02040503050406030204" pitchFamily="18" charset="0"/>
                <a:ea typeface="Cambria" panose="02040503050406030204" pitchFamily="18" charset="0"/>
              </a:rPr>
              <a:t>dụng tiền hợp lý.</a:t>
            </a:r>
            <a:endParaRPr kumimoji="0" lang="en-US" sz="44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0526831-EB4D-D93A-63A2-C39ECAD1DE54}"/>
              </a:ext>
            </a:extLst>
          </p:cNvPr>
          <p:cNvPicPr>
            <a:picLocks noChangeAspect="1"/>
          </p:cNvPicPr>
          <p:nvPr/>
        </p:nvPicPr>
        <p:blipFill>
          <a:blip r:embed="rId5"/>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1356237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aphicFrame>
        <p:nvGraphicFramePr>
          <p:cNvPr id="2" name="Table 1">
            <a:extLst>
              <a:ext uri="{FF2B5EF4-FFF2-40B4-BE49-F238E27FC236}">
                <a16:creationId xmlns:a16="http://schemas.microsoft.com/office/drawing/2014/main" id="{275F91B3-ECBF-60D6-87DE-4E63F87F9873}"/>
              </a:ext>
            </a:extLst>
          </p:cNvPr>
          <p:cNvGraphicFramePr>
            <a:graphicFrameLocks noGrp="1"/>
          </p:cNvGraphicFramePr>
          <p:nvPr>
            <p:extLst>
              <p:ext uri="{D42A27DB-BD31-4B8C-83A1-F6EECF244321}">
                <p14:modId xmlns:p14="http://schemas.microsoft.com/office/powerpoint/2010/main" val="1380756045"/>
              </p:ext>
            </p:extLst>
          </p:nvPr>
        </p:nvGraphicFramePr>
        <p:xfrm>
          <a:off x="609600" y="406400"/>
          <a:ext cx="11054079" cy="5611544"/>
        </p:xfrm>
        <a:graphic>
          <a:graphicData uri="http://schemas.openxmlformats.org/drawingml/2006/table">
            <a:tbl>
              <a:tblPr firstRow="1" firstCol="1" bandRow="1">
                <a:tableStyleId>{5C22544A-7EE6-4342-B048-85BDC9FD1C3A}</a:tableStyleId>
              </a:tblPr>
              <a:tblGrid>
                <a:gridCol w="3921760">
                  <a:extLst>
                    <a:ext uri="{9D8B030D-6E8A-4147-A177-3AD203B41FA5}">
                      <a16:colId xmlns:a16="http://schemas.microsoft.com/office/drawing/2014/main" val="161218579"/>
                    </a:ext>
                  </a:extLst>
                </a:gridCol>
                <a:gridCol w="3447626">
                  <a:extLst>
                    <a:ext uri="{9D8B030D-6E8A-4147-A177-3AD203B41FA5}">
                      <a16:colId xmlns:a16="http://schemas.microsoft.com/office/drawing/2014/main" val="1467091952"/>
                    </a:ext>
                  </a:extLst>
                </a:gridCol>
                <a:gridCol w="3684693">
                  <a:extLst>
                    <a:ext uri="{9D8B030D-6E8A-4147-A177-3AD203B41FA5}">
                      <a16:colId xmlns:a16="http://schemas.microsoft.com/office/drawing/2014/main" val="2965718208"/>
                    </a:ext>
                  </a:extLst>
                </a:gridCol>
              </a:tblGrid>
              <a:tr h="893073">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1. </a:t>
                      </a:r>
                      <a:r>
                        <a:rPr lang="en-US" sz="2400" b="1" dirty="0" err="1">
                          <a:solidFill>
                            <a:srgbClr val="7030A0"/>
                          </a:solidFill>
                          <a:effectLst/>
                          <a:latin typeface="Cambria" panose="02040503050406030204" pitchFamily="18" charset="0"/>
                          <a:ea typeface="Cambria" panose="02040503050406030204" pitchFamily="18" charset="0"/>
                        </a:rPr>
                        <a:t>Biểu</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hiện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2. Ý </a:t>
                      </a:r>
                      <a:r>
                        <a:rPr lang="en-US" sz="2400" b="1" dirty="0" err="1">
                          <a:solidFill>
                            <a:srgbClr val="7030A0"/>
                          </a:solidFill>
                          <a:effectLst/>
                          <a:latin typeface="Cambria" panose="02040503050406030204" pitchFamily="18" charset="0"/>
                          <a:ea typeface="Cambria" panose="02040503050406030204" pitchFamily="18" charset="0"/>
                        </a:rPr>
                        <a:t>nghĩa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3. </a:t>
                      </a:r>
                      <a:r>
                        <a:rPr lang="en-US" sz="2400" b="1" dirty="0" err="1">
                          <a:solidFill>
                            <a:srgbClr val="7030A0"/>
                          </a:solidFill>
                          <a:effectLst/>
                          <a:latin typeface="Cambria" panose="02040503050406030204" pitchFamily="18" charset="0"/>
                          <a:ea typeface="Cambria" panose="02040503050406030204" pitchFamily="18" charset="0"/>
                        </a:rPr>
                        <a:t>Cách</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68475199"/>
                  </a:ext>
                </a:extLst>
              </a:tr>
              <a:tr h="1951727">
                <a:tc>
                  <a:txBody>
                    <a:bodyPr/>
                    <a:lstStyle/>
                    <a:p>
                      <a:pPr marL="0" marR="0" algn="just">
                        <a:lnSpc>
                          <a:spcPct val="13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6656131"/>
                  </a:ext>
                </a:extLst>
              </a:tr>
              <a:tr h="2758434">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0685006"/>
                  </a:ext>
                </a:extLst>
              </a:tr>
            </a:tbl>
          </a:graphicData>
        </a:graphic>
      </p:graphicFrame>
      <p:pic>
        <p:nvPicPr>
          <p:cNvPr id="5" name="Picture 4">
            <a:extLst>
              <a:ext uri="{FF2B5EF4-FFF2-40B4-BE49-F238E27FC236}">
                <a16:creationId xmlns:a16="http://schemas.microsoft.com/office/drawing/2014/main" id="{AEAB5027-630A-6472-C101-C0BA1B585229}"/>
              </a:ext>
            </a:extLst>
          </p:cNvPr>
          <p:cNvPicPr>
            <a:picLocks noChangeAspect="1"/>
          </p:cNvPicPr>
          <p:nvPr/>
        </p:nvPicPr>
        <p:blipFill>
          <a:blip r:embed="rId3"/>
          <a:stretch>
            <a:fillRect/>
          </a:stretch>
        </p:blipFill>
        <p:spPr>
          <a:xfrm>
            <a:off x="-2002862" y="-142108"/>
            <a:ext cx="1867669" cy="1867669"/>
          </a:xfrm>
          <a:prstGeom prst="rect">
            <a:avLst/>
          </a:prstGeom>
        </p:spPr>
      </p:pic>
    </p:spTree>
    <p:extLst>
      <p:ext uri="{BB962C8B-B14F-4D97-AF65-F5344CB8AC3E}">
        <p14:creationId xmlns:p14="http://schemas.microsoft.com/office/powerpoint/2010/main" val="284549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D7A44-666A-76CD-9824-9761D55ABAD8}"/>
              </a:ext>
            </a:extLst>
          </p:cNvPr>
          <p:cNvPicPr>
            <a:picLocks noChangeAspect="1"/>
          </p:cNvPicPr>
          <p:nvPr/>
        </p:nvPicPr>
        <p:blipFill>
          <a:blip r:embed="rId4"/>
          <a:stretch>
            <a:fillRect/>
          </a:stretch>
        </p:blipFill>
        <p:spPr>
          <a:xfrm>
            <a:off x="-2002862" y="-142108"/>
            <a:ext cx="1867669" cy="1867669"/>
          </a:xfrm>
          <a:prstGeom prst="rect">
            <a:avLst/>
          </a:prstGeom>
        </p:spPr>
      </p:pic>
      <p:pic>
        <p:nvPicPr>
          <p:cNvPr id="3" name="viedeo Đ D1">
            <a:hlinkClick r:id="" action="ppaction://media"/>
            <a:extLst>
              <a:ext uri="{FF2B5EF4-FFF2-40B4-BE49-F238E27FC236}">
                <a16:creationId xmlns:a16="http://schemas.microsoft.com/office/drawing/2014/main" id="{7F3AE48A-C174-ED5B-F6F6-0413EDF9ED63}"/>
              </a:ext>
            </a:extLst>
          </p:cNvPr>
          <p:cNvPicPr>
            <a:picLocks noChangeAspect="1"/>
          </p:cNvPicPr>
          <p:nvPr>
            <a:videoFile r:link="rId1"/>
            <p:extLst>
              <p:ext uri="{DAA4B4D4-6D71-4841-9C94-3DE7FCFB9230}">
                <p14:media xmlns:p14="http://schemas.microsoft.com/office/powerpoint/2010/main" r:embed="rId2">
                  <p14:trim end="2850"/>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76368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9250</TotalTime>
  <Words>448</Words>
  <Application>Microsoft Office PowerPoint</Application>
  <PresentationFormat>Widescreen</PresentationFormat>
  <Paragraphs>38</Paragraphs>
  <Slides>27</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iCiel 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51</cp:revision>
  <dcterms:created xsi:type="dcterms:W3CDTF">2023-06-25T08:24:42Z</dcterms:created>
  <dcterms:modified xsi:type="dcterms:W3CDTF">2025-04-28T05:45:12Z</dcterms:modified>
  <cp:category>9Slide.vn</cp:category>
</cp:coreProperties>
</file>