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9" r:id="rId2"/>
    <p:sldId id="298" r:id="rId3"/>
    <p:sldId id="273" r:id="rId4"/>
    <p:sldId id="258" r:id="rId5"/>
    <p:sldId id="260" r:id="rId6"/>
    <p:sldId id="277" r:id="rId7"/>
    <p:sldId id="261" r:id="rId8"/>
    <p:sldId id="263" r:id="rId9"/>
    <p:sldId id="262" r:id="rId10"/>
    <p:sldId id="296" r:id="rId11"/>
    <p:sldId id="278" r:id="rId12"/>
    <p:sldId id="264" r:id="rId13"/>
    <p:sldId id="266" r:id="rId14"/>
    <p:sldId id="267" r:id="rId15"/>
    <p:sldId id="299" r:id="rId16"/>
    <p:sldId id="287" r:id="rId17"/>
    <p:sldId id="270" r:id="rId18"/>
    <p:sldId id="271" r:id="rId19"/>
    <p:sldId id="272" r:id="rId20"/>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ECB6"/>
    <a:srgbClr val="B8E08C"/>
    <a:srgbClr val="FF2980"/>
    <a:srgbClr val="FEDEF3"/>
    <a:srgbClr val="FE8ACC"/>
    <a:srgbClr val="FECEED"/>
    <a:srgbClr val="FD0B95"/>
    <a:srgbClr val="FDBBE5"/>
    <a:srgbClr val="FD49B0"/>
    <a:srgbClr val="FEA8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varScale="1">
        <p:scale>
          <a:sx n="126" d="100"/>
          <a:sy n="126" d="100"/>
        </p:scale>
        <p:origin x="119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4/20/2025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yêu</a:t>
            </a:r>
            <a:r>
              <a:rPr lang="en-US" baseline="0" smtClean="0"/>
              <a:t> cầu hs nêu nghĩa theo cách hs hiểu trước.</a:t>
            </a:r>
          </a:p>
          <a:p>
            <a:r>
              <a:rPr lang="en-US" baseline="0" smtClean="0"/>
              <a:t>Có thể cho HS giải nghĩa bằng cách đặt câu.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Đọc nối</a:t>
            </a:r>
            <a:r>
              <a:rPr lang="en-US" baseline="0" smtClean="0"/>
              <a:t> tiếp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172567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 đua</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283843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giáo</a:t>
            </a:r>
            <a:r>
              <a:rPr lang="en-US" baseline="0" smtClean="0"/>
              <a:t> dục mở rộng: bảo vệ thiên nhiên, bảo vệ môi trường.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3923380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4/20/2025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media" Target="../media/media2.mp4"/><Relationship Id="rId7" Type="http://schemas.openxmlformats.org/officeDocument/2006/relationships/image" Target="../media/image1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png"/><Relationship Id="rId5" Type="http://schemas.openxmlformats.org/officeDocument/2006/relationships/slideLayout" Target="../slideLayouts/slideLayout4.xml"/><Relationship Id="rId4" Type="http://schemas.openxmlformats.org/officeDocument/2006/relationships/video" Target="../media/media2.mp4"/></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13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3562" y="14287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6637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139700" y="1287734"/>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Tinh mơ	:</a:t>
            </a:r>
            <a:endParaRPr lang="en-US" sz="3600">
              <a:latin typeface="Arial" pitchFamily="34" charset="0"/>
              <a:cs typeface="Arial" pitchFamily="34" charset="0"/>
            </a:endParaRPr>
          </a:p>
        </p:txBody>
      </p:sp>
      <p:sp>
        <p:nvSpPr>
          <p:cNvPr id="7" name="Title 1"/>
          <p:cNvSpPr txBox="1">
            <a:spLocks/>
          </p:cNvSpPr>
          <p:nvPr/>
        </p:nvSpPr>
        <p:spPr>
          <a:xfrm>
            <a:off x="2224453" y="1276350"/>
            <a:ext cx="6192715"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sáng sớm, trời còn mờ mờ.</a:t>
            </a:r>
            <a:endParaRPr lang="en-US" sz="3600">
              <a:latin typeface="Arial" pitchFamily="34" charset="0"/>
              <a:cs typeface="Arial" pitchFamily="34" charset="0"/>
            </a:endParaRPr>
          </a:p>
        </p:txBody>
      </p:sp>
      <p:sp>
        <p:nvSpPr>
          <p:cNvPr id="13" name="Title 1"/>
          <p:cNvSpPr txBox="1">
            <a:spLocks/>
          </p:cNvSpPr>
          <p:nvPr/>
        </p:nvSpPr>
        <p:spPr>
          <a:xfrm>
            <a:off x="139700" y="2319703"/>
            <a:ext cx="29718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solidFill>
                  <a:srgbClr val="FF0000"/>
                </a:solidFill>
                <a:latin typeface="Arial" pitchFamily="34" charset="0"/>
                <a:cs typeface="Arial" pitchFamily="34" charset="0"/>
              </a:rPr>
              <a:t>Lục tục	:</a:t>
            </a:r>
            <a:endParaRPr lang="en-US" sz="3600">
              <a:latin typeface="Arial" pitchFamily="34" charset="0"/>
              <a:cs typeface="Arial" pitchFamily="34" charset="0"/>
            </a:endParaRPr>
          </a:p>
        </p:txBody>
      </p:sp>
      <p:sp>
        <p:nvSpPr>
          <p:cNvPr id="14" name="Title 1"/>
          <p:cNvSpPr txBox="1">
            <a:spLocks/>
          </p:cNvSpPr>
          <p:nvPr/>
        </p:nvSpPr>
        <p:spPr>
          <a:xfrm>
            <a:off x="2168769" y="2857500"/>
            <a:ext cx="7010400" cy="857250"/>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sz="3600" smtClean="0">
                <a:latin typeface="Arial" pitchFamily="34" charset="0"/>
                <a:cs typeface="Arial" pitchFamily="34" charset="0"/>
              </a:rPr>
              <a:t>tiếp theo nhau một cách tự nhiên, không phải theo trật tự sắp xếp từ trước.</a:t>
            </a:r>
            <a:endParaRPr lang="en-US" sz="3600">
              <a:latin typeface="Arial" pitchFamily="34" charset="0"/>
              <a:cs typeface="Arial" pitchFamily="34" charset="0"/>
            </a:endParaRPr>
          </a:p>
        </p:txBody>
      </p:sp>
    </p:spTree>
    <p:extLst>
      <p:ext uri="{BB962C8B-B14F-4D97-AF65-F5344CB8AC3E}">
        <p14:creationId xmlns:p14="http://schemas.microsoft.com/office/powerpoint/2010/main" val="216603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7764" y="209187"/>
            <a:ext cx="8901546" cy="4771360"/>
            <a:chOff x="117764" y="209187"/>
            <a:chExt cx="8901546" cy="4771360"/>
          </a:xfrm>
        </p:grpSpPr>
        <p:sp>
          <p:nvSpPr>
            <p:cNvPr id="5" name="TextBox 4"/>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8" name="TextBox 7"/>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grpSp>
        <p:nvGrpSpPr>
          <p:cNvPr id="9" name="Group 8"/>
          <p:cNvGrpSpPr/>
          <p:nvPr/>
        </p:nvGrpSpPr>
        <p:grpSpPr>
          <a:xfrm>
            <a:off x="7924800" y="1276350"/>
            <a:ext cx="98712" cy="435617"/>
            <a:chOff x="2590800" y="2272159"/>
            <a:chExt cx="98712" cy="435617"/>
          </a:xfrm>
        </p:grpSpPr>
        <p:cxnSp>
          <p:nvCxnSpPr>
            <p:cNvPr id="10" name="Straight Connector 9"/>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8185236" y="3486150"/>
            <a:ext cx="98712" cy="435617"/>
            <a:chOff x="2590800" y="2272159"/>
            <a:chExt cx="98712" cy="435617"/>
          </a:xfrm>
        </p:grpSpPr>
        <p:cxnSp>
          <p:nvCxnSpPr>
            <p:cNvPr id="13" name="Straight Connector 12"/>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724400" y="3945344"/>
            <a:ext cx="98712" cy="435617"/>
            <a:chOff x="2590800" y="2272159"/>
            <a:chExt cx="98712" cy="435617"/>
          </a:xfrm>
        </p:grpSpPr>
        <p:cxnSp>
          <p:nvCxnSpPr>
            <p:cNvPr id="16" name="Straight Connector 15"/>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3572846" y="4578682"/>
            <a:ext cx="1143000" cy="441037"/>
          </a:xfrm>
          <a:prstGeom prst="rect">
            <a:avLst/>
          </a:prstGeom>
        </p:spPr>
      </p:pic>
      <p:grpSp>
        <p:nvGrpSpPr>
          <p:cNvPr id="5" name="Group 4"/>
          <p:cNvGrpSpPr/>
          <p:nvPr/>
        </p:nvGrpSpPr>
        <p:grpSpPr>
          <a:xfrm>
            <a:off x="117764" y="209187"/>
            <a:ext cx="8901546" cy="4771360"/>
            <a:chOff x="117764" y="209187"/>
            <a:chExt cx="8901546" cy="4771360"/>
          </a:xfrm>
        </p:grpSpPr>
        <p:sp>
          <p:nvSpPr>
            <p:cNvPr id="8" name="TextBox 7"/>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9" name="TextBox 8"/>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6530" y="93050"/>
            <a:ext cx="31934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Trả lời câu hỏi</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9" y="27709"/>
            <a:ext cx="587375" cy="681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7764" y="209187"/>
            <a:ext cx="8901546" cy="4771360"/>
            <a:chOff x="117764" y="209187"/>
            <a:chExt cx="8901546" cy="4771360"/>
          </a:xfrm>
        </p:grpSpPr>
        <p:sp>
          <p:nvSpPr>
            <p:cNvPr id="11" name="TextBox 10"/>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2" name="TextBox 11"/>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171950"/>
            <a:ext cx="8312727" cy="584654"/>
          </a:xfrm>
          <a:prstGeom prst="rect">
            <a:avLst/>
          </a:prstGeom>
          <a:solidFill>
            <a:schemeClr val="accent6">
              <a:lumMod val="40000"/>
              <a:lumOff val="60000"/>
            </a:schemeClr>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Buổi sáng, cái gì đánh thức mọi vật?</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345831" y="1543438"/>
            <a:ext cx="8610600"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spcAft>
                <a:spcPts val="600"/>
              </a:spcAft>
            </a:pPr>
            <a:r>
              <a:rPr lang="en-US" sz="3600" smtClean="0">
                <a:latin typeface="Arial" pitchFamily="34" charset="0"/>
                <a:ea typeface="Arial-Rounded" pitchFamily="34" charset="0"/>
                <a:cs typeface="Arial" pitchFamily="34" charset="0"/>
              </a:rPr>
              <a:t>	Buổi </a:t>
            </a:r>
            <a:r>
              <a:rPr lang="en-US" sz="3600">
                <a:latin typeface="Arial" pitchFamily="34" charset="0"/>
                <a:ea typeface="Arial-Rounded" pitchFamily="34" charset="0"/>
                <a:cs typeface="Arial" pitchFamily="34" charset="0"/>
              </a:rPr>
              <a:t>sáng tinh mơ, mặt trời nhô lên đỏ rực. Những tia nắng toả khắp nơi, đánh thức mọi vật.</a:t>
            </a: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4218842"/>
            <a:ext cx="8312727" cy="584654"/>
          </a:xfrm>
          <a:prstGeom prst="rect">
            <a:avLst/>
          </a:prstGeom>
          <a:solidFill>
            <a:schemeClr val="accent6">
              <a:lumMod val="40000"/>
              <a:lumOff val="60000"/>
            </a:schemeClr>
          </a:solidFill>
        </p:spPr>
        <p:txBody>
          <a:bodyPr wrap="square" lIns="91318" tIns="45660" rIns="91318" bIns="45660" rtlCol="0">
            <a:spAutoFit/>
          </a:bodyPr>
          <a:lstStyle/>
          <a:p>
            <a:pPr algn="ctr"/>
            <a:r>
              <a:rPr lang="en-US" sz="3200" smtClean="0">
                <a:latin typeface="Arial" pitchFamily="34" charset="0"/>
                <a:ea typeface="Arial-Rounded" pitchFamily="34" charset="0"/>
                <a:cs typeface="Arial" pitchFamily="34" charset="0"/>
              </a:rPr>
              <a:t>Sau khi thức giấc, các con vật làm gì?</a:t>
            </a:r>
            <a:endParaRPr lang="en-US" sz="3200">
              <a:latin typeface="Arial" pitchFamily="34" charset="0"/>
              <a:ea typeface="Arial-Rounded" pitchFamily="34" charset="0"/>
              <a:cs typeface="Arial" pitchFamily="34" charset="0"/>
            </a:endParaRPr>
          </a:p>
        </p:txBody>
      </p:sp>
      <p:sp>
        <p:nvSpPr>
          <p:cNvPr id="15" name="Title 1"/>
          <p:cNvSpPr txBox="1">
            <a:spLocks/>
          </p:cNvSpPr>
          <p:nvPr/>
        </p:nvSpPr>
        <p:spPr>
          <a:xfrm>
            <a:off x="304800" y="1710879"/>
            <a:ext cx="8610600" cy="708471"/>
          </a:xfrm>
          <a:prstGeom prst="rect">
            <a:avLst/>
          </a:prstGeom>
        </p:spPr>
        <p:txBody>
          <a:bodyPr vert="horz" lIns="91305" tIns="45654" rIns="91305" bIns="45654" rtlCol="0" anchor="ctr">
            <a:no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just">
              <a:spcAft>
                <a:spcPts val="600"/>
              </a:spcAft>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p:txBody>
      </p:sp>
      <p:sp>
        <p:nvSpPr>
          <p:cNvPr id="4" name="TextBox 3"/>
          <p:cNvSpPr txBox="1"/>
          <p:nvPr/>
        </p:nvSpPr>
        <p:spPr>
          <a:xfrm>
            <a:off x="380999" y="4218842"/>
            <a:ext cx="8312727" cy="646210"/>
          </a:xfrm>
          <a:prstGeom prst="rect">
            <a:avLst/>
          </a:prstGeom>
          <a:solidFill>
            <a:schemeClr val="accent6">
              <a:lumMod val="40000"/>
              <a:lumOff val="60000"/>
            </a:schemeClr>
          </a:solidFill>
        </p:spPr>
        <p:txBody>
          <a:bodyPr wrap="square" lIns="91318" tIns="45660" rIns="91318" bIns="45660" rtlCol="0">
            <a:spAutoFit/>
          </a:bodyPr>
          <a:lstStyle/>
          <a:p>
            <a:pPr algn="ctr"/>
            <a:r>
              <a:rPr lang="en-US" sz="3600" smtClean="0">
                <a:latin typeface="Arial" pitchFamily="34" charset="0"/>
                <a:ea typeface="Arial-Rounded" pitchFamily="34" charset="0"/>
                <a:cs typeface="Arial" pitchFamily="34" charset="0"/>
              </a:rPr>
              <a:t>Bé làm gì sau khi thức dậy?</a:t>
            </a:r>
            <a:endParaRPr lang="en-US" sz="3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8533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843" t="24479" r="21376" b="20312"/>
          <a:stretch/>
        </p:blipFill>
        <p:spPr bwMode="auto">
          <a:xfrm>
            <a:off x="1447800" y="161192"/>
            <a:ext cx="6477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00050" y="4529556"/>
            <a:ext cx="8312727" cy="461544"/>
          </a:xfrm>
          <a:prstGeom prst="rect">
            <a:avLst/>
          </a:prstGeom>
          <a:solidFill>
            <a:schemeClr val="accent6">
              <a:lumMod val="40000"/>
              <a:lumOff val="60000"/>
            </a:schemeClr>
          </a:solidFill>
        </p:spPr>
        <p:txBody>
          <a:bodyPr wrap="square" lIns="91318" tIns="45660" rIns="91318" bIns="45660" rtlCol="0">
            <a:spAutoFit/>
          </a:bodyPr>
          <a:lstStyle/>
          <a:p>
            <a:pPr algn="ctr"/>
            <a:r>
              <a:rPr lang="en-US" sz="2400" smtClean="0">
                <a:latin typeface="Arial" pitchFamily="34" charset="0"/>
                <a:ea typeface="Arial-Rounded" pitchFamily="34" charset="0"/>
                <a:cs typeface="Arial" pitchFamily="34" charset="0"/>
              </a:rPr>
              <a:t>Em hãy nói về cảnh ngày mới bắt đầu ở nơi em sinh sống?</a:t>
            </a:r>
            <a:endParaRPr lang="en-US" sz="24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77235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950" y="1809750"/>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38546" y="2277121"/>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a) </a:t>
            </a:r>
            <a:r>
              <a:rPr lang="vi-VN" sz="3200" b="1">
                <a:solidFill>
                  <a:srgbClr val="7030A0"/>
                </a:solidFill>
                <a:latin typeface="HP001 4 hàng" pitchFamily="34" charset="0"/>
                <a:ea typeface="Arial-Rounded" pitchFamily="34" charset="0"/>
                <a:cs typeface="Arial-Rounded" pitchFamily="34" charset="0"/>
              </a:rPr>
              <a:t>BuĔ sáng, Ǉia wắng đá</a:t>
            </a:r>
            <a:r>
              <a:rPr lang="el-GR" sz="3200" b="1">
                <a:solidFill>
                  <a:srgbClr val="7030A0"/>
                </a:solidFill>
                <a:latin typeface="HP001 4 hàng" pitchFamily="34" charset="0"/>
                <a:ea typeface="Arial-Rounded" pitchFamily="34" charset="0"/>
                <a:cs typeface="Arial-Rounded" pitchFamily="34" charset="0"/>
              </a:rPr>
              <a:t>ζ κ</a:t>
            </a:r>
            <a:r>
              <a:rPr lang="vi-VN" sz="3200" b="1">
                <a:solidFill>
                  <a:srgbClr val="7030A0"/>
                </a:solidFill>
                <a:latin typeface="HP001 4 hàng" pitchFamily="34" charset="0"/>
                <a:ea typeface="Arial-Rounded" pitchFamily="34" charset="0"/>
                <a:cs typeface="Arial-Rounded" pitchFamily="34" charset="0"/>
              </a:rPr>
              <a:t>ức jĊ </a:t>
            </a:r>
            <a:r>
              <a:rPr lang="vi-VN" sz="3200" b="1" smtClean="0">
                <a:solidFill>
                  <a:srgbClr val="7030A0"/>
                </a:solidFill>
                <a:latin typeface="HP001 4 hàng" pitchFamily="34" charset="0"/>
                <a:ea typeface="Arial-Rounded" pitchFamily="34" charset="0"/>
                <a:cs typeface="Arial-Rounded" pitchFamily="34" charset="0"/>
              </a:rPr>
              <a:t>vật</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pic>
        <p:nvPicPr>
          <p:cNvPr id="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761"/>
          <a:stretch/>
        </p:blipFill>
        <p:spPr bwMode="auto">
          <a:xfrm>
            <a:off x="190500" y="3957073"/>
            <a:ext cx="8743950" cy="198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Rectangle 46"/>
          <p:cNvSpPr/>
          <p:nvPr/>
        </p:nvSpPr>
        <p:spPr>
          <a:xfrm>
            <a:off x="125846" y="2939475"/>
            <a:ext cx="8662647" cy="584775"/>
          </a:xfrm>
          <a:prstGeom prst="rect">
            <a:avLst/>
          </a:prstGeom>
        </p:spPr>
        <p:txBody>
          <a:bodyPr wrap="square">
            <a:spAutoFit/>
          </a:bodyPr>
          <a:lstStyle/>
          <a:p>
            <a:pPr algn="just"/>
            <a:r>
              <a:rPr lang="en-US" sz="3200" b="1" smtClean="0">
                <a:solidFill>
                  <a:srgbClr val="7030A0"/>
                </a:solidFill>
                <a:latin typeface="HP001 4 hàng" pitchFamily="34" charset="0"/>
                <a:ea typeface="Arial-Rounded" pitchFamily="34" charset="0"/>
                <a:cs typeface="Arial-Rounded" pitchFamily="34" charset="0"/>
              </a:rPr>
              <a:t>c) </a:t>
            </a:r>
            <a:r>
              <a:rPr lang="vi-VN" sz="3200" b="1">
                <a:solidFill>
                  <a:srgbClr val="7030A0"/>
                </a:solidFill>
                <a:latin typeface="HP001 4 hàng" pitchFamily="34" charset="0"/>
                <a:ea typeface="Arial-Rounded" pitchFamily="34" charset="0"/>
                <a:cs typeface="Arial-Rounded" pitchFamily="34" charset="0"/>
              </a:rPr>
              <a:t>Sau </a:t>
            </a:r>
            <a:r>
              <a:rPr lang="el-GR" sz="3200" b="1">
                <a:solidFill>
                  <a:srgbClr val="7030A0"/>
                </a:solidFill>
                <a:latin typeface="HP001 4 hàng" pitchFamily="34" charset="0"/>
                <a:ea typeface="Arial-Rounded" pitchFamily="34" charset="0"/>
                <a:cs typeface="Arial-Rounded" pitchFamily="34" charset="0"/>
              </a:rPr>
              <a:t>δ</a:t>
            </a:r>
            <a:r>
              <a:rPr lang="vi-VN" sz="3200" b="1">
                <a:solidFill>
                  <a:srgbClr val="7030A0"/>
                </a:solidFill>
                <a:latin typeface="HP001 4 hàng" pitchFamily="34" charset="0"/>
                <a:ea typeface="Arial-Rounded" pitchFamily="34" charset="0"/>
                <a:cs typeface="Arial-Rounded" pitchFamily="34" charset="0"/>
              </a:rPr>
              <a:t>i </a:t>
            </a:r>
            <a:r>
              <a:rPr lang="el-GR" sz="3200" b="1">
                <a:solidFill>
                  <a:srgbClr val="7030A0"/>
                </a:solidFill>
                <a:latin typeface="HP001 4 hàng" pitchFamily="34" charset="0"/>
                <a:ea typeface="Arial-Rounded" pitchFamily="34" charset="0"/>
                <a:cs typeface="Arial-Rounded" pitchFamily="34" charset="0"/>
              </a:rPr>
              <a:t>κ</a:t>
            </a:r>
            <a:r>
              <a:rPr lang="vi-VN" sz="3200" b="1">
                <a:solidFill>
                  <a:srgbClr val="7030A0"/>
                </a:solidFill>
                <a:latin typeface="HP001 4 hàng" pitchFamily="34" charset="0"/>
                <a:ea typeface="Arial-Rounded" pitchFamily="34" charset="0"/>
                <a:cs typeface="Arial-Rounded" pitchFamily="34" charset="0"/>
              </a:rPr>
              <a:t>ức dậy, </a:t>
            </a:r>
            <a:r>
              <a:rPr lang="el-GR" sz="3200" b="1">
                <a:solidFill>
                  <a:srgbClr val="7030A0"/>
                </a:solidFill>
                <a:latin typeface="HP001 4 hàng" pitchFamily="34" charset="0"/>
                <a:ea typeface="Arial-Rounded" pitchFamily="34" charset="0"/>
                <a:cs typeface="Arial-Rounded" pitchFamily="34" charset="0"/>
              </a:rPr>
              <a:t>χ≠ ε</a:t>
            </a:r>
            <a:r>
              <a:rPr lang="vi-VN" sz="3200" b="1">
                <a:solidFill>
                  <a:srgbClr val="7030A0"/>
                </a:solidFill>
                <a:latin typeface="HP001 4 hàng" pitchFamily="34" charset="0"/>
                <a:ea typeface="Arial-Rounded" pitchFamily="34" charset="0"/>
                <a:cs typeface="Arial-Rounded" pitchFamily="34" charset="0"/>
              </a:rPr>
              <a:t>uẩn </a:t>
            </a:r>
            <a:r>
              <a:rPr lang="el-GR" sz="3200" b="1">
                <a:solidFill>
                  <a:srgbClr val="7030A0"/>
                </a:solidFill>
                <a:latin typeface="HP001 4 hàng" pitchFamily="34" charset="0"/>
                <a:ea typeface="Arial-Rounded" pitchFamily="34" charset="0"/>
                <a:cs typeface="Arial-Rounded" pitchFamily="34" charset="0"/>
              </a:rPr>
              <a:t>λ</a:t>
            </a:r>
            <a:r>
              <a:rPr lang="vi-VN" sz="3200" b="1">
                <a:solidFill>
                  <a:srgbClr val="7030A0"/>
                </a:solidFill>
                <a:latin typeface="HP001 4 hàng" pitchFamily="34" charset="0"/>
                <a:ea typeface="Arial-Rounded" pitchFamily="34" charset="0"/>
                <a:cs typeface="Arial-Rounded" pitchFamily="34" charset="0"/>
              </a:rPr>
              <a:t>Ż </a:t>
            </a:r>
            <a:r>
              <a:rPr lang="el-GR" sz="3200" b="1">
                <a:solidFill>
                  <a:srgbClr val="7030A0"/>
                </a:solidFill>
                <a:latin typeface="HP001 4 hàng" pitchFamily="34" charset="0"/>
                <a:ea typeface="Arial-Rounded" pitchFamily="34" charset="0"/>
                <a:cs typeface="Arial-Rounded" pitchFamily="34" charset="0"/>
              </a:rPr>
              <a:t>Α</a:t>
            </a:r>
            <a:r>
              <a:rPr lang="vi-VN" sz="3200" b="1">
                <a:solidFill>
                  <a:srgbClr val="7030A0"/>
                </a:solidFill>
                <a:latin typeface="HP001 4 hàng" pitchFamily="34" charset="0"/>
                <a:ea typeface="Arial-Rounded" pitchFamily="34" charset="0"/>
                <a:cs typeface="Arial-Rounded" pitchFamily="34" charset="0"/>
              </a:rPr>
              <a:t>Ğn </a:t>
            </a:r>
            <a:r>
              <a:rPr lang="vi-VN" sz="3200" b="1" smtClean="0">
                <a:solidFill>
                  <a:srgbClr val="7030A0"/>
                </a:solidFill>
                <a:latin typeface="HP001 4 hàng" pitchFamily="34" charset="0"/>
                <a:ea typeface="Arial-Rounded" pitchFamily="34" charset="0"/>
                <a:cs typeface="Arial-Rounded" pitchFamily="34" charset="0"/>
              </a:rPr>
              <a:t>ǇrưŊg</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sp>
        <p:nvSpPr>
          <p:cNvPr id="4" name="TextBox 3"/>
          <p:cNvSpPr txBox="1"/>
          <p:nvPr/>
        </p:nvSpPr>
        <p:spPr>
          <a:xfrm>
            <a:off x="692730" y="127000"/>
            <a:ext cx="7841670" cy="461532"/>
          </a:xfrm>
          <a:prstGeom prst="rect">
            <a:avLst/>
          </a:prstGeom>
          <a:noFill/>
        </p:spPr>
        <p:txBody>
          <a:bodyPr wrap="square" lIns="91305" tIns="45654" rIns="91305" bIns="45654"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a và c ở </a:t>
            </a:r>
            <a:r>
              <a:rPr lang="en-US" sz="2400" b="1">
                <a:latin typeface="Arial" pitchFamily="34" charset="0"/>
                <a:ea typeface="Arial-Rounded" pitchFamily="34" charset="0"/>
                <a:cs typeface="Arial" pitchFamily="34" charset="0"/>
              </a:rPr>
              <a:t>mục 3</a:t>
            </a:r>
          </a:p>
        </p:txBody>
      </p:sp>
      <p:sp>
        <p:nvSpPr>
          <p:cNvPr id="5" name="Rectangle 4"/>
          <p:cNvSpPr/>
          <p:nvPr/>
        </p:nvSpPr>
        <p:spPr>
          <a:xfrm>
            <a:off x="679087" y="709659"/>
            <a:ext cx="2981660" cy="523099"/>
          </a:xfrm>
          <a:prstGeom prst="rect">
            <a:avLst/>
          </a:prstGeom>
        </p:spPr>
        <p:txBody>
          <a:bodyPr wrap="none" lIns="91318" tIns="45660" rIns="91318" bIns="45660">
            <a:spAutoFit/>
          </a:bodyPr>
          <a:lstStyle/>
          <a:p>
            <a:r>
              <a:rPr lang="en-US" sz="2800" smtClean="0">
                <a:latin typeface="Arial" pitchFamily="34" charset="0"/>
                <a:ea typeface="Arial-Rounded" pitchFamily="34" charset="0"/>
                <a:cs typeface="Arial" pitchFamily="34" charset="0"/>
              </a:rPr>
              <a:t>a. Buổi sáng (…).</a:t>
            </a:r>
            <a:endParaRPr lang="en-US" sz="2800">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01" y="571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Rectangle 44"/>
          <p:cNvSpPr/>
          <p:nvPr/>
        </p:nvSpPr>
        <p:spPr>
          <a:xfrm>
            <a:off x="679087" y="1200150"/>
            <a:ext cx="4731113" cy="523099"/>
          </a:xfrm>
          <a:prstGeom prst="rect">
            <a:avLst/>
          </a:prstGeom>
        </p:spPr>
        <p:txBody>
          <a:bodyPr wrap="none" lIns="91318" tIns="45660" rIns="91318" bIns="45660">
            <a:spAutoFit/>
          </a:bodyPr>
          <a:lstStyle/>
          <a:p>
            <a:r>
              <a:rPr lang="en-US" sz="2800" smtClean="0">
                <a:latin typeface="Arial" pitchFamily="34" charset="0"/>
                <a:ea typeface="Arial-Rounded" pitchFamily="34" charset="0"/>
                <a:cs typeface="Arial" pitchFamily="34" charset="0"/>
              </a:rPr>
              <a:t>c. Sau khi thức dậy, bé (…).</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7" grpId="0"/>
      <p:bldP spid="5"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pic>
        <p:nvPicPr>
          <p:cNvPr id="4" name="B.mp4">
            <a:hlinkClick r:id="" action="ppaction://media"/>
          </p:cNvPr>
          <p:cNvPicPr>
            <a:picLocks noGrp="1" noChangeAspect="1"/>
          </p:cNvPicPr>
          <p:nvPr>
            <p:ph sz="half" idx="1"/>
            <a:videoFile r:link="rId2"/>
            <p:extLst>
              <p:ext uri="{DAA4B4D4-6D71-4841-9C94-3DE7FCFB9230}">
                <p14:media xmlns:p14="http://schemas.microsoft.com/office/powerpoint/2010/main" r:embed="rId1"/>
              </p:ext>
            </p:extLst>
          </p:nvPr>
        </p:nvPicPr>
        <p:blipFill>
          <a:blip r:embed="rId7"/>
          <a:stretch>
            <a:fillRect/>
          </a:stretch>
        </p:blipFill>
        <p:spPr>
          <a:xfrm>
            <a:off x="-152400" y="393123"/>
            <a:ext cx="4969265" cy="4969265"/>
          </a:xfrm>
        </p:spPr>
      </p:pic>
      <p:pic>
        <p:nvPicPr>
          <p:cNvPr id="7" name="S.mp4">
            <a:hlinkClick r:id="" action="ppaction://media"/>
          </p:cNvPr>
          <p:cNvPicPr>
            <a:picLocks noGrp="1" noChangeAspect="1"/>
          </p:cNvPicPr>
          <p:nvPr>
            <p:ph sz="half" idx="2"/>
            <a:videoFile r:link="rId4"/>
            <p:extLst>
              <p:ext uri="{DAA4B4D4-6D71-4841-9C94-3DE7FCFB9230}">
                <p14:media xmlns:p14="http://schemas.microsoft.com/office/powerpoint/2010/main" r:embed="rId3"/>
              </p:ext>
            </p:extLst>
          </p:nvPr>
        </p:nvPicPr>
        <p:blipFill>
          <a:blip r:embed="rId8"/>
          <a:stretch>
            <a:fillRect/>
          </a:stretch>
        </p:blipFill>
        <p:spPr>
          <a:xfrm>
            <a:off x="4343400" y="355023"/>
            <a:ext cx="4969265" cy="4969265"/>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lại bài đã học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128, 129).</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(trang </a:t>
            </a:r>
            <a:r>
              <a:rPr lang="en-US" sz="3200" smtClean="0">
                <a:solidFill>
                  <a:schemeClr val="tx1"/>
                </a:solidFill>
                <a:latin typeface="Arial" pitchFamily="34" charset="0"/>
                <a:cs typeface="Arial" pitchFamily="34" charset="0"/>
              </a:rPr>
              <a:t>130, 131).</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NGÀY MỚI BẮT ĐẦU</a:t>
            </a:r>
            <a:endParaRPr lang="en-US" sz="3600" b="1">
              <a:solidFill>
                <a:srgbClr val="F68426"/>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3562350" y="3136474"/>
            <a:ext cx="1847850" cy="1818284"/>
          </a:xfrm>
          <a:prstGeom prst="rect">
            <a:avLst/>
          </a:prstGeom>
        </p:spPr>
      </p:pic>
    </p:spTree>
    <p:extLst>
      <p:ext uri="{BB962C8B-B14F-4D97-AF65-F5344CB8AC3E}">
        <p14:creationId xmlns:p14="http://schemas.microsoft.com/office/powerpoint/2010/main" val="775982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1850" y="215550"/>
            <a:ext cx="7962900" cy="461532"/>
          </a:xfrm>
          <a:prstGeom prst="rect">
            <a:avLst/>
          </a:prstGeom>
          <a:noFill/>
        </p:spPr>
        <p:txBody>
          <a:bodyPr wrap="square" lIns="91305" tIns="45654" rIns="91305" bIns="45654" rtlCol="0">
            <a:spAutoFit/>
          </a:bodyPr>
          <a:lstStyle/>
          <a:p>
            <a:pPr algn="just"/>
            <a:r>
              <a:rPr lang="en-US" sz="2400" b="1" smtClean="0">
                <a:latin typeface="Arial" pitchFamily="34" charset="0"/>
                <a:ea typeface="Arial-Rounded" pitchFamily="34" charset="0"/>
                <a:cs typeface="Arial" pitchFamily="34" charset="0"/>
              </a:rPr>
              <a:t>Quan sát con người, cảnh vật trong tranh</a:t>
            </a:r>
            <a:endParaRPr lang="en-US" sz="2400" b="1">
              <a:latin typeface="Arial" pitchFamily="34" charset="0"/>
              <a:ea typeface="Arial-Rounded" pitchFamily="34" charset="0"/>
              <a:cs typeface="Arial" pitchFamily="34" charset="0"/>
            </a:endParaRPr>
          </a:p>
        </p:txBody>
      </p:sp>
      <p:sp>
        <p:nvSpPr>
          <p:cNvPr id="6" name="Oval 5"/>
          <p:cNvSpPr/>
          <p:nvPr/>
        </p:nvSpPr>
        <p:spPr>
          <a:xfrm>
            <a:off x="209550" y="141516"/>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7" name="TextBox 6"/>
          <p:cNvSpPr txBox="1"/>
          <p:nvPr/>
        </p:nvSpPr>
        <p:spPr>
          <a:xfrm>
            <a:off x="381000" y="4095750"/>
            <a:ext cx="7962900" cy="830863"/>
          </a:xfrm>
          <a:prstGeom prst="rect">
            <a:avLst/>
          </a:prstGeom>
          <a:noFill/>
        </p:spPr>
        <p:txBody>
          <a:bodyPr wrap="square" lIns="91305" tIns="45654" rIns="91305" bIns="45654" rtlCol="0">
            <a:spAutoFit/>
          </a:bodyPr>
          <a:lstStyle/>
          <a:p>
            <a:pPr marL="457200" indent="-457200" algn="just">
              <a:buAutoNum type="alphaLcPeriod"/>
            </a:pPr>
            <a:r>
              <a:rPr lang="en-US" sz="2400" smtClean="0">
                <a:latin typeface="Arial" pitchFamily="34" charset="0"/>
                <a:ea typeface="Arial-Rounded" pitchFamily="34" charset="0"/>
                <a:cs typeface="Arial" pitchFamily="34" charset="0"/>
              </a:rPr>
              <a:t>Em thấy những gì trong tranh?</a:t>
            </a:r>
          </a:p>
          <a:p>
            <a:pPr marL="457200" indent="-457200" algn="just">
              <a:buAutoNum type="alphaLcPeriod"/>
            </a:pPr>
            <a:r>
              <a:rPr lang="en-US" sz="2400" smtClean="0">
                <a:latin typeface="Arial" pitchFamily="34" charset="0"/>
                <a:ea typeface="Arial-Rounded" pitchFamily="34" charset="0"/>
                <a:cs typeface="Arial" pitchFamily="34" charset="0"/>
              </a:rPr>
              <a:t>Cảnh vật và con người trong tranh như thế nào?</a:t>
            </a:r>
            <a:endParaRPr lang="en-US" sz="2400">
              <a:latin typeface="Arial" pitchFamily="34" charset="0"/>
              <a:ea typeface="Arial-Rounded" pitchFamily="34" charset="0"/>
              <a:cs typeface="Arial"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18" t="23958" r="25476" b="23438"/>
          <a:stretch/>
        </p:blipFill>
        <p:spPr bwMode="auto">
          <a:xfrm>
            <a:off x="1676400" y="895350"/>
            <a:ext cx="5121275" cy="298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122916"/>
            <a:ext cx="1160318"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Đọc</a:t>
            </a:r>
          </a:p>
        </p:txBody>
      </p:sp>
      <p:grpSp>
        <p:nvGrpSpPr>
          <p:cNvPr id="7" name="Group 6"/>
          <p:cNvGrpSpPr/>
          <p:nvPr/>
        </p:nvGrpSpPr>
        <p:grpSpPr>
          <a:xfrm>
            <a:off x="117764" y="209187"/>
            <a:ext cx="8901546" cy="4771360"/>
            <a:chOff x="117764" y="209187"/>
            <a:chExt cx="8901546" cy="4771360"/>
          </a:xfrm>
        </p:grpSpPr>
        <p:sp>
          <p:nvSpPr>
            <p:cNvPr id="4" name="TextBox 3"/>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5" name="TextBox 4"/>
            <p:cNvSpPr txBox="1"/>
            <p:nvPr/>
          </p:nvSpPr>
          <p:spPr>
            <a:xfrm>
              <a:off x="117764" y="779530"/>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
        <p:nvSpPr>
          <p:cNvPr id="6" name="Oval 5"/>
          <p:cNvSpPr/>
          <p:nvPr/>
        </p:nvSpPr>
        <p:spPr>
          <a:xfrm>
            <a:off x="117764" y="571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66256" y="63011"/>
            <a:ext cx="8853054" cy="5109454"/>
            <a:chOff x="166256" y="384041"/>
            <a:chExt cx="8853054" cy="5109454"/>
          </a:xfrm>
        </p:grpSpPr>
        <p:sp>
          <p:nvSpPr>
            <p:cNvPr id="15" name="TextBox 14"/>
            <p:cNvSpPr txBox="1"/>
            <p:nvPr/>
          </p:nvSpPr>
          <p:spPr>
            <a:xfrm>
              <a:off x="1524000" y="384041"/>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6" name="TextBox 15"/>
            <p:cNvSpPr txBox="1"/>
            <p:nvPr/>
          </p:nvSpPr>
          <p:spPr>
            <a:xfrm>
              <a:off x="166256" y="861591"/>
              <a:ext cx="8853054" cy="4631904"/>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Đàn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cxnSp>
        <p:nvCxnSpPr>
          <p:cNvPr id="5" name="Straight Connector 4"/>
          <p:cNvCxnSpPr/>
          <p:nvPr/>
        </p:nvCxnSpPr>
        <p:spPr>
          <a:xfrm flipH="1">
            <a:off x="7350268" y="1428750"/>
            <a:ext cx="5100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48474" y="1428750"/>
            <a:ext cx="7199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87215" y="2343150"/>
            <a:ext cx="12905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016362" y="1428750"/>
            <a:ext cx="14703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43779" y="2800350"/>
            <a:ext cx="6169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205033" y="2800350"/>
            <a:ext cx="109295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74477" y="3204796"/>
            <a:ext cx="74650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57961" y="4095750"/>
            <a:ext cx="9935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352550"/>
            <a:ext cx="4800600" cy="3352800"/>
          </a:xfrm>
        </p:spPr>
        <p:txBody>
          <a:bodyPr>
            <a:normAutofit/>
          </a:bodyPr>
          <a:lstStyle/>
          <a:p>
            <a:pPr algn="l"/>
            <a:r>
              <a:rPr lang="en-US" smtClean="0">
                <a:latin typeface="Arial" pitchFamily="34" charset="0"/>
                <a:cs typeface="Arial" pitchFamily="34" charset="0"/>
              </a:rPr>
              <a:t>nắng	</a:t>
            </a:r>
            <a:br>
              <a:rPr lang="en-US" smtClean="0">
                <a:latin typeface="Arial" pitchFamily="34" charset="0"/>
                <a:cs typeface="Arial" pitchFamily="34" charset="0"/>
              </a:rPr>
            </a:br>
            <a:r>
              <a:rPr lang="en-US" smtClean="0">
                <a:latin typeface="Arial" pitchFamily="34" charset="0"/>
                <a:cs typeface="Arial" pitchFamily="34" charset="0"/>
              </a:rPr>
              <a:t>đánh thức	</a:t>
            </a:r>
            <a:br>
              <a:rPr lang="en-US" smtClean="0">
                <a:latin typeface="Arial" pitchFamily="34" charset="0"/>
                <a:cs typeface="Arial" pitchFamily="34" charset="0"/>
              </a:rPr>
            </a:br>
            <a:r>
              <a:rPr lang="en-US" smtClean="0">
                <a:latin typeface="Arial" pitchFamily="34" charset="0"/>
                <a:cs typeface="Arial" pitchFamily="34" charset="0"/>
              </a:rPr>
              <a:t>chuồng</a:t>
            </a:r>
            <a:br>
              <a:rPr lang="en-US" smtClean="0">
                <a:latin typeface="Arial" pitchFamily="34" charset="0"/>
                <a:cs typeface="Arial" pitchFamily="34" charset="0"/>
              </a:rPr>
            </a:br>
            <a:r>
              <a:rPr lang="en-US" smtClean="0">
                <a:latin typeface="Arial" pitchFamily="34" charset="0"/>
                <a:cs typeface="Arial" pitchFamily="34" charset="0"/>
              </a:rPr>
              <a:t>kiếm mồi</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05" tIns="45654" rIns="91305" bIns="45654"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a:t>
            </a:r>
            <a:endParaRPr lang="en-US" b="1">
              <a:latin typeface="Arial" pitchFamily="34" charset="0"/>
              <a:cs typeface="Arial" pitchFamily="34" charset="0"/>
            </a:endParaRPr>
          </a:p>
        </p:txBody>
      </p:sp>
      <p:cxnSp>
        <p:nvCxnSpPr>
          <p:cNvPr id="5" name="Straight Connector 4"/>
          <p:cNvCxnSpPr/>
          <p:nvPr/>
        </p:nvCxnSpPr>
        <p:spPr>
          <a:xfrm flipH="1">
            <a:off x="3780192" y="2366596"/>
            <a:ext cx="56106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5351354" y="2952750"/>
            <a:ext cx="3492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383574" y="3726473"/>
            <a:ext cx="6186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22731" y="4305297"/>
            <a:ext cx="422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24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66256" y="5908"/>
            <a:ext cx="8853054" cy="4737182"/>
            <a:chOff x="166256" y="325426"/>
            <a:chExt cx="8853054" cy="4737182"/>
          </a:xfrm>
        </p:grpSpPr>
        <p:sp>
          <p:nvSpPr>
            <p:cNvPr id="9" name="TextBox 8"/>
            <p:cNvSpPr txBox="1"/>
            <p:nvPr/>
          </p:nvSpPr>
          <p:spPr>
            <a:xfrm>
              <a:off x="1524000" y="325426"/>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66256" y="861591"/>
              <a:ext cx="8853054"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sp>
        <p:nvSpPr>
          <p:cNvPr id="11" name="TextBox 10"/>
          <p:cNvSpPr txBox="1"/>
          <p:nvPr/>
        </p:nvSpPr>
        <p:spPr>
          <a:xfrm>
            <a:off x="166257" y="542369"/>
            <a:ext cx="8853054" cy="4631904"/>
          </a:xfrm>
          <a:prstGeom prst="rect">
            <a:avLst/>
          </a:prstGeom>
          <a:solidFill>
            <a:schemeClr val="bg1"/>
          </a:solidFill>
        </p:spPr>
        <p:txBody>
          <a:bodyPr wrap="square" lIns="91305" tIns="45654" rIns="91305" bIns="45654" rtlCol="0">
            <a:spAutoFit/>
          </a:bodyPr>
          <a:lstStyle/>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Buổi sáng tinh mơ, mặt trời nhô lên đỏ rực.</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Những tia nắng toả khắp nơi, đánh thức mọi vật.</a:t>
            </a:r>
            <a:r>
              <a:rPr lang="en-US" sz="2800" smtClean="0">
                <a:solidFill>
                  <a:srgbClr val="FF0000"/>
                </a:solidFill>
                <a:latin typeface="Arial" pitchFamily="34" charset="0"/>
                <a:ea typeface="Arial-Rounded" pitchFamily="34" charset="0"/>
                <a:cs typeface="Arial" pitchFamily="34" charset="0"/>
              </a:rPr>
              <a: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Nắng chiếu vào tổ chim.</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Chim bay ra khỏi tổ, cất tiếng hót.</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Nắng chiếu vào tổ ong.</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Ong bay ra khỏi tổ, đi kiếm mật.</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Nắng chiều vào chuồng gà.</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Đà gà lục tục ra khỏi chuồng, đi kiếm mồi.</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Nắng chiếu vào nhà, gọi bé đang nằm ngủ.</a:t>
            </a:r>
            <a:r>
              <a:rPr lang="en-US" sz="2800" smtClean="0">
                <a:solidFill>
                  <a:srgbClr val="FF0000"/>
                </a:solidFill>
                <a:latin typeface="Arial" pitchFamily="34" charset="0"/>
                <a:ea typeface="Arial-Rounded" pitchFamily="34" charset="0"/>
                <a:cs typeface="Arial" pitchFamily="34" charset="0"/>
              </a:rPr>
              <a:t>//</a:t>
            </a:r>
            <a:r>
              <a:rPr lang="en-US" sz="2800" smtClean="0">
                <a:latin typeface="Arial" pitchFamily="34" charset="0"/>
                <a:ea typeface="Arial-Rounded" pitchFamily="34" charset="0"/>
                <a:cs typeface="Arial" pitchFamily="34" charset="0"/>
              </a:rPr>
              <a:t>Bé thức dậy, chuẩn bị đến trường.</a:t>
            </a:r>
            <a:r>
              <a:rPr lang="en-US" sz="2800" smtClean="0">
                <a:solidFill>
                  <a:srgbClr val="FF0000"/>
                </a:solidFill>
                <a:latin typeface="Arial" pitchFamily="34" charset="0"/>
                <a:ea typeface="Arial-Rounded" pitchFamily="34" charset="0"/>
                <a:cs typeface="Arial" pitchFamily="34" charset="0"/>
              </a:rPr>
              <a:t>//</a:t>
            </a:r>
            <a:endParaRPr lang="en-US" sz="2800" smtClean="0">
              <a:latin typeface="Arial" pitchFamily="34" charset="0"/>
              <a:ea typeface="Arial-Rounded" pitchFamily="34" charset="0"/>
              <a:cs typeface="Arial" pitchFamily="34" charset="0"/>
            </a:endParaRP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r>
              <a:rPr lang="en-US" sz="2800" smtClean="0">
                <a:solidFill>
                  <a:srgbClr val="FF0000"/>
                </a:solidFill>
                <a:latin typeface="Arial" pitchFamily="34" charset="0"/>
                <a:ea typeface="Arial-Rounded" pitchFamily="34" charset="0"/>
                <a:cs typeface="Arial" pitchFamily="34" charset="0"/>
              </a:rPr>
              <a:t>//</a:t>
            </a:r>
            <a:endParaRPr lang="en-US" sz="2800" smtClean="0">
              <a:latin typeface="Arial" pitchFamily="34" charset="0"/>
              <a:ea typeface="Arial-Rounded" pitchFamily="34" charset="0"/>
              <a:cs typeface="Arial" pitchFamily="34" charset="0"/>
            </a:endParaRP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54"/>
          </a:xfrm>
          <a:prstGeom prst="rect">
            <a:avLst/>
          </a:prstGeom>
          <a:solidFill>
            <a:srgbClr val="D2ECB6"/>
          </a:solidFill>
        </p:spPr>
        <p:txBody>
          <a:bodyPr wrap="square" lIns="91318" tIns="45660" rIns="91318" bIns="45660"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40" y="1733552"/>
            <a:ext cx="8407461" cy="2077371"/>
          </a:xfrm>
          <a:prstGeom prst="rect">
            <a:avLst/>
          </a:prstGeom>
          <a:noFill/>
        </p:spPr>
        <p:txBody>
          <a:bodyPr wrap="square" lIns="91318" tIns="45660" rIns="91318" bIns="45660" rtlCol="0">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 Buổi sáng tinh mơ, mặt trời nhô lên đỏ rực</a:t>
            </a:r>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Những tia nắng toả khắp nơi, đánh thức mọi vật.</a:t>
            </a:r>
          </a:p>
          <a:p>
            <a:pPr algn="just"/>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5105400" y="181535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267200" y="227898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262228" y="2278990"/>
            <a:ext cx="98712" cy="435617"/>
            <a:chOff x="2590800" y="2272159"/>
            <a:chExt cx="98712" cy="435617"/>
          </a:xfrm>
        </p:grpSpPr>
        <p:cxnSp>
          <p:nvCxnSpPr>
            <p:cNvPr id="11" name="Straight Connector 10"/>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6781800" y="228938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981200" y="2772237"/>
            <a:ext cx="98712" cy="435617"/>
            <a:chOff x="2590800" y="2272159"/>
            <a:chExt cx="98712" cy="435617"/>
          </a:xfrm>
        </p:grpSpPr>
        <p:cxnSp>
          <p:nvCxnSpPr>
            <p:cNvPr id="15" name="Straight Connector 14"/>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52072" y="27842"/>
            <a:ext cx="8567237" cy="4658217"/>
            <a:chOff x="117764" y="209187"/>
            <a:chExt cx="8901546" cy="4658217"/>
          </a:xfrm>
        </p:grpSpPr>
        <p:sp>
          <p:nvSpPr>
            <p:cNvPr id="9" name="TextBox 8"/>
            <p:cNvSpPr txBox="1"/>
            <p:nvPr/>
          </p:nvSpPr>
          <p:spPr>
            <a:xfrm>
              <a:off x="1524000" y="209187"/>
              <a:ext cx="5947064" cy="523087"/>
            </a:xfrm>
            <a:prstGeom prst="rect">
              <a:avLst/>
            </a:prstGeom>
            <a:noFill/>
          </p:spPr>
          <p:txBody>
            <a:bodyPr wrap="square" lIns="91305" tIns="45654" rIns="91305" bIns="45654" rtlCol="0">
              <a:spAutoFit/>
            </a:bodyPr>
            <a:lstStyle/>
            <a:p>
              <a:pPr algn="ctr"/>
              <a:r>
                <a:rPr lang="en-US" sz="2800" b="1" smtClean="0">
                  <a:latin typeface="Arial" pitchFamily="34" charset="0"/>
                  <a:ea typeface="Arial-Rounded" pitchFamily="34" charset="0"/>
                  <a:cs typeface="Arial" pitchFamily="34" charset="0"/>
                </a:rPr>
                <a:t>Ngày mới bắt đầu</a:t>
              </a:r>
              <a:endParaRPr lang="en-US" sz="2800" b="1">
                <a:latin typeface="Arial" pitchFamily="34" charset="0"/>
                <a:ea typeface="Arial-Rounded" pitchFamily="34" charset="0"/>
                <a:cs typeface="Arial" pitchFamily="34" charset="0"/>
              </a:endParaRPr>
            </a:p>
          </p:txBody>
        </p:sp>
        <p:sp>
          <p:nvSpPr>
            <p:cNvPr id="10" name="TextBox 9"/>
            <p:cNvSpPr txBox="1"/>
            <p:nvPr/>
          </p:nvSpPr>
          <p:spPr>
            <a:xfrm>
              <a:off x="117764" y="666387"/>
              <a:ext cx="8901546" cy="4201017"/>
            </a:xfrm>
            <a:prstGeom prst="rect">
              <a:avLst/>
            </a:prstGeom>
            <a:noFill/>
          </p:spPr>
          <p:txBody>
            <a:bodyPr wrap="square" lIns="91305" tIns="45654" rIns="91305" bIns="45654" rtlCol="0">
              <a:spAutoFit/>
            </a:bodyPr>
            <a:lstStyle/>
            <a:p>
              <a:pPr algn="just">
                <a:spcAft>
                  <a:spcPts val="600"/>
                </a:spcAft>
              </a:pPr>
              <a:r>
                <a:rPr lang="en-US" sz="2800" smtClean="0">
                  <a:latin typeface="Arial" pitchFamily="34" charset="0"/>
                  <a:ea typeface="Arial-Rounded" pitchFamily="34" charset="0"/>
                  <a:cs typeface="Arial" pitchFamily="34" charset="0"/>
                </a:rPr>
                <a:t>	Buổi sáng tinh mơ, mặt trời nhô lên đỏ rực. Những tia nắng toả khắp nơi, đánh thức mọi vật.</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Nắng chiếu vào tổ chim. Chim bay ra khỏi tổ, cất tiếng hót. Nắng chiếu vào tổ ong. Ong bay ra khỏi tổ, đi kiếm mật. Nắng chiều vào chuồng gà. Đà gà lục tục ra khỏi chuồng, đi kiếm mồi. Nắng chiếu vào nhà, gọi bé đang nằm ngủ. Bé thức dậy, chuẩn bị đến trường.</a:t>
              </a:r>
            </a:p>
            <a:p>
              <a:pPr algn="just">
                <a:spcAft>
                  <a:spcPts val="600"/>
                </a:spcAft>
              </a:pP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ngày mới bắt đầu.</a:t>
              </a:r>
            </a:p>
            <a:p>
              <a:pPr algn="r"/>
              <a:r>
                <a:rPr lang="en-US" sz="2800" smtClean="0">
                  <a:latin typeface="Arial" pitchFamily="34" charset="0"/>
                  <a:ea typeface="Arial-Rounded" pitchFamily="34" charset="0"/>
                  <a:cs typeface="Arial" pitchFamily="34" charset="0"/>
                </a:rPr>
                <a:t>(</a:t>
              </a:r>
              <a:r>
                <a:rPr lang="en-US" sz="2800" i="1" smtClean="0">
                  <a:latin typeface="Arial" pitchFamily="34" charset="0"/>
                  <a:ea typeface="Arial-Rounded" pitchFamily="34" charset="0"/>
                  <a:cs typeface="Arial" pitchFamily="34" charset="0"/>
                </a:rPr>
                <a:t>Theo </a:t>
              </a:r>
              <a:r>
                <a:rPr lang="en-US" sz="2800" smtClean="0">
                  <a:latin typeface="Arial" pitchFamily="34" charset="0"/>
                  <a:ea typeface="Arial-Rounded" pitchFamily="34" charset="0"/>
                  <a:cs typeface="Arial" pitchFamily="34" charset="0"/>
                </a:rPr>
                <a:t>Thu Hương)</a:t>
              </a:r>
              <a:endParaRPr lang="en-US" sz="2800">
                <a:latin typeface="Arial" pitchFamily="34" charset="0"/>
                <a:ea typeface="Arial-Rounded" pitchFamily="34" charset="0"/>
                <a:cs typeface="Arial" pitchFamily="34" charset="0"/>
              </a:endParaRPr>
            </a:p>
          </p:txBody>
        </p:sp>
      </p:gr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270" y="485042"/>
            <a:ext cx="527050" cy="82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19" y="1080626"/>
            <a:ext cx="527050" cy="271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081" y="770495"/>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1</a:t>
            </a:r>
            <a:endParaRPr lang="en-US" sz="2000" b="1">
              <a:latin typeface="Arial" pitchFamily="34" charset="0"/>
              <a:cs typeface="Arial" pitchFamily="34" charset="0"/>
            </a:endParaRPr>
          </a:p>
        </p:txBody>
      </p:sp>
      <p:sp>
        <p:nvSpPr>
          <p:cNvPr id="14" name="TextBox 13"/>
          <p:cNvSpPr txBox="1"/>
          <p:nvPr/>
        </p:nvSpPr>
        <p:spPr>
          <a:xfrm>
            <a:off x="-7081" y="2385495"/>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2</a:t>
            </a:r>
            <a:endParaRPr lang="en-US" sz="2000" b="1">
              <a:latin typeface="Arial" pitchFamily="34" charset="0"/>
              <a:cs typeface="Arial" pitchFamily="34" charset="0"/>
            </a:endParaRPr>
          </a:p>
        </p:txBody>
      </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270" y="4045686"/>
            <a:ext cx="527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9770" y="4196409"/>
            <a:ext cx="381000" cy="400110"/>
          </a:xfrm>
          <a:prstGeom prst="rect">
            <a:avLst/>
          </a:prstGeom>
          <a:noFill/>
        </p:spPr>
        <p:txBody>
          <a:bodyPr wrap="square" rtlCol="0">
            <a:spAutoFit/>
          </a:bodyPr>
          <a:lstStyle/>
          <a:p>
            <a:pPr algn="ctr"/>
            <a:r>
              <a:rPr lang="en-US" sz="2000" b="1" smtClean="0">
                <a:latin typeface="Arial" pitchFamily="34" charset="0"/>
                <a:cs typeface="Arial" pitchFamily="34" charset="0"/>
              </a:rPr>
              <a:t>3</a:t>
            </a:r>
            <a:endParaRPr lang="en-US" sz="2000" b="1">
              <a:latin typeface="Arial"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441</Words>
  <Application>Microsoft Office PowerPoint</Application>
  <PresentationFormat>On-screen Show (16:9)</PresentationFormat>
  <Paragraphs>94</Paragraphs>
  <Slides>19</Slides>
  <Notes>10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Rounded MT Bold</vt:lpstr>
      <vt:lpstr>Arial-Rounded</vt:lpstr>
      <vt:lpstr>Calibri</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nắng  đánh thức  chuồng kiếm mồi</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Hi</cp:lastModifiedBy>
  <cp:revision>297</cp:revision>
  <dcterms:created xsi:type="dcterms:W3CDTF">2020-12-08T15:48:47Z</dcterms:created>
  <dcterms:modified xsi:type="dcterms:W3CDTF">2025-04-20T02:58:22Z</dcterms:modified>
</cp:coreProperties>
</file>